
<file path=[Content_Types].xml><?xml version="1.0" encoding="utf-8"?>
<Types xmlns="http://schemas.openxmlformats.org/package/2006/content-types">
  <Default Extension="xml" ContentType="application/xml"/>
  <Default Extension="png" ContentType="image/png"/>
  <Default Extension="jpg" ContentType="image/jpe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77A20AA-4E2A-4821-B771-27DA77D9A3DC}">
  <a:tblStyle styleId="{777A20AA-4E2A-4821-B771-27DA77D9A3D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showComments="0">
  <p:normalViewPr>
    <p:restoredLeft sz="15610"/>
    <p:restoredTop sz="94648"/>
  </p:normalViewPr>
  <p:slideViewPr>
    <p:cSldViewPr snapToGrid="0">
      <p:cViewPr varScale="1">
        <p:scale>
          <a:sx n="142" d="100"/>
          <a:sy n="142" d="100"/>
        </p:scale>
        <p:origin x="760" y="17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notesMaster" Target="notesMasters/notesMaster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presProps" Target="presProps.xml"/><Relationship Id="rId38" Type="http://schemas.openxmlformats.org/officeDocument/2006/relationships/viewProps" Target="viewProps.xml"/><Relationship Id="rId39" Type="http://schemas.openxmlformats.org/officeDocument/2006/relationships/theme" Target="theme/theme1.xml"/><Relationship Id="rId4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 name="Google Shape;5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a07eb182a8_0_7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a07eb182a8_0_7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a07eb182a8_0_7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a07eb182a8_0_7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a07eb182a8_0_7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a07eb182a8_0_7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a07eb182a8_0_7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a07eb182a8_0_7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a07eb182a8_0_7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a07eb182a8_0_7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9c23ce8873_1_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9c23ce8873_1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9c23ce8873_1_9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9c23ce8873_1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9c23ce8873_1_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9c23ce8873_1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9c23ce8873_1_4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9c23ce8873_1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9c23ce8873_1_7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9c23ce8873_1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9c23ce8873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 name="Google Shape;62;g9c23ce887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9c23ce8873_1_5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9c23ce8873_1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9c23ce8873_1_8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9c23ce8873_1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9c23ce8873_1_10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9c23ce8873_1_1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a0ba08f62a_1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a0ba08f62a_1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9c23ce8873_1_10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9c23ce8873_1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9c23ce8873_1_1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9c23ce8873_1_1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a07eb182a8_0_77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a07eb182a8_0_7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a07eb182a8_0_77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 name="Google Shape;239;ga07eb182a8_0_7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9c23ce8873_1_1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9c23ce8873_1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a0b00f8740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a0b00f8740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9c23ce8873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 name="Google Shape;68;g9c23ce8873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9c23ce8873_1_1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9c23ce8873_1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a0b00f8740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a0b00f8740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a0a3f220d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a0a3f220d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a0a3f220d5_0_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ga0a3f220d5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9c23ce8873_1_1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 name="Google Shape;280;g9c23ce8873_1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9c23ce8873_1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9c23ce8873_1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a07eb182a8_0_2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a07eb182a8_0_2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07eb182a8_0_67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a07eb182a8_0_6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a07eb182a8_0_68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a07eb182a8_0_6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9c23ce8873_1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9c23ce8873_1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a07eb182a8_0_7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a07eb182a8_0_7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sp>
        <p:nvSpPr>
          <p:cNvPr id="10" name="Google Shape;10;p2"/>
          <p:cNvSpPr/>
          <p:nvPr/>
        </p:nvSpPr>
        <p:spPr>
          <a:xfrm>
            <a:off x="4286250" y="0"/>
            <a:ext cx="723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4358475" y="0"/>
            <a:ext cx="3853200" cy="5143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344250" y="1403850"/>
            <a:ext cx="8455500" cy="2146800"/>
          </a:xfrm>
          <a:prstGeom prst="rect">
            <a:avLst/>
          </a:prstGeom>
          <a:solidFill>
            <a:srgbClr val="FFFFFF"/>
          </a:solidFill>
        </p:spPr>
        <p:txBody>
          <a:bodyPr spcFirstLastPara="1" wrap="square" lIns="91425" tIns="91425" rIns="91425" bIns="91425" anchor="ctr" anchorCtr="0">
            <a:noAutofit/>
          </a:bodyPr>
          <a:lstStyle>
            <a:lvl1pPr lvl="0" algn="ctr">
              <a:spcBef>
                <a:spcPts val="0"/>
              </a:spcBef>
              <a:spcAft>
                <a:spcPts val="0"/>
              </a:spcAft>
              <a:buSzPts val="6800"/>
              <a:buFont typeface="Playfair Display"/>
              <a:buNone/>
              <a:defRPr sz="6800" b="1">
                <a:latin typeface="Playfair Display"/>
                <a:ea typeface="Playfair Display"/>
                <a:cs typeface="Playfair Display"/>
                <a:sym typeface="Playfair Display"/>
              </a:defRPr>
            </a:lvl1pPr>
            <a:lvl2pPr lvl="1" algn="ctr">
              <a:spcBef>
                <a:spcPts val="0"/>
              </a:spcBef>
              <a:spcAft>
                <a:spcPts val="0"/>
              </a:spcAft>
              <a:buSzPts val="6800"/>
              <a:buFont typeface="Playfair Display"/>
              <a:buNone/>
              <a:defRPr sz="6800" b="1">
                <a:latin typeface="Playfair Display"/>
                <a:ea typeface="Playfair Display"/>
                <a:cs typeface="Playfair Display"/>
                <a:sym typeface="Playfair Display"/>
              </a:defRPr>
            </a:lvl2pPr>
            <a:lvl3pPr lvl="2" algn="ctr">
              <a:spcBef>
                <a:spcPts val="0"/>
              </a:spcBef>
              <a:spcAft>
                <a:spcPts val="0"/>
              </a:spcAft>
              <a:buSzPts val="6800"/>
              <a:buFont typeface="Playfair Display"/>
              <a:buNone/>
              <a:defRPr sz="6800" b="1">
                <a:latin typeface="Playfair Display"/>
                <a:ea typeface="Playfair Display"/>
                <a:cs typeface="Playfair Display"/>
                <a:sym typeface="Playfair Display"/>
              </a:defRPr>
            </a:lvl3pPr>
            <a:lvl4pPr lvl="3" algn="ctr">
              <a:spcBef>
                <a:spcPts val="0"/>
              </a:spcBef>
              <a:spcAft>
                <a:spcPts val="0"/>
              </a:spcAft>
              <a:buSzPts val="6800"/>
              <a:buFont typeface="Playfair Display"/>
              <a:buNone/>
              <a:defRPr sz="6800" b="1">
                <a:latin typeface="Playfair Display"/>
                <a:ea typeface="Playfair Display"/>
                <a:cs typeface="Playfair Display"/>
                <a:sym typeface="Playfair Display"/>
              </a:defRPr>
            </a:lvl4pPr>
            <a:lvl5pPr lvl="4" algn="ctr">
              <a:spcBef>
                <a:spcPts val="0"/>
              </a:spcBef>
              <a:spcAft>
                <a:spcPts val="0"/>
              </a:spcAft>
              <a:buSzPts val="6800"/>
              <a:buFont typeface="Playfair Display"/>
              <a:buNone/>
              <a:defRPr sz="6800" b="1">
                <a:latin typeface="Playfair Display"/>
                <a:ea typeface="Playfair Display"/>
                <a:cs typeface="Playfair Display"/>
                <a:sym typeface="Playfair Display"/>
              </a:defRPr>
            </a:lvl5pPr>
            <a:lvl6pPr lvl="5" algn="ctr">
              <a:spcBef>
                <a:spcPts val="0"/>
              </a:spcBef>
              <a:spcAft>
                <a:spcPts val="0"/>
              </a:spcAft>
              <a:buSzPts val="6800"/>
              <a:buFont typeface="Playfair Display"/>
              <a:buNone/>
              <a:defRPr sz="6800" b="1">
                <a:latin typeface="Playfair Display"/>
                <a:ea typeface="Playfair Display"/>
                <a:cs typeface="Playfair Display"/>
                <a:sym typeface="Playfair Display"/>
              </a:defRPr>
            </a:lvl6pPr>
            <a:lvl7pPr lvl="6" algn="ctr">
              <a:spcBef>
                <a:spcPts val="0"/>
              </a:spcBef>
              <a:spcAft>
                <a:spcPts val="0"/>
              </a:spcAft>
              <a:buSzPts val="6800"/>
              <a:buFont typeface="Playfair Display"/>
              <a:buNone/>
              <a:defRPr sz="6800" b="1">
                <a:latin typeface="Playfair Display"/>
                <a:ea typeface="Playfair Display"/>
                <a:cs typeface="Playfair Display"/>
                <a:sym typeface="Playfair Display"/>
              </a:defRPr>
            </a:lvl7pPr>
            <a:lvl8pPr lvl="7" algn="ctr">
              <a:spcBef>
                <a:spcPts val="0"/>
              </a:spcBef>
              <a:spcAft>
                <a:spcPts val="0"/>
              </a:spcAft>
              <a:buSzPts val="6800"/>
              <a:buFont typeface="Playfair Display"/>
              <a:buNone/>
              <a:defRPr sz="6800" b="1">
                <a:latin typeface="Playfair Display"/>
                <a:ea typeface="Playfair Display"/>
                <a:cs typeface="Playfair Display"/>
                <a:sym typeface="Playfair Display"/>
              </a:defRPr>
            </a:lvl8pPr>
            <a:lvl9pPr lvl="8" algn="ctr">
              <a:spcBef>
                <a:spcPts val="0"/>
              </a:spcBef>
              <a:spcAft>
                <a:spcPts val="0"/>
              </a:spcAft>
              <a:buSzPts val="6800"/>
              <a:buFont typeface="Playfair Display"/>
              <a:buNone/>
              <a:defRPr sz="6800" b="1">
                <a:latin typeface="Playfair Display"/>
                <a:ea typeface="Playfair Display"/>
                <a:cs typeface="Playfair Display"/>
                <a:sym typeface="Playfair Display"/>
              </a:defRPr>
            </a:lvl9pPr>
          </a:lstStyle>
          <a:p>
            <a:endParaRPr/>
          </a:p>
        </p:txBody>
      </p:sp>
      <p:sp>
        <p:nvSpPr>
          <p:cNvPr id="13" name="Google Shape;13;p2"/>
          <p:cNvSpPr txBox="1">
            <a:spLocks noGrp="1"/>
          </p:cNvSpPr>
          <p:nvPr>
            <p:ph type="subTitle" idx="1"/>
          </p:nvPr>
        </p:nvSpPr>
        <p:spPr>
          <a:xfrm>
            <a:off x="344250" y="3550650"/>
            <a:ext cx="4910100" cy="577800"/>
          </a:xfrm>
          <a:prstGeom prst="rect">
            <a:avLst/>
          </a:prstGeom>
          <a:solidFill>
            <a:schemeClr val="dk2"/>
          </a:solidFill>
        </p:spPr>
        <p:txBody>
          <a:bodyPr spcFirstLastPara="1" wrap="square" lIns="91425" tIns="91425" rIns="91425" bIns="91425" anchor="ctr" anchorCtr="0">
            <a:noAutofit/>
          </a:bodyPr>
          <a:lstStyle>
            <a:lvl1pPr lvl="0">
              <a:lnSpc>
                <a:spcPct val="100000"/>
              </a:lnSpc>
              <a:spcBef>
                <a:spcPts val="0"/>
              </a:spcBef>
              <a:spcAft>
                <a:spcPts val="0"/>
              </a:spcAft>
              <a:buClr>
                <a:schemeClr val="lt1"/>
              </a:buClr>
              <a:buSzPts val="2400"/>
              <a:buFont typeface="Montserrat"/>
              <a:buNone/>
              <a:defRPr sz="2400" b="1">
                <a:solidFill>
                  <a:schemeClr val="lt1"/>
                </a:solidFill>
                <a:latin typeface="Montserrat"/>
                <a:ea typeface="Montserrat"/>
                <a:cs typeface="Montserrat"/>
                <a:sym typeface="Montserrat"/>
              </a:defRPr>
            </a:lvl1pPr>
            <a:lvl2pPr lvl="1">
              <a:lnSpc>
                <a:spcPct val="100000"/>
              </a:lnSpc>
              <a:spcBef>
                <a:spcPts val="0"/>
              </a:spcBef>
              <a:spcAft>
                <a:spcPts val="0"/>
              </a:spcAft>
              <a:buClr>
                <a:schemeClr val="lt1"/>
              </a:buClr>
              <a:buSzPts val="2400"/>
              <a:buFont typeface="Montserrat"/>
              <a:buNone/>
              <a:defRPr sz="2400" b="1">
                <a:solidFill>
                  <a:schemeClr val="lt1"/>
                </a:solidFill>
                <a:latin typeface="Montserrat"/>
                <a:ea typeface="Montserrat"/>
                <a:cs typeface="Montserrat"/>
                <a:sym typeface="Montserrat"/>
              </a:defRPr>
            </a:lvl2pPr>
            <a:lvl3pPr lvl="2">
              <a:lnSpc>
                <a:spcPct val="100000"/>
              </a:lnSpc>
              <a:spcBef>
                <a:spcPts val="0"/>
              </a:spcBef>
              <a:spcAft>
                <a:spcPts val="0"/>
              </a:spcAft>
              <a:buClr>
                <a:schemeClr val="lt1"/>
              </a:buClr>
              <a:buSzPts val="2400"/>
              <a:buFont typeface="Montserrat"/>
              <a:buNone/>
              <a:defRPr sz="2400" b="1">
                <a:solidFill>
                  <a:schemeClr val="lt1"/>
                </a:solidFill>
                <a:latin typeface="Montserrat"/>
                <a:ea typeface="Montserrat"/>
                <a:cs typeface="Montserrat"/>
                <a:sym typeface="Montserrat"/>
              </a:defRPr>
            </a:lvl3pPr>
            <a:lvl4pPr lvl="3">
              <a:lnSpc>
                <a:spcPct val="100000"/>
              </a:lnSpc>
              <a:spcBef>
                <a:spcPts val="0"/>
              </a:spcBef>
              <a:spcAft>
                <a:spcPts val="0"/>
              </a:spcAft>
              <a:buClr>
                <a:schemeClr val="lt1"/>
              </a:buClr>
              <a:buSzPts val="2400"/>
              <a:buFont typeface="Montserrat"/>
              <a:buNone/>
              <a:defRPr sz="2400" b="1">
                <a:solidFill>
                  <a:schemeClr val="lt1"/>
                </a:solidFill>
                <a:latin typeface="Montserrat"/>
                <a:ea typeface="Montserrat"/>
                <a:cs typeface="Montserrat"/>
                <a:sym typeface="Montserrat"/>
              </a:defRPr>
            </a:lvl4pPr>
            <a:lvl5pPr lvl="4">
              <a:lnSpc>
                <a:spcPct val="100000"/>
              </a:lnSpc>
              <a:spcBef>
                <a:spcPts val="0"/>
              </a:spcBef>
              <a:spcAft>
                <a:spcPts val="0"/>
              </a:spcAft>
              <a:buClr>
                <a:schemeClr val="lt1"/>
              </a:buClr>
              <a:buSzPts val="2400"/>
              <a:buFont typeface="Montserrat"/>
              <a:buNone/>
              <a:defRPr sz="2400" b="1">
                <a:solidFill>
                  <a:schemeClr val="lt1"/>
                </a:solidFill>
                <a:latin typeface="Montserrat"/>
                <a:ea typeface="Montserrat"/>
                <a:cs typeface="Montserrat"/>
                <a:sym typeface="Montserrat"/>
              </a:defRPr>
            </a:lvl5pPr>
            <a:lvl6pPr lvl="5">
              <a:lnSpc>
                <a:spcPct val="100000"/>
              </a:lnSpc>
              <a:spcBef>
                <a:spcPts val="0"/>
              </a:spcBef>
              <a:spcAft>
                <a:spcPts val="0"/>
              </a:spcAft>
              <a:buClr>
                <a:schemeClr val="lt1"/>
              </a:buClr>
              <a:buSzPts val="2400"/>
              <a:buFont typeface="Montserrat"/>
              <a:buNone/>
              <a:defRPr sz="2400" b="1">
                <a:solidFill>
                  <a:schemeClr val="lt1"/>
                </a:solidFill>
                <a:latin typeface="Montserrat"/>
                <a:ea typeface="Montserrat"/>
                <a:cs typeface="Montserrat"/>
                <a:sym typeface="Montserrat"/>
              </a:defRPr>
            </a:lvl6pPr>
            <a:lvl7pPr lvl="6">
              <a:lnSpc>
                <a:spcPct val="100000"/>
              </a:lnSpc>
              <a:spcBef>
                <a:spcPts val="0"/>
              </a:spcBef>
              <a:spcAft>
                <a:spcPts val="0"/>
              </a:spcAft>
              <a:buClr>
                <a:schemeClr val="lt1"/>
              </a:buClr>
              <a:buSzPts val="2400"/>
              <a:buFont typeface="Montserrat"/>
              <a:buNone/>
              <a:defRPr sz="2400" b="1">
                <a:solidFill>
                  <a:schemeClr val="lt1"/>
                </a:solidFill>
                <a:latin typeface="Montserrat"/>
                <a:ea typeface="Montserrat"/>
                <a:cs typeface="Montserrat"/>
                <a:sym typeface="Montserrat"/>
              </a:defRPr>
            </a:lvl7pPr>
            <a:lvl8pPr lvl="7">
              <a:lnSpc>
                <a:spcPct val="100000"/>
              </a:lnSpc>
              <a:spcBef>
                <a:spcPts val="0"/>
              </a:spcBef>
              <a:spcAft>
                <a:spcPts val="0"/>
              </a:spcAft>
              <a:buClr>
                <a:schemeClr val="lt1"/>
              </a:buClr>
              <a:buSzPts val="2400"/>
              <a:buFont typeface="Montserrat"/>
              <a:buNone/>
              <a:defRPr sz="2400" b="1">
                <a:solidFill>
                  <a:schemeClr val="lt1"/>
                </a:solidFill>
                <a:latin typeface="Montserrat"/>
                <a:ea typeface="Montserrat"/>
                <a:cs typeface="Montserrat"/>
                <a:sym typeface="Montserrat"/>
              </a:defRPr>
            </a:lvl8pPr>
            <a:lvl9pPr lvl="8">
              <a:lnSpc>
                <a:spcPct val="100000"/>
              </a:lnSpc>
              <a:spcBef>
                <a:spcPts val="0"/>
              </a:spcBef>
              <a:spcAft>
                <a:spcPts val="0"/>
              </a:spcAft>
              <a:buClr>
                <a:schemeClr val="lt1"/>
              </a:buClr>
              <a:buSzPts val="2400"/>
              <a:buFont typeface="Montserrat"/>
              <a:buNone/>
              <a:defRPr sz="2400" b="1">
                <a:solidFill>
                  <a:schemeClr val="lt1"/>
                </a:solidFill>
                <a:latin typeface="Montserrat"/>
                <a:ea typeface="Montserrat"/>
                <a:cs typeface="Montserrat"/>
                <a:sym typeface="Montserrat"/>
              </a:defRPr>
            </a:lvl9pPr>
          </a:lstStyle>
          <a:p>
            <a:endParaRPr/>
          </a:p>
        </p:txBody>
      </p:sp>
      <p:sp>
        <p:nvSpPr>
          <p:cNvPr id="14" name="Google Shape;14;p2"/>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transition spd="slow">
    <p:pull/>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p11"/>
          <p:cNvSpPr txBox="1">
            <a:spLocks noGrp="1"/>
          </p:cNvSpPr>
          <p:nvPr>
            <p:ph type="title" hasCustomPrompt="1"/>
          </p:nvPr>
        </p:nvSpPr>
        <p:spPr>
          <a:xfrm>
            <a:off x="311700" y="999925"/>
            <a:ext cx="8520600" cy="2146200"/>
          </a:xfrm>
          <a:prstGeom prst="rect">
            <a:avLst/>
          </a:prstGeom>
        </p:spPr>
        <p:txBody>
          <a:bodyPr spcFirstLastPara="1" wrap="square" lIns="91425" tIns="91425" rIns="91425" bIns="91425" anchor="b" anchorCtr="0">
            <a:noAutofit/>
          </a:bodyPr>
          <a:lstStyle>
            <a:lvl1pPr lvl="0" algn="ctr">
              <a:spcBef>
                <a:spcPts val="0"/>
              </a:spcBef>
              <a:spcAft>
                <a:spcPts val="0"/>
              </a:spcAft>
              <a:buSzPts val="14000"/>
              <a:buFont typeface="Montserrat"/>
              <a:buNone/>
              <a:defRPr sz="14000">
                <a:latin typeface="Montserrat"/>
                <a:ea typeface="Montserrat"/>
                <a:cs typeface="Montserrat"/>
                <a:sym typeface="Montserrat"/>
              </a:defRPr>
            </a:lvl1pPr>
            <a:lvl2pPr lvl="1" algn="ctr">
              <a:spcBef>
                <a:spcPts val="0"/>
              </a:spcBef>
              <a:spcAft>
                <a:spcPts val="0"/>
              </a:spcAft>
              <a:buSzPts val="14000"/>
              <a:buFont typeface="Montserrat"/>
              <a:buNone/>
              <a:defRPr sz="14000">
                <a:latin typeface="Montserrat"/>
                <a:ea typeface="Montserrat"/>
                <a:cs typeface="Montserrat"/>
                <a:sym typeface="Montserrat"/>
              </a:defRPr>
            </a:lvl2pPr>
            <a:lvl3pPr lvl="2" algn="ctr">
              <a:spcBef>
                <a:spcPts val="0"/>
              </a:spcBef>
              <a:spcAft>
                <a:spcPts val="0"/>
              </a:spcAft>
              <a:buSzPts val="14000"/>
              <a:buFont typeface="Montserrat"/>
              <a:buNone/>
              <a:defRPr sz="14000">
                <a:latin typeface="Montserrat"/>
                <a:ea typeface="Montserrat"/>
                <a:cs typeface="Montserrat"/>
                <a:sym typeface="Montserrat"/>
              </a:defRPr>
            </a:lvl3pPr>
            <a:lvl4pPr lvl="3" algn="ctr">
              <a:spcBef>
                <a:spcPts val="0"/>
              </a:spcBef>
              <a:spcAft>
                <a:spcPts val="0"/>
              </a:spcAft>
              <a:buSzPts val="14000"/>
              <a:buFont typeface="Montserrat"/>
              <a:buNone/>
              <a:defRPr sz="14000">
                <a:latin typeface="Montserrat"/>
                <a:ea typeface="Montserrat"/>
                <a:cs typeface="Montserrat"/>
                <a:sym typeface="Montserrat"/>
              </a:defRPr>
            </a:lvl4pPr>
            <a:lvl5pPr lvl="4" algn="ctr">
              <a:spcBef>
                <a:spcPts val="0"/>
              </a:spcBef>
              <a:spcAft>
                <a:spcPts val="0"/>
              </a:spcAft>
              <a:buSzPts val="14000"/>
              <a:buFont typeface="Montserrat"/>
              <a:buNone/>
              <a:defRPr sz="14000">
                <a:latin typeface="Montserrat"/>
                <a:ea typeface="Montserrat"/>
                <a:cs typeface="Montserrat"/>
                <a:sym typeface="Montserrat"/>
              </a:defRPr>
            </a:lvl5pPr>
            <a:lvl6pPr lvl="5" algn="ctr">
              <a:spcBef>
                <a:spcPts val="0"/>
              </a:spcBef>
              <a:spcAft>
                <a:spcPts val="0"/>
              </a:spcAft>
              <a:buSzPts val="14000"/>
              <a:buFont typeface="Montserrat"/>
              <a:buNone/>
              <a:defRPr sz="14000">
                <a:latin typeface="Montserrat"/>
                <a:ea typeface="Montserrat"/>
                <a:cs typeface="Montserrat"/>
                <a:sym typeface="Montserrat"/>
              </a:defRPr>
            </a:lvl6pPr>
            <a:lvl7pPr lvl="6" algn="ctr">
              <a:spcBef>
                <a:spcPts val="0"/>
              </a:spcBef>
              <a:spcAft>
                <a:spcPts val="0"/>
              </a:spcAft>
              <a:buSzPts val="14000"/>
              <a:buFont typeface="Montserrat"/>
              <a:buNone/>
              <a:defRPr sz="14000">
                <a:latin typeface="Montserrat"/>
                <a:ea typeface="Montserrat"/>
                <a:cs typeface="Montserrat"/>
                <a:sym typeface="Montserrat"/>
              </a:defRPr>
            </a:lvl7pPr>
            <a:lvl8pPr lvl="7" algn="ctr">
              <a:spcBef>
                <a:spcPts val="0"/>
              </a:spcBef>
              <a:spcAft>
                <a:spcPts val="0"/>
              </a:spcAft>
              <a:buSzPts val="14000"/>
              <a:buFont typeface="Montserrat"/>
              <a:buNone/>
              <a:defRPr sz="14000">
                <a:latin typeface="Montserrat"/>
                <a:ea typeface="Montserrat"/>
                <a:cs typeface="Montserrat"/>
                <a:sym typeface="Montserrat"/>
              </a:defRPr>
            </a:lvl8pPr>
            <a:lvl9pPr lvl="8" algn="ctr">
              <a:spcBef>
                <a:spcPts val="0"/>
              </a:spcBef>
              <a:spcAft>
                <a:spcPts val="0"/>
              </a:spcAft>
              <a:buSzPts val="14000"/>
              <a:buFont typeface="Montserrat"/>
              <a:buNone/>
              <a:defRPr sz="14000">
                <a:latin typeface="Montserrat"/>
                <a:ea typeface="Montserrat"/>
                <a:cs typeface="Montserrat"/>
                <a:sym typeface="Montserrat"/>
              </a:defRPr>
            </a:lvl9pPr>
          </a:lstStyle>
          <a:p>
            <a:r>
              <a:t>xx%</a:t>
            </a:r>
          </a:p>
        </p:txBody>
      </p:sp>
      <p:sp>
        <p:nvSpPr>
          <p:cNvPr id="50" name="Google Shape;50;p11"/>
          <p:cNvSpPr txBox="1">
            <a:spLocks noGrp="1"/>
          </p:cNvSpPr>
          <p:nvPr>
            <p:ph type="body" idx="1"/>
          </p:nvPr>
        </p:nvSpPr>
        <p:spPr>
          <a:xfrm>
            <a:off x="311700" y="32284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highlight>
                  <a:schemeClr val="dk1"/>
                </a:highlight>
              </a:defRPr>
            </a:lvl1pPr>
            <a:lvl2pPr marL="914400" lvl="1" indent="-317500" algn="ctr">
              <a:spcBef>
                <a:spcPts val="1600"/>
              </a:spcBef>
              <a:spcAft>
                <a:spcPts val="0"/>
              </a:spcAft>
              <a:buSzPts val="1400"/>
              <a:buChar char="○"/>
              <a:defRPr>
                <a:highlight>
                  <a:schemeClr val="dk1"/>
                </a:highlight>
              </a:defRPr>
            </a:lvl2pPr>
            <a:lvl3pPr marL="1371600" lvl="2" indent="-317500" algn="ctr">
              <a:spcBef>
                <a:spcPts val="1600"/>
              </a:spcBef>
              <a:spcAft>
                <a:spcPts val="0"/>
              </a:spcAft>
              <a:buSzPts val="1400"/>
              <a:buChar char="■"/>
              <a:defRPr>
                <a:highlight>
                  <a:schemeClr val="dk1"/>
                </a:highlight>
              </a:defRPr>
            </a:lvl3pPr>
            <a:lvl4pPr marL="1828800" lvl="3" indent="-317500" algn="ctr">
              <a:spcBef>
                <a:spcPts val="1600"/>
              </a:spcBef>
              <a:spcAft>
                <a:spcPts val="0"/>
              </a:spcAft>
              <a:buSzPts val="1400"/>
              <a:buChar char="●"/>
              <a:defRPr>
                <a:highlight>
                  <a:schemeClr val="dk1"/>
                </a:highlight>
              </a:defRPr>
            </a:lvl4pPr>
            <a:lvl5pPr marL="2286000" lvl="4" indent="-317500" algn="ctr">
              <a:spcBef>
                <a:spcPts val="1600"/>
              </a:spcBef>
              <a:spcAft>
                <a:spcPts val="0"/>
              </a:spcAft>
              <a:buSzPts val="1400"/>
              <a:buChar char="○"/>
              <a:defRPr>
                <a:highlight>
                  <a:schemeClr val="dk1"/>
                </a:highlight>
              </a:defRPr>
            </a:lvl5pPr>
            <a:lvl6pPr marL="2743200" lvl="5" indent="-317500" algn="ctr">
              <a:spcBef>
                <a:spcPts val="1600"/>
              </a:spcBef>
              <a:spcAft>
                <a:spcPts val="0"/>
              </a:spcAft>
              <a:buSzPts val="1400"/>
              <a:buChar char="■"/>
              <a:defRPr>
                <a:highlight>
                  <a:schemeClr val="dk1"/>
                </a:highlight>
              </a:defRPr>
            </a:lvl6pPr>
            <a:lvl7pPr marL="3200400" lvl="6" indent="-317500" algn="ctr">
              <a:spcBef>
                <a:spcPts val="1600"/>
              </a:spcBef>
              <a:spcAft>
                <a:spcPts val="0"/>
              </a:spcAft>
              <a:buSzPts val="1400"/>
              <a:buChar char="●"/>
              <a:defRPr>
                <a:highlight>
                  <a:schemeClr val="dk1"/>
                </a:highlight>
              </a:defRPr>
            </a:lvl7pPr>
            <a:lvl8pPr marL="3657600" lvl="7" indent="-317500" algn="ctr">
              <a:spcBef>
                <a:spcPts val="1600"/>
              </a:spcBef>
              <a:spcAft>
                <a:spcPts val="0"/>
              </a:spcAft>
              <a:buSzPts val="1400"/>
              <a:buChar char="○"/>
              <a:defRPr>
                <a:highlight>
                  <a:schemeClr val="dk1"/>
                </a:highlight>
              </a:defRPr>
            </a:lvl8pPr>
            <a:lvl9pPr marL="4114800" lvl="8" indent="-317500" algn="ctr">
              <a:spcBef>
                <a:spcPts val="1600"/>
              </a:spcBef>
              <a:spcAft>
                <a:spcPts val="1600"/>
              </a:spcAft>
              <a:buSzPts val="1400"/>
              <a:buChar char="■"/>
              <a:defRPr>
                <a:highlight>
                  <a:schemeClr val="dk1"/>
                </a:highlight>
              </a:defRPr>
            </a:lvl9pPr>
          </a:lstStyle>
          <a:p>
            <a:endParaRPr/>
          </a:p>
        </p:txBody>
      </p:sp>
      <p:sp>
        <p:nvSpPr>
          <p:cNvPr id="51" name="Google Shape;51;p11"/>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transition spd="slow">
    <p:pul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2"/>
        <p:cNvGrpSpPr/>
        <p:nvPr/>
      </p:nvGrpSpPr>
      <p:grpSpPr>
        <a:xfrm>
          <a:off x="0" y="0"/>
          <a:ext cx="0" cy="0"/>
          <a:chOff x="0" y="0"/>
          <a:chExt cx="0" cy="0"/>
        </a:xfrm>
      </p:grpSpPr>
      <p:sp>
        <p:nvSpPr>
          <p:cNvPr id="53" name="Google Shape;53;p12"/>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transition spd="slow">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5"/>
        </a:solidFill>
        <a:effectLst/>
      </p:bgPr>
    </p:bg>
    <p:spTree>
      <p:nvGrpSpPr>
        <p:cNvPr id="1" name="Shape 15"/>
        <p:cNvGrpSpPr/>
        <p:nvPr/>
      </p:nvGrpSpPr>
      <p:grpSpPr>
        <a:xfrm>
          <a:off x="0" y="0"/>
          <a:ext cx="0" cy="0"/>
          <a:chOff x="0" y="0"/>
          <a:chExt cx="0" cy="0"/>
        </a:xfrm>
      </p:grpSpPr>
      <p:sp>
        <p:nvSpPr>
          <p:cNvPr id="16" name="Google Shape;16;p3"/>
          <p:cNvSpPr/>
          <p:nvPr/>
        </p:nvSpPr>
        <p:spPr>
          <a:xfrm rot="5400000">
            <a:off x="4550700" y="-498600"/>
            <a:ext cx="42600" cy="8455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3"/>
          <p:cNvSpPr txBox="1">
            <a:spLocks noGrp="1"/>
          </p:cNvSpPr>
          <p:nvPr>
            <p:ph type="title"/>
          </p:nvPr>
        </p:nvSpPr>
        <p:spPr>
          <a:xfrm>
            <a:off x="344250" y="1403850"/>
            <a:ext cx="8455500" cy="2146800"/>
          </a:xfrm>
          <a:prstGeom prst="rect">
            <a:avLst/>
          </a:prstGeom>
          <a:solidFill>
            <a:srgbClr val="FFFFFF"/>
          </a:solidFill>
        </p:spPr>
        <p:txBody>
          <a:bodyPr spcFirstLastPara="1" wrap="square" lIns="91425" tIns="91425" rIns="91425" bIns="91425" anchor="ctr" anchorCtr="0">
            <a:noAutofit/>
          </a:bodyPr>
          <a:lstStyle>
            <a:lvl1pPr lvl="0" algn="ctr">
              <a:spcBef>
                <a:spcPts val="0"/>
              </a:spcBef>
              <a:spcAft>
                <a:spcPts val="0"/>
              </a:spcAft>
              <a:buSzPts val="4800"/>
              <a:buFont typeface="Playfair Display"/>
              <a:buNone/>
              <a:defRPr sz="4800" b="1">
                <a:latin typeface="Playfair Display"/>
                <a:ea typeface="Playfair Display"/>
                <a:cs typeface="Playfair Display"/>
                <a:sym typeface="Playfair Display"/>
              </a:defRPr>
            </a:lvl1pPr>
            <a:lvl2pPr lvl="1" algn="ctr">
              <a:spcBef>
                <a:spcPts val="0"/>
              </a:spcBef>
              <a:spcAft>
                <a:spcPts val="0"/>
              </a:spcAft>
              <a:buSzPts val="4800"/>
              <a:buFont typeface="Playfair Display"/>
              <a:buNone/>
              <a:defRPr sz="4800" b="1">
                <a:latin typeface="Playfair Display"/>
                <a:ea typeface="Playfair Display"/>
                <a:cs typeface="Playfair Display"/>
                <a:sym typeface="Playfair Display"/>
              </a:defRPr>
            </a:lvl2pPr>
            <a:lvl3pPr lvl="2" algn="ctr">
              <a:spcBef>
                <a:spcPts val="0"/>
              </a:spcBef>
              <a:spcAft>
                <a:spcPts val="0"/>
              </a:spcAft>
              <a:buSzPts val="4800"/>
              <a:buFont typeface="Playfair Display"/>
              <a:buNone/>
              <a:defRPr sz="4800" b="1">
                <a:latin typeface="Playfair Display"/>
                <a:ea typeface="Playfair Display"/>
                <a:cs typeface="Playfair Display"/>
                <a:sym typeface="Playfair Display"/>
              </a:defRPr>
            </a:lvl3pPr>
            <a:lvl4pPr lvl="3" algn="ctr">
              <a:spcBef>
                <a:spcPts val="0"/>
              </a:spcBef>
              <a:spcAft>
                <a:spcPts val="0"/>
              </a:spcAft>
              <a:buSzPts val="4800"/>
              <a:buFont typeface="Playfair Display"/>
              <a:buNone/>
              <a:defRPr sz="4800" b="1">
                <a:latin typeface="Playfair Display"/>
                <a:ea typeface="Playfair Display"/>
                <a:cs typeface="Playfair Display"/>
                <a:sym typeface="Playfair Display"/>
              </a:defRPr>
            </a:lvl4pPr>
            <a:lvl5pPr lvl="4" algn="ctr">
              <a:spcBef>
                <a:spcPts val="0"/>
              </a:spcBef>
              <a:spcAft>
                <a:spcPts val="0"/>
              </a:spcAft>
              <a:buSzPts val="4800"/>
              <a:buFont typeface="Playfair Display"/>
              <a:buNone/>
              <a:defRPr sz="4800" b="1">
                <a:latin typeface="Playfair Display"/>
                <a:ea typeface="Playfair Display"/>
                <a:cs typeface="Playfair Display"/>
                <a:sym typeface="Playfair Display"/>
              </a:defRPr>
            </a:lvl5pPr>
            <a:lvl6pPr lvl="5" algn="ctr">
              <a:spcBef>
                <a:spcPts val="0"/>
              </a:spcBef>
              <a:spcAft>
                <a:spcPts val="0"/>
              </a:spcAft>
              <a:buSzPts val="4800"/>
              <a:buFont typeface="Playfair Display"/>
              <a:buNone/>
              <a:defRPr sz="4800" b="1">
                <a:latin typeface="Playfair Display"/>
                <a:ea typeface="Playfair Display"/>
                <a:cs typeface="Playfair Display"/>
                <a:sym typeface="Playfair Display"/>
              </a:defRPr>
            </a:lvl6pPr>
            <a:lvl7pPr lvl="6" algn="ctr">
              <a:spcBef>
                <a:spcPts val="0"/>
              </a:spcBef>
              <a:spcAft>
                <a:spcPts val="0"/>
              </a:spcAft>
              <a:buSzPts val="4800"/>
              <a:buFont typeface="Playfair Display"/>
              <a:buNone/>
              <a:defRPr sz="4800" b="1">
                <a:latin typeface="Playfair Display"/>
                <a:ea typeface="Playfair Display"/>
                <a:cs typeface="Playfair Display"/>
                <a:sym typeface="Playfair Display"/>
              </a:defRPr>
            </a:lvl7pPr>
            <a:lvl8pPr lvl="7" algn="ctr">
              <a:spcBef>
                <a:spcPts val="0"/>
              </a:spcBef>
              <a:spcAft>
                <a:spcPts val="0"/>
              </a:spcAft>
              <a:buSzPts val="4800"/>
              <a:buFont typeface="Playfair Display"/>
              <a:buNone/>
              <a:defRPr sz="4800" b="1">
                <a:latin typeface="Playfair Display"/>
                <a:ea typeface="Playfair Display"/>
                <a:cs typeface="Playfair Display"/>
                <a:sym typeface="Playfair Display"/>
              </a:defRPr>
            </a:lvl8pPr>
            <a:lvl9pPr lvl="8" algn="ctr">
              <a:spcBef>
                <a:spcPts val="0"/>
              </a:spcBef>
              <a:spcAft>
                <a:spcPts val="0"/>
              </a:spcAft>
              <a:buSzPts val="4800"/>
              <a:buFont typeface="Playfair Display"/>
              <a:buNone/>
              <a:defRPr sz="4800" b="1">
                <a:latin typeface="Playfair Display"/>
                <a:ea typeface="Playfair Display"/>
                <a:cs typeface="Playfair Display"/>
                <a:sym typeface="Playfair Display"/>
              </a:defRPr>
            </a:lvl9pPr>
          </a:lstStyle>
          <a:p>
            <a:endParaRPr/>
          </a:p>
        </p:txBody>
      </p:sp>
      <p:sp>
        <p:nvSpPr>
          <p:cNvPr id="18" name="Google Shape;18;p3"/>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transition spd="slow">
    <p:pul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9"/>
        <p:cNvGrpSpPr/>
        <p:nvPr/>
      </p:nvGrpSpPr>
      <p:grpSpPr>
        <a:xfrm>
          <a:off x="0" y="0"/>
          <a:ext cx="0" cy="0"/>
          <a:chOff x="0" y="0"/>
          <a:chExt cx="0" cy="0"/>
        </a:xfrm>
      </p:grpSpPr>
      <p:sp>
        <p:nvSpPr>
          <p:cNvPr id="20" name="Google Shape;20;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1" name="Google Shape;21;p4"/>
          <p:cNvSpPr txBox="1">
            <a:spLocks noGrp="1"/>
          </p:cNvSpPr>
          <p:nvPr>
            <p:ph type="body" idx="1"/>
          </p:nvPr>
        </p:nvSpPr>
        <p:spPr>
          <a:xfrm>
            <a:off x="311700" y="1234075"/>
            <a:ext cx="8520600" cy="33348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2" name="Google Shape;22;p4"/>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transition spd="slow">
    <p:pul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3"/>
        <p:cNvGrpSpPr/>
        <p:nvPr/>
      </p:nvGrpSpPr>
      <p:grpSpPr>
        <a:xfrm>
          <a:off x="0" y="0"/>
          <a:ext cx="0" cy="0"/>
          <a:chOff x="0" y="0"/>
          <a:chExt cx="0" cy="0"/>
        </a:xfrm>
      </p:grpSpPr>
      <p:sp>
        <p:nvSpPr>
          <p:cNvPr id="24" name="Google Shape;24;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5" name="Google Shape;25;p5"/>
          <p:cNvSpPr txBox="1">
            <a:spLocks noGrp="1"/>
          </p:cNvSpPr>
          <p:nvPr>
            <p:ph type="body" idx="1"/>
          </p:nvPr>
        </p:nvSpPr>
        <p:spPr>
          <a:xfrm>
            <a:off x="311700" y="1234050"/>
            <a:ext cx="3999900" cy="33348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6" name="Google Shape;26;p5"/>
          <p:cNvSpPr txBox="1">
            <a:spLocks noGrp="1"/>
          </p:cNvSpPr>
          <p:nvPr>
            <p:ph type="body" idx="2"/>
          </p:nvPr>
        </p:nvSpPr>
        <p:spPr>
          <a:xfrm>
            <a:off x="4832400" y="1234050"/>
            <a:ext cx="3999900" cy="33348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7" name="Google Shape;27;p5"/>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transition spd="slow">
    <p:pul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8"/>
        <p:cNvGrpSpPr/>
        <p:nvPr/>
      </p:nvGrpSpPr>
      <p:grpSpPr>
        <a:xfrm>
          <a:off x="0" y="0"/>
          <a:ext cx="0" cy="0"/>
          <a:chOff x="0" y="0"/>
          <a:chExt cx="0" cy="0"/>
        </a:xfrm>
      </p:grpSpPr>
      <p:sp>
        <p:nvSpPr>
          <p:cNvPr id="29" name="Google Shape;29;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0" name="Google Shape;30;p6"/>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transition spd="slow">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1"/>
        <p:cNvGrpSpPr/>
        <p:nvPr/>
      </p:nvGrpSpPr>
      <p:grpSpPr>
        <a:xfrm>
          <a:off x="0" y="0"/>
          <a:ext cx="0" cy="0"/>
          <a:chOff x="0" y="0"/>
          <a:chExt cx="0" cy="0"/>
        </a:xfrm>
      </p:grpSpPr>
      <p:sp>
        <p:nvSpPr>
          <p:cNvPr id="32" name="Google Shape;32;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3" name="Google Shape;33;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4" name="Google Shape;34;p7"/>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transition spd="slow">
    <p:pul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490250" y="526350"/>
            <a:ext cx="5618700" cy="40908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1pPr>
            <a:lvl2pPr lvl="1">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2pPr>
            <a:lvl3pPr lvl="2">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3pPr>
            <a:lvl4pPr lvl="3">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4pPr>
            <a:lvl5pPr lvl="4">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5pPr>
            <a:lvl6pPr lvl="5">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6pPr>
            <a:lvl7pPr lvl="6">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7pPr>
            <a:lvl8pPr lvl="7">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8pPr>
            <a:lvl9pPr lvl="8">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9pPr>
          </a:lstStyle>
          <a:p>
            <a:endParaRPr/>
          </a:p>
        </p:txBody>
      </p:sp>
      <p:sp>
        <p:nvSpPr>
          <p:cNvPr id="37" name="Google Shape;37;p8"/>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transition spd="slow">
    <p:pul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8"/>
        <p:cNvGrpSpPr/>
        <p:nvPr/>
      </p:nvGrpSpPr>
      <p:grpSpPr>
        <a:xfrm>
          <a:off x="0" y="0"/>
          <a:ext cx="0" cy="0"/>
          <a:chOff x="0" y="0"/>
          <a:chExt cx="0" cy="0"/>
        </a:xfrm>
      </p:grpSpPr>
      <p:sp>
        <p:nvSpPr>
          <p:cNvPr id="39" name="Google Shape;39;p9"/>
          <p:cNvSpPr/>
          <p:nvPr/>
        </p:nvSpPr>
        <p:spPr>
          <a:xfrm>
            <a:off x="4572000" y="-7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0" name="Google Shape;40;p9"/>
          <p:cNvCxnSpPr/>
          <p:nvPr/>
        </p:nvCxnSpPr>
        <p:spPr>
          <a:xfrm>
            <a:off x="5029675" y="4495500"/>
            <a:ext cx="468300" cy="0"/>
          </a:xfrm>
          <a:prstGeom prst="straightConnector1">
            <a:avLst/>
          </a:prstGeom>
          <a:noFill/>
          <a:ln w="19050" cap="flat" cmpd="sng">
            <a:solidFill>
              <a:schemeClr val="dk2"/>
            </a:solidFill>
            <a:prstDash val="solid"/>
            <a:round/>
            <a:headEnd type="none" w="sm" len="sm"/>
            <a:tailEnd type="none" w="sm" len="sm"/>
          </a:ln>
        </p:spPr>
      </p:cxnSp>
      <p:sp>
        <p:nvSpPr>
          <p:cNvPr id="41" name="Google Shape;41;p9"/>
          <p:cNvSpPr txBox="1">
            <a:spLocks noGrp="1"/>
          </p:cNvSpPr>
          <p:nvPr>
            <p:ph type="title"/>
          </p:nvPr>
        </p:nvSpPr>
        <p:spPr>
          <a:xfrm>
            <a:off x="265500" y="1081675"/>
            <a:ext cx="4045200" cy="17862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2" name="Google Shape;42;p9"/>
          <p:cNvSpPr txBox="1">
            <a:spLocks noGrp="1"/>
          </p:cNvSpPr>
          <p:nvPr>
            <p:ph type="subTitle" idx="1"/>
          </p:nvPr>
        </p:nvSpPr>
        <p:spPr>
          <a:xfrm>
            <a:off x="265500" y="2921401"/>
            <a:ext cx="4045200" cy="13455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3" name="Google Shape;43;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highlight>
                  <a:schemeClr val="lt1"/>
                </a:highlight>
              </a:defRPr>
            </a:lvl1pPr>
            <a:lvl2pPr marL="914400" lvl="1" indent="-317500">
              <a:spcBef>
                <a:spcPts val="1600"/>
              </a:spcBef>
              <a:spcAft>
                <a:spcPts val="0"/>
              </a:spcAft>
              <a:buSzPts val="1400"/>
              <a:buChar char="○"/>
              <a:defRPr>
                <a:highlight>
                  <a:schemeClr val="lt1"/>
                </a:highlight>
              </a:defRPr>
            </a:lvl2pPr>
            <a:lvl3pPr marL="1371600" lvl="2" indent="-317500">
              <a:spcBef>
                <a:spcPts val="1600"/>
              </a:spcBef>
              <a:spcAft>
                <a:spcPts val="0"/>
              </a:spcAft>
              <a:buSzPts val="1400"/>
              <a:buChar char="■"/>
              <a:defRPr>
                <a:highlight>
                  <a:schemeClr val="lt1"/>
                </a:highlight>
              </a:defRPr>
            </a:lvl3pPr>
            <a:lvl4pPr marL="1828800" lvl="3" indent="-317500">
              <a:spcBef>
                <a:spcPts val="1600"/>
              </a:spcBef>
              <a:spcAft>
                <a:spcPts val="0"/>
              </a:spcAft>
              <a:buSzPts val="1400"/>
              <a:buChar char="●"/>
              <a:defRPr>
                <a:highlight>
                  <a:schemeClr val="lt1"/>
                </a:highlight>
              </a:defRPr>
            </a:lvl4pPr>
            <a:lvl5pPr marL="2286000" lvl="4" indent="-317500">
              <a:spcBef>
                <a:spcPts val="1600"/>
              </a:spcBef>
              <a:spcAft>
                <a:spcPts val="0"/>
              </a:spcAft>
              <a:buSzPts val="1400"/>
              <a:buChar char="○"/>
              <a:defRPr>
                <a:highlight>
                  <a:schemeClr val="lt1"/>
                </a:highlight>
              </a:defRPr>
            </a:lvl5pPr>
            <a:lvl6pPr marL="2743200" lvl="5" indent="-317500">
              <a:spcBef>
                <a:spcPts val="1600"/>
              </a:spcBef>
              <a:spcAft>
                <a:spcPts val="0"/>
              </a:spcAft>
              <a:buSzPts val="1400"/>
              <a:buChar char="■"/>
              <a:defRPr>
                <a:highlight>
                  <a:schemeClr val="lt1"/>
                </a:highlight>
              </a:defRPr>
            </a:lvl6pPr>
            <a:lvl7pPr marL="3200400" lvl="6" indent="-317500">
              <a:spcBef>
                <a:spcPts val="1600"/>
              </a:spcBef>
              <a:spcAft>
                <a:spcPts val="0"/>
              </a:spcAft>
              <a:buSzPts val="1400"/>
              <a:buChar char="●"/>
              <a:defRPr>
                <a:highlight>
                  <a:schemeClr val="lt1"/>
                </a:highlight>
              </a:defRPr>
            </a:lvl7pPr>
            <a:lvl8pPr marL="3657600" lvl="7" indent="-317500">
              <a:spcBef>
                <a:spcPts val="1600"/>
              </a:spcBef>
              <a:spcAft>
                <a:spcPts val="0"/>
              </a:spcAft>
              <a:buSzPts val="1400"/>
              <a:buChar char="○"/>
              <a:defRPr>
                <a:highlight>
                  <a:schemeClr val="lt1"/>
                </a:highlight>
              </a:defRPr>
            </a:lvl8pPr>
            <a:lvl9pPr marL="4114800" lvl="8" indent="-317500">
              <a:spcBef>
                <a:spcPts val="1600"/>
              </a:spcBef>
              <a:spcAft>
                <a:spcPts val="1600"/>
              </a:spcAft>
              <a:buSzPts val="1400"/>
              <a:buChar char="■"/>
              <a:defRPr>
                <a:highlight>
                  <a:schemeClr val="lt1"/>
                </a:highlight>
              </a:defRPr>
            </a:lvl9pPr>
          </a:lstStyle>
          <a:p>
            <a:endParaRPr/>
          </a:p>
        </p:txBody>
      </p:sp>
      <p:sp>
        <p:nvSpPr>
          <p:cNvPr id="44" name="Google Shape;44;p9"/>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transition spd="slow">
    <p:pul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highlight>
                  <a:schemeClr val="dk1"/>
                </a:highlight>
              </a:defRPr>
            </a:lvl1pPr>
          </a:lstStyle>
          <a:p>
            <a:endParaRPr/>
          </a:p>
        </p:txBody>
      </p:sp>
      <p:sp>
        <p:nvSpPr>
          <p:cNvPr id="47" name="Google Shape;47;p10"/>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transition spd="slow">
    <p:pull/>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pop">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1pPr>
            <a:lvl2pPr lvl="1">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2pPr>
            <a:lvl3pPr lvl="2">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3pPr>
            <a:lvl4pPr lvl="3">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4pPr>
            <a:lvl5pPr lvl="4">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5pPr>
            <a:lvl6pPr lvl="5">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6pPr>
            <a:lvl7pPr lvl="6">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7pPr>
            <a:lvl8pPr lvl="7">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8pPr>
            <a:lvl9pPr lvl="8">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9pPr>
          </a:lstStyle>
          <a:p>
            <a:endParaRPr/>
          </a:p>
        </p:txBody>
      </p:sp>
      <p:sp>
        <p:nvSpPr>
          <p:cNvPr id="7" name="Google Shape;7;p1"/>
          <p:cNvSpPr txBox="1">
            <a:spLocks noGrp="1"/>
          </p:cNvSpPr>
          <p:nvPr>
            <p:ph type="body" idx="1"/>
          </p:nvPr>
        </p:nvSpPr>
        <p:spPr>
          <a:xfrm>
            <a:off x="311700" y="1234075"/>
            <a:ext cx="8520600" cy="33348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Playfair Display"/>
              <a:buChar char="●"/>
              <a:defRPr sz="1800">
                <a:solidFill>
                  <a:schemeClr val="dk2"/>
                </a:solidFill>
                <a:latin typeface="Playfair Display"/>
                <a:ea typeface="Playfair Display"/>
                <a:cs typeface="Playfair Display"/>
                <a:sym typeface="Playfair Display"/>
              </a:defRPr>
            </a:lvl1pPr>
            <a:lvl2pPr marL="914400" lvl="1" indent="-317500">
              <a:lnSpc>
                <a:spcPct val="115000"/>
              </a:lnSpc>
              <a:spcBef>
                <a:spcPts val="160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2pPr>
            <a:lvl3pPr marL="1371600" lvl="2" indent="-317500">
              <a:lnSpc>
                <a:spcPct val="115000"/>
              </a:lnSpc>
              <a:spcBef>
                <a:spcPts val="160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3pPr>
            <a:lvl4pPr marL="1828800" lvl="3" indent="-317500">
              <a:lnSpc>
                <a:spcPct val="115000"/>
              </a:lnSpc>
              <a:spcBef>
                <a:spcPts val="160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4pPr>
            <a:lvl5pPr marL="2286000" lvl="4" indent="-317500">
              <a:lnSpc>
                <a:spcPct val="115000"/>
              </a:lnSpc>
              <a:spcBef>
                <a:spcPts val="160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5pPr>
            <a:lvl6pPr marL="2743200" lvl="5" indent="-317500">
              <a:lnSpc>
                <a:spcPct val="115000"/>
              </a:lnSpc>
              <a:spcBef>
                <a:spcPts val="160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6pPr>
            <a:lvl7pPr marL="3200400" lvl="6" indent="-317500">
              <a:lnSpc>
                <a:spcPct val="115000"/>
              </a:lnSpc>
              <a:spcBef>
                <a:spcPts val="160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7pPr>
            <a:lvl8pPr marL="3657600" lvl="7" indent="-317500">
              <a:lnSpc>
                <a:spcPct val="115000"/>
              </a:lnSpc>
              <a:spcBef>
                <a:spcPts val="160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8pPr>
            <a:lvl9pPr marL="4114800" lvl="8" indent="-317500">
              <a:lnSpc>
                <a:spcPct val="115000"/>
              </a:lnSpc>
              <a:spcBef>
                <a:spcPts val="1600"/>
              </a:spcBef>
              <a:spcAft>
                <a:spcPts val="160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9pPr>
          </a:lstStyle>
          <a:p>
            <a:endParaRPr/>
          </a:p>
        </p:txBody>
      </p:sp>
      <p:sp>
        <p:nvSpPr>
          <p:cNvPr id="8" name="Google Shape;8;p1"/>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latin typeface="Playfair Display"/>
                <a:ea typeface="Playfair Display"/>
                <a:cs typeface="Playfair Display"/>
                <a:sym typeface="Playfair Display"/>
              </a:defRPr>
            </a:lvl1pPr>
            <a:lvl2pPr lvl="1" algn="r">
              <a:buNone/>
              <a:defRPr sz="1000">
                <a:solidFill>
                  <a:schemeClr val="dk2"/>
                </a:solidFill>
                <a:latin typeface="Playfair Display"/>
                <a:ea typeface="Playfair Display"/>
                <a:cs typeface="Playfair Display"/>
                <a:sym typeface="Playfair Display"/>
              </a:defRPr>
            </a:lvl2pPr>
            <a:lvl3pPr lvl="2" algn="r">
              <a:buNone/>
              <a:defRPr sz="1000">
                <a:solidFill>
                  <a:schemeClr val="dk2"/>
                </a:solidFill>
                <a:latin typeface="Playfair Display"/>
                <a:ea typeface="Playfair Display"/>
                <a:cs typeface="Playfair Display"/>
                <a:sym typeface="Playfair Display"/>
              </a:defRPr>
            </a:lvl3pPr>
            <a:lvl4pPr lvl="3" algn="r">
              <a:buNone/>
              <a:defRPr sz="1000">
                <a:solidFill>
                  <a:schemeClr val="dk2"/>
                </a:solidFill>
                <a:latin typeface="Playfair Display"/>
                <a:ea typeface="Playfair Display"/>
                <a:cs typeface="Playfair Display"/>
                <a:sym typeface="Playfair Display"/>
              </a:defRPr>
            </a:lvl4pPr>
            <a:lvl5pPr lvl="4" algn="r">
              <a:buNone/>
              <a:defRPr sz="1000">
                <a:solidFill>
                  <a:schemeClr val="dk2"/>
                </a:solidFill>
                <a:latin typeface="Playfair Display"/>
                <a:ea typeface="Playfair Display"/>
                <a:cs typeface="Playfair Display"/>
                <a:sym typeface="Playfair Display"/>
              </a:defRPr>
            </a:lvl5pPr>
            <a:lvl6pPr lvl="5" algn="r">
              <a:buNone/>
              <a:defRPr sz="1000">
                <a:solidFill>
                  <a:schemeClr val="dk2"/>
                </a:solidFill>
                <a:latin typeface="Playfair Display"/>
                <a:ea typeface="Playfair Display"/>
                <a:cs typeface="Playfair Display"/>
                <a:sym typeface="Playfair Display"/>
              </a:defRPr>
            </a:lvl6pPr>
            <a:lvl7pPr lvl="6" algn="r">
              <a:buNone/>
              <a:defRPr sz="1000">
                <a:solidFill>
                  <a:schemeClr val="dk2"/>
                </a:solidFill>
                <a:latin typeface="Playfair Display"/>
                <a:ea typeface="Playfair Display"/>
                <a:cs typeface="Playfair Display"/>
                <a:sym typeface="Playfair Display"/>
              </a:defRPr>
            </a:lvl7pPr>
            <a:lvl8pPr lvl="7" algn="r">
              <a:buNone/>
              <a:defRPr sz="1000">
                <a:solidFill>
                  <a:schemeClr val="dk2"/>
                </a:solidFill>
                <a:latin typeface="Playfair Display"/>
                <a:ea typeface="Playfair Display"/>
                <a:cs typeface="Playfair Display"/>
                <a:sym typeface="Playfair Display"/>
              </a:defRPr>
            </a:lvl8pPr>
            <a:lvl9pPr lvl="8" algn="r">
              <a:buNone/>
              <a:defRPr sz="1000">
                <a:solidFill>
                  <a:schemeClr val="dk2"/>
                </a:solidFill>
                <a:latin typeface="Playfair Display"/>
                <a:ea typeface="Playfair Display"/>
                <a:cs typeface="Playfair Display"/>
                <a:sym typeface="Playfair Display"/>
              </a:defRPr>
            </a:lvl9pPr>
          </a:lstStyle>
          <a:p>
            <a:pPr marL="0" lvl="0" indent="0" algn="r" rtl="0">
              <a:spcBef>
                <a:spcPts val="0"/>
              </a:spcBef>
              <a:spcAft>
                <a:spcPts val="0"/>
              </a:spcAft>
              <a:buNone/>
            </a:pPr>
            <a:fld id="{00000000-1234-1234-1234-123412341234}" type="slidenum">
              <a:rPr lang="it"/>
              <a:t>‹n.›</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transition spd="slow">
    <p:pull/>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png"/><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1" Type="http://schemas.openxmlformats.org/officeDocument/2006/relationships/slideLayout" Target="../slideLayouts/slideLayout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png"/><Relationship Id="rId1" Type="http://schemas.openxmlformats.org/officeDocument/2006/relationships/slideLayout" Target="../slideLayouts/slideLayout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19.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hyperlink" Target="https://www.sven.de/dpi/"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0.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1.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6.xml"/><Relationship Id="rId3" Type="http://schemas.openxmlformats.org/officeDocument/2006/relationships/image" Target="../media/image2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7.xml"/><Relationship Id="rId3" Type="http://schemas.openxmlformats.org/officeDocument/2006/relationships/image" Target="../media/image23.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1.xml"/><Relationship Id="rId3" Type="http://schemas.openxmlformats.org/officeDocument/2006/relationships/hyperlink" Target="http://www.nelson-miller.com/lcd-displays-work/"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9" Type="http://schemas.openxmlformats.org/officeDocument/2006/relationships/hyperlink" Target="http://cathodique.e-monsite.com/pages/les-differents-types-d-ecrans.html" TargetMode="External"/><Relationship Id="rId20" Type="http://schemas.openxmlformats.org/officeDocument/2006/relationships/hyperlink" Target="https://www.lcd-compare.com/definition-de-oled.htm" TargetMode="External"/><Relationship Id="rId21" Type="http://schemas.openxmlformats.org/officeDocument/2006/relationships/hyperlink" Target="https://www.eizo.fr/fr/content/20-connectique-des-moniteurs-pc" TargetMode="External"/><Relationship Id="rId22" Type="http://schemas.openxmlformats.org/officeDocument/2006/relationships/hyperlink" Target="https://www.comparez-malin.fr/blog/tout-savoir-sur-les-resolutions-decrans/" TargetMode="External"/><Relationship Id="rId10" Type="http://schemas.openxmlformats.org/officeDocument/2006/relationships/hyperlink" Target="https://blog.but.fr/article/ce-quil-faut-savoir-sur-les-ecrans-plasma" TargetMode="External"/><Relationship Id="rId11" Type="http://schemas.openxmlformats.org/officeDocument/2006/relationships/hyperlink" Target="https://www.leparisien.fr/guide-shopping/pratique/quelles-differences-entre-un-ecran-oled-lcd-led-et-plasma-15-11-2019-8194182.php" TargetMode="External"/><Relationship Id="rId12" Type="http://schemas.openxmlformats.org/officeDocument/2006/relationships/hyperlink" Target="http://kezako.unisciel.fr/kezako-comment-fonctionne-un-ecran-lcd/#approfondir" TargetMode="External"/><Relationship Id="rId13" Type="http://schemas.openxmlformats.org/officeDocument/2006/relationships/hyperlink" Target="https://www.larousse.fr/dictionnaires/francais/%C3%A9cran/27712" TargetMode="External"/><Relationship Id="rId14" Type="http://schemas.openxmlformats.org/officeDocument/2006/relationships/hyperlink" Target="https://www.nvidia.com/fr-fr/geforce/news/what-is-fps-and-how-it-helps-you-win-games/" TargetMode="External"/><Relationship Id="rId15" Type="http://schemas.openxmlformats.org/officeDocument/2006/relationships/hyperlink" Target="https://www.materiel.net/guide-achat/g10-les-ecrans-pc/4/" TargetMode="External"/><Relationship Id="rId16" Type="http://schemas.openxmlformats.org/officeDocument/2006/relationships/hyperlink" Target="http://www.europ-computer.com/dossiers/dossier_5_13.html" TargetMode="External"/><Relationship Id="rId17" Type="http://schemas.openxmlformats.org/officeDocument/2006/relationships/hyperlink" Target="https://www.astuces-pratiques.fr/high-tech/principe-de-fonctionnement-d-un-ecran-lcd" TargetMode="External"/><Relationship Id="rId18" Type="http://schemas.openxmlformats.org/officeDocument/2006/relationships/hyperlink" Target="https://www.materiel.net/guide-achat/g10-les-ecrans-pc/5/" TargetMode="External"/><Relationship Id="rId19" Type="http://schemas.openxmlformats.org/officeDocument/2006/relationships/hyperlink" Target="https://www.youtube.com/watch?v=47dtoEMGb_M&amp;ab_channel=YannisAstucesPC" TargetMode="External"/><Relationship Id="rId1" Type="http://schemas.openxmlformats.org/officeDocument/2006/relationships/slideLayout" Target="../slideLayouts/slideLayout11.xml"/><Relationship Id="rId2" Type="http://schemas.openxmlformats.org/officeDocument/2006/relationships/notesSlide" Target="../notesSlides/notesSlide33.xml"/><Relationship Id="rId3" Type="http://schemas.openxmlformats.org/officeDocument/2006/relationships/hyperlink" Target="https://www.commentcamarche.net/contents/742-ecran-a-tube-cathodique-crt" TargetMode="External"/><Relationship Id="rId4" Type="http://schemas.openxmlformats.org/officeDocument/2006/relationships/hyperlink" Target="https://leblob.fr/techno/du-tube-cathodique-ecran-lcd" TargetMode="External"/><Relationship Id="rId5" Type="http://schemas.openxmlformats.org/officeDocument/2006/relationships/hyperlink" Target="https://www.techno-science.net/definition/7411.html" TargetMode="External"/><Relationship Id="rId6" Type="http://schemas.openxmlformats.org/officeDocument/2006/relationships/hyperlink" Target="https://www.commentcamarche.net/contents/743-ecran-plat" TargetMode="External"/><Relationship Id="rId7" Type="http://schemas.openxmlformats.org/officeDocument/2006/relationships/hyperlink" Target="https://fr.wikipedia.org/wiki/%C3%89cran_%C3%A0_cristaux_liquides" TargetMode="External"/><Relationship Id="rId8" Type="http://schemas.openxmlformats.org/officeDocument/2006/relationships/hyperlink" Target="http://www.winlight.fr/blog/les-differents-types-ecrans/"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jpg"/><Relationship Id="rId5" Type="http://schemas.openxmlformats.org/officeDocument/2006/relationships/image" Target="../media/image3.png"/><Relationship Id="rId1" Type="http://schemas.openxmlformats.org/officeDocument/2006/relationships/slideLayout" Target="../slideLayouts/slideLayout8.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4" Type="http://schemas.openxmlformats.org/officeDocument/2006/relationships/image" Target="../media/image5.jpg"/><Relationship Id="rId1" Type="http://schemas.openxmlformats.org/officeDocument/2006/relationships/slideLayout" Target="../slideLayouts/slideLayout9.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image" Target="../media/image6.gi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9.png"/><Relationship Id="rId1" Type="http://schemas.openxmlformats.org/officeDocument/2006/relationships/slideLayout" Target="../slideLayouts/slideLayout8.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p13"/>
          <p:cNvSpPr txBox="1">
            <a:spLocks noGrp="1"/>
          </p:cNvSpPr>
          <p:nvPr>
            <p:ph type="ctrTitle"/>
          </p:nvPr>
        </p:nvSpPr>
        <p:spPr>
          <a:xfrm>
            <a:off x="344250" y="1403850"/>
            <a:ext cx="8455500" cy="2146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t" dirty="0">
                <a:latin typeface="Arial"/>
                <a:ea typeface="Arial"/>
                <a:cs typeface="Arial"/>
                <a:sym typeface="Arial"/>
              </a:rPr>
              <a:t>Écrans</a:t>
            </a:r>
            <a:endParaRPr dirty="0">
              <a:latin typeface="Arial"/>
              <a:ea typeface="Arial"/>
              <a:cs typeface="Arial"/>
              <a:sym typeface="Arial"/>
            </a:endParaRPr>
          </a:p>
        </p:txBody>
      </p:sp>
      <p:sp>
        <p:nvSpPr>
          <p:cNvPr id="59" name="Google Shape;59;p13"/>
          <p:cNvSpPr txBox="1">
            <a:spLocks noGrp="1"/>
          </p:cNvSpPr>
          <p:nvPr>
            <p:ph type="subTitle" idx="1"/>
          </p:nvPr>
        </p:nvSpPr>
        <p:spPr>
          <a:xfrm>
            <a:off x="344250" y="3550650"/>
            <a:ext cx="4910100" cy="674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t"/>
              <a:t>Myriam Dounar</a:t>
            </a:r>
            <a:endParaRPr/>
          </a:p>
          <a:p>
            <a:pPr marL="0" lvl="0" indent="0" algn="l" rtl="0">
              <a:spcBef>
                <a:spcPts val="0"/>
              </a:spcBef>
              <a:spcAft>
                <a:spcPts val="0"/>
              </a:spcAft>
              <a:buNone/>
            </a:pPr>
            <a:r>
              <a:rPr lang="it"/>
              <a:t>Simone Parisi</a:t>
            </a:r>
            <a:endParaRPr/>
          </a:p>
        </p:txBody>
      </p:sp>
    </p:spTree>
  </p:cSld>
  <p:clrMapOvr>
    <a:masterClrMapping/>
  </p:clrMapOvr>
  <p:transition spd="slow">
    <p:pull/>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2"/>
          <p:cNvSpPr txBox="1">
            <a:spLocks noGrp="1"/>
          </p:cNvSpPr>
          <p:nvPr>
            <p:ph type="title"/>
          </p:nvPr>
        </p:nvSpPr>
        <p:spPr>
          <a:xfrm>
            <a:off x="302735" y="149398"/>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t" sz="4000" dirty="0"/>
              <a:t>CONCEPTS DE </a:t>
            </a:r>
            <a:r>
              <a:rPr lang="it" sz="4000" dirty="0" smtClean="0"/>
              <a:t>BASE</a:t>
            </a:r>
            <a:endParaRPr sz="4000" dirty="0"/>
          </a:p>
        </p:txBody>
      </p:sp>
      <p:pic>
        <p:nvPicPr>
          <p:cNvPr id="119" name="Google Shape;119;p22"/>
          <p:cNvPicPr preferRelativeResize="0"/>
          <p:nvPr/>
        </p:nvPicPr>
        <p:blipFill>
          <a:blip r:embed="rId3">
            <a:alphaModFix/>
          </a:blip>
          <a:stretch>
            <a:fillRect/>
          </a:stretch>
        </p:blipFill>
        <p:spPr>
          <a:xfrm>
            <a:off x="71716" y="1241845"/>
            <a:ext cx="6810609" cy="3820975"/>
          </a:xfrm>
          <a:prstGeom prst="rect">
            <a:avLst/>
          </a:prstGeom>
          <a:noFill/>
          <a:ln>
            <a:noFill/>
          </a:ln>
        </p:spPr>
      </p:pic>
      <p:pic>
        <p:nvPicPr>
          <p:cNvPr id="120" name="Google Shape;120;p22"/>
          <p:cNvPicPr preferRelativeResize="0"/>
          <p:nvPr/>
        </p:nvPicPr>
        <p:blipFill>
          <a:blip r:embed="rId4">
            <a:alphaModFix/>
          </a:blip>
          <a:stretch>
            <a:fillRect/>
          </a:stretch>
        </p:blipFill>
        <p:spPr>
          <a:xfrm>
            <a:off x="7088514" y="1250810"/>
            <a:ext cx="1876190" cy="1641048"/>
          </a:xfrm>
          <a:prstGeom prst="rect">
            <a:avLst/>
          </a:prstGeom>
          <a:noFill/>
          <a:ln>
            <a:noFill/>
          </a:ln>
        </p:spPr>
      </p:pic>
      <p:sp>
        <p:nvSpPr>
          <p:cNvPr id="121" name="Google Shape;121;p22"/>
          <p:cNvSpPr txBox="1"/>
          <p:nvPr/>
        </p:nvSpPr>
        <p:spPr>
          <a:xfrm>
            <a:off x="6761295" y="3554515"/>
            <a:ext cx="2487600" cy="806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2"/>
              </a:buClr>
              <a:buSzPts val="1100"/>
              <a:buFont typeface="Arial"/>
              <a:buNone/>
            </a:pPr>
            <a:r>
              <a:rPr lang="it" sz="2800" dirty="0">
                <a:solidFill>
                  <a:schemeClr val="dk2"/>
                </a:solidFill>
                <a:highlight>
                  <a:schemeClr val="dk1"/>
                </a:highlight>
                <a:latin typeface="Oswald"/>
                <a:ea typeface="Oswald"/>
                <a:cs typeface="Oswald"/>
                <a:sym typeface="Oswald"/>
              </a:rPr>
              <a:t>LA LUMIÈRE</a:t>
            </a:r>
            <a:endParaRPr sz="2800" dirty="0">
              <a:solidFill>
                <a:schemeClr val="dk2"/>
              </a:solidFill>
              <a:highlight>
                <a:schemeClr val="dk1"/>
              </a:highlight>
              <a:latin typeface="Oswald"/>
              <a:ea typeface="Oswald"/>
              <a:cs typeface="Oswald"/>
              <a:sym typeface="Oswald"/>
            </a:endParaRPr>
          </a:p>
          <a:p>
            <a:pPr marL="0" lvl="0" indent="0" algn="ctr" rtl="0">
              <a:spcBef>
                <a:spcPts val="0"/>
              </a:spcBef>
              <a:spcAft>
                <a:spcPts val="0"/>
              </a:spcAft>
              <a:buNone/>
            </a:pPr>
            <a:endParaRPr sz="1200" dirty="0">
              <a:latin typeface="Playfair Display"/>
              <a:ea typeface="Playfair Display"/>
              <a:cs typeface="Playfair Display"/>
              <a:sym typeface="Playfair Display"/>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120"/>
                                        </p:tgtEl>
                                        <p:attrNameLst>
                                          <p:attrName>style.visibility</p:attrName>
                                        </p:attrNameLst>
                                      </p:cBhvr>
                                      <p:to>
                                        <p:strVal val="visible"/>
                                      </p:to>
                                    </p:set>
                                    <p:anim calcmode="lin" valueType="num">
                                      <p:cBhvr additive="base">
                                        <p:cTn id="7" dur="1000"/>
                                        <p:tgtEl>
                                          <p:spTgt spid="120"/>
                                        </p:tgtEl>
                                        <p:attrNameLst>
                                          <p:attrName>ppt_w</p:attrName>
                                        </p:attrNameLst>
                                      </p:cBhvr>
                                      <p:tavLst>
                                        <p:tav tm="0">
                                          <p:val>
                                            <p:strVal val="0"/>
                                          </p:val>
                                        </p:tav>
                                        <p:tav tm="100000">
                                          <p:val>
                                            <p:strVal val="#ppt_w"/>
                                          </p:val>
                                        </p:tav>
                                      </p:tavLst>
                                    </p:anim>
                                    <p:anim calcmode="lin" valueType="num">
                                      <p:cBhvr additive="base">
                                        <p:cTn id="8" dur="1000"/>
                                        <p:tgtEl>
                                          <p:spTgt spid="120"/>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119"/>
                                        </p:tgtEl>
                                        <p:attrNameLst>
                                          <p:attrName>style.visibility</p:attrName>
                                        </p:attrNameLst>
                                      </p:cBhvr>
                                      <p:to>
                                        <p:strVal val="visible"/>
                                      </p:to>
                                    </p:set>
                                    <p:anim calcmode="lin" valueType="num">
                                      <p:cBhvr additive="base">
                                        <p:cTn id="11" dur="1000"/>
                                        <p:tgtEl>
                                          <p:spTgt spid="119"/>
                                        </p:tgtEl>
                                        <p:attrNameLst>
                                          <p:attrName>ppt_w</p:attrName>
                                        </p:attrNameLst>
                                      </p:cBhvr>
                                      <p:tavLst>
                                        <p:tav tm="0">
                                          <p:val>
                                            <p:strVal val="0"/>
                                          </p:val>
                                        </p:tav>
                                        <p:tav tm="100000">
                                          <p:val>
                                            <p:strVal val="#ppt_w"/>
                                          </p:val>
                                        </p:tav>
                                      </p:tavLst>
                                    </p:anim>
                                    <p:anim calcmode="lin" valueType="num">
                                      <p:cBhvr additive="base">
                                        <p:cTn id="12" dur="1000"/>
                                        <p:tgtEl>
                                          <p:spTgt spid="119"/>
                                        </p:tgtEl>
                                        <p:attrNameLst>
                                          <p:attrName>ppt_h</p:attrName>
                                        </p:attrNameLst>
                                      </p:cBhvr>
                                      <p:tavLst>
                                        <p:tav tm="0">
                                          <p:val>
                                            <p:str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121"/>
                                        </p:tgtEl>
                                        <p:attrNameLst>
                                          <p:attrName>style.visibility</p:attrName>
                                        </p:attrNameLst>
                                      </p:cBhvr>
                                      <p:to>
                                        <p:strVal val="visible"/>
                                      </p:to>
                                    </p:set>
                                    <p:anim calcmode="lin" valueType="num">
                                      <p:cBhvr additive="base">
                                        <p:cTn id="15" dur="1000"/>
                                        <p:tgtEl>
                                          <p:spTgt spid="121"/>
                                        </p:tgtEl>
                                        <p:attrNameLst>
                                          <p:attrName>ppt_w</p:attrName>
                                        </p:attrNameLst>
                                      </p:cBhvr>
                                      <p:tavLst>
                                        <p:tav tm="0">
                                          <p:val>
                                            <p:strVal val="0"/>
                                          </p:val>
                                        </p:tav>
                                        <p:tav tm="100000">
                                          <p:val>
                                            <p:strVal val="#ppt_w"/>
                                          </p:val>
                                        </p:tav>
                                      </p:tavLst>
                                    </p:anim>
                                    <p:anim calcmode="lin" valueType="num">
                                      <p:cBhvr additive="base">
                                        <p:cTn id="16" dur="1000"/>
                                        <p:tgtEl>
                                          <p:spTgt spid="121"/>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3"/>
          <p:cNvSpPr txBox="1">
            <a:spLocks noGrp="1"/>
          </p:cNvSpPr>
          <p:nvPr>
            <p:ph type="title"/>
          </p:nvPr>
        </p:nvSpPr>
        <p:spPr>
          <a:xfrm>
            <a:off x="280200" y="176084"/>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t" sz="3900" dirty="0"/>
              <a:t>CONCEPTS DE BASE</a:t>
            </a:r>
            <a:endParaRPr sz="3900" dirty="0"/>
          </a:p>
        </p:txBody>
      </p:sp>
      <p:pic>
        <p:nvPicPr>
          <p:cNvPr id="127" name="Google Shape;127;p23"/>
          <p:cNvPicPr preferRelativeResize="0"/>
          <p:nvPr/>
        </p:nvPicPr>
        <p:blipFill>
          <a:blip r:embed="rId3">
            <a:alphaModFix/>
          </a:blip>
          <a:stretch>
            <a:fillRect/>
          </a:stretch>
        </p:blipFill>
        <p:spPr>
          <a:xfrm>
            <a:off x="63602" y="1369923"/>
            <a:ext cx="4423108" cy="2067430"/>
          </a:xfrm>
          <a:prstGeom prst="rect">
            <a:avLst/>
          </a:prstGeom>
          <a:noFill/>
          <a:ln>
            <a:noFill/>
          </a:ln>
        </p:spPr>
      </p:pic>
      <p:pic>
        <p:nvPicPr>
          <p:cNvPr id="128" name="Google Shape;128;p23"/>
          <p:cNvPicPr preferRelativeResize="0"/>
          <p:nvPr/>
        </p:nvPicPr>
        <p:blipFill>
          <a:blip r:embed="rId4">
            <a:alphaModFix/>
          </a:blip>
          <a:stretch>
            <a:fillRect/>
          </a:stretch>
        </p:blipFill>
        <p:spPr>
          <a:xfrm>
            <a:off x="4549575" y="2965350"/>
            <a:ext cx="4423101" cy="2087111"/>
          </a:xfrm>
          <a:prstGeom prst="rect">
            <a:avLst/>
          </a:prstGeom>
          <a:noFill/>
          <a:ln>
            <a:noFill/>
          </a:ln>
        </p:spPr>
      </p:pic>
      <p:sp>
        <p:nvSpPr>
          <p:cNvPr id="129" name="Google Shape;129;p23"/>
          <p:cNvSpPr txBox="1"/>
          <p:nvPr/>
        </p:nvSpPr>
        <p:spPr>
          <a:xfrm>
            <a:off x="649950" y="3922050"/>
            <a:ext cx="2218800" cy="32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Playfair Display"/>
              <a:ea typeface="Playfair Display"/>
              <a:cs typeface="Playfair Display"/>
              <a:sym typeface="Playfair Display"/>
            </a:endParaRPr>
          </a:p>
        </p:txBody>
      </p:sp>
      <p:sp>
        <p:nvSpPr>
          <p:cNvPr id="130" name="Google Shape;130;p23"/>
          <p:cNvSpPr txBox="1"/>
          <p:nvPr/>
        </p:nvSpPr>
        <p:spPr>
          <a:xfrm>
            <a:off x="750863" y="3709050"/>
            <a:ext cx="2958300" cy="1075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2"/>
              </a:buClr>
              <a:buSzPts val="1100"/>
              <a:buFont typeface="Arial"/>
              <a:buNone/>
            </a:pPr>
            <a:r>
              <a:rPr lang="it" sz="2400" dirty="0">
                <a:solidFill>
                  <a:schemeClr val="dk2"/>
                </a:solidFill>
                <a:highlight>
                  <a:schemeClr val="dk1"/>
                </a:highlight>
                <a:latin typeface="Oswald"/>
                <a:ea typeface="Oswald"/>
                <a:cs typeface="Oswald"/>
                <a:sym typeface="Oswald"/>
              </a:rPr>
              <a:t>LA POLARISATION DE LA LUMIÈRE</a:t>
            </a:r>
            <a:endParaRPr sz="1100" dirty="0">
              <a:latin typeface="Playfair Display"/>
              <a:ea typeface="Playfair Display"/>
              <a:cs typeface="Playfair Display"/>
              <a:sym typeface="Playfair Display"/>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127"/>
                                        </p:tgtEl>
                                        <p:attrNameLst>
                                          <p:attrName>style.visibility</p:attrName>
                                        </p:attrNameLst>
                                      </p:cBhvr>
                                      <p:to>
                                        <p:strVal val="visible"/>
                                      </p:to>
                                    </p:set>
                                    <p:anim calcmode="lin" valueType="num">
                                      <p:cBhvr additive="base">
                                        <p:cTn id="7" dur="1000"/>
                                        <p:tgtEl>
                                          <p:spTgt spid="127"/>
                                        </p:tgtEl>
                                        <p:attrNameLst>
                                          <p:attrName>ppt_w</p:attrName>
                                        </p:attrNameLst>
                                      </p:cBhvr>
                                      <p:tavLst>
                                        <p:tav tm="0">
                                          <p:val>
                                            <p:strVal val="0"/>
                                          </p:val>
                                        </p:tav>
                                        <p:tav tm="100000">
                                          <p:val>
                                            <p:strVal val="#ppt_w"/>
                                          </p:val>
                                        </p:tav>
                                      </p:tavLst>
                                    </p:anim>
                                    <p:anim calcmode="lin" valueType="num">
                                      <p:cBhvr additive="base">
                                        <p:cTn id="8" dur="1000"/>
                                        <p:tgtEl>
                                          <p:spTgt spid="127"/>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128"/>
                                        </p:tgtEl>
                                        <p:attrNameLst>
                                          <p:attrName>style.visibility</p:attrName>
                                        </p:attrNameLst>
                                      </p:cBhvr>
                                      <p:to>
                                        <p:strVal val="visible"/>
                                      </p:to>
                                    </p:set>
                                    <p:anim calcmode="lin" valueType="num">
                                      <p:cBhvr additive="base">
                                        <p:cTn id="11" dur="1000"/>
                                        <p:tgtEl>
                                          <p:spTgt spid="128"/>
                                        </p:tgtEl>
                                        <p:attrNameLst>
                                          <p:attrName>ppt_w</p:attrName>
                                        </p:attrNameLst>
                                      </p:cBhvr>
                                      <p:tavLst>
                                        <p:tav tm="0">
                                          <p:val>
                                            <p:strVal val="0"/>
                                          </p:val>
                                        </p:tav>
                                        <p:tav tm="100000">
                                          <p:val>
                                            <p:strVal val="#ppt_w"/>
                                          </p:val>
                                        </p:tav>
                                      </p:tavLst>
                                    </p:anim>
                                    <p:anim calcmode="lin" valueType="num">
                                      <p:cBhvr additive="base">
                                        <p:cTn id="12" dur="1000"/>
                                        <p:tgtEl>
                                          <p:spTgt spid="128"/>
                                        </p:tgtEl>
                                        <p:attrNameLst>
                                          <p:attrName>ppt_h</p:attrName>
                                        </p:attrNameLst>
                                      </p:cBhvr>
                                      <p:tavLst>
                                        <p:tav tm="0">
                                          <p:val>
                                            <p:str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130"/>
                                        </p:tgtEl>
                                        <p:attrNameLst>
                                          <p:attrName>style.visibility</p:attrName>
                                        </p:attrNameLst>
                                      </p:cBhvr>
                                      <p:to>
                                        <p:strVal val="visible"/>
                                      </p:to>
                                    </p:set>
                                    <p:anim calcmode="lin" valueType="num">
                                      <p:cBhvr additive="base">
                                        <p:cTn id="15" dur="1000"/>
                                        <p:tgtEl>
                                          <p:spTgt spid="130"/>
                                        </p:tgtEl>
                                        <p:attrNameLst>
                                          <p:attrName>ppt_w</p:attrName>
                                        </p:attrNameLst>
                                      </p:cBhvr>
                                      <p:tavLst>
                                        <p:tav tm="0">
                                          <p:val>
                                            <p:strVal val="0"/>
                                          </p:val>
                                        </p:tav>
                                        <p:tav tm="100000">
                                          <p:val>
                                            <p:strVal val="#ppt_w"/>
                                          </p:val>
                                        </p:tav>
                                      </p:tavLst>
                                    </p:anim>
                                    <p:anim calcmode="lin" valueType="num">
                                      <p:cBhvr additive="base">
                                        <p:cTn id="16" dur="1000"/>
                                        <p:tgtEl>
                                          <p:spTgt spid="130"/>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4"/>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t" sz="4000"/>
              <a:t>CONCEPTS DE BASE</a:t>
            </a:r>
            <a:endParaRPr sz="4000"/>
          </a:p>
        </p:txBody>
      </p:sp>
      <p:pic>
        <p:nvPicPr>
          <p:cNvPr id="136" name="Google Shape;136;p24"/>
          <p:cNvPicPr preferRelativeResize="0"/>
          <p:nvPr/>
        </p:nvPicPr>
        <p:blipFill>
          <a:blip r:embed="rId3">
            <a:alphaModFix/>
          </a:blip>
          <a:stretch>
            <a:fillRect/>
          </a:stretch>
        </p:blipFill>
        <p:spPr>
          <a:xfrm>
            <a:off x="163775" y="1200750"/>
            <a:ext cx="4334407" cy="2173051"/>
          </a:xfrm>
          <a:prstGeom prst="rect">
            <a:avLst/>
          </a:prstGeom>
          <a:noFill/>
          <a:ln>
            <a:noFill/>
          </a:ln>
        </p:spPr>
      </p:pic>
      <p:pic>
        <p:nvPicPr>
          <p:cNvPr id="137" name="Google Shape;137;p24"/>
          <p:cNvPicPr preferRelativeResize="0"/>
          <p:nvPr/>
        </p:nvPicPr>
        <p:blipFill>
          <a:blip r:embed="rId4">
            <a:alphaModFix/>
          </a:blip>
          <a:stretch>
            <a:fillRect/>
          </a:stretch>
        </p:blipFill>
        <p:spPr>
          <a:xfrm>
            <a:off x="4671861" y="2905700"/>
            <a:ext cx="4337639" cy="2173051"/>
          </a:xfrm>
          <a:prstGeom prst="rect">
            <a:avLst/>
          </a:prstGeom>
          <a:noFill/>
          <a:ln>
            <a:noFill/>
          </a:ln>
        </p:spPr>
      </p:pic>
      <p:sp>
        <p:nvSpPr>
          <p:cNvPr id="138" name="Google Shape;138;p24"/>
          <p:cNvSpPr txBox="1"/>
          <p:nvPr/>
        </p:nvSpPr>
        <p:spPr>
          <a:xfrm>
            <a:off x="560300" y="3861625"/>
            <a:ext cx="2958300" cy="753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2"/>
              </a:buClr>
              <a:buSzPts val="1100"/>
              <a:buFont typeface="Arial"/>
              <a:buNone/>
            </a:pPr>
            <a:r>
              <a:rPr lang="it" sz="2400" dirty="0">
                <a:solidFill>
                  <a:schemeClr val="dk2"/>
                </a:solidFill>
                <a:highlight>
                  <a:schemeClr val="dk1"/>
                </a:highlight>
                <a:latin typeface="Oswald"/>
                <a:ea typeface="Oswald"/>
                <a:cs typeface="Oswald"/>
                <a:sym typeface="Oswald"/>
              </a:rPr>
              <a:t>POLARISEURS</a:t>
            </a:r>
            <a:endParaRPr sz="3000" dirty="0">
              <a:latin typeface="Playfair Display"/>
              <a:ea typeface="Playfair Display"/>
              <a:cs typeface="Playfair Display"/>
              <a:sym typeface="Playfair Display"/>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136"/>
                                        </p:tgtEl>
                                        <p:attrNameLst>
                                          <p:attrName>style.visibility</p:attrName>
                                        </p:attrNameLst>
                                      </p:cBhvr>
                                      <p:to>
                                        <p:strVal val="visible"/>
                                      </p:to>
                                    </p:set>
                                    <p:anim calcmode="lin" valueType="num">
                                      <p:cBhvr additive="base">
                                        <p:cTn id="7" dur="1000"/>
                                        <p:tgtEl>
                                          <p:spTgt spid="136"/>
                                        </p:tgtEl>
                                        <p:attrNameLst>
                                          <p:attrName>ppt_w</p:attrName>
                                        </p:attrNameLst>
                                      </p:cBhvr>
                                      <p:tavLst>
                                        <p:tav tm="0">
                                          <p:val>
                                            <p:strVal val="0"/>
                                          </p:val>
                                        </p:tav>
                                        <p:tav tm="100000">
                                          <p:val>
                                            <p:strVal val="#ppt_w"/>
                                          </p:val>
                                        </p:tav>
                                      </p:tavLst>
                                    </p:anim>
                                    <p:anim calcmode="lin" valueType="num">
                                      <p:cBhvr additive="base">
                                        <p:cTn id="8" dur="1000"/>
                                        <p:tgtEl>
                                          <p:spTgt spid="136"/>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137"/>
                                        </p:tgtEl>
                                        <p:attrNameLst>
                                          <p:attrName>style.visibility</p:attrName>
                                        </p:attrNameLst>
                                      </p:cBhvr>
                                      <p:to>
                                        <p:strVal val="visible"/>
                                      </p:to>
                                    </p:set>
                                    <p:anim calcmode="lin" valueType="num">
                                      <p:cBhvr additive="base">
                                        <p:cTn id="11" dur="1000"/>
                                        <p:tgtEl>
                                          <p:spTgt spid="137"/>
                                        </p:tgtEl>
                                        <p:attrNameLst>
                                          <p:attrName>ppt_w</p:attrName>
                                        </p:attrNameLst>
                                      </p:cBhvr>
                                      <p:tavLst>
                                        <p:tav tm="0">
                                          <p:val>
                                            <p:strVal val="0"/>
                                          </p:val>
                                        </p:tav>
                                        <p:tav tm="100000">
                                          <p:val>
                                            <p:strVal val="#ppt_w"/>
                                          </p:val>
                                        </p:tav>
                                      </p:tavLst>
                                    </p:anim>
                                    <p:anim calcmode="lin" valueType="num">
                                      <p:cBhvr additive="base">
                                        <p:cTn id="12" dur="1000"/>
                                        <p:tgtEl>
                                          <p:spTgt spid="137"/>
                                        </p:tgtEl>
                                        <p:attrNameLst>
                                          <p:attrName>ppt_h</p:attrName>
                                        </p:attrNameLst>
                                      </p:cBhvr>
                                      <p:tavLst>
                                        <p:tav tm="0">
                                          <p:val>
                                            <p:str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138"/>
                                        </p:tgtEl>
                                        <p:attrNameLst>
                                          <p:attrName>style.visibility</p:attrName>
                                        </p:attrNameLst>
                                      </p:cBhvr>
                                      <p:to>
                                        <p:strVal val="visible"/>
                                      </p:to>
                                    </p:set>
                                    <p:anim calcmode="lin" valueType="num">
                                      <p:cBhvr additive="base">
                                        <p:cTn id="15" dur="1000"/>
                                        <p:tgtEl>
                                          <p:spTgt spid="138"/>
                                        </p:tgtEl>
                                        <p:attrNameLst>
                                          <p:attrName>ppt_w</p:attrName>
                                        </p:attrNameLst>
                                      </p:cBhvr>
                                      <p:tavLst>
                                        <p:tav tm="0">
                                          <p:val>
                                            <p:strVal val="0"/>
                                          </p:val>
                                        </p:tav>
                                        <p:tav tm="100000">
                                          <p:val>
                                            <p:strVal val="#ppt_w"/>
                                          </p:val>
                                        </p:tav>
                                      </p:tavLst>
                                    </p:anim>
                                    <p:anim calcmode="lin" valueType="num">
                                      <p:cBhvr additive="base">
                                        <p:cTn id="16" dur="1000"/>
                                        <p:tgtEl>
                                          <p:spTgt spid="138"/>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5"/>
          <p:cNvSpPr txBox="1">
            <a:spLocks noGrp="1"/>
          </p:cNvSpPr>
          <p:nvPr>
            <p:ph type="title"/>
          </p:nvPr>
        </p:nvSpPr>
        <p:spPr>
          <a:xfrm>
            <a:off x="311700" y="220900"/>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t" sz="4000" dirty="0"/>
              <a:t>CONCEPTS DE BASE</a:t>
            </a:r>
            <a:endParaRPr sz="4000" dirty="0"/>
          </a:p>
        </p:txBody>
      </p:sp>
      <p:pic>
        <p:nvPicPr>
          <p:cNvPr id="144" name="Google Shape;144;p25"/>
          <p:cNvPicPr preferRelativeResize="0"/>
          <p:nvPr/>
        </p:nvPicPr>
        <p:blipFill rotWithShape="1">
          <a:blip r:embed="rId3">
            <a:alphaModFix/>
          </a:blip>
          <a:srcRect l="4810" r="25576"/>
          <a:stretch/>
        </p:blipFill>
        <p:spPr>
          <a:xfrm>
            <a:off x="208605" y="1070545"/>
            <a:ext cx="3050075" cy="2766725"/>
          </a:xfrm>
          <a:prstGeom prst="rect">
            <a:avLst/>
          </a:prstGeom>
          <a:noFill/>
          <a:ln>
            <a:noFill/>
          </a:ln>
        </p:spPr>
      </p:pic>
      <p:pic>
        <p:nvPicPr>
          <p:cNvPr id="145" name="Google Shape;145;p25"/>
          <p:cNvPicPr preferRelativeResize="0"/>
          <p:nvPr/>
        </p:nvPicPr>
        <p:blipFill>
          <a:blip r:embed="rId4">
            <a:alphaModFix/>
          </a:blip>
          <a:stretch>
            <a:fillRect/>
          </a:stretch>
        </p:blipFill>
        <p:spPr>
          <a:xfrm>
            <a:off x="3528519" y="1509818"/>
            <a:ext cx="5330676" cy="3000699"/>
          </a:xfrm>
          <a:prstGeom prst="rect">
            <a:avLst/>
          </a:prstGeom>
          <a:noFill/>
          <a:ln>
            <a:noFill/>
          </a:ln>
        </p:spPr>
      </p:pic>
      <p:sp>
        <p:nvSpPr>
          <p:cNvPr id="146" name="Google Shape;146;p25"/>
          <p:cNvSpPr txBox="1"/>
          <p:nvPr/>
        </p:nvSpPr>
        <p:spPr>
          <a:xfrm>
            <a:off x="33501" y="3996436"/>
            <a:ext cx="3225180" cy="753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2"/>
              </a:buClr>
              <a:buSzPts val="1100"/>
              <a:buFont typeface="Arial"/>
              <a:buNone/>
            </a:pPr>
            <a:r>
              <a:rPr lang="it" sz="2400" dirty="0">
                <a:solidFill>
                  <a:schemeClr val="dk2"/>
                </a:solidFill>
                <a:highlight>
                  <a:schemeClr val="dk1"/>
                </a:highlight>
                <a:latin typeface="Oswald"/>
                <a:ea typeface="Oswald"/>
                <a:cs typeface="Oswald"/>
                <a:sym typeface="Oswald"/>
              </a:rPr>
              <a:t>CELLULE À CRISTAUX LIQUIDES</a:t>
            </a:r>
            <a:endParaRPr sz="2400" dirty="0">
              <a:latin typeface="Playfair Display"/>
              <a:ea typeface="Playfair Display"/>
              <a:cs typeface="Playfair Display"/>
              <a:sym typeface="Playfair Display"/>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144"/>
                                        </p:tgtEl>
                                        <p:attrNameLst>
                                          <p:attrName>style.visibility</p:attrName>
                                        </p:attrNameLst>
                                      </p:cBhvr>
                                      <p:to>
                                        <p:strVal val="visible"/>
                                      </p:to>
                                    </p:set>
                                    <p:anim calcmode="lin" valueType="num">
                                      <p:cBhvr additive="base">
                                        <p:cTn id="7" dur="1000"/>
                                        <p:tgtEl>
                                          <p:spTgt spid="144"/>
                                        </p:tgtEl>
                                        <p:attrNameLst>
                                          <p:attrName>ppt_w</p:attrName>
                                        </p:attrNameLst>
                                      </p:cBhvr>
                                      <p:tavLst>
                                        <p:tav tm="0">
                                          <p:val>
                                            <p:strVal val="0"/>
                                          </p:val>
                                        </p:tav>
                                        <p:tav tm="100000">
                                          <p:val>
                                            <p:strVal val="#ppt_w"/>
                                          </p:val>
                                        </p:tav>
                                      </p:tavLst>
                                    </p:anim>
                                    <p:anim calcmode="lin" valueType="num">
                                      <p:cBhvr additive="base">
                                        <p:cTn id="8" dur="1000"/>
                                        <p:tgtEl>
                                          <p:spTgt spid="144"/>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145"/>
                                        </p:tgtEl>
                                        <p:attrNameLst>
                                          <p:attrName>style.visibility</p:attrName>
                                        </p:attrNameLst>
                                      </p:cBhvr>
                                      <p:to>
                                        <p:strVal val="visible"/>
                                      </p:to>
                                    </p:set>
                                    <p:anim calcmode="lin" valueType="num">
                                      <p:cBhvr additive="base">
                                        <p:cTn id="11" dur="1000"/>
                                        <p:tgtEl>
                                          <p:spTgt spid="145"/>
                                        </p:tgtEl>
                                        <p:attrNameLst>
                                          <p:attrName>ppt_w</p:attrName>
                                        </p:attrNameLst>
                                      </p:cBhvr>
                                      <p:tavLst>
                                        <p:tav tm="0">
                                          <p:val>
                                            <p:strVal val="0"/>
                                          </p:val>
                                        </p:tav>
                                        <p:tav tm="100000">
                                          <p:val>
                                            <p:strVal val="#ppt_w"/>
                                          </p:val>
                                        </p:tav>
                                      </p:tavLst>
                                    </p:anim>
                                    <p:anim calcmode="lin" valueType="num">
                                      <p:cBhvr additive="base">
                                        <p:cTn id="12" dur="1000"/>
                                        <p:tgtEl>
                                          <p:spTgt spid="145"/>
                                        </p:tgtEl>
                                        <p:attrNameLst>
                                          <p:attrName>ppt_h</p:attrName>
                                        </p:attrNameLst>
                                      </p:cBhvr>
                                      <p:tavLst>
                                        <p:tav tm="0">
                                          <p:val>
                                            <p:str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146"/>
                                        </p:tgtEl>
                                        <p:attrNameLst>
                                          <p:attrName>style.visibility</p:attrName>
                                        </p:attrNameLst>
                                      </p:cBhvr>
                                      <p:to>
                                        <p:strVal val="visible"/>
                                      </p:to>
                                    </p:set>
                                    <p:anim calcmode="lin" valueType="num">
                                      <p:cBhvr additive="base">
                                        <p:cTn id="15" dur="1000"/>
                                        <p:tgtEl>
                                          <p:spTgt spid="146"/>
                                        </p:tgtEl>
                                        <p:attrNameLst>
                                          <p:attrName>ppt_w</p:attrName>
                                        </p:attrNameLst>
                                      </p:cBhvr>
                                      <p:tavLst>
                                        <p:tav tm="0">
                                          <p:val>
                                            <p:strVal val="0"/>
                                          </p:val>
                                        </p:tav>
                                        <p:tav tm="100000">
                                          <p:val>
                                            <p:strVal val="#ppt_w"/>
                                          </p:val>
                                        </p:tav>
                                      </p:tavLst>
                                    </p:anim>
                                    <p:anim calcmode="lin" valueType="num">
                                      <p:cBhvr additive="base">
                                        <p:cTn id="16" dur="1000"/>
                                        <p:tgtEl>
                                          <p:spTgt spid="146"/>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6"/>
          <p:cNvSpPr txBox="1">
            <a:spLocks noGrp="1"/>
          </p:cNvSpPr>
          <p:nvPr>
            <p:ph type="title"/>
          </p:nvPr>
        </p:nvSpPr>
        <p:spPr>
          <a:xfrm>
            <a:off x="311700" y="2209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t" sz="4000"/>
              <a:t>CONCEPTS DE BASE</a:t>
            </a:r>
            <a:endParaRPr sz="4000"/>
          </a:p>
        </p:txBody>
      </p:sp>
      <p:pic>
        <p:nvPicPr>
          <p:cNvPr id="152" name="Google Shape;152;p26"/>
          <p:cNvPicPr preferRelativeResize="0"/>
          <p:nvPr/>
        </p:nvPicPr>
        <p:blipFill>
          <a:blip r:embed="rId3">
            <a:alphaModFix/>
          </a:blip>
          <a:stretch>
            <a:fillRect/>
          </a:stretch>
        </p:blipFill>
        <p:spPr>
          <a:xfrm>
            <a:off x="304800" y="1093925"/>
            <a:ext cx="6510902" cy="3820975"/>
          </a:xfrm>
          <a:prstGeom prst="rect">
            <a:avLst/>
          </a:prstGeom>
          <a:noFill/>
          <a:ln>
            <a:noFill/>
          </a:ln>
        </p:spPr>
      </p:pic>
      <p:sp>
        <p:nvSpPr>
          <p:cNvPr id="153" name="Google Shape;153;p26"/>
          <p:cNvSpPr txBox="1"/>
          <p:nvPr/>
        </p:nvSpPr>
        <p:spPr>
          <a:xfrm>
            <a:off x="6815700" y="1255050"/>
            <a:ext cx="2193900" cy="3660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it" sz="2400" dirty="0" smtClean="0">
                <a:solidFill>
                  <a:schemeClr val="dk2"/>
                </a:solidFill>
                <a:highlight>
                  <a:schemeClr val="dk1"/>
                </a:highlight>
                <a:latin typeface="Oswald"/>
                <a:ea typeface="Oswald"/>
                <a:cs typeface="Oswald"/>
                <a:sym typeface="Oswald"/>
              </a:rPr>
              <a:t>CELLULE</a:t>
            </a:r>
            <a:endParaRPr lang="it-IT" sz="2400" dirty="0" smtClean="0">
              <a:solidFill>
                <a:schemeClr val="dk2"/>
              </a:solidFill>
              <a:highlight>
                <a:schemeClr val="dk1"/>
              </a:highlight>
              <a:latin typeface="Oswald"/>
              <a:ea typeface="Oswald"/>
              <a:cs typeface="Oswald"/>
              <a:sym typeface="Oswald"/>
            </a:endParaRPr>
          </a:p>
          <a:p>
            <a:pPr marL="0" lvl="0" indent="0" algn="ctr" rtl="0">
              <a:spcBef>
                <a:spcPts val="0"/>
              </a:spcBef>
              <a:spcAft>
                <a:spcPts val="0"/>
              </a:spcAft>
              <a:buNone/>
            </a:pPr>
            <a:endParaRPr sz="2400" dirty="0">
              <a:solidFill>
                <a:schemeClr val="dk2"/>
              </a:solidFill>
              <a:highlight>
                <a:schemeClr val="dk1"/>
              </a:highlight>
              <a:latin typeface="Oswald"/>
              <a:ea typeface="Oswald"/>
              <a:cs typeface="Oswald"/>
              <a:sym typeface="Oswald"/>
            </a:endParaRPr>
          </a:p>
          <a:p>
            <a:pPr marL="0" lvl="0" indent="0" algn="ctr" rtl="0">
              <a:spcBef>
                <a:spcPts val="0"/>
              </a:spcBef>
              <a:spcAft>
                <a:spcPts val="0"/>
              </a:spcAft>
              <a:buNone/>
            </a:pPr>
            <a:r>
              <a:rPr lang="it" sz="2400" dirty="0">
                <a:solidFill>
                  <a:schemeClr val="dk2"/>
                </a:solidFill>
                <a:highlight>
                  <a:schemeClr val="dk1"/>
                </a:highlight>
                <a:latin typeface="Oswald"/>
                <a:ea typeface="Oswald"/>
                <a:cs typeface="Oswald"/>
                <a:sym typeface="Oswald"/>
              </a:rPr>
              <a:t> À </a:t>
            </a:r>
            <a:endParaRPr lang="it-IT" sz="2400" dirty="0" smtClean="0">
              <a:solidFill>
                <a:schemeClr val="dk2"/>
              </a:solidFill>
              <a:highlight>
                <a:schemeClr val="dk1"/>
              </a:highlight>
              <a:latin typeface="Oswald"/>
              <a:ea typeface="Oswald"/>
              <a:cs typeface="Oswald"/>
              <a:sym typeface="Oswald"/>
            </a:endParaRPr>
          </a:p>
          <a:p>
            <a:pPr marL="0" lvl="0" indent="0" algn="ctr" rtl="0">
              <a:spcBef>
                <a:spcPts val="0"/>
              </a:spcBef>
              <a:spcAft>
                <a:spcPts val="0"/>
              </a:spcAft>
              <a:buNone/>
            </a:pPr>
            <a:endParaRPr sz="2400" dirty="0">
              <a:solidFill>
                <a:schemeClr val="dk2"/>
              </a:solidFill>
              <a:highlight>
                <a:schemeClr val="dk1"/>
              </a:highlight>
              <a:latin typeface="Oswald"/>
              <a:ea typeface="Oswald"/>
              <a:cs typeface="Oswald"/>
              <a:sym typeface="Oswald"/>
            </a:endParaRPr>
          </a:p>
          <a:p>
            <a:pPr marL="0" lvl="0" indent="0" algn="ctr" rtl="0">
              <a:spcBef>
                <a:spcPts val="0"/>
              </a:spcBef>
              <a:spcAft>
                <a:spcPts val="0"/>
              </a:spcAft>
              <a:buNone/>
            </a:pPr>
            <a:r>
              <a:rPr lang="it" sz="2400" dirty="0">
                <a:solidFill>
                  <a:schemeClr val="dk2"/>
                </a:solidFill>
                <a:highlight>
                  <a:schemeClr val="dk1"/>
                </a:highlight>
                <a:latin typeface="Oswald"/>
                <a:ea typeface="Oswald"/>
                <a:cs typeface="Oswald"/>
                <a:sym typeface="Oswald"/>
              </a:rPr>
              <a:t>COULEURS</a:t>
            </a:r>
            <a:endParaRPr sz="2400" dirty="0">
              <a:solidFill>
                <a:schemeClr val="dk2"/>
              </a:solidFill>
              <a:highlight>
                <a:schemeClr val="dk1"/>
              </a:highlight>
              <a:latin typeface="Oswald"/>
              <a:ea typeface="Oswald"/>
              <a:cs typeface="Oswald"/>
              <a:sym typeface="Oswald"/>
            </a:endParaRPr>
          </a:p>
          <a:p>
            <a:pPr marL="0" lvl="0" indent="0" algn="ctr" rtl="0">
              <a:spcBef>
                <a:spcPts val="0"/>
              </a:spcBef>
              <a:spcAft>
                <a:spcPts val="0"/>
              </a:spcAft>
              <a:buNone/>
            </a:pPr>
            <a:endParaRPr sz="2400" dirty="0">
              <a:solidFill>
                <a:schemeClr val="dk2"/>
              </a:solidFill>
              <a:highlight>
                <a:schemeClr val="dk1"/>
              </a:highlight>
              <a:latin typeface="Oswald"/>
              <a:ea typeface="Oswald"/>
              <a:cs typeface="Oswald"/>
              <a:sym typeface="Oswald"/>
            </a:endParaRPr>
          </a:p>
          <a:p>
            <a:pPr marL="0" lvl="0" indent="0" algn="ctr" rtl="0">
              <a:spcBef>
                <a:spcPts val="0"/>
              </a:spcBef>
              <a:spcAft>
                <a:spcPts val="0"/>
              </a:spcAft>
              <a:buClr>
                <a:schemeClr val="dk2"/>
              </a:buClr>
              <a:buSzPts val="1100"/>
              <a:buFont typeface="Arial"/>
              <a:buNone/>
            </a:pPr>
            <a:r>
              <a:rPr lang="it" sz="2400" dirty="0">
                <a:solidFill>
                  <a:schemeClr val="dk2"/>
                </a:solidFill>
                <a:highlight>
                  <a:schemeClr val="dk1"/>
                </a:highlight>
                <a:latin typeface="Oswald"/>
                <a:ea typeface="Oswald"/>
                <a:cs typeface="Oswald"/>
                <a:sym typeface="Oswald"/>
              </a:rPr>
              <a:t>(PIXEL)</a:t>
            </a:r>
            <a:endParaRPr sz="2400" dirty="0">
              <a:solidFill>
                <a:schemeClr val="dk2"/>
              </a:solidFill>
              <a:highlight>
                <a:schemeClr val="dk1"/>
              </a:highlight>
              <a:latin typeface="Oswald"/>
              <a:ea typeface="Oswald"/>
              <a:cs typeface="Oswald"/>
              <a:sym typeface="Oswald"/>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152"/>
                                        </p:tgtEl>
                                        <p:attrNameLst>
                                          <p:attrName>style.visibility</p:attrName>
                                        </p:attrNameLst>
                                      </p:cBhvr>
                                      <p:to>
                                        <p:strVal val="visible"/>
                                      </p:to>
                                    </p:set>
                                    <p:anim calcmode="lin" valueType="num">
                                      <p:cBhvr additive="base">
                                        <p:cTn id="7" dur="1000"/>
                                        <p:tgtEl>
                                          <p:spTgt spid="152"/>
                                        </p:tgtEl>
                                        <p:attrNameLst>
                                          <p:attrName>ppt_w</p:attrName>
                                        </p:attrNameLst>
                                      </p:cBhvr>
                                      <p:tavLst>
                                        <p:tav tm="0">
                                          <p:val>
                                            <p:strVal val="0"/>
                                          </p:val>
                                        </p:tav>
                                        <p:tav tm="100000">
                                          <p:val>
                                            <p:strVal val="#ppt_w"/>
                                          </p:val>
                                        </p:tav>
                                      </p:tavLst>
                                    </p:anim>
                                    <p:anim calcmode="lin" valueType="num">
                                      <p:cBhvr additive="base">
                                        <p:cTn id="8" dur="1000"/>
                                        <p:tgtEl>
                                          <p:spTgt spid="152"/>
                                        </p:tgtEl>
                                        <p:attrNameLst>
                                          <p:attrName>ppt_h</p:attrName>
                                        </p:attrNameLst>
                                      </p:cBhvr>
                                      <p:tavLst>
                                        <p:tav tm="0">
                                          <p:val>
                                            <p:str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53"/>
                                        </p:tgtEl>
                                        <p:attrNameLst>
                                          <p:attrName>style.visibility</p:attrName>
                                        </p:attrNameLst>
                                      </p:cBhvr>
                                      <p:to>
                                        <p:strVal val="visible"/>
                                      </p:to>
                                    </p:set>
                                    <p:anim calcmode="lin" valueType="num">
                                      <p:cBhvr additive="base">
                                        <p:cTn id="11" dur="1000"/>
                                        <p:tgtEl>
                                          <p:spTgt spid="153"/>
                                        </p:tgtEl>
                                        <p:attrNameLst>
                                          <p:attrName>ppt_w</p:attrName>
                                        </p:attrNameLst>
                                      </p:cBhvr>
                                      <p:tavLst>
                                        <p:tav tm="0">
                                          <p:val>
                                            <p:strVal val="0"/>
                                          </p:val>
                                        </p:tav>
                                        <p:tav tm="100000">
                                          <p:val>
                                            <p:strVal val="#ppt_w"/>
                                          </p:val>
                                        </p:tav>
                                      </p:tavLst>
                                    </p:anim>
                                    <p:anim calcmode="lin" valueType="num">
                                      <p:cBhvr additive="base">
                                        <p:cTn id="12" dur="1000"/>
                                        <p:tgtEl>
                                          <p:spTgt spid="153"/>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Les écrans LCD</a:t>
            </a:r>
            <a:endParaRPr/>
          </a:p>
        </p:txBody>
      </p:sp>
      <p:sp>
        <p:nvSpPr>
          <p:cNvPr id="159" name="Google Shape;159;p27"/>
          <p:cNvSpPr txBox="1"/>
          <p:nvPr/>
        </p:nvSpPr>
        <p:spPr>
          <a:xfrm>
            <a:off x="2291550" y="4375100"/>
            <a:ext cx="45609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it" sz="1800" u="sng">
                <a:latin typeface="Playfair Display"/>
                <a:ea typeface="Playfair Display"/>
                <a:cs typeface="Playfair Display"/>
                <a:sym typeface="Playfair Display"/>
              </a:rPr>
              <a:t>Ecrans cathodiques = TOUS brillants</a:t>
            </a:r>
            <a:endParaRPr sz="1800" u="sng">
              <a:latin typeface="Playfair Display"/>
              <a:ea typeface="Playfair Display"/>
              <a:cs typeface="Playfair Display"/>
              <a:sym typeface="Playfair Display"/>
            </a:endParaRPr>
          </a:p>
        </p:txBody>
      </p:sp>
      <p:pic>
        <p:nvPicPr>
          <p:cNvPr id="160" name="Google Shape;160;p27"/>
          <p:cNvPicPr preferRelativeResize="0"/>
          <p:nvPr/>
        </p:nvPicPr>
        <p:blipFill>
          <a:blip r:embed="rId3">
            <a:alphaModFix/>
          </a:blip>
          <a:stretch>
            <a:fillRect/>
          </a:stretch>
        </p:blipFill>
        <p:spPr>
          <a:xfrm>
            <a:off x="548700" y="1445225"/>
            <a:ext cx="8046600" cy="2253050"/>
          </a:xfrm>
          <a:prstGeom prst="rect">
            <a:avLst/>
          </a:prstGeom>
          <a:noFill/>
          <a:ln>
            <a:noFill/>
          </a:ln>
        </p:spPr>
      </p:pic>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160"/>
                                        </p:tgtEl>
                                        <p:attrNameLst>
                                          <p:attrName>style.visibility</p:attrName>
                                        </p:attrNameLst>
                                      </p:cBhvr>
                                      <p:to>
                                        <p:strVal val="visible"/>
                                      </p:to>
                                    </p:set>
                                    <p:anim calcmode="lin" valueType="num">
                                      <p:cBhvr additive="base">
                                        <p:cTn id="7" dur="1000"/>
                                        <p:tgtEl>
                                          <p:spTgt spid="160"/>
                                        </p:tgtEl>
                                        <p:attrNameLst>
                                          <p:attrName>ppt_w</p:attrName>
                                        </p:attrNameLst>
                                      </p:cBhvr>
                                      <p:tavLst>
                                        <p:tav tm="0">
                                          <p:val>
                                            <p:strVal val="0"/>
                                          </p:val>
                                        </p:tav>
                                        <p:tav tm="100000">
                                          <p:val>
                                            <p:strVal val="#ppt_w"/>
                                          </p:val>
                                        </p:tav>
                                      </p:tavLst>
                                    </p:anim>
                                    <p:anim calcmode="lin" valueType="num">
                                      <p:cBhvr additive="base">
                                        <p:cTn id="8" dur="1000"/>
                                        <p:tgtEl>
                                          <p:spTgt spid="160"/>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59"/>
                                        </p:tgtEl>
                                        <p:attrNameLst>
                                          <p:attrName>style.visibility</p:attrName>
                                        </p:attrNameLst>
                                      </p:cBhvr>
                                      <p:to>
                                        <p:strVal val="visible"/>
                                      </p:to>
                                    </p:set>
                                    <p:animEffect transition="in" filter="fade">
                                      <p:cBhvr>
                                        <p:cTn id="13" dur="1000"/>
                                        <p:tgtEl>
                                          <p:spTgt spid="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Les écrans LCD</a:t>
            </a:r>
            <a:endParaRPr/>
          </a:p>
        </p:txBody>
      </p:sp>
      <p:sp>
        <p:nvSpPr>
          <p:cNvPr id="166" name="Google Shape;166;p28"/>
          <p:cNvSpPr txBox="1"/>
          <p:nvPr/>
        </p:nvSpPr>
        <p:spPr>
          <a:xfrm>
            <a:off x="4008000" y="3197625"/>
            <a:ext cx="1705500" cy="433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 sz="2100" b="1">
                <a:latin typeface="Playfair Display"/>
                <a:ea typeface="Playfair Display"/>
                <a:cs typeface="Playfair Display"/>
                <a:sym typeface="Playfair Display"/>
              </a:rPr>
              <a:t>Dalles IPN</a:t>
            </a:r>
            <a:endParaRPr sz="2100" b="1">
              <a:latin typeface="Playfair Display"/>
              <a:ea typeface="Playfair Display"/>
              <a:cs typeface="Playfair Display"/>
              <a:sym typeface="Playfair Display"/>
            </a:endParaRPr>
          </a:p>
        </p:txBody>
      </p:sp>
      <p:sp>
        <p:nvSpPr>
          <p:cNvPr id="167" name="Google Shape;167;p28"/>
          <p:cNvSpPr txBox="1"/>
          <p:nvPr/>
        </p:nvSpPr>
        <p:spPr>
          <a:xfrm>
            <a:off x="1908675" y="1623600"/>
            <a:ext cx="1388100" cy="70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 sz="2100" b="1">
                <a:latin typeface="Playfair Display"/>
                <a:ea typeface="Playfair Display"/>
                <a:cs typeface="Playfair Display"/>
                <a:sym typeface="Playfair Display"/>
              </a:rPr>
              <a:t>Dalles TN</a:t>
            </a:r>
            <a:endParaRPr sz="2100" b="1">
              <a:latin typeface="Playfair Display"/>
              <a:ea typeface="Playfair Display"/>
              <a:cs typeface="Playfair Display"/>
              <a:sym typeface="Playfair Display"/>
            </a:endParaRPr>
          </a:p>
        </p:txBody>
      </p:sp>
      <p:sp>
        <p:nvSpPr>
          <p:cNvPr id="168" name="Google Shape;168;p28"/>
          <p:cNvSpPr txBox="1"/>
          <p:nvPr/>
        </p:nvSpPr>
        <p:spPr>
          <a:xfrm>
            <a:off x="5825175" y="1623600"/>
            <a:ext cx="1896300" cy="359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 sz="2100" b="1">
                <a:latin typeface="Playfair Display"/>
                <a:ea typeface="Playfair Display"/>
                <a:cs typeface="Playfair Display"/>
                <a:sym typeface="Playfair Display"/>
              </a:rPr>
              <a:t>Dalles VA</a:t>
            </a:r>
            <a:endParaRPr sz="2100" b="1">
              <a:latin typeface="Playfair Display"/>
              <a:ea typeface="Playfair Display"/>
              <a:cs typeface="Playfair Display"/>
              <a:sym typeface="Playfair Display"/>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6"/>
                                        </p:tgtEl>
                                        <p:attrNameLst>
                                          <p:attrName>style.visibility</p:attrName>
                                        </p:attrNameLst>
                                      </p:cBhvr>
                                      <p:to>
                                        <p:strVal val="visible"/>
                                      </p:to>
                                    </p:set>
                                    <p:animEffect transition="in" filter="fade">
                                      <p:cBhvr>
                                        <p:cTn id="7" dur="1000"/>
                                        <p:tgtEl>
                                          <p:spTgt spid="166"/>
                                        </p:tgtEl>
                                      </p:cBhvr>
                                    </p:animEffect>
                                  </p:childTnLst>
                                </p:cTn>
                              </p:par>
                              <p:par>
                                <p:cTn id="8" presetID="10" presetClass="entr" presetSubtype="0" fill="hold" nodeType="withEffect">
                                  <p:stCondLst>
                                    <p:cond delay="0"/>
                                  </p:stCondLst>
                                  <p:childTnLst>
                                    <p:set>
                                      <p:cBhvr>
                                        <p:cTn id="9" dur="1" fill="hold">
                                          <p:stCondLst>
                                            <p:cond delay="0"/>
                                          </p:stCondLst>
                                        </p:cTn>
                                        <p:tgtEl>
                                          <p:spTgt spid="167"/>
                                        </p:tgtEl>
                                        <p:attrNameLst>
                                          <p:attrName>style.visibility</p:attrName>
                                        </p:attrNameLst>
                                      </p:cBhvr>
                                      <p:to>
                                        <p:strVal val="visible"/>
                                      </p:to>
                                    </p:set>
                                    <p:animEffect transition="in" filter="fade">
                                      <p:cBhvr>
                                        <p:cTn id="10" dur="1000"/>
                                        <p:tgtEl>
                                          <p:spTgt spid="167"/>
                                        </p:tgtEl>
                                      </p:cBhvr>
                                    </p:animEffect>
                                  </p:childTnLst>
                                </p:cTn>
                              </p:par>
                              <p:par>
                                <p:cTn id="11" presetID="10" presetClass="entr" presetSubtype="0" fill="hold" nodeType="withEffect">
                                  <p:stCondLst>
                                    <p:cond delay="0"/>
                                  </p:stCondLst>
                                  <p:childTnLst>
                                    <p:set>
                                      <p:cBhvr>
                                        <p:cTn id="12" dur="1" fill="hold">
                                          <p:stCondLst>
                                            <p:cond delay="0"/>
                                          </p:stCondLst>
                                        </p:cTn>
                                        <p:tgtEl>
                                          <p:spTgt spid="168"/>
                                        </p:tgtEl>
                                        <p:attrNameLst>
                                          <p:attrName>style.visibility</p:attrName>
                                        </p:attrNameLst>
                                      </p:cBhvr>
                                      <p:to>
                                        <p:strVal val="visible"/>
                                      </p:to>
                                    </p:set>
                                    <p:animEffect transition="in" filter="fade">
                                      <p:cBhvr>
                                        <p:cTn id="13" dur="1000"/>
                                        <p:tgtEl>
                                          <p:spTgt spid="1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Caractéristiques techniques LCD</a:t>
            </a:r>
            <a:endParaRPr/>
          </a:p>
        </p:txBody>
      </p:sp>
      <p:graphicFrame>
        <p:nvGraphicFramePr>
          <p:cNvPr id="174" name="Google Shape;174;p29"/>
          <p:cNvGraphicFramePr/>
          <p:nvPr/>
        </p:nvGraphicFramePr>
        <p:xfrm>
          <a:off x="952500" y="1319563"/>
          <a:ext cx="7239000" cy="2504375"/>
        </p:xfrm>
        <a:graphic>
          <a:graphicData uri="http://schemas.openxmlformats.org/drawingml/2006/table">
            <a:tbl>
              <a:tblPr>
                <a:noFill/>
                <a:tableStyleId>{777A20AA-4E2A-4821-B771-27DA77D9A3DC}</a:tableStyleId>
              </a:tblPr>
              <a:tblGrid>
                <a:gridCol w="1921525"/>
                <a:gridCol w="5317475"/>
              </a:tblGrid>
              <a:tr h="627600">
                <a:tc>
                  <a:txBody>
                    <a:bodyPr/>
                    <a:lstStyle/>
                    <a:p>
                      <a:pPr marL="0" lvl="0" indent="0" algn="l" rtl="0">
                        <a:spcBef>
                          <a:spcPts val="0"/>
                        </a:spcBef>
                        <a:spcAft>
                          <a:spcPts val="0"/>
                        </a:spcAft>
                        <a:buNone/>
                      </a:pPr>
                      <a:r>
                        <a:rPr lang="it" b="1"/>
                        <a:t>Définition</a:t>
                      </a:r>
                      <a:endParaRPr b="1"/>
                    </a:p>
                  </a:txBody>
                  <a:tcPr marL="91425" marR="91425" marT="91425" marB="91425"/>
                </a:tc>
                <a:tc>
                  <a:txBody>
                    <a:bodyPr/>
                    <a:lstStyle/>
                    <a:p>
                      <a:pPr marL="0" lvl="0" indent="0" algn="l" rtl="0">
                        <a:spcBef>
                          <a:spcPts val="0"/>
                        </a:spcBef>
                        <a:spcAft>
                          <a:spcPts val="0"/>
                        </a:spcAft>
                        <a:buNone/>
                      </a:pPr>
                      <a:r>
                        <a:rPr lang="it"/>
                        <a:t>Nombre de pixels à l’écran, horizontale x verticale</a:t>
                      </a:r>
                      <a:endParaRPr/>
                    </a:p>
                  </a:txBody>
                  <a:tcPr marL="91425" marR="91425" marT="91425" marB="91425"/>
                </a:tc>
              </a:tr>
              <a:tr h="627600">
                <a:tc>
                  <a:txBody>
                    <a:bodyPr/>
                    <a:lstStyle/>
                    <a:p>
                      <a:pPr marL="0" lvl="0" indent="0" algn="l" rtl="0">
                        <a:spcBef>
                          <a:spcPts val="0"/>
                        </a:spcBef>
                        <a:spcAft>
                          <a:spcPts val="0"/>
                        </a:spcAft>
                        <a:buNone/>
                      </a:pPr>
                      <a:r>
                        <a:rPr lang="it" b="1"/>
                        <a:t>Taille</a:t>
                      </a:r>
                      <a:endParaRPr b="1"/>
                    </a:p>
                  </a:txBody>
                  <a:tcPr marL="91425" marR="91425" marT="91425" marB="91425"/>
                </a:tc>
                <a:tc>
                  <a:txBody>
                    <a:bodyPr/>
                    <a:lstStyle/>
                    <a:p>
                      <a:pPr marL="0" lvl="0" indent="0" algn="l" rtl="0">
                        <a:spcBef>
                          <a:spcPts val="0"/>
                        </a:spcBef>
                        <a:spcAft>
                          <a:spcPts val="0"/>
                        </a:spcAft>
                        <a:buNone/>
                      </a:pPr>
                      <a:endParaRPr/>
                    </a:p>
                  </a:txBody>
                  <a:tcPr marL="91425" marR="91425" marT="91425" marB="91425"/>
                </a:tc>
              </a:tr>
              <a:tr h="627600">
                <a:tc>
                  <a:txBody>
                    <a:bodyPr/>
                    <a:lstStyle/>
                    <a:p>
                      <a:pPr marL="0" lvl="0" indent="0" algn="l" rtl="0">
                        <a:spcBef>
                          <a:spcPts val="0"/>
                        </a:spcBef>
                        <a:spcAft>
                          <a:spcPts val="0"/>
                        </a:spcAft>
                        <a:buNone/>
                      </a:pPr>
                      <a:r>
                        <a:rPr lang="it" b="1"/>
                        <a:t>Résolution</a:t>
                      </a:r>
                      <a:endParaRPr b="1"/>
                    </a:p>
                  </a:txBody>
                  <a:tcPr marL="91425" marR="91425" marT="91425" marB="91425"/>
                </a:tc>
                <a:tc>
                  <a:txBody>
                    <a:bodyPr/>
                    <a:lstStyle/>
                    <a:p>
                      <a:pPr marL="0" lvl="0" indent="0" algn="l" rtl="0">
                        <a:spcBef>
                          <a:spcPts val="0"/>
                        </a:spcBef>
                        <a:spcAft>
                          <a:spcPts val="0"/>
                        </a:spcAft>
                        <a:buNone/>
                      </a:pPr>
                      <a:endParaRPr/>
                    </a:p>
                  </a:txBody>
                  <a:tcPr marL="91425" marR="91425" marT="91425" marB="91425"/>
                </a:tc>
              </a:tr>
              <a:tr h="621575">
                <a:tc>
                  <a:txBody>
                    <a:bodyPr/>
                    <a:lstStyle/>
                    <a:p>
                      <a:pPr marL="0" lvl="0" indent="0" algn="l" rtl="0">
                        <a:spcBef>
                          <a:spcPts val="0"/>
                        </a:spcBef>
                        <a:spcAft>
                          <a:spcPts val="0"/>
                        </a:spcAft>
                        <a:buNone/>
                      </a:pPr>
                      <a:r>
                        <a:rPr lang="it" b="1"/>
                        <a:t>Temps de réponse</a:t>
                      </a:r>
                      <a:endParaRPr b="1"/>
                    </a:p>
                  </a:txBody>
                  <a:tcPr marL="91425" marR="91425" marT="91425" marB="91425"/>
                </a:tc>
                <a:tc>
                  <a:txBody>
                    <a:bodyPr/>
                    <a:lstStyle/>
                    <a:p>
                      <a:pPr marL="0" lvl="0" indent="0" algn="l" rtl="0">
                        <a:spcBef>
                          <a:spcPts val="0"/>
                        </a:spcBef>
                        <a:spcAft>
                          <a:spcPts val="0"/>
                        </a:spcAft>
                        <a:buNone/>
                      </a:pPr>
                      <a:endParaRPr/>
                    </a:p>
                  </a:txBody>
                  <a:tcPr marL="91425" marR="91425" marT="91425" marB="91425"/>
                </a:tc>
              </a:tr>
            </a:tbl>
          </a:graphicData>
        </a:graphic>
      </p:graphicFrame>
      <p:sp>
        <p:nvSpPr>
          <p:cNvPr id="175" name="Google Shape;175;p29"/>
          <p:cNvSpPr txBox="1"/>
          <p:nvPr/>
        </p:nvSpPr>
        <p:spPr>
          <a:xfrm>
            <a:off x="1002600" y="3928900"/>
            <a:ext cx="7138800" cy="832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it" sz="1800"/>
              <a:t>1920 x 1080 = + de </a:t>
            </a:r>
            <a:r>
              <a:rPr lang="it" sz="1800" u="sng"/>
              <a:t>2 millions de pixels</a:t>
            </a:r>
            <a:endParaRPr sz="1800" u="sng"/>
          </a:p>
          <a:p>
            <a:pPr marL="0" lvl="0" indent="0" algn="ctr" rtl="0">
              <a:spcBef>
                <a:spcPts val="0"/>
              </a:spcBef>
              <a:spcAft>
                <a:spcPts val="0"/>
              </a:spcAft>
              <a:buNone/>
            </a:pPr>
            <a:endParaRPr sz="1800"/>
          </a:p>
          <a:p>
            <a:pPr marL="0" lvl="0" indent="0" algn="ctr" rtl="0">
              <a:spcBef>
                <a:spcPts val="0"/>
              </a:spcBef>
              <a:spcAft>
                <a:spcPts val="0"/>
              </a:spcAft>
              <a:buNone/>
            </a:pPr>
            <a:r>
              <a:rPr lang="it" sz="2500"/>
              <a:t>→ </a:t>
            </a:r>
            <a:r>
              <a:rPr lang="it" sz="1800"/>
              <a:t>1080p</a:t>
            </a:r>
            <a:endParaRPr sz="1800"/>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5">
                                            <p:txEl>
                                              <p:pRg st="0" end="0"/>
                                            </p:txEl>
                                          </p:spTgt>
                                        </p:tgtEl>
                                        <p:attrNameLst>
                                          <p:attrName>style.visibility</p:attrName>
                                        </p:attrNameLst>
                                      </p:cBhvr>
                                      <p:to>
                                        <p:strVal val="visible"/>
                                      </p:to>
                                    </p:set>
                                    <p:animEffect transition="in" filter="fade">
                                      <p:cBhvr>
                                        <p:cTn id="7" dur="1000"/>
                                        <p:tgtEl>
                                          <p:spTgt spid="1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5">
                                            <p:txEl>
                                              <p:pRg st="1" end="1"/>
                                            </p:txEl>
                                          </p:spTgt>
                                        </p:tgtEl>
                                        <p:attrNameLst>
                                          <p:attrName>style.visibility</p:attrName>
                                        </p:attrNameLst>
                                      </p:cBhvr>
                                      <p:to>
                                        <p:strVal val="visible"/>
                                      </p:to>
                                    </p:set>
                                    <p:animEffect transition="in" filter="fade">
                                      <p:cBhvr>
                                        <p:cTn id="12" dur="1000"/>
                                        <p:tgtEl>
                                          <p:spTgt spid="1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5">
                                            <p:txEl>
                                              <p:pRg st="2" end="2"/>
                                            </p:txEl>
                                          </p:spTgt>
                                        </p:tgtEl>
                                        <p:attrNameLst>
                                          <p:attrName>style.visibility</p:attrName>
                                        </p:attrNameLst>
                                      </p:cBhvr>
                                      <p:to>
                                        <p:strVal val="visible"/>
                                      </p:to>
                                    </p:set>
                                    <p:animEffect transition="in" filter="fade">
                                      <p:cBhvr>
                                        <p:cTn id="17" dur="1000"/>
                                        <p:tgtEl>
                                          <p:spTgt spid="1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Caractéristiques techniques LCD</a:t>
            </a:r>
            <a:endParaRPr/>
          </a:p>
        </p:txBody>
      </p:sp>
      <p:graphicFrame>
        <p:nvGraphicFramePr>
          <p:cNvPr id="181" name="Google Shape;181;p30"/>
          <p:cNvGraphicFramePr/>
          <p:nvPr/>
        </p:nvGraphicFramePr>
        <p:xfrm>
          <a:off x="952500" y="1319563"/>
          <a:ext cx="7239000" cy="2504375"/>
        </p:xfrm>
        <a:graphic>
          <a:graphicData uri="http://schemas.openxmlformats.org/drawingml/2006/table">
            <a:tbl>
              <a:tblPr>
                <a:noFill/>
                <a:tableStyleId>{777A20AA-4E2A-4821-B771-27DA77D9A3DC}</a:tableStyleId>
              </a:tblPr>
              <a:tblGrid>
                <a:gridCol w="1921525"/>
                <a:gridCol w="5317475"/>
              </a:tblGrid>
              <a:tr h="627600">
                <a:tc>
                  <a:txBody>
                    <a:bodyPr/>
                    <a:lstStyle/>
                    <a:p>
                      <a:pPr marL="0" lvl="0" indent="0" algn="l" rtl="0">
                        <a:spcBef>
                          <a:spcPts val="0"/>
                        </a:spcBef>
                        <a:spcAft>
                          <a:spcPts val="0"/>
                        </a:spcAft>
                        <a:buNone/>
                      </a:pPr>
                      <a:r>
                        <a:rPr lang="it" b="1"/>
                        <a:t>Définition</a:t>
                      </a:r>
                      <a:endParaRPr b="1"/>
                    </a:p>
                  </a:txBody>
                  <a:tcPr marL="91425" marR="91425" marT="91425" marB="91425"/>
                </a:tc>
                <a:tc>
                  <a:txBody>
                    <a:bodyPr/>
                    <a:lstStyle/>
                    <a:p>
                      <a:pPr marL="0" lvl="0" indent="0" algn="l" rtl="0">
                        <a:spcBef>
                          <a:spcPts val="0"/>
                        </a:spcBef>
                        <a:spcAft>
                          <a:spcPts val="0"/>
                        </a:spcAft>
                        <a:buNone/>
                      </a:pPr>
                      <a:r>
                        <a:rPr lang="it"/>
                        <a:t>Nombre de pixels à l’écran, horizontale x verticale</a:t>
                      </a:r>
                      <a:endParaRPr/>
                    </a:p>
                  </a:txBody>
                  <a:tcPr marL="91425" marR="91425" marT="91425" marB="91425"/>
                </a:tc>
              </a:tr>
              <a:tr h="627600">
                <a:tc>
                  <a:txBody>
                    <a:bodyPr/>
                    <a:lstStyle/>
                    <a:p>
                      <a:pPr marL="0" lvl="0" indent="0" algn="l" rtl="0">
                        <a:spcBef>
                          <a:spcPts val="0"/>
                        </a:spcBef>
                        <a:spcAft>
                          <a:spcPts val="0"/>
                        </a:spcAft>
                        <a:buNone/>
                      </a:pPr>
                      <a:r>
                        <a:rPr lang="it" b="1"/>
                        <a:t>Taille</a:t>
                      </a:r>
                      <a:endParaRPr b="1"/>
                    </a:p>
                  </a:txBody>
                  <a:tcPr marL="91425" marR="91425" marT="91425" marB="91425"/>
                </a:tc>
                <a:tc>
                  <a:txBody>
                    <a:bodyPr/>
                    <a:lstStyle/>
                    <a:p>
                      <a:pPr marL="0" lvl="0" indent="0" algn="l" rtl="0">
                        <a:spcBef>
                          <a:spcPts val="0"/>
                        </a:spcBef>
                        <a:spcAft>
                          <a:spcPts val="0"/>
                        </a:spcAft>
                        <a:buNone/>
                      </a:pPr>
                      <a:r>
                        <a:rPr lang="it"/>
                        <a:t>Diagonale exprimée en pouces. Peut être aussi caractérisée par des tailles comme pour la TV (format 16/9)</a:t>
                      </a:r>
                      <a:endParaRPr/>
                    </a:p>
                  </a:txBody>
                  <a:tcPr marL="91425" marR="91425" marT="91425" marB="91425"/>
                </a:tc>
              </a:tr>
              <a:tr h="627600">
                <a:tc>
                  <a:txBody>
                    <a:bodyPr/>
                    <a:lstStyle/>
                    <a:p>
                      <a:pPr marL="0" lvl="0" indent="0" algn="l" rtl="0">
                        <a:spcBef>
                          <a:spcPts val="0"/>
                        </a:spcBef>
                        <a:spcAft>
                          <a:spcPts val="0"/>
                        </a:spcAft>
                        <a:buNone/>
                      </a:pPr>
                      <a:r>
                        <a:rPr lang="it" b="1"/>
                        <a:t>Résolution</a:t>
                      </a:r>
                      <a:endParaRPr b="1"/>
                    </a:p>
                  </a:txBody>
                  <a:tcPr marL="91425" marR="91425" marT="91425" marB="91425"/>
                </a:tc>
                <a:tc>
                  <a:txBody>
                    <a:bodyPr/>
                    <a:lstStyle/>
                    <a:p>
                      <a:pPr marL="0" lvl="0" indent="0" algn="l" rtl="0">
                        <a:spcBef>
                          <a:spcPts val="0"/>
                        </a:spcBef>
                        <a:spcAft>
                          <a:spcPts val="0"/>
                        </a:spcAft>
                        <a:buNone/>
                      </a:pPr>
                      <a:endParaRPr/>
                    </a:p>
                  </a:txBody>
                  <a:tcPr marL="91425" marR="91425" marT="91425" marB="91425"/>
                </a:tc>
              </a:tr>
              <a:tr h="621575">
                <a:tc>
                  <a:txBody>
                    <a:bodyPr/>
                    <a:lstStyle/>
                    <a:p>
                      <a:pPr marL="0" lvl="0" indent="0" algn="l" rtl="0">
                        <a:spcBef>
                          <a:spcPts val="0"/>
                        </a:spcBef>
                        <a:spcAft>
                          <a:spcPts val="0"/>
                        </a:spcAft>
                        <a:buNone/>
                      </a:pPr>
                      <a:r>
                        <a:rPr lang="it" b="1"/>
                        <a:t>Temps de réponse</a:t>
                      </a:r>
                      <a:endParaRPr b="1"/>
                    </a:p>
                  </a:txBody>
                  <a:tcPr marL="91425" marR="91425" marT="91425" marB="91425"/>
                </a:tc>
                <a:tc>
                  <a:txBody>
                    <a:bodyPr/>
                    <a:lstStyle/>
                    <a:p>
                      <a:pPr marL="0" lvl="0" indent="0" algn="l" rtl="0">
                        <a:spcBef>
                          <a:spcPts val="0"/>
                        </a:spcBef>
                        <a:spcAft>
                          <a:spcPts val="0"/>
                        </a:spcAft>
                        <a:buNone/>
                      </a:pPr>
                      <a:endParaRPr/>
                    </a:p>
                  </a:txBody>
                  <a:tcPr marL="91425" marR="91425" marT="91425" marB="91425"/>
                </a:tc>
              </a:tr>
            </a:tbl>
          </a:graphicData>
        </a:graphic>
      </p:graphicFrame>
      <p:sp>
        <p:nvSpPr>
          <p:cNvPr id="182" name="Google Shape;182;p30"/>
          <p:cNvSpPr txBox="1"/>
          <p:nvPr/>
        </p:nvSpPr>
        <p:spPr>
          <a:xfrm>
            <a:off x="2161350" y="4125800"/>
            <a:ext cx="4821300" cy="768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it" sz="1900" b="1"/>
              <a:t>24’ en 1080p</a:t>
            </a:r>
            <a:endParaRPr sz="1900" b="1"/>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2"/>
                                        </p:tgtEl>
                                        <p:attrNameLst>
                                          <p:attrName>style.visibility</p:attrName>
                                        </p:attrNameLst>
                                      </p:cBhvr>
                                      <p:to>
                                        <p:strVal val="visible"/>
                                      </p:to>
                                    </p:set>
                                    <p:animEffect transition="in" filter="fade">
                                      <p:cBhvr>
                                        <p:cTn id="7" dur="1000"/>
                                        <p:tgtEl>
                                          <p:spTgt spid="1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3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Caractéristiques techniques LCD</a:t>
            </a:r>
            <a:endParaRPr/>
          </a:p>
        </p:txBody>
      </p:sp>
      <p:graphicFrame>
        <p:nvGraphicFramePr>
          <p:cNvPr id="188" name="Google Shape;188;p31"/>
          <p:cNvGraphicFramePr/>
          <p:nvPr/>
        </p:nvGraphicFramePr>
        <p:xfrm>
          <a:off x="952500" y="1319563"/>
          <a:ext cx="7239000" cy="2504375"/>
        </p:xfrm>
        <a:graphic>
          <a:graphicData uri="http://schemas.openxmlformats.org/drawingml/2006/table">
            <a:tbl>
              <a:tblPr>
                <a:noFill/>
                <a:tableStyleId>{777A20AA-4E2A-4821-B771-27DA77D9A3DC}</a:tableStyleId>
              </a:tblPr>
              <a:tblGrid>
                <a:gridCol w="1921525"/>
                <a:gridCol w="5317475"/>
              </a:tblGrid>
              <a:tr h="627600">
                <a:tc>
                  <a:txBody>
                    <a:bodyPr/>
                    <a:lstStyle/>
                    <a:p>
                      <a:pPr marL="0" lvl="0" indent="0" algn="l" rtl="0">
                        <a:spcBef>
                          <a:spcPts val="0"/>
                        </a:spcBef>
                        <a:spcAft>
                          <a:spcPts val="0"/>
                        </a:spcAft>
                        <a:buNone/>
                      </a:pPr>
                      <a:r>
                        <a:rPr lang="it" b="1"/>
                        <a:t>Définition</a:t>
                      </a:r>
                      <a:endParaRPr b="1"/>
                    </a:p>
                  </a:txBody>
                  <a:tcPr marL="91425" marR="91425" marT="91425" marB="91425"/>
                </a:tc>
                <a:tc>
                  <a:txBody>
                    <a:bodyPr/>
                    <a:lstStyle/>
                    <a:p>
                      <a:pPr marL="0" lvl="0" indent="0" algn="l" rtl="0">
                        <a:spcBef>
                          <a:spcPts val="0"/>
                        </a:spcBef>
                        <a:spcAft>
                          <a:spcPts val="0"/>
                        </a:spcAft>
                        <a:buNone/>
                      </a:pPr>
                      <a:r>
                        <a:rPr lang="it"/>
                        <a:t>Nombre de pixels à l’écran, horizontale x verticale</a:t>
                      </a:r>
                      <a:endParaRPr/>
                    </a:p>
                  </a:txBody>
                  <a:tcPr marL="91425" marR="91425" marT="91425" marB="91425"/>
                </a:tc>
              </a:tr>
              <a:tr h="627600">
                <a:tc>
                  <a:txBody>
                    <a:bodyPr/>
                    <a:lstStyle/>
                    <a:p>
                      <a:pPr marL="0" lvl="0" indent="0" algn="l" rtl="0">
                        <a:spcBef>
                          <a:spcPts val="0"/>
                        </a:spcBef>
                        <a:spcAft>
                          <a:spcPts val="0"/>
                        </a:spcAft>
                        <a:buNone/>
                      </a:pPr>
                      <a:r>
                        <a:rPr lang="it" b="1"/>
                        <a:t>Taille</a:t>
                      </a:r>
                      <a:endParaRPr b="1"/>
                    </a:p>
                  </a:txBody>
                  <a:tcPr marL="91425" marR="91425" marT="91425" marB="91425"/>
                </a:tc>
                <a:tc>
                  <a:txBody>
                    <a:bodyPr/>
                    <a:lstStyle/>
                    <a:p>
                      <a:pPr marL="0" lvl="0" indent="0" algn="l" rtl="0">
                        <a:spcBef>
                          <a:spcPts val="0"/>
                        </a:spcBef>
                        <a:spcAft>
                          <a:spcPts val="0"/>
                        </a:spcAft>
                        <a:buNone/>
                      </a:pPr>
                      <a:r>
                        <a:rPr lang="it"/>
                        <a:t>Diagonale exprimée en pouces. Peut être aussi caractérisée par des tailles comme pour la TV (format 16/9)</a:t>
                      </a:r>
                      <a:endParaRPr/>
                    </a:p>
                  </a:txBody>
                  <a:tcPr marL="91425" marR="91425" marT="91425" marB="91425"/>
                </a:tc>
              </a:tr>
              <a:tr h="627600">
                <a:tc>
                  <a:txBody>
                    <a:bodyPr/>
                    <a:lstStyle/>
                    <a:p>
                      <a:pPr marL="0" lvl="0" indent="0" algn="l" rtl="0">
                        <a:spcBef>
                          <a:spcPts val="0"/>
                        </a:spcBef>
                        <a:spcAft>
                          <a:spcPts val="0"/>
                        </a:spcAft>
                        <a:buNone/>
                      </a:pPr>
                      <a:r>
                        <a:rPr lang="it" b="1"/>
                        <a:t>Résolution</a:t>
                      </a:r>
                      <a:endParaRPr b="1"/>
                    </a:p>
                  </a:txBody>
                  <a:tcPr marL="91425" marR="91425" marT="91425" marB="91425"/>
                </a:tc>
                <a:tc>
                  <a:txBody>
                    <a:bodyPr/>
                    <a:lstStyle/>
                    <a:p>
                      <a:pPr marL="0" lvl="0" indent="0" algn="l" rtl="0">
                        <a:spcBef>
                          <a:spcPts val="0"/>
                        </a:spcBef>
                        <a:spcAft>
                          <a:spcPts val="0"/>
                        </a:spcAft>
                        <a:buNone/>
                      </a:pPr>
                      <a:r>
                        <a:rPr lang="it">
                          <a:solidFill>
                            <a:schemeClr val="dk2"/>
                          </a:solidFill>
                        </a:rPr>
                        <a:t>Nombre de pixel par pouce. + c’est élevé, + de précision à l’image, et donc + de qualité</a:t>
                      </a:r>
                      <a:endParaRPr/>
                    </a:p>
                  </a:txBody>
                  <a:tcPr marL="91425" marR="91425" marT="91425" marB="91425"/>
                </a:tc>
              </a:tr>
              <a:tr h="621575">
                <a:tc>
                  <a:txBody>
                    <a:bodyPr/>
                    <a:lstStyle/>
                    <a:p>
                      <a:pPr marL="0" lvl="0" indent="0" algn="l" rtl="0">
                        <a:spcBef>
                          <a:spcPts val="0"/>
                        </a:spcBef>
                        <a:spcAft>
                          <a:spcPts val="0"/>
                        </a:spcAft>
                        <a:buNone/>
                      </a:pPr>
                      <a:r>
                        <a:rPr lang="it" b="1"/>
                        <a:t>Temps de réponse</a:t>
                      </a:r>
                      <a:endParaRPr b="1"/>
                    </a:p>
                  </a:txBody>
                  <a:tcPr marL="91425" marR="91425" marT="91425" marB="91425"/>
                </a:tc>
                <a:tc>
                  <a:txBody>
                    <a:bodyPr/>
                    <a:lstStyle/>
                    <a:p>
                      <a:pPr marL="0" lvl="0" indent="0" algn="l" rtl="0">
                        <a:spcBef>
                          <a:spcPts val="0"/>
                        </a:spcBef>
                        <a:spcAft>
                          <a:spcPts val="0"/>
                        </a:spcAft>
                        <a:buNone/>
                      </a:pPr>
                      <a:endParaRPr/>
                    </a:p>
                  </a:txBody>
                  <a:tcPr marL="91425" marR="91425" marT="91425" marB="91425"/>
                </a:tc>
              </a:tr>
            </a:tbl>
          </a:graphicData>
        </a:graphic>
      </p:graphicFrame>
      <p:sp>
        <p:nvSpPr>
          <p:cNvPr id="189" name="Google Shape;189;p31"/>
          <p:cNvSpPr txBox="1"/>
          <p:nvPr/>
        </p:nvSpPr>
        <p:spPr>
          <a:xfrm>
            <a:off x="952500" y="4022250"/>
            <a:ext cx="3197700" cy="69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it" sz="1600"/>
              <a:t>Ecran 24’, 1080p</a:t>
            </a:r>
            <a:endParaRPr sz="1600"/>
          </a:p>
          <a:p>
            <a:pPr marL="0" lvl="0" indent="0" algn="ctr" rtl="0">
              <a:spcBef>
                <a:spcPts val="0"/>
              </a:spcBef>
              <a:spcAft>
                <a:spcPts val="0"/>
              </a:spcAft>
              <a:buNone/>
            </a:pPr>
            <a:endParaRPr sz="1600"/>
          </a:p>
          <a:p>
            <a:pPr marL="0" lvl="0" indent="0" algn="ctr" rtl="0">
              <a:spcBef>
                <a:spcPts val="0"/>
              </a:spcBef>
              <a:spcAft>
                <a:spcPts val="0"/>
              </a:spcAft>
              <a:buNone/>
            </a:pPr>
            <a:r>
              <a:rPr lang="it" sz="1600"/>
              <a:t>→ 92 PPI</a:t>
            </a:r>
            <a:endParaRPr sz="1600"/>
          </a:p>
          <a:p>
            <a:pPr marL="0" lvl="0" indent="0" algn="ctr" rtl="0">
              <a:spcBef>
                <a:spcPts val="0"/>
              </a:spcBef>
              <a:spcAft>
                <a:spcPts val="0"/>
              </a:spcAft>
              <a:buNone/>
            </a:pPr>
            <a:r>
              <a:rPr lang="it" sz="1100"/>
              <a:t>(</a:t>
            </a:r>
            <a:r>
              <a:rPr lang="it" sz="1100" u="sng">
                <a:solidFill>
                  <a:schemeClr val="hlink"/>
                </a:solidFill>
                <a:hlinkClick r:id="rId3"/>
              </a:rPr>
              <a:t>https://www.sven.de/dpi/</a:t>
            </a:r>
            <a:r>
              <a:rPr lang="it" sz="1100"/>
              <a:t>)</a:t>
            </a:r>
            <a:endParaRPr sz="1100"/>
          </a:p>
        </p:txBody>
      </p:sp>
      <p:sp>
        <p:nvSpPr>
          <p:cNvPr id="190" name="Google Shape;190;p31"/>
          <p:cNvSpPr txBox="1"/>
          <p:nvPr/>
        </p:nvSpPr>
        <p:spPr>
          <a:xfrm>
            <a:off x="4386600" y="4022250"/>
            <a:ext cx="3804900" cy="904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it" sz="1600"/>
              <a:t>Smartphone 5’, 1080p</a:t>
            </a:r>
            <a:endParaRPr sz="1600"/>
          </a:p>
          <a:p>
            <a:pPr marL="0" lvl="0" indent="0" algn="ctr" rtl="0">
              <a:spcBef>
                <a:spcPts val="0"/>
              </a:spcBef>
              <a:spcAft>
                <a:spcPts val="0"/>
              </a:spcAft>
              <a:buNone/>
            </a:pPr>
            <a:endParaRPr sz="1600"/>
          </a:p>
          <a:p>
            <a:pPr marL="0" lvl="0" indent="0" algn="ctr" rtl="0">
              <a:spcBef>
                <a:spcPts val="0"/>
              </a:spcBef>
              <a:spcAft>
                <a:spcPts val="0"/>
              </a:spcAft>
              <a:buNone/>
            </a:pPr>
            <a:r>
              <a:rPr lang="it" sz="1600"/>
              <a:t>→ 400 PPI</a:t>
            </a:r>
            <a:endParaRPr sz="1600"/>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9"/>
                                        </p:tgtEl>
                                        <p:attrNameLst>
                                          <p:attrName>style.visibility</p:attrName>
                                        </p:attrNameLst>
                                      </p:cBhvr>
                                      <p:to>
                                        <p:strVal val="visible"/>
                                      </p:to>
                                    </p:set>
                                    <p:animEffect transition="in" filter="fade">
                                      <p:cBhvr>
                                        <p:cTn id="7" dur="1000"/>
                                        <p:tgtEl>
                                          <p:spTgt spid="18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0"/>
                                        </p:tgtEl>
                                        <p:attrNameLst>
                                          <p:attrName>style.visibility</p:attrName>
                                        </p:attrNameLst>
                                      </p:cBhvr>
                                      <p:to>
                                        <p:strVal val="visible"/>
                                      </p:to>
                                    </p:set>
                                    <p:animEffect transition="in" filter="fade">
                                      <p:cBhvr>
                                        <p:cTn id="12" dur="1000"/>
                                        <p:tgtEl>
                                          <p:spTgt spid="1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Définition</a:t>
            </a:r>
            <a:endParaRPr/>
          </a:p>
        </p:txBody>
      </p:sp>
      <p:sp>
        <p:nvSpPr>
          <p:cNvPr id="65" name="Google Shape;65;p14"/>
          <p:cNvSpPr txBox="1">
            <a:spLocks noGrp="1"/>
          </p:cNvSpPr>
          <p:nvPr>
            <p:ph type="body" idx="1"/>
          </p:nvPr>
        </p:nvSpPr>
        <p:spPr>
          <a:xfrm>
            <a:off x="311700" y="1234075"/>
            <a:ext cx="8520600" cy="333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2"/>
              </a:buClr>
              <a:buSzPts val="1100"/>
              <a:buFont typeface="Arial"/>
              <a:buNone/>
            </a:pPr>
            <a:r>
              <a:rPr lang="it" sz="1550">
                <a:solidFill>
                  <a:srgbClr val="F13D07"/>
                </a:solidFill>
              </a:rPr>
              <a:t>“Informatique, télévision</a:t>
            </a:r>
            <a:endParaRPr sz="1550">
              <a:solidFill>
                <a:srgbClr val="F13D07"/>
              </a:solidFill>
            </a:endParaRPr>
          </a:p>
          <a:p>
            <a:pPr marL="0" lvl="0" indent="0" algn="ctr" rtl="0">
              <a:spcBef>
                <a:spcPts val="800"/>
              </a:spcBef>
              <a:spcAft>
                <a:spcPts val="0"/>
              </a:spcAft>
              <a:buNone/>
            </a:pPr>
            <a:r>
              <a:rPr lang="it" sz="1550">
                <a:solidFill>
                  <a:srgbClr val="444A4D"/>
                </a:solidFill>
                <a:highlight>
                  <a:srgbClr val="F8F7FD"/>
                </a:highlight>
              </a:rPr>
              <a:t>Dispositif d'affichage électronique d'images ou de données. (À la technologie de l'écran cathodique succèdent aujourd'hui celles de l'écran à cristaux liquides [LCD], de l'écran à plasma et de l'écran à LED)” (Dictionnaire Larrousse)</a:t>
            </a:r>
            <a:endParaRPr/>
          </a:p>
          <a:p>
            <a:pPr marL="0" lvl="0" indent="0" algn="ctr" rtl="0">
              <a:spcBef>
                <a:spcPts val="1600"/>
              </a:spcBef>
              <a:spcAft>
                <a:spcPts val="0"/>
              </a:spcAft>
              <a:buNone/>
            </a:pPr>
            <a:r>
              <a:rPr lang="it"/>
              <a:t>Ecran PC/Moniteur PC= </a:t>
            </a:r>
            <a:r>
              <a:rPr lang="it" b="1"/>
              <a:t>sortie vidéo externe d’un PC</a:t>
            </a:r>
            <a:endParaRPr b="1"/>
          </a:p>
          <a:p>
            <a:pPr marL="0" lvl="0" indent="0" algn="ctr" rtl="0">
              <a:spcBef>
                <a:spcPts val="1600"/>
              </a:spcBef>
              <a:spcAft>
                <a:spcPts val="0"/>
              </a:spcAft>
              <a:buNone/>
            </a:pPr>
            <a:endParaRPr/>
          </a:p>
          <a:p>
            <a:pPr marL="0" lvl="0" indent="0" algn="ctr" rtl="0">
              <a:spcBef>
                <a:spcPts val="1600"/>
              </a:spcBef>
              <a:spcAft>
                <a:spcPts val="0"/>
              </a:spcAft>
              <a:buNone/>
            </a:pPr>
            <a:r>
              <a:rPr lang="it"/>
              <a:t>Relié à l’ordinateur via différentes connectiques (DVI, DisplayPort, HDMI…)</a:t>
            </a:r>
            <a:endParaRPr/>
          </a:p>
          <a:p>
            <a:pPr marL="0" lvl="0" indent="0" algn="l" rtl="0">
              <a:spcBef>
                <a:spcPts val="1600"/>
              </a:spcBef>
              <a:spcAft>
                <a:spcPts val="1600"/>
              </a:spcAft>
              <a:buNone/>
            </a:pPr>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5">
                                            <p:txEl>
                                              <p:pRg st="0" end="0"/>
                                            </p:txEl>
                                          </p:spTgt>
                                        </p:tgtEl>
                                        <p:attrNameLst>
                                          <p:attrName>style.visibility</p:attrName>
                                        </p:attrNameLst>
                                      </p:cBhvr>
                                      <p:to>
                                        <p:strVal val="visible"/>
                                      </p:to>
                                    </p:set>
                                    <p:animEffect transition="in" filter="fade">
                                      <p:cBhvr>
                                        <p:cTn id="7" dur="1000"/>
                                        <p:tgtEl>
                                          <p:spTgt spid="6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5">
                                            <p:txEl>
                                              <p:pRg st="1" end="1"/>
                                            </p:txEl>
                                          </p:spTgt>
                                        </p:tgtEl>
                                        <p:attrNameLst>
                                          <p:attrName>style.visibility</p:attrName>
                                        </p:attrNameLst>
                                      </p:cBhvr>
                                      <p:to>
                                        <p:strVal val="visible"/>
                                      </p:to>
                                    </p:set>
                                    <p:animEffect transition="in" filter="fade">
                                      <p:cBhvr>
                                        <p:cTn id="12" dur="1000"/>
                                        <p:tgtEl>
                                          <p:spTgt spid="6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5">
                                            <p:txEl>
                                              <p:pRg st="2" end="2"/>
                                            </p:txEl>
                                          </p:spTgt>
                                        </p:tgtEl>
                                        <p:attrNameLst>
                                          <p:attrName>style.visibility</p:attrName>
                                        </p:attrNameLst>
                                      </p:cBhvr>
                                      <p:to>
                                        <p:strVal val="visible"/>
                                      </p:to>
                                    </p:set>
                                    <p:animEffect transition="in" filter="fade">
                                      <p:cBhvr>
                                        <p:cTn id="17" dur="1000"/>
                                        <p:tgtEl>
                                          <p:spTgt spid="6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5">
                                            <p:txEl>
                                              <p:pRg st="3" end="3"/>
                                            </p:txEl>
                                          </p:spTgt>
                                        </p:tgtEl>
                                        <p:attrNameLst>
                                          <p:attrName>style.visibility</p:attrName>
                                        </p:attrNameLst>
                                      </p:cBhvr>
                                      <p:to>
                                        <p:strVal val="visible"/>
                                      </p:to>
                                    </p:set>
                                    <p:animEffect transition="in" filter="fade">
                                      <p:cBhvr>
                                        <p:cTn id="22" dur="1000"/>
                                        <p:tgtEl>
                                          <p:spTgt spid="6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5">
                                            <p:txEl>
                                              <p:pRg st="4" end="4"/>
                                            </p:txEl>
                                          </p:spTgt>
                                        </p:tgtEl>
                                        <p:attrNameLst>
                                          <p:attrName>style.visibility</p:attrName>
                                        </p:attrNameLst>
                                      </p:cBhvr>
                                      <p:to>
                                        <p:strVal val="visible"/>
                                      </p:to>
                                    </p:set>
                                    <p:animEffect transition="in" filter="fade">
                                      <p:cBhvr>
                                        <p:cTn id="27" dur="1000"/>
                                        <p:tgtEl>
                                          <p:spTgt spid="6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5">
                                            <p:txEl>
                                              <p:pRg st="5" end="5"/>
                                            </p:txEl>
                                          </p:spTgt>
                                        </p:tgtEl>
                                        <p:attrNameLst>
                                          <p:attrName>style.visibility</p:attrName>
                                        </p:attrNameLst>
                                      </p:cBhvr>
                                      <p:to>
                                        <p:strVal val="visible"/>
                                      </p:to>
                                    </p:set>
                                    <p:animEffect transition="in" filter="fade">
                                      <p:cBhvr>
                                        <p:cTn id="32" dur="1000"/>
                                        <p:tgtEl>
                                          <p:spTgt spid="6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3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Caractéristiques techniques LCD</a:t>
            </a:r>
            <a:endParaRPr/>
          </a:p>
        </p:txBody>
      </p:sp>
      <p:graphicFrame>
        <p:nvGraphicFramePr>
          <p:cNvPr id="196" name="Google Shape;196;p32"/>
          <p:cNvGraphicFramePr/>
          <p:nvPr/>
        </p:nvGraphicFramePr>
        <p:xfrm>
          <a:off x="952500" y="1319550"/>
          <a:ext cx="7239000" cy="2504375"/>
        </p:xfrm>
        <a:graphic>
          <a:graphicData uri="http://schemas.openxmlformats.org/drawingml/2006/table">
            <a:tbl>
              <a:tblPr>
                <a:noFill/>
                <a:tableStyleId>{777A20AA-4E2A-4821-B771-27DA77D9A3DC}</a:tableStyleId>
              </a:tblPr>
              <a:tblGrid>
                <a:gridCol w="1921525"/>
                <a:gridCol w="5317475"/>
              </a:tblGrid>
              <a:tr h="627600">
                <a:tc>
                  <a:txBody>
                    <a:bodyPr/>
                    <a:lstStyle/>
                    <a:p>
                      <a:pPr marL="0" lvl="0" indent="0" algn="l" rtl="0">
                        <a:spcBef>
                          <a:spcPts val="0"/>
                        </a:spcBef>
                        <a:spcAft>
                          <a:spcPts val="0"/>
                        </a:spcAft>
                        <a:buNone/>
                      </a:pPr>
                      <a:r>
                        <a:rPr lang="it" b="1"/>
                        <a:t>Définition</a:t>
                      </a:r>
                      <a:endParaRPr b="1"/>
                    </a:p>
                  </a:txBody>
                  <a:tcPr marL="91425" marR="91425" marT="91425" marB="91425"/>
                </a:tc>
                <a:tc>
                  <a:txBody>
                    <a:bodyPr/>
                    <a:lstStyle/>
                    <a:p>
                      <a:pPr marL="0" lvl="0" indent="0" algn="l" rtl="0">
                        <a:spcBef>
                          <a:spcPts val="0"/>
                        </a:spcBef>
                        <a:spcAft>
                          <a:spcPts val="0"/>
                        </a:spcAft>
                        <a:buNone/>
                      </a:pPr>
                      <a:r>
                        <a:rPr lang="it"/>
                        <a:t>Nombre de pixels à l’écran, horizontale x verticale</a:t>
                      </a:r>
                      <a:endParaRPr/>
                    </a:p>
                  </a:txBody>
                  <a:tcPr marL="91425" marR="91425" marT="91425" marB="91425"/>
                </a:tc>
              </a:tr>
              <a:tr h="627600">
                <a:tc>
                  <a:txBody>
                    <a:bodyPr/>
                    <a:lstStyle/>
                    <a:p>
                      <a:pPr marL="0" lvl="0" indent="0" algn="l" rtl="0">
                        <a:spcBef>
                          <a:spcPts val="0"/>
                        </a:spcBef>
                        <a:spcAft>
                          <a:spcPts val="0"/>
                        </a:spcAft>
                        <a:buNone/>
                      </a:pPr>
                      <a:r>
                        <a:rPr lang="it" b="1"/>
                        <a:t>Taille</a:t>
                      </a:r>
                      <a:endParaRPr b="1"/>
                    </a:p>
                  </a:txBody>
                  <a:tcPr marL="91425" marR="91425" marT="91425" marB="91425"/>
                </a:tc>
                <a:tc>
                  <a:txBody>
                    <a:bodyPr/>
                    <a:lstStyle/>
                    <a:p>
                      <a:pPr marL="0" lvl="0" indent="0" algn="l" rtl="0">
                        <a:spcBef>
                          <a:spcPts val="0"/>
                        </a:spcBef>
                        <a:spcAft>
                          <a:spcPts val="0"/>
                        </a:spcAft>
                        <a:buNone/>
                      </a:pPr>
                      <a:r>
                        <a:rPr lang="it"/>
                        <a:t>Diagonale exprimée en pouces. Peut être aussi caractérisée par des tailles comme pour la TV (format 16/9)</a:t>
                      </a:r>
                      <a:endParaRPr/>
                    </a:p>
                  </a:txBody>
                  <a:tcPr marL="91425" marR="91425" marT="91425" marB="91425"/>
                </a:tc>
              </a:tr>
              <a:tr h="627600">
                <a:tc>
                  <a:txBody>
                    <a:bodyPr/>
                    <a:lstStyle/>
                    <a:p>
                      <a:pPr marL="0" lvl="0" indent="0" algn="l" rtl="0">
                        <a:spcBef>
                          <a:spcPts val="0"/>
                        </a:spcBef>
                        <a:spcAft>
                          <a:spcPts val="0"/>
                        </a:spcAft>
                        <a:buNone/>
                      </a:pPr>
                      <a:r>
                        <a:rPr lang="it" b="1"/>
                        <a:t>Résolution</a:t>
                      </a:r>
                      <a:endParaRPr b="1"/>
                    </a:p>
                  </a:txBody>
                  <a:tcPr marL="91425" marR="91425" marT="91425" marB="91425"/>
                </a:tc>
                <a:tc>
                  <a:txBody>
                    <a:bodyPr/>
                    <a:lstStyle/>
                    <a:p>
                      <a:pPr marL="0" lvl="0" indent="0" algn="l" rtl="0">
                        <a:spcBef>
                          <a:spcPts val="0"/>
                        </a:spcBef>
                        <a:spcAft>
                          <a:spcPts val="0"/>
                        </a:spcAft>
                        <a:buNone/>
                      </a:pPr>
                      <a:r>
                        <a:rPr lang="it"/>
                        <a:t>Nombre de pixel par pouce. + c’est élevé, + de précision à l’image, et donc + de qualité</a:t>
                      </a:r>
                      <a:endParaRPr/>
                    </a:p>
                  </a:txBody>
                  <a:tcPr marL="91425" marR="91425" marT="91425" marB="91425"/>
                </a:tc>
              </a:tr>
              <a:tr h="621575">
                <a:tc>
                  <a:txBody>
                    <a:bodyPr/>
                    <a:lstStyle/>
                    <a:p>
                      <a:pPr marL="0" lvl="0" indent="0" algn="l" rtl="0">
                        <a:spcBef>
                          <a:spcPts val="0"/>
                        </a:spcBef>
                        <a:spcAft>
                          <a:spcPts val="0"/>
                        </a:spcAft>
                        <a:buNone/>
                      </a:pPr>
                      <a:r>
                        <a:rPr lang="it" b="1"/>
                        <a:t>Temps de réponse</a:t>
                      </a:r>
                      <a:endParaRPr b="1"/>
                    </a:p>
                  </a:txBody>
                  <a:tcPr marL="91425" marR="91425" marT="91425" marB="91425"/>
                </a:tc>
                <a:tc>
                  <a:txBody>
                    <a:bodyPr/>
                    <a:lstStyle/>
                    <a:p>
                      <a:pPr marL="0" lvl="0" indent="0" algn="l" rtl="0">
                        <a:spcBef>
                          <a:spcPts val="0"/>
                        </a:spcBef>
                        <a:spcAft>
                          <a:spcPts val="0"/>
                        </a:spcAft>
                        <a:buNone/>
                      </a:pPr>
                      <a:r>
                        <a:rPr lang="it"/>
                        <a:t>Rafraîchissement de l’image en ms.</a:t>
                      </a:r>
                      <a:endParaRPr/>
                    </a:p>
                  </a:txBody>
                  <a:tcPr marL="91425" marR="91425" marT="91425" marB="91425"/>
                </a:tc>
              </a:tr>
            </a:tbl>
          </a:graphicData>
        </a:graphic>
      </p:graphicFrame>
      <p:sp>
        <p:nvSpPr>
          <p:cNvPr id="197" name="Google Shape;197;p32"/>
          <p:cNvSpPr txBox="1"/>
          <p:nvPr/>
        </p:nvSpPr>
        <p:spPr>
          <a:xfrm>
            <a:off x="2280500" y="4127200"/>
            <a:ext cx="42387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it" sz="1600"/>
              <a:t>Entre 0.5 ms et 2 ms</a:t>
            </a:r>
            <a:endParaRPr sz="1600"/>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7"/>
                                        </p:tgtEl>
                                        <p:attrNameLst>
                                          <p:attrName>style.visibility</p:attrName>
                                        </p:attrNameLst>
                                      </p:cBhvr>
                                      <p:to>
                                        <p:strVal val="visible"/>
                                      </p:to>
                                    </p:set>
                                    <p:animEffect transition="in" filter="fade">
                                      <p:cBhvr>
                                        <p:cTn id="7" dur="1000"/>
                                        <p:tgtEl>
                                          <p:spTgt spid="1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3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Caractéristiques techniques LCD</a:t>
            </a:r>
            <a:endParaRPr/>
          </a:p>
        </p:txBody>
      </p:sp>
      <p:graphicFrame>
        <p:nvGraphicFramePr>
          <p:cNvPr id="203" name="Google Shape;203;p33"/>
          <p:cNvGraphicFramePr/>
          <p:nvPr/>
        </p:nvGraphicFramePr>
        <p:xfrm>
          <a:off x="952500" y="1319550"/>
          <a:ext cx="7239000" cy="2504375"/>
        </p:xfrm>
        <a:graphic>
          <a:graphicData uri="http://schemas.openxmlformats.org/drawingml/2006/table">
            <a:tbl>
              <a:tblPr>
                <a:noFill/>
                <a:tableStyleId>{777A20AA-4E2A-4821-B771-27DA77D9A3DC}</a:tableStyleId>
              </a:tblPr>
              <a:tblGrid>
                <a:gridCol w="1921525"/>
                <a:gridCol w="5317475"/>
              </a:tblGrid>
              <a:tr h="627600">
                <a:tc>
                  <a:txBody>
                    <a:bodyPr/>
                    <a:lstStyle/>
                    <a:p>
                      <a:pPr marL="0" lvl="0" indent="0" algn="l" rtl="0">
                        <a:spcBef>
                          <a:spcPts val="0"/>
                        </a:spcBef>
                        <a:spcAft>
                          <a:spcPts val="0"/>
                        </a:spcAft>
                        <a:buNone/>
                      </a:pPr>
                      <a:r>
                        <a:rPr lang="it" b="1"/>
                        <a:t>Définition</a:t>
                      </a:r>
                      <a:endParaRPr b="1"/>
                    </a:p>
                  </a:txBody>
                  <a:tcPr marL="91425" marR="91425" marT="91425" marB="91425"/>
                </a:tc>
                <a:tc>
                  <a:txBody>
                    <a:bodyPr/>
                    <a:lstStyle/>
                    <a:p>
                      <a:pPr marL="0" lvl="0" indent="0" algn="l" rtl="0">
                        <a:spcBef>
                          <a:spcPts val="0"/>
                        </a:spcBef>
                        <a:spcAft>
                          <a:spcPts val="0"/>
                        </a:spcAft>
                        <a:buNone/>
                      </a:pPr>
                      <a:r>
                        <a:rPr lang="it"/>
                        <a:t>Nombre de pixels à l’écran, horizontale x verticale</a:t>
                      </a:r>
                      <a:endParaRPr/>
                    </a:p>
                  </a:txBody>
                  <a:tcPr marL="91425" marR="91425" marT="91425" marB="91425"/>
                </a:tc>
              </a:tr>
              <a:tr h="627600">
                <a:tc>
                  <a:txBody>
                    <a:bodyPr/>
                    <a:lstStyle/>
                    <a:p>
                      <a:pPr marL="0" lvl="0" indent="0" algn="l" rtl="0">
                        <a:spcBef>
                          <a:spcPts val="0"/>
                        </a:spcBef>
                        <a:spcAft>
                          <a:spcPts val="0"/>
                        </a:spcAft>
                        <a:buNone/>
                      </a:pPr>
                      <a:r>
                        <a:rPr lang="it" b="1"/>
                        <a:t>Taille</a:t>
                      </a:r>
                      <a:endParaRPr b="1"/>
                    </a:p>
                  </a:txBody>
                  <a:tcPr marL="91425" marR="91425" marT="91425" marB="91425"/>
                </a:tc>
                <a:tc>
                  <a:txBody>
                    <a:bodyPr/>
                    <a:lstStyle/>
                    <a:p>
                      <a:pPr marL="0" lvl="0" indent="0" algn="l" rtl="0">
                        <a:spcBef>
                          <a:spcPts val="0"/>
                        </a:spcBef>
                        <a:spcAft>
                          <a:spcPts val="0"/>
                        </a:spcAft>
                        <a:buNone/>
                      </a:pPr>
                      <a:r>
                        <a:rPr lang="it"/>
                        <a:t>Diagonale exprimée en pouces. Peut être aussi caractérisée par des tailles comme pour la TV (format 16/9)</a:t>
                      </a:r>
                      <a:endParaRPr/>
                    </a:p>
                  </a:txBody>
                  <a:tcPr marL="91425" marR="91425" marT="91425" marB="91425"/>
                </a:tc>
              </a:tr>
              <a:tr h="627600">
                <a:tc>
                  <a:txBody>
                    <a:bodyPr/>
                    <a:lstStyle/>
                    <a:p>
                      <a:pPr marL="0" lvl="0" indent="0" algn="l" rtl="0">
                        <a:spcBef>
                          <a:spcPts val="0"/>
                        </a:spcBef>
                        <a:spcAft>
                          <a:spcPts val="0"/>
                        </a:spcAft>
                        <a:buNone/>
                      </a:pPr>
                      <a:r>
                        <a:rPr lang="it" b="1"/>
                        <a:t>Résolution</a:t>
                      </a:r>
                      <a:endParaRPr b="1"/>
                    </a:p>
                  </a:txBody>
                  <a:tcPr marL="91425" marR="91425" marT="91425" marB="91425"/>
                </a:tc>
                <a:tc>
                  <a:txBody>
                    <a:bodyPr/>
                    <a:lstStyle/>
                    <a:p>
                      <a:pPr marL="0" lvl="0" indent="0" algn="l" rtl="0">
                        <a:spcBef>
                          <a:spcPts val="0"/>
                        </a:spcBef>
                        <a:spcAft>
                          <a:spcPts val="0"/>
                        </a:spcAft>
                        <a:buNone/>
                      </a:pPr>
                      <a:r>
                        <a:rPr lang="it"/>
                        <a:t>Nombre de pixel par pouce. + c’est élevé, + de précision à l’image, et donc + de qualité</a:t>
                      </a:r>
                      <a:endParaRPr/>
                    </a:p>
                  </a:txBody>
                  <a:tcPr marL="91425" marR="91425" marT="91425" marB="91425"/>
                </a:tc>
              </a:tr>
              <a:tr h="621575">
                <a:tc>
                  <a:txBody>
                    <a:bodyPr/>
                    <a:lstStyle/>
                    <a:p>
                      <a:pPr marL="0" lvl="0" indent="0" algn="l" rtl="0">
                        <a:spcBef>
                          <a:spcPts val="0"/>
                        </a:spcBef>
                        <a:spcAft>
                          <a:spcPts val="0"/>
                        </a:spcAft>
                        <a:buNone/>
                      </a:pPr>
                      <a:r>
                        <a:rPr lang="it" b="1"/>
                        <a:t>Temps de réponse</a:t>
                      </a:r>
                      <a:endParaRPr b="1"/>
                    </a:p>
                  </a:txBody>
                  <a:tcPr marL="91425" marR="91425" marT="91425" marB="91425"/>
                </a:tc>
                <a:tc>
                  <a:txBody>
                    <a:bodyPr/>
                    <a:lstStyle/>
                    <a:p>
                      <a:pPr marL="0" lvl="0" indent="0" algn="l" rtl="0">
                        <a:spcBef>
                          <a:spcPts val="0"/>
                        </a:spcBef>
                        <a:spcAft>
                          <a:spcPts val="0"/>
                        </a:spcAft>
                        <a:buNone/>
                      </a:pPr>
                      <a:r>
                        <a:rPr lang="it" dirty="0"/>
                        <a:t>Rafraîchissement de l’image en ms.</a:t>
                      </a:r>
                      <a:endParaRPr dirty="0"/>
                    </a:p>
                  </a:txBody>
                  <a:tcPr marL="91425" marR="91425" marT="91425" marB="91425"/>
                </a:tc>
              </a:tr>
            </a:tbl>
          </a:graphicData>
        </a:graphic>
      </p:graphicFrame>
      <p:sp>
        <p:nvSpPr>
          <p:cNvPr id="204" name="Google Shape;204;p33"/>
          <p:cNvSpPr txBox="1"/>
          <p:nvPr/>
        </p:nvSpPr>
        <p:spPr>
          <a:xfrm>
            <a:off x="1239400" y="4213950"/>
            <a:ext cx="6804300" cy="433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it" sz="1900"/>
              <a:t>Images par secondes, angle de vision, luminosité, contraste, etc...</a:t>
            </a:r>
            <a:endParaRPr sz="1900"/>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3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Autres écrans LCD</a:t>
            </a:r>
            <a:endParaRPr/>
          </a:p>
        </p:txBody>
      </p:sp>
      <p:sp>
        <p:nvSpPr>
          <p:cNvPr id="210" name="Google Shape;210;p34"/>
          <p:cNvSpPr txBox="1">
            <a:spLocks noGrp="1"/>
          </p:cNvSpPr>
          <p:nvPr>
            <p:ph type="body" idx="1"/>
          </p:nvPr>
        </p:nvSpPr>
        <p:spPr>
          <a:xfrm>
            <a:off x="311700" y="1234075"/>
            <a:ext cx="8520600" cy="333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Tactile</a:t>
            </a:r>
            <a:endParaRPr/>
          </a:p>
          <a:p>
            <a:pPr marL="914400" lvl="0" indent="-342900" algn="l" rtl="0">
              <a:spcBef>
                <a:spcPts val="1600"/>
              </a:spcBef>
              <a:spcAft>
                <a:spcPts val="0"/>
              </a:spcAft>
              <a:buSzPts val="1800"/>
              <a:buChar char="●"/>
            </a:pPr>
            <a:r>
              <a:rPr lang="it"/>
              <a:t>Seulement pour les systèmes d’exploitation récents</a:t>
            </a:r>
            <a:endParaRPr/>
          </a:p>
          <a:p>
            <a:pPr marL="0" lvl="0" indent="0" algn="l" rtl="0">
              <a:spcBef>
                <a:spcPts val="1600"/>
              </a:spcBef>
              <a:spcAft>
                <a:spcPts val="0"/>
              </a:spcAft>
              <a:buNone/>
            </a:pPr>
            <a:endParaRPr/>
          </a:p>
          <a:p>
            <a:pPr marL="0" lvl="0" indent="0" algn="l" rtl="0">
              <a:spcBef>
                <a:spcPts val="1600"/>
              </a:spcBef>
              <a:spcAft>
                <a:spcPts val="0"/>
              </a:spcAft>
              <a:buNone/>
            </a:pPr>
            <a:r>
              <a:rPr lang="it"/>
              <a:t>LED</a:t>
            </a:r>
            <a:endParaRPr/>
          </a:p>
          <a:p>
            <a:pPr marL="914400" lvl="0" indent="-342900" algn="l" rtl="0">
              <a:spcBef>
                <a:spcPts val="1600"/>
              </a:spcBef>
              <a:spcAft>
                <a:spcPts val="0"/>
              </a:spcAft>
              <a:buSzPts val="1800"/>
              <a:buChar char="●"/>
            </a:pPr>
            <a:r>
              <a:rPr lang="it"/>
              <a:t>Dalle LCD + rétroéclairage LED = écran LED</a:t>
            </a:r>
            <a:endParaRPr/>
          </a:p>
          <a:p>
            <a:pPr marL="914400" lvl="0" indent="0" algn="l" rtl="0">
              <a:spcBef>
                <a:spcPts val="1600"/>
              </a:spcBef>
              <a:spcAft>
                <a:spcPts val="1600"/>
              </a:spcAft>
              <a:buNone/>
            </a:pPr>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0">
                                            <p:txEl>
                                              <p:pRg st="0" end="0"/>
                                            </p:txEl>
                                          </p:spTgt>
                                        </p:tgtEl>
                                        <p:attrNameLst>
                                          <p:attrName>style.visibility</p:attrName>
                                        </p:attrNameLst>
                                      </p:cBhvr>
                                      <p:to>
                                        <p:strVal val="visible"/>
                                      </p:to>
                                    </p:set>
                                    <p:animEffect transition="in" filter="fade">
                                      <p:cBhvr>
                                        <p:cTn id="7" dur="1000"/>
                                        <p:tgtEl>
                                          <p:spTgt spid="2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0">
                                            <p:txEl>
                                              <p:pRg st="1" end="1"/>
                                            </p:txEl>
                                          </p:spTgt>
                                        </p:tgtEl>
                                        <p:attrNameLst>
                                          <p:attrName>style.visibility</p:attrName>
                                        </p:attrNameLst>
                                      </p:cBhvr>
                                      <p:to>
                                        <p:strVal val="visible"/>
                                      </p:to>
                                    </p:set>
                                    <p:animEffect transition="in" filter="fade">
                                      <p:cBhvr>
                                        <p:cTn id="12" dur="1000"/>
                                        <p:tgtEl>
                                          <p:spTgt spid="2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10">
                                            <p:txEl>
                                              <p:pRg st="2" end="2"/>
                                            </p:txEl>
                                          </p:spTgt>
                                        </p:tgtEl>
                                        <p:attrNameLst>
                                          <p:attrName>style.visibility</p:attrName>
                                        </p:attrNameLst>
                                      </p:cBhvr>
                                      <p:to>
                                        <p:strVal val="visible"/>
                                      </p:to>
                                    </p:set>
                                    <p:animEffect transition="in" filter="fade">
                                      <p:cBhvr>
                                        <p:cTn id="17" dur="1000"/>
                                        <p:tgtEl>
                                          <p:spTgt spid="2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10">
                                            <p:txEl>
                                              <p:pRg st="3" end="3"/>
                                            </p:txEl>
                                          </p:spTgt>
                                        </p:tgtEl>
                                        <p:attrNameLst>
                                          <p:attrName>style.visibility</p:attrName>
                                        </p:attrNameLst>
                                      </p:cBhvr>
                                      <p:to>
                                        <p:strVal val="visible"/>
                                      </p:to>
                                    </p:set>
                                    <p:animEffect transition="in" filter="fade">
                                      <p:cBhvr>
                                        <p:cTn id="22" dur="1000"/>
                                        <p:tgtEl>
                                          <p:spTgt spid="2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10">
                                            <p:txEl>
                                              <p:pRg st="4" end="4"/>
                                            </p:txEl>
                                          </p:spTgt>
                                        </p:tgtEl>
                                        <p:attrNameLst>
                                          <p:attrName>style.visibility</p:attrName>
                                        </p:attrNameLst>
                                      </p:cBhvr>
                                      <p:to>
                                        <p:strVal val="visible"/>
                                      </p:to>
                                    </p:set>
                                    <p:animEffect transition="in" filter="fade">
                                      <p:cBhvr>
                                        <p:cTn id="27" dur="1000"/>
                                        <p:tgtEl>
                                          <p:spTgt spid="21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10">
                                            <p:txEl>
                                              <p:pRg st="5" end="5"/>
                                            </p:txEl>
                                          </p:spTgt>
                                        </p:tgtEl>
                                        <p:attrNameLst>
                                          <p:attrName>style.visibility</p:attrName>
                                        </p:attrNameLst>
                                      </p:cBhvr>
                                      <p:to>
                                        <p:strVal val="visible"/>
                                      </p:to>
                                    </p:set>
                                    <p:animEffect transition="in" filter="fade">
                                      <p:cBhvr>
                                        <p:cTn id="32" dur="1000"/>
                                        <p:tgtEl>
                                          <p:spTgt spid="21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Les écrans LED</a:t>
            </a:r>
            <a:endParaRPr/>
          </a:p>
        </p:txBody>
      </p:sp>
      <p:pic>
        <p:nvPicPr>
          <p:cNvPr id="216" name="Google Shape;216;p35"/>
          <p:cNvPicPr preferRelativeResize="0"/>
          <p:nvPr/>
        </p:nvPicPr>
        <p:blipFill>
          <a:blip r:embed="rId3">
            <a:alphaModFix/>
          </a:blip>
          <a:stretch>
            <a:fillRect/>
          </a:stretch>
        </p:blipFill>
        <p:spPr>
          <a:xfrm>
            <a:off x="2381250" y="1244500"/>
            <a:ext cx="4381500" cy="3143250"/>
          </a:xfrm>
          <a:prstGeom prst="rect">
            <a:avLst/>
          </a:prstGeom>
          <a:noFill/>
          <a:ln>
            <a:noFill/>
          </a:ln>
        </p:spPr>
      </p:pic>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216"/>
                                        </p:tgtEl>
                                        <p:attrNameLst>
                                          <p:attrName>style.visibility</p:attrName>
                                        </p:attrNameLst>
                                      </p:cBhvr>
                                      <p:to>
                                        <p:strVal val="visible"/>
                                      </p:to>
                                    </p:set>
                                    <p:anim calcmode="lin" valueType="num">
                                      <p:cBhvr additive="base">
                                        <p:cTn id="7" dur="1000"/>
                                        <p:tgtEl>
                                          <p:spTgt spid="216"/>
                                        </p:tgtEl>
                                        <p:attrNameLst>
                                          <p:attrName>ppt_w</p:attrName>
                                        </p:attrNameLst>
                                      </p:cBhvr>
                                      <p:tavLst>
                                        <p:tav tm="0">
                                          <p:val>
                                            <p:strVal val="0"/>
                                          </p:val>
                                        </p:tav>
                                        <p:tav tm="100000">
                                          <p:val>
                                            <p:strVal val="#ppt_w"/>
                                          </p:val>
                                        </p:tav>
                                      </p:tavLst>
                                    </p:anim>
                                    <p:anim calcmode="lin" valueType="num">
                                      <p:cBhvr additive="base">
                                        <p:cTn id="8" dur="1000"/>
                                        <p:tgtEl>
                                          <p:spTgt spid="216"/>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3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Les écrans OLED</a:t>
            </a:r>
            <a:endParaRPr/>
          </a:p>
        </p:txBody>
      </p:sp>
      <p:pic>
        <p:nvPicPr>
          <p:cNvPr id="222" name="Google Shape;222;p36"/>
          <p:cNvPicPr preferRelativeResize="0"/>
          <p:nvPr/>
        </p:nvPicPr>
        <p:blipFill>
          <a:blip r:embed="rId3">
            <a:alphaModFix/>
          </a:blip>
          <a:stretch>
            <a:fillRect/>
          </a:stretch>
        </p:blipFill>
        <p:spPr>
          <a:xfrm>
            <a:off x="1907300" y="1162613"/>
            <a:ext cx="5180675" cy="2818275"/>
          </a:xfrm>
          <a:prstGeom prst="rect">
            <a:avLst/>
          </a:prstGeom>
          <a:noFill/>
          <a:ln>
            <a:noFill/>
          </a:ln>
        </p:spPr>
      </p:pic>
      <p:sp>
        <p:nvSpPr>
          <p:cNvPr id="223" name="Google Shape;223;p36"/>
          <p:cNvSpPr txBox="1"/>
          <p:nvPr/>
        </p:nvSpPr>
        <p:spPr>
          <a:xfrm>
            <a:off x="1423888" y="556325"/>
            <a:ext cx="7510800" cy="461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it" sz="1600">
                <a:latin typeface="Playfair Display"/>
                <a:ea typeface="Playfair Display"/>
                <a:cs typeface="Playfair Display"/>
                <a:sym typeface="Playfair Display"/>
              </a:rPr>
              <a:t>Diodes électroluminescentes organiques</a:t>
            </a:r>
            <a:endParaRPr sz="1600">
              <a:latin typeface="Playfair Display"/>
              <a:ea typeface="Playfair Display"/>
              <a:cs typeface="Playfair Display"/>
              <a:sym typeface="Playfair Display"/>
            </a:endParaRPr>
          </a:p>
        </p:txBody>
      </p:sp>
      <p:sp>
        <p:nvSpPr>
          <p:cNvPr id="224" name="Google Shape;224;p36"/>
          <p:cNvSpPr txBox="1"/>
          <p:nvPr/>
        </p:nvSpPr>
        <p:spPr>
          <a:xfrm>
            <a:off x="2292875" y="4437050"/>
            <a:ext cx="4003200" cy="706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it" sz="1600">
                <a:latin typeface="Playfair Display"/>
                <a:ea typeface="Playfair Display"/>
                <a:cs typeface="Playfair Display"/>
                <a:sym typeface="Playfair Display"/>
              </a:rPr>
              <a:t> + de contraste, + de profondeur de noir</a:t>
            </a:r>
            <a:endParaRPr sz="1600">
              <a:latin typeface="Playfair Display"/>
              <a:ea typeface="Playfair Display"/>
              <a:cs typeface="Playfair Display"/>
              <a:sym typeface="Playfair Display"/>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224"/>
                                        </p:tgtEl>
                                        <p:attrNameLst>
                                          <p:attrName>style.visibility</p:attrName>
                                        </p:attrNameLst>
                                      </p:cBhvr>
                                      <p:to>
                                        <p:strVal val="visible"/>
                                      </p:to>
                                    </p:set>
                                    <p:anim calcmode="lin" valueType="num">
                                      <p:cBhvr additive="base">
                                        <p:cTn id="7" dur="1000"/>
                                        <p:tgtEl>
                                          <p:spTgt spid="224"/>
                                        </p:tgtEl>
                                        <p:attrNameLst>
                                          <p:attrName>ppt_w</p:attrName>
                                        </p:attrNameLst>
                                      </p:cBhvr>
                                      <p:tavLst>
                                        <p:tav tm="0">
                                          <p:val>
                                            <p:strVal val="0"/>
                                          </p:val>
                                        </p:tav>
                                        <p:tav tm="100000">
                                          <p:val>
                                            <p:strVal val="#ppt_w"/>
                                          </p:val>
                                        </p:tav>
                                      </p:tavLst>
                                    </p:anim>
                                    <p:anim calcmode="lin" valueType="num">
                                      <p:cBhvr additive="base">
                                        <p:cTn id="8" dur="1000"/>
                                        <p:tgtEl>
                                          <p:spTgt spid="224"/>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222"/>
                                        </p:tgtEl>
                                        <p:attrNameLst>
                                          <p:attrName>style.visibility</p:attrName>
                                        </p:attrNameLst>
                                      </p:cBhvr>
                                      <p:to>
                                        <p:strVal val="visible"/>
                                      </p:to>
                                    </p:set>
                                    <p:anim calcmode="lin" valueType="num">
                                      <p:cBhvr additive="base">
                                        <p:cTn id="11" dur="1000"/>
                                        <p:tgtEl>
                                          <p:spTgt spid="222"/>
                                        </p:tgtEl>
                                        <p:attrNameLst>
                                          <p:attrName>ppt_w</p:attrName>
                                        </p:attrNameLst>
                                      </p:cBhvr>
                                      <p:tavLst>
                                        <p:tav tm="0">
                                          <p:val>
                                            <p:strVal val="0"/>
                                          </p:val>
                                        </p:tav>
                                        <p:tav tm="100000">
                                          <p:val>
                                            <p:strVal val="#ppt_w"/>
                                          </p:val>
                                        </p:tav>
                                      </p:tavLst>
                                    </p:anim>
                                    <p:anim calcmode="lin" valueType="num">
                                      <p:cBhvr additive="base">
                                        <p:cTn id="12" dur="1000"/>
                                        <p:tgtEl>
                                          <p:spTgt spid="222"/>
                                        </p:tgtEl>
                                        <p:attrNameLst>
                                          <p:attrName>ppt_h</p:attrName>
                                        </p:attrNameLst>
                                      </p:cBhvr>
                                      <p:tavLst>
                                        <p:tav tm="0">
                                          <p:val>
                                            <p:strVal val="0"/>
                                          </p:val>
                                        </p:tav>
                                        <p:tav tm="100000">
                                          <p:val>
                                            <p:strVal val="#ppt_h"/>
                                          </p:val>
                                        </p:tav>
                                      </p:tavLst>
                                    </p:anim>
                                  </p:childTnLst>
                                </p:cTn>
                              </p:par>
                              <p:par>
                                <p:cTn id="13" presetID="23" presetClass="entr" presetSubtype="16" fill="hold" nodeType="withEffect">
                                  <p:stCondLst>
                                    <p:cond delay="0"/>
                                  </p:stCondLst>
                                  <p:childTnLst>
                                    <p:set>
                                      <p:cBhvr>
                                        <p:cTn id="14" dur="1" fill="hold">
                                          <p:stCondLst>
                                            <p:cond delay="0"/>
                                          </p:stCondLst>
                                        </p:cTn>
                                        <p:tgtEl>
                                          <p:spTgt spid="223"/>
                                        </p:tgtEl>
                                        <p:attrNameLst>
                                          <p:attrName>style.visibility</p:attrName>
                                        </p:attrNameLst>
                                      </p:cBhvr>
                                      <p:to>
                                        <p:strVal val="visible"/>
                                      </p:to>
                                    </p:set>
                                    <p:anim calcmode="lin" valueType="num">
                                      <p:cBhvr additive="base">
                                        <p:cTn id="15" dur="1000"/>
                                        <p:tgtEl>
                                          <p:spTgt spid="223"/>
                                        </p:tgtEl>
                                        <p:attrNameLst>
                                          <p:attrName>ppt_w</p:attrName>
                                        </p:attrNameLst>
                                      </p:cBhvr>
                                      <p:tavLst>
                                        <p:tav tm="0">
                                          <p:val>
                                            <p:strVal val="0"/>
                                          </p:val>
                                        </p:tav>
                                        <p:tav tm="100000">
                                          <p:val>
                                            <p:strVal val="#ppt_w"/>
                                          </p:val>
                                        </p:tav>
                                      </p:tavLst>
                                    </p:anim>
                                    <p:anim calcmode="lin" valueType="num">
                                      <p:cBhvr additive="base">
                                        <p:cTn id="16" dur="1000"/>
                                        <p:tgtEl>
                                          <p:spTgt spid="223"/>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37"/>
          <p:cNvSpPr txBox="1">
            <a:spLocks noGrp="1"/>
          </p:cNvSpPr>
          <p:nvPr>
            <p:ph type="title"/>
          </p:nvPr>
        </p:nvSpPr>
        <p:spPr>
          <a:xfrm>
            <a:off x="344250" y="1403850"/>
            <a:ext cx="8455500" cy="2146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t"/>
              <a:t>Les écrans plasma</a:t>
            </a:r>
            <a:endParaRPr/>
          </a:p>
        </p:txBody>
      </p:sp>
    </p:spTree>
  </p:cSld>
  <p:clrMapOvr>
    <a:masterClrMapping/>
  </p:clrMapOvr>
  <p:transition spd="slow">
    <p:pull/>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38"/>
          <p:cNvSpPr txBox="1">
            <a:spLocks noGrp="1"/>
          </p:cNvSpPr>
          <p:nvPr>
            <p:ph type="title"/>
          </p:nvPr>
        </p:nvSpPr>
        <p:spPr>
          <a:xfrm>
            <a:off x="265500" y="1081675"/>
            <a:ext cx="4045200" cy="1786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it"/>
              <a:t>ÉCRANS PLASMA</a:t>
            </a:r>
            <a:endParaRPr/>
          </a:p>
        </p:txBody>
      </p:sp>
      <p:pic>
        <p:nvPicPr>
          <p:cNvPr id="235" name="Google Shape;235;p38"/>
          <p:cNvPicPr preferRelativeResize="0"/>
          <p:nvPr/>
        </p:nvPicPr>
        <p:blipFill>
          <a:blip r:embed="rId3">
            <a:alphaModFix/>
          </a:blip>
          <a:stretch>
            <a:fillRect/>
          </a:stretch>
        </p:blipFill>
        <p:spPr>
          <a:xfrm>
            <a:off x="4572000" y="959225"/>
            <a:ext cx="4528500" cy="3088437"/>
          </a:xfrm>
          <a:prstGeom prst="rect">
            <a:avLst/>
          </a:prstGeom>
          <a:noFill/>
          <a:ln>
            <a:noFill/>
          </a:ln>
        </p:spPr>
      </p:pic>
      <p:sp>
        <p:nvSpPr>
          <p:cNvPr id="236" name="Google Shape;236;p38"/>
          <p:cNvSpPr/>
          <p:nvPr/>
        </p:nvSpPr>
        <p:spPr>
          <a:xfrm>
            <a:off x="4930600" y="4325475"/>
            <a:ext cx="750900" cy="2913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235"/>
                                        </p:tgtEl>
                                        <p:attrNameLst>
                                          <p:attrName>style.visibility</p:attrName>
                                        </p:attrNameLst>
                                      </p:cBhvr>
                                      <p:to>
                                        <p:strVal val="visible"/>
                                      </p:to>
                                    </p:set>
                                    <p:anim calcmode="lin" valueType="num">
                                      <p:cBhvr additive="base">
                                        <p:cTn id="7" dur="1000"/>
                                        <p:tgtEl>
                                          <p:spTgt spid="235"/>
                                        </p:tgtEl>
                                        <p:attrNameLst>
                                          <p:attrName>ppt_w</p:attrName>
                                        </p:attrNameLst>
                                      </p:cBhvr>
                                      <p:tavLst>
                                        <p:tav tm="0">
                                          <p:val>
                                            <p:strVal val="0"/>
                                          </p:val>
                                        </p:tav>
                                        <p:tav tm="100000">
                                          <p:val>
                                            <p:strVal val="#ppt_w"/>
                                          </p:val>
                                        </p:tav>
                                      </p:tavLst>
                                    </p:anim>
                                    <p:anim calcmode="lin" valueType="num">
                                      <p:cBhvr additive="base">
                                        <p:cTn id="8" dur="1000"/>
                                        <p:tgtEl>
                                          <p:spTgt spid="235"/>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3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t"/>
              <a:t>CELLULE PLASMA</a:t>
            </a:r>
            <a:endParaRPr/>
          </a:p>
        </p:txBody>
      </p:sp>
      <p:pic>
        <p:nvPicPr>
          <p:cNvPr id="242" name="Google Shape;242;p39"/>
          <p:cNvPicPr preferRelativeResize="0"/>
          <p:nvPr/>
        </p:nvPicPr>
        <p:blipFill>
          <a:blip r:embed="rId3">
            <a:alphaModFix/>
          </a:blip>
          <a:stretch>
            <a:fillRect/>
          </a:stretch>
        </p:blipFill>
        <p:spPr>
          <a:xfrm>
            <a:off x="1600200" y="1093925"/>
            <a:ext cx="6198035" cy="3820976"/>
          </a:xfrm>
          <a:prstGeom prst="rect">
            <a:avLst/>
          </a:prstGeom>
          <a:noFill/>
          <a:ln>
            <a:noFill/>
          </a:ln>
        </p:spPr>
      </p:pic>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242"/>
                                        </p:tgtEl>
                                        <p:attrNameLst>
                                          <p:attrName>style.visibility</p:attrName>
                                        </p:attrNameLst>
                                      </p:cBhvr>
                                      <p:to>
                                        <p:strVal val="visible"/>
                                      </p:to>
                                    </p:set>
                                    <p:anim calcmode="lin" valueType="num">
                                      <p:cBhvr additive="base">
                                        <p:cTn id="7" dur="1000"/>
                                        <p:tgtEl>
                                          <p:spTgt spid="242"/>
                                        </p:tgtEl>
                                        <p:attrNameLst>
                                          <p:attrName>ppt_w</p:attrName>
                                        </p:attrNameLst>
                                      </p:cBhvr>
                                      <p:tavLst>
                                        <p:tav tm="0">
                                          <p:val>
                                            <p:strVal val="0"/>
                                          </p:val>
                                        </p:tav>
                                        <p:tav tm="100000">
                                          <p:val>
                                            <p:strVal val="#ppt_w"/>
                                          </p:val>
                                        </p:tav>
                                      </p:tavLst>
                                    </p:anim>
                                    <p:anim calcmode="lin" valueType="num">
                                      <p:cBhvr additive="base">
                                        <p:cTn id="8" dur="1000"/>
                                        <p:tgtEl>
                                          <p:spTgt spid="242"/>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40"/>
          <p:cNvSpPr txBox="1">
            <a:spLocks noGrp="1"/>
          </p:cNvSpPr>
          <p:nvPr>
            <p:ph type="title"/>
          </p:nvPr>
        </p:nvSpPr>
        <p:spPr>
          <a:xfrm>
            <a:off x="344250" y="1403850"/>
            <a:ext cx="8455500" cy="2146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t"/>
              <a:t>Glossaire</a:t>
            </a:r>
            <a:endParaRPr/>
          </a:p>
        </p:txBody>
      </p:sp>
    </p:spTree>
  </p:cSld>
  <p:clrMapOvr>
    <a:masterClrMapping/>
  </p:clrMapOvr>
  <p:transition spd="slow">
    <p:pull/>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41"/>
          <p:cNvSpPr txBox="1"/>
          <p:nvPr/>
        </p:nvSpPr>
        <p:spPr>
          <a:xfrm>
            <a:off x="190175" y="207475"/>
            <a:ext cx="8852100" cy="4806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200"/>
          </a:p>
          <a:p>
            <a:pPr marL="0" lvl="0" indent="0" algn="l" rtl="0">
              <a:lnSpc>
                <a:spcPct val="115000"/>
              </a:lnSpc>
              <a:spcBef>
                <a:spcPts val="0"/>
              </a:spcBef>
              <a:spcAft>
                <a:spcPts val="0"/>
              </a:spcAft>
              <a:buNone/>
            </a:pPr>
            <a:r>
              <a:rPr lang="it" sz="1200"/>
              <a:t> </a:t>
            </a:r>
            <a:endParaRPr sz="1200"/>
          </a:p>
          <a:p>
            <a:pPr marL="0" lvl="0" indent="0" algn="l" rtl="0">
              <a:lnSpc>
                <a:spcPct val="115000"/>
              </a:lnSpc>
              <a:spcBef>
                <a:spcPts val="0"/>
              </a:spcBef>
              <a:spcAft>
                <a:spcPts val="0"/>
              </a:spcAft>
              <a:buNone/>
            </a:pPr>
            <a:r>
              <a:rPr lang="it" sz="1200"/>
              <a:t> </a:t>
            </a:r>
            <a:endParaRPr sz="1200"/>
          </a:p>
          <a:p>
            <a:pPr marL="0" lvl="0" indent="0" algn="l" rtl="0">
              <a:spcBef>
                <a:spcPts val="0"/>
              </a:spcBef>
              <a:spcAft>
                <a:spcPts val="0"/>
              </a:spcAft>
              <a:buNone/>
            </a:pPr>
            <a:endParaRPr>
              <a:latin typeface="Playfair Display"/>
              <a:ea typeface="Playfair Display"/>
              <a:cs typeface="Playfair Display"/>
              <a:sym typeface="Playfair Display"/>
            </a:endParaRPr>
          </a:p>
        </p:txBody>
      </p:sp>
      <p:sp>
        <p:nvSpPr>
          <p:cNvPr id="253" name="Google Shape;253;p41"/>
          <p:cNvSpPr txBox="1"/>
          <p:nvPr/>
        </p:nvSpPr>
        <p:spPr>
          <a:xfrm>
            <a:off x="328500" y="518675"/>
            <a:ext cx="4243500" cy="42531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457200" lvl="0" indent="-304800" algn="l" rtl="0">
              <a:lnSpc>
                <a:spcPct val="150000"/>
              </a:lnSpc>
              <a:spcBef>
                <a:spcPts val="0"/>
              </a:spcBef>
              <a:spcAft>
                <a:spcPts val="0"/>
              </a:spcAft>
              <a:buSzPts val="1200"/>
              <a:buChar char="●"/>
            </a:pPr>
            <a:r>
              <a:rPr lang="it" sz="1200"/>
              <a:t>Liquid Crystal Display (LCD)</a:t>
            </a:r>
            <a:endParaRPr sz="1200"/>
          </a:p>
          <a:p>
            <a:pPr marL="457200" lvl="0" indent="-317500" algn="l" rtl="0">
              <a:lnSpc>
                <a:spcPct val="150000"/>
              </a:lnSpc>
              <a:spcBef>
                <a:spcPts val="0"/>
              </a:spcBef>
              <a:spcAft>
                <a:spcPts val="0"/>
              </a:spcAft>
              <a:buSzPts val="1400"/>
              <a:buFont typeface="Playfair Display"/>
              <a:buChar char="●"/>
            </a:pPr>
            <a:r>
              <a:rPr lang="it" sz="1200"/>
              <a:t>Electronic display</a:t>
            </a:r>
            <a:endParaRPr sz="1200"/>
          </a:p>
          <a:p>
            <a:pPr marL="457200" lvl="0" indent="-317500" algn="l" rtl="0">
              <a:lnSpc>
                <a:spcPct val="150000"/>
              </a:lnSpc>
              <a:spcBef>
                <a:spcPts val="0"/>
              </a:spcBef>
              <a:spcAft>
                <a:spcPts val="0"/>
              </a:spcAft>
              <a:buSzPts val="1400"/>
              <a:buFont typeface="Playfair Display"/>
              <a:buChar char="●"/>
            </a:pPr>
            <a:r>
              <a:rPr lang="it" sz="1200"/>
              <a:t>Backlight</a:t>
            </a:r>
            <a:endParaRPr sz="1200"/>
          </a:p>
          <a:p>
            <a:pPr marL="457200" lvl="0" indent="-317500" algn="l" rtl="0">
              <a:lnSpc>
                <a:spcPct val="150000"/>
              </a:lnSpc>
              <a:spcBef>
                <a:spcPts val="0"/>
              </a:spcBef>
              <a:spcAft>
                <a:spcPts val="0"/>
              </a:spcAft>
              <a:buSzPts val="1400"/>
              <a:buFont typeface="Playfair Display"/>
              <a:buChar char="●"/>
            </a:pPr>
            <a:r>
              <a:rPr lang="it" sz="1200"/>
              <a:t>Polarized filter</a:t>
            </a:r>
            <a:endParaRPr sz="1200"/>
          </a:p>
          <a:p>
            <a:pPr marL="457200" lvl="0" indent="-317500" algn="l" rtl="0">
              <a:lnSpc>
                <a:spcPct val="150000"/>
              </a:lnSpc>
              <a:spcBef>
                <a:spcPts val="0"/>
              </a:spcBef>
              <a:spcAft>
                <a:spcPts val="0"/>
              </a:spcAft>
              <a:buSzPts val="1400"/>
              <a:buFont typeface="Playfair Display"/>
              <a:buChar char="●"/>
            </a:pPr>
            <a:r>
              <a:rPr lang="it" sz="1200"/>
              <a:t>Electrodes</a:t>
            </a:r>
            <a:endParaRPr sz="1200"/>
          </a:p>
          <a:p>
            <a:pPr marL="457200" lvl="0" indent="-317500" algn="l" rtl="0">
              <a:lnSpc>
                <a:spcPct val="150000"/>
              </a:lnSpc>
              <a:spcBef>
                <a:spcPts val="0"/>
              </a:spcBef>
              <a:spcAft>
                <a:spcPts val="0"/>
              </a:spcAft>
              <a:buSzPts val="1400"/>
              <a:buFont typeface="Playfair Display"/>
              <a:buChar char="●"/>
            </a:pPr>
            <a:r>
              <a:rPr lang="it" sz="1200"/>
              <a:t>Image burn-in</a:t>
            </a:r>
            <a:endParaRPr sz="1200"/>
          </a:p>
          <a:p>
            <a:pPr marL="457200" lvl="0" indent="-317500" algn="l" rtl="0">
              <a:lnSpc>
                <a:spcPct val="150000"/>
              </a:lnSpc>
              <a:spcBef>
                <a:spcPts val="0"/>
              </a:spcBef>
              <a:spcAft>
                <a:spcPts val="0"/>
              </a:spcAft>
              <a:buSzPts val="1400"/>
              <a:buFont typeface="Playfair Display"/>
              <a:buChar char="●"/>
            </a:pPr>
            <a:r>
              <a:rPr lang="it" sz="1200"/>
              <a:t>Cathode Ray Tube monitors (CRT)</a:t>
            </a:r>
            <a:endParaRPr sz="1200"/>
          </a:p>
          <a:p>
            <a:pPr marL="457200" lvl="0" indent="-304800" algn="l" rtl="0">
              <a:lnSpc>
                <a:spcPct val="150000"/>
              </a:lnSpc>
              <a:spcBef>
                <a:spcPts val="0"/>
              </a:spcBef>
              <a:spcAft>
                <a:spcPts val="0"/>
              </a:spcAft>
              <a:buSzPts val="1200"/>
              <a:buChar char="●"/>
            </a:pPr>
            <a:r>
              <a:rPr lang="it" sz="1200"/>
              <a:t>Cathode</a:t>
            </a:r>
            <a:endParaRPr sz="1200"/>
          </a:p>
          <a:p>
            <a:pPr marL="457200" lvl="0" indent="-304800" algn="l" rtl="0">
              <a:lnSpc>
                <a:spcPct val="150000"/>
              </a:lnSpc>
              <a:spcBef>
                <a:spcPts val="0"/>
              </a:spcBef>
              <a:spcAft>
                <a:spcPts val="0"/>
              </a:spcAft>
              <a:buSzPts val="1200"/>
              <a:buChar char="●"/>
            </a:pPr>
            <a:r>
              <a:rPr lang="it" sz="1200"/>
              <a:t>Anode</a:t>
            </a:r>
            <a:endParaRPr sz="1200"/>
          </a:p>
          <a:p>
            <a:pPr marL="457200" lvl="0" indent="-304800" algn="l" rtl="0">
              <a:lnSpc>
                <a:spcPct val="150000"/>
              </a:lnSpc>
              <a:spcBef>
                <a:spcPts val="0"/>
              </a:spcBef>
              <a:spcAft>
                <a:spcPts val="0"/>
              </a:spcAft>
              <a:buSzPts val="1200"/>
              <a:buChar char="●"/>
            </a:pPr>
            <a:r>
              <a:rPr lang="it" sz="1200"/>
              <a:t>Phosphor dot</a:t>
            </a:r>
            <a:endParaRPr sz="1200"/>
          </a:p>
          <a:p>
            <a:pPr marL="457200" lvl="0" indent="-304800" algn="l" rtl="0">
              <a:lnSpc>
                <a:spcPct val="150000"/>
              </a:lnSpc>
              <a:spcBef>
                <a:spcPts val="0"/>
              </a:spcBef>
              <a:spcAft>
                <a:spcPts val="0"/>
              </a:spcAft>
              <a:buSzPts val="1200"/>
              <a:buChar char="●"/>
            </a:pPr>
            <a:r>
              <a:rPr lang="it" sz="1200"/>
              <a:t>Faceplate</a:t>
            </a:r>
            <a:endParaRPr sz="1200"/>
          </a:p>
          <a:p>
            <a:pPr marL="457200" lvl="0" indent="-317500" algn="l" rtl="0">
              <a:lnSpc>
                <a:spcPct val="150000"/>
              </a:lnSpc>
              <a:spcBef>
                <a:spcPts val="0"/>
              </a:spcBef>
              <a:spcAft>
                <a:spcPts val="0"/>
              </a:spcAft>
              <a:buSzPts val="1400"/>
              <a:buFont typeface="Playfair Display"/>
              <a:buChar char="●"/>
            </a:pPr>
            <a:r>
              <a:rPr lang="it" sz="1200">
                <a:highlight>
                  <a:srgbClr val="FFFF00"/>
                </a:highlight>
              </a:rPr>
              <a:t>Resolution</a:t>
            </a:r>
            <a:endParaRPr sz="1200">
              <a:highlight>
                <a:srgbClr val="FFFF00"/>
              </a:highlight>
            </a:endParaRPr>
          </a:p>
          <a:p>
            <a:pPr marL="457200" lvl="0" indent="-317500" algn="l" rtl="0">
              <a:lnSpc>
                <a:spcPct val="150000"/>
              </a:lnSpc>
              <a:spcBef>
                <a:spcPts val="0"/>
              </a:spcBef>
              <a:spcAft>
                <a:spcPts val="0"/>
              </a:spcAft>
              <a:buSzPts val="1400"/>
              <a:buFont typeface="Playfair Display"/>
              <a:buChar char="●"/>
            </a:pPr>
            <a:r>
              <a:rPr lang="it" sz="1200">
                <a:highlight>
                  <a:schemeClr val="dk1"/>
                </a:highlight>
              </a:rPr>
              <a:t>Definition</a:t>
            </a:r>
            <a:endParaRPr sz="1200">
              <a:highlight>
                <a:schemeClr val="dk1"/>
              </a:highlight>
            </a:endParaRPr>
          </a:p>
          <a:p>
            <a:pPr marL="457200" lvl="0" indent="0" algn="l" rtl="0">
              <a:spcBef>
                <a:spcPts val="0"/>
              </a:spcBef>
              <a:spcAft>
                <a:spcPts val="0"/>
              </a:spcAft>
              <a:buNone/>
            </a:pPr>
            <a:endParaRPr>
              <a:latin typeface="Playfair Display"/>
              <a:ea typeface="Playfair Display"/>
              <a:cs typeface="Playfair Display"/>
              <a:sym typeface="Playfair Display"/>
            </a:endParaRPr>
          </a:p>
        </p:txBody>
      </p:sp>
      <p:sp>
        <p:nvSpPr>
          <p:cNvPr id="254" name="Google Shape;254;p41"/>
          <p:cNvSpPr txBox="1"/>
          <p:nvPr/>
        </p:nvSpPr>
        <p:spPr>
          <a:xfrm>
            <a:off x="4545900" y="518675"/>
            <a:ext cx="4314900" cy="42531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457200" lvl="0" indent="-317500" algn="l" rtl="0">
              <a:lnSpc>
                <a:spcPct val="150000"/>
              </a:lnSpc>
              <a:spcBef>
                <a:spcPts val="0"/>
              </a:spcBef>
              <a:spcAft>
                <a:spcPts val="0"/>
              </a:spcAft>
              <a:buSzPts val="1400"/>
              <a:buChar char="●"/>
            </a:pPr>
            <a:r>
              <a:rPr lang="it" sz="1200"/>
              <a:t>Ecran à cristaux liquides</a:t>
            </a:r>
            <a:endParaRPr sz="1200"/>
          </a:p>
          <a:p>
            <a:pPr marL="457200" lvl="0" indent="-317500" algn="l" rtl="0">
              <a:lnSpc>
                <a:spcPct val="150000"/>
              </a:lnSpc>
              <a:spcBef>
                <a:spcPts val="0"/>
              </a:spcBef>
              <a:spcAft>
                <a:spcPts val="0"/>
              </a:spcAft>
              <a:buSzPts val="1400"/>
              <a:buFont typeface="Playfair Display"/>
              <a:buChar char="●"/>
            </a:pPr>
            <a:r>
              <a:rPr lang="it" sz="1200"/>
              <a:t>Dispositif d’affichage électronique</a:t>
            </a:r>
            <a:endParaRPr sz="1200"/>
          </a:p>
          <a:p>
            <a:pPr marL="457200" lvl="0" indent="-317500" algn="l" rtl="0">
              <a:lnSpc>
                <a:spcPct val="150000"/>
              </a:lnSpc>
              <a:spcBef>
                <a:spcPts val="0"/>
              </a:spcBef>
              <a:spcAft>
                <a:spcPts val="0"/>
              </a:spcAft>
              <a:buSzPts val="1400"/>
              <a:buFont typeface="Playfair Display"/>
              <a:buChar char="●"/>
            </a:pPr>
            <a:r>
              <a:rPr lang="it" sz="1200"/>
              <a:t>Panneaux lumineux</a:t>
            </a:r>
            <a:endParaRPr sz="1200"/>
          </a:p>
          <a:p>
            <a:pPr marL="457200" lvl="0" indent="-317500" algn="l" rtl="0">
              <a:lnSpc>
                <a:spcPct val="150000"/>
              </a:lnSpc>
              <a:spcBef>
                <a:spcPts val="0"/>
              </a:spcBef>
              <a:spcAft>
                <a:spcPts val="0"/>
              </a:spcAft>
              <a:buSzPts val="1400"/>
              <a:buFont typeface="Playfair Display"/>
              <a:buChar char="●"/>
            </a:pPr>
            <a:r>
              <a:rPr lang="it" sz="1200"/>
              <a:t>Filtre polarisé</a:t>
            </a:r>
            <a:endParaRPr sz="1200"/>
          </a:p>
          <a:p>
            <a:pPr marL="457200" lvl="0" indent="-317500" algn="l" rtl="0">
              <a:lnSpc>
                <a:spcPct val="150000"/>
              </a:lnSpc>
              <a:spcBef>
                <a:spcPts val="0"/>
              </a:spcBef>
              <a:spcAft>
                <a:spcPts val="0"/>
              </a:spcAft>
              <a:buSzPts val="1400"/>
              <a:buFont typeface="Playfair Display"/>
              <a:buChar char="●"/>
            </a:pPr>
            <a:r>
              <a:rPr lang="it" sz="1200"/>
              <a:t>Électrodes</a:t>
            </a:r>
            <a:endParaRPr sz="1200"/>
          </a:p>
          <a:p>
            <a:pPr marL="457200" lvl="0" indent="-317500" algn="l" rtl="0">
              <a:lnSpc>
                <a:spcPct val="150000"/>
              </a:lnSpc>
              <a:spcBef>
                <a:spcPts val="0"/>
              </a:spcBef>
              <a:spcAft>
                <a:spcPts val="0"/>
              </a:spcAft>
              <a:buSzPts val="1400"/>
              <a:buFont typeface="Playfair Display"/>
              <a:buChar char="●"/>
            </a:pPr>
            <a:r>
              <a:rPr lang="it" sz="1200"/>
              <a:t>Marquage d’image</a:t>
            </a:r>
            <a:endParaRPr sz="1200"/>
          </a:p>
          <a:p>
            <a:pPr marL="457200" lvl="0" indent="-317500" algn="l" rtl="0">
              <a:lnSpc>
                <a:spcPct val="150000"/>
              </a:lnSpc>
              <a:spcBef>
                <a:spcPts val="0"/>
              </a:spcBef>
              <a:spcAft>
                <a:spcPts val="0"/>
              </a:spcAft>
              <a:buSzPts val="1400"/>
              <a:buFont typeface="Playfair Display"/>
              <a:buChar char="●"/>
            </a:pPr>
            <a:r>
              <a:rPr lang="it" sz="1200"/>
              <a:t>Moniteur à tube cathodique</a:t>
            </a:r>
            <a:endParaRPr sz="1200"/>
          </a:p>
          <a:p>
            <a:pPr marL="457200" lvl="0" indent="-304800" algn="l" rtl="0">
              <a:lnSpc>
                <a:spcPct val="150000"/>
              </a:lnSpc>
              <a:spcBef>
                <a:spcPts val="0"/>
              </a:spcBef>
              <a:spcAft>
                <a:spcPts val="0"/>
              </a:spcAft>
              <a:buSzPts val="1200"/>
              <a:buChar char="●"/>
            </a:pPr>
            <a:r>
              <a:rPr lang="it" sz="1200"/>
              <a:t>Cathode</a:t>
            </a:r>
            <a:endParaRPr sz="1200"/>
          </a:p>
          <a:p>
            <a:pPr marL="457200" lvl="0" indent="-304800" algn="l" rtl="0">
              <a:lnSpc>
                <a:spcPct val="150000"/>
              </a:lnSpc>
              <a:spcBef>
                <a:spcPts val="0"/>
              </a:spcBef>
              <a:spcAft>
                <a:spcPts val="0"/>
              </a:spcAft>
              <a:buSzPts val="1200"/>
              <a:buChar char="●"/>
            </a:pPr>
            <a:r>
              <a:rPr lang="it" sz="1200"/>
              <a:t>Anode</a:t>
            </a:r>
            <a:endParaRPr sz="1200"/>
          </a:p>
          <a:p>
            <a:pPr marL="457200" lvl="0" indent="-304800" algn="l" rtl="0">
              <a:lnSpc>
                <a:spcPct val="150000"/>
              </a:lnSpc>
              <a:spcBef>
                <a:spcPts val="0"/>
              </a:spcBef>
              <a:spcAft>
                <a:spcPts val="0"/>
              </a:spcAft>
              <a:buSzPts val="1200"/>
              <a:buChar char="●"/>
            </a:pPr>
            <a:r>
              <a:rPr lang="it" sz="1200"/>
              <a:t>Luminophore</a:t>
            </a:r>
            <a:endParaRPr sz="1200"/>
          </a:p>
          <a:p>
            <a:pPr marL="457200" lvl="0" indent="-304800" algn="l" rtl="0">
              <a:lnSpc>
                <a:spcPct val="150000"/>
              </a:lnSpc>
              <a:spcBef>
                <a:spcPts val="0"/>
              </a:spcBef>
              <a:spcAft>
                <a:spcPts val="0"/>
              </a:spcAft>
              <a:buSzPts val="1200"/>
              <a:buChar char="●"/>
            </a:pPr>
            <a:r>
              <a:rPr lang="it" sz="1200"/>
              <a:t>Dalle</a:t>
            </a:r>
            <a:endParaRPr sz="1200"/>
          </a:p>
          <a:p>
            <a:pPr marL="457200" lvl="0" indent="-317500" algn="l" rtl="0">
              <a:lnSpc>
                <a:spcPct val="150000"/>
              </a:lnSpc>
              <a:spcBef>
                <a:spcPts val="0"/>
              </a:spcBef>
              <a:spcAft>
                <a:spcPts val="0"/>
              </a:spcAft>
              <a:buSzPts val="1400"/>
              <a:buFont typeface="Playfair Display"/>
              <a:buChar char="●"/>
            </a:pPr>
            <a:r>
              <a:rPr lang="it" sz="1200">
                <a:highlight>
                  <a:srgbClr val="FFFF00"/>
                </a:highlight>
              </a:rPr>
              <a:t>Définition</a:t>
            </a:r>
            <a:endParaRPr sz="1200">
              <a:highlight>
                <a:srgbClr val="FFFF00"/>
              </a:highlight>
            </a:endParaRPr>
          </a:p>
          <a:p>
            <a:pPr marL="457200" lvl="0" indent="-317500" algn="l" rtl="0">
              <a:lnSpc>
                <a:spcPct val="150000"/>
              </a:lnSpc>
              <a:spcBef>
                <a:spcPts val="0"/>
              </a:spcBef>
              <a:spcAft>
                <a:spcPts val="0"/>
              </a:spcAft>
              <a:buSzPts val="1400"/>
              <a:buFont typeface="Playfair Display"/>
              <a:buChar char="●"/>
            </a:pPr>
            <a:r>
              <a:rPr lang="it" sz="1200">
                <a:highlight>
                  <a:srgbClr val="FFFF00"/>
                </a:highlight>
              </a:rPr>
              <a:t>Résolution</a:t>
            </a:r>
            <a:endParaRPr sz="1200">
              <a:highlight>
                <a:srgbClr val="FFFF00"/>
              </a:highlight>
            </a:endParaRPr>
          </a:p>
          <a:p>
            <a:pPr marL="457200" lvl="0" indent="0" algn="l" rtl="0">
              <a:spcBef>
                <a:spcPts val="0"/>
              </a:spcBef>
              <a:spcAft>
                <a:spcPts val="0"/>
              </a:spcAft>
              <a:buNone/>
            </a:pPr>
            <a:endParaRPr>
              <a:latin typeface="Playfair Display"/>
              <a:ea typeface="Playfair Display"/>
              <a:cs typeface="Playfair Display"/>
              <a:sym typeface="Playfair Display"/>
            </a:endParaRPr>
          </a:p>
        </p:txBody>
      </p:sp>
      <p:sp>
        <p:nvSpPr>
          <p:cNvPr id="255" name="Google Shape;255;p41"/>
          <p:cNvSpPr/>
          <p:nvPr/>
        </p:nvSpPr>
        <p:spPr>
          <a:xfrm>
            <a:off x="1806700" y="3660804"/>
            <a:ext cx="2697000" cy="518700"/>
          </a:xfrm>
          <a:prstGeom prst="rightArrow">
            <a:avLst>
              <a:gd name="adj1" fmla="val 50000"/>
              <a:gd name="adj2" fmla="val 50000"/>
            </a:avLst>
          </a:prstGeom>
          <a:solidFill>
            <a:srgbClr val="FF99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41"/>
          <p:cNvSpPr txBox="1"/>
          <p:nvPr/>
        </p:nvSpPr>
        <p:spPr>
          <a:xfrm>
            <a:off x="2442100" y="3744502"/>
            <a:ext cx="1426200" cy="198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
              <a:t>ATTENTION!</a:t>
            </a:r>
            <a:endParaRPr dirty="0"/>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253"/>
                                        </p:tgtEl>
                                        <p:attrNameLst>
                                          <p:attrName>style.visibility</p:attrName>
                                        </p:attrNameLst>
                                      </p:cBhvr>
                                      <p:to>
                                        <p:strVal val="visible"/>
                                      </p:to>
                                    </p:set>
                                    <p:anim calcmode="lin" valueType="num">
                                      <p:cBhvr additive="base">
                                        <p:cTn id="7" dur="1000"/>
                                        <p:tgtEl>
                                          <p:spTgt spid="253"/>
                                        </p:tgtEl>
                                        <p:attrNameLst>
                                          <p:attrName>ppt_w</p:attrName>
                                        </p:attrNameLst>
                                      </p:cBhvr>
                                      <p:tavLst>
                                        <p:tav tm="0">
                                          <p:val>
                                            <p:strVal val="0"/>
                                          </p:val>
                                        </p:tav>
                                        <p:tav tm="100000">
                                          <p:val>
                                            <p:strVal val="#ppt_w"/>
                                          </p:val>
                                        </p:tav>
                                      </p:tavLst>
                                    </p:anim>
                                    <p:anim calcmode="lin" valueType="num">
                                      <p:cBhvr additive="base">
                                        <p:cTn id="8" dur="1000"/>
                                        <p:tgtEl>
                                          <p:spTgt spid="253"/>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255"/>
                                        </p:tgtEl>
                                        <p:attrNameLst>
                                          <p:attrName>style.visibility</p:attrName>
                                        </p:attrNameLst>
                                      </p:cBhvr>
                                      <p:to>
                                        <p:strVal val="visible"/>
                                      </p:to>
                                    </p:set>
                                    <p:anim calcmode="lin" valueType="num">
                                      <p:cBhvr additive="base">
                                        <p:cTn id="11" dur="1000"/>
                                        <p:tgtEl>
                                          <p:spTgt spid="255"/>
                                        </p:tgtEl>
                                        <p:attrNameLst>
                                          <p:attrName>ppt_w</p:attrName>
                                        </p:attrNameLst>
                                      </p:cBhvr>
                                      <p:tavLst>
                                        <p:tav tm="0">
                                          <p:val>
                                            <p:strVal val="0"/>
                                          </p:val>
                                        </p:tav>
                                        <p:tav tm="100000">
                                          <p:val>
                                            <p:strVal val="#ppt_w"/>
                                          </p:val>
                                        </p:tav>
                                      </p:tavLst>
                                    </p:anim>
                                    <p:anim calcmode="lin" valueType="num">
                                      <p:cBhvr additive="base">
                                        <p:cTn id="12" dur="1000"/>
                                        <p:tgtEl>
                                          <p:spTgt spid="255"/>
                                        </p:tgtEl>
                                        <p:attrNameLst>
                                          <p:attrName>ppt_h</p:attrName>
                                        </p:attrNameLst>
                                      </p:cBhvr>
                                      <p:tavLst>
                                        <p:tav tm="0">
                                          <p:val>
                                            <p:strVal val="0"/>
                                          </p:val>
                                        </p:tav>
                                        <p:tav tm="100000">
                                          <p:val>
                                            <p:strVal val="#ppt_h"/>
                                          </p:val>
                                        </p:tav>
                                      </p:tavLst>
                                    </p:anim>
                                  </p:childTnLst>
                                </p:cTn>
                              </p:par>
                              <p:par>
                                <p:cTn id="13" presetID="23" presetClass="entr" presetSubtype="16" fill="hold" nodeType="withEffect">
                                  <p:stCondLst>
                                    <p:cond delay="0"/>
                                  </p:stCondLst>
                                  <p:childTnLst>
                                    <p:set>
                                      <p:cBhvr>
                                        <p:cTn id="14" dur="1" fill="hold">
                                          <p:stCondLst>
                                            <p:cond delay="0"/>
                                          </p:stCondLst>
                                        </p:cTn>
                                        <p:tgtEl>
                                          <p:spTgt spid="256"/>
                                        </p:tgtEl>
                                        <p:attrNameLst>
                                          <p:attrName>style.visibility</p:attrName>
                                        </p:attrNameLst>
                                      </p:cBhvr>
                                      <p:to>
                                        <p:strVal val="visible"/>
                                      </p:to>
                                    </p:set>
                                    <p:anim calcmode="lin" valueType="num">
                                      <p:cBhvr additive="base">
                                        <p:cTn id="15" dur="1000"/>
                                        <p:tgtEl>
                                          <p:spTgt spid="256"/>
                                        </p:tgtEl>
                                        <p:attrNameLst>
                                          <p:attrName>ppt_w</p:attrName>
                                        </p:attrNameLst>
                                      </p:cBhvr>
                                      <p:tavLst>
                                        <p:tav tm="0">
                                          <p:val>
                                            <p:strVal val="0"/>
                                          </p:val>
                                        </p:tav>
                                        <p:tav tm="100000">
                                          <p:val>
                                            <p:strVal val="#ppt_w"/>
                                          </p:val>
                                        </p:tav>
                                      </p:tavLst>
                                    </p:anim>
                                    <p:anim calcmode="lin" valueType="num">
                                      <p:cBhvr additive="base">
                                        <p:cTn id="16" dur="1000"/>
                                        <p:tgtEl>
                                          <p:spTgt spid="256"/>
                                        </p:tgtEl>
                                        <p:attrNameLst>
                                          <p:attrName>ppt_h</p:attrName>
                                        </p:attrNameLst>
                                      </p:cBhvr>
                                      <p:tavLst>
                                        <p:tav tm="0">
                                          <p:val>
                                            <p:strVal val="0"/>
                                          </p:val>
                                        </p:tav>
                                        <p:tav tm="100000">
                                          <p:val>
                                            <p:strVal val="#ppt_h"/>
                                          </p:val>
                                        </p:tav>
                                      </p:tavLst>
                                    </p:anim>
                                  </p:childTnLst>
                                </p:cTn>
                              </p:par>
                              <p:par>
                                <p:cTn id="17" presetID="23" presetClass="entr" presetSubtype="16" fill="hold" nodeType="withEffect">
                                  <p:stCondLst>
                                    <p:cond delay="0"/>
                                  </p:stCondLst>
                                  <p:childTnLst>
                                    <p:set>
                                      <p:cBhvr>
                                        <p:cTn id="18" dur="1" fill="hold">
                                          <p:stCondLst>
                                            <p:cond delay="0"/>
                                          </p:stCondLst>
                                        </p:cTn>
                                        <p:tgtEl>
                                          <p:spTgt spid="254"/>
                                        </p:tgtEl>
                                        <p:attrNameLst>
                                          <p:attrName>style.visibility</p:attrName>
                                        </p:attrNameLst>
                                      </p:cBhvr>
                                      <p:to>
                                        <p:strVal val="visible"/>
                                      </p:to>
                                    </p:set>
                                    <p:anim calcmode="lin" valueType="num">
                                      <p:cBhvr additive="base">
                                        <p:cTn id="19" dur="1000"/>
                                        <p:tgtEl>
                                          <p:spTgt spid="254"/>
                                        </p:tgtEl>
                                        <p:attrNameLst>
                                          <p:attrName>ppt_w</p:attrName>
                                        </p:attrNameLst>
                                      </p:cBhvr>
                                      <p:tavLst>
                                        <p:tav tm="0">
                                          <p:val>
                                            <p:strVal val="0"/>
                                          </p:val>
                                        </p:tav>
                                        <p:tav tm="100000">
                                          <p:val>
                                            <p:strVal val="#ppt_w"/>
                                          </p:val>
                                        </p:tav>
                                      </p:tavLst>
                                    </p:anim>
                                    <p:anim calcmode="lin" valueType="num">
                                      <p:cBhvr additive="base">
                                        <p:cTn id="20" dur="1000"/>
                                        <p:tgtEl>
                                          <p:spTgt spid="254"/>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t" sz="3200" b="1"/>
              <a:t>Sommaire</a:t>
            </a:r>
            <a:endParaRPr sz="3200" b="1"/>
          </a:p>
        </p:txBody>
      </p:sp>
      <p:sp>
        <p:nvSpPr>
          <p:cNvPr id="71" name="Google Shape;71;p15"/>
          <p:cNvSpPr txBox="1">
            <a:spLocks noGrp="1"/>
          </p:cNvSpPr>
          <p:nvPr>
            <p:ph type="body" idx="1"/>
          </p:nvPr>
        </p:nvSpPr>
        <p:spPr>
          <a:xfrm>
            <a:off x="311700" y="1234075"/>
            <a:ext cx="8520600" cy="3334800"/>
          </a:xfrm>
          <a:prstGeom prst="rect">
            <a:avLst/>
          </a:prstGeom>
        </p:spPr>
        <p:txBody>
          <a:bodyPr spcFirstLastPara="1" wrap="square" lIns="91425" tIns="91425" rIns="91425" bIns="91425" anchor="t" anchorCtr="0">
            <a:noAutofit/>
          </a:bodyPr>
          <a:lstStyle/>
          <a:p>
            <a:pPr marL="457200" lvl="0" indent="-387350" algn="l" rtl="0">
              <a:spcBef>
                <a:spcPts val="0"/>
              </a:spcBef>
              <a:spcAft>
                <a:spcPts val="0"/>
              </a:spcAft>
              <a:buSzPts val="2500"/>
              <a:buAutoNum type="arabicPeriod"/>
            </a:pPr>
            <a:r>
              <a:rPr lang="it" sz="2500"/>
              <a:t>Les écrans CRT</a:t>
            </a:r>
            <a:endParaRPr sz="2500"/>
          </a:p>
          <a:p>
            <a:pPr marL="457200" lvl="0" indent="-387350" algn="l" rtl="0">
              <a:spcBef>
                <a:spcPts val="0"/>
              </a:spcBef>
              <a:spcAft>
                <a:spcPts val="0"/>
              </a:spcAft>
              <a:buSzPts val="2500"/>
              <a:buAutoNum type="arabicPeriod"/>
            </a:pPr>
            <a:r>
              <a:rPr lang="it" sz="2500"/>
              <a:t>Les écrans LCD</a:t>
            </a:r>
            <a:endParaRPr sz="2500"/>
          </a:p>
          <a:p>
            <a:pPr marL="457200" lvl="0" indent="-387350" algn="l" rtl="0">
              <a:spcBef>
                <a:spcPts val="0"/>
              </a:spcBef>
              <a:spcAft>
                <a:spcPts val="0"/>
              </a:spcAft>
              <a:buSzPts val="2500"/>
              <a:buAutoNum type="arabicPeriod"/>
            </a:pPr>
            <a:r>
              <a:rPr lang="it" sz="2500"/>
              <a:t>Les écrans plasma</a:t>
            </a:r>
            <a:endParaRPr sz="2500"/>
          </a:p>
          <a:p>
            <a:pPr marL="457200" lvl="0" indent="-387350" algn="l" rtl="0">
              <a:spcBef>
                <a:spcPts val="0"/>
              </a:spcBef>
              <a:spcAft>
                <a:spcPts val="0"/>
              </a:spcAft>
              <a:buSzPts val="2500"/>
              <a:buAutoNum type="arabicPeriod"/>
            </a:pPr>
            <a:r>
              <a:rPr lang="it" sz="2500"/>
              <a:t>Glossaire</a:t>
            </a:r>
            <a:endParaRPr sz="2500"/>
          </a:p>
          <a:p>
            <a:pPr marL="457200" lvl="0" indent="-387350" algn="l" rtl="0">
              <a:spcBef>
                <a:spcPts val="0"/>
              </a:spcBef>
              <a:spcAft>
                <a:spcPts val="0"/>
              </a:spcAft>
              <a:buSzPts val="2500"/>
              <a:buAutoNum type="arabicPeriod"/>
            </a:pPr>
            <a:r>
              <a:rPr lang="it" sz="2500"/>
              <a:t>Texte</a:t>
            </a:r>
            <a:endParaRPr sz="2500"/>
          </a:p>
          <a:p>
            <a:pPr marL="457200" lvl="0" indent="-387350" algn="l" rtl="0">
              <a:spcBef>
                <a:spcPts val="0"/>
              </a:spcBef>
              <a:spcAft>
                <a:spcPts val="0"/>
              </a:spcAft>
              <a:buSzPts val="2500"/>
              <a:buAutoNum type="arabicPeriod"/>
            </a:pPr>
            <a:r>
              <a:rPr lang="it" sz="2500"/>
              <a:t>Sources</a:t>
            </a:r>
            <a:endParaRPr sz="2500"/>
          </a:p>
        </p:txBody>
      </p:sp>
    </p:spTree>
  </p:cSld>
  <p:clrMapOvr>
    <a:masterClrMapping/>
  </p:clrMapOvr>
  <p:transition spd="slow">
    <p:pull/>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42"/>
          <p:cNvSpPr txBox="1">
            <a:spLocks noGrp="1"/>
          </p:cNvSpPr>
          <p:nvPr>
            <p:ph type="title"/>
          </p:nvPr>
        </p:nvSpPr>
        <p:spPr>
          <a:xfrm>
            <a:off x="344250" y="1403850"/>
            <a:ext cx="8455500" cy="2146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t"/>
              <a:t>Texte choisi</a:t>
            </a:r>
            <a:endParaRPr/>
          </a:p>
        </p:txBody>
      </p:sp>
    </p:spTree>
  </p:cSld>
  <p:clrMapOvr>
    <a:masterClrMapping/>
  </p:clrMapOvr>
  <p:transition spd="slow">
    <p:pull/>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43"/>
          <p:cNvSpPr txBox="1"/>
          <p:nvPr/>
        </p:nvSpPr>
        <p:spPr>
          <a:xfrm>
            <a:off x="128850" y="-185925"/>
            <a:ext cx="8886300" cy="5225700"/>
          </a:xfrm>
          <a:prstGeom prst="rect">
            <a:avLst/>
          </a:prstGeom>
          <a:noFill/>
          <a:ln>
            <a:noFill/>
          </a:ln>
        </p:spPr>
        <p:txBody>
          <a:bodyPr spcFirstLastPara="1" wrap="square" lIns="91425" tIns="91425" rIns="91425" bIns="91425" anchor="t" anchorCtr="0">
            <a:noAutofit/>
          </a:bodyPr>
          <a:lstStyle/>
          <a:p>
            <a:pPr marL="0" lvl="0" indent="0" algn="just" rtl="0">
              <a:lnSpc>
                <a:spcPct val="100000"/>
              </a:lnSpc>
              <a:spcBef>
                <a:spcPts val="2400"/>
              </a:spcBef>
              <a:spcAft>
                <a:spcPts val="0"/>
              </a:spcAft>
              <a:buClr>
                <a:schemeClr val="dk2"/>
              </a:buClr>
              <a:buSzPts val="1100"/>
              <a:buFont typeface="Arial"/>
              <a:buNone/>
            </a:pPr>
            <a:r>
              <a:rPr lang="it" sz="1900" b="1">
                <a:solidFill>
                  <a:srgbClr val="050505"/>
                </a:solidFill>
              </a:rPr>
              <a:t>How LCD Displays Work</a:t>
            </a:r>
            <a:endParaRPr sz="1900" b="1">
              <a:solidFill>
                <a:srgbClr val="050505"/>
              </a:solidFill>
            </a:endParaRPr>
          </a:p>
          <a:p>
            <a:pPr marL="0" lvl="0" indent="0" algn="just" rtl="0">
              <a:lnSpc>
                <a:spcPct val="100000"/>
              </a:lnSpc>
              <a:spcBef>
                <a:spcPts val="1200"/>
              </a:spcBef>
              <a:spcAft>
                <a:spcPts val="0"/>
              </a:spcAft>
              <a:buClr>
                <a:schemeClr val="dk2"/>
              </a:buClr>
              <a:buSzPts val="1100"/>
              <a:buFont typeface="Arial"/>
              <a:buNone/>
            </a:pPr>
            <a:r>
              <a:rPr lang="it" sz="1200">
                <a:solidFill>
                  <a:srgbClr val="0A0A0A"/>
                </a:solidFill>
              </a:rPr>
              <a:t>Liquid-crystal display (LCD) is a popular type of technology used in electronic displays. As the name suggests, it’s characterized by the use of liquid-filled crystals to produce images. Because liquid crystals have light-modulating properties, LCDs are particularly effective for this purpose. The liquid crystals don’t necessarily produce the light used to create the images. Rather, they “propagate” light created by a separate device (backlight). To learn more about LCD displays and how they work, keep reading.</a:t>
            </a:r>
            <a:endParaRPr sz="1100">
              <a:solidFill>
                <a:schemeClr val="dk2"/>
              </a:solidFill>
            </a:endParaRPr>
          </a:p>
          <a:p>
            <a:pPr marL="0" lvl="0" indent="0" algn="just" rtl="0">
              <a:lnSpc>
                <a:spcPct val="100000"/>
              </a:lnSpc>
              <a:spcBef>
                <a:spcPts val="1800"/>
              </a:spcBef>
              <a:spcAft>
                <a:spcPts val="0"/>
              </a:spcAft>
              <a:buClr>
                <a:schemeClr val="dk2"/>
              </a:buClr>
              <a:buSzPts val="1100"/>
              <a:buFont typeface="Arial"/>
              <a:buNone/>
            </a:pPr>
            <a:r>
              <a:rPr lang="it" sz="1500">
                <a:solidFill>
                  <a:srgbClr val="0A0A0A"/>
                </a:solidFill>
              </a:rPr>
              <a:t>The Basics of LCD Displays</a:t>
            </a:r>
            <a:endParaRPr sz="1500">
              <a:solidFill>
                <a:srgbClr val="0A0A0A"/>
              </a:solidFill>
            </a:endParaRPr>
          </a:p>
          <a:p>
            <a:pPr marL="0" lvl="0" indent="0" algn="just" rtl="0">
              <a:lnSpc>
                <a:spcPct val="100000"/>
              </a:lnSpc>
              <a:spcBef>
                <a:spcPts val="1200"/>
              </a:spcBef>
              <a:spcAft>
                <a:spcPts val="0"/>
              </a:spcAft>
              <a:buNone/>
            </a:pPr>
            <a:r>
              <a:rPr lang="it" sz="1100">
                <a:solidFill>
                  <a:srgbClr val="0A0A0A"/>
                </a:solidFill>
              </a:rPr>
              <a:t>While there are several different configurations for LCD displays, most are designed in the same basic manner. They work by using liquid crystals to produce an image. The liquid crystals are embedded into the display screen, and there’s some form of backlight used to illuminate them. The actual liquid crystal display is made of several layers, including a polarized filter and electrodes. When the backlight is activated, it produces light that is somewhat obstructed by the liquid crystals. And this obstruction is essentially what creates the images we see in LCD displays.</a:t>
            </a:r>
            <a:endParaRPr sz="1100">
              <a:solidFill>
                <a:srgbClr val="0A0A0A"/>
              </a:solidFill>
            </a:endParaRPr>
          </a:p>
          <a:p>
            <a:pPr marL="0" lvl="0" indent="0" algn="just" rtl="0">
              <a:lnSpc>
                <a:spcPct val="100000"/>
              </a:lnSpc>
              <a:spcBef>
                <a:spcPts val="1800"/>
              </a:spcBef>
              <a:spcAft>
                <a:spcPts val="0"/>
              </a:spcAft>
              <a:buNone/>
            </a:pPr>
            <a:r>
              <a:rPr lang="it" sz="1500">
                <a:solidFill>
                  <a:srgbClr val="0A0A0A"/>
                </a:solidFill>
              </a:rPr>
              <a:t>Benefits of LCD Displays</a:t>
            </a:r>
            <a:endParaRPr sz="1500">
              <a:solidFill>
                <a:srgbClr val="0A0A0A"/>
              </a:solidFill>
            </a:endParaRPr>
          </a:p>
          <a:p>
            <a:pPr marL="0" lvl="0" indent="0" algn="just" rtl="0">
              <a:lnSpc>
                <a:spcPct val="100000"/>
              </a:lnSpc>
              <a:spcBef>
                <a:spcPts val="1200"/>
              </a:spcBef>
              <a:spcAft>
                <a:spcPts val="1500"/>
              </a:spcAft>
              <a:buNone/>
            </a:pPr>
            <a:r>
              <a:rPr lang="it" sz="1200">
                <a:solidFill>
                  <a:srgbClr val="0A0A0A"/>
                </a:solidFill>
              </a:rPr>
              <a:t>There are several benefits associated with LCD displays, one of which is the simple fact that they do not suffer from image burn-in. It’s also worth mentioning that LCD displays are significantly thinner and more compact than traditional CRT monitors. This is why you see so computer monitors using LCD technology instead of the now-dated CRT technology. Furthermore, LCD displays offer a sharp image resolution with no bleeding, assuming they are operated at native resolution. Finally, LCDs aren’t affected by the Earth’s magnetic field, which is something that cannot be said about other electronic displays. These are just a few reasons why LCD displays are preferred over other display types.</a:t>
            </a:r>
            <a:endParaRPr>
              <a:latin typeface="Playfair Display"/>
              <a:ea typeface="Playfair Display"/>
              <a:cs typeface="Playfair Display"/>
              <a:sym typeface="Playfair Display"/>
            </a:endParaRPr>
          </a:p>
        </p:txBody>
      </p:sp>
      <p:sp>
        <p:nvSpPr>
          <p:cNvPr id="267" name="Google Shape;267;p43"/>
          <p:cNvSpPr txBox="1"/>
          <p:nvPr/>
        </p:nvSpPr>
        <p:spPr>
          <a:xfrm>
            <a:off x="5532450" y="4722100"/>
            <a:ext cx="3482700" cy="3594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it" sz="1100" u="sng">
                <a:solidFill>
                  <a:schemeClr val="hlink"/>
                </a:solidFill>
                <a:hlinkClick r:id="rId3"/>
              </a:rPr>
              <a:t>http://www.nelson-miller.com/lcd-displays-work/</a:t>
            </a:r>
            <a:r>
              <a:rPr lang="it" sz="1100"/>
              <a:t> </a:t>
            </a:r>
            <a:endParaRPr sz="1100"/>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66"/>
                                        </p:tgtEl>
                                        <p:attrNameLst>
                                          <p:attrName>style.visibility</p:attrName>
                                        </p:attrNameLst>
                                      </p:cBhvr>
                                      <p:to>
                                        <p:strVal val="visible"/>
                                      </p:to>
                                    </p:set>
                                    <p:animEffect transition="in" filter="fade">
                                      <p:cBhvr>
                                        <p:cTn id="7" dur="1000"/>
                                        <p:tgtEl>
                                          <p:spTgt spid="266"/>
                                        </p:tgtEl>
                                      </p:cBhvr>
                                    </p:animEffect>
                                  </p:childTnLst>
                                </p:cTn>
                              </p:par>
                              <p:par>
                                <p:cTn id="8" presetID="10" presetClass="entr" presetSubtype="0" fill="hold" nodeType="withEffect">
                                  <p:stCondLst>
                                    <p:cond delay="0"/>
                                  </p:stCondLst>
                                  <p:childTnLst>
                                    <p:set>
                                      <p:cBhvr>
                                        <p:cTn id="9" dur="1" fill="hold">
                                          <p:stCondLst>
                                            <p:cond delay="0"/>
                                          </p:stCondLst>
                                        </p:cTn>
                                        <p:tgtEl>
                                          <p:spTgt spid="267"/>
                                        </p:tgtEl>
                                        <p:attrNameLst>
                                          <p:attrName>style.visibility</p:attrName>
                                        </p:attrNameLst>
                                      </p:cBhvr>
                                      <p:to>
                                        <p:strVal val="visible"/>
                                      </p:to>
                                    </p:set>
                                    <p:animEffect transition="in" filter="fade">
                                      <p:cBhvr>
                                        <p:cTn id="10" dur="1000"/>
                                        <p:tgtEl>
                                          <p:spTgt spid="2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44"/>
          <p:cNvSpPr txBox="1">
            <a:spLocks noGrp="1"/>
          </p:cNvSpPr>
          <p:nvPr>
            <p:ph type="title"/>
          </p:nvPr>
        </p:nvSpPr>
        <p:spPr>
          <a:xfrm>
            <a:off x="344250" y="1403850"/>
            <a:ext cx="8455500" cy="2146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t" dirty="0"/>
              <a:t>Sources</a:t>
            </a:r>
            <a:endParaRPr dirty="0"/>
          </a:p>
        </p:txBody>
      </p:sp>
    </p:spTree>
  </p:cSld>
  <p:clrMapOvr>
    <a:masterClrMapping/>
  </p:clrMapOvr>
  <p:transition spd="slow">
    <p:pull/>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45"/>
          <p:cNvSpPr txBox="1"/>
          <p:nvPr/>
        </p:nvSpPr>
        <p:spPr>
          <a:xfrm>
            <a:off x="352950" y="52325"/>
            <a:ext cx="8438100" cy="4905300"/>
          </a:xfrm>
          <a:prstGeom prst="rect">
            <a:avLst/>
          </a:prstGeom>
          <a:noFill/>
          <a:ln>
            <a:noFill/>
          </a:ln>
        </p:spPr>
        <p:txBody>
          <a:bodyPr spcFirstLastPara="1" wrap="square" lIns="91425" tIns="91425" rIns="91425" bIns="91425" anchor="t" anchorCtr="0">
            <a:noAutofit/>
          </a:bodyPr>
          <a:lstStyle/>
          <a:p>
            <a:pPr marL="457200" lvl="0" indent="-317500" algn="l" rtl="0">
              <a:spcBef>
                <a:spcPts val="0"/>
              </a:spcBef>
              <a:spcAft>
                <a:spcPts val="0"/>
              </a:spcAft>
              <a:buSzPts val="1400"/>
              <a:buFont typeface="Playfair Display"/>
              <a:buChar char="●"/>
            </a:pPr>
            <a:r>
              <a:rPr lang="it" u="sng">
                <a:solidFill>
                  <a:schemeClr val="hlink"/>
                </a:solidFill>
                <a:latin typeface="Playfair Display"/>
                <a:ea typeface="Playfair Display"/>
                <a:cs typeface="Playfair Display"/>
                <a:sym typeface="Playfair Display"/>
                <a:hlinkClick r:id="rId3"/>
              </a:rPr>
              <a:t>https://www.commentcamarche.net/contents/742-ecran-a-tube-cathodique-crt</a:t>
            </a:r>
            <a:endParaRPr>
              <a:latin typeface="Playfair Display"/>
              <a:ea typeface="Playfair Display"/>
              <a:cs typeface="Playfair Display"/>
              <a:sym typeface="Playfair Display"/>
            </a:endParaRPr>
          </a:p>
          <a:p>
            <a:pPr marL="457200" lvl="0" indent="-317500" algn="l" rtl="0">
              <a:spcBef>
                <a:spcPts val="0"/>
              </a:spcBef>
              <a:spcAft>
                <a:spcPts val="0"/>
              </a:spcAft>
              <a:buSzPts val="1400"/>
              <a:buFont typeface="Playfair Display"/>
              <a:buChar char="●"/>
            </a:pPr>
            <a:r>
              <a:rPr lang="it" u="sng">
                <a:solidFill>
                  <a:schemeClr val="hlink"/>
                </a:solidFill>
                <a:latin typeface="Playfair Display"/>
                <a:ea typeface="Playfair Display"/>
                <a:cs typeface="Playfair Display"/>
                <a:sym typeface="Playfair Display"/>
                <a:hlinkClick r:id="rId4"/>
              </a:rPr>
              <a:t>https://leblob.fr/techno/du-tube-cathodique-ecran-lcd</a:t>
            </a:r>
            <a:endParaRPr>
              <a:latin typeface="Playfair Display"/>
              <a:ea typeface="Playfair Display"/>
              <a:cs typeface="Playfair Display"/>
              <a:sym typeface="Playfair Display"/>
            </a:endParaRPr>
          </a:p>
          <a:p>
            <a:pPr marL="457200" lvl="0" indent="-317500" algn="l" rtl="0">
              <a:spcBef>
                <a:spcPts val="0"/>
              </a:spcBef>
              <a:spcAft>
                <a:spcPts val="0"/>
              </a:spcAft>
              <a:buSzPts val="1400"/>
              <a:buFont typeface="Playfair Display"/>
              <a:buChar char="●"/>
            </a:pPr>
            <a:r>
              <a:rPr lang="it" u="sng">
                <a:solidFill>
                  <a:schemeClr val="hlink"/>
                </a:solidFill>
                <a:latin typeface="Playfair Display"/>
                <a:ea typeface="Playfair Display"/>
                <a:cs typeface="Playfair Display"/>
                <a:sym typeface="Playfair Display"/>
                <a:hlinkClick r:id="rId5"/>
              </a:rPr>
              <a:t>https://www.techno-science.net/definition/7411.html</a:t>
            </a:r>
            <a:endParaRPr>
              <a:latin typeface="Playfair Display"/>
              <a:ea typeface="Playfair Display"/>
              <a:cs typeface="Playfair Display"/>
              <a:sym typeface="Playfair Display"/>
            </a:endParaRPr>
          </a:p>
          <a:p>
            <a:pPr marL="457200" lvl="0" indent="-317500" algn="l" rtl="0">
              <a:spcBef>
                <a:spcPts val="0"/>
              </a:spcBef>
              <a:spcAft>
                <a:spcPts val="0"/>
              </a:spcAft>
              <a:buSzPts val="1400"/>
              <a:buFont typeface="Playfair Display"/>
              <a:buChar char="●"/>
            </a:pPr>
            <a:r>
              <a:rPr lang="it" u="sng">
                <a:solidFill>
                  <a:schemeClr val="hlink"/>
                </a:solidFill>
                <a:latin typeface="Playfair Display"/>
                <a:ea typeface="Playfair Display"/>
                <a:cs typeface="Playfair Display"/>
                <a:sym typeface="Playfair Display"/>
                <a:hlinkClick r:id="rId6"/>
              </a:rPr>
              <a:t>https://www.commentcamarche.net/contents/743-ecran-plat</a:t>
            </a:r>
            <a:endParaRPr>
              <a:latin typeface="Playfair Display"/>
              <a:ea typeface="Playfair Display"/>
              <a:cs typeface="Playfair Display"/>
              <a:sym typeface="Playfair Display"/>
            </a:endParaRPr>
          </a:p>
          <a:p>
            <a:pPr marL="457200" lvl="0" indent="-317500" algn="l" rtl="0">
              <a:spcBef>
                <a:spcPts val="0"/>
              </a:spcBef>
              <a:spcAft>
                <a:spcPts val="0"/>
              </a:spcAft>
              <a:buSzPts val="1400"/>
              <a:buFont typeface="Playfair Display"/>
              <a:buChar char="●"/>
            </a:pPr>
            <a:r>
              <a:rPr lang="it" u="sng">
                <a:solidFill>
                  <a:schemeClr val="hlink"/>
                </a:solidFill>
                <a:latin typeface="Playfair Display"/>
                <a:ea typeface="Playfair Display"/>
                <a:cs typeface="Playfair Display"/>
                <a:sym typeface="Playfair Display"/>
                <a:hlinkClick r:id="rId7"/>
              </a:rPr>
              <a:t>https://fr.wikipedia.org/wiki/Écran_à_cristaux_liquides</a:t>
            </a:r>
            <a:endParaRPr>
              <a:latin typeface="Playfair Display"/>
              <a:ea typeface="Playfair Display"/>
              <a:cs typeface="Playfair Display"/>
              <a:sym typeface="Playfair Display"/>
            </a:endParaRPr>
          </a:p>
          <a:p>
            <a:pPr marL="457200" lvl="0" indent="-317500" algn="l" rtl="0">
              <a:spcBef>
                <a:spcPts val="0"/>
              </a:spcBef>
              <a:spcAft>
                <a:spcPts val="0"/>
              </a:spcAft>
              <a:buSzPts val="1400"/>
              <a:buFont typeface="Playfair Display"/>
              <a:buChar char="●"/>
            </a:pPr>
            <a:r>
              <a:rPr lang="it" u="sng">
                <a:solidFill>
                  <a:schemeClr val="hlink"/>
                </a:solidFill>
                <a:latin typeface="Playfair Display"/>
                <a:ea typeface="Playfair Display"/>
                <a:cs typeface="Playfair Display"/>
                <a:sym typeface="Playfair Display"/>
                <a:hlinkClick r:id="rId8"/>
              </a:rPr>
              <a:t>http://www.winlight.fr/blog/les-differents-types-ecrans/</a:t>
            </a:r>
            <a:endParaRPr>
              <a:latin typeface="Playfair Display"/>
              <a:ea typeface="Playfair Display"/>
              <a:cs typeface="Playfair Display"/>
              <a:sym typeface="Playfair Display"/>
            </a:endParaRPr>
          </a:p>
          <a:p>
            <a:pPr marL="457200" lvl="0" indent="-317500" algn="l" rtl="0">
              <a:spcBef>
                <a:spcPts val="0"/>
              </a:spcBef>
              <a:spcAft>
                <a:spcPts val="0"/>
              </a:spcAft>
              <a:buSzPts val="1400"/>
              <a:buFont typeface="Playfair Display"/>
              <a:buChar char="●"/>
            </a:pPr>
            <a:r>
              <a:rPr lang="it" u="sng">
                <a:solidFill>
                  <a:schemeClr val="hlink"/>
                </a:solidFill>
                <a:latin typeface="Playfair Display"/>
                <a:ea typeface="Playfair Display"/>
                <a:cs typeface="Playfair Display"/>
                <a:sym typeface="Playfair Display"/>
                <a:hlinkClick r:id="rId9"/>
              </a:rPr>
              <a:t>http://cathodique.e-monsite.com/pages/les-differents-types-d-ecrans.html</a:t>
            </a:r>
            <a:endParaRPr>
              <a:latin typeface="Playfair Display"/>
              <a:ea typeface="Playfair Display"/>
              <a:cs typeface="Playfair Display"/>
              <a:sym typeface="Playfair Display"/>
            </a:endParaRPr>
          </a:p>
          <a:p>
            <a:pPr marL="457200" lvl="0" indent="-317500" algn="l" rtl="0">
              <a:spcBef>
                <a:spcPts val="0"/>
              </a:spcBef>
              <a:spcAft>
                <a:spcPts val="0"/>
              </a:spcAft>
              <a:buSzPts val="1400"/>
              <a:buFont typeface="Playfair Display"/>
              <a:buChar char="●"/>
            </a:pPr>
            <a:r>
              <a:rPr lang="it" u="sng">
                <a:solidFill>
                  <a:schemeClr val="hlink"/>
                </a:solidFill>
                <a:latin typeface="Playfair Display"/>
                <a:ea typeface="Playfair Display"/>
                <a:cs typeface="Playfair Display"/>
                <a:sym typeface="Playfair Display"/>
                <a:hlinkClick r:id="rId10"/>
              </a:rPr>
              <a:t>https://blog.but.fr/article/ce-quil-faut-savoir-sur-les-ecrans-plasma</a:t>
            </a:r>
            <a:endParaRPr>
              <a:latin typeface="Playfair Display"/>
              <a:ea typeface="Playfair Display"/>
              <a:cs typeface="Playfair Display"/>
              <a:sym typeface="Playfair Display"/>
            </a:endParaRPr>
          </a:p>
          <a:p>
            <a:pPr marL="457200" lvl="0" indent="-317500" algn="l" rtl="0">
              <a:spcBef>
                <a:spcPts val="0"/>
              </a:spcBef>
              <a:spcAft>
                <a:spcPts val="0"/>
              </a:spcAft>
              <a:buSzPts val="1400"/>
              <a:buFont typeface="Playfair Display"/>
              <a:buChar char="●"/>
            </a:pPr>
            <a:r>
              <a:rPr lang="it" u="sng">
                <a:solidFill>
                  <a:schemeClr val="hlink"/>
                </a:solidFill>
                <a:latin typeface="Playfair Display"/>
                <a:ea typeface="Playfair Display"/>
                <a:cs typeface="Playfair Display"/>
                <a:sym typeface="Playfair Display"/>
                <a:hlinkClick r:id="rId11"/>
              </a:rPr>
              <a:t>https://www.leparisien.fr/guide-shopping/pratique/quelles-differences-entre-un-ecran-oled-lcd-led-et-plasma-15-11-2019-8194182.php</a:t>
            </a:r>
            <a:endParaRPr>
              <a:latin typeface="Playfair Display"/>
              <a:ea typeface="Playfair Display"/>
              <a:cs typeface="Playfair Display"/>
              <a:sym typeface="Playfair Display"/>
            </a:endParaRPr>
          </a:p>
          <a:p>
            <a:pPr marL="457200" lvl="0" indent="-317500" algn="l" rtl="0">
              <a:spcBef>
                <a:spcPts val="0"/>
              </a:spcBef>
              <a:spcAft>
                <a:spcPts val="0"/>
              </a:spcAft>
              <a:buSzPts val="1400"/>
              <a:buFont typeface="Playfair Display"/>
              <a:buChar char="●"/>
            </a:pPr>
            <a:r>
              <a:rPr lang="it" u="sng">
                <a:solidFill>
                  <a:schemeClr val="hlink"/>
                </a:solidFill>
                <a:latin typeface="Playfair Display"/>
                <a:ea typeface="Playfair Display"/>
                <a:cs typeface="Playfair Display"/>
                <a:sym typeface="Playfair Display"/>
                <a:hlinkClick r:id="rId12"/>
              </a:rPr>
              <a:t>http://kezako.unisciel.fr/kezako-comment-fonctionne-un-ecran-lcd/#approfondir</a:t>
            </a:r>
            <a:endParaRPr>
              <a:latin typeface="Playfair Display"/>
              <a:ea typeface="Playfair Display"/>
              <a:cs typeface="Playfair Display"/>
              <a:sym typeface="Playfair Display"/>
            </a:endParaRPr>
          </a:p>
          <a:p>
            <a:pPr marL="457200" lvl="0" indent="-317500" algn="l" rtl="0">
              <a:spcBef>
                <a:spcPts val="0"/>
              </a:spcBef>
              <a:spcAft>
                <a:spcPts val="0"/>
              </a:spcAft>
              <a:buSzPts val="1400"/>
              <a:buFont typeface="Playfair Display"/>
              <a:buChar char="●"/>
            </a:pPr>
            <a:r>
              <a:rPr lang="it" u="sng">
                <a:solidFill>
                  <a:schemeClr val="hlink"/>
                </a:solidFill>
                <a:latin typeface="Playfair Display"/>
                <a:ea typeface="Playfair Display"/>
                <a:cs typeface="Playfair Display"/>
                <a:sym typeface="Playfair Display"/>
                <a:hlinkClick r:id="rId13"/>
              </a:rPr>
              <a:t>https://www.larousse.fr/dictionnaires/francais/%C3%A9cran/27712</a:t>
            </a:r>
            <a:endParaRPr>
              <a:latin typeface="Playfair Display"/>
              <a:ea typeface="Playfair Display"/>
              <a:cs typeface="Playfair Display"/>
              <a:sym typeface="Playfair Display"/>
            </a:endParaRPr>
          </a:p>
          <a:p>
            <a:pPr marL="457200" lvl="0" indent="-317500" algn="l" rtl="0">
              <a:spcBef>
                <a:spcPts val="0"/>
              </a:spcBef>
              <a:spcAft>
                <a:spcPts val="0"/>
              </a:spcAft>
              <a:buSzPts val="1400"/>
              <a:buFont typeface="Playfair Display"/>
              <a:buChar char="●"/>
            </a:pPr>
            <a:r>
              <a:rPr lang="it" u="sng">
                <a:solidFill>
                  <a:schemeClr val="hlink"/>
                </a:solidFill>
                <a:latin typeface="Playfair Display"/>
                <a:ea typeface="Playfair Display"/>
                <a:cs typeface="Playfair Display"/>
                <a:sym typeface="Playfair Display"/>
                <a:hlinkClick r:id="rId14"/>
              </a:rPr>
              <a:t>https://www.nvidia.com/fr-fr/geforce/news/what-is-fps-and-how-it-helps-you-win-games/</a:t>
            </a:r>
            <a:endParaRPr>
              <a:latin typeface="Playfair Display"/>
              <a:ea typeface="Playfair Display"/>
              <a:cs typeface="Playfair Display"/>
              <a:sym typeface="Playfair Display"/>
            </a:endParaRPr>
          </a:p>
          <a:p>
            <a:pPr marL="457200" lvl="0" indent="-336550" algn="l" rtl="0">
              <a:spcBef>
                <a:spcPts val="0"/>
              </a:spcBef>
              <a:spcAft>
                <a:spcPts val="0"/>
              </a:spcAft>
              <a:buSzPts val="1700"/>
              <a:buFont typeface="Playfair Display"/>
              <a:buChar char="●"/>
            </a:pPr>
            <a:r>
              <a:rPr lang="it" u="sng">
                <a:solidFill>
                  <a:schemeClr val="hlink"/>
                </a:solidFill>
                <a:latin typeface="Playfair Display"/>
                <a:ea typeface="Playfair Display"/>
                <a:cs typeface="Playfair Display"/>
                <a:sym typeface="Playfair Display"/>
                <a:hlinkClick r:id="rId15"/>
              </a:rPr>
              <a:t>https://www.materiel.net/guide-achat/g10-les-ecrans-pc/4/</a:t>
            </a:r>
            <a:endParaRPr sz="1700">
              <a:latin typeface="Playfair Display"/>
              <a:ea typeface="Playfair Display"/>
              <a:cs typeface="Playfair Display"/>
              <a:sym typeface="Playfair Display"/>
            </a:endParaRPr>
          </a:p>
          <a:p>
            <a:pPr marL="457200" lvl="0" indent="-336550" algn="l" rtl="0">
              <a:spcBef>
                <a:spcPts val="0"/>
              </a:spcBef>
              <a:spcAft>
                <a:spcPts val="0"/>
              </a:spcAft>
              <a:buSzPts val="1700"/>
              <a:buFont typeface="Playfair Display"/>
              <a:buChar char="●"/>
            </a:pPr>
            <a:r>
              <a:rPr lang="it" u="sng">
                <a:solidFill>
                  <a:schemeClr val="hlink"/>
                </a:solidFill>
                <a:latin typeface="Playfair Display"/>
                <a:ea typeface="Playfair Display"/>
                <a:cs typeface="Playfair Display"/>
                <a:sym typeface="Playfair Display"/>
                <a:hlinkClick r:id="rId16"/>
              </a:rPr>
              <a:t>http://www.europ-computer.com/dossiers/dossier_5_13.html</a:t>
            </a:r>
            <a:endParaRPr u="sng">
              <a:solidFill>
                <a:schemeClr val="hlink"/>
              </a:solidFill>
              <a:latin typeface="Playfair Display"/>
              <a:ea typeface="Playfair Display"/>
              <a:cs typeface="Playfair Display"/>
              <a:sym typeface="Playfair Display"/>
            </a:endParaRPr>
          </a:p>
          <a:p>
            <a:pPr marL="457200" lvl="0" indent="-336550" algn="l" rtl="0">
              <a:spcBef>
                <a:spcPts val="0"/>
              </a:spcBef>
              <a:spcAft>
                <a:spcPts val="0"/>
              </a:spcAft>
              <a:buSzPts val="1700"/>
              <a:buFont typeface="Playfair Display"/>
              <a:buChar char="●"/>
            </a:pPr>
            <a:r>
              <a:rPr lang="it" u="sng">
                <a:solidFill>
                  <a:schemeClr val="hlink"/>
                </a:solidFill>
                <a:latin typeface="Playfair Display"/>
                <a:ea typeface="Playfair Display"/>
                <a:cs typeface="Playfair Display"/>
                <a:sym typeface="Playfair Display"/>
                <a:hlinkClick r:id="rId17"/>
              </a:rPr>
              <a:t>https://www.astuces-pratiques.fr/high-tech/principe-de-fonctionnement-d-un-ecran-lcd</a:t>
            </a:r>
            <a:endParaRPr u="sng">
              <a:solidFill>
                <a:schemeClr val="hlink"/>
              </a:solidFill>
              <a:latin typeface="Playfair Display"/>
              <a:ea typeface="Playfair Display"/>
              <a:cs typeface="Playfair Display"/>
              <a:sym typeface="Playfair Display"/>
            </a:endParaRPr>
          </a:p>
          <a:p>
            <a:pPr marL="457200" lvl="0" indent="-336550" algn="l" rtl="0">
              <a:spcBef>
                <a:spcPts val="0"/>
              </a:spcBef>
              <a:spcAft>
                <a:spcPts val="0"/>
              </a:spcAft>
              <a:buSzPts val="1700"/>
              <a:buFont typeface="Playfair Display"/>
              <a:buChar char="●"/>
            </a:pPr>
            <a:r>
              <a:rPr lang="it" u="sng">
                <a:solidFill>
                  <a:schemeClr val="hlink"/>
                </a:solidFill>
                <a:latin typeface="Playfair Display"/>
                <a:ea typeface="Playfair Display"/>
                <a:cs typeface="Playfair Display"/>
                <a:sym typeface="Playfair Display"/>
              </a:rPr>
              <a:t>https://www.youtube.com/watch?v=kqJJ0Vmis8g</a:t>
            </a:r>
            <a:endParaRPr u="sng">
              <a:solidFill>
                <a:schemeClr val="hlink"/>
              </a:solidFill>
              <a:latin typeface="Playfair Display"/>
              <a:ea typeface="Playfair Display"/>
              <a:cs typeface="Playfair Display"/>
              <a:sym typeface="Playfair Display"/>
            </a:endParaRPr>
          </a:p>
          <a:p>
            <a:pPr marL="457200" lvl="0" indent="-336550" algn="l" rtl="0">
              <a:spcBef>
                <a:spcPts val="0"/>
              </a:spcBef>
              <a:spcAft>
                <a:spcPts val="0"/>
              </a:spcAft>
              <a:buSzPts val="1700"/>
              <a:buFont typeface="Playfair Display"/>
              <a:buChar char="●"/>
            </a:pPr>
            <a:r>
              <a:rPr lang="it" u="sng">
                <a:solidFill>
                  <a:schemeClr val="hlink"/>
                </a:solidFill>
                <a:latin typeface="Playfair Display"/>
                <a:ea typeface="Playfair Display"/>
                <a:cs typeface="Playfair Display"/>
                <a:sym typeface="Playfair Display"/>
                <a:hlinkClick r:id="rId18"/>
              </a:rPr>
              <a:t>https://www.materiel.net/guide-achat/g10-les-ecrans-pc/5/</a:t>
            </a:r>
            <a:endParaRPr u="sng">
              <a:solidFill>
                <a:schemeClr val="hlink"/>
              </a:solidFill>
              <a:latin typeface="Playfair Display"/>
              <a:ea typeface="Playfair Display"/>
              <a:cs typeface="Playfair Display"/>
              <a:sym typeface="Playfair Display"/>
            </a:endParaRPr>
          </a:p>
          <a:p>
            <a:pPr marL="457200" lvl="0" indent="-336550" algn="l" rtl="0">
              <a:spcBef>
                <a:spcPts val="0"/>
              </a:spcBef>
              <a:spcAft>
                <a:spcPts val="0"/>
              </a:spcAft>
              <a:buSzPts val="1700"/>
              <a:buFont typeface="Playfair Display"/>
              <a:buChar char="●"/>
            </a:pPr>
            <a:r>
              <a:rPr lang="it" u="sng">
                <a:solidFill>
                  <a:schemeClr val="hlink"/>
                </a:solidFill>
                <a:latin typeface="Playfair Display"/>
                <a:ea typeface="Playfair Display"/>
                <a:cs typeface="Playfair Display"/>
                <a:sym typeface="Playfair Display"/>
                <a:hlinkClick r:id="rId19"/>
              </a:rPr>
              <a:t>https://www.youtube.com/watch?v=47dtoEMGb_M&amp;ab_channel=YannisAstucesPC</a:t>
            </a:r>
            <a:endParaRPr u="sng">
              <a:solidFill>
                <a:schemeClr val="hlink"/>
              </a:solidFill>
              <a:latin typeface="Playfair Display"/>
              <a:ea typeface="Playfair Display"/>
              <a:cs typeface="Playfair Display"/>
              <a:sym typeface="Playfair Display"/>
            </a:endParaRPr>
          </a:p>
          <a:p>
            <a:pPr marL="457200" lvl="0" indent="-317500" algn="l" rtl="0">
              <a:spcBef>
                <a:spcPts val="0"/>
              </a:spcBef>
              <a:spcAft>
                <a:spcPts val="0"/>
              </a:spcAft>
              <a:buSzPts val="1400"/>
              <a:buFont typeface="Playfair Display"/>
              <a:buChar char="●"/>
            </a:pPr>
            <a:r>
              <a:rPr lang="it" u="sng">
                <a:solidFill>
                  <a:schemeClr val="hlink"/>
                </a:solidFill>
                <a:latin typeface="Playfair Display"/>
                <a:ea typeface="Playfair Display"/>
                <a:cs typeface="Playfair Display"/>
                <a:sym typeface="Playfair Display"/>
                <a:hlinkClick r:id="rId20"/>
              </a:rPr>
              <a:t>https://www.lcd-compare.com/definition-de-oled.htm</a:t>
            </a:r>
            <a:endParaRPr>
              <a:latin typeface="Playfair Display"/>
              <a:ea typeface="Playfair Display"/>
              <a:cs typeface="Playfair Display"/>
              <a:sym typeface="Playfair Display"/>
            </a:endParaRPr>
          </a:p>
          <a:p>
            <a:pPr marL="457200" lvl="0" indent="-317500" algn="l" rtl="0">
              <a:spcBef>
                <a:spcPts val="0"/>
              </a:spcBef>
              <a:spcAft>
                <a:spcPts val="0"/>
              </a:spcAft>
              <a:buSzPts val="1400"/>
              <a:buFont typeface="Playfair Display"/>
              <a:buChar char="●"/>
            </a:pPr>
            <a:r>
              <a:rPr lang="it" u="sng">
                <a:solidFill>
                  <a:schemeClr val="hlink"/>
                </a:solidFill>
                <a:latin typeface="Playfair Display"/>
                <a:ea typeface="Playfair Display"/>
                <a:cs typeface="Playfair Display"/>
                <a:sym typeface="Playfair Display"/>
                <a:hlinkClick r:id="rId21"/>
              </a:rPr>
              <a:t>https://www.eizo.fr/fr/content/20-connectique-des-moniteurs-pc</a:t>
            </a:r>
            <a:endParaRPr>
              <a:latin typeface="Playfair Display"/>
              <a:ea typeface="Playfair Display"/>
              <a:cs typeface="Playfair Display"/>
              <a:sym typeface="Playfair Display"/>
            </a:endParaRPr>
          </a:p>
          <a:p>
            <a:pPr marL="457200" lvl="0" indent="-317500" algn="l" rtl="0">
              <a:spcBef>
                <a:spcPts val="0"/>
              </a:spcBef>
              <a:spcAft>
                <a:spcPts val="0"/>
              </a:spcAft>
              <a:buSzPts val="1400"/>
              <a:buFont typeface="Playfair Display"/>
              <a:buChar char="●"/>
            </a:pPr>
            <a:r>
              <a:rPr lang="it" u="sng">
                <a:solidFill>
                  <a:schemeClr val="hlink"/>
                </a:solidFill>
                <a:latin typeface="Playfair Display"/>
                <a:ea typeface="Playfair Display"/>
                <a:cs typeface="Playfair Display"/>
                <a:sym typeface="Playfair Display"/>
                <a:hlinkClick r:id="rId22"/>
              </a:rPr>
              <a:t>https://www.comparez-malin.fr/blog/tout-savoir-sur-les-resolutions-decrans/</a:t>
            </a:r>
            <a:r>
              <a:rPr lang="it">
                <a:latin typeface="Playfair Display"/>
                <a:ea typeface="Playfair Display"/>
                <a:cs typeface="Playfair Display"/>
                <a:sym typeface="Playfair Display"/>
              </a:rPr>
              <a:t> </a:t>
            </a:r>
            <a:endParaRPr>
              <a:latin typeface="Playfair Display"/>
              <a:ea typeface="Playfair Display"/>
              <a:cs typeface="Playfair Display"/>
              <a:sym typeface="Playfair Display"/>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77"/>
                                        </p:tgtEl>
                                        <p:attrNameLst>
                                          <p:attrName>style.visibility</p:attrName>
                                        </p:attrNameLst>
                                      </p:cBhvr>
                                      <p:to>
                                        <p:strVal val="visible"/>
                                      </p:to>
                                    </p:set>
                                    <p:animEffect transition="in" filter="fade">
                                      <p:cBhvr>
                                        <p:cTn id="7" dur="1000"/>
                                        <p:tgtEl>
                                          <p:spTgt spid="2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46"/>
          <p:cNvSpPr txBox="1">
            <a:spLocks noGrp="1"/>
          </p:cNvSpPr>
          <p:nvPr>
            <p:ph type="title"/>
          </p:nvPr>
        </p:nvSpPr>
        <p:spPr>
          <a:xfrm>
            <a:off x="344250" y="1403850"/>
            <a:ext cx="8455500" cy="2146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t"/>
              <a:t>C’est fini !</a:t>
            </a:r>
            <a:endParaRPr/>
          </a:p>
        </p:txBody>
      </p:sp>
      <p:sp>
        <p:nvSpPr>
          <p:cNvPr id="283" name="Google Shape;283;p46"/>
          <p:cNvSpPr txBox="1"/>
          <p:nvPr/>
        </p:nvSpPr>
        <p:spPr>
          <a:xfrm>
            <a:off x="2378250" y="4238725"/>
            <a:ext cx="4387500" cy="408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it" sz="1900">
                <a:latin typeface="Playfair Display"/>
                <a:ea typeface="Playfair Display"/>
                <a:cs typeface="Playfair Display"/>
                <a:sym typeface="Playfair Display"/>
              </a:rPr>
              <a:t>Avez-vous des questions ?</a:t>
            </a:r>
            <a:endParaRPr sz="1900">
              <a:latin typeface="Playfair Display"/>
              <a:ea typeface="Playfair Display"/>
              <a:cs typeface="Playfair Display"/>
              <a:sym typeface="Playfair Display"/>
            </a:endParaRPr>
          </a:p>
        </p:txBody>
      </p:sp>
    </p:spTree>
  </p:cSld>
  <p:clrMapOvr>
    <a:masterClrMapping/>
  </p:clrMapOvr>
  <p:transition spd="slow">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6"/>
          <p:cNvSpPr txBox="1">
            <a:spLocks noGrp="1"/>
          </p:cNvSpPr>
          <p:nvPr>
            <p:ph type="title"/>
          </p:nvPr>
        </p:nvSpPr>
        <p:spPr>
          <a:xfrm>
            <a:off x="344250" y="1403850"/>
            <a:ext cx="8455500" cy="2146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t"/>
              <a:t>Les écrans CRT</a:t>
            </a:r>
            <a:endParaRPr/>
          </a:p>
        </p:txBody>
      </p:sp>
    </p:spTree>
  </p:cSld>
  <p:clrMapOvr>
    <a:masterClrMapping/>
  </p:clrMapOvr>
  <p:transition spd="slow">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17"/>
          <p:cNvSpPr txBox="1">
            <a:spLocks noGrp="1"/>
          </p:cNvSpPr>
          <p:nvPr>
            <p:ph type="title"/>
          </p:nvPr>
        </p:nvSpPr>
        <p:spPr>
          <a:xfrm>
            <a:off x="211630" y="936198"/>
            <a:ext cx="4045200" cy="1786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it" sz="4000" dirty="0"/>
              <a:t>ÉCRANS À TUBE CATHODIQUE (CRT)</a:t>
            </a:r>
            <a:endParaRPr sz="4000" dirty="0"/>
          </a:p>
        </p:txBody>
      </p:sp>
      <p:pic>
        <p:nvPicPr>
          <p:cNvPr id="82" name="Google Shape;82;p17"/>
          <p:cNvPicPr preferRelativeResize="0"/>
          <p:nvPr/>
        </p:nvPicPr>
        <p:blipFill>
          <a:blip r:embed="rId3">
            <a:alphaModFix/>
          </a:blip>
          <a:stretch>
            <a:fillRect/>
          </a:stretch>
        </p:blipFill>
        <p:spPr>
          <a:xfrm flipH="1">
            <a:off x="6732550" y="164000"/>
            <a:ext cx="2249150" cy="2558398"/>
          </a:xfrm>
          <a:prstGeom prst="rect">
            <a:avLst/>
          </a:prstGeom>
          <a:noFill/>
          <a:ln>
            <a:noFill/>
          </a:ln>
        </p:spPr>
      </p:pic>
      <p:pic>
        <p:nvPicPr>
          <p:cNvPr id="83" name="Google Shape;83;p17"/>
          <p:cNvPicPr preferRelativeResize="0"/>
          <p:nvPr/>
        </p:nvPicPr>
        <p:blipFill>
          <a:blip r:embed="rId4">
            <a:alphaModFix/>
          </a:blip>
          <a:stretch>
            <a:fillRect/>
          </a:stretch>
        </p:blipFill>
        <p:spPr>
          <a:xfrm>
            <a:off x="688456" y="2958651"/>
            <a:ext cx="2963293" cy="1970825"/>
          </a:xfrm>
          <a:prstGeom prst="rect">
            <a:avLst/>
          </a:prstGeom>
          <a:noFill/>
          <a:ln>
            <a:noFill/>
          </a:ln>
        </p:spPr>
      </p:pic>
      <p:sp>
        <p:nvSpPr>
          <p:cNvPr id="84" name="Google Shape;84;p17"/>
          <p:cNvSpPr txBox="1"/>
          <p:nvPr/>
        </p:nvSpPr>
        <p:spPr>
          <a:xfrm>
            <a:off x="4493550" y="2274800"/>
            <a:ext cx="3395400" cy="762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Playfair Display"/>
              <a:ea typeface="Playfair Display"/>
              <a:cs typeface="Playfair Display"/>
              <a:sym typeface="Playfair Display"/>
            </a:endParaRPr>
          </a:p>
        </p:txBody>
      </p:sp>
      <p:sp>
        <p:nvSpPr>
          <p:cNvPr id="85" name="Google Shape;85;p17"/>
          <p:cNvSpPr/>
          <p:nvPr/>
        </p:nvSpPr>
        <p:spPr>
          <a:xfrm>
            <a:off x="4953000" y="4370300"/>
            <a:ext cx="694800" cy="2466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6" name="Google Shape;86;p17"/>
          <p:cNvPicPr preferRelativeResize="0"/>
          <p:nvPr/>
        </p:nvPicPr>
        <p:blipFill>
          <a:blip r:embed="rId5">
            <a:alphaModFix/>
          </a:blip>
          <a:stretch>
            <a:fillRect/>
          </a:stretch>
        </p:blipFill>
        <p:spPr>
          <a:xfrm>
            <a:off x="4731950" y="2497800"/>
            <a:ext cx="2076799" cy="2431676"/>
          </a:xfrm>
          <a:prstGeom prst="rect">
            <a:avLst/>
          </a:prstGeom>
          <a:noFill/>
          <a:ln>
            <a:noFill/>
          </a:ln>
        </p:spPr>
      </p:pic>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82"/>
                                        </p:tgtEl>
                                        <p:attrNameLst>
                                          <p:attrName>style.visibility</p:attrName>
                                        </p:attrNameLst>
                                      </p:cBhvr>
                                      <p:to>
                                        <p:strVal val="visible"/>
                                      </p:to>
                                    </p:set>
                                    <p:anim calcmode="lin" valueType="num">
                                      <p:cBhvr additive="base">
                                        <p:cTn id="7" dur="1000"/>
                                        <p:tgtEl>
                                          <p:spTgt spid="82"/>
                                        </p:tgtEl>
                                        <p:attrNameLst>
                                          <p:attrName>ppt_w</p:attrName>
                                        </p:attrNameLst>
                                      </p:cBhvr>
                                      <p:tavLst>
                                        <p:tav tm="0">
                                          <p:val>
                                            <p:strVal val="0"/>
                                          </p:val>
                                        </p:tav>
                                        <p:tav tm="100000">
                                          <p:val>
                                            <p:strVal val="#ppt_w"/>
                                          </p:val>
                                        </p:tav>
                                      </p:tavLst>
                                    </p:anim>
                                    <p:anim calcmode="lin" valueType="num">
                                      <p:cBhvr additive="base">
                                        <p:cTn id="8" dur="1000"/>
                                        <p:tgtEl>
                                          <p:spTgt spid="82"/>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86"/>
                                        </p:tgtEl>
                                        <p:attrNameLst>
                                          <p:attrName>style.visibility</p:attrName>
                                        </p:attrNameLst>
                                      </p:cBhvr>
                                      <p:to>
                                        <p:strVal val="visible"/>
                                      </p:to>
                                    </p:set>
                                    <p:anim calcmode="lin" valueType="num">
                                      <p:cBhvr additive="base">
                                        <p:cTn id="11" dur="1000"/>
                                        <p:tgtEl>
                                          <p:spTgt spid="86"/>
                                        </p:tgtEl>
                                        <p:attrNameLst>
                                          <p:attrName>ppt_w</p:attrName>
                                        </p:attrNameLst>
                                      </p:cBhvr>
                                      <p:tavLst>
                                        <p:tav tm="0">
                                          <p:val>
                                            <p:strVal val="0"/>
                                          </p:val>
                                        </p:tav>
                                        <p:tav tm="100000">
                                          <p:val>
                                            <p:strVal val="#ppt_w"/>
                                          </p:val>
                                        </p:tav>
                                      </p:tavLst>
                                    </p:anim>
                                    <p:anim calcmode="lin" valueType="num">
                                      <p:cBhvr additive="base">
                                        <p:cTn id="12" dur="1000"/>
                                        <p:tgtEl>
                                          <p:spTgt spid="86"/>
                                        </p:tgtEl>
                                        <p:attrNameLst>
                                          <p:attrName>ppt_h</p:attrName>
                                        </p:attrNameLst>
                                      </p:cBhvr>
                                      <p:tavLst>
                                        <p:tav tm="0">
                                          <p:val>
                                            <p:strVal val="0"/>
                                          </p:val>
                                        </p:tav>
                                        <p:tav tm="100000">
                                          <p:val>
                                            <p:strVal val="#ppt_h"/>
                                          </p:val>
                                        </p:tav>
                                      </p:tavLst>
                                    </p:anim>
                                  </p:childTnLst>
                                </p:cTn>
                              </p:par>
                              <p:par>
                                <p:cTn id="13" presetID="23" presetClass="entr" presetSubtype="16" fill="hold" nodeType="withEffect">
                                  <p:stCondLst>
                                    <p:cond delay="0"/>
                                  </p:stCondLst>
                                  <p:childTnLst>
                                    <p:set>
                                      <p:cBhvr>
                                        <p:cTn id="14" dur="1" fill="hold">
                                          <p:stCondLst>
                                            <p:cond delay="0"/>
                                          </p:stCondLst>
                                        </p:cTn>
                                        <p:tgtEl>
                                          <p:spTgt spid="83"/>
                                        </p:tgtEl>
                                        <p:attrNameLst>
                                          <p:attrName>style.visibility</p:attrName>
                                        </p:attrNameLst>
                                      </p:cBhvr>
                                      <p:to>
                                        <p:strVal val="visible"/>
                                      </p:to>
                                    </p:set>
                                    <p:anim calcmode="lin" valueType="num">
                                      <p:cBhvr additive="base">
                                        <p:cTn id="15" dur="1000"/>
                                        <p:tgtEl>
                                          <p:spTgt spid="83"/>
                                        </p:tgtEl>
                                        <p:attrNameLst>
                                          <p:attrName>ppt_w</p:attrName>
                                        </p:attrNameLst>
                                      </p:cBhvr>
                                      <p:tavLst>
                                        <p:tav tm="0">
                                          <p:val>
                                            <p:strVal val="0"/>
                                          </p:val>
                                        </p:tav>
                                        <p:tav tm="100000">
                                          <p:val>
                                            <p:strVal val="#ppt_w"/>
                                          </p:val>
                                        </p:tav>
                                      </p:tavLst>
                                    </p:anim>
                                    <p:anim calcmode="lin" valueType="num">
                                      <p:cBhvr additive="base">
                                        <p:cTn id="16" dur="1000"/>
                                        <p:tgtEl>
                                          <p:spTgt spid="83"/>
                                        </p:tgtEl>
                                        <p:attrNameLst>
                                          <p:attrName>ppt_h</p:attrName>
                                        </p:attrNameLst>
                                      </p:cBhvr>
                                      <p:tavLst>
                                        <p:tav tm="0">
                                          <p:val>
                                            <p:str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81"/>
                                        </p:tgtEl>
                                        <p:attrNameLst>
                                          <p:attrName>style.visibility</p:attrName>
                                        </p:attrNameLst>
                                      </p:cBhvr>
                                      <p:to>
                                        <p:strVal val="visible"/>
                                      </p:to>
                                    </p:set>
                                    <p:anim calcmode="lin" valueType="num">
                                      <p:cBhvr additive="base">
                                        <p:cTn id="19" dur="1000"/>
                                        <p:tgtEl>
                                          <p:spTgt spid="81"/>
                                        </p:tgtEl>
                                        <p:attrNameLst>
                                          <p:attrName>ppt_w</p:attrName>
                                        </p:attrNameLst>
                                      </p:cBhvr>
                                      <p:tavLst>
                                        <p:tav tm="0">
                                          <p:val>
                                            <p:strVal val="0"/>
                                          </p:val>
                                        </p:tav>
                                        <p:tav tm="100000">
                                          <p:val>
                                            <p:strVal val="#ppt_w"/>
                                          </p:val>
                                        </p:tav>
                                      </p:tavLst>
                                    </p:anim>
                                    <p:anim calcmode="lin" valueType="num">
                                      <p:cBhvr additive="base">
                                        <p:cTn id="20" dur="1000"/>
                                        <p:tgtEl>
                                          <p:spTgt spid="81"/>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8"/>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t"/>
              <a:t>Schéma de tube cathodique</a:t>
            </a:r>
            <a:endParaRPr/>
          </a:p>
        </p:txBody>
      </p:sp>
      <p:pic>
        <p:nvPicPr>
          <p:cNvPr id="92" name="Google Shape;92;p18"/>
          <p:cNvPicPr preferRelativeResize="0"/>
          <p:nvPr/>
        </p:nvPicPr>
        <p:blipFill>
          <a:blip r:embed="rId3">
            <a:alphaModFix/>
          </a:blip>
          <a:stretch>
            <a:fillRect/>
          </a:stretch>
        </p:blipFill>
        <p:spPr>
          <a:xfrm>
            <a:off x="152400" y="304800"/>
            <a:ext cx="7796975" cy="3792075"/>
          </a:xfrm>
          <a:prstGeom prst="rect">
            <a:avLst/>
          </a:prstGeom>
          <a:noFill/>
          <a:ln>
            <a:noFill/>
          </a:ln>
        </p:spPr>
      </p:pic>
      <p:pic>
        <p:nvPicPr>
          <p:cNvPr id="93" name="Google Shape;93;p18"/>
          <p:cNvPicPr preferRelativeResize="0"/>
          <p:nvPr/>
        </p:nvPicPr>
        <p:blipFill>
          <a:blip r:embed="rId4">
            <a:alphaModFix/>
          </a:blip>
          <a:stretch>
            <a:fillRect/>
          </a:stretch>
        </p:blipFill>
        <p:spPr>
          <a:xfrm flipH="1">
            <a:off x="6655675" y="2937250"/>
            <a:ext cx="2454400" cy="2177180"/>
          </a:xfrm>
          <a:prstGeom prst="rect">
            <a:avLst/>
          </a:prstGeom>
          <a:noFill/>
          <a:ln>
            <a:noFill/>
          </a:ln>
        </p:spPr>
      </p:pic>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92"/>
                                        </p:tgtEl>
                                        <p:attrNameLst>
                                          <p:attrName>style.visibility</p:attrName>
                                        </p:attrNameLst>
                                      </p:cBhvr>
                                      <p:to>
                                        <p:strVal val="visible"/>
                                      </p:to>
                                    </p:set>
                                    <p:anim calcmode="lin" valueType="num">
                                      <p:cBhvr additive="base">
                                        <p:cTn id="7" dur="1000"/>
                                        <p:tgtEl>
                                          <p:spTgt spid="92"/>
                                        </p:tgtEl>
                                        <p:attrNameLst>
                                          <p:attrName>ppt_w</p:attrName>
                                        </p:attrNameLst>
                                      </p:cBhvr>
                                      <p:tavLst>
                                        <p:tav tm="0">
                                          <p:val>
                                            <p:strVal val="0"/>
                                          </p:val>
                                        </p:tav>
                                        <p:tav tm="100000">
                                          <p:val>
                                            <p:strVal val="#ppt_w"/>
                                          </p:val>
                                        </p:tav>
                                      </p:tavLst>
                                    </p:anim>
                                    <p:anim calcmode="lin" valueType="num">
                                      <p:cBhvr additive="base">
                                        <p:cTn id="8" dur="1000"/>
                                        <p:tgtEl>
                                          <p:spTgt spid="92"/>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93"/>
                                        </p:tgtEl>
                                        <p:attrNameLst>
                                          <p:attrName>style.visibility</p:attrName>
                                        </p:attrNameLst>
                                      </p:cBhvr>
                                      <p:to>
                                        <p:strVal val="visible"/>
                                      </p:to>
                                    </p:set>
                                    <p:anim calcmode="lin" valueType="num">
                                      <p:cBhvr additive="base">
                                        <p:cTn id="11" dur="1000"/>
                                        <p:tgtEl>
                                          <p:spTgt spid="93"/>
                                        </p:tgtEl>
                                        <p:attrNameLst>
                                          <p:attrName>ppt_w</p:attrName>
                                        </p:attrNameLst>
                                      </p:cBhvr>
                                      <p:tavLst>
                                        <p:tav tm="0">
                                          <p:val>
                                            <p:strVal val="0"/>
                                          </p:val>
                                        </p:tav>
                                        <p:tav tm="100000">
                                          <p:val>
                                            <p:strVal val="#ppt_w"/>
                                          </p:val>
                                        </p:tav>
                                      </p:tavLst>
                                    </p:anim>
                                    <p:anim calcmode="lin" valueType="num">
                                      <p:cBhvr additive="base">
                                        <p:cTn id="12" dur="1000"/>
                                        <p:tgtEl>
                                          <p:spTgt spid="93"/>
                                        </p:tgtEl>
                                        <p:attrNameLst>
                                          <p:attrName>ppt_h</p:attrName>
                                        </p:attrNameLst>
                                      </p:cBhvr>
                                      <p:tavLst>
                                        <p:tav tm="0">
                                          <p:val>
                                            <p:str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91">
                                            <p:txEl>
                                              <p:pRg st="0" end="0"/>
                                            </p:txEl>
                                          </p:spTgt>
                                        </p:tgtEl>
                                        <p:attrNameLst>
                                          <p:attrName>style.visibility</p:attrName>
                                        </p:attrNameLst>
                                      </p:cBhvr>
                                      <p:to>
                                        <p:strVal val="visible"/>
                                      </p:to>
                                    </p:set>
                                    <p:anim calcmode="lin" valueType="num">
                                      <p:cBhvr additive="base">
                                        <p:cTn id="15" dur="1000"/>
                                        <p:tgtEl>
                                          <p:spTgt spid="91">
                                            <p:txEl>
                                              <p:pRg st="0" end="0"/>
                                            </p:txEl>
                                          </p:spTgt>
                                        </p:tgtEl>
                                        <p:attrNameLst>
                                          <p:attrName>ppt_w</p:attrName>
                                        </p:attrNameLst>
                                      </p:cBhvr>
                                      <p:tavLst>
                                        <p:tav tm="0">
                                          <p:val>
                                            <p:strVal val="0"/>
                                          </p:val>
                                        </p:tav>
                                        <p:tav tm="100000">
                                          <p:val>
                                            <p:strVal val="#ppt_w"/>
                                          </p:val>
                                        </p:tav>
                                      </p:tavLst>
                                    </p:anim>
                                    <p:anim calcmode="lin" valueType="num">
                                      <p:cBhvr additive="base">
                                        <p:cTn id="16" dur="1000"/>
                                        <p:tgtEl>
                                          <p:spTgt spid="91">
                                            <p:txEl>
                                              <p:pRg st="0" end="0"/>
                                            </p:txEl>
                                          </p:spTgt>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9"/>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t"/>
              <a:t>Balayage</a:t>
            </a:r>
            <a:endParaRPr/>
          </a:p>
        </p:txBody>
      </p:sp>
      <p:pic>
        <p:nvPicPr>
          <p:cNvPr id="99" name="Google Shape;99;p19"/>
          <p:cNvPicPr preferRelativeResize="0"/>
          <p:nvPr/>
        </p:nvPicPr>
        <p:blipFill>
          <a:blip r:embed="rId3">
            <a:alphaModFix/>
          </a:blip>
          <a:stretch>
            <a:fillRect/>
          </a:stretch>
        </p:blipFill>
        <p:spPr>
          <a:xfrm>
            <a:off x="1828800" y="381000"/>
            <a:ext cx="5461200" cy="3713625"/>
          </a:xfrm>
          <a:prstGeom prst="rect">
            <a:avLst/>
          </a:prstGeom>
          <a:noFill/>
          <a:ln>
            <a:noFill/>
          </a:ln>
        </p:spPr>
      </p:pic>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99"/>
                                        </p:tgtEl>
                                        <p:attrNameLst>
                                          <p:attrName>style.visibility</p:attrName>
                                        </p:attrNameLst>
                                      </p:cBhvr>
                                      <p:to>
                                        <p:strVal val="visible"/>
                                      </p:to>
                                    </p:set>
                                    <p:anim calcmode="lin" valueType="num">
                                      <p:cBhvr additive="base">
                                        <p:cTn id="7" dur="1000"/>
                                        <p:tgtEl>
                                          <p:spTgt spid="99"/>
                                        </p:tgtEl>
                                        <p:attrNameLst>
                                          <p:attrName>ppt_w</p:attrName>
                                        </p:attrNameLst>
                                      </p:cBhvr>
                                      <p:tavLst>
                                        <p:tav tm="0">
                                          <p:val>
                                            <p:strVal val="0"/>
                                          </p:val>
                                        </p:tav>
                                        <p:tav tm="100000">
                                          <p:val>
                                            <p:strVal val="#ppt_w"/>
                                          </p:val>
                                        </p:tav>
                                      </p:tavLst>
                                    </p:anim>
                                    <p:anim calcmode="lin" valueType="num">
                                      <p:cBhvr additive="base">
                                        <p:cTn id="8" dur="1000"/>
                                        <p:tgtEl>
                                          <p:spTgt spid="99"/>
                                        </p:tgtEl>
                                        <p:attrNameLst>
                                          <p:attrName>ppt_h</p:attrName>
                                        </p:attrNameLst>
                                      </p:cBhvr>
                                      <p:tavLst>
                                        <p:tav tm="0">
                                          <p:val>
                                            <p:str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98">
                                            <p:txEl>
                                              <p:pRg st="0" end="0"/>
                                            </p:txEl>
                                          </p:spTgt>
                                        </p:tgtEl>
                                        <p:attrNameLst>
                                          <p:attrName>style.visibility</p:attrName>
                                        </p:attrNameLst>
                                      </p:cBhvr>
                                      <p:to>
                                        <p:strVal val="visible"/>
                                      </p:to>
                                    </p:set>
                                    <p:anim calcmode="lin" valueType="num">
                                      <p:cBhvr additive="base">
                                        <p:cTn id="11" dur="1000"/>
                                        <p:tgtEl>
                                          <p:spTgt spid="98">
                                            <p:txEl>
                                              <p:pRg st="0" end="0"/>
                                            </p:txEl>
                                          </p:spTgt>
                                        </p:tgtEl>
                                        <p:attrNameLst>
                                          <p:attrName>ppt_w</p:attrName>
                                        </p:attrNameLst>
                                      </p:cBhvr>
                                      <p:tavLst>
                                        <p:tav tm="0">
                                          <p:val>
                                            <p:strVal val="0"/>
                                          </p:val>
                                        </p:tav>
                                        <p:tav tm="100000">
                                          <p:val>
                                            <p:strVal val="#ppt_w"/>
                                          </p:val>
                                        </p:tav>
                                      </p:tavLst>
                                    </p:anim>
                                    <p:anim calcmode="lin" valueType="num">
                                      <p:cBhvr additive="base">
                                        <p:cTn id="12" dur="1000"/>
                                        <p:tgtEl>
                                          <p:spTgt spid="98">
                                            <p:txEl>
                                              <p:pRg st="0" end="0"/>
                                            </p:txEl>
                                          </p:spTgt>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0"/>
          <p:cNvSpPr txBox="1">
            <a:spLocks noGrp="1"/>
          </p:cNvSpPr>
          <p:nvPr>
            <p:ph type="title"/>
          </p:nvPr>
        </p:nvSpPr>
        <p:spPr>
          <a:xfrm>
            <a:off x="344250" y="1403850"/>
            <a:ext cx="8455500" cy="2146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t" dirty="0"/>
              <a:t>Les écrans LCD</a:t>
            </a:r>
            <a:endParaRPr dirty="0"/>
          </a:p>
        </p:txBody>
      </p:sp>
    </p:spTree>
  </p:cSld>
  <p:clrMapOvr>
    <a:masterClrMapping/>
  </p:clrMapOvr>
  <p:transition spd="slow">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21"/>
          <p:cNvSpPr txBox="1">
            <a:spLocks noGrp="1"/>
          </p:cNvSpPr>
          <p:nvPr>
            <p:ph type="title"/>
          </p:nvPr>
        </p:nvSpPr>
        <p:spPr>
          <a:xfrm>
            <a:off x="265500" y="1081675"/>
            <a:ext cx="4045200" cy="1786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it" sz="4000" dirty="0"/>
              <a:t>Écrans LCD</a:t>
            </a:r>
            <a:endParaRPr sz="4000" dirty="0"/>
          </a:p>
        </p:txBody>
      </p:sp>
      <p:pic>
        <p:nvPicPr>
          <p:cNvPr id="110" name="Google Shape;110;p21"/>
          <p:cNvPicPr preferRelativeResize="0"/>
          <p:nvPr/>
        </p:nvPicPr>
        <p:blipFill>
          <a:blip r:embed="rId3">
            <a:alphaModFix/>
          </a:blip>
          <a:stretch>
            <a:fillRect/>
          </a:stretch>
        </p:blipFill>
        <p:spPr>
          <a:xfrm>
            <a:off x="4572000" y="50725"/>
            <a:ext cx="2340355" cy="1970825"/>
          </a:xfrm>
          <a:prstGeom prst="rect">
            <a:avLst/>
          </a:prstGeom>
          <a:noFill/>
          <a:ln>
            <a:noFill/>
          </a:ln>
        </p:spPr>
      </p:pic>
      <p:pic>
        <p:nvPicPr>
          <p:cNvPr id="111" name="Google Shape;111;p21"/>
          <p:cNvPicPr preferRelativeResize="0"/>
          <p:nvPr/>
        </p:nvPicPr>
        <p:blipFill>
          <a:blip r:embed="rId4">
            <a:alphaModFix/>
          </a:blip>
          <a:stretch>
            <a:fillRect/>
          </a:stretch>
        </p:blipFill>
        <p:spPr>
          <a:xfrm>
            <a:off x="6267250" y="1463500"/>
            <a:ext cx="3059094" cy="2514575"/>
          </a:xfrm>
          <a:prstGeom prst="rect">
            <a:avLst/>
          </a:prstGeom>
          <a:noFill/>
          <a:ln>
            <a:noFill/>
          </a:ln>
        </p:spPr>
      </p:pic>
      <p:sp>
        <p:nvSpPr>
          <p:cNvPr id="112" name="Google Shape;112;p21"/>
          <p:cNvSpPr/>
          <p:nvPr/>
        </p:nvSpPr>
        <p:spPr>
          <a:xfrm>
            <a:off x="5020225" y="4403900"/>
            <a:ext cx="560400" cy="190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3" name="Google Shape;113;p21"/>
          <p:cNvPicPr preferRelativeResize="0"/>
          <p:nvPr/>
        </p:nvPicPr>
        <p:blipFill>
          <a:blip r:embed="rId5">
            <a:alphaModFix/>
          </a:blip>
          <a:stretch>
            <a:fillRect/>
          </a:stretch>
        </p:blipFill>
        <p:spPr>
          <a:xfrm>
            <a:off x="4630875" y="3098725"/>
            <a:ext cx="2132927" cy="1970825"/>
          </a:xfrm>
          <a:prstGeom prst="rect">
            <a:avLst/>
          </a:prstGeom>
          <a:noFill/>
          <a:ln>
            <a:noFill/>
          </a:ln>
        </p:spPr>
      </p:pic>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110"/>
                                        </p:tgtEl>
                                        <p:attrNameLst>
                                          <p:attrName>style.visibility</p:attrName>
                                        </p:attrNameLst>
                                      </p:cBhvr>
                                      <p:to>
                                        <p:strVal val="visible"/>
                                      </p:to>
                                    </p:set>
                                    <p:anim calcmode="lin" valueType="num">
                                      <p:cBhvr additive="base">
                                        <p:cTn id="7" dur="1000"/>
                                        <p:tgtEl>
                                          <p:spTgt spid="110"/>
                                        </p:tgtEl>
                                        <p:attrNameLst>
                                          <p:attrName>ppt_w</p:attrName>
                                        </p:attrNameLst>
                                      </p:cBhvr>
                                      <p:tavLst>
                                        <p:tav tm="0">
                                          <p:val>
                                            <p:strVal val="0"/>
                                          </p:val>
                                        </p:tav>
                                        <p:tav tm="100000">
                                          <p:val>
                                            <p:strVal val="#ppt_w"/>
                                          </p:val>
                                        </p:tav>
                                      </p:tavLst>
                                    </p:anim>
                                    <p:anim calcmode="lin" valueType="num">
                                      <p:cBhvr additive="base">
                                        <p:cTn id="8" dur="1000"/>
                                        <p:tgtEl>
                                          <p:spTgt spid="110"/>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111"/>
                                        </p:tgtEl>
                                        <p:attrNameLst>
                                          <p:attrName>style.visibility</p:attrName>
                                        </p:attrNameLst>
                                      </p:cBhvr>
                                      <p:to>
                                        <p:strVal val="visible"/>
                                      </p:to>
                                    </p:set>
                                    <p:anim calcmode="lin" valueType="num">
                                      <p:cBhvr additive="base">
                                        <p:cTn id="11" dur="1000"/>
                                        <p:tgtEl>
                                          <p:spTgt spid="111"/>
                                        </p:tgtEl>
                                        <p:attrNameLst>
                                          <p:attrName>ppt_w</p:attrName>
                                        </p:attrNameLst>
                                      </p:cBhvr>
                                      <p:tavLst>
                                        <p:tav tm="0">
                                          <p:val>
                                            <p:strVal val="0"/>
                                          </p:val>
                                        </p:tav>
                                        <p:tav tm="100000">
                                          <p:val>
                                            <p:strVal val="#ppt_w"/>
                                          </p:val>
                                        </p:tav>
                                      </p:tavLst>
                                    </p:anim>
                                    <p:anim calcmode="lin" valueType="num">
                                      <p:cBhvr additive="base">
                                        <p:cTn id="12" dur="1000"/>
                                        <p:tgtEl>
                                          <p:spTgt spid="111"/>
                                        </p:tgtEl>
                                        <p:attrNameLst>
                                          <p:attrName>ppt_h</p:attrName>
                                        </p:attrNameLst>
                                      </p:cBhvr>
                                      <p:tavLst>
                                        <p:tav tm="0">
                                          <p:val>
                                            <p:strVal val="0"/>
                                          </p:val>
                                        </p:tav>
                                        <p:tav tm="100000">
                                          <p:val>
                                            <p:strVal val="#ppt_h"/>
                                          </p:val>
                                        </p:tav>
                                      </p:tavLst>
                                    </p:anim>
                                  </p:childTnLst>
                                </p:cTn>
                              </p:par>
                              <p:par>
                                <p:cTn id="13" presetID="23" presetClass="entr" presetSubtype="16" fill="hold" nodeType="withEffect">
                                  <p:stCondLst>
                                    <p:cond delay="0"/>
                                  </p:stCondLst>
                                  <p:childTnLst>
                                    <p:set>
                                      <p:cBhvr>
                                        <p:cTn id="14" dur="1" fill="hold">
                                          <p:stCondLst>
                                            <p:cond delay="0"/>
                                          </p:stCondLst>
                                        </p:cTn>
                                        <p:tgtEl>
                                          <p:spTgt spid="113"/>
                                        </p:tgtEl>
                                        <p:attrNameLst>
                                          <p:attrName>style.visibility</p:attrName>
                                        </p:attrNameLst>
                                      </p:cBhvr>
                                      <p:to>
                                        <p:strVal val="visible"/>
                                      </p:to>
                                    </p:set>
                                    <p:anim calcmode="lin" valueType="num">
                                      <p:cBhvr additive="base">
                                        <p:cTn id="15" dur="1000"/>
                                        <p:tgtEl>
                                          <p:spTgt spid="113"/>
                                        </p:tgtEl>
                                        <p:attrNameLst>
                                          <p:attrName>ppt_w</p:attrName>
                                        </p:attrNameLst>
                                      </p:cBhvr>
                                      <p:tavLst>
                                        <p:tav tm="0">
                                          <p:val>
                                            <p:strVal val="0"/>
                                          </p:val>
                                        </p:tav>
                                        <p:tav tm="100000">
                                          <p:val>
                                            <p:strVal val="#ppt_w"/>
                                          </p:val>
                                        </p:tav>
                                      </p:tavLst>
                                    </p:anim>
                                    <p:anim calcmode="lin" valueType="num">
                                      <p:cBhvr additive="base">
                                        <p:cTn id="16" dur="1000"/>
                                        <p:tgtEl>
                                          <p:spTgt spid="113"/>
                                        </p:tgtEl>
                                        <p:attrNameLst>
                                          <p:attrName>ppt_h</p:attrName>
                                        </p:attrNameLst>
                                      </p:cBhvr>
                                      <p:tavLst>
                                        <p:tav tm="0">
                                          <p:val>
                                            <p:str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109"/>
                                        </p:tgtEl>
                                        <p:attrNameLst>
                                          <p:attrName>style.visibility</p:attrName>
                                        </p:attrNameLst>
                                      </p:cBhvr>
                                      <p:to>
                                        <p:strVal val="visible"/>
                                      </p:to>
                                    </p:set>
                                    <p:anim calcmode="lin" valueType="num">
                                      <p:cBhvr additive="base">
                                        <p:cTn id="19" dur="1000"/>
                                        <p:tgtEl>
                                          <p:spTgt spid="109"/>
                                        </p:tgtEl>
                                        <p:attrNameLst>
                                          <p:attrName>ppt_w</p:attrName>
                                        </p:attrNameLst>
                                      </p:cBhvr>
                                      <p:tavLst>
                                        <p:tav tm="0">
                                          <p:val>
                                            <p:strVal val="0"/>
                                          </p:val>
                                        </p:tav>
                                        <p:tav tm="100000">
                                          <p:val>
                                            <p:strVal val="#ppt_w"/>
                                          </p:val>
                                        </p:tav>
                                      </p:tavLst>
                                    </p:anim>
                                    <p:anim calcmode="lin" valueType="num">
                                      <p:cBhvr additive="base">
                                        <p:cTn id="20" dur="1000"/>
                                        <p:tgtEl>
                                          <p:spTgt spid="109"/>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 grpId="0"/>
    </p:bldLst>
  </p:timing>
</p:sld>
</file>

<file path=ppt/theme/theme1.xml><?xml version="1.0" encoding="utf-8"?>
<a:theme xmlns:a="http://schemas.openxmlformats.org/drawingml/2006/main" name="Pop">
  <a:themeElements>
    <a:clrScheme name="Pop">
      <a:dk1>
        <a:srgbClr val="F8E71C"/>
      </a:dk1>
      <a:lt1>
        <a:srgbClr val="FFFFFF"/>
      </a:lt1>
      <a:dk2>
        <a:srgbClr val="000000"/>
      </a:dk2>
      <a:lt2>
        <a:srgbClr val="D9D9D9"/>
      </a:lt2>
      <a:accent1>
        <a:srgbClr val="666666"/>
      </a:accent1>
      <a:accent2>
        <a:srgbClr val="483165"/>
      </a:accent2>
      <a:accent3>
        <a:srgbClr val="EB1E95"/>
      </a:accent3>
      <a:accent4>
        <a:srgbClr val="0F9D58"/>
      </a:accent4>
      <a:accent5>
        <a:srgbClr val="01AFD1"/>
      </a:accent5>
      <a:accent6>
        <a:srgbClr val="9C27B0"/>
      </a:accent6>
      <a:hlink>
        <a:srgbClr val="01AFD1"/>
      </a:hlink>
      <a:folHlink>
        <a:srgbClr val="01AF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971</Words>
  <Application>Microsoft Macintosh PowerPoint</Application>
  <PresentationFormat>Presentazione su schermo (16:9)</PresentationFormat>
  <Paragraphs>172</Paragraphs>
  <Slides>34</Slides>
  <Notes>34</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34</vt:i4>
      </vt:variant>
    </vt:vector>
  </HeadingPairs>
  <TitlesOfParts>
    <vt:vector size="39" baseType="lpstr">
      <vt:lpstr>Arial</vt:lpstr>
      <vt:lpstr>Montserrat</vt:lpstr>
      <vt:lpstr>Oswald</vt:lpstr>
      <vt:lpstr>Playfair Display</vt:lpstr>
      <vt:lpstr>Pop</vt:lpstr>
      <vt:lpstr>Écrans</vt:lpstr>
      <vt:lpstr>Définition</vt:lpstr>
      <vt:lpstr>Sommaire</vt:lpstr>
      <vt:lpstr>Les écrans CRT</vt:lpstr>
      <vt:lpstr>ÉCRANS À TUBE CATHODIQUE (CRT)</vt:lpstr>
      <vt:lpstr>Presentazione di PowerPoint</vt:lpstr>
      <vt:lpstr>Presentazione di PowerPoint</vt:lpstr>
      <vt:lpstr>Les écrans LCD</vt:lpstr>
      <vt:lpstr>Écrans LCD</vt:lpstr>
      <vt:lpstr>CONCEPTS DE BASE</vt:lpstr>
      <vt:lpstr>CONCEPTS DE BASE</vt:lpstr>
      <vt:lpstr>CONCEPTS DE BASE</vt:lpstr>
      <vt:lpstr>CONCEPTS DE BASE</vt:lpstr>
      <vt:lpstr>CONCEPTS DE BASE</vt:lpstr>
      <vt:lpstr>Les écrans LCD</vt:lpstr>
      <vt:lpstr>Les écrans LCD</vt:lpstr>
      <vt:lpstr>Caractéristiques techniques LCD</vt:lpstr>
      <vt:lpstr>Caractéristiques techniques LCD</vt:lpstr>
      <vt:lpstr>Caractéristiques techniques LCD</vt:lpstr>
      <vt:lpstr>Caractéristiques techniques LCD</vt:lpstr>
      <vt:lpstr>Caractéristiques techniques LCD</vt:lpstr>
      <vt:lpstr>Autres écrans LCD</vt:lpstr>
      <vt:lpstr>Les écrans LED</vt:lpstr>
      <vt:lpstr>Les écrans OLED</vt:lpstr>
      <vt:lpstr>Les écrans plasma</vt:lpstr>
      <vt:lpstr>ÉCRANS PLASMA</vt:lpstr>
      <vt:lpstr>CELLULE PLASMA</vt:lpstr>
      <vt:lpstr>Glossaire</vt:lpstr>
      <vt:lpstr>Presentazione di PowerPoint</vt:lpstr>
      <vt:lpstr>Texte choisi</vt:lpstr>
      <vt:lpstr>Presentazione di PowerPoint</vt:lpstr>
      <vt:lpstr>Sources</vt:lpstr>
      <vt:lpstr>Presentazione di PowerPoint</vt:lpstr>
      <vt:lpstr>C’est fini !</vt:lpstr>
    </vt:vector>
  </TitlesOfParts>
  <LinksUpToDate>false</LinksUpToDate>
  <SharedDoc>false</SharedDoc>
  <HyperlinksChanged>false</HyperlinksChanged>
  <AppVersion>15.0039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Écrans</dc:title>
  <cp:lastModifiedBy>Simone Parisi</cp:lastModifiedBy>
  <cp:revision>2</cp:revision>
  <dcterms:modified xsi:type="dcterms:W3CDTF">2020-10-11T17:31:50Z</dcterms:modified>
</cp:coreProperties>
</file>