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AA473-D82F-4EFF-9DF7-AE6D83C51288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8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F1F0-FE2D-4C1C-B320-8CB9BE735F0F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BD47B-C187-494C-812F-46BE0040B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1B96C-10FD-4EBC-9029-9652B7535D02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2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78474-CC00-4A95-9D50-A41C12D1EEC4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6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8C8B4-7FBB-408F-BDB9-F0496874AFB2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EE20-A5E2-47D3-8F6D-A2BA7AB2E093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4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F4AA536-072F-4374-926E-17E038EC7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7995"/>
          </a:xfrm>
          <a:prstGeom prst="rect">
            <a:avLst/>
          </a:prstGeom>
          <a:solidFill>
            <a:schemeClr val="bg2">
              <a:lumMod val="9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3382CF99-132F-413F-B7EF-71A5C33F2ED6}" type="datetime1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2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AE06-98E0-4D9F-A059-92C3548821BB}" type="datetime1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14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A00CA-3DDC-4705-B840-978EF5EA0707}" type="datetime1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02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66D49-0BBA-4C5A-AD96-6448CA63451A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7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B293-A316-472D-A8B4-6947CF1A12B7}" type="datetime1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51E4AC6-B446-4768-97EF-CA4B8261433B}"/>
              </a:ext>
            </a:extLst>
          </p:cNvPr>
          <p:cNvCxnSpPr>
            <a:cxnSpLocks/>
          </p:cNvCxnSpPr>
          <p:nvPr/>
        </p:nvCxnSpPr>
        <p:spPr>
          <a:xfrm>
            <a:off x="11689174" y="2172428"/>
            <a:ext cx="0" cy="33547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42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734BCCD4-CEB1-405B-A443-DD9CBCBEA552}" type="datetime1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3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24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F035E-6D47-A0E7-D969-7A4DE32643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4" r="9729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38" name="Rectangle 26">
            <a:extLst>
              <a:ext uri="{FF2B5EF4-FFF2-40B4-BE49-F238E27FC236}">
                <a16:creationId xmlns:a16="http://schemas.microsoft.com/office/drawing/2014/main" id="{637992A9-1E8C-4E57-B4F4-EE2D38E504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9D908BD-4DEB-82B1-B7F5-3C3A1CCEB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2" cy="2334248"/>
          </a:xfrm>
        </p:spPr>
        <p:txBody>
          <a:bodyPr anchor="t">
            <a:normAutofit/>
          </a:bodyPr>
          <a:lstStyle/>
          <a:p>
            <a:r>
              <a:rPr lang="es-CO">
                <a:solidFill>
                  <a:srgbClr val="FFFFFF"/>
                </a:solidFill>
              </a:rPr>
              <a:t>Écriture créative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D5E1A5D-63A4-E266-18A6-DCF1F76A6B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4482450"/>
            <a:ext cx="5040785" cy="1724029"/>
          </a:xfrm>
        </p:spPr>
        <p:txBody>
          <a:bodyPr anchor="t">
            <a:normAutofit/>
          </a:bodyPr>
          <a:lstStyle/>
          <a:p>
            <a:r>
              <a:rPr lang="es-CO">
                <a:solidFill>
                  <a:srgbClr val="FFFFFF"/>
                </a:solidFill>
              </a:rPr>
              <a:t>Mettez-vous par petits groupes et suivez les consignes pour rédiger des phrases. </a:t>
            </a:r>
            <a:endParaRPr lang="fr-FR" dirty="0">
              <a:solidFill>
                <a:srgbClr val="FFFFFF"/>
              </a:solidFill>
            </a:endParaRPr>
          </a:p>
        </p:txBody>
      </p:sp>
      <p:sp>
        <p:nvSpPr>
          <p:cNvPr id="39" name="Rectangle 28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5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C2DAA-AD1C-3AA4-8E11-3BAFFE5A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891810" cy="4870457"/>
          </a:xfrm>
        </p:spPr>
        <p:txBody>
          <a:bodyPr/>
          <a:lstStyle/>
          <a:p>
            <a:pPr algn="ctr"/>
            <a:r>
              <a:rPr lang="es-CO" dirty="0"/>
              <a:t>Une </a:t>
            </a:r>
            <a:r>
              <a:rPr lang="es-CO" dirty="0" err="1"/>
              <a:t>phrase</a:t>
            </a:r>
            <a:r>
              <a:rPr lang="es-CO" dirty="0"/>
              <a:t> </a:t>
            </a:r>
            <a:r>
              <a:rPr lang="es-CO" dirty="0" err="1"/>
              <a:t>subordonnée</a:t>
            </a:r>
            <a:r>
              <a:rPr lang="es-CO" dirty="0"/>
              <a:t> </a:t>
            </a:r>
            <a:r>
              <a:rPr lang="es-CO" dirty="0" err="1"/>
              <a:t>complétive</a:t>
            </a:r>
            <a:r>
              <a:rPr lang="es-CO" dirty="0"/>
              <a:t> </a:t>
            </a:r>
            <a:r>
              <a:rPr lang="es-CO" dirty="0" err="1"/>
              <a:t>conjonctive</a:t>
            </a:r>
            <a:r>
              <a:rPr lang="es-CO" dirty="0"/>
              <a:t> </a:t>
            </a:r>
            <a:r>
              <a:rPr lang="es-CO" dirty="0" err="1"/>
              <a:t>avec</a:t>
            </a:r>
            <a:r>
              <a:rPr lang="es-CO" dirty="0"/>
              <a:t> le </a:t>
            </a:r>
            <a:r>
              <a:rPr lang="es-CO" dirty="0" err="1"/>
              <a:t>verbe</a:t>
            </a:r>
            <a:r>
              <a:rPr lang="es-CO" dirty="0"/>
              <a:t> savoir </a:t>
            </a:r>
            <a:r>
              <a:rPr lang="es-CO" dirty="0" err="1"/>
              <a:t>au</a:t>
            </a:r>
            <a:r>
              <a:rPr lang="es-CO" dirty="0"/>
              <a:t> </a:t>
            </a:r>
            <a:r>
              <a:rPr lang="es-CO" dirty="0" err="1"/>
              <a:t>passé</a:t>
            </a:r>
            <a:r>
              <a:rPr lang="es-CO" dirty="0"/>
              <a:t> </a:t>
            </a:r>
            <a:r>
              <a:rPr lang="es-CO" dirty="0" err="1"/>
              <a:t>composé</a:t>
            </a:r>
            <a:r>
              <a:rPr lang="es-CO" dirty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607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C2DAA-AD1C-3AA4-8E11-3BAFFE5A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891810" cy="4870457"/>
          </a:xfrm>
        </p:spPr>
        <p:txBody>
          <a:bodyPr/>
          <a:lstStyle/>
          <a:p>
            <a:pPr algn="ctr"/>
            <a:r>
              <a:rPr lang="es-CO" dirty="0"/>
              <a:t>Une </a:t>
            </a:r>
            <a:r>
              <a:rPr lang="es-CO" dirty="0" err="1"/>
              <a:t>phrase</a:t>
            </a:r>
            <a:r>
              <a:rPr lang="es-CO" dirty="0"/>
              <a:t> </a:t>
            </a:r>
            <a:r>
              <a:rPr lang="es-CO" dirty="0" err="1"/>
              <a:t>subordonnée</a:t>
            </a:r>
            <a:r>
              <a:rPr lang="es-CO" dirty="0"/>
              <a:t> interrogative indirecte </a:t>
            </a:r>
            <a:r>
              <a:rPr lang="es-CO" dirty="0" err="1"/>
              <a:t>avec</a:t>
            </a:r>
            <a:r>
              <a:rPr lang="es-CO" dirty="0"/>
              <a:t> un </a:t>
            </a:r>
            <a:r>
              <a:rPr lang="es-CO" dirty="0" err="1"/>
              <a:t>verbe</a:t>
            </a:r>
            <a:r>
              <a:rPr lang="es-CO" dirty="0"/>
              <a:t> à </a:t>
            </a:r>
            <a:r>
              <a:rPr lang="es-CO" dirty="0" err="1"/>
              <a:t>l’imparfait</a:t>
            </a:r>
            <a:r>
              <a:rPr lang="es-CO" dirty="0"/>
              <a:t>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731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C2DAA-AD1C-3AA4-8E11-3BAFFE5A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891810" cy="4870457"/>
          </a:xfrm>
        </p:spPr>
        <p:txBody>
          <a:bodyPr/>
          <a:lstStyle/>
          <a:p>
            <a:pPr algn="ctr"/>
            <a:r>
              <a:rPr lang="es-CO" dirty="0"/>
              <a:t>Une </a:t>
            </a:r>
            <a:r>
              <a:rPr lang="es-CO" dirty="0" err="1"/>
              <a:t>phrase</a:t>
            </a:r>
            <a:r>
              <a:rPr lang="es-CO" dirty="0"/>
              <a:t> </a:t>
            </a:r>
            <a:r>
              <a:rPr lang="es-CO" dirty="0" err="1"/>
              <a:t>subordonnée</a:t>
            </a:r>
            <a:r>
              <a:rPr lang="es-CO" dirty="0"/>
              <a:t> infinitive.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569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C2DAA-AD1C-3AA4-8E11-3BAFFE5A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891810" cy="4870457"/>
          </a:xfrm>
        </p:spPr>
        <p:txBody>
          <a:bodyPr/>
          <a:lstStyle/>
          <a:p>
            <a:pPr algn="ctr"/>
            <a:r>
              <a:rPr lang="es-CO" dirty="0"/>
              <a:t>Une </a:t>
            </a:r>
            <a:r>
              <a:rPr lang="es-CO" dirty="0" err="1"/>
              <a:t>phrase</a:t>
            </a:r>
            <a:r>
              <a:rPr lang="es-CO" dirty="0"/>
              <a:t> </a:t>
            </a:r>
            <a:r>
              <a:rPr lang="es-CO" dirty="0" err="1"/>
              <a:t>subordonnée</a:t>
            </a:r>
            <a:r>
              <a:rPr lang="es-CO" dirty="0"/>
              <a:t> </a:t>
            </a:r>
            <a:r>
              <a:rPr lang="es-CO" dirty="0" err="1"/>
              <a:t>circonstancielle</a:t>
            </a:r>
            <a:r>
              <a:rPr lang="es-CO" dirty="0"/>
              <a:t> </a:t>
            </a:r>
            <a:r>
              <a:rPr lang="es-CO" dirty="0" err="1"/>
              <a:t>introduite</a:t>
            </a:r>
            <a:r>
              <a:rPr lang="es-CO" dirty="0"/>
              <a:t> par la </a:t>
            </a:r>
            <a:r>
              <a:rPr lang="es-CO" dirty="0" err="1"/>
              <a:t>conjonction</a:t>
            </a:r>
            <a:r>
              <a:rPr lang="es-CO" dirty="0"/>
              <a:t> de </a:t>
            </a:r>
            <a:r>
              <a:rPr lang="es-CO" dirty="0" err="1"/>
              <a:t>subordination</a:t>
            </a:r>
            <a:r>
              <a:rPr lang="es-CO" dirty="0"/>
              <a:t> “</a:t>
            </a:r>
            <a:r>
              <a:rPr lang="es-CO" dirty="0" err="1"/>
              <a:t>comme</a:t>
            </a:r>
            <a:r>
              <a:rPr lang="es-CO" dirty="0"/>
              <a:t>”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6152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C2DAA-AD1C-3AA4-8E11-3BAFFE5AE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10891810" cy="4870457"/>
          </a:xfrm>
        </p:spPr>
        <p:txBody>
          <a:bodyPr/>
          <a:lstStyle/>
          <a:p>
            <a:pPr algn="ctr"/>
            <a:r>
              <a:rPr lang="es-CO" dirty="0"/>
              <a:t>Une </a:t>
            </a:r>
            <a:r>
              <a:rPr lang="es-CO" dirty="0" err="1"/>
              <a:t>phrase</a:t>
            </a:r>
            <a:r>
              <a:rPr lang="es-CO" dirty="0"/>
              <a:t> </a:t>
            </a:r>
            <a:r>
              <a:rPr lang="es-CO" dirty="0" err="1"/>
              <a:t>subordonnée</a:t>
            </a:r>
            <a:r>
              <a:rPr lang="es-CO" dirty="0"/>
              <a:t> relative.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3293752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LightSeed_2SEEDS">
      <a:dk1>
        <a:srgbClr val="000000"/>
      </a:dk1>
      <a:lt1>
        <a:srgbClr val="FFFFFF"/>
      </a:lt1>
      <a:dk2>
        <a:srgbClr val="22363C"/>
      </a:dk2>
      <a:lt2>
        <a:srgbClr val="E2E6E8"/>
      </a:lt2>
      <a:accent1>
        <a:srgbClr val="C18C78"/>
      </a:accent1>
      <a:accent2>
        <a:srgbClr val="CC9099"/>
      </a:accent2>
      <a:accent3>
        <a:srgbClr val="B19F77"/>
      </a:accent3>
      <a:accent4>
        <a:srgbClr val="6DAFA2"/>
      </a:accent4>
      <a:accent5>
        <a:srgbClr val="70ACBC"/>
      </a:accent5>
      <a:accent6>
        <a:srgbClr val="7893C1"/>
      </a:accent6>
      <a:hlink>
        <a:srgbClr val="5E8A9B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Bierstadt</vt:lpstr>
      <vt:lpstr>GestaltVTI</vt:lpstr>
      <vt:lpstr>Écriture créative</vt:lpstr>
      <vt:lpstr>Une phrase subordonnée complétive conjonctive avec le verbe savoir au passé composé. </vt:lpstr>
      <vt:lpstr>Une phrase subordonnée interrogative indirecte avec un verbe à l’imparfait. </vt:lpstr>
      <vt:lpstr>Une phrase subordonnée infinitive. </vt:lpstr>
      <vt:lpstr>Une phrase subordonnée circonstancielle introduite par la conjonction de subordination “comme”</vt:lpstr>
      <vt:lpstr>Une phrase subordonnée relative.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Écriture créative</dc:title>
  <dc:creator>Yoann LE FAOU</dc:creator>
  <cp:lastModifiedBy>Yoann LE FAOU</cp:lastModifiedBy>
  <cp:revision>1</cp:revision>
  <dcterms:created xsi:type="dcterms:W3CDTF">2023-01-23T20:12:57Z</dcterms:created>
  <dcterms:modified xsi:type="dcterms:W3CDTF">2023-01-23T20:22:03Z</dcterms:modified>
</cp:coreProperties>
</file>