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91"/>
  </p:normalViewPr>
  <p:slideViewPr>
    <p:cSldViewPr snapToGrid="0">
      <p:cViewPr varScale="1">
        <p:scale>
          <a:sx n="103" d="100"/>
          <a:sy n="103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11/5/24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ongreso_Solvay" TargetMode="External"/><Relationship Id="rId2" Type="http://schemas.openxmlformats.org/officeDocument/2006/relationships/hyperlink" Target="https://historia1imagen.cl/2007/07/04/como-analizar-una-imag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reaf.cat/es/articulos/creaf-y-javier-royo-lanzan-aquipasa-una-campana-para-visibilizar-la-desigualdad-de-genero-en-la-cienci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BB039-6A0A-85C7-7200-43F79958C2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Análisis de la imagen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4C910C-6F4B-5AF7-30F9-CCDA32C704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LANGUE NIVEAU 5 TD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100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A692F-2130-960F-6B77-AC902043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Interpretación:</a:t>
            </a:r>
            <a:br>
              <a:rPr lang="es-MX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BEF220-5F7A-5D46-807D-693738F91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/>
              <a:t>Reflexiona sobre el significado y el mensaje de la imagen. ¿Qué quería comunicar el artista o el creador de la imagen?</a:t>
            </a:r>
          </a:p>
          <a:p>
            <a:r>
              <a:rPr lang="es-MX" sz="2400" dirty="0"/>
              <a:t>Considera las posibles interpretaciones, tanto literales como simbólicas.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0E77B95-6BDB-68B4-591E-FACB1082755E}"/>
              </a:ext>
            </a:extLst>
          </p:cNvPr>
          <p:cNvSpPr txBox="1"/>
          <p:nvPr/>
        </p:nvSpPr>
        <p:spPr>
          <a:xfrm>
            <a:off x="870155" y="3967316"/>
            <a:ext cx="10255045" cy="184665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Si tuvieras que escribir un texto argumentativo sobre esta imagen, ¿Qué problemáticas crees que podrías abordar?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205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4FFEA-B9C6-B3E8-044B-35CB1825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22960"/>
            <a:ext cx="10058400" cy="1191234"/>
          </a:xfrm>
        </p:spPr>
        <p:txBody>
          <a:bodyPr>
            <a:normAutofit fontScale="90000"/>
          </a:bodyPr>
          <a:lstStyle/>
          <a:p>
            <a:r>
              <a:rPr lang="es-MX" dirty="0"/>
              <a:t>Comparación y Contraste (si es aplicable):</a:t>
            </a:r>
            <a:br>
              <a:rPr lang="es-MX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0AC3FA-E195-1D7D-6134-110F4B986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Compara la imagen con otras obras del mismo período, del mismo artista o de la misma temática.</a:t>
            </a:r>
          </a:p>
          <a:p>
            <a:r>
              <a:rPr lang="es-MX" sz="3200" dirty="0"/>
              <a:t>Identifica similitudes y diferencias en temas, estilos y técnicas.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60748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10E19-FF79-AC80-C9A5-4F3E3ECC2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Conexiones con el Presente: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139E5-AD1A-75AA-9D05-C514A0F36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Reflexiona sobre cómo esta imagen se relaciona con el mundo contemporáneo. ¿Tiene alguna relevancia o lección para la actualidad?</a:t>
            </a:r>
          </a:p>
          <a:p>
            <a:r>
              <a:rPr lang="es-MX" sz="4000" dirty="0"/>
              <a:t>¿Qué huella deja esta fotografía?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99213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B4DE6-E65E-F5F4-F873-15EDEC6AE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44BA33-06EF-2C07-A392-706DEDD17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5985331"/>
            <a:ext cx="9886335" cy="460150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5E326DB-0251-B0E2-5F7B-AB21D8D1A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62" y="1150105"/>
            <a:ext cx="6818870" cy="493515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05419C2-68D0-A0EC-6DCD-E76F04EB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530" y="5477764"/>
            <a:ext cx="4246605" cy="568453"/>
          </a:xfrm>
        </p:spPr>
        <p:txBody>
          <a:bodyPr>
            <a:normAutofit/>
          </a:bodyPr>
          <a:lstStyle/>
          <a:p>
            <a:r>
              <a:rPr lang="es-MX" sz="2400" dirty="0"/>
              <a:t>Primer plano</a:t>
            </a:r>
            <a:endParaRPr lang="es-CO" sz="24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E92AA8E-021C-6C4F-B8AF-5A8EB9A6FFDF}"/>
              </a:ext>
            </a:extLst>
          </p:cNvPr>
          <p:cNvSpPr txBox="1">
            <a:spLocks/>
          </p:cNvSpPr>
          <p:nvPr/>
        </p:nvSpPr>
        <p:spPr>
          <a:xfrm>
            <a:off x="572530" y="2889465"/>
            <a:ext cx="4246605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Segundo plano</a:t>
            </a:r>
            <a:endParaRPr lang="es-CO" sz="24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E085F30-990A-AFBA-9977-C1B5A85C06C9}"/>
              </a:ext>
            </a:extLst>
          </p:cNvPr>
          <p:cNvSpPr txBox="1">
            <a:spLocks/>
          </p:cNvSpPr>
          <p:nvPr/>
        </p:nvSpPr>
        <p:spPr>
          <a:xfrm>
            <a:off x="572530" y="832506"/>
            <a:ext cx="4246605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Último plano</a:t>
            </a:r>
            <a:endParaRPr lang="es-CO" sz="240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40B0190-56CB-8442-1D4B-53F65C6C946A}"/>
              </a:ext>
            </a:extLst>
          </p:cNvPr>
          <p:cNvSpPr txBox="1">
            <a:spLocks/>
          </p:cNvSpPr>
          <p:nvPr/>
        </p:nvSpPr>
        <p:spPr>
          <a:xfrm>
            <a:off x="3149428" y="488511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A la izquierda</a:t>
            </a:r>
            <a:endParaRPr lang="es-CO" sz="2400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D550A91-C253-E491-D039-C7E3FCF481AE}"/>
              </a:ext>
            </a:extLst>
          </p:cNvPr>
          <p:cNvSpPr txBox="1">
            <a:spLocks/>
          </p:cNvSpPr>
          <p:nvPr/>
        </p:nvSpPr>
        <p:spPr>
          <a:xfrm>
            <a:off x="7787331" y="423235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A la derecha</a:t>
            </a:r>
            <a:endParaRPr lang="es-CO" sz="2400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9E20925-73C5-CF90-0003-9182DB585064}"/>
              </a:ext>
            </a:extLst>
          </p:cNvPr>
          <p:cNvSpPr txBox="1">
            <a:spLocks/>
          </p:cNvSpPr>
          <p:nvPr/>
        </p:nvSpPr>
        <p:spPr>
          <a:xfrm>
            <a:off x="9972932" y="1056964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Arriba</a:t>
            </a:r>
            <a:endParaRPr lang="es-CO" sz="2400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2659B10B-1CEE-C6DB-3997-A9035AAFA4C4}"/>
              </a:ext>
            </a:extLst>
          </p:cNvPr>
          <p:cNvSpPr txBox="1">
            <a:spLocks/>
          </p:cNvSpPr>
          <p:nvPr/>
        </p:nvSpPr>
        <p:spPr>
          <a:xfrm>
            <a:off x="9972931" y="5569362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Abajo</a:t>
            </a:r>
            <a:endParaRPr lang="es-CO" sz="2400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C019288-4364-B37C-D96F-3695B9C13911}"/>
              </a:ext>
            </a:extLst>
          </p:cNvPr>
          <p:cNvSpPr txBox="1">
            <a:spLocks/>
          </p:cNvSpPr>
          <p:nvPr/>
        </p:nvSpPr>
        <p:spPr>
          <a:xfrm>
            <a:off x="5944628" y="3283492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b="1" dirty="0">
                <a:solidFill>
                  <a:srgbClr val="FFFF00"/>
                </a:solidFill>
              </a:rPr>
              <a:t>x</a:t>
            </a:r>
            <a:endParaRPr lang="es-CO" sz="2400" b="1" dirty="0">
              <a:solidFill>
                <a:srgbClr val="FFFF00"/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E882EC91-DB45-9DBC-4CA0-A8D4BF58125E}"/>
              </a:ext>
            </a:extLst>
          </p:cNvPr>
          <p:cNvCxnSpPr/>
          <p:nvPr/>
        </p:nvCxnSpPr>
        <p:spPr>
          <a:xfrm>
            <a:off x="2570205" y="1150105"/>
            <a:ext cx="1784779" cy="3697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3E81A15-13BE-B4D9-8922-E0A609626966}"/>
              </a:ext>
            </a:extLst>
          </p:cNvPr>
          <p:cNvCxnSpPr>
            <a:cxnSpLocks/>
          </p:cNvCxnSpPr>
          <p:nvPr/>
        </p:nvCxnSpPr>
        <p:spPr>
          <a:xfrm>
            <a:off x="3083783" y="3197942"/>
            <a:ext cx="1794610" cy="2551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514673F-D9E0-A8D4-C819-AACC92F1F2D0}"/>
              </a:ext>
            </a:extLst>
          </p:cNvPr>
          <p:cNvCxnSpPr>
            <a:cxnSpLocks/>
          </p:cNvCxnSpPr>
          <p:nvPr/>
        </p:nvCxnSpPr>
        <p:spPr>
          <a:xfrm>
            <a:off x="2695832" y="5690663"/>
            <a:ext cx="1903352" cy="2898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515F2BC-94A2-73CD-1C32-30911C93B32A}"/>
              </a:ext>
            </a:extLst>
          </p:cNvPr>
          <p:cNvCxnSpPr>
            <a:cxnSpLocks/>
          </p:cNvCxnSpPr>
          <p:nvPr/>
        </p:nvCxnSpPr>
        <p:spPr>
          <a:xfrm>
            <a:off x="4469284" y="832506"/>
            <a:ext cx="0" cy="11994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D821F21E-A97B-CB1F-374A-915882930DAC}"/>
              </a:ext>
            </a:extLst>
          </p:cNvPr>
          <p:cNvCxnSpPr>
            <a:cxnSpLocks/>
          </p:cNvCxnSpPr>
          <p:nvPr/>
        </p:nvCxnSpPr>
        <p:spPr>
          <a:xfrm>
            <a:off x="8992887" y="832506"/>
            <a:ext cx="0" cy="11994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07429330-48CD-BFA9-29C9-F4872775B96D}"/>
              </a:ext>
            </a:extLst>
          </p:cNvPr>
          <p:cNvCxnSpPr>
            <a:cxnSpLocks/>
          </p:cNvCxnSpPr>
          <p:nvPr/>
        </p:nvCxnSpPr>
        <p:spPr>
          <a:xfrm flipV="1">
            <a:off x="11174109" y="991688"/>
            <a:ext cx="0" cy="5372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D5E01E54-2A44-8483-F90F-32E8F2653900}"/>
              </a:ext>
            </a:extLst>
          </p:cNvPr>
          <p:cNvCxnSpPr>
            <a:cxnSpLocks/>
          </p:cNvCxnSpPr>
          <p:nvPr/>
        </p:nvCxnSpPr>
        <p:spPr>
          <a:xfrm>
            <a:off x="11174056" y="5637762"/>
            <a:ext cx="0" cy="5000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56D213D1-8B2E-1903-C6A8-E4E13789D8DF}"/>
              </a:ext>
            </a:extLst>
          </p:cNvPr>
          <p:cNvCxnSpPr>
            <a:cxnSpLocks/>
          </p:cNvCxnSpPr>
          <p:nvPr/>
        </p:nvCxnSpPr>
        <p:spPr>
          <a:xfrm flipH="1">
            <a:off x="6277232" y="3283492"/>
            <a:ext cx="3921212" cy="2842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ítulo 1">
            <a:extLst>
              <a:ext uri="{FF2B5EF4-FFF2-40B4-BE49-F238E27FC236}">
                <a16:creationId xmlns:a16="http://schemas.microsoft.com/office/drawing/2014/main" id="{52438914-2141-9B55-C692-DD49B74DA032}"/>
              </a:ext>
            </a:extLst>
          </p:cNvPr>
          <p:cNvSpPr txBox="1">
            <a:spLocks/>
          </p:cNvSpPr>
          <p:nvPr/>
        </p:nvSpPr>
        <p:spPr>
          <a:xfrm>
            <a:off x="9940750" y="2811009"/>
            <a:ext cx="2411113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En el centro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182039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2A5BF-006A-3E3E-742F-994428603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D1C644-4D1E-DBEC-A787-81A06BB28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5985331"/>
            <a:ext cx="9886335" cy="460150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CE8DAB7-02D3-80A1-FA09-800F41091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62" y="1150105"/>
            <a:ext cx="6818870" cy="493515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9BD773-25CC-62A9-F0D3-56299181ED82}"/>
              </a:ext>
            </a:extLst>
          </p:cNvPr>
          <p:cNvSpPr txBox="1">
            <a:spLocks/>
          </p:cNvSpPr>
          <p:nvPr/>
        </p:nvSpPr>
        <p:spPr>
          <a:xfrm>
            <a:off x="436605" y="535787"/>
            <a:ext cx="4246605" cy="568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sz="2400" dirty="0"/>
              <a:t>Líneas de fuerza</a:t>
            </a:r>
            <a:endParaRPr lang="es-CO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8F06AF-33EE-ECD9-7923-BC953A380802}"/>
              </a:ext>
            </a:extLst>
          </p:cNvPr>
          <p:cNvSpPr/>
          <p:nvPr/>
        </p:nvSpPr>
        <p:spPr>
          <a:xfrm>
            <a:off x="5066270" y="1116732"/>
            <a:ext cx="4906662" cy="1824176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5946A7-17F9-FCBB-B1F6-FC218ACCD517}"/>
              </a:ext>
            </a:extLst>
          </p:cNvPr>
          <p:cNvSpPr/>
          <p:nvPr/>
        </p:nvSpPr>
        <p:spPr>
          <a:xfrm>
            <a:off x="3121109" y="2895138"/>
            <a:ext cx="6818869" cy="2772594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75ABCD7-6B6F-F252-FA98-1DC8B5EF964E}"/>
              </a:ext>
            </a:extLst>
          </p:cNvPr>
          <p:cNvCxnSpPr>
            <a:cxnSpLocks/>
          </p:cNvCxnSpPr>
          <p:nvPr/>
        </p:nvCxnSpPr>
        <p:spPr>
          <a:xfrm flipV="1">
            <a:off x="1878227" y="1908526"/>
            <a:ext cx="9601200" cy="2283044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C10A7A6-439C-2110-FEFF-90AD99EE2FCF}"/>
              </a:ext>
            </a:extLst>
          </p:cNvPr>
          <p:cNvCxnSpPr>
            <a:cxnSpLocks/>
          </p:cNvCxnSpPr>
          <p:nvPr/>
        </p:nvCxnSpPr>
        <p:spPr>
          <a:xfrm>
            <a:off x="5066270" y="489922"/>
            <a:ext cx="0" cy="6273158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24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2CB52-45A1-2DCD-9A4C-F5493796B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de análisis: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5FFBC-7BEE-FC75-4F89-DF31E734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En pequeños grupos, deberán analizar una imagen siguiendo los pasos vistos en esta presentación. </a:t>
            </a:r>
          </a:p>
          <a:p>
            <a:pPr marL="0" indent="0">
              <a:buNone/>
            </a:pPr>
            <a:endParaRPr lang="es-CO" sz="3600" dirty="0"/>
          </a:p>
          <a:p>
            <a:pPr marL="0" indent="0">
              <a:buNone/>
            </a:pPr>
            <a:r>
              <a:rPr lang="es-CO" sz="3600" dirty="0"/>
              <a:t>Después harán una pequeña exposición de sus hallazgos. </a:t>
            </a:r>
            <a:endParaRPr lang="es-MX" sz="36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6C63B75-7CC5-05E8-CC60-7E577276F1AF}"/>
              </a:ext>
            </a:extLst>
          </p:cNvPr>
          <p:cNvSpPr txBox="1">
            <a:spLocks/>
          </p:cNvSpPr>
          <p:nvPr/>
        </p:nvSpPr>
        <p:spPr>
          <a:xfrm rot="1375132">
            <a:off x="9770077" y="525617"/>
            <a:ext cx="247547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 dirty="0"/>
              <a:t>10 min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8124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14D5CD-1810-7CD1-4F08-4D025010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A80A22-6976-2B69-BC2D-73B352607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¿CÓMO ANALIZAR UNA IMAGEN? </a:t>
            </a:r>
          </a:p>
          <a:p>
            <a:pPr marL="0" indent="0">
              <a:buNone/>
            </a:pPr>
            <a:r>
              <a:rPr lang="es-CO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https://historia1imagen.cl/2007/07/04/como-analizar-una-imagen/</a:t>
            </a:r>
            <a:r>
              <a:rPr lang="es-CO" dirty="0"/>
              <a:t> </a:t>
            </a:r>
          </a:p>
          <a:p>
            <a:r>
              <a:rPr lang="es-CO" dirty="0"/>
              <a:t>Congreso de Solvay</a:t>
            </a:r>
          </a:p>
          <a:p>
            <a:pPr marL="0" indent="0">
              <a:buNone/>
            </a:pPr>
            <a:r>
              <a:rPr lang="es-CO" dirty="0">
                <a:hlinkClick r:id="rId3"/>
              </a:rPr>
              <a:t>https://es.wikipedia.org/wiki/Congreso_Solvay</a:t>
            </a:r>
            <a:r>
              <a:rPr lang="es-CO" dirty="0"/>
              <a:t> </a:t>
            </a:r>
          </a:p>
          <a:p>
            <a:r>
              <a:rPr lang="es-MX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CREAF y Javier Royo lanzan #aquipasa, una campaña para visibilizar la desigualdad de género en la ciencia</a:t>
            </a:r>
          </a:p>
          <a:p>
            <a:r>
              <a:rPr lang="es-CO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https://www.creaf.cat/es/articulos/creaf-y-javier-royo-lanzan-aquipasa-una-campana-para-visibilizar-la-desigualdad-de-genero-en-la-ciencia</a:t>
            </a:r>
            <a:r>
              <a:rPr lang="es-C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712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8F7808-5218-BDB7-2E20-D8939F3FA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88564"/>
            <a:ext cx="10058400" cy="38464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sz="3200" dirty="0"/>
              <a:t>Las imágenes, en sus diversos tipos (pintura, fotografías, afiches, caricaturas, etc.), no son simplemente una ilustración, sino un instrumento a partir del cual se puede abordar el estudio de una temática.</a:t>
            </a:r>
          </a:p>
          <a:p>
            <a:pPr marL="0" indent="0" algn="ctr">
              <a:buNone/>
            </a:pPr>
            <a:endParaRPr lang="es-MX" sz="3200" dirty="0"/>
          </a:p>
          <a:p>
            <a:pPr marL="0" indent="0" algn="ctr">
              <a:buNone/>
            </a:pPr>
            <a:r>
              <a:rPr lang="es-MX" sz="3200" dirty="0"/>
              <a:t>Observa la siguiente imagen: ¿Qué puedes decir sobre ella?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34031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721EA0-406D-0F5D-A354-18CE47B40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5985331"/>
            <a:ext cx="9886335" cy="460150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59487F-2536-654F-ECE5-068CDD6C9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9" y="642594"/>
            <a:ext cx="762000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941C4-67DB-451B-70D4-21B704E92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Algunas preguntas para ayudarte a analizar la imagen: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42BA51-18D5-E2F8-129A-C7773D92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89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/>
              <a:t>Identificación Básica: Comienza por identificar la información básica de la imagen:</a:t>
            </a:r>
          </a:p>
          <a:p>
            <a:pPr marL="0" indent="0">
              <a:buNone/>
            </a:pPr>
            <a:endParaRPr lang="es-MX" sz="2400" dirty="0"/>
          </a:p>
          <a:p>
            <a:r>
              <a:rPr lang="es-MX" sz="2400" dirty="0"/>
              <a:t>¿Qué tipo de imagen es (fotografía, pintura, grabado, etc.)?</a:t>
            </a:r>
          </a:p>
          <a:p>
            <a:r>
              <a:rPr lang="es-MX" sz="2400" dirty="0"/>
              <a:t>¿Quién es el autor (si se conoce)?</a:t>
            </a:r>
          </a:p>
          <a:p>
            <a:r>
              <a:rPr lang="es-MX" sz="2400" dirty="0"/>
              <a:t>¿Cuándo y dónde fue creada?</a:t>
            </a:r>
            <a:endParaRPr lang="es-CO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C92832B-7B6E-48DD-B69C-9BF6D7ABA94D}"/>
              </a:ext>
            </a:extLst>
          </p:cNvPr>
          <p:cNvSpPr txBox="1"/>
          <p:nvPr/>
        </p:nvSpPr>
        <p:spPr>
          <a:xfrm>
            <a:off x="1066800" y="5191432"/>
            <a:ext cx="993549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Quinto congreso de </a:t>
            </a:r>
            <a:r>
              <a:rPr lang="es-MX" dirty="0" err="1"/>
              <a:t>solvey</a:t>
            </a:r>
            <a:r>
              <a:rPr lang="es-MX" dirty="0"/>
              <a:t> (1927). Considerada la fotografía más importante y famosa de la historia de la física.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33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785C3-52D0-B5E4-D0AD-E8E2E0388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0220"/>
            <a:ext cx="10058400" cy="1371600"/>
          </a:xfrm>
        </p:spPr>
        <p:txBody>
          <a:bodyPr/>
          <a:lstStyle/>
          <a:p>
            <a:r>
              <a:rPr lang="es-MX" dirty="0"/>
              <a:t>Observación Detallada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8932EB-6B0E-F077-5141-9CEE3B31C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20060"/>
            <a:ext cx="10058400" cy="4520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dirty="0"/>
              <a:t>Observa detenidamente la imagen, prestando atención a:</a:t>
            </a:r>
          </a:p>
          <a:p>
            <a:r>
              <a:rPr lang="es-MX" sz="2400" dirty="0"/>
              <a:t>Personajes: ¿Quiénes aparecen en la imagen? ¿Qué están haciendo?</a:t>
            </a:r>
          </a:p>
          <a:p>
            <a:r>
              <a:rPr lang="es-MX" sz="2400" dirty="0"/>
              <a:t>Objetos y elementos: ¿Qué objetos o elementos destacan? ¿Tienen un significado simbólico?</a:t>
            </a:r>
          </a:p>
          <a:p>
            <a:r>
              <a:rPr lang="es-MX" sz="2400" dirty="0"/>
              <a:t>Configuración y composición: ¿Cómo están dispuestos los elementos? ¿Hay un punto focal?</a:t>
            </a:r>
          </a:p>
          <a:p>
            <a:r>
              <a:rPr lang="es-MX" sz="2400" dirty="0"/>
              <a:t>Los colores que más resaltan: ¿por qué? ¿algún objetivo pictórico?</a:t>
            </a:r>
          </a:p>
          <a:p>
            <a:r>
              <a:rPr lang="es-MX" sz="2400" dirty="0"/>
              <a:t>¿Qué tipo de ángulo se utiliza para la fotografía? ¿cuál es la voluntad de este ángulo?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3236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6D00264B-3D19-FCCA-67A9-EBEEE6C6F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419290"/>
              </p:ext>
            </p:extLst>
          </p:nvPr>
        </p:nvGraphicFramePr>
        <p:xfrm>
          <a:off x="1066800" y="2837404"/>
          <a:ext cx="10058400" cy="381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51188654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448858738"/>
                    </a:ext>
                  </a:extLst>
                </a:gridCol>
              </a:tblGrid>
              <a:tr h="381411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Peter </a:t>
                      </a:r>
                      <a:r>
                        <a:rPr lang="es-CO" sz="1600" dirty="0" err="1"/>
                        <a:t>Debye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Irving Langmuir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Martin Knudsen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Auguste </a:t>
                      </a:r>
                      <a:r>
                        <a:rPr lang="es-CO" sz="1600" dirty="0" err="1"/>
                        <a:t>Piccard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Max Planck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William Lawrence Bragg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Émile </a:t>
                      </a:r>
                      <a:r>
                        <a:rPr lang="es-CO" sz="1600" dirty="0" err="1"/>
                        <a:t>Henriot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Paul </a:t>
                      </a:r>
                      <a:r>
                        <a:rPr lang="es-CO" sz="1600" dirty="0" err="1"/>
                        <a:t>Ehrenfest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Marie Curie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 err="1"/>
                        <a:t>Hendrik</a:t>
                      </a:r>
                      <a:r>
                        <a:rPr lang="es-CO" sz="1600" dirty="0"/>
                        <a:t> Anthony </a:t>
                      </a:r>
                      <a:r>
                        <a:rPr lang="es-CO" sz="1600" dirty="0" err="1"/>
                        <a:t>Kramers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Édouard </a:t>
                      </a:r>
                      <a:r>
                        <a:rPr lang="es-CO" sz="1600" dirty="0" err="1"/>
                        <a:t>Herzen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 err="1"/>
                        <a:t>Hendrik</a:t>
                      </a:r>
                      <a:r>
                        <a:rPr lang="es-CO" sz="1600" dirty="0"/>
                        <a:t> </a:t>
                      </a:r>
                      <a:r>
                        <a:rPr lang="es-CO" sz="1600" dirty="0" err="1"/>
                        <a:t>Antoon</a:t>
                      </a:r>
                      <a:r>
                        <a:rPr lang="es-CO" sz="1600" dirty="0"/>
                        <a:t> Lorentz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Théophile de </a:t>
                      </a:r>
                      <a:r>
                        <a:rPr lang="es-CO" sz="1600" dirty="0" err="1"/>
                        <a:t>Donder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Paul Adrien Maurice Dirac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Albert Einstein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Erwin Schrödinger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Arthur </a:t>
                      </a:r>
                      <a:r>
                        <a:rPr lang="es-CO" sz="1600" dirty="0" err="1"/>
                        <a:t>Holly</a:t>
                      </a:r>
                      <a:r>
                        <a:rPr lang="es-CO" sz="1600" dirty="0"/>
                        <a:t> Compton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Jules-Émile </a:t>
                      </a:r>
                      <a:r>
                        <a:rPr lang="es-CO" sz="1600" dirty="0" err="1"/>
                        <a:t>Verschaffelt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Paul Langevin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Louis-</a:t>
                      </a:r>
                      <a:r>
                        <a:rPr lang="es-CO" sz="1600" dirty="0" err="1"/>
                        <a:t>Victor</a:t>
                      </a:r>
                      <a:r>
                        <a:rPr lang="es-CO" sz="1600" dirty="0"/>
                        <a:t> de Broglie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Charles-Eugène </a:t>
                      </a:r>
                      <a:r>
                        <a:rPr lang="es-CO" sz="1600" dirty="0" err="1"/>
                        <a:t>Guye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Wolfgang Pauli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Werner Heisenberg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Max Born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Charles Thomson Rees Wilson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Ralph Howard </a:t>
                      </a:r>
                      <a:r>
                        <a:rPr lang="es-CO" sz="1600" dirty="0" err="1"/>
                        <a:t>Fowler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 err="1"/>
                        <a:t>Léon</a:t>
                      </a:r>
                      <a:r>
                        <a:rPr lang="es-CO" sz="1600" dirty="0"/>
                        <a:t> </a:t>
                      </a:r>
                      <a:r>
                        <a:rPr lang="es-CO" sz="1600" dirty="0" err="1"/>
                        <a:t>Brillouin</a:t>
                      </a:r>
                      <a:endParaRPr lang="es-CO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Niels Bohr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CO" sz="1600" dirty="0"/>
                        <a:t>Owen </a:t>
                      </a:r>
                      <a:r>
                        <a:rPr lang="es-CO" sz="1600" dirty="0" err="1"/>
                        <a:t>Willans</a:t>
                      </a:r>
                      <a:r>
                        <a:rPr lang="es-CO" sz="1600" dirty="0"/>
                        <a:t> Richardson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76785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76B0B622-B287-7C5B-F737-1D6F07912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632" y="509858"/>
            <a:ext cx="8573477" cy="219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5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C5281-4D03-827D-9C21-D0FFF603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Contexto Histórico y Cultural: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D5DDE-E6EF-6CC1-8A80-81082DC33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10813"/>
            <a:ext cx="10058400" cy="3569109"/>
          </a:xfrm>
        </p:spPr>
        <p:txBody>
          <a:bodyPr>
            <a:normAutofit/>
          </a:bodyPr>
          <a:lstStyle/>
          <a:p>
            <a:r>
              <a:rPr lang="es-MX" sz="3200" dirty="0"/>
              <a:t>Investiga el período histórico en el que se creó la imagen. ¿Qué eventos o circunstancias sociales, políticas o culturales podrían haber influenciado su creación?</a:t>
            </a:r>
          </a:p>
          <a:p>
            <a:r>
              <a:rPr lang="es-MX" sz="3200" dirty="0"/>
              <a:t>Considera el contexto cultural y las creencias de la época.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28463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A68EE5E-D1FD-F898-9F46-D633E6C5C841}"/>
              </a:ext>
            </a:extLst>
          </p:cNvPr>
          <p:cNvSpPr txBox="1"/>
          <p:nvPr/>
        </p:nvSpPr>
        <p:spPr>
          <a:xfrm>
            <a:off x="983226" y="674400"/>
            <a:ext cx="10225548" cy="55092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MX" sz="1600" dirty="0"/>
              <a:t>Los congresos Solvay (también llamados conferencias Solvay) son una serie de conferencias científicas que han sido celebradas desde 1911. Al comienzo del siglo XX, estos congresos reunían a los más grandes científicos de la época, permitiendo avances muy importantes en la física y en la química. Pudieron ser organizados gracias al mecenazgo de Ernest Solvay, químico e industrial belga.</a:t>
            </a:r>
          </a:p>
          <a:p>
            <a:endParaRPr lang="es-MX" sz="1600" dirty="0"/>
          </a:p>
          <a:p>
            <a:r>
              <a:rPr lang="es-MX" sz="1600" dirty="0"/>
              <a:t>Después del éxito inicial de la primera conferencia, las conferencias Solvay han sido dedicadas a problemas abiertos tanto en la física como en la química. Estos congresos se celebran cada tres años.</a:t>
            </a:r>
          </a:p>
          <a:p>
            <a:endParaRPr lang="es-MX" sz="1600" dirty="0"/>
          </a:p>
          <a:p>
            <a:r>
              <a:rPr lang="es-MX" sz="1600" dirty="0"/>
              <a:t>La quinta conferencia fue la más famosa y se celebró en octubre de 1927 en Bruselas. El tema principal fue Electrones y fotones; los mejores físicos mundiales discutieron sobre la recientemente formulada teoría cuántica, dieron un sentido a lo que no lo tenía, construyeron una nueva manera de entender el mundo y se dieron cuenta de que para describir y entender la naturaleza se tenían que abandonar gran parte de las ideas preconcebidas por el ser humano a lo largo de toda su historia.</a:t>
            </a:r>
          </a:p>
          <a:p>
            <a:endParaRPr lang="es-MX" sz="1600" dirty="0"/>
          </a:p>
          <a:p>
            <a:r>
              <a:rPr lang="es-MX" sz="1600" dirty="0"/>
              <a:t>Fue una generación de oro de la ciencia, posiblemente como no ha habido otra en la historia. Diecisiete de los veintinueve asistentes eran o llegaron a ser ganadores de Premios Nobel, incluyendo a Marie Curie, que había ganado los premios Nobel en dos disciplinas científicas diferentes (Premios Nobel de Física y de Química).</a:t>
            </a:r>
          </a:p>
          <a:p>
            <a:r>
              <a:rPr lang="es-MX" sz="1600" dirty="0"/>
              <a:t>En aquella cita, Irving Langmuir, posteriormente Premio Nobel de Química en 1932, tomó las imágenes.</a:t>
            </a:r>
          </a:p>
        </p:txBody>
      </p:sp>
    </p:spTree>
    <p:extLst>
      <p:ext uri="{BB962C8B-B14F-4D97-AF65-F5344CB8AC3E}">
        <p14:creationId xmlns:p14="http://schemas.microsoft.com/office/powerpoint/2010/main" val="381693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BAB4-209F-B072-7F31-61203331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Análisis Técnico y Estilístico:</a:t>
            </a:r>
            <a:br>
              <a:rPr lang="es-MX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F7D1F0-D5B8-DC6A-4A81-0EAEFFCF3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Evalúa el estilo artístico y las técnicas utilizadas. ¿Pertenecen a algún movimiento artístico conocido?</a:t>
            </a:r>
          </a:p>
          <a:p>
            <a:r>
              <a:rPr lang="es-MX" sz="3200" dirty="0"/>
              <a:t>¿Cómo influyen estas técnicas y estilos en la interpretación de la imagen?</a:t>
            </a:r>
          </a:p>
          <a:p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179778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120</TotalTime>
  <Words>895</Words>
  <Application>Microsoft Macintosh PowerPoint</Application>
  <PresentationFormat>Grand écran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Savon</vt:lpstr>
      <vt:lpstr>Análisis de la imagen</vt:lpstr>
      <vt:lpstr>Présentation PowerPoint</vt:lpstr>
      <vt:lpstr>Présentation PowerPoint</vt:lpstr>
      <vt:lpstr>Algunas preguntas para ayudarte a analizar la imagen: </vt:lpstr>
      <vt:lpstr>Observación Detallada</vt:lpstr>
      <vt:lpstr>Présentation PowerPoint</vt:lpstr>
      <vt:lpstr>Contexto Histórico y Cultural:</vt:lpstr>
      <vt:lpstr>Présentation PowerPoint</vt:lpstr>
      <vt:lpstr>Análisis Técnico y Estilístico: </vt:lpstr>
      <vt:lpstr>Interpretación: </vt:lpstr>
      <vt:lpstr>Comparación y Contraste (si es aplicable): </vt:lpstr>
      <vt:lpstr>Conexiones con el Presente:</vt:lpstr>
      <vt:lpstr>Primer plano</vt:lpstr>
      <vt:lpstr>Présentation PowerPoint</vt:lpstr>
      <vt:lpstr>Actividad de análisis: 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Ángela  Maldonado Sandoval</dc:creator>
  <cp:lastModifiedBy>Juanita Robayo</cp:lastModifiedBy>
  <cp:revision>4</cp:revision>
  <dcterms:created xsi:type="dcterms:W3CDTF">2024-11-05T09:53:02Z</dcterms:created>
  <dcterms:modified xsi:type="dcterms:W3CDTF">2024-11-05T15:24:31Z</dcterms:modified>
</cp:coreProperties>
</file>