
<file path=[Content_Types].xml><?xml version="1.0" encoding="utf-8"?>
<Types xmlns="http://schemas.openxmlformats.org/package/2006/content-types">
  <Default Extension="bmp" ContentType="image/bmp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71" r:id="rId15"/>
    <p:sldId id="268" r:id="rId16"/>
    <p:sldId id="269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7" autoAdjust="0"/>
    <p:restoredTop sz="94691"/>
  </p:normalViewPr>
  <p:slideViewPr>
    <p:cSldViewPr snapToGrid="0">
      <p:cViewPr varScale="1">
        <p:scale>
          <a:sx n="103" d="100"/>
          <a:sy n="103" d="100"/>
        </p:scale>
        <p:origin x="92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03FCE02C-6EC6-4E09-BC2C-9FDED4DE236E}" type="datetimeFigureOut">
              <a:rPr lang="en-US" dirty="0"/>
              <a:t>11/5/24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B075A7A-4A9A-410F-B848-AB998ACC9419}" type="datetimeFigureOut">
              <a:rPr lang="en-US" dirty="0"/>
              <a:pPr/>
              <a:t>11/5/24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3E88-2D66-4D17-B0FA-EA13CB20B2FF}" type="datetimeFigureOut">
              <a:rPr lang="en-US" dirty="0"/>
              <a:pPr/>
              <a:t>11/5/24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8F36E1-9596-4E98-8786-4A17C5D29C65}" type="datetimeFigureOut">
              <a:rPr lang="en-US" dirty="0"/>
              <a:pPr/>
              <a:t>11/5/24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E4D1A55-63BC-4BA2-9538-7DDEADA10621}" type="datetimeFigureOut">
              <a:rPr lang="en-US" dirty="0"/>
              <a:t>11/5/24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D01ABB-8821-4BF5-97A9-E1A66ACAEAA9}" type="datetimeFigureOut">
              <a:rPr lang="en-US" dirty="0"/>
              <a:pPr/>
              <a:t>11/5/24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C37B1C-D4A1-4A4F-A470-80868146AFC5}" type="datetimeFigureOut">
              <a:rPr lang="en-US" dirty="0"/>
              <a:pPr/>
              <a:t>11/5/24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31D1B9-F39E-471E-80A9-595CAA5664AD}" type="datetimeFigureOut">
              <a:rPr lang="en-US" dirty="0"/>
              <a:pPr/>
              <a:t>11/5/24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FCEABC-E2B9-4606-A74F-CB06AF596887}" type="datetimeFigureOut">
              <a:rPr lang="en-US" dirty="0"/>
              <a:pPr/>
              <a:t>11/5/24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8850A0-01A3-4F4E-AA52-F716A9BFD4EB}" type="datetimeFigureOut">
              <a:rPr lang="en-US" dirty="0"/>
              <a:pPr/>
              <a:t>11/5/24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5811CCA-BB49-46C7-A0E2-F42339750F9A}" type="datetimeFigureOut">
              <a:rPr lang="en-US" dirty="0"/>
              <a:t>11/5/24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17205CAA-4E5A-4223-BD55-C5D2841AC9EF}" type="datetimeFigureOut">
              <a:rPr lang="en-US" dirty="0"/>
              <a:t>11/5/24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es.wikipedia.org/wiki/Congreso_Solvay" TargetMode="External"/><Relationship Id="rId2" Type="http://schemas.openxmlformats.org/officeDocument/2006/relationships/hyperlink" Target="https://historia1imagen.cl/2007/07/04/como-analizar-una-imagen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reaf.cat/es/articulos/creaf-y-javier-royo-lanzan-aquipasa-una-campana-para-visibilizar-la-desigualdad-de-genero-en-la-ciencia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0BB039-6A0A-85C7-7200-43F79958C2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Análisis de la imagen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14C910C-6F4B-5AF7-30F9-CCDA32C704D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MX" dirty="0"/>
              <a:t>LANGUE NIVEAU 5 TD 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5010030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CA692F-2130-960F-6B77-AC902043C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Interpretación:</a:t>
            </a:r>
            <a:br>
              <a:rPr lang="es-MX" dirty="0"/>
            </a:b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8BEF220-5F7A-5D46-807D-693738F917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z="2400" dirty="0"/>
              <a:t>Reflexiona sobre el significado y el mensaje de la imagen. ¿Qué quería comunicar el artista o el creador de la imagen?</a:t>
            </a:r>
          </a:p>
          <a:p>
            <a:r>
              <a:rPr lang="es-MX" sz="2400" dirty="0"/>
              <a:t>Considera las posibles interpretaciones, tanto literales como simbólicas.</a:t>
            </a:r>
          </a:p>
          <a:p>
            <a:endParaRPr lang="es-CO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C0E77B95-6BDB-68B4-591E-FACB1082755E}"/>
              </a:ext>
            </a:extLst>
          </p:cNvPr>
          <p:cNvSpPr txBox="1"/>
          <p:nvPr/>
        </p:nvSpPr>
        <p:spPr>
          <a:xfrm>
            <a:off x="870155" y="3967316"/>
            <a:ext cx="10255045" cy="1846659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3200" dirty="0"/>
              <a:t>Si tuvieras que escribir un texto argumentativo sobre esta imagen, ¿Qué problemáticas crees que podrías abordar? 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52058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94FFEA-B9C6-B3E8-044B-35CB18255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822960"/>
            <a:ext cx="10058400" cy="1191234"/>
          </a:xfrm>
        </p:spPr>
        <p:txBody>
          <a:bodyPr>
            <a:normAutofit fontScale="90000"/>
          </a:bodyPr>
          <a:lstStyle/>
          <a:p>
            <a:r>
              <a:rPr lang="es-MX" dirty="0"/>
              <a:t>Comparación y Contraste (si es aplicable):</a:t>
            </a:r>
            <a:br>
              <a:rPr lang="es-MX" dirty="0"/>
            </a:b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60AC3FA-E195-1D7D-6134-110F4B986E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3200" dirty="0"/>
              <a:t>Compara la imagen con otras obras del mismo período, del mismo artista o de la misma temática.</a:t>
            </a:r>
          </a:p>
          <a:p>
            <a:r>
              <a:rPr lang="es-MX" sz="3200" dirty="0"/>
              <a:t>Identifica similitudes y diferencias en temas, estilos y técnicas.</a:t>
            </a:r>
            <a:endParaRPr lang="es-CO" sz="3200" dirty="0"/>
          </a:p>
        </p:txBody>
      </p:sp>
    </p:spTree>
    <p:extLst>
      <p:ext uri="{BB962C8B-B14F-4D97-AF65-F5344CB8AC3E}">
        <p14:creationId xmlns:p14="http://schemas.microsoft.com/office/powerpoint/2010/main" val="16074866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610E19-FF79-AC80-C9A5-4F3E3ECC2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/>
              <a:t>Conexiones con el Presente: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16139E5-AD1A-75AA-9D05-C514A0F363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4000" dirty="0"/>
              <a:t>Reflexiona sobre cómo esta imagen se relaciona con el mundo contemporáneo. ¿Tiene alguna relevancia o lección para la actualidad?</a:t>
            </a:r>
          </a:p>
          <a:p>
            <a:r>
              <a:rPr lang="es-MX" sz="4000" dirty="0"/>
              <a:t>¿Qué huella deja esta fotografía?</a:t>
            </a:r>
            <a:endParaRPr lang="es-CO" sz="4000" dirty="0"/>
          </a:p>
        </p:txBody>
      </p:sp>
    </p:spTree>
    <p:extLst>
      <p:ext uri="{BB962C8B-B14F-4D97-AF65-F5344CB8AC3E}">
        <p14:creationId xmlns:p14="http://schemas.microsoft.com/office/powerpoint/2010/main" val="19921347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3B4DE6-E65E-F5F4-F873-15EDEC6AE8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544BA33-06EF-2C07-A392-706DEDD176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2832" y="5985331"/>
            <a:ext cx="9886335" cy="460150"/>
          </a:xfrm>
        </p:spPr>
        <p:txBody>
          <a:bodyPr/>
          <a:lstStyle/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endParaRPr lang="es-CO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45E326DB-0251-B0E2-5F7B-AB21D8D1A6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4062" y="1150105"/>
            <a:ext cx="6818870" cy="4935157"/>
          </a:xfrm>
          <a:prstGeom prst="rect">
            <a:avLst/>
          </a:prstGeom>
        </p:spPr>
      </p:pic>
      <p:sp>
        <p:nvSpPr>
          <p:cNvPr id="5" name="Título 1">
            <a:extLst>
              <a:ext uri="{FF2B5EF4-FFF2-40B4-BE49-F238E27FC236}">
                <a16:creationId xmlns:a16="http://schemas.microsoft.com/office/drawing/2014/main" id="{605419C2-68D0-A0EC-6DCD-E76F04EBE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530" y="5477764"/>
            <a:ext cx="4246605" cy="568453"/>
          </a:xfrm>
        </p:spPr>
        <p:txBody>
          <a:bodyPr>
            <a:normAutofit/>
          </a:bodyPr>
          <a:lstStyle/>
          <a:p>
            <a:r>
              <a:rPr lang="es-MX" sz="2400" dirty="0"/>
              <a:t>Primer plano</a:t>
            </a:r>
            <a:endParaRPr lang="es-CO" sz="2400" dirty="0"/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0E92AA8E-021C-6C4F-B8AF-5A8EB9A6FFDF}"/>
              </a:ext>
            </a:extLst>
          </p:cNvPr>
          <p:cNvSpPr txBox="1">
            <a:spLocks/>
          </p:cNvSpPr>
          <p:nvPr/>
        </p:nvSpPr>
        <p:spPr>
          <a:xfrm>
            <a:off x="572530" y="2889465"/>
            <a:ext cx="4246605" cy="568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MX" sz="2400" dirty="0"/>
              <a:t>Segundo plano</a:t>
            </a:r>
            <a:endParaRPr lang="es-CO" sz="2400" dirty="0"/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FE085F30-990A-AFBA-9977-C1B5A85C06C9}"/>
              </a:ext>
            </a:extLst>
          </p:cNvPr>
          <p:cNvSpPr txBox="1">
            <a:spLocks/>
          </p:cNvSpPr>
          <p:nvPr/>
        </p:nvSpPr>
        <p:spPr>
          <a:xfrm>
            <a:off x="572530" y="832506"/>
            <a:ext cx="4246605" cy="568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MX" sz="2400" dirty="0"/>
              <a:t>Último plano</a:t>
            </a:r>
            <a:endParaRPr lang="es-CO" sz="2400" dirty="0"/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C40B0190-56CB-8442-1D4B-53F65C6C946A}"/>
              </a:ext>
            </a:extLst>
          </p:cNvPr>
          <p:cNvSpPr txBox="1">
            <a:spLocks/>
          </p:cNvSpPr>
          <p:nvPr/>
        </p:nvSpPr>
        <p:spPr>
          <a:xfrm>
            <a:off x="3149428" y="488511"/>
            <a:ext cx="2411113" cy="568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MX" sz="2400" dirty="0"/>
              <a:t>A la izquierda</a:t>
            </a:r>
            <a:endParaRPr lang="es-CO" sz="2400" dirty="0"/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0D550A91-C253-E491-D039-C7E3FCF481AE}"/>
              </a:ext>
            </a:extLst>
          </p:cNvPr>
          <p:cNvSpPr txBox="1">
            <a:spLocks/>
          </p:cNvSpPr>
          <p:nvPr/>
        </p:nvSpPr>
        <p:spPr>
          <a:xfrm>
            <a:off x="7787331" y="423235"/>
            <a:ext cx="2411113" cy="568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MX" sz="2400" dirty="0"/>
              <a:t>A la derecha</a:t>
            </a:r>
            <a:endParaRPr lang="es-CO" sz="2400" dirty="0"/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C9E20925-73C5-CF90-0003-9182DB585064}"/>
              </a:ext>
            </a:extLst>
          </p:cNvPr>
          <p:cNvSpPr txBox="1">
            <a:spLocks/>
          </p:cNvSpPr>
          <p:nvPr/>
        </p:nvSpPr>
        <p:spPr>
          <a:xfrm>
            <a:off x="9972932" y="1056964"/>
            <a:ext cx="2411113" cy="568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MX" sz="2400" dirty="0"/>
              <a:t>Arriba</a:t>
            </a:r>
            <a:endParaRPr lang="es-CO" sz="2400" dirty="0"/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2659B10B-1CEE-C6DB-3997-A9035AAFA4C4}"/>
              </a:ext>
            </a:extLst>
          </p:cNvPr>
          <p:cNvSpPr txBox="1">
            <a:spLocks/>
          </p:cNvSpPr>
          <p:nvPr/>
        </p:nvSpPr>
        <p:spPr>
          <a:xfrm>
            <a:off x="9972931" y="5569362"/>
            <a:ext cx="2411113" cy="568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MX" sz="2400" dirty="0"/>
              <a:t>Abajo</a:t>
            </a:r>
            <a:endParaRPr lang="es-CO" sz="2400" dirty="0"/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CC019288-4364-B37C-D96F-3695B9C13911}"/>
              </a:ext>
            </a:extLst>
          </p:cNvPr>
          <p:cNvSpPr txBox="1">
            <a:spLocks/>
          </p:cNvSpPr>
          <p:nvPr/>
        </p:nvSpPr>
        <p:spPr>
          <a:xfrm>
            <a:off x="5944628" y="3283492"/>
            <a:ext cx="2411113" cy="568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MX" sz="2400" b="1" dirty="0">
                <a:solidFill>
                  <a:srgbClr val="FFFF00"/>
                </a:solidFill>
              </a:rPr>
              <a:t>x</a:t>
            </a:r>
            <a:endParaRPr lang="es-CO" sz="2400" b="1" dirty="0">
              <a:solidFill>
                <a:srgbClr val="FFFF00"/>
              </a:solidFill>
            </a:endParaRPr>
          </a:p>
        </p:txBody>
      </p: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E882EC91-DB45-9DBC-4CA0-A8D4BF58125E}"/>
              </a:ext>
            </a:extLst>
          </p:cNvPr>
          <p:cNvCxnSpPr/>
          <p:nvPr/>
        </p:nvCxnSpPr>
        <p:spPr>
          <a:xfrm>
            <a:off x="2570205" y="1150105"/>
            <a:ext cx="1784779" cy="36977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>
            <a:extLst>
              <a:ext uri="{FF2B5EF4-FFF2-40B4-BE49-F238E27FC236}">
                <a16:creationId xmlns:a16="http://schemas.microsoft.com/office/drawing/2014/main" id="{53E81A15-13BE-B4D9-8922-E0A609626966}"/>
              </a:ext>
            </a:extLst>
          </p:cNvPr>
          <p:cNvCxnSpPr>
            <a:cxnSpLocks/>
          </p:cNvCxnSpPr>
          <p:nvPr/>
        </p:nvCxnSpPr>
        <p:spPr>
          <a:xfrm>
            <a:off x="3083783" y="3197942"/>
            <a:ext cx="1794610" cy="25519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>
            <a:extLst>
              <a:ext uri="{FF2B5EF4-FFF2-40B4-BE49-F238E27FC236}">
                <a16:creationId xmlns:a16="http://schemas.microsoft.com/office/drawing/2014/main" id="{2514673F-D9E0-A8D4-C819-AACC92F1F2D0}"/>
              </a:ext>
            </a:extLst>
          </p:cNvPr>
          <p:cNvCxnSpPr>
            <a:cxnSpLocks/>
          </p:cNvCxnSpPr>
          <p:nvPr/>
        </p:nvCxnSpPr>
        <p:spPr>
          <a:xfrm>
            <a:off x="2695832" y="5690663"/>
            <a:ext cx="1903352" cy="28989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>
            <a:extLst>
              <a:ext uri="{FF2B5EF4-FFF2-40B4-BE49-F238E27FC236}">
                <a16:creationId xmlns:a16="http://schemas.microsoft.com/office/drawing/2014/main" id="{E515F2BC-94A2-73CD-1C32-30911C93B32A}"/>
              </a:ext>
            </a:extLst>
          </p:cNvPr>
          <p:cNvCxnSpPr>
            <a:cxnSpLocks/>
          </p:cNvCxnSpPr>
          <p:nvPr/>
        </p:nvCxnSpPr>
        <p:spPr>
          <a:xfrm>
            <a:off x="4469284" y="832506"/>
            <a:ext cx="0" cy="119940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>
            <a:extLst>
              <a:ext uri="{FF2B5EF4-FFF2-40B4-BE49-F238E27FC236}">
                <a16:creationId xmlns:a16="http://schemas.microsoft.com/office/drawing/2014/main" id="{D821F21E-A97B-CB1F-374A-915882930DAC}"/>
              </a:ext>
            </a:extLst>
          </p:cNvPr>
          <p:cNvCxnSpPr>
            <a:cxnSpLocks/>
          </p:cNvCxnSpPr>
          <p:nvPr/>
        </p:nvCxnSpPr>
        <p:spPr>
          <a:xfrm>
            <a:off x="8992887" y="832506"/>
            <a:ext cx="0" cy="119940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>
            <a:extLst>
              <a:ext uri="{FF2B5EF4-FFF2-40B4-BE49-F238E27FC236}">
                <a16:creationId xmlns:a16="http://schemas.microsoft.com/office/drawing/2014/main" id="{07429330-48CD-BFA9-29C9-F4872775B96D}"/>
              </a:ext>
            </a:extLst>
          </p:cNvPr>
          <p:cNvCxnSpPr>
            <a:cxnSpLocks/>
          </p:cNvCxnSpPr>
          <p:nvPr/>
        </p:nvCxnSpPr>
        <p:spPr>
          <a:xfrm flipV="1">
            <a:off x="11174109" y="991688"/>
            <a:ext cx="0" cy="53720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>
            <a:extLst>
              <a:ext uri="{FF2B5EF4-FFF2-40B4-BE49-F238E27FC236}">
                <a16:creationId xmlns:a16="http://schemas.microsoft.com/office/drawing/2014/main" id="{D5E01E54-2A44-8483-F90F-32E8F2653900}"/>
              </a:ext>
            </a:extLst>
          </p:cNvPr>
          <p:cNvCxnSpPr>
            <a:cxnSpLocks/>
          </p:cNvCxnSpPr>
          <p:nvPr/>
        </p:nvCxnSpPr>
        <p:spPr>
          <a:xfrm>
            <a:off x="11174056" y="5637762"/>
            <a:ext cx="0" cy="50005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>
            <a:extLst>
              <a:ext uri="{FF2B5EF4-FFF2-40B4-BE49-F238E27FC236}">
                <a16:creationId xmlns:a16="http://schemas.microsoft.com/office/drawing/2014/main" id="{56D213D1-8B2E-1903-C6A8-E4E13789D8DF}"/>
              </a:ext>
            </a:extLst>
          </p:cNvPr>
          <p:cNvCxnSpPr>
            <a:cxnSpLocks/>
          </p:cNvCxnSpPr>
          <p:nvPr/>
        </p:nvCxnSpPr>
        <p:spPr>
          <a:xfrm flipH="1">
            <a:off x="6277232" y="3283492"/>
            <a:ext cx="3921212" cy="28422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ítulo 1">
            <a:extLst>
              <a:ext uri="{FF2B5EF4-FFF2-40B4-BE49-F238E27FC236}">
                <a16:creationId xmlns:a16="http://schemas.microsoft.com/office/drawing/2014/main" id="{52438914-2141-9B55-C692-DD49B74DA032}"/>
              </a:ext>
            </a:extLst>
          </p:cNvPr>
          <p:cNvSpPr txBox="1">
            <a:spLocks/>
          </p:cNvSpPr>
          <p:nvPr/>
        </p:nvSpPr>
        <p:spPr>
          <a:xfrm>
            <a:off x="9940750" y="2811009"/>
            <a:ext cx="2411113" cy="568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MX" sz="2400" dirty="0"/>
              <a:t>En el centro</a:t>
            </a:r>
            <a:endParaRPr lang="es-CO" sz="2400" dirty="0"/>
          </a:p>
        </p:txBody>
      </p:sp>
    </p:spTree>
    <p:extLst>
      <p:ext uri="{BB962C8B-B14F-4D97-AF65-F5344CB8AC3E}">
        <p14:creationId xmlns:p14="http://schemas.microsoft.com/office/powerpoint/2010/main" val="11820396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42A5BF-006A-3E3E-742F-9944286030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ED1C644-4D1E-DBEC-A787-81A06BB28E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2832" y="5985331"/>
            <a:ext cx="9886335" cy="460150"/>
          </a:xfrm>
        </p:spPr>
        <p:txBody>
          <a:bodyPr/>
          <a:lstStyle/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endParaRPr lang="es-CO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CCE8DAB7-02D3-80A1-FA09-800F41091C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4062" y="1150105"/>
            <a:ext cx="6818870" cy="49351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DF9BD773-25CC-62A9-F0D3-56299181ED82}"/>
              </a:ext>
            </a:extLst>
          </p:cNvPr>
          <p:cNvSpPr txBox="1">
            <a:spLocks/>
          </p:cNvSpPr>
          <p:nvPr/>
        </p:nvSpPr>
        <p:spPr>
          <a:xfrm>
            <a:off x="436605" y="535787"/>
            <a:ext cx="4246605" cy="568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MX" sz="2400" dirty="0"/>
              <a:t>Líneas de fuerza</a:t>
            </a:r>
            <a:endParaRPr lang="es-CO" sz="24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D8F06AF-33EE-ECD9-7923-BC953A380802}"/>
              </a:ext>
            </a:extLst>
          </p:cNvPr>
          <p:cNvSpPr/>
          <p:nvPr/>
        </p:nvSpPr>
        <p:spPr>
          <a:xfrm>
            <a:off x="5066270" y="1116732"/>
            <a:ext cx="4906662" cy="1824176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F5946A7-17F9-FCBB-B1F6-FC218ACCD517}"/>
              </a:ext>
            </a:extLst>
          </p:cNvPr>
          <p:cNvSpPr/>
          <p:nvPr/>
        </p:nvSpPr>
        <p:spPr>
          <a:xfrm>
            <a:off x="3121109" y="2895138"/>
            <a:ext cx="6818869" cy="2772594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id="{C75ABCD7-6B6F-F252-FA98-1DC8B5EF964E}"/>
              </a:ext>
            </a:extLst>
          </p:cNvPr>
          <p:cNvCxnSpPr>
            <a:cxnSpLocks/>
          </p:cNvCxnSpPr>
          <p:nvPr/>
        </p:nvCxnSpPr>
        <p:spPr>
          <a:xfrm flipV="1">
            <a:off x="1878227" y="1908526"/>
            <a:ext cx="9601200" cy="2283044"/>
          </a:xfrm>
          <a:prstGeom prst="line">
            <a:avLst/>
          </a:pr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7C10A7A6-439C-2110-FEFF-90AD99EE2FCF}"/>
              </a:ext>
            </a:extLst>
          </p:cNvPr>
          <p:cNvCxnSpPr>
            <a:cxnSpLocks/>
          </p:cNvCxnSpPr>
          <p:nvPr/>
        </p:nvCxnSpPr>
        <p:spPr>
          <a:xfrm>
            <a:off x="5066270" y="489922"/>
            <a:ext cx="0" cy="6273158"/>
          </a:xfrm>
          <a:prstGeom prst="line">
            <a:avLst/>
          </a:pr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13246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E2CB52-45A1-2DCD-9A4C-F5493796B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Actividad de análisis: 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435FFBC-7BEE-FC75-4F89-DF31E73473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sz="3600" dirty="0"/>
              <a:t>En pequeños grupos, deberán analizar una imagen siguiendo los pasos vistos en esta presentación. </a:t>
            </a:r>
          </a:p>
          <a:p>
            <a:pPr marL="0" indent="0">
              <a:buNone/>
            </a:pPr>
            <a:endParaRPr lang="es-CO" sz="3600" dirty="0"/>
          </a:p>
          <a:p>
            <a:pPr marL="0" indent="0">
              <a:buNone/>
            </a:pPr>
            <a:r>
              <a:rPr lang="es-CO" sz="3600" dirty="0"/>
              <a:t>Después harán una pequeña exposición de sus hallazgos. </a:t>
            </a:r>
            <a:endParaRPr lang="es-MX" sz="3600" dirty="0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16C63B75-7CC5-05E8-CC60-7E577276F1AF}"/>
              </a:ext>
            </a:extLst>
          </p:cNvPr>
          <p:cNvSpPr txBox="1">
            <a:spLocks/>
          </p:cNvSpPr>
          <p:nvPr/>
        </p:nvSpPr>
        <p:spPr>
          <a:xfrm rot="1375132">
            <a:off x="9770077" y="525617"/>
            <a:ext cx="247547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MX" dirty="0"/>
              <a:t>10 min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0812417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14D5CD-1810-7CD1-4F08-4D0250108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Bibliografía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EA80A22-6976-2B69-BC2D-73B352607E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¿CÓMO ANALIZAR UNA IMAGEN? </a:t>
            </a:r>
          </a:p>
          <a:p>
            <a:pPr marL="0" indent="0">
              <a:buNone/>
            </a:pPr>
            <a:r>
              <a:rPr lang="es-CO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https://historia1imagen.cl/2007/07/04/como-analizar-una-imagen/</a:t>
            </a:r>
            <a:r>
              <a:rPr lang="es-CO" dirty="0"/>
              <a:t> </a:t>
            </a:r>
          </a:p>
          <a:p>
            <a:r>
              <a:rPr lang="es-CO" dirty="0"/>
              <a:t>Congreso de Solvay</a:t>
            </a:r>
          </a:p>
          <a:p>
            <a:pPr marL="0" indent="0">
              <a:buNone/>
            </a:pPr>
            <a:r>
              <a:rPr lang="es-CO" dirty="0">
                <a:hlinkClick r:id="rId3"/>
              </a:rPr>
              <a:t>https://es.wikipedia.org/wiki/Congreso_Solvay</a:t>
            </a:r>
            <a:r>
              <a:rPr lang="es-CO" dirty="0"/>
              <a:t> </a:t>
            </a:r>
          </a:p>
          <a:p>
            <a:r>
              <a:rPr lang="es-MX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CREAF y Javier Royo lanzan #aquipasa, una campaña para visibilizar la desigualdad de género en la ciencia</a:t>
            </a:r>
          </a:p>
          <a:p>
            <a:r>
              <a:rPr lang="es-CO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https://www.creaf.cat/es/articulos/creaf-y-javier-royo-lanzan-aquipasa-una-campana-para-visibilizar-la-desigualdad-de-genero-en-la-ciencia</a:t>
            </a:r>
            <a:r>
              <a:rPr lang="es-CO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47122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48F7808-5218-BDB7-2E20-D8939F3FA9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88564"/>
            <a:ext cx="10058400" cy="384647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s-MX" sz="3200" dirty="0"/>
              <a:t>Las imágenes, en sus diversos tipos (pintura, fotografías, afiches, caricaturas, etc.), no son simplemente una ilustración, sino un instrumento a partir del cual se puede abordar el estudio de una temática.</a:t>
            </a:r>
          </a:p>
          <a:p>
            <a:pPr marL="0" indent="0" algn="ctr">
              <a:buNone/>
            </a:pPr>
            <a:endParaRPr lang="es-MX" sz="3200" dirty="0"/>
          </a:p>
          <a:p>
            <a:pPr marL="0" indent="0" algn="ctr">
              <a:buNone/>
            </a:pPr>
            <a:r>
              <a:rPr lang="es-MX" sz="3200" dirty="0"/>
              <a:t>Observa la siguiente imagen: ¿Qué puedes decir sobre ella?</a:t>
            </a:r>
            <a:endParaRPr lang="es-CO" sz="3200" dirty="0"/>
          </a:p>
        </p:txBody>
      </p:sp>
    </p:spTree>
    <p:extLst>
      <p:ext uri="{BB962C8B-B14F-4D97-AF65-F5344CB8AC3E}">
        <p14:creationId xmlns:p14="http://schemas.microsoft.com/office/powerpoint/2010/main" val="2340315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721EA0-406D-0F5D-A354-18CE47B409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2832" y="5985331"/>
            <a:ext cx="9886335" cy="460150"/>
          </a:xfrm>
        </p:spPr>
        <p:txBody>
          <a:bodyPr/>
          <a:lstStyle/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endParaRPr lang="es-CO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2959487F-2536-654F-ECE5-068CDD6C9E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99" y="642594"/>
            <a:ext cx="7620000" cy="551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34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6941C4-67DB-451B-70D4-21B704E92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Algunas preguntas para ayudarte a analizar la imagen: 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642BA51-18D5-E2F8-129A-C7773D928A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28965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2400" dirty="0"/>
              <a:t>Identificación Básica: Comienza por identificar la información básica de la imagen:</a:t>
            </a:r>
          </a:p>
          <a:p>
            <a:pPr marL="0" indent="0">
              <a:buNone/>
            </a:pPr>
            <a:endParaRPr lang="es-MX" sz="2400" dirty="0"/>
          </a:p>
          <a:p>
            <a:r>
              <a:rPr lang="es-MX" sz="2400" dirty="0"/>
              <a:t>¿Qué tipo de imagen es (fotografía, pintura, grabado, etc.)?</a:t>
            </a:r>
          </a:p>
          <a:p>
            <a:r>
              <a:rPr lang="es-MX" sz="2400" dirty="0"/>
              <a:t>¿Quién es el autor (si se conoce)?</a:t>
            </a:r>
          </a:p>
          <a:p>
            <a:r>
              <a:rPr lang="es-MX" sz="2400" dirty="0"/>
              <a:t>¿Cuándo y dónde fue creada?</a:t>
            </a:r>
            <a:endParaRPr lang="es-CO" sz="2400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CC92832B-7B6E-48DD-B69C-9BF6D7ABA94D}"/>
              </a:ext>
            </a:extLst>
          </p:cNvPr>
          <p:cNvSpPr txBox="1"/>
          <p:nvPr/>
        </p:nvSpPr>
        <p:spPr>
          <a:xfrm>
            <a:off x="1066800" y="5191432"/>
            <a:ext cx="9935497" cy="64633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s-MX" dirty="0"/>
              <a:t>Quinto congreso de </a:t>
            </a:r>
            <a:r>
              <a:rPr lang="es-MX" dirty="0" err="1"/>
              <a:t>solvey</a:t>
            </a:r>
            <a:r>
              <a:rPr lang="es-MX" dirty="0"/>
              <a:t> (1927). Considerada la fotografía más importante y famosa de la historia de la física.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273306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6785C3-52D0-B5E4-D0AD-E8E2E0388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520220"/>
            <a:ext cx="10058400" cy="1371600"/>
          </a:xfrm>
        </p:spPr>
        <p:txBody>
          <a:bodyPr/>
          <a:lstStyle/>
          <a:p>
            <a:r>
              <a:rPr lang="es-MX" dirty="0"/>
              <a:t>Observación Detallada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A8932EB-6B0E-F077-5141-9CEE3B31C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720060"/>
            <a:ext cx="10058400" cy="452010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MX" sz="2400" dirty="0"/>
              <a:t>Observa detenidamente la imagen, prestando atención a:</a:t>
            </a:r>
          </a:p>
          <a:p>
            <a:r>
              <a:rPr lang="es-MX" sz="2400" dirty="0"/>
              <a:t>Personajes: ¿Quiénes aparecen en la imagen? ¿Qué están haciendo?</a:t>
            </a:r>
          </a:p>
          <a:p>
            <a:r>
              <a:rPr lang="es-MX" sz="2400" dirty="0"/>
              <a:t>Objetos y elementos: ¿Qué objetos o elementos destacan? ¿Tienen un significado simbólico?</a:t>
            </a:r>
          </a:p>
          <a:p>
            <a:r>
              <a:rPr lang="es-MX" sz="2400" dirty="0"/>
              <a:t>Configuración y composición: ¿Cómo están dispuestos los elementos? ¿Hay un punto focal?</a:t>
            </a:r>
          </a:p>
          <a:p>
            <a:r>
              <a:rPr lang="es-MX" sz="2400" dirty="0"/>
              <a:t>Los colores que más resaltan: ¿por qué? ¿algún objetivo pictórico?</a:t>
            </a:r>
          </a:p>
          <a:p>
            <a:r>
              <a:rPr lang="es-MX" sz="2400" dirty="0"/>
              <a:t>¿Qué tipo de ángulo se utiliza para la fotografía? ¿cuál es la voluntad de este ángulo? </a:t>
            </a:r>
            <a:endParaRPr lang="es-CO" sz="2400" dirty="0"/>
          </a:p>
        </p:txBody>
      </p:sp>
    </p:spTree>
    <p:extLst>
      <p:ext uri="{BB962C8B-B14F-4D97-AF65-F5344CB8AC3E}">
        <p14:creationId xmlns:p14="http://schemas.microsoft.com/office/powerpoint/2010/main" val="332366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6D00264B-3D19-FCCA-67A9-EBEEE6C6F1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8419290"/>
              </p:ext>
            </p:extLst>
          </p:nvPr>
        </p:nvGraphicFramePr>
        <p:xfrm>
          <a:off x="1066800" y="2837404"/>
          <a:ext cx="10058400" cy="38141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>
                  <a:extLst>
                    <a:ext uri="{9D8B030D-6E8A-4147-A177-3AD203B41FA5}">
                      <a16:colId xmlns:a16="http://schemas.microsoft.com/office/drawing/2014/main" val="1511886540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448858738"/>
                    </a:ext>
                  </a:extLst>
                </a:gridCol>
              </a:tblGrid>
              <a:tr h="3814119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CO" sz="1600" dirty="0"/>
                        <a:t>Peter </a:t>
                      </a:r>
                      <a:r>
                        <a:rPr lang="es-CO" sz="1600" dirty="0" err="1"/>
                        <a:t>Debye</a:t>
                      </a:r>
                      <a:endParaRPr lang="es-CO" sz="1600" dirty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CO" sz="1600" dirty="0"/>
                        <a:t>Irving Langmuir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CO" sz="1600" dirty="0"/>
                        <a:t>Martin Knudsen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CO" sz="1600" dirty="0"/>
                        <a:t>Auguste </a:t>
                      </a:r>
                      <a:r>
                        <a:rPr lang="es-CO" sz="1600" dirty="0" err="1"/>
                        <a:t>Piccard</a:t>
                      </a:r>
                      <a:endParaRPr lang="es-CO" sz="1600" dirty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CO" sz="1600" dirty="0"/>
                        <a:t>Max Planck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CO" sz="1600" dirty="0"/>
                        <a:t>William Lawrence Bragg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CO" sz="1600" dirty="0"/>
                        <a:t>Émile </a:t>
                      </a:r>
                      <a:r>
                        <a:rPr lang="es-CO" sz="1600" dirty="0" err="1"/>
                        <a:t>Henriot</a:t>
                      </a:r>
                      <a:endParaRPr lang="es-CO" sz="1600" dirty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CO" sz="1600" dirty="0"/>
                        <a:t>Paul </a:t>
                      </a:r>
                      <a:r>
                        <a:rPr lang="es-CO" sz="1600" dirty="0" err="1"/>
                        <a:t>Ehrenfest</a:t>
                      </a:r>
                      <a:endParaRPr lang="es-CO" sz="1600" dirty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CO" sz="1600" dirty="0"/>
                        <a:t>Marie Curie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CO" sz="1600" dirty="0" err="1"/>
                        <a:t>Hendrik</a:t>
                      </a:r>
                      <a:r>
                        <a:rPr lang="es-CO" sz="1600" dirty="0"/>
                        <a:t> Anthony </a:t>
                      </a:r>
                      <a:r>
                        <a:rPr lang="es-CO" sz="1600" dirty="0" err="1"/>
                        <a:t>Kramers</a:t>
                      </a:r>
                      <a:endParaRPr lang="es-CO" sz="1600" dirty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CO" sz="1600" dirty="0"/>
                        <a:t>Édouard </a:t>
                      </a:r>
                      <a:r>
                        <a:rPr lang="es-CO" sz="1600" dirty="0" err="1"/>
                        <a:t>Herzen</a:t>
                      </a:r>
                      <a:endParaRPr lang="es-CO" sz="1600" dirty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CO" sz="1600" dirty="0" err="1"/>
                        <a:t>Hendrik</a:t>
                      </a:r>
                      <a:r>
                        <a:rPr lang="es-CO" sz="1600" dirty="0"/>
                        <a:t> </a:t>
                      </a:r>
                      <a:r>
                        <a:rPr lang="es-CO" sz="1600" dirty="0" err="1"/>
                        <a:t>Antoon</a:t>
                      </a:r>
                      <a:r>
                        <a:rPr lang="es-CO" sz="1600" dirty="0"/>
                        <a:t> Lorentz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CO" sz="1600" dirty="0"/>
                        <a:t>Théophile de </a:t>
                      </a:r>
                      <a:r>
                        <a:rPr lang="es-CO" sz="1600" dirty="0" err="1"/>
                        <a:t>Donder</a:t>
                      </a:r>
                      <a:endParaRPr lang="es-CO" sz="1600" dirty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CO" sz="1600" dirty="0"/>
                        <a:t>Paul Adrien Maurice Dirac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CO" sz="1600" dirty="0"/>
                        <a:t>Albert Einstein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CO" sz="1600" dirty="0"/>
                        <a:t>Erwin Schrödinger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CO" sz="1600" dirty="0"/>
                        <a:t>Arthur </a:t>
                      </a:r>
                      <a:r>
                        <a:rPr lang="es-CO" sz="1600" dirty="0" err="1"/>
                        <a:t>Holly</a:t>
                      </a:r>
                      <a:r>
                        <a:rPr lang="es-CO" sz="1600" dirty="0"/>
                        <a:t> Compton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CO" sz="1600" dirty="0"/>
                        <a:t>Jules-Émile </a:t>
                      </a:r>
                      <a:r>
                        <a:rPr lang="es-CO" sz="1600" dirty="0" err="1"/>
                        <a:t>Verschaffelt</a:t>
                      </a:r>
                      <a:endParaRPr lang="es-CO" sz="1600" dirty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CO" sz="1600" dirty="0"/>
                        <a:t>Paul Langevin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CO" sz="1600" dirty="0"/>
                        <a:t>Louis-</a:t>
                      </a:r>
                      <a:r>
                        <a:rPr lang="es-CO" sz="1600" dirty="0" err="1"/>
                        <a:t>Victor</a:t>
                      </a:r>
                      <a:r>
                        <a:rPr lang="es-CO" sz="1600" dirty="0"/>
                        <a:t> de Broglie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CO" sz="1600" dirty="0"/>
                        <a:t>Charles-Eugène </a:t>
                      </a:r>
                      <a:r>
                        <a:rPr lang="es-CO" sz="1600" dirty="0" err="1"/>
                        <a:t>Guye</a:t>
                      </a:r>
                      <a:endParaRPr lang="es-CO" sz="1600" dirty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CO" sz="1600" dirty="0"/>
                        <a:t>Wolfgang Pauli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CO" sz="1600" dirty="0"/>
                        <a:t>Werner Heisenberg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CO" sz="1600" dirty="0"/>
                        <a:t>Max Born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CO" sz="1600" dirty="0"/>
                        <a:t>Charles Thomson Rees Wilson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CO" sz="1600" dirty="0"/>
                        <a:t>Ralph Howard </a:t>
                      </a:r>
                      <a:r>
                        <a:rPr lang="es-CO" sz="1600" dirty="0" err="1"/>
                        <a:t>Fowler</a:t>
                      </a:r>
                      <a:endParaRPr lang="es-CO" sz="1600" dirty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CO" sz="1600" dirty="0" err="1"/>
                        <a:t>Léon</a:t>
                      </a:r>
                      <a:r>
                        <a:rPr lang="es-CO" sz="1600" dirty="0"/>
                        <a:t> </a:t>
                      </a:r>
                      <a:r>
                        <a:rPr lang="es-CO" sz="1600" dirty="0" err="1"/>
                        <a:t>Brillouin</a:t>
                      </a:r>
                      <a:endParaRPr lang="es-CO" sz="1600" dirty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CO" sz="1600" dirty="0"/>
                        <a:t>Niels Bohr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CO" sz="1600" dirty="0"/>
                        <a:t>Owen </a:t>
                      </a:r>
                      <a:r>
                        <a:rPr lang="es-CO" sz="1600" dirty="0" err="1"/>
                        <a:t>Willans</a:t>
                      </a:r>
                      <a:r>
                        <a:rPr lang="es-CO" sz="1600" dirty="0"/>
                        <a:t> Richardson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0576785"/>
                  </a:ext>
                </a:extLst>
              </a:tr>
            </a:tbl>
          </a:graphicData>
        </a:graphic>
      </p:graphicFrame>
      <p:pic>
        <p:nvPicPr>
          <p:cNvPr id="4" name="Imagen 3">
            <a:extLst>
              <a:ext uri="{FF2B5EF4-FFF2-40B4-BE49-F238E27FC236}">
                <a16:creationId xmlns:a16="http://schemas.microsoft.com/office/drawing/2014/main" id="{76B0B622-B287-7C5B-F737-1D6F079125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2632" y="509858"/>
            <a:ext cx="8573477" cy="2194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0056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7C5281-4D03-827D-9C21-D0FFF6030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/>
              <a:t>Contexto Histórico y Cultural: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DDD5DDE-E6EF-6CC1-8A80-81082DC339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710813"/>
            <a:ext cx="10058400" cy="3569109"/>
          </a:xfrm>
        </p:spPr>
        <p:txBody>
          <a:bodyPr>
            <a:normAutofit/>
          </a:bodyPr>
          <a:lstStyle/>
          <a:p>
            <a:r>
              <a:rPr lang="es-MX" sz="3200" dirty="0"/>
              <a:t>Investiga el período histórico en el que se creó la imagen. ¿Qué eventos o circunstancias sociales, políticas o culturales podrían haber influenciado su creación?</a:t>
            </a:r>
          </a:p>
          <a:p>
            <a:r>
              <a:rPr lang="es-MX" sz="3200" dirty="0"/>
              <a:t>Considera el contexto cultural y las creencias de la época.</a:t>
            </a:r>
            <a:endParaRPr lang="es-CO" sz="3200" dirty="0"/>
          </a:p>
        </p:txBody>
      </p:sp>
    </p:spTree>
    <p:extLst>
      <p:ext uri="{BB962C8B-B14F-4D97-AF65-F5344CB8AC3E}">
        <p14:creationId xmlns:p14="http://schemas.microsoft.com/office/powerpoint/2010/main" val="42846374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1A68EE5E-D1FD-F898-9F46-D633E6C5C841}"/>
              </a:ext>
            </a:extLst>
          </p:cNvPr>
          <p:cNvSpPr txBox="1"/>
          <p:nvPr/>
        </p:nvSpPr>
        <p:spPr>
          <a:xfrm>
            <a:off x="983226" y="674400"/>
            <a:ext cx="10225548" cy="550920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s-MX" sz="1600" dirty="0"/>
              <a:t>Los congresos Solvay (también llamados conferencias Solvay) son una serie de conferencias científicas que han sido celebradas desde 1911. Al comienzo del siglo XX, estos congresos reunían a los más grandes científicos de la época, permitiendo avances muy importantes en la física y en la química. Pudieron ser organizados gracias al mecenazgo de Ernest Solvay, químico e industrial belga.</a:t>
            </a:r>
          </a:p>
          <a:p>
            <a:endParaRPr lang="es-MX" sz="1600" dirty="0"/>
          </a:p>
          <a:p>
            <a:r>
              <a:rPr lang="es-MX" sz="1600" dirty="0"/>
              <a:t>Después del éxito inicial de la primera conferencia, las conferencias Solvay han sido dedicadas a problemas abiertos tanto en la física como en la química. Estos congresos se celebran cada tres años.</a:t>
            </a:r>
          </a:p>
          <a:p>
            <a:endParaRPr lang="es-MX" sz="1600" dirty="0"/>
          </a:p>
          <a:p>
            <a:r>
              <a:rPr lang="es-MX" sz="1600" dirty="0"/>
              <a:t>La quinta conferencia fue la más famosa y se celebró en octubre de 1927 en Bruselas. El tema principal fue Electrones y fotones; los mejores físicos mundiales discutieron sobre la recientemente formulada teoría cuántica, dieron un sentido a lo que no lo tenía, construyeron una nueva manera de entender el mundo y se dieron cuenta de que para describir y entender la naturaleza se tenían que abandonar gran parte de las ideas preconcebidas por el ser humano a lo largo de toda su historia.</a:t>
            </a:r>
          </a:p>
          <a:p>
            <a:endParaRPr lang="es-MX" sz="1600" dirty="0"/>
          </a:p>
          <a:p>
            <a:r>
              <a:rPr lang="es-MX" sz="1600" dirty="0"/>
              <a:t>Fue una generación de oro de la ciencia, posiblemente como no ha habido otra en la historia. Diecisiete de los veintinueve asistentes eran o llegaron a ser ganadores de Premios Nobel, incluyendo a Marie Curie, que había ganado los premios Nobel en dos disciplinas científicas diferentes (Premios Nobel de Física y de Química).</a:t>
            </a:r>
          </a:p>
          <a:p>
            <a:r>
              <a:rPr lang="es-MX" sz="1600" dirty="0"/>
              <a:t>En aquella cita, Irving Langmuir, posteriormente Premio Nobel de Química en 1932, tomó las imágenes.</a:t>
            </a:r>
          </a:p>
        </p:txBody>
      </p:sp>
    </p:spTree>
    <p:extLst>
      <p:ext uri="{BB962C8B-B14F-4D97-AF65-F5344CB8AC3E}">
        <p14:creationId xmlns:p14="http://schemas.microsoft.com/office/powerpoint/2010/main" val="3816935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FABAB4-209F-B072-7F31-61203331F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Análisis Técnico y Estilístico:</a:t>
            </a:r>
            <a:br>
              <a:rPr lang="es-MX" dirty="0"/>
            </a:b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7F7D1F0-D5B8-DC6A-4A81-0EAEFFCF31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3200" dirty="0"/>
              <a:t>Evalúa el estilo artístico y las técnicas utilizadas. ¿Pertenecen a algún movimiento artístico conocido?</a:t>
            </a:r>
          </a:p>
          <a:p>
            <a:r>
              <a:rPr lang="es-MX" sz="3200" dirty="0"/>
              <a:t>¿Cómo influyen estas técnicas y estilos en la interpretación de la imagen?</a:t>
            </a:r>
          </a:p>
          <a:p>
            <a:endParaRPr lang="es-CO" sz="3200" dirty="0"/>
          </a:p>
        </p:txBody>
      </p:sp>
    </p:spTree>
    <p:extLst>
      <p:ext uri="{BB962C8B-B14F-4D97-AF65-F5344CB8AC3E}">
        <p14:creationId xmlns:p14="http://schemas.microsoft.com/office/powerpoint/2010/main" val="11797788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120</TotalTime>
  <Words>895</Words>
  <Application>Microsoft Macintosh PowerPoint</Application>
  <PresentationFormat>Grand écran</PresentationFormat>
  <Paragraphs>100</Paragraphs>
  <Slides>16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9" baseType="lpstr">
      <vt:lpstr>Arial</vt:lpstr>
      <vt:lpstr>Century Gothic</vt:lpstr>
      <vt:lpstr>Savon</vt:lpstr>
      <vt:lpstr>Análisis de la imagen</vt:lpstr>
      <vt:lpstr>Présentation PowerPoint</vt:lpstr>
      <vt:lpstr>Présentation PowerPoint</vt:lpstr>
      <vt:lpstr>Algunas preguntas para ayudarte a analizar la imagen: </vt:lpstr>
      <vt:lpstr>Observación Detallada</vt:lpstr>
      <vt:lpstr>Présentation PowerPoint</vt:lpstr>
      <vt:lpstr>Contexto Histórico y Cultural:</vt:lpstr>
      <vt:lpstr>Présentation PowerPoint</vt:lpstr>
      <vt:lpstr>Análisis Técnico y Estilístico: </vt:lpstr>
      <vt:lpstr>Interpretación: </vt:lpstr>
      <vt:lpstr>Comparación y Contraste (si es aplicable): </vt:lpstr>
      <vt:lpstr>Conexiones con el Presente:</vt:lpstr>
      <vt:lpstr>Primer plano</vt:lpstr>
      <vt:lpstr>Présentation PowerPoint</vt:lpstr>
      <vt:lpstr>Actividad de análisis: </vt:lpstr>
      <vt:lpstr>Bibliografía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Ángela  Maldonado Sandoval</dc:creator>
  <cp:lastModifiedBy>Juanita Robayo</cp:lastModifiedBy>
  <cp:revision>4</cp:revision>
  <dcterms:created xsi:type="dcterms:W3CDTF">2024-11-05T09:53:02Z</dcterms:created>
  <dcterms:modified xsi:type="dcterms:W3CDTF">2024-11-05T15:24:31Z</dcterms:modified>
</cp:coreProperties>
</file>