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3" r:id="rId7"/>
    <p:sldId id="262" r:id="rId8"/>
    <p:sldId id="265" r:id="rId9"/>
    <p:sldId id="264" r:id="rId10"/>
    <p:sldId id="267" r:id="rId11"/>
    <p:sldId id="269" r:id="rId12"/>
    <p:sldId id="271" r:id="rId13"/>
    <p:sldId id="272" r:id="rId14"/>
    <p:sldId id="273" r:id="rId15"/>
    <p:sldId id="261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98BEE-917B-4E2D-A18E-2B0B3C1AB6DA}" v="11" dt="2021-01-10T20:03:28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aporte" userId="6da5b1fe39395dd3" providerId="LiveId" clId="{52998BEE-917B-4E2D-A18E-2B0B3C1AB6DA}"/>
    <pc:docChg chg="custSel addSld modSld">
      <pc:chgData name="Pierre Laporte" userId="6da5b1fe39395dd3" providerId="LiveId" clId="{52998BEE-917B-4E2D-A18E-2B0B3C1AB6DA}" dt="2021-01-10T20:03:45.760" v="23" actId="1076"/>
      <pc:docMkLst>
        <pc:docMk/>
      </pc:docMkLst>
      <pc:sldChg chg="addSp delSp modSp add mod">
        <pc:chgData name="Pierre Laporte" userId="6da5b1fe39395dd3" providerId="LiveId" clId="{52998BEE-917B-4E2D-A18E-2B0B3C1AB6DA}" dt="2021-01-10T20:03:45.760" v="23" actId="1076"/>
        <pc:sldMkLst>
          <pc:docMk/>
          <pc:sldMk cId="3088378536" sldId="261"/>
        </pc:sldMkLst>
        <pc:spChg chg="add mod">
          <ac:chgData name="Pierre Laporte" userId="6da5b1fe39395dd3" providerId="LiveId" clId="{52998BEE-917B-4E2D-A18E-2B0B3C1AB6DA}" dt="2021-01-10T20:03:45.760" v="23" actId="1076"/>
          <ac:spMkLst>
            <pc:docMk/>
            <pc:sldMk cId="3088378536" sldId="261"/>
            <ac:spMk id="8" creationId="{DF1BB846-1CD2-41E1-A8AF-BFDFCABB2C15}"/>
          </ac:spMkLst>
        </pc:spChg>
        <pc:spChg chg="del mod">
          <ac:chgData name="Pierre Laporte" userId="6da5b1fe39395dd3" providerId="LiveId" clId="{52998BEE-917B-4E2D-A18E-2B0B3C1AB6DA}" dt="2021-01-10T20:01:57.726" v="3" actId="478"/>
          <ac:spMkLst>
            <pc:docMk/>
            <pc:sldMk cId="3088378536" sldId="261"/>
            <ac:spMk id="13" creationId="{6BFBBAEC-5B70-40BA-84C3-9194D29DC2EC}"/>
          </ac:spMkLst>
        </pc:spChg>
        <pc:spChg chg="del">
          <ac:chgData name="Pierre Laporte" userId="6da5b1fe39395dd3" providerId="LiveId" clId="{52998BEE-917B-4E2D-A18E-2B0B3C1AB6DA}" dt="2021-01-10T20:01:56.954" v="2" actId="478"/>
          <ac:spMkLst>
            <pc:docMk/>
            <pc:sldMk cId="3088378536" sldId="261"/>
            <ac:spMk id="15" creationId="{ADB95031-BD18-429B-9624-1EDFC477C58E}"/>
          </ac:spMkLst>
        </pc:spChg>
        <pc:picChg chg="del">
          <ac:chgData name="Pierre Laporte" userId="6da5b1fe39395dd3" providerId="LiveId" clId="{52998BEE-917B-4E2D-A18E-2B0B3C1AB6DA}" dt="2021-01-10T20:01:58.422" v="4" actId="478"/>
          <ac:picMkLst>
            <pc:docMk/>
            <pc:sldMk cId="3088378536" sldId="261"/>
            <ac:picMk id="3" creationId="{189D744D-5DA8-4F89-A34D-F8DBFEDE836D}"/>
          </ac:picMkLst>
        </pc:picChg>
        <pc:picChg chg="add mod">
          <ac:chgData name="Pierre Laporte" userId="6da5b1fe39395dd3" providerId="LiveId" clId="{52998BEE-917B-4E2D-A18E-2B0B3C1AB6DA}" dt="2021-01-10T20:03:28.688" v="15" actId="1076"/>
          <ac:picMkLst>
            <pc:docMk/>
            <pc:sldMk cId="3088378536" sldId="261"/>
            <ac:picMk id="4098" creationId="{05FD8572-24A6-4501-BDD6-DA00696C1F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qaz.wiki/wiki/ALOHAnet" TargetMode="External"/><Relationship Id="rId3" Type="http://schemas.openxmlformats.org/officeDocument/2006/relationships/hyperlink" Target="https://getvoip.com/history-of-wifi/" TargetMode="External"/><Relationship Id="rId7" Type="http://schemas.openxmlformats.org/officeDocument/2006/relationships/hyperlink" Target="https://le-routeur-wifi.com/wifi-definition-historique/" TargetMode="External"/><Relationship Id="rId2" Type="http://schemas.openxmlformats.org/officeDocument/2006/relationships/hyperlink" Target="https://le-routeur-wifi.com/normes-wifi-802-1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netanywhere.fr/wifi-guide/#:~:text=L'histoire%20du%20WiFi,a%20ouvert%20la%20bande%20ISM" TargetMode="External"/><Relationship Id="rId11" Type="http://schemas.openxmlformats.org/officeDocument/2006/relationships/hyperlink" Target="https://www.intel.com/content/www/us/en/programmable/support/support-resources/knowledge-base/hsio/2019/what-is-the-supported-frequency-range-for-the-intel--stratix--10.html" TargetMode="External"/><Relationship Id="rId5" Type="http://schemas.openxmlformats.org/officeDocument/2006/relationships/hyperlink" Target="https://www.cisco.com/c/fr_fr/solutions/small-business/tech-connection/inspire-me/the-fascinating-history-of-wifi-from-hawaii-to-mars.html" TargetMode="External"/><Relationship Id="rId10" Type="http://schemas.openxmlformats.org/officeDocument/2006/relationships/hyperlink" Target="https://www.intel.com/content/www/us/en/support/articles/000005725/network-and-i-o/wireless.html" TargetMode="External"/><Relationship Id="rId4" Type="http://schemas.openxmlformats.org/officeDocument/2006/relationships/hyperlink" Target="https://www.leparisien.fr/high-tech/australie-les-inventeurs-a-l-origine-du-wifi-recuperent-des-millions-01-04-2012-1934026.php" TargetMode="External"/><Relationship Id="rId9" Type="http://schemas.openxmlformats.org/officeDocument/2006/relationships/hyperlink" Target="https://www.ssi.gouv.fr/uploads/IMG/pdf/NP_WIFI_NoteTech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i.gouv.fr/uploads/IMG/pdf/NP_WIFI_NoteTech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8EBA9-8BF8-4E10-AD95-79074521A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09" y="492368"/>
            <a:ext cx="11009557" cy="940777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 WI-FI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5B068C06-FD6E-4FF1-8F1C-7F882FFAC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7551" y="1626576"/>
            <a:ext cx="77628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Inconvénients du </a:t>
            </a:r>
            <a:r>
              <a:rPr lang="fr-FR" sz="4000" dirty="0" err="1">
                <a:solidFill>
                  <a:schemeClr val="tx2"/>
                </a:solidFill>
              </a:rPr>
              <a:t>Wi-fi</a:t>
            </a:r>
            <a:r>
              <a:rPr lang="fr-FR" sz="4000" dirty="0">
                <a:solidFill>
                  <a:schemeClr val="tx2"/>
                </a:solidFill>
              </a:rPr>
              <a:t> 2,4 GHz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FA03C-CA4A-4989-B4AB-7A2B9290FFC4}"/>
              </a:ext>
            </a:extLst>
          </p:cNvPr>
          <p:cNvSpPr/>
          <p:nvPr/>
        </p:nvSpPr>
        <p:spPr>
          <a:xfrm>
            <a:off x="632853" y="1879261"/>
            <a:ext cx="9669635" cy="714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2400" dirty="0"/>
              <a:t>Débits moins élevés : cela est dû à la fréquence moins élevée</a:t>
            </a:r>
          </a:p>
        </p:txBody>
      </p:sp>
    </p:spTree>
    <p:extLst>
      <p:ext uri="{BB962C8B-B14F-4D97-AF65-F5344CB8AC3E}">
        <p14:creationId xmlns:p14="http://schemas.microsoft.com/office/powerpoint/2010/main" val="345890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14159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Seul inconvénient de la bande 5 GHz : 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70404-F277-47D3-95ED-8A824EEBB00C}"/>
              </a:ext>
            </a:extLst>
          </p:cNvPr>
          <p:cNvSpPr/>
          <p:nvPr/>
        </p:nvSpPr>
        <p:spPr>
          <a:xfrm>
            <a:off x="636028" y="2064947"/>
            <a:ext cx="7560083" cy="714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2400" dirty="0"/>
              <a:t>Portée moindre due à la fréquence plus élevée</a:t>
            </a:r>
          </a:p>
        </p:txBody>
      </p:sp>
    </p:spTree>
    <p:extLst>
      <p:ext uri="{BB962C8B-B14F-4D97-AF65-F5344CB8AC3E}">
        <p14:creationId xmlns:p14="http://schemas.microsoft.com/office/powerpoint/2010/main" val="389130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141594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Comparaison simplifiée des deux bandes de fréquences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1914733-A39B-4921-BE2F-C08C3B77D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44496"/>
              </p:ext>
            </p:extLst>
          </p:nvPr>
        </p:nvGraphicFramePr>
        <p:xfrm>
          <a:off x="1710449" y="2107190"/>
          <a:ext cx="8528170" cy="4195972"/>
        </p:xfrm>
        <a:graphic>
          <a:graphicData uri="http://schemas.openxmlformats.org/drawingml/2006/table">
            <a:tbl>
              <a:tblPr/>
              <a:tblGrid>
                <a:gridCol w="4264085">
                  <a:extLst>
                    <a:ext uri="{9D8B030D-6E8A-4147-A177-3AD203B41FA5}">
                      <a16:colId xmlns:a16="http://schemas.microsoft.com/office/drawing/2014/main" val="1001447316"/>
                    </a:ext>
                  </a:extLst>
                </a:gridCol>
                <a:gridCol w="4264085">
                  <a:extLst>
                    <a:ext uri="{9D8B030D-6E8A-4147-A177-3AD203B41FA5}">
                      <a16:colId xmlns:a16="http://schemas.microsoft.com/office/drawing/2014/main" val="496520960"/>
                    </a:ext>
                  </a:extLst>
                </a:gridCol>
              </a:tblGrid>
              <a:tr h="104899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 GHz</a:t>
                      </a:r>
                      <a:endParaRPr lang="fr-FR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GHz</a:t>
                      </a:r>
                      <a:endParaRPr lang="fr-FR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144847"/>
                  </a:ext>
                </a:extLst>
              </a:tr>
              <a:tr h="104899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</a:rPr>
                        <a:t>Meilleure portée</a:t>
                      </a:r>
                      <a:endParaRPr lang="fr-FR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Portée moindre</a:t>
                      </a:r>
                      <a:endParaRPr lang="fr-FR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823431"/>
                  </a:ext>
                </a:extLst>
              </a:tr>
              <a:tr h="104899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Moindre débit</a:t>
                      </a:r>
                      <a:endParaRPr lang="fr-FR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</a:rPr>
                        <a:t>Meilleur débit</a:t>
                      </a:r>
                      <a:endParaRPr lang="fr-FR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539420"/>
                  </a:ext>
                </a:extLst>
              </a:tr>
              <a:tr h="104899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Interférences potentielles</a:t>
                      </a:r>
                      <a:endParaRPr lang="fr-FR" sz="40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</a:rPr>
                        <a:t>Interférences quasi-impossibles</a:t>
                      </a:r>
                      <a:endParaRPr lang="fr-FR" sz="40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1541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56D0823-478A-4B1B-84F7-DC6239CDA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1903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72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14159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Inconvénients du Wifi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6D0823-478A-4B1B-84F7-DC6239CDA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1903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50EDC1-FAC8-4FA7-B012-2105DD977516}"/>
              </a:ext>
            </a:extLst>
          </p:cNvPr>
          <p:cNvSpPr txBox="1"/>
          <p:nvPr/>
        </p:nvSpPr>
        <p:spPr>
          <a:xfrm>
            <a:off x="636028" y="1762699"/>
            <a:ext cx="11196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Les clés de sécurité « piratables »: 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grande amélioration avec les clés WPA2 qui sont bien plus sûres que les clés WEP.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Absence de chiffrement dans les points d’accès publics : 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problème partiellement résolu par l’utilisation du protocole HTTPS</a:t>
            </a:r>
          </a:p>
          <a:p>
            <a:pPr marL="800100" lvl="1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Moins performant qu’une liaison par câble Ethernet RJ45</a:t>
            </a:r>
          </a:p>
          <a:p>
            <a:pPr marL="800100" lvl="1" indent="-342900">
              <a:buFontTx/>
              <a:buChar char="-"/>
            </a:pPr>
            <a:r>
              <a:rPr lang="fr-FR" sz="2400" dirty="0"/>
              <a:t>Mais tout de même très performant pour une utilisation domestique</a:t>
            </a:r>
          </a:p>
        </p:txBody>
      </p:sp>
    </p:spTree>
    <p:extLst>
      <p:ext uri="{BB962C8B-B14F-4D97-AF65-F5344CB8AC3E}">
        <p14:creationId xmlns:p14="http://schemas.microsoft.com/office/powerpoint/2010/main" val="371678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141594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</a:rPr>
              <a:t>Glossaire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2BA78677-F76A-4DE6-A5A0-E2A89A5AB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0868"/>
              </p:ext>
            </p:extLst>
          </p:nvPr>
        </p:nvGraphicFramePr>
        <p:xfrm>
          <a:off x="3229907" y="1383315"/>
          <a:ext cx="5729010" cy="5063926"/>
        </p:xfrm>
        <a:graphic>
          <a:graphicData uri="http://schemas.openxmlformats.org/drawingml/2006/table">
            <a:tbl>
              <a:tblPr/>
              <a:tblGrid>
                <a:gridCol w="2864505">
                  <a:extLst>
                    <a:ext uri="{9D8B030D-6E8A-4147-A177-3AD203B41FA5}">
                      <a16:colId xmlns:a16="http://schemas.microsoft.com/office/drawing/2014/main" val="3573085860"/>
                    </a:ext>
                  </a:extLst>
                </a:gridCol>
                <a:gridCol w="2864505">
                  <a:extLst>
                    <a:ext uri="{9D8B030D-6E8A-4147-A177-3AD203B41FA5}">
                      <a16:colId xmlns:a16="http://schemas.microsoft.com/office/drawing/2014/main" val="4287033938"/>
                    </a:ext>
                  </a:extLst>
                </a:gridCol>
              </a:tblGrid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Terme FR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Concordant EN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52649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Antenne dipolaire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Dipole antenna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89853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Antenne Wi-Fi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Wi-Fi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antenna</a:t>
                      </a:r>
                      <a:endParaRPr lang="fr-FR" sz="1800" dirty="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494356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Largeur de bande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Channel width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96520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Channel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Canal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337689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Carte Wi-Fi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Wireless card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845461"/>
                  </a:ext>
                </a:extLst>
              </a:tr>
              <a:tr h="74907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Bande de fréquences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Frequency range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08639"/>
                  </a:ext>
                </a:extLst>
              </a:tr>
              <a:tr h="6803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Ultra haute fréquence (UHF)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Ultra high frequency (UHF)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347077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Réémission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Retransmission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704024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Slotté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Slotted</a:t>
                      </a:r>
                      <a:endParaRPr lang="fr-FR" sz="180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002249"/>
                  </a:ext>
                </a:extLst>
              </a:tr>
              <a:tr h="4038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Point d’accès Wi-Fi</a:t>
                      </a:r>
                      <a:endParaRPr lang="fr-FR" sz="1800" dirty="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Hotspot</a:t>
                      </a:r>
                      <a:endParaRPr lang="fr-FR" sz="1800" dirty="0">
                        <a:effectLst/>
                      </a:endParaRPr>
                    </a:p>
                  </a:txBody>
                  <a:tcPr marL="45588" marR="45588" marT="45588" marB="455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55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90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Aucune description disponible.">
            <a:extLst>
              <a:ext uri="{FF2B5EF4-FFF2-40B4-BE49-F238E27FC236}">
                <a16:creationId xmlns:a16="http://schemas.microsoft.com/office/drawing/2014/main" id="{05FD8572-24A6-4501-BDD6-DA00696C1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7778" r="23307" b="6528"/>
          <a:stretch/>
        </p:blipFill>
        <p:spPr bwMode="auto">
          <a:xfrm>
            <a:off x="752474" y="200059"/>
            <a:ext cx="7305675" cy="64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F1BB846-1CD2-41E1-A8AF-BFDFCABB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038" y="829732"/>
            <a:ext cx="2249488" cy="77999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>
                <a:solidFill>
                  <a:schemeClr val="tx2"/>
                </a:solidFill>
              </a:rPr>
              <a:t>TExte</a:t>
            </a:r>
            <a:endParaRPr lang="fr-F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8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FBBAEC-5B70-40BA-84C3-9194D29D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7" y="343958"/>
            <a:ext cx="8534400" cy="808568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</a:rPr>
              <a:t>Sources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B95031-BD18-429B-9624-1EDFC477C58E}"/>
              </a:ext>
            </a:extLst>
          </p:cNvPr>
          <p:cNvSpPr txBox="1"/>
          <p:nvPr/>
        </p:nvSpPr>
        <p:spPr>
          <a:xfrm>
            <a:off x="1123217" y="1496482"/>
            <a:ext cx="64389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2"/>
              </a:rPr>
              <a:t>https://le-routeur-wifi.com/normes-wifi-802-11/</a:t>
            </a:r>
            <a:b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</a:br>
            <a:r>
              <a:rPr lang="fr-FR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https://getvoip.com/history-of-wifi/</a:t>
            </a:r>
            <a:b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</a:br>
            <a:r>
              <a:rPr lang="fr-FR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https://www.leparisien.fr/high-tech/australie-les-inventeurs-a-l-origine-du-wifi-recuperent-des-millions-01-04-2012-1934026.php</a:t>
            </a:r>
            <a:b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</a:br>
            <a:r>
              <a:rPr lang="fr-FR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5"/>
              </a:rPr>
              <a:t>https://www.cisco.com/c/fr_fr/solutions/small-business/tech-connection/inspire-me/the-fascinating-history-of-wifi-from-hawaii-to-mars.html</a:t>
            </a:r>
            <a:b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</a:br>
            <a:r>
              <a:rPr lang="fr-FR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6"/>
              </a:rPr>
              <a:t>http://www.internetanywhere.fr/wifi-guide/#:~:text=L'histoire%20du%20WiFi,a%20ouvert%20la%20bande%20ISM</a:t>
            </a:r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b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r-FR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7"/>
              </a:rPr>
              <a:t>https://le-routeur-wifi.com/wifi-definition-historique/</a:t>
            </a:r>
            <a:br>
              <a:rPr lang="fr-FR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/>
              </a:rPr>
            </a:br>
            <a:r>
              <a:rPr lang="fr-FR" sz="14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8"/>
              </a:rPr>
              <a:t>https://fr.qaz.wiki/wiki/ALOHAnet</a:t>
            </a:r>
            <a:endParaRPr lang="fr-FR" sz="1400" b="0" i="0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fr-FR" sz="1100" dirty="0">
                <a:solidFill>
                  <a:schemeClr val="tx2">
                    <a:lumMod val="75000"/>
                  </a:schemeClr>
                </a:solidFill>
                <a:hlinkClick r:id="rId9"/>
              </a:rPr>
              <a:t>https://www.ssi.gouv.fr/uploads/IMG/pdf/NP_WIFI_NoteTech.pdf</a:t>
            </a:r>
            <a:endParaRPr lang="fr-FR" sz="11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100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https://www.intel.com/content/www/us/en/support/articles/000005725/network-and-i-o/wireless.html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fr-FR" sz="1100" dirty="0">
                <a:solidFill>
                  <a:schemeClr val="tx2">
                    <a:lumMod val="75000"/>
                  </a:schemeClr>
                </a:solidFill>
                <a:hlinkClick r:id="rId11"/>
              </a:rPr>
              <a:t>https://www.intel.com/content/www/us/en/programmable/support/support-resources/knowledge-base/hsio/2019/what-is-the-supported-frequency-range-for-the-intel--stratix--10.html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fr-FR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61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FBBAEC-5B70-40BA-84C3-9194D29D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7" y="3439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</a:rPr>
              <a:t>Définition du Wi-Fi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B95031-BD18-429B-9624-1EDFC477C58E}"/>
              </a:ext>
            </a:extLst>
          </p:cNvPr>
          <p:cNvSpPr txBox="1"/>
          <p:nvPr/>
        </p:nvSpPr>
        <p:spPr>
          <a:xfrm>
            <a:off x="631395" y="2194979"/>
            <a:ext cx="96635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Wi-Fi est une </a:t>
            </a:r>
            <a:r>
              <a:rPr lang="fr-FR" sz="2400" b="1" dirty="0"/>
              <a:t>technologie de transmission d’information sans-fil</a:t>
            </a:r>
            <a:r>
              <a:rPr lang="fr-FR" sz="2400" dirty="0"/>
              <a:t>, standardisée par l’</a:t>
            </a:r>
            <a:r>
              <a:rPr lang="fr-FR" sz="2400" b="1" dirty="0"/>
              <a:t>IEEE</a:t>
            </a:r>
            <a:r>
              <a:rPr lang="fr-FR" sz="2400" dirty="0"/>
              <a:t> sous la norme </a:t>
            </a:r>
            <a:r>
              <a:rPr lang="fr-FR" sz="2400" b="1" dirty="0"/>
              <a:t>802.11</a:t>
            </a:r>
            <a:r>
              <a:rPr lang="fr-FR" sz="2400" dirty="0"/>
              <a:t>. Il permet de transporter des données numériques […] de la même manière qu’un réseau filaire Ethernet mais sans les mêmes garanties de confidentialité, d’intégrité, et de disponibilité.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9039E7-799B-4B8E-8653-69FEC9A2CD9D}"/>
              </a:ext>
            </a:extLst>
          </p:cNvPr>
          <p:cNvSpPr txBox="1"/>
          <p:nvPr/>
        </p:nvSpPr>
        <p:spPr>
          <a:xfrm>
            <a:off x="777076" y="4539482"/>
            <a:ext cx="690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 : </a:t>
            </a:r>
            <a:r>
              <a:rPr lang="fr-FR" dirty="0">
                <a:hlinkClick r:id="rId2"/>
              </a:rPr>
              <a:t>AN</a:t>
            </a:r>
            <a:r>
              <a:rPr lang="fr-FR" u="sng" dirty="0">
                <a:hlinkClick r:id="rId2"/>
              </a:rPr>
              <a:t>SSI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409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B50AD0-E4E1-4F1B-B181-C1ED25C1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7" y="3439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</a:rPr>
              <a:t>histoire du </a:t>
            </a:r>
            <a:r>
              <a:rPr lang="fr-FR" sz="4000" dirty="0" err="1">
                <a:solidFill>
                  <a:schemeClr val="tx2"/>
                </a:solidFill>
              </a:rPr>
              <a:t>wi-fi</a:t>
            </a:r>
            <a:endParaRPr lang="fr-FR" sz="4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The Alohanet - surfing for wireless data [History of Communications] |  Semantic Scholar">
            <a:extLst>
              <a:ext uri="{FF2B5EF4-FFF2-40B4-BE49-F238E27FC236}">
                <a16:creationId xmlns:a16="http://schemas.microsoft.com/office/drawing/2014/main" id="{B4265815-72B9-4259-9928-039C4D4A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7" y="2976018"/>
            <a:ext cx="5581650" cy="35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09441A5-63EA-4918-AF96-53BB99849779}"/>
              </a:ext>
            </a:extLst>
          </p:cNvPr>
          <p:cNvSpPr txBox="1"/>
          <p:nvPr/>
        </p:nvSpPr>
        <p:spPr>
          <a:xfrm>
            <a:off x="1114425" y="1847850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projet </a:t>
            </a:r>
            <a:r>
              <a:rPr lang="fr-FR" sz="2800" dirty="0" err="1"/>
              <a:t>ALOHAnet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3655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FBBAEC-5B70-40BA-84C3-9194D29D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7" y="3439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</a:rPr>
              <a:t>histoire du </a:t>
            </a:r>
            <a:r>
              <a:rPr lang="fr-FR" sz="4000" dirty="0" err="1">
                <a:solidFill>
                  <a:schemeClr val="tx2"/>
                </a:solidFill>
              </a:rPr>
              <a:t>wi-fi</a:t>
            </a:r>
            <a:endParaRPr lang="fr-FR" sz="4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elp Lucent Technologies WaveLan/IEEE driver ! : Hardware">
            <a:extLst>
              <a:ext uri="{FF2B5EF4-FFF2-40B4-BE49-F238E27FC236}">
                <a16:creationId xmlns:a16="http://schemas.microsoft.com/office/drawing/2014/main" id="{5C3C0272-992B-4254-9283-5FC592AB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7" y="264001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DB95031-BD18-429B-9624-1EDFC477C58E}"/>
              </a:ext>
            </a:extLst>
          </p:cNvPr>
          <p:cNvSpPr txBox="1"/>
          <p:nvPr/>
        </p:nvSpPr>
        <p:spPr>
          <a:xfrm>
            <a:off x="1114425" y="1847850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WaveLAN</a:t>
            </a:r>
            <a:r>
              <a:rPr lang="fr-FR" sz="2800" dirty="0"/>
              <a:t> et norme IEEE 802.11</a:t>
            </a:r>
          </a:p>
        </p:txBody>
      </p:sp>
    </p:spTree>
    <p:extLst>
      <p:ext uri="{BB962C8B-B14F-4D97-AF65-F5344CB8AC3E}">
        <p14:creationId xmlns:p14="http://schemas.microsoft.com/office/powerpoint/2010/main" val="296725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FBBAEC-5B70-40BA-84C3-9194D29D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7" y="3439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</a:rPr>
              <a:t>histoire du </a:t>
            </a:r>
            <a:r>
              <a:rPr lang="fr-FR" sz="4000" dirty="0" err="1">
                <a:solidFill>
                  <a:schemeClr val="tx2"/>
                </a:solidFill>
              </a:rPr>
              <a:t>wi-fi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B95031-BD18-429B-9624-1EDFC477C58E}"/>
              </a:ext>
            </a:extLst>
          </p:cNvPr>
          <p:cNvSpPr txBox="1"/>
          <p:nvPr/>
        </p:nvSpPr>
        <p:spPr>
          <a:xfrm>
            <a:off x="1071895" y="1589414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Vers toujours plus de débit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9D744D-5DA8-4F89-A34D-F8DBFEDE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54" y="2112634"/>
            <a:ext cx="6187011" cy="38049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9039E7-799B-4B8E-8653-69FEC9A2CD9D}"/>
              </a:ext>
            </a:extLst>
          </p:cNvPr>
          <p:cNvSpPr txBox="1"/>
          <p:nvPr/>
        </p:nvSpPr>
        <p:spPr>
          <a:xfrm>
            <a:off x="2394754" y="5994550"/>
            <a:ext cx="690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 : Intel</a:t>
            </a:r>
          </a:p>
        </p:txBody>
      </p:sp>
    </p:spTree>
    <p:extLst>
      <p:ext uri="{BB962C8B-B14F-4D97-AF65-F5344CB8AC3E}">
        <p14:creationId xmlns:p14="http://schemas.microsoft.com/office/powerpoint/2010/main" val="152315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FBBAEC-5B70-40BA-84C3-9194D29D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6" y="21409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tx2"/>
                </a:solidFill>
              </a:rPr>
              <a:t>ANTENNE WI-FI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2B5A87-BC6D-4701-AE72-60DB14CF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50" y="1458561"/>
            <a:ext cx="6842694" cy="42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5F130E-B4E4-470C-A4C6-F55DFDC8C9E1}"/>
              </a:ext>
            </a:extLst>
          </p:cNvPr>
          <p:cNvSpPr/>
          <p:nvPr/>
        </p:nvSpPr>
        <p:spPr>
          <a:xfrm>
            <a:off x="2556576" y="5686937"/>
            <a:ext cx="694232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Antenne tige basique omnidirectionnelle à 2,4 GHz.</a:t>
            </a:r>
            <a:endParaRPr lang="fr-FR" dirty="0"/>
          </a:p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Serge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Nueffer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, French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Wikipedia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, via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Wikimedia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Commons</a:t>
            </a:r>
            <a:endParaRPr lang="fr-FR" dirty="0"/>
          </a:p>
          <a:p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634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Onde électromagnétique (OEM)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2602D9-F79D-4A12-9455-8F12F236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3" y="2623565"/>
            <a:ext cx="11458938" cy="28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DDDB5A-038A-4867-A0D5-4B2FC0256F03}"/>
              </a:ext>
            </a:extLst>
          </p:cNvPr>
          <p:cNvSpPr/>
          <p:nvPr/>
        </p:nvSpPr>
        <p:spPr>
          <a:xfrm>
            <a:off x="2459770" y="5782929"/>
            <a:ext cx="561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SuperManu, CC BY-SA 3.0, via </a:t>
            </a:r>
            <a:r>
              <a:rPr lang="fr-FR" i="1" dirty="0" err="1">
                <a:solidFill>
                  <a:srgbClr val="000000"/>
                </a:solidFill>
                <a:latin typeface="Arial" panose="020B0604020202020204" pitchFamily="34" charset="0"/>
              </a:rPr>
              <a:t>Wikimedia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</a:rPr>
              <a:t> Commons</a:t>
            </a:r>
          </a:p>
        </p:txBody>
      </p:sp>
    </p:spTree>
    <p:extLst>
      <p:ext uri="{BB962C8B-B14F-4D97-AF65-F5344CB8AC3E}">
        <p14:creationId xmlns:p14="http://schemas.microsoft.com/office/powerpoint/2010/main" val="390223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Inconvénients du </a:t>
            </a:r>
            <a:r>
              <a:rPr lang="fr-FR" sz="4000" dirty="0" err="1">
                <a:solidFill>
                  <a:schemeClr val="tx2"/>
                </a:solidFill>
              </a:rPr>
              <a:t>Wi-fi</a:t>
            </a:r>
            <a:r>
              <a:rPr lang="fr-FR" sz="4000" dirty="0">
                <a:solidFill>
                  <a:schemeClr val="tx2"/>
                </a:solidFill>
              </a:rPr>
              <a:t> 2,4 GHz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FA03C-CA4A-4989-B4AB-7A2B9290FFC4}"/>
              </a:ext>
            </a:extLst>
          </p:cNvPr>
          <p:cNvSpPr/>
          <p:nvPr/>
        </p:nvSpPr>
        <p:spPr>
          <a:xfrm>
            <a:off x="632853" y="1879261"/>
            <a:ext cx="7130478" cy="61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sz="2000" dirty="0"/>
              <a:t>Interférences dues à la superposition des canaux </a:t>
            </a:r>
            <a:r>
              <a:rPr lang="fr-FR" sz="2000" dirty="0" err="1"/>
              <a:t>Wi-fi</a:t>
            </a:r>
            <a:endParaRPr lang="fr-FR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AD27EBC-DCFE-4E2F-95BB-554D21B7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7" y="2808361"/>
            <a:ext cx="10860810" cy="252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46D5E4-E85C-44C7-B5E0-C0F80FD4BDC8}"/>
              </a:ext>
            </a:extLst>
          </p:cNvPr>
          <p:cNvSpPr/>
          <p:nvPr/>
        </p:nvSpPr>
        <p:spPr>
          <a:xfrm>
            <a:off x="664007" y="6224666"/>
            <a:ext cx="10201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Source : Michael Gauthier, Wireless Networking in the Developing World </a:t>
            </a:r>
            <a:r>
              <a:rPr lang="en-US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KelleyCook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, image improvements </a:t>
            </a:r>
            <a:r>
              <a:rPr lang="en-US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Whidou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, French translation, CC BY-SA 3.0, via Wikimedia Commons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826085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14B462-C27D-4236-A237-2039549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28" y="410759"/>
            <a:ext cx="10677013" cy="1507067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Inconvénients du </a:t>
            </a:r>
            <a:r>
              <a:rPr lang="fr-FR" sz="4000" dirty="0" err="1">
                <a:solidFill>
                  <a:schemeClr val="tx2"/>
                </a:solidFill>
              </a:rPr>
              <a:t>Wi-fi</a:t>
            </a:r>
            <a:r>
              <a:rPr lang="fr-FR" sz="4000" dirty="0">
                <a:solidFill>
                  <a:schemeClr val="tx2"/>
                </a:solidFill>
              </a:rPr>
              <a:t> 2,4 GHz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FA03C-CA4A-4989-B4AB-7A2B9290FFC4}"/>
              </a:ext>
            </a:extLst>
          </p:cNvPr>
          <p:cNvSpPr/>
          <p:nvPr/>
        </p:nvSpPr>
        <p:spPr>
          <a:xfrm>
            <a:off x="632853" y="1792138"/>
            <a:ext cx="8751114" cy="61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fr-FR" sz="2000" dirty="0"/>
              <a:t>Interférences dues aux autres appareils utilisant la même fréquence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DBEE3F-2918-4FEE-BA87-F407ABFD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69" y="2711674"/>
            <a:ext cx="3486632" cy="34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écurité des protocoles Bluetooth — Wikipédia">
            <a:extLst>
              <a:ext uri="{FF2B5EF4-FFF2-40B4-BE49-F238E27FC236}">
                <a16:creationId xmlns:a16="http://schemas.microsoft.com/office/drawing/2014/main" id="{306FBAF8-1F97-4943-821E-0011609F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42" y="2758776"/>
            <a:ext cx="2136733" cy="32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00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533</Words>
  <Application>Microsoft Office PowerPoint</Application>
  <PresentationFormat>Grand écran</PresentationFormat>
  <Paragraphs>75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Secteur</vt:lpstr>
      <vt:lpstr>Le WI-FI</vt:lpstr>
      <vt:lpstr>Définition du Wi-Fi</vt:lpstr>
      <vt:lpstr>histoire du wi-fi</vt:lpstr>
      <vt:lpstr>histoire du wi-fi</vt:lpstr>
      <vt:lpstr>histoire du wi-fi</vt:lpstr>
      <vt:lpstr>ANTENNE WI-FI</vt:lpstr>
      <vt:lpstr>Onde électromagnétique (OEM)</vt:lpstr>
      <vt:lpstr>Inconvénients du Wi-fi 2,4 GHz</vt:lpstr>
      <vt:lpstr>Inconvénients du Wi-fi 2,4 GHz</vt:lpstr>
      <vt:lpstr>Inconvénients du Wi-fi 2,4 GHz</vt:lpstr>
      <vt:lpstr>Seul inconvénient de la bande 5 GHz : </vt:lpstr>
      <vt:lpstr>Comparaison simplifiée des deux bandes de fréquences</vt:lpstr>
      <vt:lpstr>Inconvénients du Wifi</vt:lpstr>
      <vt:lpstr>Glossaire</vt:lpstr>
      <vt:lpstr>TExte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WI-FI</dc:title>
  <dc:creator>Thibaut Stanzioni</dc:creator>
  <cp:lastModifiedBy>Thibaut Stanzioni</cp:lastModifiedBy>
  <cp:revision>17</cp:revision>
  <dcterms:created xsi:type="dcterms:W3CDTF">2021-01-10T20:08:13Z</dcterms:created>
  <dcterms:modified xsi:type="dcterms:W3CDTF">2021-01-10T22:30:06Z</dcterms:modified>
</cp:coreProperties>
</file>