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1" r:id="rId8"/>
    <p:sldId id="262" r:id="rId9"/>
    <p:sldId id="263" r:id="rId10"/>
    <p:sldId id="267"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812E08-D209-4EBA-8679-0A2B853113EE}" v="39" dt="2025-11-19T13:27:10.1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ys Davies [cad76]" userId="56487961-37d0-4495-a203-3bfbf855bb6b" providerId="ADAL" clId="{BFE7F7EA-43AC-4CE2-88F1-B98341C4A03B}"/>
    <pc:docChg chg="undo redo custSel addSld modSld sldOrd">
      <pc:chgData name="Carys Davies [cad76]" userId="56487961-37d0-4495-a203-3bfbf855bb6b" providerId="ADAL" clId="{BFE7F7EA-43AC-4CE2-88F1-B98341C4A03B}" dt="2025-11-19T13:27:38.681" v="164"/>
      <pc:docMkLst>
        <pc:docMk/>
      </pc:docMkLst>
      <pc:sldChg chg="modSp">
        <pc:chgData name="Carys Davies [cad76]" userId="56487961-37d0-4495-a203-3bfbf855bb6b" providerId="ADAL" clId="{BFE7F7EA-43AC-4CE2-88F1-B98341C4A03B}" dt="2025-11-19T11:35:16.405" v="13" actId="20577"/>
        <pc:sldMkLst>
          <pc:docMk/>
          <pc:sldMk cId="2509434093" sldId="261"/>
        </pc:sldMkLst>
        <pc:spChg chg="mod">
          <ac:chgData name="Carys Davies [cad76]" userId="56487961-37d0-4495-a203-3bfbf855bb6b" providerId="ADAL" clId="{BFE7F7EA-43AC-4CE2-88F1-B98341C4A03B}" dt="2025-11-19T11:35:16.405" v="13" actId="20577"/>
          <ac:spMkLst>
            <pc:docMk/>
            <pc:sldMk cId="2509434093" sldId="261"/>
            <ac:spMk id="2" creationId="{1747FC65-1F4B-0F59-411C-85AC9700D1C1}"/>
          </ac:spMkLst>
        </pc:spChg>
      </pc:sldChg>
      <pc:sldChg chg="addSp delSp modSp new mod modClrScheme chgLayout">
        <pc:chgData name="Carys Davies [cad76]" userId="56487961-37d0-4495-a203-3bfbf855bb6b" providerId="ADAL" clId="{BFE7F7EA-43AC-4CE2-88F1-B98341C4A03B}" dt="2025-11-19T11:37:36.836" v="54" actId="20577"/>
        <pc:sldMkLst>
          <pc:docMk/>
          <pc:sldMk cId="4181334458" sldId="266"/>
        </pc:sldMkLst>
        <pc:spChg chg="del mod ord">
          <ac:chgData name="Carys Davies [cad76]" userId="56487961-37d0-4495-a203-3bfbf855bb6b" providerId="ADAL" clId="{BFE7F7EA-43AC-4CE2-88F1-B98341C4A03B}" dt="2025-11-19T11:37:21.458" v="45" actId="700"/>
          <ac:spMkLst>
            <pc:docMk/>
            <pc:sldMk cId="4181334458" sldId="266"/>
            <ac:spMk id="2" creationId="{1BCDCF7F-F5F2-B0C2-F39F-C7A6D5E93183}"/>
          </ac:spMkLst>
        </pc:spChg>
        <pc:spChg chg="mod ord">
          <ac:chgData name="Carys Davies [cad76]" userId="56487961-37d0-4495-a203-3bfbf855bb6b" providerId="ADAL" clId="{BFE7F7EA-43AC-4CE2-88F1-B98341C4A03B}" dt="2025-11-19T11:37:36.836" v="54" actId="20577"/>
          <ac:spMkLst>
            <pc:docMk/>
            <pc:sldMk cId="4181334458" sldId="266"/>
            <ac:spMk id="3" creationId="{09019736-9ECF-7F19-D179-261D1E1C6EFF}"/>
          </ac:spMkLst>
        </pc:spChg>
        <pc:spChg chg="add mod ord">
          <ac:chgData name="Carys Davies [cad76]" userId="56487961-37d0-4495-a203-3bfbf855bb6b" providerId="ADAL" clId="{BFE7F7EA-43AC-4CE2-88F1-B98341C4A03B}" dt="2025-11-19T11:37:34.177" v="53" actId="20577"/>
          <ac:spMkLst>
            <pc:docMk/>
            <pc:sldMk cId="4181334458" sldId="266"/>
            <ac:spMk id="4" creationId="{C19CA909-9ED0-F87E-2A56-FACE4298F165}"/>
          </ac:spMkLst>
        </pc:spChg>
      </pc:sldChg>
      <pc:sldChg chg="addSp delSp modSp new mod ord modClrScheme delAnim modAnim chgLayout">
        <pc:chgData name="Carys Davies [cad76]" userId="56487961-37d0-4495-a203-3bfbf855bb6b" providerId="ADAL" clId="{BFE7F7EA-43AC-4CE2-88F1-B98341C4A03B}" dt="2025-11-19T13:27:38.681" v="164"/>
        <pc:sldMkLst>
          <pc:docMk/>
          <pc:sldMk cId="2419491782" sldId="267"/>
        </pc:sldMkLst>
        <pc:spChg chg="del mod ord">
          <ac:chgData name="Carys Davies [cad76]" userId="56487961-37d0-4495-a203-3bfbf855bb6b" providerId="ADAL" clId="{BFE7F7EA-43AC-4CE2-88F1-B98341C4A03B}" dt="2025-11-19T11:38:30.058" v="57" actId="700"/>
          <ac:spMkLst>
            <pc:docMk/>
            <pc:sldMk cId="2419491782" sldId="267"/>
            <ac:spMk id="2" creationId="{B795C378-DEA7-3F94-40C9-CB99AA19947F}"/>
          </ac:spMkLst>
        </pc:spChg>
        <pc:spChg chg="mod ord">
          <ac:chgData name="Carys Davies [cad76]" userId="56487961-37d0-4495-a203-3bfbf855bb6b" providerId="ADAL" clId="{BFE7F7EA-43AC-4CE2-88F1-B98341C4A03B}" dt="2025-11-19T11:40:22.305" v="129" actId="5793"/>
          <ac:spMkLst>
            <pc:docMk/>
            <pc:sldMk cId="2419491782" sldId="267"/>
            <ac:spMk id="3" creationId="{79917DD3-FBB9-96B2-8C69-DD492BBB3F88}"/>
          </ac:spMkLst>
        </pc:spChg>
        <pc:spChg chg="add mod ord">
          <ac:chgData name="Carys Davies [cad76]" userId="56487961-37d0-4495-a203-3bfbf855bb6b" providerId="ADAL" clId="{BFE7F7EA-43AC-4CE2-88F1-B98341C4A03B}" dt="2025-11-19T11:38:30.058" v="57" actId="700"/>
          <ac:spMkLst>
            <pc:docMk/>
            <pc:sldMk cId="2419491782" sldId="267"/>
            <ac:spMk id="4" creationId="{F5B2E099-FD38-933F-A731-C297B24C051C}"/>
          </ac:spMkLst>
        </pc:spChg>
        <pc:spChg chg="add mod ord">
          <ac:chgData name="Carys Davies [cad76]" userId="56487961-37d0-4495-a203-3bfbf855bb6b" providerId="ADAL" clId="{BFE7F7EA-43AC-4CE2-88F1-B98341C4A03B}" dt="2025-11-19T11:40:19.283" v="124" actId="27636"/>
          <ac:spMkLst>
            <pc:docMk/>
            <pc:sldMk cId="2419491782" sldId="267"/>
            <ac:spMk id="5" creationId="{DBDA9ABF-6DCC-7037-A394-57E57330CF77}"/>
          </ac:spMkLst>
        </pc:spChg>
        <pc:cxnChg chg="add del">
          <ac:chgData name="Carys Davies [cad76]" userId="56487961-37d0-4495-a203-3bfbf855bb6b" providerId="ADAL" clId="{BFE7F7EA-43AC-4CE2-88F1-B98341C4A03B}" dt="2025-11-19T13:06:38.055" v="131" actId="11529"/>
          <ac:cxnSpMkLst>
            <pc:docMk/>
            <pc:sldMk cId="2419491782" sldId="267"/>
            <ac:cxnSpMk id="7" creationId="{30BDFCEE-C1AF-96B2-FFB8-3F6E877B76DA}"/>
          </ac:cxnSpMkLst>
        </pc:cxnChg>
        <pc:cxnChg chg="add">
          <ac:chgData name="Carys Davies [cad76]" userId="56487961-37d0-4495-a203-3bfbf855bb6b" providerId="ADAL" clId="{BFE7F7EA-43AC-4CE2-88F1-B98341C4A03B}" dt="2025-11-19T13:09:51.216" v="132" actId="11529"/>
          <ac:cxnSpMkLst>
            <pc:docMk/>
            <pc:sldMk cId="2419491782" sldId="267"/>
            <ac:cxnSpMk id="9" creationId="{17A02658-36B0-0801-9385-F805222ED8C1}"/>
          </ac:cxnSpMkLst>
        </pc:cxnChg>
        <pc:cxnChg chg="add del">
          <ac:chgData name="Carys Davies [cad76]" userId="56487961-37d0-4495-a203-3bfbf855bb6b" providerId="ADAL" clId="{BFE7F7EA-43AC-4CE2-88F1-B98341C4A03B}" dt="2025-11-19T13:23:10.566" v="142" actId="478"/>
          <ac:cxnSpMkLst>
            <pc:docMk/>
            <pc:sldMk cId="2419491782" sldId="267"/>
            <ac:cxnSpMk id="11" creationId="{11B4DDDA-AB87-7226-2EB1-D33F95736ED8}"/>
          </ac:cxnSpMkLst>
        </pc:cxnChg>
        <pc:cxnChg chg="add del">
          <ac:chgData name="Carys Davies [cad76]" userId="56487961-37d0-4495-a203-3bfbf855bb6b" providerId="ADAL" clId="{BFE7F7EA-43AC-4CE2-88F1-B98341C4A03B}" dt="2025-11-19T13:23:13.240" v="143" actId="478"/>
          <ac:cxnSpMkLst>
            <pc:docMk/>
            <pc:sldMk cId="2419491782" sldId="267"/>
            <ac:cxnSpMk id="13" creationId="{9E8DB42F-3C31-CC71-1B2F-63E25CC95C0E}"/>
          </ac:cxnSpMkLst>
        </pc:cxnChg>
        <pc:cxnChg chg="add del">
          <ac:chgData name="Carys Davies [cad76]" userId="56487961-37d0-4495-a203-3bfbf855bb6b" providerId="ADAL" clId="{BFE7F7EA-43AC-4CE2-88F1-B98341C4A03B}" dt="2025-11-19T13:23:49.036" v="145" actId="11529"/>
          <ac:cxnSpMkLst>
            <pc:docMk/>
            <pc:sldMk cId="2419491782" sldId="267"/>
            <ac:cxnSpMk id="15" creationId="{BAC4B46A-E96B-D98C-0343-54B31F71D128}"/>
          </ac:cxnSpMkLst>
        </pc:cxnChg>
        <pc:cxnChg chg="add mod">
          <ac:chgData name="Carys Davies [cad76]" userId="56487961-37d0-4495-a203-3bfbf855bb6b" providerId="ADAL" clId="{BFE7F7EA-43AC-4CE2-88F1-B98341C4A03B}" dt="2025-11-19T13:24:09.007" v="148" actId="14100"/>
          <ac:cxnSpMkLst>
            <pc:docMk/>
            <pc:sldMk cId="2419491782" sldId="267"/>
            <ac:cxnSpMk id="17" creationId="{05D23CAF-FC26-ECBC-52A2-9BE8CE8500B0}"/>
          </ac:cxnSpMkLst>
        </pc:cxnChg>
        <pc:cxnChg chg="add">
          <ac:chgData name="Carys Davies [cad76]" userId="56487961-37d0-4495-a203-3bfbf855bb6b" providerId="ADAL" clId="{BFE7F7EA-43AC-4CE2-88F1-B98341C4A03B}" dt="2025-11-19T13:24:26.582" v="150" actId="11529"/>
          <ac:cxnSpMkLst>
            <pc:docMk/>
            <pc:sldMk cId="2419491782" sldId="267"/>
            <ac:cxnSpMk id="21" creationId="{743C442C-B05D-420C-13E6-A8FF7C91D2EC}"/>
          </ac:cxnSpMkLst>
        </pc:cxnChg>
        <pc:cxnChg chg="add">
          <ac:chgData name="Carys Davies [cad76]" userId="56487961-37d0-4495-a203-3bfbf855bb6b" providerId="ADAL" clId="{BFE7F7EA-43AC-4CE2-88F1-B98341C4A03B}" dt="2025-11-19T13:24:59.168" v="152" actId="11529"/>
          <ac:cxnSpMkLst>
            <pc:docMk/>
            <pc:sldMk cId="2419491782" sldId="267"/>
            <ac:cxnSpMk id="23" creationId="{819D7410-9F53-1B29-D999-E4E5DDD98360}"/>
          </ac:cxnSpMkLst>
        </pc:cxnChg>
        <pc:cxnChg chg="add">
          <ac:chgData name="Carys Davies [cad76]" userId="56487961-37d0-4495-a203-3bfbf855bb6b" providerId="ADAL" clId="{BFE7F7EA-43AC-4CE2-88F1-B98341C4A03B}" dt="2025-11-19T13:25:55.124" v="154" actId="11529"/>
          <ac:cxnSpMkLst>
            <pc:docMk/>
            <pc:sldMk cId="2419491782" sldId="267"/>
            <ac:cxnSpMk id="25" creationId="{D7408D87-5585-D3A8-0CFE-DC0FD1DBCF80}"/>
          </ac:cxnSpMkLst>
        </pc:cxnChg>
        <pc:cxnChg chg="add">
          <ac:chgData name="Carys Davies [cad76]" userId="56487961-37d0-4495-a203-3bfbf855bb6b" providerId="ADAL" clId="{BFE7F7EA-43AC-4CE2-88F1-B98341C4A03B}" dt="2025-11-19T13:26:12.199" v="156" actId="11529"/>
          <ac:cxnSpMkLst>
            <pc:docMk/>
            <pc:sldMk cId="2419491782" sldId="267"/>
            <ac:cxnSpMk id="27" creationId="{DC2768E5-4C8A-E556-9847-2BE1E5EA36B0}"/>
          </ac:cxnSpMkLst>
        </pc:cxnChg>
        <pc:cxnChg chg="add">
          <ac:chgData name="Carys Davies [cad76]" userId="56487961-37d0-4495-a203-3bfbf855bb6b" providerId="ADAL" clId="{BFE7F7EA-43AC-4CE2-88F1-B98341C4A03B}" dt="2025-11-19T13:26:30.599" v="158" actId="11529"/>
          <ac:cxnSpMkLst>
            <pc:docMk/>
            <pc:sldMk cId="2419491782" sldId="267"/>
            <ac:cxnSpMk id="29" creationId="{07506EEB-B9A0-3C2F-7F05-DCE20A5F78FD}"/>
          </ac:cxnSpMkLst>
        </pc:cxnChg>
        <pc:cxnChg chg="add mod">
          <ac:chgData name="Carys Davies [cad76]" userId="56487961-37d0-4495-a203-3bfbf855bb6b" providerId="ADAL" clId="{BFE7F7EA-43AC-4CE2-88F1-B98341C4A03B}" dt="2025-11-19T13:27:05.887" v="161" actId="1076"/>
          <ac:cxnSpMkLst>
            <pc:docMk/>
            <pc:sldMk cId="2419491782" sldId="267"/>
            <ac:cxnSpMk id="31" creationId="{6B2262C8-BADE-AF8A-8715-4515C8ED73E0}"/>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4C3DA-9C30-2788-7E78-BB8F9B0757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294E878-B502-C302-0391-25F4370CCB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D580E38-E031-4E23-23F0-0CDDE0220A99}"/>
              </a:ext>
            </a:extLst>
          </p:cNvPr>
          <p:cNvSpPr>
            <a:spLocks noGrp="1"/>
          </p:cNvSpPr>
          <p:nvPr>
            <p:ph type="dt" sz="half" idx="10"/>
          </p:nvPr>
        </p:nvSpPr>
        <p:spPr/>
        <p:txBody>
          <a:bodyPr/>
          <a:lstStyle/>
          <a:p>
            <a:fld id="{D0865E70-4A03-47DD-85F4-44E7F0E67C15}" type="datetimeFigureOut">
              <a:rPr lang="en-GB" smtClean="0"/>
              <a:t>19/11/2025</a:t>
            </a:fld>
            <a:endParaRPr lang="en-GB"/>
          </a:p>
        </p:txBody>
      </p:sp>
      <p:sp>
        <p:nvSpPr>
          <p:cNvPr id="5" name="Footer Placeholder 4">
            <a:extLst>
              <a:ext uri="{FF2B5EF4-FFF2-40B4-BE49-F238E27FC236}">
                <a16:creationId xmlns:a16="http://schemas.microsoft.com/office/drawing/2014/main" id="{D2266DAD-3FB6-6134-D4FC-30CF069EBF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A12CAB-DF54-3AAC-24AB-E6EFBA7B2C19}"/>
              </a:ext>
            </a:extLst>
          </p:cNvPr>
          <p:cNvSpPr>
            <a:spLocks noGrp="1"/>
          </p:cNvSpPr>
          <p:nvPr>
            <p:ph type="sldNum" sz="quarter" idx="12"/>
          </p:nvPr>
        </p:nvSpPr>
        <p:spPr/>
        <p:txBody>
          <a:bodyPr/>
          <a:lstStyle/>
          <a:p>
            <a:fld id="{4931F9F7-61DD-46BF-988E-2BF8EDC86D94}" type="slidenum">
              <a:rPr lang="en-GB" smtClean="0"/>
              <a:t>‹#›</a:t>
            </a:fld>
            <a:endParaRPr lang="en-GB"/>
          </a:p>
        </p:txBody>
      </p:sp>
    </p:spTree>
    <p:extLst>
      <p:ext uri="{BB962C8B-B14F-4D97-AF65-F5344CB8AC3E}">
        <p14:creationId xmlns:p14="http://schemas.microsoft.com/office/powerpoint/2010/main" val="1793985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AC092-98DA-C290-E9E0-1FCE7F3B1B4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753629B-AD87-7666-B67A-8D3C995C7E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CBD38C-0246-ABEB-2349-0FBE0ABFAE28}"/>
              </a:ext>
            </a:extLst>
          </p:cNvPr>
          <p:cNvSpPr>
            <a:spLocks noGrp="1"/>
          </p:cNvSpPr>
          <p:nvPr>
            <p:ph type="dt" sz="half" idx="10"/>
          </p:nvPr>
        </p:nvSpPr>
        <p:spPr/>
        <p:txBody>
          <a:bodyPr/>
          <a:lstStyle/>
          <a:p>
            <a:fld id="{D0865E70-4A03-47DD-85F4-44E7F0E67C15}" type="datetimeFigureOut">
              <a:rPr lang="en-GB" smtClean="0"/>
              <a:t>19/11/2025</a:t>
            </a:fld>
            <a:endParaRPr lang="en-GB"/>
          </a:p>
        </p:txBody>
      </p:sp>
      <p:sp>
        <p:nvSpPr>
          <p:cNvPr id="5" name="Footer Placeholder 4">
            <a:extLst>
              <a:ext uri="{FF2B5EF4-FFF2-40B4-BE49-F238E27FC236}">
                <a16:creationId xmlns:a16="http://schemas.microsoft.com/office/drawing/2014/main" id="{2BBA23A8-314A-90FD-FFBD-57C32BACF8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C83334-36DE-3DC9-67FA-F7491FB0156D}"/>
              </a:ext>
            </a:extLst>
          </p:cNvPr>
          <p:cNvSpPr>
            <a:spLocks noGrp="1"/>
          </p:cNvSpPr>
          <p:nvPr>
            <p:ph type="sldNum" sz="quarter" idx="12"/>
          </p:nvPr>
        </p:nvSpPr>
        <p:spPr/>
        <p:txBody>
          <a:bodyPr/>
          <a:lstStyle/>
          <a:p>
            <a:fld id="{4931F9F7-61DD-46BF-988E-2BF8EDC86D94}" type="slidenum">
              <a:rPr lang="en-GB" smtClean="0"/>
              <a:t>‹#›</a:t>
            </a:fld>
            <a:endParaRPr lang="en-GB"/>
          </a:p>
        </p:txBody>
      </p:sp>
    </p:spTree>
    <p:extLst>
      <p:ext uri="{BB962C8B-B14F-4D97-AF65-F5344CB8AC3E}">
        <p14:creationId xmlns:p14="http://schemas.microsoft.com/office/powerpoint/2010/main" val="1101852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3F18C2-0EAF-F612-795B-AC389B45191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FF5785-3752-FCA6-6D00-8BE07BC0C0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F486F7-139A-F78C-631E-612EFFB40315}"/>
              </a:ext>
            </a:extLst>
          </p:cNvPr>
          <p:cNvSpPr>
            <a:spLocks noGrp="1"/>
          </p:cNvSpPr>
          <p:nvPr>
            <p:ph type="dt" sz="half" idx="10"/>
          </p:nvPr>
        </p:nvSpPr>
        <p:spPr/>
        <p:txBody>
          <a:bodyPr/>
          <a:lstStyle/>
          <a:p>
            <a:fld id="{D0865E70-4A03-47DD-85F4-44E7F0E67C15}" type="datetimeFigureOut">
              <a:rPr lang="en-GB" smtClean="0"/>
              <a:t>19/11/2025</a:t>
            </a:fld>
            <a:endParaRPr lang="en-GB"/>
          </a:p>
        </p:txBody>
      </p:sp>
      <p:sp>
        <p:nvSpPr>
          <p:cNvPr id="5" name="Footer Placeholder 4">
            <a:extLst>
              <a:ext uri="{FF2B5EF4-FFF2-40B4-BE49-F238E27FC236}">
                <a16:creationId xmlns:a16="http://schemas.microsoft.com/office/drawing/2014/main" id="{D9066E8F-668F-4AEE-753D-EEBDD7DD0C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DED850-9C8E-FAEA-FB3B-3D5855BA1B18}"/>
              </a:ext>
            </a:extLst>
          </p:cNvPr>
          <p:cNvSpPr>
            <a:spLocks noGrp="1"/>
          </p:cNvSpPr>
          <p:nvPr>
            <p:ph type="sldNum" sz="quarter" idx="12"/>
          </p:nvPr>
        </p:nvSpPr>
        <p:spPr/>
        <p:txBody>
          <a:bodyPr/>
          <a:lstStyle/>
          <a:p>
            <a:fld id="{4931F9F7-61DD-46BF-988E-2BF8EDC86D94}" type="slidenum">
              <a:rPr lang="en-GB" smtClean="0"/>
              <a:t>‹#›</a:t>
            </a:fld>
            <a:endParaRPr lang="en-GB"/>
          </a:p>
        </p:txBody>
      </p:sp>
    </p:spTree>
    <p:extLst>
      <p:ext uri="{BB962C8B-B14F-4D97-AF65-F5344CB8AC3E}">
        <p14:creationId xmlns:p14="http://schemas.microsoft.com/office/powerpoint/2010/main" val="1994944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5559C-3387-6413-5FFC-59A824CD119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2C1510-DDA5-3711-88B7-C6003FFB43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087D24-F201-9355-FCB7-45C9FF435B1A}"/>
              </a:ext>
            </a:extLst>
          </p:cNvPr>
          <p:cNvSpPr>
            <a:spLocks noGrp="1"/>
          </p:cNvSpPr>
          <p:nvPr>
            <p:ph type="dt" sz="half" idx="10"/>
          </p:nvPr>
        </p:nvSpPr>
        <p:spPr/>
        <p:txBody>
          <a:bodyPr/>
          <a:lstStyle/>
          <a:p>
            <a:fld id="{D0865E70-4A03-47DD-85F4-44E7F0E67C15}" type="datetimeFigureOut">
              <a:rPr lang="en-GB" smtClean="0"/>
              <a:t>19/11/2025</a:t>
            </a:fld>
            <a:endParaRPr lang="en-GB"/>
          </a:p>
        </p:txBody>
      </p:sp>
      <p:sp>
        <p:nvSpPr>
          <p:cNvPr id="5" name="Footer Placeholder 4">
            <a:extLst>
              <a:ext uri="{FF2B5EF4-FFF2-40B4-BE49-F238E27FC236}">
                <a16:creationId xmlns:a16="http://schemas.microsoft.com/office/drawing/2014/main" id="{6A700F26-20FE-C39B-31E3-C80B1A420F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42841E-431E-8849-B290-CC988F70238F}"/>
              </a:ext>
            </a:extLst>
          </p:cNvPr>
          <p:cNvSpPr>
            <a:spLocks noGrp="1"/>
          </p:cNvSpPr>
          <p:nvPr>
            <p:ph type="sldNum" sz="quarter" idx="12"/>
          </p:nvPr>
        </p:nvSpPr>
        <p:spPr/>
        <p:txBody>
          <a:bodyPr/>
          <a:lstStyle/>
          <a:p>
            <a:fld id="{4931F9F7-61DD-46BF-988E-2BF8EDC86D94}" type="slidenum">
              <a:rPr lang="en-GB" smtClean="0"/>
              <a:t>‹#›</a:t>
            </a:fld>
            <a:endParaRPr lang="en-GB"/>
          </a:p>
        </p:txBody>
      </p:sp>
    </p:spTree>
    <p:extLst>
      <p:ext uri="{BB962C8B-B14F-4D97-AF65-F5344CB8AC3E}">
        <p14:creationId xmlns:p14="http://schemas.microsoft.com/office/powerpoint/2010/main" val="2573938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BCF66-6104-3C38-538F-FF2065B922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0A1EE03-DC88-3E05-F38C-8AE78638832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015E6D-C05A-F82C-E321-185DF0AE47C8}"/>
              </a:ext>
            </a:extLst>
          </p:cNvPr>
          <p:cNvSpPr>
            <a:spLocks noGrp="1"/>
          </p:cNvSpPr>
          <p:nvPr>
            <p:ph type="dt" sz="half" idx="10"/>
          </p:nvPr>
        </p:nvSpPr>
        <p:spPr/>
        <p:txBody>
          <a:bodyPr/>
          <a:lstStyle/>
          <a:p>
            <a:fld id="{D0865E70-4A03-47DD-85F4-44E7F0E67C15}" type="datetimeFigureOut">
              <a:rPr lang="en-GB" smtClean="0"/>
              <a:t>19/11/2025</a:t>
            </a:fld>
            <a:endParaRPr lang="en-GB"/>
          </a:p>
        </p:txBody>
      </p:sp>
      <p:sp>
        <p:nvSpPr>
          <p:cNvPr id="5" name="Footer Placeholder 4">
            <a:extLst>
              <a:ext uri="{FF2B5EF4-FFF2-40B4-BE49-F238E27FC236}">
                <a16:creationId xmlns:a16="http://schemas.microsoft.com/office/drawing/2014/main" id="{D8F6E7B8-07F5-A32F-8E6F-083E1020DD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359CA9-ACFD-2614-4AEC-552D9382FDA3}"/>
              </a:ext>
            </a:extLst>
          </p:cNvPr>
          <p:cNvSpPr>
            <a:spLocks noGrp="1"/>
          </p:cNvSpPr>
          <p:nvPr>
            <p:ph type="sldNum" sz="quarter" idx="12"/>
          </p:nvPr>
        </p:nvSpPr>
        <p:spPr/>
        <p:txBody>
          <a:bodyPr/>
          <a:lstStyle/>
          <a:p>
            <a:fld id="{4931F9F7-61DD-46BF-988E-2BF8EDC86D94}" type="slidenum">
              <a:rPr lang="en-GB" smtClean="0"/>
              <a:t>‹#›</a:t>
            </a:fld>
            <a:endParaRPr lang="en-GB"/>
          </a:p>
        </p:txBody>
      </p:sp>
    </p:spTree>
    <p:extLst>
      <p:ext uri="{BB962C8B-B14F-4D97-AF65-F5344CB8AC3E}">
        <p14:creationId xmlns:p14="http://schemas.microsoft.com/office/powerpoint/2010/main" val="3565502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9B2E-C9A5-204E-E96F-CA299FA7FA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F2129D5-5717-BBC6-1383-63FDB66F40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107B60-3583-F98A-B225-F90A826D5A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7A4FF0F-5438-35CE-8032-03F3E0E52C97}"/>
              </a:ext>
            </a:extLst>
          </p:cNvPr>
          <p:cNvSpPr>
            <a:spLocks noGrp="1"/>
          </p:cNvSpPr>
          <p:nvPr>
            <p:ph type="dt" sz="half" idx="10"/>
          </p:nvPr>
        </p:nvSpPr>
        <p:spPr/>
        <p:txBody>
          <a:bodyPr/>
          <a:lstStyle/>
          <a:p>
            <a:fld id="{D0865E70-4A03-47DD-85F4-44E7F0E67C15}" type="datetimeFigureOut">
              <a:rPr lang="en-GB" smtClean="0"/>
              <a:t>19/11/2025</a:t>
            </a:fld>
            <a:endParaRPr lang="en-GB"/>
          </a:p>
        </p:txBody>
      </p:sp>
      <p:sp>
        <p:nvSpPr>
          <p:cNvPr id="6" name="Footer Placeholder 5">
            <a:extLst>
              <a:ext uri="{FF2B5EF4-FFF2-40B4-BE49-F238E27FC236}">
                <a16:creationId xmlns:a16="http://schemas.microsoft.com/office/drawing/2014/main" id="{2F8C47F1-73B9-9341-73C7-48CFDE09DD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7D95671-0F7B-2B0E-AC3C-67D88A37CB85}"/>
              </a:ext>
            </a:extLst>
          </p:cNvPr>
          <p:cNvSpPr>
            <a:spLocks noGrp="1"/>
          </p:cNvSpPr>
          <p:nvPr>
            <p:ph type="sldNum" sz="quarter" idx="12"/>
          </p:nvPr>
        </p:nvSpPr>
        <p:spPr/>
        <p:txBody>
          <a:bodyPr/>
          <a:lstStyle/>
          <a:p>
            <a:fld id="{4931F9F7-61DD-46BF-988E-2BF8EDC86D94}" type="slidenum">
              <a:rPr lang="en-GB" smtClean="0"/>
              <a:t>‹#›</a:t>
            </a:fld>
            <a:endParaRPr lang="en-GB"/>
          </a:p>
        </p:txBody>
      </p:sp>
    </p:spTree>
    <p:extLst>
      <p:ext uri="{BB962C8B-B14F-4D97-AF65-F5344CB8AC3E}">
        <p14:creationId xmlns:p14="http://schemas.microsoft.com/office/powerpoint/2010/main" val="1151216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F3519-4690-424B-60C0-93A7D0810CC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DFB2FA-F1FF-A516-FB90-90618CDFDC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4F598C-5DAE-6AC2-A2C4-7459BE1097B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02086A5-B150-79A3-1B8C-3F561C97B8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83B59D-7526-087B-4DB2-F9F5E88AEB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725EBA-251F-C8E5-7438-B273767D6459}"/>
              </a:ext>
            </a:extLst>
          </p:cNvPr>
          <p:cNvSpPr>
            <a:spLocks noGrp="1"/>
          </p:cNvSpPr>
          <p:nvPr>
            <p:ph type="dt" sz="half" idx="10"/>
          </p:nvPr>
        </p:nvSpPr>
        <p:spPr/>
        <p:txBody>
          <a:bodyPr/>
          <a:lstStyle/>
          <a:p>
            <a:fld id="{D0865E70-4A03-47DD-85F4-44E7F0E67C15}" type="datetimeFigureOut">
              <a:rPr lang="en-GB" smtClean="0"/>
              <a:t>19/11/2025</a:t>
            </a:fld>
            <a:endParaRPr lang="en-GB"/>
          </a:p>
        </p:txBody>
      </p:sp>
      <p:sp>
        <p:nvSpPr>
          <p:cNvPr id="8" name="Footer Placeholder 7">
            <a:extLst>
              <a:ext uri="{FF2B5EF4-FFF2-40B4-BE49-F238E27FC236}">
                <a16:creationId xmlns:a16="http://schemas.microsoft.com/office/drawing/2014/main" id="{B58EF737-76BD-424E-AF5B-D3C8075F226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05489D1-00EA-6AB0-C1CB-DB9FEF64A622}"/>
              </a:ext>
            </a:extLst>
          </p:cNvPr>
          <p:cNvSpPr>
            <a:spLocks noGrp="1"/>
          </p:cNvSpPr>
          <p:nvPr>
            <p:ph type="sldNum" sz="quarter" idx="12"/>
          </p:nvPr>
        </p:nvSpPr>
        <p:spPr/>
        <p:txBody>
          <a:bodyPr/>
          <a:lstStyle/>
          <a:p>
            <a:fld id="{4931F9F7-61DD-46BF-988E-2BF8EDC86D94}" type="slidenum">
              <a:rPr lang="en-GB" smtClean="0"/>
              <a:t>‹#›</a:t>
            </a:fld>
            <a:endParaRPr lang="en-GB"/>
          </a:p>
        </p:txBody>
      </p:sp>
    </p:spTree>
    <p:extLst>
      <p:ext uri="{BB962C8B-B14F-4D97-AF65-F5344CB8AC3E}">
        <p14:creationId xmlns:p14="http://schemas.microsoft.com/office/powerpoint/2010/main" val="4290651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2369E-0146-E8F4-A9F3-B5E948FA732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B89EE13-8BFD-AABD-019B-B985C32FEE17}"/>
              </a:ext>
            </a:extLst>
          </p:cNvPr>
          <p:cNvSpPr>
            <a:spLocks noGrp="1"/>
          </p:cNvSpPr>
          <p:nvPr>
            <p:ph type="dt" sz="half" idx="10"/>
          </p:nvPr>
        </p:nvSpPr>
        <p:spPr/>
        <p:txBody>
          <a:bodyPr/>
          <a:lstStyle/>
          <a:p>
            <a:fld id="{D0865E70-4A03-47DD-85F4-44E7F0E67C15}" type="datetimeFigureOut">
              <a:rPr lang="en-GB" smtClean="0"/>
              <a:t>19/11/2025</a:t>
            </a:fld>
            <a:endParaRPr lang="en-GB"/>
          </a:p>
        </p:txBody>
      </p:sp>
      <p:sp>
        <p:nvSpPr>
          <p:cNvPr id="4" name="Footer Placeholder 3">
            <a:extLst>
              <a:ext uri="{FF2B5EF4-FFF2-40B4-BE49-F238E27FC236}">
                <a16:creationId xmlns:a16="http://schemas.microsoft.com/office/drawing/2014/main" id="{A70D6BD7-77DB-1556-0D9C-467BD0F39BC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5B1B943-61A7-FF02-6B6E-72E07E8432B8}"/>
              </a:ext>
            </a:extLst>
          </p:cNvPr>
          <p:cNvSpPr>
            <a:spLocks noGrp="1"/>
          </p:cNvSpPr>
          <p:nvPr>
            <p:ph type="sldNum" sz="quarter" idx="12"/>
          </p:nvPr>
        </p:nvSpPr>
        <p:spPr/>
        <p:txBody>
          <a:bodyPr/>
          <a:lstStyle/>
          <a:p>
            <a:fld id="{4931F9F7-61DD-46BF-988E-2BF8EDC86D94}" type="slidenum">
              <a:rPr lang="en-GB" smtClean="0"/>
              <a:t>‹#›</a:t>
            </a:fld>
            <a:endParaRPr lang="en-GB"/>
          </a:p>
        </p:txBody>
      </p:sp>
    </p:spTree>
    <p:extLst>
      <p:ext uri="{BB962C8B-B14F-4D97-AF65-F5344CB8AC3E}">
        <p14:creationId xmlns:p14="http://schemas.microsoft.com/office/powerpoint/2010/main" val="2249821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A69006-349B-33A1-0145-22F23DE0D361}"/>
              </a:ext>
            </a:extLst>
          </p:cNvPr>
          <p:cNvSpPr>
            <a:spLocks noGrp="1"/>
          </p:cNvSpPr>
          <p:nvPr>
            <p:ph type="dt" sz="half" idx="10"/>
          </p:nvPr>
        </p:nvSpPr>
        <p:spPr/>
        <p:txBody>
          <a:bodyPr/>
          <a:lstStyle/>
          <a:p>
            <a:fld id="{D0865E70-4A03-47DD-85F4-44E7F0E67C15}" type="datetimeFigureOut">
              <a:rPr lang="en-GB" smtClean="0"/>
              <a:t>19/11/2025</a:t>
            </a:fld>
            <a:endParaRPr lang="en-GB"/>
          </a:p>
        </p:txBody>
      </p:sp>
      <p:sp>
        <p:nvSpPr>
          <p:cNvPr id="3" name="Footer Placeholder 2">
            <a:extLst>
              <a:ext uri="{FF2B5EF4-FFF2-40B4-BE49-F238E27FC236}">
                <a16:creationId xmlns:a16="http://schemas.microsoft.com/office/drawing/2014/main" id="{4E7CABFA-79DA-D9A3-1BE2-C31822DBC16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1BBFA3F-C49E-4A38-6A23-1F2932A6163B}"/>
              </a:ext>
            </a:extLst>
          </p:cNvPr>
          <p:cNvSpPr>
            <a:spLocks noGrp="1"/>
          </p:cNvSpPr>
          <p:nvPr>
            <p:ph type="sldNum" sz="quarter" idx="12"/>
          </p:nvPr>
        </p:nvSpPr>
        <p:spPr/>
        <p:txBody>
          <a:bodyPr/>
          <a:lstStyle/>
          <a:p>
            <a:fld id="{4931F9F7-61DD-46BF-988E-2BF8EDC86D94}" type="slidenum">
              <a:rPr lang="en-GB" smtClean="0"/>
              <a:t>‹#›</a:t>
            </a:fld>
            <a:endParaRPr lang="en-GB"/>
          </a:p>
        </p:txBody>
      </p:sp>
    </p:spTree>
    <p:extLst>
      <p:ext uri="{BB962C8B-B14F-4D97-AF65-F5344CB8AC3E}">
        <p14:creationId xmlns:p14="http://schemas.microsoft.com/office/powerpoint/2010/main" val="2336590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8BD93-2096-06C7-FD0A-C8D22744D0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C338D85-0001-335F-16E4-880587AD48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A377F71-956A-902F-0BF0-B30AFEDE8D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2B5EE8-DE1C-46D1-34D6-B13A70E57DE3}"/>
              </a:ext>
            </a:extLst>
          </p:cNvPr>
          <p:cNvSpPr>
            <a:spLocks noGrp="1"/>
          </p:cNvSpPr>
          <p:nvPr>
            <p:ph type="dt" sz="half" idx="10"/>
          </p:nvPr>
        </p:nvSpPr>
        <p:spPr/>
        <p:txBody>
          <a:bodyPr/>
          <a:lstStyle/>
          <a:p>
            <a:fld id="{D0865E70-4A03-47DD-85F4-44E7F0E67C15}" type="datetimeFigureOut">
              <a:rPr lang="en-GB" smtClean="0"/>
              <a:t>19/11/2025</a:t>
            </a:fld>
            <a:endParaRPr lang="en-GB"/>
          </a:p>
        </p:txBody>
      </p:sp>
      <p:sp>
        <p:nvSpPr>
          <p:cNvPr id="6" name="Footer Placeholder 5">
            <a:extLst>
              <a:ext uri="{FF2B5EF4-FFF2-40B4-BE49-F238E27FC236}">
                <a16:creationId xmlns:a16="http://schemas.microsoft.com/office/drawing/2014/main" id="{17E3DD55-2B51-297A-2E83-CC4645EB7A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D4A599-A420-ED16-BABB-F19520ABB2EF}"/>
              </a:ext>
            </a:extLst>
          </p:cNvPr>
          <p:cNvSpPr>
            <a:spLocks noGrp="1"/>
          </p:cNvSpPr>
          <p:nvPr>
            <p:ph type="sldNum" sz="quarter" idx="12"/>
          </p:nvPr>
        </p:nvSpPr>
        <p:spPr/>
        <p:txBody>
          <a:bodyPr/>
          <a:lstStyle/>
          <a:p>
            <a:fld id="{4931F9F7-61DD-46BF-988E-2BF8EDC86D94}" type="slidenum">
              <a:rPr lang="en-GB" smtClean="0"/>
              <a:t>‹#›</a:t>
            </a:fld>
            <a:endParaRPr lang="en-GB"/>
          </a:p>
        </p:txBody>
      </p:sp>
    </p:spTree>
    <p:extLst>
      <p:ext uri="{BB962C8B-B14F-4D97-AF65-F5344CB8AC3E}">
        <p14:creationId xmlns:p14="http://schemas.microsoft.com/office/powerpoint/2010/main" val="691308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B251A-D445-EB86-B1F9-105F1423EF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A7594D1-2EA3-6736-77FE-6ACB2B54B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C686496-12AF-D4BC-59E8-D9D709919C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87BB27-271D-CF77-7646-15CE5E0C409E}"/>
              </a:ext>
            </a:extLst>
          </p:cNvPr>
          <p:cNvSpPr>
            <a:spLocks noGrp="1"/>
          </p:cNvSpPr>
          <p:nvPr>
            <p:ph type="dt" sz="half" idx="10"/>
          </p:nvPr>
        </p:nvSpPr>
        <p:spPr/>
        <p:txBody>
          <a:bodyPr/>
          <a:lstStyle/>
          <a:p>
            <a:fld id="{D0865E70-4A03-47DD-85F4-44E7F0E67C15}" type="datetimeFigureOut">
              <a:rPr lang="en-GB" smtClean="0"/>
              <a:t>19/11/2025</a:t>
            </a:fld>
            <a:endParaRPr lang="en-GB"/>
          </a:p>
        </p:txBody>
      </p:sp>
      <p:sp>
        <p:nvSpPr>
          <p:cNvPr id="6" name="Footer Placeholder 5">
            <a:extLst>
              <a:ext uri="{FF2B5EF4-FFF2-40B4-BE49-F238E27FC236}">
                <a16:creationId xmlns:a16="http://schemas.microsoft.com/office/drawing/2014/main" id="{0F10594C-3D81-EDBF-94C5-780D8B0D23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D0802-4530-14F3-9588-1448911D283A}"/>
              </a:ext>
            </a:extLst>
          </p:cNvPr>
          <p:cNvSpPr>
            <a:spLocks noGrp="1"/>
          </p:cNvSpPr>
          <p:nvPr>
            <p:ph type="sldNum" sz="quarter" idx="12"/>
          </p:nvPr>
        </p:nvSpPr>
        <p:spPr/>
        <p:txBody>
          <a:bodyPr/>
          <a:lstStyle/>
          <a:p>
            <a:fld id="{4931F9F7-61DD-46BF-988E-2BF8EDC86D94}" type="slidenum">
              <a:rPr lang="en-GB" smtClean="0"/>
              <a:t>‹#›</a:t>
            </a:fld>
            <a:endParaRPr lang="en-GB"/>
          </a:p>
        </p:txBody>
      </p:sp>
    </p:spTree>
    <p:extLst>
      <p:ext uri="{BB962C8B-B14F-4D97-AF65-F5344CB8AC3E}">
        <p14:creationId xmlns:p14="http://schemas.microsoft.com/office/powerpoint/2010/main" val="497146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AE9CFF-34C9-4486-5AD6-A16D7397E6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8A3FCEB-C3CA-0A6E-0883-73E9719ECD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4D0A32-6537-7C90-D6D9-FE5BE6BE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0865E70-4A03-47DD-85F4-44E7F0E67C15}" type="datetimeFigureOut">
              <a:rPr lang="en-GB" smtClean="0"/>
              <a:t>19/11/2025</a:t>
            </a:fld>
            <a:endParaRPr lang="en-GB"/>
          </a:p>
        </p:txBody>
      </p:sp>
      <p:sp>
        <p:nvSpPr>
          <p:cNvPr id="5" name="Footer Placeholder 4">
            <a:extLst>
              <a:ext uri="{FF2B5EF4-FFF2-40B4-BE49-F238E27FC236}">
                <a16:creationId xmlns:a16="http://schemas.microsoft.com/office/drawing/2014/main" id="{896BA3E0-5A8A-B952-84DE-E17A1C7E3D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8B5B33E-9B65-67C9-246E-90D795F822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31F9F7-61DD-46BF-988E-2BF8EDC86D94}" type="slidenum">
              <a:rPr lang="en-GB" smtClean="0"/>
              <a:t>‹#›</a:t>
            </a:fld>
            <a:endParaRPr lang="en-GB"/>
          </a:p>
        </p:txBody>
      </p:sp>
    </p:spTree>
    <p:extLst>
      <p:ext uri="{BB962C8B-B14F-4D97-AF65-F5344CB8AC3E}">
        <p14:creationId xmlns:p14="http://schemas.microsoft.com/office/powerpoint/2010/main" val="3478004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m4m_9nXa0Sc?feature=oembed"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bbc.co.uk/news/av/uk-northern-ireland-5438005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B934C7C-30DC-F86C-ACA7-206B6A28C977}"/>
              </a:ext>
            </a:extLst>
          </p:cNvPr>
          <p:cNvPicPr>
            <a:picLocks noChangeAspect="1"/>
          </p:cNvPicPr>
          <p:nvPr/>
        </p:nvPicPr>
        <p:blipFill>
          <a:blip r:embed="rId2">
            <a:alphaModFix amt="50000"/>
          </a:blip>
          <a:srcRect/>
          <a:stretch>
            <a:fillRect/>
          </a:stretch>
        </p:blipFill>
        <p:spPr>
          <a:xfrm>
            <a:off x="20" y="1"/>
            <a:ext cx="12191980" cy="6857999"/>
          </a:xfrm>
          <a:prstGeom prst="rect">
            <a:avLst/>
          </a:prstGeom>
        </p:spPr>
      </p:pic>
      <p:sp>
        <p:nvSpPr>
          <p:cNvPr id="2" name="Title 1">
            <a:extLst>
              <a:ext uri="{FF2B5EF4-FFF2-40B4-BE49-F238E27FC236}">
                <a16:creationId xmlns:a16="http://schemas.microsoft.com/office/drawing/2014/main" id="{23CF74D5-9066-AF38-E5EB-E4E12F0B6239}"/>
              </a:ext>
            </a:extLst>
          </p:cNvPr>
          <p:cNvSpPr>
            <a:spLocks noGrp="1"/>
          </p:cNvSpPr>
          <p:nvPr>
            <p:ph type="ctrTitle"/>
          </p:nvPr>
        </p:nvSpPr>
        <p:spPr>
          <a:xfrm>
            <a:off x="1524000" y="1122362"/>
            <a:ext cx="9144000" cy="2900518"/>
          </a:xfrm>
        </p:spPr>
        <p:txBody>
          <a:bodyPr>
            <a:normAutofit/>
          </a:bodyPr>
          <a:lstStyle/>
          <a:p>
            <a:r>
              <a:rPr lang="en-GB">
                <a:solidFill>
                  <a:srgbClr val="FFFFFF"/>
                </a:solidFill>
              </a:rPr>
              <a:t>Devolution </a:t>
            </a:r>
          </a:p>
        </p:txBody>
      </p:sp>
      <p:sp>
        <p:nvSpPr>
          <p:cNvPr id="3" name="Subtitle 2">
            <a:extLst>
              <a:ext uri="{FF2B5EF4-FFF2-40B4-BE49-F238E27FC236}">
                <a16:creationId xmlns:a16="http://schemas.microsoft.com/office/drawing/2014/main" id="{085D34CF-A7A5-38FD-F854-E38037B0CC41}"/>
              </a:ext>
            </a:extLst>
          </p:cNvPr>
          <p:cNvSpPr>
            <a:spLocks noGrp="1"/>
          </p:cNvSpPr>
          <p:nvPr>
            <p:ph type="subTitle" idx="1"/>
          </p:nvPr>
        </p:nvSpPr>
        <p:spPr>
          <a:xfrm>
            <a:off x="1524000" y="4159404"/>
            <a:ext cx="9144000" cy="1098395"/>
          </a:xfrm>
        </p:spPr>
        <p:txBody>
          <a:bodyPr>
            <a:normAutofit/>
          </a:bodyPr>
          <a:lstStyle/>
          <a:p>
            <a:endParaRPr lang="en-GB" dirty="0">
              <a:solidFill>
                <a:srgbClr val="FFFFFF"/>
              </a:solidFill>
            </a:endParaRPr>
          </a:p>
        </p:txBody>
      </p:sp>
    </p:spTree>
    <p:extLst>
      <p:ext uri="{BB962C8B-B14F-4D97-AF65-F5344CB8AC3E}">
        <p14:creationId xmlns:p14="http://schemas.microsoft.com/office/powerpoint/2010/main" val="275963303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B2E099-FD38-933F-A731-C297B24C051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79917DD3-FBB9-96B2-8C69-DD492BBB3F88}"/>
              </a:ext>
            </a:extLst>
          </p:cNvPr>
          <p:cNvSpPr>
            <a:spLocks noGrp="1"/>
          </p:cNvSpPr>
          <p:nvPr>
            <p:ph sz="half" idx="1"/>
          </p:nvPr>
        </p:nvSpPr>
        <p:spPr/>
        <p:txBody>
          <a:bodyPr>
            <a:normAutofit fontScale="55000" lnSpcReduction="20000"/>
          </a:bodyPr>
          <a:lstStyle/>
          <a:p>
            <a:pPr lvl="0"/>
            <a:r>
              <a:rPr lang="en-US" b="1" dirty="0"/>
              <a:t>Demographic</a:t>
            </a:r>
          </a:p>
          <a:p>
            <a:pPr lvl="0"/>
            <a:endParaRPr lang="en-GB" dirty="0"/>
          </a:p>
          <a:p>
            <a:pPr lvl="0"/>
            <a:r>
              <a:rPr lang="en-US" b="1" dirty="0"/>
              <a:t>Realignment</a:t>
            </a:r>
          </a:p>
          <a:p>
            <a:pPr lvl="0"/>
            <a:endParaRPr lang="en-GB" dirty="0"/>
          </a:p>
          <a:p>
            <a:pPr lvl="0"/>
            <a:r>
              <a:rPr lang="en-US" b="1" dirty="0"/>
              <a:t>windfall taxes</a:t>
            </a:r>
          </a:p>
          <a:p>
            <a:pPr lvl="0"/>
            <a:endParaRPr lang="en-GB" dirty="0"/>
          </a:p>
          <a:p>
            <a:pPr lvl="0"/>
            <a:r>
              <a:rPr lang="en-US" b="1" dirty="0"/>
              <a:t>Spokesperson</a:t>
            </a:r>
          </a:p>
          <a:p>
            <a:pPr lvl="0"/>
            <a:endParaRPr lang="en-GB" dirty="0"/>
          </a:p>
          <a:p>
            <a:pPr lvl="0"/>
            <a:r>
              <a:rPr lang="en-US" b="1" dirty="0"/>
              <a:t>Reversing</a:t>
            </a:r>
          </a:p>
          <a:p>
            <a:pPr lvl="0"/>
            <a:endParaRPr lang="en-GB" dirty="0"/>
          </a:p>
          <a:p>
            <a:pPr lvl="0"/>
            <a:r>
              <a:rPr lang="en-US" b="1" dirty="0"/>
              <a:t>Unfairness</a:t>
            </a:r>
          </a:p>
          <a:p>
            <a:pPr lvl="0"/>
            <a:endParaRPr lang="en-GB" dirty="0"/>
          </a:p>
          <a:p>
            <a:pPr lvl="0"/>
            <a:r>
              <a:rPr lang="en-US" b="1" dirty="0"/>
              <a:t>Dominant</a:t>
            </a:r>
          </a:p>
          <a:p>
            <a:pPr lvl="0"/>
            <a:endParaRPr lang="en-GB" dirty="0"/>
          </a:p>
          <a:p>
            <a:pPr lvl="0"/>
            <a:r>
              <a:rPr lang="en-US" b="1" dirty="0"/>
              <a:t>Recruit</a:t>
            </a:r>
          </a:p>
          <a:p>
            <a:pPr lvl="0"/>
            <a:endParaRPr lang="en-GB" dirty="0"/>
          </a:p>
          <a:p>
            <a:endParaRPr lang="en-GB" dirty="0"/>
          </a:p>
        </p:txBody>
      </p:sp>
      <p:sp>
        <p:nvSpPr>
          <p:cNvPr id="5" name="Content Placeholder 4">
            <a:extLst>
              <a:ext uri="{FF2B5EF4-FFF2-40B4-BE49-F238E27FC236}">
                <a16:creationId xmlns:a16="http://schemas.microsoft.com/office/drawing/2014/main" id="{DBDA9ABF-6DCC-7037-A394-57E57330CF77}"/>
              </a:ext>
            </a:extLst>
          </p:cNvPr>
          <p:cNvSpPr>
            <a:spLocks noGrp="1"/>
          </p:cNvSpPr>
          <p:nvPr>
            <p:ph sz="half" idx="2"/>
          </p:nvPr>
        </p:nvSpPr>
        <p:spPr/>
        <p:txBody>
          <a:bodyPr>
            <a:normAutofit fontScale="55000" lnSpcReduction="20000"/>
          </a:bodyPr>
          <a:lstStyle/>
          <a:p>
            <a:pPr marL="0" indent="0">
              <a:buNone/>
            </a:pPr>
            <a:r>
              <a:rPr lang="en-US" b="1" dirty="0"/>
              <a:t>A.</a:t>
            </a:r>
            <a:r>
              <a:rPr lang="en-US" dirty="0"/>
              <a:t> A person who officially represents a group or organization</a:t>
            </a:r>
          </a:p>
          <a:p>
            <a:pPr marL="0" indent="0">
              <a:buNone/>
            </a:pPr>
            <a:br>
              <a:rPr lang="en-US" dirty="0"/>
            </a:br>
            <a:r>
              <a:rPr lang="en-US" b="1" dirty="0"/>
              <a:t>B. </a:t>
            </a:r>
            <a:r>
              <a:rPr lang="en-US" dirty="0"/>
              <a:t>Bringing something back to its previous state</a:t>
            </a:r>
          </a:p>
          <a:p>
            <a:pPr marL="0" indent="0">
              <a:buNone/>
            </a:pPr>
            <a:br>
              <a:rPr lang="en-US" dirty="0"/>
            </a:br>
            <a:r>
              <a:rPr lang="en-US" b="1" dirty="0"/>
              <a:t>C. </a:t>
            </a:r>
            <a:r>
              <a:rPr lang="en-US" dirty="0"/>
              <a:t>A shift or restructuring in political or social organization</a:t>
            </a:r>
          </a:p>
          <a:p>
            <a:pPr marL="0" indent="0">
              <a:buNone/>
            </a:pPr>
            <a:br>
              <a:rPr lang="en-US" dirty="0"/>
            </a:br>
            <a:r>
              <a:rPr lang="en-US" b="1" dirty="0"/>
              <a:t>D. </a:t>
            </a:r>
            <a:r>
              <a:rPr lang="en-US" dirty="0"/>
              <a:t>Characteristics of a population or group</a:t>
            </a:r>
          </a:p>
          <a:p>
            <a:pPr marL="0" indent="0">
              <a:buNone/>
            </a:pPr>
            <a:br>
              <a:rPr lang="en-US" dirty="0"/>
            </a:br>
            <a:r>
              <a:rPr lang="en-US" b="1" dirty="0"/>
              <a:t>E.</a:t>
            </a:r>
            <a:r>
              <a:rPr lang="en-US" dirty="0"/>
              <a:t> Taxes imposed on unexpectedly high profits</a:t>
            </a:r>
          </a:p>
          <a:p>
            <a:pPr marL="0" indent="0">
              <a:buNone/>
            </a:pPr>
            <a:br>
              <a:rPr lang="en-US" dirty="0"/>
            </a:br>
            <a:r>
              <a:rPr lang="en-US" b="1" dirty="0"/>
              <a:t>F. </a:t>
            </a:r>
            <a:r>
              <a:rPr lang="en-US" dirty="0"/>
              <a:t>Having control or strong influence</a:t>
            </a:r>
          </a:p>
          <a:p>
            <a:pPr marL="0" indent="0">
              <a:buNone/>
            </a:pPr>
            <a:br>
              <a:rPr lang="en-US" dirty="0"/>
            </a:br>
            <a:r>
              <a:rPr lang="en-US" b="1" dirty="0"/>
              <a:t>G. </a:t>
            </a:r>
            <a:r>
              <a:rPr lang="en-US" dirty="0"/>
              <a:t>Hire or bring new people into a workforce</a:t>
            </a:r>
          </a:p>
          <a:p>
            <a:pPr marL="0" indent="0">
              <a:buNone/>
            </a:pPr>
            <a:br>
              <a:rPr lang="en-US" dirty="0"/>
            </a:br>
            <a:r>
              <a:rPr lang="en-US" b="1" dirty="0"/>
              <a:t>H. </a:t>
            </a:r>
            <a:r>
              <a:rPr lang="en-US" dirty="0"/>
              <a:t>Lack of justice or equality</a:t>
            </a:r>
            <a:endParaRPr lang="en-GB" dirty="0"/>
          </a:p>
          <a:p>
            <a:endParaRPr lang="en-GB" dirty="0"/>
          </a:p>
        </p:txBody>
      </p:sp>
      <p:cxnSp>
        <p:nvCxnSpPr>
          <p:cNvPr id="9" name="Straight Arrow Connector 8">
            <a:extLst>
              <a:ext uri="{FF2B5EF4-FFF2-40B4-BE49-F238E27FC236}">
                <a16:creationId xmlns:a16="http://schemas.microsoft.com/office/drawing/2014/main" id="{17A02658-36B0-0801-9385-F805222ED8C1}"/>
              </a:ext>
            </a:extLst>
          </p:cNvPr>
          <p:cNvCxnSpPr/>
          <p:nvPr/>
        </p:nvCxnSpPr>
        <p:spPr>
          <a:xfrm>
            <a:off x="2477729" y="1995948"/>
            <a:ext cx="3618271" cy="130769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a16="http://schemas.microsoft.com/office/drawing/2014/main" id="{05D23CAF-FC26-ECBC-52A2-9BE8CE8500B0}"/>
              </a:ext>
            </a:extLst>
          </p:cNvPr>
          <p:cNvCxnSpPr>
            <a:cxnSpLocks/>
          </p:cNvCxnSpPr>
          <p:nvPr/>
        </p:nvCxnSpPr>
        <p:spPr>
          <a:xfrm>
            <a:off x="2477729" y="2458065"/>
            <a:ext cx="3694471" cy="38345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743C442C-B05D-420C-13E6-A8FF7C91D2EC}"/>
              </a:ext>
            </a:extLst>
          </p:cNvPr>
          <p:cNvCxnSpPr/>
          <p:nvPr/>
        </p:nvCxnSpPr>
        <p:spPr>
          <a:xfrm>
            <a:off x="2566219" y="3156155"/>
            <a:ext cx="3605981" cy="55060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819D7410-9F53-1B29-D999-E4E5DDD98360}"/>
              </a:ext>
            </a:extLst>
          </p:cNvPr>
          <p:cNvCxnSpPr/>
          <p:nvPr/>
        </p:nvCxnSpPr>
        <p:spPr>
          <a:xfrm flipV="1">
            <a:off x="2713703" y="1995948"/>
            <a:ext cx="3458497" cy="160265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D7408D87-5585-D3A8-0CFE-DC0FD1DBCF80}"/>
              </a:ext>
            </a:extLst>
          </p:cNvPr>
          <p:cNvCxnSpPr/>
          <p:nvPr/>
        </p:nvCxnSpPr>
        <p:spPr>
          <a:xfrm flipV="1">
            <a:off x="2310581" y="2379406"/>
            <a:ext cx="3861619" cy="184846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DC2768E5-4C8A-E556-9847-2BE1E5EA36B0}"/>
              </a:ext>
            </a:extLst>
          </p:cNvPr>
          <p:cNvCxnSpPr/>
          <p:nvPr/>
        </p:nvCxnSpPr>
        <p:spPr>
          <a:xfrm>
            <a:off x="2310581" y="4827639"/>
            <a:ext cx="3861619" cy="25563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a16="http://schemas.microsoft.com/office/drawing/2014/main" id="{07506EEB-B9A0-3C2F-7F05-DCE20A5F78FD}"/>
              </a:ext>
            </a:extLst>
          </p:cNvPr>
          <p:cNvCxnSpPr/>
          <p:nvPr/>
        </p:nvCxnSpPr>
        <p:spPr>
          <a:xfrm flipV="1">
            <a:off x="2222090" y="4227871"/>
            <a:ext cx="3950110" cy="120936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6B2262C8-BADE-AF8A-8715-4515C8ED73E0}"/>
              </a:ext>
            </a:extLst>
          </p:cNvPr>
          <p:cNvCxnSpPr/>
          <p:nvPr/>
        </p:nvCxnSpPr>
        <p:spPr>
          <a:xfrm flipV="1">
            <a:off x="2140974" y="4648047"/>
            <a:ext cx="4031226" cy="132735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19491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895D6C-393E-6C01-B7D4-B01A631DF1B6}"/>
              </a:ext>
            </a:extLst>
          </p:cNvPr>
          <p:cNvSpPr>
            <a:spLocks noGrp="1"/>
          </p:cNvSpPr>
          <p:nvPr>
            <p:ph type="title"/>
          </p:nvPr>
        </p:nvSpPr>
        <p:spPr>
          <a:xfrm>
            <a:off x="466722" y="586855"/>
            <a:ext cx="3201366" cy="3387497"/>
          </a:xfrm>
        </p:spPr>
        <p:txBody>
          <a:bodyPr anchor="b">
            <a:normAutofit/>
          </a:bodyPr>
          <a:lstStyle/>
          <a:p>
            <a:pPr algn="r"/>
            <a:r>
              <a:rPr lang="en-US" sz="3700" b="1">
                <a:solidFill>
                  <a:srgbClr val="FFFFFF"/>
                </a:solidFill>
              </a:rPr>
              <a:t>OPEN-ENDED QUESTIONS (short paragraph answers)</a:t>
            </a:r>
            <a:br>
              <a:rPr lang="en-GB" sz="3700" b="1">
                <a:solidFill>
                  <a:srgbClr val="FFFFFF"/>
                </a:solidFill>
              </a:rPr>
            </a:br>
            <a:endParaRPr lang="en-GB" sz="3700">
              <a:solidFill>
                <a:srgbClr val="FFFFFF"/>
              </a:solidFill>
            </a:endParaRPr>
          </a:p>
        </p:txBody>
      </p:sp>
      <p:sp>
        <p:nvSpPr>
          <p:cNvPr id="3" name="Content Placeholder 2">
            <a:extLst>
              <a:ext uri="{FF2B5EF4-FFF2-40B4-BE49-F238E27FC236}">
                <a16:creationId xmlns:a16="http://schemas.microsoft.com/office/drawing/2014/main" id="{6F064330-81CC-83E8-67EA-5737C2D7EBFB}"/>
              </a:ext>
            </a:extLst>
          </p:cNvPr>
          <p:cNvSpPr>
            <a:spLocks noGrp="1"/>
          </p:cNvSpPr>
          <p:nvPr>
            <p:ph idx="1"/>
          </p:nvPr>
        </p:nvSpPr>
        <p:spPr>
          <a:xfrm>
            <a:off x="4810259" y="649480"/>
            <a:ext cx="6555347" cy="5546047"/>
          </a:xfrm>
        </p:spPr>
        <p:txBody>
          <a:bodyPr anchor="ctr">
            <a:normAutofit/>
          </a:bodyPr>
          <a:lstStyle/>
          <a:p>
            <a:r>
              <a:rPr lang="en-US" sz="1700" b="1"/>
              <a:t>7. </a:t>
            </a:r>
            <a:r>
              <a:rPr lang="en-US" sz="1700" b="1" u="sng"/>
              <a:t>Based on the texts, what challenges does Labour face in Wales at the moment?</a:t>
            </a:r>
            <a:endParaRPr lang="en-GB" sz="1700" b="1" u="sng"/>
          </a:p>
          <a:p>
            <a:r>
              <a:rPr lang="en-US" sz="1700"/>
              <a:t>Labour faces </a:t>
            </a:r>
            <a:r>
              <a:rPr lang="en-US" sz="1700" b="1"/>
              <a:t>multiple challenges</a:t>
            </a:r>
            <a:r>
              <a:rPr lang="en-US" sz="1700"/>
              <a:t>: voter dissatisfaction with their performance </a:t>
            </a:r>
            <a:r>
              <a:rPr lang="en-US" sz="1700" b="1"/>
              <a:t>in the Senedd</a:t>
            </a:r>
            <a:r>
              <a:rPr lang="en-US" sz="1700"/>
              <a:t>, particularly regarding </a:t>
            </a:r>
            <a:r>
              <a:rPr lang="en-US" sz="1700" b="1"/>
              <a:t>NHS results</a:t>
            </a:r>
            <a:r>
              <a:rPr lang="en-US" sz="1700"/>
              <a:t>; unhappiness with </a:t>
            </a:r>
            <a:r>
              <a:rPr lang="en-US" sz="1700" b="1"/>
              <a:t>Keir Starmer’s leadership</a:t>
            </a:r>
            <a:r>
              <a:rPr lang="en-US" sz="1700"/>
              <a:t>; and local frustrations, such as decisions by the Labour-run Caerphilly council to </a:t>
            </a:r>
            <a:r>
              <a:rPr lang="en-US" sz="1700" b="1"/>
              <a:t>cut public services </a:t>
            </a:r>
            <a:r>
              <a:rPr lang="en-US" sz="1700"/>
              <a:t>like libraries. These issues have contributed to a shift in political momentum.</a:t>
            </a:r>
            <a:endParaRPr lang="en-GB" sz="1700"/>
          </a:p>
          <a:p>
            <a:endParaRPr lang="en-GB" sz="1700"/>
          </a:p>
          <a:p>
            <a:r>
              <a:rPr lang="en-US" sz="1700" b="1" u="sng"/>
              <a:t>8. How do Plaid Cymru and Reform UK present themselves differently in terms of goals and political identity?</a:t>
            </a:r>
            <a:endParaRPr lang="en-GB" sz="1700" b="1" u="sng"/>
          </a:p>
          <a:p>
            <a:r>
              <a:rPr lang="en-US" sz="1700"/>
              <a:t>Plaid Cymru presents itself as focused on </a:t>
            </a:r>
            <a:r>
              <a:rPr lang="en-US" sz="1700" b="1"/>
              <a:t>fairness, investment, and improved public services</a:t>
            </a:r>
            <a:r>
              <a:rPr lang="en-US" sz="1700"/>
              <a:t>, offering policies like </a:t>
            </a:r>
            <a:r>
              <a:rPr lang="en-US" sz="1700" b="1"/>
              <a:t>recruiting GPs </a:t>
            </a:r>
            <a:r>
              <a:rPr lang="en-US" sz="1700"/>
              <a:t>and </a:t>
            </a:r>
            <a:r>
              <a:rPr lang="en-US" sz="1700" b="1"/>
              <a:t>increasing child benefit</a:t>
            </a:r>
            <a:r>
              <a:rPr lang="en-US" sz="1700"/>
              <a:t>. Reform UK, on the other hand, uses sharper rhetoric, claiming </a:t>
            </a:r>
            <a:r>
              <a:rPr lang="en-US" sz="1700" u="sng"/>
              <a:t>Labour is “finished</a:t>
            </a:r>
            <a:r>
              <a:rPr lang="en-US" sz="1700"/>
              <a:t>” and framing the next election as a choice between </a:t>
            </a:r>
            <a:r>
              <a:rPr lang="en-US" sz="1700" b="1"/>
              <a:t>“open borders madness” </a:t>
            </a:r>
            <a:r>
              <a:rPr lang="en-US" sz="1700"/>
              <a:t>(Plaid) and their own “common sense.” Plaid emphasises public investment, while </a:t>
            </a:r>
            <a:r>
              <a:rPr lang="en-US" sz="1700" u="sng"/>
              <a:t>Reform</a:t>
            </a:r>
            <a:r>
              <a:rPr lang="en-US" sz="1700"/>
              <a:t> stresses </a:t>
            </a:r>
            <a:r>
              <a:rPr lang="en-US" sz="1700" u="sng"/>
              <a:t>political disruption </a:t>
            </a:r>
            <a:r>
              <a:rPr lang="en-US" sz="1700"/>
              <a:t>and </a:t>
            </a:r>
            <a:r>
              <a:rPr lang="en-US" sz="1700" u="sng"/>
              <a:t>strong criticism of opponents.</a:t>
            </a:r>
            <a:endParaRPr lang="en-GB" sz="1700" u="sng"/>
          </a:p>
          <a:p>
            <a:pPr marL="0" indent="0">
              <a:buNone/>
            </a:pPr>
            <a:endParaRPr lang="en-GB" sz="1700"/>
          </a:p>
          <a:p>
            <a:endParaRPr lang="en-GB" sz="1700"/>
          </a:p>
          <a:p>
            <a:endParaRPr lang="en-GB" sz="1700"/>
          </a:p>
        </p:txBody>
      </p:sp>
    </p:spTree>
    <p:extLst>
      <p:ext uri="{BB962C8B-B14F-4D97-AF65-F5344CB8AC3E}">
        <p14:creationId xmlns:p14="http://schemas.microsoft.com/office/powerpoint/2010/main" val="2281418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Online Media 6" title="Plaid Cymru on Welsh Independence and Rejoining the EU">
            <a:hlinkClick r:id="" action="ppaction://media"/>
            <a:extLst>
              <a:ext uri="{FF2B5EF4-FFF2-40B4-BE49-F238E27FC236}">
                <a16:creationId xmlns:a16="http://schemas.microsoft.com/office/drawing/2014/main" id="{9DFBF003-57C6-4508-6E6E-82508A7D5516}"/>
              </a:ext>
            </a:extLst>
          </p:cNvPr>
          <p:cNvPicPr>
            <a:picLocks noGrp="1" noRot="1" noChangeAspect="1"/>
          </p:cNvPicPr>
          <p:nvPr>
            <p:ph idx="1"/>
            <a:videoFile r:link="rId1"/>
          </p:nvPr>
        </p:nvPicPr>
        <p:blipFill>
          <a:blip r:embed="rId3"/>
          <a:stretch>
            <a:fillRect/>
          </a:stretch>
        </p:blipFill>
        <p:spPr>
          <a:xfrm>
            <a:off x="836177" y="457200"/>
            <a:ext cx="10519646" cy="5943600"/>
          </a:xfrm>
          <a:prstGeom prst="rect">
            <a:avLst/>
          </a:prstGeom>
        </p:spPr>
      </p:pic>
    </p:spTree>
    <p:extLst>
      <p:ext uri="{BB962C8B-B14F-4D97-AF65-F5344CB8AC3E}">
        <p14:creationId xmlns:p14="http://schemas.microsoft.com/office/powerpoint/2010/main" val="149661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6FC9E-14F0-E116-D629-866D66039C62}"/>
              </a:ext>
            </a:extLst>
          </p:cNvPr>
          <p:cNvSpPr>
            <a:spLocks noGrp="1"/>
          </p:cNvSpPr>
          <p:nvPr>
            <p:ph type="title"/>
          </p:nvPr>
        </p:nvSpPr>
        <p:spPr/>
        <p:txBody>
          <a:bodyPr/>
          <a:lstStyle/>
          <a:p>
            <a:r>
              <a:rPr lang="en-GB" dirty="0"/>
              <a:t>What is Devolution ?</a:t>
            </a:r>
          </a:p>
        </p:txBody>
      </p:sp>
      <p:sp>
        <p:nvSpPr>
          <p:cNvPr id="3" name="Content Placeholder 2">
            <a:extLst>
              <a:ext uri="{FF2B5EF4-FFF2-40B4-BE49-F238E27FC236}">
                <a16:creationId xmlns:a16="http://schemas.microsoft.com/office/drawing/2014/main" id="{C18DAC94-468F-0A8C-C321-765C18CB600D}"/>
              </a:ext>
            </a:extLst>
          </p:cNvPr>
          <p:cNvSpPr>
            <a:spLocks noGrp="1"/>
          </p:cNvSpPr>
          <p:nvPr>
            <p:ph idx="1"/>
          </p:nvPr>
        </p:nvSpPr>
        <p:spPr/>
        <p:txBody>
          <a:bodyPr>
            <a:normAutofit fontScale="85000" lnSpcReduction="20000"/>
          </a:bodyPr>
          <a:lstStyle/>
          <a:p>
            <a:pPr fontAlgn="base"/>
            <a:r>
              <a:rPr lang="en-GB" dirty="0"/>
              <a:t>What is devolution?</a:t>
            </a:r>
          </a:p>
          <a:p>
            <a:pPr marL="0" indent="0" fontAlgn="base">
              <a:buNone/>
            </a:pPr>
            <a:r>
              <a:rPr lang="en-GB" dirty="0"/>
              <a:t>= transfers powers from Westminster to the countries in the United Kingdom. </a:t>
            </a:r>
          </a:p>
          <a:p>
            <a:pPr fontAlgn="base"/>
            <a:r>
              <a:rPr lang="en-GB" dirty="0"/>
              <a:t>For many years England, Wales, Scotland and Northern Ireland were run by the UK government, based in Westminster in London, but there were growing calls to transfer some of this power to Edinburgh, Cardiff and Belfast.</a:t>
            </a:r>
          </a:p>
          <a:p>
            <a:pPr fontAlgn="base"/>
            <a:r>
              <a:rPr lang="en-GB" dirty="0"/>
              <a:t>Public votes about devolution were held in 1997 in Scotland and Wales, and on both sides of the Northern Irish/Irish border in 1998 as part of </a:t>
            </a:r>
            <a:r>
              <a:rPr lang="en-GB" u="sng" dirty="0">
                <a:hlinkClick r:id="rId2"/>
              </a:rPr>
              <a:t>the Good Friday Agreement.</a:t>
            </a:r>
            <a:endParaRPr lang="en-GB" dirty="0"/>
          </a:p>
          <a:p>
            <a:pPr fontAlgn="base"/>
            <a:r>
              <a:rPr lang="en-GB" dirty="0"/>
              <a:t>This led to the creation of three elected institutions:</a:t>
            </a:r>
          </a:p>
          <a:p>
            <a:pPr fontAlgn="base"/>
            <a:r>
              <a:rPr lang="en-GB" b="1" dirty="0"/>
              <a:t>the Scottish Parliament</a:t>
            </a:r>
          </a:p>
          <a:p>
            <a:pPr fontAlgn="base"/>
            <a:r>
              <a:rPr lang="en-GB" dirty="0"/>
              <a:t>the National Assembly for Wales (now called </a:t>
            </a:r>
            <a:r>
              <a:rPr lang="en-GB" b="1" dirty="0"/>
              <a:t>the / y Senedd</a:t>
            </a:r>
            <a:r>
              <a:rPr lang="en-GB" dirty="0"/>
              <a:t>)</a:t>
            </a:r>
          </a:p>
          <a:p>
            <a:pPr fontAlgn="base"/>
            <a:r>
              <a:rPr lang="en-GB" b="1" dirty="0"/>
              <a:t>the Northern Ireland Assembly</a:t>
            </a:r>
            <a:r>
              <a:rPr lang="en-GB" dirty="0"/>
              <a:t>.</a:t>
            </a:r>
          </a:p>
          <a:p>
            <a:endParaRPr lang="en-GB" dirty="0"/>
          </a:p>
        </p:txBody>
      </p:sp>
    </p:spTree>
    <p:extLst>
      <p:ext uri="{BB962C8B-B14F-4D97-AF65-F5344CB8AC3E}">
        <p14:creationId xmlns:p14="http://schemas.microsoft.com/office/powerpoint/2010/main" val="3115903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8C6F5-4255-D3C1-12E2-0E011D36508C}"/>
              </a:ext>
            </a:extLst>
          </p:cNvPr>
          <p:cNvSpPr>
            <a:spLocks noGrp="1"/>
          </p:cNvSpPr>
          <p:nvPr>
            <p:ph type="title"/>
          </p:nvPr>
        </p:nvSpPr>
        <p:spPr/>
        <p:txBody>
          <a:bodyPr/>
          <a:lstStyle/>
          <a:p>
            <a:r>
              <a:rPr lang="en-GB" dirty="0"/>
              <a:t>Fact check – questions </a:t>
            </a:r>
          </a:p>
        </p:txBody>
      </p:sp>
      <p:sp>
        <p:nvSpPr>
          <p:cNvPr id="3" name="Content Placeholder 2">
            <a:extLst>
              <a:ext uri="{FF2B5EF4-FFF2-40B4-BE49-F238E27FC236}">
                <a16:creationId xmlns:a16="http://schemas.microsoft.com/office/drawing/2014/main" id="{5799BDA6-136C-A129-DCD0-F6B6D1F9463C}"/>
              </a:ext>
            </a:extLst>
          </p:cNvPr>
          <p:cNvSpPr>
            <a:spLocks noGrp="1"/>
          </p:cNvSpPr>
          <p:nvPr>
            <p:ph idx="1"/>
          </p:nvPr>
        </p:nvSpPr>
        <p:spPr/>
        <p:txBody>
          <a:bodyPr>
            <a:normAutofit fontScale="77500" lnSpcReduction="20000"/>
          </a:bodyPr>
          <a:lstStyle/>
          <a:p>
            <a:r>
              <a:rPr lang="en-US" b="1" dirty="0"/>
              <a:t>Q1.</a:t>
            </a:r>
            <a:endParaRPr lang="en-GB" b="1" dirty="0"/>
          </a:p>
          <a:p>
            <a:r>
              <a:rPr lang="en-US" b="1" dirty="0"/>
              <a:t>What is the main purpose of </a:t>
            </a:r>
            <a:r>
              <a:rPr lang="en-US" dirty="0"/>
              <a:t>devolution</a:t>
            </a:r>
            <a:r>
              <a:rPr lang="en-US" b="1" dirty="0"/>
              <a:t> in the United Kingdom?</a:t>
            </a:r>
            <a:br>
              <a:rPr lang="en-US" dirty="0"/>
            </a:br>
            <a:r>
              <a:rPr lang="en-US" dirty="0"/>
              <a:t>A. To </a:t>
            </a:r>
            <a:r>
              <a:rPr lang="en-US" dirty="0" err="1"/>
              <a:t>centralise</a:t>
            </a:r>
            <a:r>
              <a:rPr lang="en-US" dirty="0"/>
              <a:t> government in London</a:t>
            </a:r>
            <a:br>
              <a:rPr lang="en-US" dirty="0"/>
            </a:br>
            <a:r>
              <a:rPr lang="en-US" dirty="0"/>
              <a:t>B. To give more powers to England only</a:t>
            </a:r>
            <a:br>
              <a:rPr lang="en-US" dirty="0"/>
            </a:br>
            <a:r>
              <a:rPr lang="en-US" dirty="0"/>
              <a:t>C. To transfer powers from Westminster to Scotland, Wales, and Northern Ireland</a:t>
            </a:r>
            <a:br>
              <a:rPr lang="en-US" dirty="0"/>
            </a:br>
            <a:r>
              <a:rPr lang="en-US" dirty="0"/>
              <a:t>D. To create a single European Parliament</a:t>
            </a:r>
            <a:endParaRPr lang="en-GB" dirty="0"/>
          </a:p>
          <a:p>
            <a:pPr marL="0" indent="0">
              <a:buNone/>
            </a:pPr>
            <a:endParaRPr lang="en-GB" dirty="0"/>
          </a:p>
          <a:p>
            <a:r>
              <a:rPr lang="en-US" b="1" dirty="0"/>
              <a:t>Q2.</a:t>
            </a:r>
            <a:endParaRPr lang="en-GB" b="1" dirty="0"/>
          </a:p>
          <a:p>
            <a:r>
              <a:rPr lang="en-US" b="1" dirty="0"/>
              <a:t>When did public votes take place that led to the creation of the devolved parliaments and assemblies?</a:t>
            </a:r>
            <a:br>
              <a:rPr lang="en-US" dirty="0"/>
            </a:br>
            <a:r>
              <a:rPr lang="en-US" dirty="0"/>
              <a:t>A. 1995 in Scotland and Wales</a:t>
            </a:r>
            <a:br>
              <a:rPr lang="en-US" dirty="0"/>
            </a:br>
            <a:r>
              <a:rPr lang="en-US" dirty="0"/>
              <a:t>B. 1997 in Scotland and Wales, 1998 in Northern Ireland</a:t>
            </a:r>
            <a:br>
              <a:rPr lang="en-US" dirty="0"/>
            </a:br>
            <a:r>
              <a:rPr lang="en-US" dirty="0"/>
              <a:t>C. 1999 in Scotland, Wales, and Northern Ireland</a:t>
            </a:r>
            <a:br>
              <a:rPr lang="en-US" dirty="0"/>
            </a:br>
            <a:r>
              <a:rPr lang="en-US" dirty="0"/>
              <a:t>D. 2000 in Scotland and Wales</a:t>
            </a:r>
            <a:endParaRPr lang="en-GB" dirty="0"/>
          </a:p>
          <a:p>
            <a:endParaRPr lang="en-GB" dirty="0"/>
          </a:p>
        </p:txBody>
      </p:sp>
    </p:spTree>
    <p:extLst>
      <p:ext uri="{BB962C8B-B14F-4D97-AF65-F5344CB8AC3E}">
        <p14:creationId xmlns:p14="http://schemas.microsoft.com/office/powerpoint/2010/main" val="2741899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314FC-122F-15B7-6C3E-D9073D0916D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608FB3E-379C-5634-614E-1BAB02A0ADC8}"/>
              </a:ext>
            </a:extLst>
          </p:cNvPr>
          <p:cNvSpPr>
            <a:spLocks noGrp="1"/>
          </p:cNvSpPr>
          <p:nvPr>
            <p:ph idx="1"/>
          </p:nvPr>
        </p:nvSpPr>
        <p:spPr/>
        <p:txBody>
          <a:bodyPr>
            <a:normAutofit fontScale="85000" lnSpcReduction="20000"/>
          </a:bodyPr>
          <a:lstStyle/>
          <a:p>
            <a:r>
              <a:rPr lang="en-US" b="1" dirty="0"/>
              <a:t>Q3.</a:t>
            </a:r>
            <a:endParaRPr lang="en-GB" b="1" dirty="0"/>
          </a:p>
          <a:p>
            <a:r>
              <a:rPr lang="en-US" b="1" dirty="0"/>
              <a:t>Which of the following is a </a:t>
            </a:r>
            <a:r>
              <a:rPr lang="en-US" dirty="0"/>
              <a:t>devolved power</a:t>
            </a:r>
            <a:r>
              <a:rPr lang="en-US" b="1" dirty="0"/>
              <a:t> for Scotland?</a:t>
            </a:r>
            <a:br>
              <a:rPr lang="en-US" dirty="0"/>
            </a:br>
            <a:r>
              <a:rPr lang="en-US" dirty="0"/>
              <a:t>A. </a:t>
            </a:r>
            <a:r>
              <a:rPr lang="en-US" dirty="0" err="1"/>
              <a:t>Defence</a:t>
            </a:r>
            <a:r>
              <a:rPr lang="en-US" dirty="0"/>
              <a:t> and national security</a:t>
            </a:r>
            <a:br>
              <a:rPr lang="en-US" dirty="0"/>
            </a:br>
            <a:r>
              <a:rPr lang="en-US" dirty="0"/>
              <a:t>B. Immigration and nationality</a:t>
            </a:r>
            <a:br>
              <a:rPr lang="en-US" dirty="0"/>
            </a:br>
            <a:r>
              <a:rPr lang="en-US" dirty="0"/>
              <a:t>C. Justice, policing, and courts</a:t>
            </a:r>
            <a:br>
              <a:rPr lang="en-US" dirty="0"/>
            </a:br>
            <a:r>
              <a:rPr lang="en-US" dirty="0"/>
              <a:t>D. Foreign policy</a:t>
            </a:r>
            <a:endParaRPr lang="en-GB" dirty="0"/>
          </a:p>
          <a:p>
            <a:pPr marL="0" indent="0">
              <a:buNone/>
            </a:pPr>
            <a:endParaRPr lang="en-GB" dirty="0"/>
          </a:p>
          <a:p>
            <a:r>
              <a:rPr lang="en-US" b="1" dirty="0"/>
              <a:t>Q4.</a:t>
            </a:r>
            <a:endParaRPr lang="en-GB" b="1" dirty="0"/>
          </a:p>
          <a:p>
            <a:r>
              <a:rPr lang="en-US" b="1" dirty="0"/>
              <a:t>Which political party is the </a:t>
            </a:r>
            <a:r>
              <a:rPr lang="en-US" dirty="0"/>
              <a:t>nationalist party in Wales</a:t>
            </a:r>
            <a:r>
              <a:rPr lang="en-US" b="1" dirty="0"/>
              <a:t>?</a:t>
            </a:r>
            <a:br>
              <a:rPr lang="en-US" dirty="0"/>
            </a:br>
            <a:r>
              <a:rPr lang="en-US" dirty="0"/>
              <a:t>A. Scottish National Party (SNP)</a:t>
            </a:r>
            <a:br>
              <a:rPr lang="en-US" dirty="0"/>
            </a:br>
            <a:r>
              <a:rPr lang="en-US" dirty="0"/>
              <a:t>B. Plaid Cymru</a:t>
            </a:r>
            <a:br>
              <a:rPr lang="en-US" dirty="0"/>
            </a:br>
            <a:r>
              <a:rPr lang="en-US" dirty="0"/>
              <a:t>C. Democratic Unionist Party (DUP)</a:t>
            </a:r>
            <a:br>
              <a:rPr lang="en-US" dirty="0"/>
            </a:br>
            <a:r>
              <a:rPr lang="en-US" dirty="0"/>
              <a:t>D. </a:t>
            </a:r>
            <a:r>
              <a:rPr lang="en-US" dirty="0" err="1"/>
              <a:t>Labour</a:t>
            </a:r>
            <a:r>
              <a:rPr lang="en-US" dirty="0"/>
              <a:t> Party</a:t>
            </a:r>
            <a:endParaRPr lang="en-GB" dirty="0"/>
          </a:p>
          <a:p>
            <a:endParaRPr lang="en-GB" dirty="0"/>
          </a:p>
        </p:txBody>
      </p:sp>
    </p:spTree>
    <p:extLst>
      <p:ext uri="{BB962C8B-B14F-4D97-AF65-F5344CB8AC3E}">
        <p14:creationId xmlns:p14="http://schemas.microsoft.com/office/powerpoint/2010/main" val="2877220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EB7B7-A390-4F1A-B36B-125DDFC7A25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4487020-E95E-3445-E2DF-73DDF2565BAC}"/>
              </a:ext>
            </a:extLst>
          </p:cNvPr>
          <p:cNvSpPr>
            <a:spLocks noGrp="1"/>
          </p:cNvSpPr>
          <p:nvPr>
            <p:ph idx="1"/>
          </p:nvPr>
        </p:nvSpPr>
        <p:spPr/>
        <p:txBody>
          <a:bodyPr>
            <a:normAutofit fontScale="85000" lnSpcReduction="20000"/>
          </a:bodyPr>
          <a:lstStyle/>
          <a:p>
            <a:r>
              <a:rPr lang="en-US" b="1" dirty="0"/>
              <a:t>Q5</a:t>
            </a:r>
            <a:endParaRPr lang="en-GB" b="1" dirty="0"/>
          </a:p>
          <a:p>
            <a:r>
              <a:rPr lang="en-US" b="1" dirty="0"/>
              <a:t>In Northern Ireland, politics is mainly structured around which division?</a:t>
            </a:r>
            <a:br>
              <a:rPr lang="en-US" dirty="0"/>
            </a:br>
            <a:r>
              <a:rPr lang="en-US" dirty="0"/>
              <a:t>A. Urban vs rural</a:t>
            </a:r>
            <a:br>
              <a:rPr lang="en-US" dirty="0"/>
            </a:br>
            <a:r>
              <a:rPr lang="en-US" dirty="0"/>
              <a:t>B. Left-wing vs right-wing</a:t>
            </a:r>
            <a:br>
              <a:rPr lang="en-US" dirty="0"/>
            </a:br>
            <a:r>
              <a:rPr lang="en-US" dirty="0"/>
              <a:t>C. Unionists vs Nationalists</a:t>
            </a:r>
            <a:br>
              <a:rPr lang="en-US" dirty="0"/>
            </a:br>
            <a:r>
              <a:rPr lang="en-US" dirty="0"/>
              <a:t>D. </a:t>
            </a:r>
            <a:r>
              <a:rPr lang="en-US" dirty="0" err="1"/>
              <a:t>Labour</a:t>
            </a:r>
            <a:r>
              <a:rPr lang="en-US" dirty="0"/>
              <a:t> vs Conservative</a:t>
            </a:r>
            <a:endParaRPr lang="en-GB" dirty="0"/>
          </a:p>
          <a:p>
            <a:pPr marL="0" indent="0">
              <a:buNone/>
            </a:pPr>
            <a:endParaRPr lang="en-GB" dirty="0"/>
          </a:p>
          <a:p>
            <a:r>
              <a:rPr lang="en-US" b="1" dirty="0"/>
              <a:t>Q6.</a:t>
            </a:r>
            <a:endParaRPr lang="en-GB" b="1" dirty="0"/>
          </a:p>
          <a:p>
            <a:r>
              <a:rPr lang="en-US" b="1" dirty="0"/>
              <a:t>Which of the following is a </a:t>
            </a:r>
            <a:r>
              <a:rPr lang="en-US" dirty="0"/>
              <a:t>reserved (non-devolved) power</a:t>
            </a:r>
            <a:r>
              <a:rPr lang="en-US" b="1" dirty="0"/>
              <a:t> for Wales?</a:t>
            </a:r>
            <a:br>
              <a:rPr lang="en-US" dirty="0"/>
            </a:br>
            <a:r>
              <a:rPr lang="en-US" dirty="0"/>
              <a:t>A. Education</a:t>
            </a:r>
            <a:br>
              <a:rPr lang="en-US" dirty="0"/>
            </a:br>
            <a:r>
              <a:rPr lang="en-US" dirty="0"/>
              <a:t>B. Health and social welfare</a:t>
            </a:r>
            <a:br>
              <a:rPr lang="en-US" dirty="0"/>
            </a:br>
            <a:r>
              <a:rPr lang="en-US" dirty="0"/>
              <a:t>C. Foreign policy</a:t>
            </a:r>
            <a:br>
              <a:rPr lang="en-US" dirty="0"/>
            </a:br>
            <a:r>
              <a:rPr lang="en-US" dirty="0"/>
              <a:t>D. Local government</a:t>
            </a:r>
            <a:endParaRPr lang="en-GB" dirty="0"/>
          </a:p>
          <a:p>
            <a:endParaRPr lang="en-GB" dirty="0"/>
          </a:p>
        </p:txBody>
      </p:sp>
    </p:spTree>
    <p:extLst>
      <p:ext uri="{BB962C8B-B14F-4D97-AF65-F5344CB8AC3E}">
        <p14:creationId xmlns:p14="http://schemas.microsoft.com/office/powerpoint/2010/main" val="1522922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9CA909-9ED0-F87E-2A56-FACE4298F165}"/>
              </a:ext>
            </a:extLst>
          </p:cNvPr>
          <p:cNvSpPr>
            <a:spLocks noGrp="1"/>
          </p:cNvSpPr>
          <p:nvPr>
            <p:ph type="ctrTitle"/>
          </p:nvPr>
        </p:nvSpPr>
        <p:spPr/>
        <p:txBody>
          <a:bodyPr>
            <a:normAutofit fontScale="90000"/>
          </a:bodyPr>
          <a:lstStyle/>
          <a:p>
            <a:r>
              <a:rPr lang="en-GB" dirty="0"/>
              <a:t>Reading comprehension </a:t>
            </a:r>
            <a:br>
              <a:rPr lang="en-GB" dirty="0"/>
            </a:br>
            <a:r>
              <a:rPr lang="en-GB" dirty="0"/>
              <a:t>Doc A-E</a:t>
            </a:r>
            <a:br>
              <a:rPr lang="en-GB" dirty="0"/>
            </a:br>
            <a:endParaRPr lang="en-GB" dirty="0"/>
          </a:p>
        </p:txBody>
      </p:sp>
      <p:sp>
        <p:nvSpPr>
          <p:cNvPr id="3" name="Content Placeholder 2">
            <a:extLst>
              <a:ext uri="{FF2B5EF4-FFF2-40B4-BE49-F238E27FC236}">
                <a16:creationId xmlns:a16="http://schemas.microsoft.com/office/drawing/2014/main" id="{09019736-9ECF-7F19-D179-261D1E1C6EFF}"/>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4181334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7FC65-1F4B-0F59-411C-85AC9700D1C1}"/>
              </a:ext>
            </a:extLst>
          </p:cNvPr>
          <p:cNvSpPr>
            <a:spLocks noGrp="1"/>
          </p:cNvSpPr>
          <p:nvPr>
            <p:ph type="title"/>
          </p:nvPr>
        </p:nvSpPr>
        <p:spPr>
          <a:xfrm>
            <a:off x="759541" y="119318"/>
            <a:ext cx="10515600" cy="1325563"/>
          </a:xfrm>
        </p:spPr>
        <p:txBody>
          <a:bodyPr/>
          <a:lstStyle/>
          <a:p>
            <a:r>
              <a:rPr lang="en-GB" dirty="0"/>
              <a:t>True or false </a:t>
            </a:r>
          </a:p>
        </p:txBody>
      </p:sp>
      <p:sp>
        <p:nvSpPr>
          <p:cNvPr id="3" name="Content Placeholder 2">
            <a:extLst>
              <a:ext uri="{FF2B5EF4-FFF2-40B4-BE49-F238E27FC236}">
                <a16:creationId xmlns:a16="http://schemas.microsoft.com/office/drawing/2014/main" id="{38B1138F-E4FB-8884-488E-5A10EC267864}"/>
              </a:ext>
            </a:extLst>
          </p:cNvPr>
          <p:cNvSpPr>
            <a:spLocks noGrp="1"/>
          </p:cNvSpPr>
          <p:nvPr>
            <p:ph idx="1"/>
          </p:nvPr>
        </p:nvSpPr>
        <p:spPr>
          <a:xfrm>
            <a:off x="759541" y="1253331"/>
            <a:ext cx="10515600" cy="4351338"/>
          </a:xfrm>
        </p:spPr>
        <p:txBody>
          <a:bodyPr>
            <a:normAutofit fontScale="77500" lnSpcReduction="20000"/>
          </a:bodyPr>
          <a:lstStyle/>
          <a:p>
            <a:r>
              <a:rPr lang="en-US" b="1" dirty="0"/>
              <a:t>1. Plaid Cymru leaders see recent political events as an opportunity before next year’s Senedd elections.</a:t>
            </a:r>
            <a:endParaRPr lang="en-GB" b="1" dirty="0"/>
          </a:p>
          <a:p>
            <a:r>
              <a:rPr lang="en-US" dirty="0"/>
              <a:t>(True / False? Justify)</a:t>
            </a:r>
          </a:p>
          <a:p>
            <a:pPr marL="0" indent="0">
              <a:buNone/>
            </a:pPr>
            <a:r>
              <a:rPr lang="en-US" b="1" dirty="0"/>
              <a:t> True.</a:t>
            </a:r>
            <a:endParaRPr lang="en-GB" b="1" dirty="0"/>
          </a:p>
          <a:p>
            <a:pPr marL="0" indent="0">
              <a:buNone/>
            </a:pPr>
            <a:r>
              <a:rPr lang="en-US" b="1" dirty="0"/>
              <a:t>Justification:</a:t>
            </a:r>
            <a:r>
              <a:rPr lang="en-US" dirty="0"/>
              <a:t> “</a:t>
            </a:r>
            <a:r>
              <a:rPr lang="en-US" i="1" dirty="0"/>
              <a:t>They enjoyed this moment because they sense a big opportunity… looking ahead to the Senedd elections next year</a:t>
            </a:r>
            <a:r>
              <a:rPr lang="en-US" dirty="0"/>
              <a:t>.”</a:t>
            </a:r>
            <a:endParaRPr lang="en-GB" dirty="0"/>
          </a:p>
          <a:p>
            <a:pPr marL="0" indent="0">
              <a:buNone/>
            </a:pPr>
            <a:endParaRPr lang="en-GB" dirty="0"/>
          </a:p>
          <a:p>
            <a:r>
              <a:rPr lang="en-US" b="1" dirty="0"/>
              <a:t>2. Reform UK says Conservative remains the strongest political force in Wales.</a:t>
            </a:r>
            <a:endParaRPr lang="en-GB" b="1" dirty="0"/>
          </a:p>
          <a:p>
            <a:r>
              <a:rPr lang="en-US" dirty="0"/>
              <a:t>(True / False? Justify)</a:t>
            </a:r>
          </a:p>
          <a:p>
            <a:r>
              <a:rPr lang="en-US" b="1" dirty="0"/>
              <a:t>False </a:t>
            </a:r>
            <a:endParaRPr lang="en-GB" b="1" dirty="0"/>
          </a:p>
          <a:p>
            <a:r>
              <a:rPr lang="en-US" b="1" dirty="0"/>
              <a:t>Justification:</a:t>
            </a:r>
            <a:r>
              <a:rPr lang="en-US" dirty="0"/>
              <a:t> Reform UK likened the Conservatives </a:t>
            </a:r>
            <a:r>
              <a:rPr lang="en-US" i="1" dirty="0"/>
              <a:t>as “going the way of the dodo</a:t>
            </a:r>
            <a:r>
              <a:rPr lang="en-US" dirty="0"/>
              <a:t>.” (to become extinct)</a:t>
            </a:r>
            <a:endParaRPr lang="en-GB" dirty="0"/>
          </a:p>
          <a:p>
            <a:endParaRPr lang="en-GB" dirty="0"/>
          </a:p>
        </p:txBody>
      </p:sp>
    </p:spTree>
    <p:extLst>
      <p:ext uri="{BB962C8B-B14F-4D97-AF65-F5344CB8AC3E}">
        <p14:creationId xmlns:p14="http://schemas.microsoft.com/office/powerpoint/2010/main" val="2509434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17D1B-9AA4-0608-6498-0CCCACB75848}"/>
              </a:ext>
            </a:extLst>
          </p:cNvPr>
          <p:cNvSpPr>
            <a:spLocks noGrp="1"/>
          </p:cNvSpPr>
          <p:nvPr>
            <p:ph type="title"/>
          </p:nvPr>
        </p:nvSpPr>
        <p:spPr/>
        <p:txBody>
          <a:bodyPr/>
          <a:lstStyle/>
          <a:p>
            <a:r>
              <a:rPr lang="en-GB" dirty="0"/>
              <a:t>Multiple choice : QCM</a:t>
            </a:r>
          </a:p>
        </p:txBody>
      </p:sp>
      <p:sp>
        <p:nvSpPr>
          <p:cNvPr id="3" name="Content Placeholder 2">
            <a:extLst>
              <a:ext uri="{FF2B5EF4-FFF2-40B4-BE49-F238E27FC236}">
                <a16:creationId xmlns:a16="http://schemas.microsoft.com/office/drawing/2014/main" id="{02E44FA2-B6B5-2B65-1431-0EC0464AC963}"/>
              </a:ext>
            </a:extLst>
          </p:cNvPr>
          <p:cNvSpPr>
            <a:spLocks noGrp="1"/>
          </p:cNvSpPr>
          <p:nvPr>
            <p:ph idx="1"/>
          </p:nvPr>
        </p:nvSpPr>
        <p:spPr/>
        <p:txBody>
          <a:bodyPr>
            <a:normAutofit lnSpcReduction="10000"/>
          </a:bodyPr>
          <a:lstStyle/>
          <a:p>
            <a:r>
              <a:rPr lang="en-US" b="1" dirty="0"/>
              <a:t>3. According to Document B, what is one reason some voters shifted away from </a:t>
            </a:r>
            <a:r>
              <a:rPr lang="en-US" b="1" dirty="0" err="1"/>
              <a:t>Labour</a:t>
            </a:r>
            <a:r>
              <a:rPr lang="en-US" b="1" dirty="0"/>
              <a:t>?</a:t>
            </a:r>
            <a:endParaRPr lang="en-GB" b="1" dirty="0"/>
          </a:p>
          <a:p>
            <a:r>
              <a:rPr lang="en-US" dirty="0"/>
              <a:t>A. Concerns about foreign policy</a:t>
            </a:r>
            <a:br>
              <a:rPr lang="en-US" dirty="0"/>
            </a:br>
            <a:r>
              <a:rPr lang="en-US" dirty="0"/>
              <a:t>B. Dissatisfaction with NHS performance</a:t>
            </a:r>
            <a:br>
              <a:rPr lang="en-US" dirty="0"/>
            </a:br>
            <a:r>
              <a:rPr lang="en-US" dirty="0"/>
              <a:t>C. Lack of Plaid Cymru campaigning</a:t>
            </a:r>
            <a:br>
              <a:rPr lang="en-US" dirty="0"/>
            </a:br>
            <a:r>
              <a:rPr lang="en-US" dirty="0"/>
              <a:t>D. High tax increases this year</a:t>
            </a:r>
            <a:endParaRPr lang="en-GB" dirty="0"/>
          </a:p>
          <a:p>
            <a:r>
              <a:rPr lang="en-US" b="1" dirty="0"/>
              <a:t>4. One of Plaid Cymru’s headline policies includes:</a:t>
            </a:r>
            <a:endParaRPr lang="en-GB" b="1" dirty="0"/>
          </a:p>
          <a:p>
            <a:r>
              <a:rPr lang="en-US" dirty="0"/>
              <a:t>A. Cutting child benefit by £20</a:t>
            </a:r>
            <a:br>
              <a:rPr lang="en-US" dirty="0"/>
            </a:br>
            <a:r>
              <a:rPr lang="en-US" dirty="0"/>
              <a:t>B. Reducing funding for public transport</a:t>
            </a:r>
            <a:br>
              <a:rPr lang="en-US" dirty="0"/>
            </a:br>
            <a:r>
              <a:rPr lang="en-US" dirty="0"/>
              <a:t>C. Recruiting 500 GPs into Wales</a:t>
            </a:r>
            <a:br>
              <a:rPr lang="en-US" dirty="0"/>
            </a:br>
            <a:r>
              <a:rPr lang="en-US" dirty="0"/>
              <a:t>D. Removing windfall taxes</a:t>
            </a:r>
            <a:endParaRPr lang="en-GB" dirty="0"/>
          </a:p>
          <a:p>
            <a:endParaRPr lang="en-GB" dirty="0"/>
          </a:p>
        </p:txBody>
      </p:sp>
    </p:spTree>
    <p:extLst>
      <p:ext uri="{BB962C8B-B14F-4D97-AF65-F5344CB8AC3E}">
        <p14:creationId xmlns:p14="http://schemas.microsoft.com/office/powerpoint/2010/main" val="3551217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6A499-B927-2A28-8C6C-F343D0B0128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A8B0540-6559-33B1-B756-3A543551B894}"/>
              </a:ext>
            </a:extLst>
          </p:cNvPr>
          <p:cNvSpPr>
            <a:spLocks noGrp="1"/>
          </p:cNvSpPr>
          <p:nvPr>
            <p:ph idx="1"/>
          </p:nvPr>
        </p:nvSpPr>
        <p:spPr/>
        <p:txBody>
          <a:bodyPr>
            <a:normAutofit fontScale="92500" lnSpcReduction="10000"/>
          </a:bodyPr>
          <a:lstStyle/>
          <a:p>
            <a:r>
              <a:rPr lang="en-US" b="1" dirty="0"/>
              <a:t>5. What does Reform UK claim about the political situation in Wales?</a:t>
            </a:r>
            <a:endParaRPr lang="en-GB" b="1" dirty="0"/>
          </a:p>
          <a:p>
            <a:r>
              <a:rPr lang="en-US" dirty="0"/>
              <a:t>A. </a:t>
            </a:r>
            <a:r>
              <a:rPr lang="en-US" dirty="0" err="1"/>
              <a:t>Labour</a:t>
            </a:r>
            <a:r>
              <a:rPr lang="en-US" dirty="0"/>
              <a:t> is becoming stronger</a:t>
            </a:r>
            <a:br>
              <a:rPr lang="en-US" dirty="0"/>
            </a:br>
            <a:r>
              <a:rPr lang="en-US" dirty="0"/>
              <a:t>B. Conservatives will dominate the next election</a:t>
            </a:r>
            <a:br>
              <a:rPr lang="en-US" dirty="0"/>
            </a:br>
            <a:r>
              <a:rPr lang="en-US" dirty="0"/>
              <a:t>C. Plaid Cymru proposes “common sense” policies</a:t>
            </a:r>
            <a:br>
              <a:rPr lang="en-US" dirty="0"/>
            </a:br>
            <a:r>
              <a:rPr lang="en-US" dirty="0"/>
              <a:t>D. There is a “historic realignment” in Welsh politics</a:t>
            </a:r>
            <a:endParaRPr lang="en-GB" dirty="0"/>
          </a:p>
          <a:p>
            <a:r>
              <a:rPr lang="en-US" b="1" dirty="0"/>
              <a:t>6. What voter turnout figure is mentioned regarding the Caerphilly event?</a:t>
            </a:r>
            <a:endParaRPr lang="en-GB" b="1" dirty="0"/>
          </a:p>
          <a:p>
            <a:r>
              <a:rPr lang="en-US" dirty="0"/>
              <a:t>A. 25%</a:t>
            </a:r>
            <a:br>
              <a:rPr lang="en-US" dirty="0"/>
            </a:br>
            <a:r>
              <a:rPr lang="en-US" dirty="0"/>
              <a:t>B. 35%</a:t>
            </a:r>
            <a:br>
              <a:rPr lang="en-US" dirty="0"/>
            </a:br>
            <a:r>
              <a:rPr lang="en-US" dirty="0"/>
              <a:t>C. 50%</a:t>
            </a:r>
            <a:br>
              <a:rPr lang="en-US" dirty="0"/>
            </a:br>
            <a:r>
              <a:rPr lang="en-US" dirty="0"/>
              <a:t>D. 65%</a:t>
            </a:r>
            <a:endParaRPr lang="en-GB" dirty="0"/>
          </a:p>
          <a:p>
            <a:endParaRPr lang="en-GB" dirty="0"/>
          </a:p>
        </p:txBody>
      </p:sp>
    </p:spTree>
    <p:extLst>
      <p:ext uri="{BB962C8B-B14F-4D97-AF65-F5344CB8AC3E}">
        <p14:creationId xmlns:p14="http://schemas.microsoft.com/office/powerpoint/2010/main" val="833197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113</TotalTime>
  <Words>956</Words>
  <Application>Microsoft Office PowerPoint</Application>
  <PresentationFormat>Widescreen</PresentationFormat>
  <Paragraphs>76</Paragraphs>
  <Slides>12</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Devolution </vt:lpstr>
      <vt:lpstr>What is Devolution ?</vt:lpstr>
      <vt:lpstr>Fact check – questions </vt:lpstr>
      <vt:lpstr>PowerPoint Presentation</vt:lpstr>
      <vt:lpstr>PowerPoint Presentation</vt:lpstr>
      <vt:lpstr>Reading comprehension  Doc A-E </vt:lpstr>
      <vt:lpstr>True or false </vt:lpstr>
      <vt:lpstr>Multiple choice : QCM</vt:lpstr>
      <vt:lpstr>PowerPoint Presentation</vt:lpstr>
      <vt:lpstr>PowerPoint Presentation</vt:lpstr>
      <vt:lpstr>OPEN-ENDED QUESTIONS (short paragraph answers)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Carys Davies [cad76]</dc:creator>
  <cp:lastModifiedBy>Carys Davies [cad76]</cp:lastModifiedBy>
  <cp:revision>1</cp:revision>
  <dcterms:created xsi:type="dcterms:W3CDTF">2025-11-19T10:30:58Z</dcterms:created>
  <dcterms:modified xsi:type="dcterms:W3CDTF">2025-11-19T13:27:47Z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2dfecbd-fc97-4e8a-a9cd-19ed496c406e_Enabled">
    <vt:lpwstr>true</vt:lpwstr>
  </property>
  <property fmtid="{D5CDD505-2E9C-101B-9397-08002B2CF9AE}" pid="3" name="MSIP_Label_f2dfecbd-fc97-4e8a-a9cd-19ed496c406e_SetDate">
    <vt:lpwstr>2025-11-19T11:33:52Z</vt:lpwstr>
  </property>
  <property fmtid="{D5CDD505-2E9C-101B-9397-08002B2CF9AE}" pid="4" name="MSIP_Label_f2dfecbd-fc97-4e8a-a9cd-19ed496c406e_Method">
    <vt:lpwstr>Standard</vt:lpwstr>
  </property>
  <property fmtid="{D5CDD505-2E9C-101B-9397-08002B2CF9AE}" pid="5" name="MSIP_Label_f2dfecbd-fc97-4e8a-a9cd-19ed496c406e_Name">
    <vt:lpwstr>defa4170-0d19-0005-0004-bc88714345d2</vt:lpwstr>
  </property>
  <property fmtid="{D5CDD505-2E9C-101B-9397-08002B2CF9AE}" pid="6" name="MSIP_Label_f2dfecbd-fc97-4e8a-a9cd-19ed496c406e_SiteId">
    <vt:lpwstr>d47b090e-3f5a-4ca0-84d0-9f89d269f175</vt:lpwstr>
  </property>
  <property fmtid="{D5CDD505-2E9C-101B-9397-08002B2CF9AE}" pid="7" name="MSIP_Label_f2dfecbd-fc97-4e8a-a9cd-19ed496c406e_ActionId">
    <vt:lpwstr>f605fdd9-f026-4664-af95-ead8d190cd54</vt:lpwstr>
  </property>
  <property fmtid="{D5CDD505-2E9C-101B-9397-08002B2CF9AE}" pid="8" name="MSIP_Label_f2dfecbd-fc97-4e8a-a9cd-19ed496c406e_ContentBits">
    <vt:lpwstr>0</vt:lpwstr>
  </property>
  <property fmtid="{D5CDD505-2E9C-101B-9397-08002B2CF9AE}" pid="9" name="MSIP_Label_f2dfecbd-fc97-4e8a-a9cd-19ed496c406e_Tag">
    <vt:lpwstr>10, 3, 0, 1</vt:lpwstr>
  </property>
</Properties>
</file>