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9" r:id="rId4"/>
    <p:sldId id="263"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9"/>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4231720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347044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239876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78797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266043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818565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763388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563289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97203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1648747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54706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10/8/2024</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‹Nº›</a:t>
            </a:fld>
            <a:endParaRPr lang="en-US"/>
          </a:p>
        </p:txBody>
      </p:sp>
    </p:spTree>
    <p:extLst>
      <p:ext uri="{BB962C8B-B14F-4D97-AF65-F5344CB8AC3E}">
        <p14:creationId xmlns:p14="http://schemas.microsoft.com/office/powerpoint/2010/main" val="317761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10/8/2024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‹Nº›</a:t>
            </a:fld>
            <a:endParaRPr lang="en-US"/>
          </a:p>
        </p:txBody>
      </p:sp>
    </p:spTree>
    <p:extLst>
      <p:ext uri="{BB962C8B-B14F-4D97-AF65-F5344CB8AC3E}">
        <p14:creationId xmlns:p14="http://schemas.microsoft.com/office/powerpoint/2010/main" val="4169206233"/>
      </p:ext>
    </p:extLst>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1" r:id="rId11"/>
    <p:sldLayoutId id="2147483662"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64E0904-5ABD-4DC7-8562-C38580C95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Écran d’accueil des couleurs sur une surface blanche">
            <a:extLst>
              <a:ext uri="{FF2B5EF4-FFF2-40B4-BE49-F238E27FC236}">
                <a16:creationId xmlns:a16="http://schemas.microsoft.com/office/drawing/2014/main" id="{F3E2D2A0-D9CF-EE19-1AE9-FCB34A7B937A}"/>
              </a:ext>
            </a:extLst>
          </p:cNvPr>
          <p:cNvPicPr>
            <a:picLocks noChangeAspect="1"/>
          </p:cNvPicPr>
          <p:nvPr/>
        </p:nvPicPr>
        <p:blipFill>
          <a:blip r:embed="rId2"/>
          <a:srcRect t="2397" b="22603"/>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itre 1">
            <a:extLst>
              <a:ext uri="{FF2B5EF4-FFF2-40B4-BE49-F238E27FC236}">
                <a16:creationId xmlns:a16="http://schemas.microsoft.com/office/drawing/2014/main" id="{F1CEBD96-64E0-D86D-999E-D5A08CCD7318}"/>
              </a:ext>
            </a:extLst>
          </p:cNvPr>
          <p:cNvSpPr>
            <a:spLocks noGrp="1"/>
          </p:cNvSpPr>
          <p:nvPr>
            <p:ph type="ctrTitle"/>
          </p:nvPr>
        </p:nvSpPr>
        <p:spPr>
          <a:xfrm>
            <a:off x="6095999" y="3834174"/>
            <a:ext cx="5257800" cy="1701570"/>
          </a:xfrm>
        </p:spPr>
        <p:txBody>
          <a:bodyPr anchor="b">
            <a:normAutofit fontScale="90000"/>
          </a:bodyPr>
          <a:lstStyle/>
          <a:p>
            <a:r>
              <a:rPr lang="es-ES_tradnl" sz="4400" dirty="0"/>
              <a:t>BORRADOR + INTRODUCCIÓN + CONCLUSIÓN</a:t>
            </a:r>
          </a:p>
        </p:txBody>
      </p:sp>
      <p:sp>
        <p:nvSpPr>
          <p:cNvPr id="3" name="Sous-titre 2">
            <a:extLst>
              <a:ext uri="{FF2B5EF4-FFF2-40B4-BE49-F238E27FC236}">
                <a16:creationId xmlns:a16="http://schemas.microsoft.com/office/drawing/2014/main" id="{C6BDAB89-A065-80EA-3DAA-32DB0349EAF7}"/>
              </a:ext>
            </a:extLst>
          </p:cNvPr>
          <p:cNvSpPr>
            <a:spLocks noGrp="1"/>
          </p:cNvSpPr>
          <p:nvPr>
            <p:ph type="subTitle" idx="1"/>
          </p:nvPr>
        </p:nvSpPr>
        <p:spPr>
          <a:xfrm>
            <a:off x="7324725" y="3187389"/>
            <a:ext cx="5147960" cy="646785"/>
          </a:xfrm>
        </p:spPr>
        <p:txBody>
          <a:bodyPr>
            <a:normAutofit/>
          </a:bodyPr>
          <a:lstStyle/>
          <a:p>
            <a:r>
              <a:rPr lang="es-ES_tradnl" sz="2000" dirty="0"/>
              <a:t>OBJETIVOS:</a:t>
            </a:r>
          </a:p>
        </p:txBody>
      </p:sp>
    </p:spTree>
    <p:extLst>
      <p:ext uri="{BB962C8B-B14F-4D97-AF65-F5344CB8AC3E}">
        <p14:creationId xmlns:p14="http://schemas.microsoft.com/office/powerpoint/2010/main" val="350302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425667-C7CA-E03B-035E-FAFF44B4B926}"/>
              </a:ext>
            </a:extLst>
          </p:cNvPr>
          <p:cNvSpPr>
            <a:spLocks noGrp="1"/>
          </p:cNvSpPr>
          <p:nvPr>
            <p:ph type="title"/>
          </p:nvPr>
        </p:nvSpPr>
        <p:spPr/>
        <p:txBody>
          <a:bodyPr/>
          <a:lstStyle/>
          <a:p>
            <a:pPr algn="ctr"/>
            <a:r>
              <a:rPr lang="es-ES_tradnl" dirty="0"/>
              <a:t>DOCUMENTO</a:t>
            </a:r>
          </a:p>
        </p:txBody>
      </p:sp>
      <p:sp>
        <p:nvSpPr>
          <p:cNvPr id="3" name="Espace réservé du contenu 2">
            <a:extLst>
              <a:ext uri="{FF2B5EF4-FFF2-40B4-BE49-F238E27FC236}">
                <a16:creationId xmlns:a16="http://schemas.microsoft.com/office/drawing/2014/main" id="{881DEE49-394C-38F1-7726-F5AB1C0A150F}"/>
              </a:ext>
            </a:extLst>
          </p:cNvPr>
          <p:cNvSpPr>
            <a:spLocks noGrp="1"/>
          </p:cNvSpPr>
          <p:nvPr>
            <p:ph idx="1"/>
          </p:nvPr>
        </p:nvSpPr>
        <p:spPr/>
        <p:txBody>
          <a:bodyPr/>
          <a:lstStyle/>
          <a:p>
            <a:r>
              <a:rPr lang="es-ES_tradnl" dirty="0"/>
              <a:t>¿Por qué los niños tienen tantas vacaciones?</a:t>
            </a:r>
          </a:p>
          <a:p>
            <a:r>
              <a:rPr lang="es-ES_tradnl" dirty="0"/>
              <a:t>Art19.com</a:t>
            </a:r>
          </a:p>
          <a:p>
            <a:r>
              <a:rPr lang="es-ES_tradnl" dirty="0"/>
              <a:t>Episodio 34</a:t>
            </a:r>
          </a:p>
          <a:p>
            <a:r>
              <a:rPr lang="es-ES_tradnl" dirty="0"/>
              <a:t>Judith </a:t>
            </a:r>
            <a:r>
              <a:rPr lang="es-ES_tradnl" dirty="0" err="1"/>
              <a:t>Tiral</a:t>
            </a:r>
            <a:endParaRPr lang="es-ES_tradnl" dirty="0"/>
          </a:p>
        </p:txBody>
      </p:sp>
    </p:spTree>
    <p:extLst>
      <p:ext uri="{BB962C8B-B14F-4D97-AF65-F5344CB8AC3E}">
        <p14:creationId xmlns:p14="http://schemas.microsoft.com/office/powerpoint/2010/main" val="271658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5B16B-8DD2-96F3-C6F2-D4410CB83A7B}"/>
              </a:ext>
            </a:extLst>
          </p:cNvPr>
          <p:cNvSpPr>
            <a:spLocks noGrp="1"/>
          </p:cNvSpPr>
          <p:nvPr>
            <p:ph type="title"/>
          </p:nvPr>
        </p:nvSpPr>
        <p:spPr/>
        <p:txBody>
          <a:bodyPr/>
          <a:lstStyle/>
          <a:p>
            <a:pPr algn="ctr"/>
            <a:r>
              <a:rPr lang="es-ES_tradnl" dirty="0"/>
              <a:t>Introducción propuesta</a:t>
            </a:r>
          </a:p>
        </p:txBody>
      </p:sp>
      <p:sp>
        <p:nvSpPr>
          <p:cNvPr id="3" name="Espace réservé du contenu 2">
            <a:extLst>
              <a:ext uri="{FF2B5EF4-FFF2-40B4-BE49-F238E27FC236}">
                <a16:creationId xmlns:a16="http://schemas.microsoft.com/office/drawing/2014/main" id="{76F4CE9B-22BD-4DF5-EA8F-4AD4ADC54413}"/>
              </a:ext>
            </a:extLst>
          </p:cNvPr>
          <p:cNvSpPr>
            <a:spLocks noGrp="1"/>
          </p:cNvSpPr>
          <p:nvPr>
            <p:ph idx="1"/>
          </p:nvPr>
        </p:nvSpPr>
        <p:spPr/>
        <p:txBody>
          <a:bodyPr>
            <a:normAutofit fontScale="77500" lnSpcReduction="20000"/>
          </a:bodyPr>
          <a:lstStyle/>
          <a:p>
            <a:pPr marL="0" indent="0" algn="just">
              <a:buNone/>
            </a:pPr>
            <a:r>
              <a:rPr lang="es-ES_tradnl" dirty="0"/>
              <a:t>Las vacaciones son un momento del año que nos permiten desconectar del mundo cotidiano. Pero, cuanto más crecemos menos tenemos vacaciones. Este es el tema del que nos habla Judith Trial en su reportaje titulado </a:t>
            </a:r>
            <a:r>
              <a:rPr lang="es-ES_tradnl" i="1" dirty="0"/>
              <a:t>¿por qué los niños tienen tantas vacaciones?. </a:t>
            </a:r>
            <a:r>
              <a:rPr lang="es-ES_tradnl" dirty="0"/>
              <a:t>Es un episodio que hace parte de un programa que retoma preguntas de la vida cotidiana que nunca nos habíamos hecho. Esta temática nos permite reflexionar sobre cómo llegaron a la decisión del sistema actual de vacaciones en España. Para responder a esta problemática trabajaremos en tres ejes. En la primera parte trataremos de cómo la historia nos muestra el recorrido de esta reflexión; en una segunda parte analizaremos el porqué del periodo elegido; y finalmente, en una última parte nos centraremos en algunos estudios que divergen en cuanto a los beneficios de estas. </a:t>
            </a:r>
          </a:p>
        </p:txBody>
      </p:sp>
    </p:spTree>
    <p:extLst>
      <p:ext uri="{BB962C8B-B14F-4D97-AF65-F5344CB8AC3E}">
        <p14:creationId xmlns:p14="http://schemas.microsoft.com/office/powerpoint/2010/main" val="3322544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123D5-82B6-1DBC-9440-C1737DE007B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BEB43C8-2438-5CBE-6285-CF3DF012599C}"/>
              </a:ext>
            </a:extLst>
          </p:cNvPr>
          <p:cNvSpPr>
            <a:spLocks noGrp="1"/>
          </p:cNvSpPr>
          <p:nvPr>
            <p:ph type="title"/>
          </p:nvPr>
        </p:nvSpPr>
        <p:spPr/>
        <p:txBody>
          <a:bodyPr/>
          <a:lstStyle/>
          <a:p>
            <a:pPr algn="ctr"/>
            <a:r>
              <a:rPr lang="es-ES_tradnl" dirty="0"/>
              <a:t>Conclusión propuesta</a:t>
            </a:r>
          </a:p>
        </p:txBody>
      </p:sp>
      <p:sp>
        <p:nvSpPr>
          <p:cNvPr id="3" name="Espace réservé du contenu 2">
            <a:extLst>
              <a:ext uri="{FF2B5EF4-FFF2-40B4-BE49-F238E27FC236}">
                <a16:creationId xmlns:a16="http://schemas.microsoft.com/office/drawing/2014/main" id="{E3184F0A-741A-F2BD-233A-2AF702DAEF03}"/>
              </a:ext>
            </a:extLst>
          </p:cNvPr>
          <p:cNvSpPr>
            <a:spLocks noGrp="1"/>
          </p:cNvSpPr>
          <p:nvPr>
            <p:ph idx="1"/>
          </p:nvPr>
        </p:nvSpPr>
        <p:spPr>
          <a:xfrm>
            <a:off x="526093" y="1690688"/>
            <a:ext cx="10827707" cy="4957175"/>
          </a:xfrm>
        </p:spPr>
        <p:txBody>
          <a:bodyPr>
            <a:normAutofit fontScale="77500" lnSpcReduction="20000"/>
          </a:bodyPr>
          <a:lstStyle/>
          <a:p>
            <a:pPr marL="0" indent="0" algn="just">
              <a:buNone/>
            </a:pPr>
            <a:r>
              <a:rPr lang="es-ES_tradnl" dirty="0"/>
              <a:t>Para concluir, nos hemos preguntado cuál fue el camino de la reflexión que se ha tomado para llegar al sistema actual de vacaciones en España. Estudiamos que la historia nos enseña teorías medicinales, tradicionales, familiares, políticas, societales que se aplicaron a diferentes épocas bien definidas y que fueron moldeando la visión y el objetivo de las vacaciones para los niños. Asimismo, nos dimos cuenta de que el mejor periodo, en Europa, para implementar las vacaciones largas, es el verano ya que es un momento del año que permite una mayor libertad en cuanto al aire libre y a los beneficios de este en el ser humano. Sin embargo, hemos descubierto diferentes estudios que divergen en cuanto a los beneficios de las vacaciones para los niños. Y podemos afirmar que no hay conclusiones claras en cuanto a los beneficios o los perjuicios de estas en los niños. Esto nos lleva a reflexionar en nuestro propio sistema de vacaciones, así como en los sistemas actuales de diferentes países del mundo ¿cuál es el más propicio para el desarrollo físico, intelectual, espiritual y emocional de los niños?. En efecto, hoy en día pensamos en el conocimiento intelectual y en los saberes universales, pero también en el bienestar del individuo como ser humano y como motor intelectual de la colectividad. </a:t>
            </a:r>
          </a:p>
        </p:txBody>
      </p:sp>
    </p:spTree>
    <p:extLst>
      <p:ext uri="{BB962C8B-B14F-4D97-AF65-F5344CB8AC3E}">
        <p14:creationId xmlns:p14="http://schemas.microsoft.com/office/powerpoint/2010/main" val="2850932481"/>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55</TotalTime>
  <Words>415</Words>
  <Application>Microsoft Office PowerPoint</Application>
  <PresentationFormat>Panorámica</PresentationFormat>
  <Paragraphs>11</Paragraphs>
  <Slides>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vt:i4>
      </vt:variant>
    </vt:vector>
  </HeadingPairs>
  <TitlesOfParts>
    <vt:vector size="7" baseType="lpstr">
      <vt:lpstr>Arial</vt:lpstr>
      <vt:lpstr>Century Gothic</vt:lpstr>
      <vt:lpstr>BrushVTI</vt:lpstr>
      <vt:lpstr>BORRADOR + INTRODUCCIÓN + CONCLUSIÓN</vt:lpstr>
      <vt:lpstr>DOCUMENTO</vt:lpstr>
      <vt:lpstr>Introducción propuesta</vt:lpstr>
      <vt:lpstr>Conclusión propuesta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Juanita Robayo</dc:creator>
  <cp:lastModifiedBy>Ángela  Maldonado Sandoval</cp:lastModifiedBy>
  <cp:revision>3</cp:revision>
  <dcterms:created xsi:type="dcterms:W3CDTF">2024-10-03T12:12:00Z</dcterms:created>
  <dcterms:modified xsi:type="dcterms:W3CDTF">2024-10-08T14:48:56Z</dcterms:modified>
</cp:coreProperties>
</file>