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306" r:id="rId5"/>
    <p:sldId id="307" r:id="rId6"/>
    <p:sldId id="309" r:id="rId7"/>
    <p:sldId id="304" r:id="rId8"/>
    <p:sldId id="313" r:id="rId9"/>
    <p:sldId id="319" r:id="rId10"/>
    <p:sldId id="314" r:id="rId11"/>
    <p:sldId id="315" r:id="rId12"/>
    <p:sldId id="316" r:id="rId13"/>
    <p:sldId id="317" r:id="rId14"/>
    <p:sldId id="318" r:id="rId15"/>
    <p:sldId id="321" r:id="rId16"/>
    <p:sldId id="320" r:id="rId1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84967" autoAdjust="0"/>
  </p:normalViewPr>
  <p:slideViewPr>
    <p:cSldViewPr snapToGrid="0">
      <p:cViewPr varScale="1">
        <p:scale>
          <a:sx n="62" d="100"/>
          <a:sy n="62" d="100"/>
        </p:scale>
        <p:origin x="824" y="40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CA70EDB-4B36-4CA5-AB48-4ED7CCB713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198DCC-3E8D-4419-B930-82477F012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8DB3-0D29-4A43-857F-E099129922D1}" type="datetime1">
              <a:rPr lang="fr-FR" smtClean="0"/>
              <a:t>15/01/2024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811FE1-7A54-4024-AE57-E9290B12C1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B134E4-1F26-4974-A60F-F29A4212D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15F8F-0F47-4F29-9881-7A839B3FA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512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2E851-0615-4781-BC0D-A2E801150AE0}" type="datetime1">
              <a:rPr lang="fr-FR" smtClean="0"/>
              <a:pPr/>
              <a:t>15/01/2024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822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58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35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61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555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28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910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707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307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12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672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9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sme 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4" name="Graphisme 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Graphisme 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sme 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4" name="Graphisme 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Graphisme 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0" name="Espace réservé d’image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1" name="Espace réservé d’image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uniquem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’image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2" name="Espace réservé d’image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1" name="Espace réservé d’image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0" name="Espace réservé d’image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8" name="Graphisme 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0" name="Graphisme 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2" name="Graphisme 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77174"/>
            <a:ext cx="0" cy="32760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6" name="Connecteur droit 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 2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sme 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1" name="Graphisme 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3" name="Graphisme 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uniquem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’image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68936"/>
            <a:ext cx="0" cy="32760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1" name="Graphisme 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Graphisme 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7" name="Graphisme 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sme 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9" name="Graphisme 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-tête de section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Graphisme 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5" name="Graphisme 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6" name="Graphisme 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7" name="Graphisme 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Graphisme 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Graphisme 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 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Modifier le style du sous-titre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au numéro de diapositive 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9" name="Graphisme 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Graphisme 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sme 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2" name="Graphisme 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4" name="Graphisme 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CO" spc="400" dirty="0"/>
              <a:t>L</a:t>
            </a:r>
            <a:r>
              <a:rPr lang="fr-FR" spc="400" dirty="0"/>
              <a:t>angue française </a:t>
            </a:r>
            <a:br>
              <a:rPr lang="fr-FR" spc="400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/>
              <a:t>Yoann LE FAOU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LA PHRASE COMPLEXE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488123"/>
            <a:ext cx="9718040" cy="823912"/>
          </a:xfrm>
        </p:spPr>
        <p:txBody>
          <a:bodyPr rtlCol="0">
            <a:normAutofit/>
          </a:bodyPr>
          <a:lstStyle/>
          <a:p>
            <a:pPr algn="ctr" rtl="0"/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Les propositions subordonnées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7773" y="2487611"/>
            <a:ext cx="10515599" cy="411867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CARACTERISTIQUES</a:t>
            </a:r>
            <a:endParaRPr lang="fr-FR" dirty="0"/>
          </a:p>
          <a:p>
            <a:pPr algn="just"/>
            <a:r>
              <a:rPr lang="fr-FR" dirty="0"/>
              <a:t>La subordination est une relation de dépendance entre une proposition dite </a:t>
            </a:r>
            <a:r>
              <a:rPr lang="fr-FR" i="1" dirty="0"/>
              <a:t>subordonnée </a:t>
            </a:r>
            <a:r>
              <a:rPr lang="fr-FR" dirty="0"/>
              <a:t>et une proposition dite </a:t>
            </a:r>
            <a:r>
              <a:rPr lang="fr-FR" i="1" dirty="0"/>
              <a:t>principale, </a:t>
            </a:r>
            <a:r>
              <a:rPr lang="fr-FR" dirty="0"/>
              <a:t>dans laquelle la subordonnée joue le rôle d’un constituant ; la subordonnée est enchâssée dans la principale. </a:t>
            </a:r>
          </a:p>
          <a:p>
            <a:r>
              <a:rPr lang="fr-FR" dirty="0"/>
              <a:t>La subordonnée est le plus souvent reliée à la principale par un </a:t>
            </a:r>
            <a:r>
              <a:rPr lang="fr-FR" b="1" dirty="0"/>
              <a:t>mot subordonnant :  - </a:t>
            </a:r>
            <a:r>
              <a:rPr lang="fr-FR" dirty="0"/>
              <a:t>un </a:t>
            </a:r>
            <a:r>
              <a:rPr lang="fr-FR" b="1" dirty="0"/>
              <a:t>pronom relatif (</a:t>
            </a:r>
            <a:r>
              <a:rPr lang="fr-FR" dirty="0"/>
              <a:t>qui, que, quoi, dont, où, etc.).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b="1" dirty="0"/>
              <a:t>-</a:t>
            </a:r>
            <a:r>
              <a:rPr lang="fr-FR" dirty="0"/>
              <a:t> une </a:t>
            </a:r>
            <a:r>
              <a:rPr lang="fr-FR" b="1" dirty="0"/>
              <a:t>conjonction de subordination  </a:t>
            </a:r>
            <a:r>
              <a:rPr lang="fr-FR" dirty="0"/>
              <a:t>(que, quand, lorsque, si, puisque, parce que, tandis que, etc.). </a:t>
            </a:r>
          </a:p>
          <a:p>
            <a:pPr marL="0" indent="0">
              <a:buNone/>
            </a:pPr>
            <a:r>
              <a:rPr lang="fr-FR" dirty="0"/>
              <a:t>Exemple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                         Fanny attend </a:t>
            </a:r>
            <a:r>
              <a:rPr lang="fr-FR" b="1" dirty="0"/>
              <a:t>que 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Marius revienne.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b="1" i="1" dirty="0"/>
              <a:t>               </a:t>
            </a:r>
            <a:r>
              <a:rPr lang="fr-FR" sz="1800" b="1" i="1" dirty="0">
                <a:solidFill>
                  <a:srgbClr val="00B050"/>
                </a:solidFill>
              </a:rPr>
              <a:t>Proposition Principale       </a:t>
            </a: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</a:rPr>
              <a:t>Proposition Subordonnée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 LA PHRASE COMPLEXE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488123"/>
            <a:ext cx="9718040" cy="823912"/>
          </a:xfrm>
        </p:spPr>
        <p:txBody>
          <a:bodyPr rtlCol="0">
            <a:normAutofit/>
          </a:bodyPr>
          <a:lstStyle/>
          <a:p>
            <a:pPr algn="ctr" rtl="0"/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Les propositions subordonnées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7296" y="2716372"/>
            <a:ext cx="10138092" cy="3659188"/>
          </a:xfrm>
        </p:spPr>
        <p:txBody>
          <a:bodyPr rtlCol="0">
            <a:noAutofit/>
          </a:bodyPr>
          <a:lstStyle/>
          <a:p>
            <a:r>
              <a:rPr lang="fr-FR" b="1" dirty="0"/>
              <a:t>La proposition subordonnée </a:t>
            </a:r>
            <a:r>
              <a:rPr lang="fr-FR" dirty="0"/>
              <a:t>dépend de la proposition principale, elle ne peut pas fonctionner seule. Elle dépend toujours de la proposition principale qui porte le sens de la phrase. Exemple : J'ai retrouvé les clés </a:t>
            </a:r>
            <a:r>
              <a:rPr lang="fr-FR" u="sng" dirty="0"/>
              <a:t>que tu avais égarées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La proposition principale </a:t>
            </a:r>
            <a:r>
              <a:rPr lang="fr-FR" dirty="0"/>
              <a:t>commande une proposition subordonnée qui complète le sens de cette principale. </a:t>
            </a:r>
          </a:p>
          <a:p>
            <a:pPr marL="0" indent="0">
              <a:buNone/>
            </a:pPr>
            <a:r>
              <a:rPr lang="fr-FR" dirty="0"/>
              <a:t>Exemples : </a:t>
            </a:r>
            <a:r>
              <a:rPr lang="fr-FR" u="sng" dirty="0"/>
              <a:t>Il va à la banque</a:t>
            </a:r>
            <a:r>
              <a:rPr lang="fr-FR" dirty="0"/>
              <a:t> pour ouvrir un compte. </a:t>
            </a:r>
          </a:p>
          <a:p>
            <a:pPr marL="0" indent="0">
              <a:buNone/>
            </a:pPr>
            <a:r>
              <a:rPr lang="fr-FR" u="sng" dirty="0"/>
              <a:t>Le joueur a été expulsé</a:t>
            </a:r>
            <a:r>
              <a:rPr lang="fr-FR" dirty="0"/>
              <a:t> parce qu'il avait contesté la décision de l'arbitre.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CO" dirty="0"/>
              <a:t>recapitulatif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14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6B381FE-E9DC-4F85-9C9C-D5E16DA20C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41" t="20689" r="24138" b="11264"/>
          <a:stretch/>
        </p:blipFill>
        <p:spPr>
          <a:xfrm>
            <a:off x="1975944" y="1095703"/>
            <a:ext cx="8671035" cy="466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4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DDBBC93-70DF-4E4E-98E3-08124185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312" y="383730"/>
            <a:ext cx="8222488" cy="2276856"/>
          </a:xfrm>
        </p:spPr>
        <p:txBody>
          <a:bodyPr rtlCol="0">
            <a:normAutofit fontScale="90000"/>
          </a:bodyPr>
          <a:lstStyle/>
          <a:p>
            <a:pPr rtl="0"/>
            <a:r>
              <a:rPr lang="es-CO" dirty="0" err="1"/>
              <a:t>Phrase</a:t>
            </a:r>
            <a:r>
              <a:rPr lang="es-CO" dirty="0"/>
              <a:t> simple/complexe 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DE74E9-AA78-46C1-845A-0B72FA8AF3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algn="r" rtl="0"/>
            <a:r>
              <a:rPr lang="es-CO" dirty="0"/>
              <a:t>Propositions juxtaposées</a:t>
            </a:r>
          </a:p>
          <a:p>
            <a:pPr algn="r" rtl="0"/>
            <a:r>
              <a:rPr lang="es-CO" sz="1800" dirty="0">
                <a:solidFill>
                  <a:schemeClr val="bg1"/>
                </a:solidFill>
              </a:rPr>
              <a:t>Propositions co</a:t>
            </a:r>
            <a:r>
              <a:rPr lang="es-CO" dirty="0"/>
              <a:t>ordonnées </a:t>
            </a:r>
          </a:p>
          <a:p>
            <a:pPr algn="r" rtl="0"/>
            <a:r>
              <a:rPr lang="es-CO" sz="1800" dirty="0">
                <a:solidFill>
                  <a:schemeClr val="bg1"/>
                </a:solidFill>
              </a:rPr>
              <a:t>Propositions subordonnées</a:t>
            </a:r>
            <a:endParaRPr lang="fr-FR" sz="1800" dirty="0">
              <a:solidFill>
                <a:schemeClr val="bg1"/>
              </a:solidFill>
            </a:endParaRPr>
          </a:p>
        </p:txBody>
      </p:sp>
      <p:pic>
        <p:nvPicPr>
          <p:cNvPr id="6" name="Espace réservé d’image 5" descr="coucher de soleil sur des montagnes">
            <a:extLst>
              <a:ext uri="{FF2B5EF4-FFF2-40B4-BE49-F238E27FC236}">
                <a16:creationId xmlns:a16="http://schemas.microsoft.com/office/drawing/2014/main" id="{4642631A-6ABE-41EA-A308-9CF1230F142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/>
          <a:srcRect/>
          <a:stretch/>
        </p:blipFill>
        <p:spPr/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C25F72-F9A7-42F9-9720-0801ED77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/>
              <a:t>03/09/20XX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EDFC2F-FF0A-4EC9-A0BB-0AA2B1E6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Titre de la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CF8D89-56D9-4E2B-9838-07DFB6E9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59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CO" dirty="0" err="1"/>
              <a:t>Phrase</a:t>
            </a:r>
            <a:r>
              <a:rPr lang="es-CO" dirty="0"/>
              <a:t> simple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LA PHRASE SIMPLE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488123"/>
            <a:ext cx="9718040" cy="823912"/>
          </a:xfrm>
        </p:spPr>
        <p:txBody>
          <a:bodyPr rtlCol="0">
            <a:normAutofit/>
          </a:bodyPr>
          <a:lstStyle/>
          <a:p>
            <a:pPr algn="ctr" rtl="0"/>
            <a:r>
              <a:rPr lang="fr-FR" sz="2800" b="0" i="0" u="none" strike="noStrike" baseline="0" dirty="0">
                <a:solidFill>
                  <a:srgbClr val="000000"/>
                </a:solidFill>
              </a:rPr>
              <a:t>Erik est sérieux. </a:t>
            </a:r>
            <a:endParaRPr lang="fr-FR" sz="2800" b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3188" y="2990215"/>
            <a:ext cx="9982200" cy="2882265"/>
          </a:xfrm>
        </p:spPr>
        <p:txBody>
          <a:bodyPr rtlCol="0">
            <a:noAutofit/>
          </a:bodyPr>
          <a:lstStyle/>
          <a:p>
            <a:pPr marL="0" indent="0" rtl="0">
              <a:buNone/>
            </a:pPr>
            <a:r>
              <a:rPr lang="fr-FR" sz="2400" b="1" dirty="0">
                <a:solidFill>
                  <a:srgbClr val="002060"/>
                </a:solidFill>
              </a:rPr>
              <a:t>CARACTERISTIQUES </a:t>
            </a:r>
          </a:p>
          <a:p>
            <a:r>
              <a:rPr lang="fr-FR" sz="2400" b="1" i="0" u="none" strike="noStrike" baseline="0" dirty="0">
                <a:solidFill>
                  <a:srgbClr val="212121"/>
                </a:solidFill>
                <a:latin typeface="Calibri" panose="020F0502020204030204" pitchFamily="34" charset="0"/>
              </a:rPr>
              <a:t>Une phrase simple s'organise autour d'un seul verbe conjugué. 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C’est une </a:t>
            </a:r>
            <a:r>
              <a:rPr lang="fr-F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proposition indépendante </a:t>
            </a:r>
            <a:r>
              <a:rPr lang="fr-FR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car 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elle ne dépend d'aucune autre proposition (ou phrase) et aucune autre proposition ne dépend d'elle. </a:t>
            </a:r>
          </a:p>
        </p:txBody>
      </p:sp>
    </p:spTree>
    <p:extLst>
      <p:ext uri="{BB962C8B-B14F-4D97-AF65-F5344CB8AC3E}">
        <p14:creationId xmlns:p14="http://schemas.microsoft.com/office/powerpoint/2010/main" val="31247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LA PHRASE SIMPLE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488123"/>
            <a:ext cx="9718040" cy="823912"/>
          </a:xfrm>
        </p:spPr>
        <p:txBody>
          <a:bodyPr rtlCol="0">
            <a:normAutofit/>
          </a:bodyPr>
          <a:lstStyle/>
          <a:p>
            <a:pPr algn="ctr" rtl="0"/>
            <a:r>
              <a:rPr lang="fr-FR" b="0" i="0" u="none" strike="noStrike" baseline="0" dirty="0">
                <a:solidFill>
                  <a:srgbClr val="000000"/>
                </a:solidFill>
              </a:rPr>
              <a:t> </a:t>
            </a:r>
            <a:endParaRPr lang="fr-FR" b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800" y="2505075"/>
            <a:ext cx="9982200" cy="36845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fr-FR" sz="1800" dirty="0"/>
          </a:p>
          <a:p>
            <a:pPr marL="0" indent="0" rtl="0">
              <a:buNone/>
            </a:pPr>
            <a:endParaRPr lang="fr-F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7992552-FE24-770D-64FE-8031F7A02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65649"/>
              </p:ext>
            </p:extLst>
          </p:nvPr>
        </p:nvGraphicFramePr>
        <p:xfrm>
          <a:off x="1747520" y="2384266"/>
          <a:ext cx="941832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40">
                  <a:extLst>
                    <a:ext uri="{9D8B030D-6E8A-4147-A177-3AD203B41FA5}">
                      <a16:colId xmlns:a16="http://schemas.microsoft.com/office/drawing/2014/main" val="664497665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1376129833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74601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1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Le soleil 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disparaît 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derrière les nuages. </a:t>
                      </a:r>
                    </a:p>
                    <a:p>
                      <a:pPr algn="ctr"/>
                      <a:endParaRPr lang="fr-F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8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60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87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CO" dirty="0" err="1"/>
              <a:t>Phrase</a:t>
            </a:r>
            <a:r>
              <a:rPr lang="es-CO" dirty="0"/>
              <a:t> complexe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74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LA PHRASE COMPLEXE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5268" y="1690688"/>
            <a:ext cx="9718040" cy="823912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Il en existe 3 types : les propositions juxtaposées, coordonnées et subordonnées. 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3188" y="2805280"/>
            <a:ext cx="9982200" cy="2882265"/>
          </a:xfrm>
        </p:spPr>
        <p:txBody>
          <a:bodyPr rtlCol="0">
            <a:noAutofit/>
          </a:bodyPr>
          <a:lstStyle/>
          <a:p>
            <a:pPr marL="457200" indent="-457200">
              <a:buAutoNum type="arabicPeriod"/>
            </a:pPr>
            <a:r>
              <a:rPr lang="fr-FR" b="1" dirty="0"/>
              <a:t>La servante de Monsieur était sourde ; elle ne risquait pas d'écouter les plans. </a:t>
            </a:r>
          </a:p>
          <a:p>
            <a:pPr marL="457200" indent="-457200">
              <a:buAutoNum type="arabicPeriod"/>
            </a:pPr>
            <a:endParaRPr lang="fr-FR" b="1" dirty="0"/>
          </a:p>
          <a:p>
            <a:pPr marL="457200" indent="-457200">
              <a:buAutoNum type="arabicPeriod"/>
            </a:pPr>
            <a:r>
              <a:rPr lang="fr-FR" b="1" dirty="0"/>
              <a:t>Le Monsieur vivait seul car il ne s'était jamais marié. </a:t>
            </a:r>
          </a:p>
          <a:p>
            <a:pPr marL="457200" indent="-457200">
              <a:buAutoNum type="arabicPeriod"/>
            </a:pPr>
            <a:endParaRPr lang="fr-FR" b="1" dirty="0"/>
          </a:p>
          <a:p>
            <a:pPr marL="457200" indent="-457200">
              <a:buAutoNum type="arabicPeriod"/>
            </a:pPr>
            <a:r>
              <a:rPr lang="fr-FR" b="1" dirty="0"/>
              <a:t>Fanny attend que Marius revienne. </a:t>
            </a:r>
            <a:endParaRPr lang="fr-FR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2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LA PHRASE COMPLEXE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9834" y="1278732"/>
            <a:ext cx="9718040" cy="823912"/>
          </a:xfrm>
        </p:spPr>
        <p:txBody>
          <a:bodyPr rtlCol="0">
            <a:normAutofit/>
          </a:bodyPr>
          <a:lstStyle/>
          <a:p>
            <a:pPr algn="ctr" rtl="0"/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Les propositions juxtaposées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9834" y="2259017"/>
            <a:ext cx="10381810" cy="288226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CARACTERISTIQUES</a:t>
            </a:r>
          </a:p>
          <a:p>
            <a:r>
              <a:rPr lang="fr-FR" b="1" dirty="0">
                <a:solidFill>
                  <a:srgbClr val="002060"/>
                </a:solidFill>
              </a:rPr>
              <a:t>La juxtaposition </a:t>
            </a:r>
            <a:r>
              <a:rPr lang="fr-FR" dirty="0">
                <a:solidFill>
                  <a:srgbClr val="002060"/>
                </a:solidFill>
              </a:rPr>
              <a:t>associe deux ou plusieurs propositions sans terme de relation : elles sont autonomes et n’ont aucun rapport de dépendance entre elles. </a:t>
            </a: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-&gt; Si on supprime une des propositions, la phrase reste correcte. </a:t>
            </a:r>
            <a:endParaRPr lang="fr-FR" dirty="0"/>
          </a:p>
          <a:p>
            <a:r>
              <a:rPr lang="fr-FR" dirty="0"/>
              <a:t>La démarcation entre les propositions juxtaposées est marquée par un signe de ponctuation : une </a:t>
            </a:r>
            <a:r>
              <a:rPr lang="fr-FR" b="1" dirty="0"/>
              <a:t>virgule</a:t>
            </a:r>
            <a:r>
              <a:rPr lang="fr-FR" dirty="0"/>
              <a:t>, un </a:t>
            </a:r>
            <a:r>
              <a:rPr lang="fr-FR" b="1" dirty="0"/>
              <a:t>point-virgule </a:t>
            </a:r>
            <a:r>
              <a:rPr lang="fr-FR" dirty="0"/>
              <a:t>ou les</a:t>
            </a:r>
            <a:r>
              <a:rPr lang="fr-FR" b="1" dirty="0"/>
              <a:t> deux points</a:t>
            </a:r>
            <a:r>
              <a:rPr lang="fr-FR" dirty="0"/>
              <a:t>. </a:t>
            </a:r>
          </a:p>
          <a:p>
            <a:pPr marL="0" indent="0">
              <a:buNone/>
            </a:pPr>
            <a:br>
              <a:rPr lang="fr-FR" dirty="0"/>
            </a:br>
            <a:r>
              <a:rPr lang="fr-FR" dirty="0"/>
              <a:t>Exemple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La servante de Monsieur était sourde </a:t>
            </a:r>
            <a:r>
              <a:rPr lang="fr-FR" b="1" dirty="0"/>
              <a:t>;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elle ne risquait pas d'écouter les plans.    </a:t>
            </a:r>
            <a:r>
              <a:rPr lang="fr-FR" b="1" dirty="0"/>
              <a:t>	</a:t>
            </a:r>
            <a:r>
              <a:rPr lang="fr-FR" b="1" i="1" dirty="0">
                <a:solidFill>
                  <a:srgbClr val="00B050"/>
                </a:solidFill>
              </a:rPr>
              <a:t>Proposition Principale                                    </a:t>
            </a:r>
            <a:r>
              <a:rPr lang="fr-FR" b="1" i="1" dirty="0">
                <a:solidFill>
                  <a:schemeClr val="accent5">
                    <a:lumMod val="75000"/>
                  </a:schemeClr>
                </a:solidFill>
              </a:rPr>
              <a:t>Proposition Juxtaposée </a:t>
            </a:r>
            <a:endParaRPr lang="fr-FR" sz="2400" b="0" i="0" u="none" strike="noStrike" baseline="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4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5400" dirty="0"/>
              <a:t>LA PHRASE COMPLEXE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278732"/>
            <a:ext cx="9718040" cy="823912"/>
          </a:xfrm>
        </p:spPr>
        <p:txBody>
          <a:bodyPr rtlCol="0">
            <a:normAutofit/>
          </a:bodyPr>
          <a:lstStyle/>
          <a:p>
            <a:pPr algn="ctr" rtl="0"/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Les propositions coordonnées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7518" y="2312951"/>
            <a:ext cx="10618604" cy="391318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CARACTERISTIQUES</a:t>
            </a:r>
          </a:p>
          <a:p>
            <a:r>
              <a:rPr lang="fr-FR" dirty="0"/>
              <a:t>Elles ne dépendent ni de l’une ni de l’autre et chacune présente un sens complet. Elles sont donc </a:t>
            </a:r>
            <a:r>
              <a:rPr lang="fr-FR" b="1" dirty="0"/>
              <a:t>indépendantes </a:t>
            </a:r>
            <a:r>
              <a:rPr lang="fr-FR" dirty="0"/>
              <a:t>mais elles se complètent.  </a:t>
            </a:r>
          </a:p>
          <a:p>
            <a:r>
              <a:rPr lang="fr-FR" dirty="0"/>
              <a:t>Elles sont reliées par une </a:t>
            </a:r>
            <a:r>
              <a:rPr lang="fr-FR" b="1" dirty="0"/>
              <a:t>conjonction de coordination (</a:t>
            </a:r>
            <a:r>
              <a:rPr lang="fr-FR" dirty="0"/>
              <a:t>mais, ou, et, donc, or, ni, car) ou un </a:t>
            </a:r>
            <a:r>
              <a:rPr lang="fr-FR" b="1" dirty="0"/>
              <a:t>adverbe de liaison </a:t>
            </a:r>
            <a:r>
              <a:rPr lang="fr-FR" dirty="0"/>
              <a:t>(alors, puis, toutefois, aussi, en effet, enfin, etc.).</a:t>
            </a:r>
          </a:p>
          <a:p>
            <a:r>
              <a:rPr lang="fr-FR" dirty="0"/>
              <a:t>La coordination diffère de la juxtaposition par la présence de ce terme de relation. </a:t>
            </a:r>
          </a:p>
          <a:p>
            <a:pPr marL="0" indent="0">
              <a:buNone/>
            </a:pPr>
            <a:r>
              <a:rPr lang="fr-FR" dirty="0"/>
              <a:t>Exemple : </a:t>
            </a:r>
          </a:p>
          <a:p>
            <a:pPr marL="0" indent="0">
              <a:buNone/>
            </a:pPr>
            <a:r>
              <a:rPr lang="fr-FR" sz="1800" dirty="0"/>
              <a:t>Cause –&gt; </a:t>
            </a:r>
            <a:r>
              <a:rPr lang="fr-FR" b="1" dirty="0">
                <a:solidFill>
                  <a:srgbClr val="00B050"/>
                </a:solidFill>
              </a:rPr>
              <a:t>Le Monsieur vivait seul </a:t>
            </a:r>
            <a:r>
              <a:rPr lang="fr-FR" b="1" dirty="0"/>
              <a:t>car 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il ne s'était jamais marié.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                </a:t>
            </a:r>
            <a:r>
              <a:rPr lang="fr-FR" b="1" i="1" dirty="0">
                <a:solidFill>
                  <a:srgbClr val="00B050"/>
                </a:solidFill>
              </a:rPr>
              <a:t>Proposition Principale        </a:t>
            </a:r>
            <a:r>
              <a:rPr lang="fr-FR" b="1" i="1" dirty="0">
                <a:solidFill>
                  <a:schemeClr val="accent3">
                    <a:lumMod val="75000"/>
                  </a:schemeClr>
                </a:solidFill>
              </a:rPr>
              <a:t>Proposition Coordonnée </a:t>
            </a:r>
            <a:endParaRPr lang="fr-FR" sz="2400" b="0" i="0" u="none" strike="noStrike" baseline="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3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560.tgt.Office_48167117_TF89338750_Win32_OJ107391201.potx" id="{1C224FCB-FAC2-4FCD-A27F-E93ABE855DC1}" vid="{2BD8131D-7735-4690-88D8-2BC40D8B419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{10772107-8832-4A05-B6A2-D8F1F78B25F6}tf89338750_win32</Template>
  <TotalTime>263</TotalTime>
  <Words>547</Words>
  <Application>Microsoft Office PowerPoint</Application>
  <PresentationFormat>Grand écran</PresentationFormat>
  <Paragraphs>74</Paragraphs>
  <Slides>13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Univers</vt:lpstr>
      <vt:lpstr>GradientUnivers</vt:lpstr>
      <vt:lpstr>Langue française  </vt:lpstr>
      <vt:lpstr>Phrase simple/complexe </vt:lpstr>
      <vt:lpstr>Phrase simple</vt:lpstr>
      <vt:lpstr>LA PHRASE SIMPLE</vt:lpstr>
      <vt:lpstr>LA PHRASE SIMPLE</vt:lpstr>
      <vt:lpstr>Phrase complexe</vt:lpstr>
      <vt:lpstr>LA PHRASE COMPLEXE</vt:lpstr>
      <vt:lpstr>LA PHRASE COMPLEXE</vt:lpstr>
      <vt:lpstr>LA PHRASE COMPLEXE</vt:lpstr>
      <vt:lpstr>LA PHRASE COMPLEXE</vt:lpstr>
      <vt:lpstr> LA PHRASE COMPLEXE</vt:lpstr>
      <vt:lpstr>recapitulatif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 française</dc:title>
  <dc:creator>Yoann LE FAOU</dc:creator>
  <cp:lastModifiedBy>Yoann LE FAOU</cp:lastModifiedBy>
  <cp:revision>8</cp:revision>
  <dcterms:created xsi:type="dcterms:W3CDTF">2023-01-15T16:46:57Z</dcterms:created>
  <dcterms:modified xsi:type="dcterms:W3CDTF">2024-01-15T15:44:05Z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