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1" r:id="rId2"/>
    <p:sldId id="293" r:id="rId3"/>
    <p:sldId id="322" r:id="rId4"/>
    <p:sldId id="310" r:id="rId5"/>
    <p:sldId id="262" r:id="rId6"/>
    <p:sldId id="364" r:id="rId7"/>
    <p:sldId id="424" r:id="rId8"/>
    <p:sldId id="425" r:id="rId9"/>
    <p:sldId id="260" r:id="rId10"/>
    <p:sldId id="288" r:id="rId11"/>
    <p:sldId id="286" r:id="rId12"/>
    <p:sldId id="291" r:id="rId13"/>
    <p:sldId id="270" r:id="rId14"/>
    <p:sldId id="296" r:id="rId15"/>
    <p:sldId id="297" r:id="rId16"/>
    <p:sldId id="358" r:id="rId17"/>
    <p:sldId id="287" r:id="rId18"/>
    <p:sldId id="343" r:id="rId19"/>
    <p:sldId id="277" r:id="rId20"/>
    <p:sldId id="275" r:id="rId21"/>
    <p:sldId id="427" r:id="rId22"/>
    <p:sldId id="278" r:id="rId23"/>
    <p:sldId id="352" r:id="rId24"/>
    <p:sldId id="430" r:id="rId25"/>
    <p:sldId id="429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19:24:43.1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9:14:54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24575,'14'0'0,"0"0"0,-1 0 0,10 0 0,14 0 0,12 0 0,12 0 0,-1 9 0,16-7 0,3 17-581,-25-17 0,3-1 581,0 4 0,2 0 0,16-5 0,3 0-1064,1 7 0,1-1 1064,8-4 0,4 0-748,-25 1 1,1 2-1,-1 0 748,25 2 0,2-1 0,-20-4 0,2-2 0,0 2 0,-6 2 0,-1 1 0,0-1 0,1-4 0,0-1 0,-1 2 0,-1 3 0,0 1 0,-1-1 0,23-2 0,-1-1-748,1 6 1,-1 0 747,-9-6 0,-1-2 0,9 1 0,-2 0 0,-16 0 0,-1 0 0,18 0 0,0 0 0,-17 0 0,-2 0-101,9-1 0,0 2 101,-10 5 0,-1 0 0,11-5 0,0 1 0,-8 4 0,0-1 0,9-4 0,-2-2 0,-9 1 0,-1 0 0,1 0 0,0 0 0,-1 6 0,1 0 0,-1-4 0,1-1 0,9 4 0,2 2 123,1 0 0,1-1-123,-1-5 0,1 2 0,7 10 0,0 0 0,-18-10 0,0-2 0,18 5 0,0 1 0,-7-6 0,-1-2 0,11 1 0,0 0 0,-11 0 0,0 0 0,9 0 0,-1 0 0,-8-1 0,1 2 0,9 5 0,1 1 0,-11-5 0,1-1 34,18 6 0,1 0-34,-16-7 0,-1 0 0,-15 3 0,2 3 0,-2-2 0,13-2 0,-1-1 60,9 5 1,-2 2-61,-16-2 0,-2-1 0,9-3 0,0-1 0,0 5 0,0 0 0,-8-5 0,0-2 0,8 1 0,0 0 29,-10 0 0,-1 0-29,1 0 0,-1 0 0,0 0 0,2 0 0,8 0 0,1 0 0,-7 0 0,-1 0 0,8 0 0,-1 0 0,-8 0 0,-2 0 0,1 0 0,-1 0 0,-8 0 0,0 0 0,6 0 0,0 0 0,-6 0 0,0 0 0,8 0 0,1 0 0,0 0 0,-1 0 0,1 0 0,0 0 0,0 0 0,-1 0 0,-8 0 0,0 0 0,6 0 0,0 0 0,-6 0 0,0 0 0,9 0 0,-1 0 438,-7 0 0,-2 0-438,0 0 0,-3 0 1963,25 0-1963,11 0 0,-11 0 0,1 0 0,10 0 0,-11 0 0,14 0 0,-14 0 0,-3 0 1680,-27 0-1680,-13 0 1309,-13 0-1309,-9 0 729,0 0-729,0 0 180,0 0-180,-1 0 0,1 0 0,0 0 0,0 0 0,0 0 0,0 0 0,-1 0 0,-5 0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7:45:2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24575,'16'-6'0,"-8"-3"0,16-8 0,-13 1 0,24-11 0,-17 9 0,18-9 0,-19 11 0,9-1 0,-9-8 0,8 5 0,-5-6 0,5 9 0,-16 2 0,4 6 0,-11-5 0,12 12 0,-13-11 0,13 11 0,-12 2 0,5 8 0,-14 8 0,5 9 0,-12-7 0,13 7 0,-15 1 0,14-8 0,-13 7 0,13 0 0,-12-7 0,13 8 0,-13-18 0,12 6 0,-5-6 0,7 8 0,-7-8 0,6 6 0,-6-5 0,0 6 0,5 0 0,-5 1 0,0-1 0,6 0 0,-6 1 0,0-1 0,5 1 0,-5-1 0,7-23 0,7 10 0,-5-19 0,5 17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7:45:2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24575,'0'-26'0,"6"8"0,-4 0 0,5 11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7:45:2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43 271 24575,'-9'-7'0,"2"-2"0,0 1 0,6-6 0,-6 5 0,7-6 0,0-1 0,0 1 0,0-11 0,0 8 0,0-7 0,0 9 0,6 1 0,-4-1 0,12 1 0,-12-1 0,11 8 0,-11-6 0,12 12 0,-6-5 0,8 14 0,-1-5 0,-7 11 0,6-11 0,-5 12 0,6-6 0,0 8 0,-6-1 0,5 0 0,-6 1 0,8-1 0,-1 1 0,-7-1 0,6 0 0,-12 1 0,5-1 0,-7 1 0,0-1 0,0 0 0,-7 1 0,-2-1 0,1 0 0,-6-6 0,5 5 0,1-6 0,-6 8 0,5-1 0,-6 0 0,-1 1 0,8-1 0,-6-6 0,12 4 0,-12-11 0,13 12 0,-13-13 0,12 13 0,-12-5 0,6-1 0,-1 6 0,-5-6 0,6 8 0,-8-1 0,1-6 0,6 4 0,9-11 0,9 5 0,6-14 0,0 5 0,1-5 0,-1 7 0,0 0 0,1 0 0,-1 0 0,1 0 0,-1 0 0,0 0 0,1 0 0,-1 0 0,0 0 0,1 0 0,-1 0 0,1 0 0,-1 0 0,0 0 0,1 0 0,-1 0 0,0 0 0,-23 0 0,-19 0 0,2 0 0,-5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7:45:2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24575,'0'-8'0,"0"1"0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7:18:2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24575,'41'-62'0,"0"0"0,17-19 0,-45 69 0,-13 27 0,-7-6 0,-3 14 0,1-12 0,1 15 0,1-11 0,5 0 0,-5 1 0,7-1 0,0 0 0,0 1 0,0-1 0,0 1 0,0-1 0,-6-6 0,4 4 0,-5-4 0,7 6 0,0 0 0,0 1 0,0-1 0,-7-6 0,5 4 0,-5-4 0,24 0 0,-13-3 0,13-6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7:18:2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24575,'-16'0'0,"1"0"0,-1 0 0,1 7 0,-1-5 0,1 5 0,-1-7 0,8 7 0,-6-6 0,5 6 0,-6 0 0,-1-5 0,8 11 0,1-4 0,7 6 0,0 1 0,0-1 0,7-6 0,1-3 0,8-6 0,-1 0 0,0 0 0,1 0 0,-8-7 0,6 6 0,-6-6 0,8 7 0,-1-7 0,1-2 0,-1 1 0,0 1 0,-6 0 0,-2 12 0,0-10 0,-6 19 0,6-6 0,-7 8 0,7-8 0,-5 6 0,4-6 0,1 1 0,-5 4 0,12-11 0,-13 12 0,13-12 0,-5 4 0,-1 1 0,6-5 0,-12-2 0,-3-9 0,0-6 0,-6 6 0,7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7:18:3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24575,'17'-17'0,"-1"6"0,1-14 0,8-1 0,3-2 0,10-10 0,-9 1 0,7-1 0,-16 10 0,15 1 0,-16 1 0,17 5 0,-15-15 0,5 16 0,-9-5 0,-2 9 0,0 1 0,-6-1 0,5 8 0,-13 8 0,6 8 0,-7 8 0,0-1 0,0 10 0,0 3 0,0 0 0,-8 7 0,6-17 0,-7 8 0,1-1 0,6-7 0,-7 7 0,9-10 0,-7 1 0,6-1 0,-6 1 0,7-1 0,-7 0 0,5 1 0,-5-1 0,7 1 0,-7-1 0,6 10 0,-6-7 0,7 7 0,-7-9 0,5-1 0,-5 1 0,7-1 0,0 0 0,7-6 0,2-9 0,-1-2 0,-1-5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7:18:3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24575,'0'25'0,"0"3"0,0 23 0,-8-10 0,5 23 0,-15-9 0,15 12 0,-15-13 0,16-3 0,-7-13 0,3-10 0,4-3 0,-5 1 0,7-8 0,-7 0 0,5-18 0,-5-9 0,14-6 0,2-1 0,-1 1 0,6-1 0,-5 1 0,-1-1 0,6 8 0,-12-6 0,11 12 0,-11-11 0,12 11 0,-6-12 0,7 12 0,1-5 0,-1 7 0,1 0 0,-1 0 0,0 0 0,1 7 0,-1 2 0,1 6 0,-8 1 0,6-8 0,-13 6 0,13-6 0,-12 8 0,5-1 0,-7 10 0,6-7 0,-4 8 0,5-11 0,-14-6 0,-1-3 0,-8-6 0,-9 9 0,7-7 0,-8 6 0,11-8 0,-1 0 0,1 0 0,-1 0 0,1 0 0,-1 0 0,1 0 0,-1 0 0,1 0 0,-1 0 0,1 0 0,-1 0 0,1 0 0,-1 0 0,7-7 0,3-11 0,12 0 0,-4-1 0,5 12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7:18:3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24575,'9'0'0,"-2"0"0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19:30:58.5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7:18:3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36 300 24575,'0'-15'0,"0"-1"0,0-9 0,-9-3 0,7 0 0,-6-7 0,8 17 0,0-8 0,0 11 0,0-1 0,0 1 0,0-1 0,0 1 0,7-1 0,1 7 0,7 3 0,1 6 0,-1 0 0,1 0 0,-1 0 0,10 8 0,-7 1 0,8 8 0,-1-9 0,-14 6 0,13-12 0,-16 4 0,1 1 0,4-5 0,-11 12 0,12-13 0,-6 13 0,8-12 0,-8 11 0,-1-4 0,0 0 0,-5 4 0,4-4 0,-6 6 0,0 1 0,0-1 0,0 0 0,-6 1 0,4-1 0,-12 0 0,4 11 0,-6-8 0,-1 7 0,8-10 0,-4 1 0,4-1 0,0 1 0,-4-1 0,4 0 0,-7 1 0,8-1 0,-6-6 0,12 4 0,-11-4 0,11 6 0,-12-6 0,12 4 0,-11-11 0,11 12 0,-12-6 0,5 8 0,1-1 0,-6-6 0,12 4 0,-11-11 0,11 12 0,-12-13 0,12 13 0,-11-5 0,4-1 0,0 6 0,-4-6 0,11-6 0,2 3 0,8-19 0,8 13 0,-1-6 0,-6 0 0,4 5 0,-4-5 0,6 7 0,1 0 0,-1 0 0,-7-7 0,6 6 0,-5-6 0,6 7 0,0 0 0,1 0 0,-1 0 0,1 0 0,-1 0 0,0 0 0,1 0 0,-8 7 0,-1-6 0,-7 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7:18:3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2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1 569 24575,'0'-8'0,"4"-6"0,1 4 0,5-9 0,4 9 0,-3-10 0,8 5 0,-3-6 0,4 1 0,-4 0 0,4-7 0,-4 6 0,5-6 0,-1 7 0,-4 0 0,3 4 0,-8-3 0,8 3 0,-8-4 0,8 4 0,-3-3 0,-1 3 0,4-4 0,-3 0 0,4 0 0,0 4 0,0-3 0,0 7 0,0-7 0,0 8 0,1-4 0,-6 6 0,-2 3 0,-4-2 0,-4 11 0,-1-3 0,-4 8 0,0 1 0,-4 0 0,3-1 0,-3 6 0,4 1 0,-4 5 0,2 0 0,-2 0 0,4 1 0,-5-1 0,4-5 0,-3-1 0,4-1 0,0-3 0,0 4 0,-4-5 0,3 0 0,-7-1 0,7 1 0,-8 5 0,3 7 0,0 1 0,-4 11 0,4-12 0,-5 12 0,0-5 0,5 6 0,-4-6 0,9 4 0,-9-4 0,5 0 0,-2-1 0,-2-7 0,8 0 0,-3-5 0,-1 4 0,4-9 0,-3 4 0,4-6 0,-4 1 0,3-1 0,-3 0 0,0 1 0,3-1 0,-7 1 0,7 0 0,-6-1 0,6 1 0,-6-1 0,6 0 0,-3 0 0,0 1 0,3-1 0,-6 1 0,6-5 0,-3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2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2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14 286 24575,'0'-13'0,"0"-2"0,0-12 0,0 6 0,5-12 0,1 5 0,5 0 0,-1 1 0,0 12 0,0-4 0,-1 9 0,-4-4 0,3 9 0,-8-3 0,8 7 0,-4-3 0,4 4 0,1-4 0,5 3 0,-4-7 0,8 7 0,-8-3 0,4 4 0,-5 0 0,0 0 0,5 0 0,-4 0 0,3 0 0,-4 0 0,0 0 0,0 0 0,-1 4 0,1-3 0,-4 7 0,3-3 0,-7 3 0,7 1 0,-7-1 0,3 1 0,-4 5 0,0 7 0,0 7 0,0 7 0,0-1 0,0 0 0,0 0 0,0 1 0,0-7 0,0 4 0,-6-4 0,1 0 0,-7 5 0,-2-11 0,-4 10 0,2-10 0,-4 4 0,9-11 0,-3-1 0,0 0 0,4-4 0,-9 4 0,9-9 0,-4 4 0,5-8 0,0 3 0,5-1 0,-4-2 0,4 7 0,-5-4 0,5 4 0,-4 1 0,3 0 0,-4-1 0,0 1 0,1 0 0,3-1 0,-3 1 0,3 0 0,-4 0 0,4-1 0,-3 1 0,11-4 0,-2-2 0,7-3 0,0 0 0,1 0 0,5 0 0,1 0 0,0 0 0,4 0 0,-4 0 0,0 0 0,4 0 0,-9 0 0,3 0 0,-4 0 0,0 0 0,5 0 0,-4 0 0,4 0 0,-1 0 0,2 0 0,6 0 0,-1 0 0,0 0 0,0 0 0,0 0 0,-5 0 0,-1 0 0,-6 0 0,1 0 0,0 0 0,-1 0 0,-3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28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6:23:52.4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20:53:07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2410 24575,'49'-17'0,"-10"-3"0,7 2 0,-3-21 0,-3 19 0,24-25 0,-18 9 0,30 3-426,-33 5 1,0-3 425,44-15 0,-43 14 0,-1 0 0,39-23-140,-13 8 140,-14 19 0,5 2 0,-17-8 0,-3 15 0,23-18 0,-16 3 0,29 2 845,-30-5-845,13 4 146,-30 18-146,7-7 0,1 7 0,6-18 0,-3 13 0,15-34 0,-16 27 0,5-8 0,6-7 0,-27 25 0,26-17 0,-14 1 0,15 5 0,-4-24 0,-9 21 0,-8-6 0,21 5 0,-18 5 0,46-34 0,-45 27 0,36-35 0,-36 29 0,23-18 0,-24 18 0,23-15 0,-25 25 0,11-10 0,0-1 0,-1 0 0,-8 9 0,4-4 0,0 0 0,-4 4 0,-17 16 0,17-11 0,-15 11 0,-5 13 0,26-35 0,-22 27 0,15-16 0,-21 18 0,7 2 0,-5-3 0,5-1 0,-7 1 0,0 0 0,7-8 0,-5 6 0,5-5 0,-7 12 0,0-4 0,0 3 0,0-4 0,0 0 0,0 0 0,-1 0 0,9-7 0,-7 5 0,6-5 0,1 5 0,1-5 0,0 3 0,-2-3 0,0 6 0,-10 5 0,5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20:53:17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 24575,'11'-18'0,"-1"11"0,9-5 0,10 12 0,-8 0 0,24 0 0,-23 0 0,37 0 0,-27 0 0,27 0 0,-30 0 0,17 0 0,-17 0 0,31 0 0,-36 0 0,47 0 0,-54 0 0,54 0 0,-36 0 0,9 0 0,-9 0 0,-6 0 0,0 0 0,17 0 0,6 0 0,0 0 0,23 0 0,-23 0 0,0 0 0,7 0 0,-27 0 0,18 0 0,-24 0 0,10 0 0,-14 0 0,5 0 0,-17 0 0,17 0 0,-13 0 0,31 0 0,-31 0 0,13 0 0,-17 0 0,7 0 0,2 0 0,0 0 0,6 0 0,-13 0 0,5 0 0,-7 0 0,7 0 0,-5 0 0,5 0 0,-7 0 0,17 0 0,-13 0 0,31 0 0,-31 0 0,13 0 0,-17 0 0,7 0 0,-5 0 0,5 0 0,-7 0 0,7 0 0,-5 0 0,5 0 0,-7 0 0,7 0 0,2 0 0,0 0 0,6 0 0,-14 0 0,6-4 0,-11 3 0,-2-4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0A651-000A-0148-9492-F3B2F2621EE3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99A7D-B6D0-7642-AD83-B236DCD21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34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2A8C-ED4D-4F1E-8915-671AC7E6B598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9A04-F11C-41D5-88B3-3421A9145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88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2A8C-ED4D-4F1E-8915-671AC7E6B598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9A04-F11C-41D5-88B3-3421A9145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3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2A8C-ED4D-4F1E-8915-671AC7E6B598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9A04-F11C-41D5-88B3-3421A9145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14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2A8C-ED4D-4F1E-8915-671AC7E6B598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9A04-F11C-41D5-88B3-3421A9145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52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2A8C-ED4D-4F1E-8915-671AC7E6B598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9A04-F11C-41D5-88B3-3421A9145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14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2A8C-ED4D-4F1E-8915-671AC7E6B598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9A04-F11C-41D5-88B3-3421A9145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70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2A8C-ED4D-4F1E-8915-671AC7E6B598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9A04-F11C-41D5-88B3-3421A9145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12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2A8C-ED4D-4F1E-8915-671AC7E6B598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9A04-F11C-41D5-88B3-3421A9145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01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2A8C-ED4D-4F1E-8915-671AC7E6B598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9A04-F11C-41D5-88B3-3421A9145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62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2A8C-ED4D-4F1E-8915-671AC7E6B598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9A04-F11C-41D5-88B3-3421A9145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6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2A8C-ED4D-4F1E-8915-671AC7E6B598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9A04-F11C-41D5-88B3-3421A9145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01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52A8C-ED4D-4F1E-8915-671AC7E6B598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F9A04-F11C-41D5-88B3-3421A9145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21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customXml" Target="../ink/ink8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10" Type="http://schemas.openxmlformats.org/officeDocument/2006/relationships/image" Target="../media/image43.png"/><Relationship Id="rId4" Type="http://schemas.openxmlformats.org/officeDocument/2006/relationships/image" Target="../media/image38.jpeg"/><Relationship Id="rId9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71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60.jpeg"/><Relationship Id="rId7" Type="http://schemas.openxmlformats.org/officeDocument/2006/relationships/image" Target="../media/image150.png"/><Relationship Id="rId12" Type="http://schemas.openxmlformats.org/officeDocument/2006/relationships/image" Target="../media/image61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31.png"/><Relationship Id="rId18" Type="http://schemas.openxmlformats.org/officeDocument/2006/relationships/customXml" Target="../ink/ink21.xml"/><Relationship Id="rId3" Type="http://schemas.openxmlformats.org/officeDocument/2006/relationships/image" Target="../media/image63.jpeg"/><Relationship Id="rId7" Type="http://schemas.openxmlformats.org/officeDocument/2006/relationships/image" Target="../media/image28.png"/><Relationship Id="rId12" Type="http://schemas.openxmlformats.org/officeDocument/2006/relationships/customXml" Target="../ink/ink18.xml"/><Relationship Id="rId17" Type="http://schemas.openxmlformats.org/officeDocument/2006/relationships/image" Target="../media/image33.png"/><Relationship Id="rId2" Type="http://schemas.openxmlformats.org/officeDocument/2006/relationships/image" Target="../media/image62.jpeg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5.xml"/><Relationship Id="rId11" Type="http://schemas.openxmlformats.org/officeDocument/2006/relationships/image" Target="../media/image30.png"/><Relationship Id="rId5" Type="http://schemas.openxmlformats.org/officeDocument/2006/relationships/image" Target="../media/image65.jpeg"/><Relationship Id="rId15" Type="http://schemas.openxmlformats.org/officeDocument/2006/relationships/image" Target="../media/image32.png"/><Relationship Id="rId10" Type="http://schemas.openxmlformats.org/officeDocument/2006/relationships/customXml" Target="../ink/ink17.xml"/><Relationship Id="rId19" Type="http://schemas.openxmlformats.org/officeDocument/2006/relationships/image" Target="../media/image340.png"/><Relationship Id="rId4" Type="http://schemas.openxmlformats.org/officeDocument/2006/relationships/image" Target="../media/image64.jpeg"/><Relationship Id="rId9" Type="http://schemas.openxmlformats.org/officeDocument/2006/relationships/image" Target="../media/image29.png"/><Relationship Id="rId14" Type="http://schemas.openxmlformats.org/officeDocument/2006/relationships/customXml" Target="../ink/ink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eg"/><Relationship Id="rId7" Type="http://schemas.openxmlformats.org/officeDocument/2006/relationships/customXml" Target="../ink/ink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6.jpeg"/><Relationship Id="rId7" Type="http://schemas.openxmlformats.org/officeDocument/2006/relationships/customXml" Target="../ink/ink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NULL"/><Relationship Id="rId4" Type="http://schemas.openxmlformats.org/officeDocument/2006/relationships/image" Target="../media/image27.jpeg"/><Relationship Id="rId9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customXml" Target="../ink/ink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27C0F-C5B6-E74B-DB9D-B96CDA5F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52735"/>
            <a:ext cx="8229600" cy="2089857"/>
          </a:xfrm>
        </p:spPr>
        <p:txBody>
          <a:bodyPr>
            <a:normAutofit/>
          </a:bodyPr>
          <a:lstStyle/>
          <a:p>
            <a:pPr algn="ctr"/>
            <a:r>
              <a:rPr lang="fr-FR" sz="3100" b="1" dirty="0">
                <a:solidFill>
                  <a:schemeClr val="accent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L’art celtique ancien</a:t>
            </a:r>
            <a:br>
              <a:rPr lang="fr-FR" sz="3100" b="1" dirty="0">
                <a:solidFill>
                  <a:schemeClr val="accent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3100" b="1" dirty="0">
                <a:solidFill>
                  <a:schemeClr val="accent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(Ve-Ier siècles av. J.-C.). </a:t>
            </a:r>
            <a:br>
              <a:rPr lang="fr-FR" b="1" dirty="0">
                <a:solidFill>
                  <a:schemeClr val="accent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9DF973-5EC5-B288-31E6-57F7F8A67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420889"/>
            <a:ext cx="8229600" cy="2952329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figure humaine</a:t>
            </a:r>
          </a:p>
          <a:p>
            <a:pPr marL="0" indent="0" algn="ctr">
              <a:buNone/>
            </a:pPr>
            <a:r>
              <a:rPr lang="fr-FR" sz="2400">
                <a:latin typeface="Futura Medium" panose="020B0602020204020303" pitchFamily="34" charset="-79"/>
                <a:cs typeface="Futura Medium" panose="020B0602020204020303" pitchFamily="34" charset="-79"/>
              </a:rPr>
              <a:t>(Ve-IVe 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siècles av. J.-C.)</a:t>
            </a:r>
          </a:p>
        </p:txBody>
      </p:sp>
    </p:spTree>
    <p:extLst>
      <p:ext uri="{BB962C8B-B14F-4D97-AF65-F5344CB8AC3E}">
        <p14:creationId xmlns:p14="http://schemas.microsoft.com/office/powerpoint/2010/main" val="123004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9576" y="3143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Tumulus I, tombe 1 ; bijoux, or.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179" y="1340769"/>
            <a:ext cx="2020519" cy="4525963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160" y="2564905"/>
            <a:ext cx="1378496" cy="852205"/>
          </a:xfrm>
        </p:spPr>
      </p:pic>
      <p:pic>
        <p:nvPicPr>
          <p:cNvPr id="8" name="Espace réservé du contenu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474" y="692697"/>
            <a:ext cx="1933010" cy="28069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107" y="3960866"/>
            <a:ext cx="2249742" cy="14398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225" y="4049201"/>
            <a:ext cx="2085663" cy="132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0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Hesse, Allemagne :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Tumulus I, tombe 1 ; torque, or.</a:t>
            </a:r>
          </a:p>
        </p:txBody>
      </p:sp>
      <p:pic>
        <p:nvPicPr>
          <p:cNvPr id="5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203" y="2996953"/>
            <a:ext cx="1986700" cy="2886797"/>
          </a:xfrm>
        </p:spPr>
      </p:pic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AD5FA662-BCFF-DF4E-81A0-F648C253B0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15570" y="2891444"/>
            <a:ext cx="2072419" cy="301135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7D6EAA6-80A4-624D-BE79-F35CF3180C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53194">
            <a:off x="4641807" y="3320205"/>
            <a:ext cx="1330973" cy="14498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9BEE778-C0C8-5D45-A455-D4CF7A6B3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86428" y="3993242"/>
            <a:ext cx="2332760" cy="14482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30ABBD-7C14-F54D-B655-E247E6ADDBF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1841651"/>
            <a:ext cx="936105" cy="12210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632C7773-BDC6-CE46-BE4A-59259587EDF1}"/>
                  </a:ext>
                </a:extLst>
              </p14:cNvPr>
              <p14:cNvContentPartPr/>
              <p14:nvPr/>
            </p14:nvContentPartPr>
            <p14:xfrm>
              <a:off x="7874250" y="2961243"/>
              <a:ext cx="1144440" cy="86760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632C7773-BDC6-CE46-BE4A-59259587EDF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69930" y="2956923"/>
                <a:ext cx="1153080" cy="87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6F53E6FC-2762-E243-B9B9-A44359C0150A}"/>
                  </a:ext>
                </a:extLst>
              </p14:cNvPr>
              <p14:cNvContentPartPr/>
              <p14:nvPr/>
            </p14:nvContentPartPr>
            <p14:xfrm>
              <a:off x="5468010" y="4520043"/>
              <a:ext cx="755280" cy="1692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6F53E6FC-2762-E243-B9B9-A44359C015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63688" y="4515813"/>
                <a:ext cx="763924" cy="253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842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>
            <a:norm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tumulus I, tombe 1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fibule, bronze ; L. 6, 4 cm.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01" y="1556792"/>
            <a:ext cx="3917671" cy="3384376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056" y="2852937"/>
            <a:ext cx="3168352" cy="301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4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Glauburg-Glauberg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tumulus I, tombe 1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cruche à bec, bronze ; H. 52, 5 cm (contenance 4 l.).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90" y="1690688"/>
            <a:ext cx="2997200" cy="452120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368" y="1592071"/>
            <a:ext cx="2590800" cy="4521200"/>
          </a:xfrm>
        </p:spPr>
      </p:pic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02560789-ECD7-85EA-B759-5E2C1216B4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746" y="1592071"/>
            <a:ext cx="2202708" cy="2564797"/>
          </a:xfrm>
          <a:prstGeom prst="rect">
            <a:avLst/>
          </a:prstGeom>
        </p:spPr>
      </p:pic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9E828740-0EEE-9C15-46D8-F2165F0321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859" y="3951288"/>
            <a:ext cx="2317941" cy="231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8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60535"/>
          </a:xfrm>
        </p:spPr>
        <p:txBody>
          <a:bodyPr>
            <a:norm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Glauburg-Glauberg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tumulus I, tombe 1 ; cruche à bec, bronze ; détails (statuette et deux quadrupèdes).</a:t>
            </a:r>
          </a:p>
        </p:txBody>
      </p:sp>
      <p:pic>
        <p:nvPicPr>
          <p:cNvPr id="5" name="Espace réservé du contenu 4" descr="Glauberg 1 - Schnabelkanne, Détail pers. assis en tailleur sur embouchure, in Herrmann et Frey 1997, fig. XX, p. 517 _ 600 dpi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740" y="1851401"/>
            <a:ext cx="1935383" cy="2793065"/>
          </a:xfrm>
        </p:spPr>
      </p:pic>
      <p:pic>
        <p:nvPicPr>
          <p:cNvPr id="6" name="Espace réservé du contenu 5" descr="Glauberg 1 - cruche - Personnage dos, in Germania 75-2, 1997, fig. 51, p. 519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768" y="1835173"/>
            <a:ext cx="1844920" cy="2825518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63B608C-2E12-C440-B219-9FB72D0E94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29" y="4045546"/>
            <a:ext cx="1585037" cy="219087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4EF2927-4D17-8146-9C0C-6BCD8135E0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054" y="1818630"/>
            <a:ext cx="1593704" cy="22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24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4717" y="274638"/>
            <a:ext cx="8466083" cy="1066130"/>
          </a:xfrm>
        </p:spPr>
        <p:txBody>
          <a:bodyPr>
            <a:normAutofit fontScale="90000"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Glauburg-Glauberg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tumulus I, tombe 1 ; cruche à bec, bronze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détail de l’attache inférieure de l’anse</a:t>
            </a:r>
          </a:p>
        </p:txBody>
      </p:sp>
      <p:pic>
        <p:nvPicPr>
          <p:cNvPr id="5" name="Espace réservé du contenu 4" descr="Glauberg 1 - cruche - Détail anse inf., in Das Rätsel der Kelten 2002, fig. 234, p. 244 copie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456" r="-49456"/>
          <a:stretch>
            <a:fillRect/>
          </a:stretch>
        </p:blipFill>
        <p:spPr>
          <a:xfrm>
            <a:off x="1631505" y="1340768"/>
            <a:ext cx="2383135" cy="2670722"/>
          </a:xfrm>
        </p:spPr>
      </p:pic>
      <p:pic>
        <p:nvPicPr>
          <p:cNvPr id="7" name="Espace réservé du contenu 6" descr="Glauberg 1 - Cruche, détail anse, in Balzer 2012, fig. 92, p.105_0001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87" r="-4687"/>
          <a:stretch>
            <a:fillRect/>
          </a:stretch>
        </p:blipFill>
        <p:spPr>
          <a:xfrm>
            <a:off x="3647728" y="2113192"/>
            <a:ext cx="3718862" cy="4167641"/>
          </a:xfrm>
        </p:spPr>
      </p:pic>
      <p:pic>
        <p:nvPicPr>
          <p:cNvPr id="6" name="Image 5" descr="Glauberg 1 - Schnabelkanne - Détail tête humaine attache inf. anse, in Frey OH. 2008, fig. 5, p. 38- - 600 dpi copie.pdf">
            <a:extLst>
              <a:ext uri="{FF2B5EF4-FFF2-40B4-BE49-F238E27FC236}">
                <a16:creationId xmlns:a16="http://schemas.microsoft.com/office/drawing/2014/main" id="{71C4292E-AB85-9E45-B7C9-E463D77983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587" y="1340768"/>
            <a:ext cx="2115110" cy="2598564"/>
          </a:xfrm>
          <a:prstGeom prst="rect">
            <a:avLst/>
          </a:prstGeom>
        </p:spPr>
      </p:pic>
      <p:pic>
        <p:nvPicPr>
          <p:cNvPr id="8" name="Espace réservé du contenu 5" descr="Glauberg 1 - Cruche-Chien D., in Germania 75-2, 1997, fig. 46, 3, p. 513.pdf">
            <a:extLst>
              <a:ext uri="{FF2B5EF4-FFF2-40B4-BE49-F238E27FC236}">
                <a16:creationId xmlns:a16="http://schemas.microsoft.com/office/drawing/2014/main" id="{F5E4F189-7834-F441-96D0-1A37A83924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208" y="4342422"/>
            <a:ext cx="2115110" cy="193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79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90156D0-E0B3-AC4C-9491-B77A3985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44F4F1-61A4-7A4E-94E6-55DDF4FAC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tombe de </a:t>
            </a:r>
            <a:r>
              <a:rPr lang="fr-FR" sz="20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Gersheim-Reinheim</a:t>
            </a:r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« 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Katzenbuckel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 », Sarre, Allemagne</a:t>
            </a:r>
          </a:p>
          <a:p>
            <a:pPr marL="0" indent="0" algn="ctr">
              <a:buNone/>
            </a:pPr>
            <a:endParaRPr lang="fr-FR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(découverte fortuitement le 7 février 1954,</a:t>
            </a:r>
          </a:p>
          <a:p>
            <a:pPr marL="0" indent="0" algn="ctr">
              <a:buNone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lors de travaux d’extraction dans une sablière ;</a:t>
            </a:r>
          </a:p>
          <a:p>
            <a:pPr marL="0" indent="0" algn="ctr">
              <a:buNone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fouilles complémentaires entre 1955 et 1957).</a:t>
            </a:r>
          </a:p>
        </p:txBody>
      </p:sp>
    </p:spTree>
    <p:extLst>
      <p:ext uri="{BB962C8B-B14F-4D97-AF65-F5344CB8AC3E}">
        <p14:creationId xmlns:p14="http://schemas.microsoft.com/office/powerpoint/2010/main" val="629369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Gersheim-Reinheim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Saarland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IVe siècle av. J.-C. (v. 400-370 av. J.-C.) ; 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 situ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43F9867-7CA3-0A45-A45A-8C4BC8D9C1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924" y="3645025"/>
            <a:ext cx="2279992" cy="2490747"/>
          </a:xfrm>
        </p:spPr>
      </p:pic>
      <p:pic>
        <p:nvPicPr>
          <p:cNvPr id="7" name="Espace réservé du contenu 6" descr="carte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729" b="-23729"/>
          <a:stretch>
            <a:fillRect/>
          </a:stretch>
        </p:blipFill>
        <p:spPr>
          <a:xfrm>
            <a:off x="1891421" y="440345"/>
            <a:ext cx="3087961" cy="3460604"/>
          </a:xfrm>
        </p:spPr>
      </p:pic>
      <p:pic>
        <p:nvPicPr>
          <p:cNvPr id="5" name="Espace réservé du contenu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742" y="1842128"/>
            <a:ext cx="2979763" cy="2234822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088" y="3900949"/>
            <a:ext cx="3143988" cy="22348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319210D3-2933-7046-9F15-EFEC3567C27D}"/>
                  </a:ext>
                </a:extLst>
              </p14:cNvPr>
              <p14:cNvContentPartPr/>
              <p14:nvPr/>
            </p14:nvContentPartPr>
            <p14:xfrm>
              <a:off x="2910429" y="5256603"/>
              <a:ext cx="4426200" cy="12024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319210D3-2933-7046-9F15-EFEC3567C2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2429" y="5238603"/>
                <a:ext cx="446184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6212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C3120-A3B6-5341-9FA8-FD67FF41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Gersheim-Reinheim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Sarre, Allemagne ; IVe siècle av. J.-C.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Plan de la tombe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Cruche à bec tubulaire (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Rohrenkanne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), bronze et reconstitution ; </a:t>
            </a:r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2CD5C4A7-BDB3-5643-8A6A-E0C74EA83B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72" r="-5472"/>
          <a:stretch>
            <a:fillRect/>
          </a:stretch>
        </p:blipFill>
        <p:spPr>
          <a:xfrm>
            <a:off x="6528049" y="2076934"/>
            <a:ext cx="2145263" cy="2409131"/>
          </a:xfrm>
        </p:spPr>
      </p:pic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7958D297-971A-714B-8B01-D16DBF642B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679" r="-13679"/>
          <a:stretch>
            <a:fillRect/>
          </a:stretch>
        </p:blipFill>
        <p:spPr>
          <a:xfrm>
            <a:off x="8184232" y="3793239"/>
            <a:ext cx="2149712" cy="2409131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A4C4C51-178A-A040-9FE4-6A6E400FDBBF}"/>
              </a:ext>
            </a:extLst>
          </p:cNvPr>
          <p:cNvGrpSpPr/>
          <p:nvPr/>
        </p:nvGrpSpPr>
        <p:grpSpPr>
          <a:xfrm>
            <a:off x="6319110" y="6038460"/>
            <a:ext cx="150840" cy="180000"/>
            <a:chOff x="4795110" y="6038460"/>
            <a:chExt cx="15084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588533F5-F1D7-3740-BB9C-E75C93EE5667}"/>
                    </a:ext>
                  </a:extLst>
                </p14:cNvPr>
                <p14:cNvContentPartPr/>
                <p14:nvPr/>
              </p14:nvContentPartPr>
              <p14:xfrm>
                <a:off x="4795110" y="6038460"/>
                <a:ext cx="122400" cy="16056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588533F5-F1D7-3740-BB9C-E75C93EE566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86110" y="6029820"/>
                  <a:ext cx="140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AA6C6146-6B99-E942-BE01-EE924DE14123}"/>
                    </a:ext>
                  </a:extLst>
                </p14:cNvPr>
                <p14:cNvContentPartPr/>
                <p14:nvPr/>
              </p14:nvContentPartPr>
              <p14:xfrm>
                <a:off x="4940190" y="6193260"/>
                <a:ext cx="5760" cy="2520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AA6C6146-6B99-E942-BE01-EE924DE141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31550" y="6184620"/>
                  <a:ext cx="234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3CF9FA9-CE78-C440-AEC6-4091B1697410}"/>
              </a:ext>
            </a:extLst>
          </p:cNvPr>
          <p:cNvGrpSpPr/>
          <p:nvPr/>
        </p:nvGrpSpPr>
        <p:grpSpPr>
          <a:xfrm>
            <a:off x="10206030" y="5996700"/>
            <a:ext cx="172800" cy="199800"/>
            <a:chOff x="8682030" y="5996700"/>
            <a:chExt cx="17280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CBC0FD34-5FBF-A34C-AE3E-1738F48C0408}"/>
                    </a:ext>
                  </a:extLst>
                </p14:cNvPr>
                <p14:cNvContentPartPr/>
                <p14:nvPr/>
              </p14:nvContentPartPr>
              <p14:xfrm>
                <a:off x="8682030" y="5996700"/>
                <a:ext cx="119880" cy="19980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CBC0FD34-5FBF-A34C-AE3E-1738F48C04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73390" y="5987700"/>
                  <a:ext cx="137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67505F63-66FB-7B43-AA0B-212D5C75F682}"/>
                    </a:ext>
                  </a:extLst>
                </p14:cNvPr>
                <p14:cNvContentPartPr/>
                <p14:nvPr/>
              </p14:nvContentPartPr>
              <p14:xfrm>
                <a:off x="8854470" y="6177780"/>
                <a:ext cx="360" cy="612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67505F63-66FB-7B43-AA0B-212D5C75F6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45830" y="6169140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9" name="Espace réservé du contenu 5">
            <a:extLst>
              <a:ext uri="{FF2B5EF4-FFF2-40B4-BE49-F238E27FC236}">
                <a16:creationId xmlns:a16="http://schemas.microsoft.com/office/drawing/2014/main" id="{7C6508AB-2A79-4B40-BB24-91B01C9F57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980" y="2049469"/>
            <a:ext cx="3759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47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56619"/>
          </a:xfrm>
        </p:spPr>
        <p:txBody>
          <a:bodyPr>
            <a:normAutofit/>
          </a:bodyPr>
          <a:lstStyle/>
          <a:p>
            <a:pPr algn="ctr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Gersheim-Reinheim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Sarre,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cruche à bec tubulaire (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Rohrenkanne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), bronze, H. 51, 4 cm 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détails de l’attache supérieure (1a-b) et inférieure de l’anse (2) 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IVe siècle av. J.-C.</a:t>
            </a:r>
          </a:p>
        </p:txBody>
      </p:sp>
      <p:pic>
        <p:nvPicPr>
          <p:cNvPr id="5" name="Espace réservé du contenu 4" descr="Gersheim-Reinheim, Sarre - Cruche, dessin, in Frey, Ausstellung Trier 1992, fig. 1, 105 copie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854" r="-33854"/>
          <a:stretch>
            <a:fillRect/>
          </a:stretch>
        </p:blipFill>
        <p:spPr>
          <a:xfrm>
            <a:off x="1756856" y="3100136"/>
            <a:ext cx="2663744" cy="2985195"/>
          </a:xfrm>
        </p:spPr>
      </p:pic>
      <p:pic>
        <p:nvPicPr>
          <p:cNvPr id="6" name="Espace réservé du contenu 5" descr="Reinheim -  Détail attache anse cruche, in Keller J., 1965, pl. 21 copie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781" r="-48781"/>
          <a:stretch>
            <a:fillRect/>
          </a:stretch>
        </p:blipFill>
        <p:spPr>
          <a:xfrm>
            <a:off x="5375920" y="3097241"/>
            <a:ext cx="2197370" cy="2462540"/>
          </a:xfrm>
        </p:spPr>
      </p:pic>
      <p:pic>
        <p:nvPicPr>
          <p:cNvPr id="8" name="Image 7" descr="Reinheim, détail attache anse cruche, in Keller 1965, pl. 23 copie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746" y="2204865"/>
            <a:ext cx="2197370" cy="408895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67327AA-DFD8-8F47-8743-0B5EF88CE1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920" y="1631257"/>
            <a:ext cx="1772187" cy="246254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DE977B12-600B-CD45-BB88-5A2B80DA8459}"/>
              </a:ext>
            </a:extLst>
          </p:cNvPr>
          <p:cNvGrpSpPr/>
          <p:nvPr/>
        </p:nvGrpSpPr>
        <p:grpSpPr>
          <a:xfrm>
            <a:off x="3936630" y="3961620"/>
            <a:ext cx="197280" cy="144000"/>
            <a:chOff x="2412630" y="3961620"/>
            <a:chExt cx="19728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70EDC1A9-9AE5-7340-8931-03B67F772DCD}"/>
                    </a:ext>
                  </a:extLst>
                </p14:cNvPr>
                <p14:cNvContentPartPr/>
                <p14:nvPr/>
              </p14:nvContentPartPr>
              <p14:xfrm>
                <a:off x="2412630" y="3961620"/>
                <a:ext cx="55800" cy="13032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70EDC1A9-9AE5-7340-8931-03B67F772D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03990" y="3952980"/>
                  <a:ext cx="73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98363CB0-81E3-BA40-BBF2-937695DB3E72}"/>
                    </a:ext>
                  </a:extLst>
                </p14:cNvPr>
                <p14:cNvContentPartPr/>
                <p14:nvPr/>
              </p14:nvContentPartPr>
              <p14:xfrm>
                <a:off x="2501190" y="4035780"/>
                <a:ext cx="108720" cy="69840"/>
              </p14:xfrm>
            </p:contentPart>
          </mc:Choice>
          <mc:Fallback xmlns=""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98363CB0-81E3-BA40-BBF2-937695DB3E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92550" y="4026780"/>
                  <a:ext cx="12636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304E5C2-38B3-DD44-A822-DD3F1C475F5D}"/>
              </a:ext>
            </a:extLst>
          </p:cNvPr>
          <p:cNvGrpSpPr/>
          <p:nvPr/>
        </p:nvGrpSpPr>
        <p:grpSpPr>
          <a:xfrm>
            <a:off x="5480670" y="5328180"/>
            <a:ext cx="380520" cy="259200"/>
            <a:chOff x="3956670" y="5328180"/>
            <a:chExt cx="38052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333C5EB3-3EA1-584E-ABF0-79406BA311FB}"/>
                    </a:ext>
                  </a:extLst>
                </p14:cNvPr>
                <p14:cNvContentPartPr/>
                <p14:nvPr/>
              </p14:nvContentPartPr>
              <p14:xfrm>
                <a:off x="3956670" y="5328180"/>
                <a:ext cx="159120" cy="20736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333C5EB3-3EA1-584E-ABF0-79406BA311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47670" y="5319540"/>
                  <a:ext cx="176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815AC549-FABD-E240-97FC-177989E03839}"/>
                    </a:ext>
                  </a:extLst>
                </p14:cNvPr>
                <p14:cNvContentPartPr/>
                <p14:nvPr/>
              </p14:nvContentPartPr>
              <p14:xfrm>
                <a:off x="4153230" y="5352660"/>
                <a:ext cx="120240" cy="23472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815AC549-FABD-E240-97FC-177989E0383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44590" y="5344020"/>
                  <a:ext cx="137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29416A69-0B97-D340-91D0-70B2C3A40B6D}"/>
                    </a:ext>
                  </a:extLst>
                </p14:cNvPr>
                <p14:cNvContentPartPr/>
                <p14:nvPr/>
              </p14:nvContentPartPr>
              <p14:xfrm>
                <a:off x="4331430" y="5563980"/>
                <a:ext cx="5760" cy="3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29416A69-0B97-D340-91D0-70B2C3A40B6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22430" y="5554980"/>
                  <a:ext cx="234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3BCF2C3B-A164-BA45-9EDB-3FAB080E27F8}"/>
              </a:ext>
            </a:extLst>
          </p:cNvPr>
          <p:cNvGrpSpPr/>
          <p:nvPr/>
        </p:nvGrpSpPr>
        <p:grpSpPr>
          <a:xfrm>
            <a:off x="7588110" y="6063300"/>
            <a:ext cx="177480" cy="244800"/>
            <a:chOff x="6064110" y="6063300"/>
            <a:chExt cx="17748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B50D1914-4459-E743-B007-853D10EA601F}"/>
                    </a:ext>
                  </a:extLst>
                </p14:cNvPr>
                <p14:cNvContentPartPr/>
                <p14:nvPr/>
              </p14:nvContentPartPr>
              <p14:xfrm>
                <a:off x="6064110" y="6063300"/>
                <a:ext cx="122040" cy="24480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B50D1914-4459-E743-B007-853D10EA601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55470" y="6054660"/>
                  <a:ext cx="139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7DDAD40D-7766-D343-8AD6-815E9BE289E2}"/>
                    </a:ext>
                  </a:extLst>
                </p14:cNvPr>
                <p14:cNvContentPartPr/>
                <p14:nvPr/>
              </p14:nvContentPartPr>
              <p14:xfrm>
                <a:off x="6241230" y="6295140"/>
                <a:ext cx="360" cy="36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7DDAD40D-7766-D343-8AD6-815E9BE289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32590" y="62861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003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Pfalzfeld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Rhein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-Hunsrück Kreis, Rhénanie-Palatinat, Allemagne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pilier, granit ; H. conservée 1, 48 m ; Ve siècle av. J.-C. (Bonn,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Landesmuseum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(état en 1608-1609  /  état en 1639).</a:t>
            </a:r>
          </a:p>
        </p:txBody>
      </p:sp>
      <p:pic>
        <p:nvPicPr>
          <p:cNvPr id="5" name="Espace réservé du contenu 4" descr="Carte - Pfalzfeld_000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1" y="1690688"/>
            <a:ext cx="2850266" cy="2396295"/>
          </a:xfrm>
        </p:spPr>
      </p:pic>
      <p:pic>
        <p:nvPicPr>
          <p:cNvPr id="6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57" r="-34757"/>
          <a:stretch>
            <a:fillRect/>
          </a:stretch>
        </p:blipFill>
        <p:spPr>
          <a:xfrm>
            <a:off x="6805456" y="1770492"/>
            <a:ext cx="5181600" cy="4351338"/>
          </a:xfrm>
        </p:spPr>
      </p:pic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678AE783-4B43-BBF7-574B-7BD05BF0FA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46" r="-16646"/>
          <a:stretch>
            <a:fillRect/>
          </a:stretch>
        </p:blipFill>
        <p:spPr>
          <a:xfrm>
            <a:off x="500225" y="4233980"/>
            <a:ext cx="2850267" cy="2059168"/>
          </a:xfrm>
          <a:prstGeom prst="rect">
            <a:avLst/>
          </a:prstGeom>
        </p:spPr>
      </p:pic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127DA718-B549-C1BF-0EC5-3CD4E4B19C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24" r="-16624"/>
          <a:stretch>
            <a:fillRect/>
          </a:stretch>
        </p:blipFill>
        <p:spPr>
          <a:xfrm>
            <a:off x="3361668" y="2774731"/>
            <a:ext cx="3158782" cy="34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14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Gersheim-Reinheim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Sarre,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détail de la poignée du couvercle de la cruche à bec tubulaire, bronze moulé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IVe siècle av. J.-C.</a:t>
            </a:r>
          </a:p>
        </p:txBody>
      </p:sp>
      <p:pic>
        <p:nvPicPr>
          <p:cNvPr id="5" name="Espace réservé du contenu 4" descr="Reinheim, Sarre, Détail cheval couvercle cruche, in L'Archéologue  HS.2, 2000, 6 - copie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44" r="-86344"/>
          <a:stretch>
            <a:fillRect/>
          </a:stretch>
        </p:blipFill>
        <p:spPr>
          <a:xfrm>
            <a:off x="7608169" y="2348881"/>
            <a:ext cx="3499047" cy="3921299"/>
          </a:xfrm>
        </p:spPr>
      </p:pic>
      <p:pic>
        <p:nvPicPr>
          <p:cNvPr id="6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961" b="-28961"/>
          <a:stretch>
            <a:fillRect/>
          </a:stretch>
        </p:blipFill>
        <p:spPr>
          <a:xfrm>
            <a:off x="4223792" y="1556793"/>
            <a:ext cx="4038600" cy="4525963"/>
          </a:xfrm>
        </p:spPr>
      </p:pic>
      <p:pic>
        <p:nvPicPr>
          <p:cNvPr id="7" name="Image 6" descr="Gersheim-Reinheim - Détails poignée cruche , in Haffner A. 2013, 31  copie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44" y="1556792"/>
            <a:ext cx="1782910" cy="27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78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Gersheim-Reinheim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Sarre,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torque, or, diam. 17, 2 cm ; bracelets, or, diam. 8, 05 cm et  6, 77 cm.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919" y="1600201"/>
            <a:ext cx="6330162" cy="4525963"/>
          </a:xfrm>
        </p:spPr>
      </p:pic>
    </p:spTree>
    <p:extLst>
      <p:ext uri="{BB962C8B-B14F-4D97-AF65-F5344CB8AC3E}">
        <p14:creationId xmlns:p14="http://schemas.microsoft.com/office/powerpoint/2010/main" val="1807717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Gersheim-Reinheim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Sarre,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anneau en verre et bracelet en lignite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collier en perles d’ambre et de verre</a:t>
            </a:r>
          </a:p>
        </p:txBody>
      </p:sp>
      <p:pic>
        <p:nvPicPr>
          <p:cNvPr id="5" name="Espace réservé du contenu 4" descr="Reinheim - Bracelets verre et lignite, in cat. expo. TRier 1992, 141 copie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802" b="-32802"/>
          <a:stretch>
            <a:fillRect/>
          </a:stretch>
        </p:blipFill>
        <p:spPr/>
      </p:pic>
      <p:pic>
        <p:nvPicPr>
          <p:cNvPr id="6" name="Espace réservé du contenu 5" descr="Reinheim - perles verre et ambre, in cat. expo TRier 1992, 140 copie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36" r="-14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2668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B41195-670B-FD40-B85E-60505499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Gersheim-Reinheim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Sarre,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miroir, bronze ; diam. 18, 9 cm ; IVe siècle av. J.-C.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BA056F4D-38EE-AB4D-A3FE-E8E73936BF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552" y="1654233"/>
            <a:ext cx="1797782" cy="2584012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5B8A00B-1A04-6442-93F0-3216D2BBD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414" y="1640578"/>
            <a:ext cx="3157034" cy="3397243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BA0C53D-74C4-584B-A350-431AD69B52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335" y="4217974"/>
            <a:ext cx="2766625" cy="172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55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Mšecké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Žehrovice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Bohême, Tchéquie ; découverte fortuite dans une sablière, en 1943 ; fouilles 1979-1988 ; plan de l’enclos.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622" y="1500610"/>
            <a:ext cx="4463193" cy="1513851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964167"/>
            <a:ext cx="4038600" cy="2282096"/>
          </a:xfrm>
        </p:spPr>
      </p:pic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FFAC75DA-43A7-8C83-EA7F-1AE53DFFEC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00610"/>
            <a:ext cx="2984376" cy="2216422"/>
          </a:xfrm>
          <a:prstGeom prst="rect">
            <a:avLst/>
          </a:prstGeom>
        </p:spPr>
      </p:pic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F3698143-1F7A-4A90-D994-5A92F2145A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61" y="3895585"/>
            <a:ext cx="3316054" cy="2419260"/>
          </a:xfrm>
          <a:prstGeom prst="rect">
            <a:avLst/>
          </a:prstGeom>
        </p:spPr>
      </p:pic>
      <p:pic>
        <p:nvPicPr>
          <p:cNvPr id="8" name="Espace réservé du contenu 5">
            <a:extLst>
              <a:ext uri="{FF2B5EF4-FFF2-40B4-BE49-F238E27FC236}">
                <a16:creationId xmlns:a16="http://schemas.microsoft.com/office/drawing/2014/main" id="{21B7AF89-0CD1-8051-1C70-93C4EFA065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638" y="3202520"/>
            <a:ext cx="2049162" cy="3112325"/>
          </a:xfrm>
          <a:prstGeom prst="rect">
            <a:avLst/>
          </a:prstGeom>
        </p:spPr>
      </p:pic>
      <p:pic>
        <p:nvPicPr>
          <p:cNvPr id="9" name="Espace réservé du contenu 3">
            <a:extLst>
              <a:ext uri="{FF2B5EF4-FFF2-40B4-BE49-F238E27FC236}">
                <a16:creationId xmlns:a16="http://schemas.microsoft.com/office/drawing/2014/main" id="{99A390F6-7379-2A76-1516-5B8BC5EFBA5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485" y="1466328"/>
            <a:ext cx="1341315" cy="15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28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Mšecké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Žehrovice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Bohême, Tchéquie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sculpture, tête humaine (1943); pierre ; H. conservée 0, 25 cm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IVe-IIIe siècles av. J.-C. (Prague,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Narodni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Muzeum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794" y="1690688"/>
            <a:ext cx="3246254" cy="4435476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804" y="1600201"/>
            <a:ext cx="3665392" cy="4525963"/>
          </a:xfrm>
        </p:spPr>
      </p:pic>
    </p:spTree>
    <p:extLst>
      <p:ext uri="{BB962C8B-B14F-4D97-AF65-F5344CB8AC3E}">
        <p14:creationId xmlns:p14="http://schemas.microsoft.com/office/powerpoint/2010/main" val="418107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E81FC-CCE2-271A-21DD-EF01CEE81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6534" cy="1006820"/>
          </a:xfrm>
        </p:spPr>
        <p:txBody>
          <a:bodyPr>
            <a:normAutofit/>
          </a:bodyPr>
          <a:lstStyle/>
          <a:p>
            <a:pPr algn="ctr"/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Carte des menhirs en Allemagne ; carte des menhirs en Rhénanie-Palatinat, Allemagne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Altenbamberg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Ldkr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Bad Kreuznach, Rhénanie-Palatinat, Allemagne (d’après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Groht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J., 2013).</a:t>
            </a:r>
          </a:p>
        </p:txBody>
      </p:sp>
      <p:pic>
        <p:nvPicPr>
          <p:cNvPr id="5" name="Espace réservé du contenu 6" descr="Carte Menhirs Deutschland, in Groht J. 2013, 60 - copie.jpg">
            <a:extLst>
              <a:ext uri="{FF2B5EF4-FFF2-40B4-BE49-F238E27FC236}">
                <a16:creationId xmlns:a16="http://schemas.microsoft.com/office/drawing/2014/main" id="{4BE0AAD7-2483-FCD1-8391-9495F4450B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325" r="-90325"/>
          <a:stretch>
            <a:fillRect/>
          </a:stretch>
        </p:blipFill>
        <p:spPr>
          <a:xfrm>
            <a:off x="-1969779" y="1485975"/>
            <a:ext cx="8889596" cy="3680737"/>
          </a:xfrm>
        </p:spPr>
      </p:pic>
      <p:pic>
        <p:nvPicPr>
          <p:cNvPr id="6" name="Espace réservé du contenu 6" descr="Carte Rheinland-Pfalz. Menhirs, in Groht 2013, 318.jpg">
            <a:extLst>
              <a:ext uri="{FF2B5EF4-FFF2-40B4-BE49-F238E27FC236}">
                <a16:creationId xmlns:a16="http://schemas.microsoft.com/office/drawing/2014/main" id="{FC6A4B1A-F384-3CB2-6F25-8DD80746A8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35" r="-20435"/>
          <a:stretch>
            <a:fillRect/>
          </a:stretch>
        </p:blipFill>
        <p:spPr>
          <a:xfrm>
            <a:off x="3496825" y="2428796"/>
            <a:ext cx="4056409" cy="3410169"/>
          </a:xfrm>
        </p:spPr>
      </p:pic>
      <p:pic>
        <p:nvPicPr>
          <p:cNvPr id="9" name="Espace réservé du contenu 5" descr="3. Altenbamberg, Ldr. Bad Kreuznach, D. Grabstele, in Groht  2013, 321 - copie.jpg">
            <a:extLst>
              <a:ext uri="{FF2B5EF4-FFF2-40B4-BE49-F238E27FC236}">
                <a16:creationId xmlns:a16="http://schemas.microsoft.com/office/drawing/2014/main" id="{1620B7C0-5A9C-323B-F8ED-3EE4DAF003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25" b="-4225"/>
          <a:stretch>
            <a:fillRect/>
          </a:stretch>
        </p:blipFill>
        <p:spPr>
          <a:xfrm>
            <a:off x="7060865" y="2428796"/>
            <a:ext cx="4196638" cy="35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6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Kermaria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Pont l’Abbé, Finistère (1898)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granulite ; H. 0, 83 m.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16" y="3453057"/>
            <a:ext cx="1942975" cy="2765003"/>
          </a:xfrm>
        </p:spPr>
      </p:pic>
      <p:pic>
        <p:nvPicPr>
          <p:cNvPr id="3" name="Espace réservé du contenu 2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756" y="3271731"/>
            <a:ext cx="5549990" cy="2946329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466" y="1690688"/>
            <a:ext cx="2923351" cy="24213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4DE317F0-120B-68E2-2604-49AEDD873D7B}"/>
                  </a:ext>
                </a:extLst>
              </p14:cNvPr>
              <p14:cNvContentPartPr/>
              <p14:nvPr/>
            </p14:nvContentPartPr>
            <p14:xfrm>
              <a:off x="3328129" y="3063802"/>
              <a:ext cx="360" cy="3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4DE317F0-120B-68E2-2604-49AEDD873D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2489" y="3027802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805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257"/>
          </a:xfrm>
        </p:spPr>
        <p:txBody>
          <a:bodyPr>
            <a:normAutofit/>
          </a:bodyPr>
          <a:lstStyle/>
          <a:p>
            <a:pPr algn="ctr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Glauburg-Glauberg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Hesse, Allemagne (1996)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Statue I, grès rose ; H. 1, 87 m.</a:t>
            </a:r>
          </a:p>
        </p:txBody>
      </p:sp>
      <p:pic>
        <p:nvPicPr>
          <p:cNvPr id="5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156" y="1585412"/>
            <a:ext cx="2979844" cy="4517428"/>
          </a:xfrm>
          <a:prstGeom prst="rect">
            <a:avLst/>
          </a:prstGeom>
        </p:spPr>
      </p:pic>
      <p:pic>
        <p:nvPicPr>
          <p:cNvPr id="6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84" y="3272356"/>
            <a:ext cx="1990898" cy="2830484"/>
          </a:xfr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EE851E38-3538-F51A-29F2-E0D47D5F2B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4580" y="1152928"/>
            <a:ext cx="2280336" cy="2292883"/>
          </a:xfrm>
          <a:prstGeom prst="rect">
            <a:avLst/>
          </a:prstGeom>
        </p:spPr>
      </p:pic>
      <p:pic>
        <p:nvPicPr>
          <p:cNvPr id="8" name="Espace réservé du contenu 8">
            <a:extLst>
              <a:ext uri="{FF2B5EF4-FFF2-40B4-BE49-F238E27FC236}">
                <a16:creationId xmlns:a16="http://schemas.microsoft.com/office/drawing/2014/main" id="{31441533-66E1-811C-0461-FA55EED3A9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329" y="3401696"/>
            <a:ext cx="2761259" cy="1181085"/>
          </a:xfrm>
          <a:prstGeom prst="rect">
            <a:avLst/>
          </a:prstGeom>
        </p:spPr>
      </p:pic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CD3ECB85-8D5F-52DD-40B4-37456398F5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227" y="4539741"/>
            <a:ext cx="2862689" cy="15630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E2B84310-95F8-12C9-BBB7-031C12EB5845}"/>
                  </a:ext>
                </a:extLst>
              </p14:cNvPr>
              <p14:cNvContentPartPr/>
              <p14:nvPr/>
            </p14:nvContentPartPr>
            <p14:xfrm>
              <a:off x="10012969" y="2393842"/>
              <a:ext cx="36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E2B84310-95F8-12C9-BBB7-031C12EB58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76969" y="2358202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588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E078BB7-F63F-274B-A57B-02009FBA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Glauburg-Glauberg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Tumulus I ; statue 1, granit ; H. conservée 1, 86 cm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 fragments de trois autres statues, granit ; Ve siècle av. J.-C.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CCD7F31C-26C0-3A42-881B-755CCEE7CF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855" y="1417638"/>
            <a:ext cx="1954560" cy="2035414"/>
          </a:xfr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D45B9DB3-4809-F845-ABE4-54D8C7DBA3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85" y="4138474"/>
            <a:ext cx="2173475" cy="2035414"/>
          </a:xfr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36545CD-ABE1-DA40-81B1-845F9A96B5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416" y="2560638"/>
            <a:ext cx="1988789" cy="172809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EE90CBE-345E-DB45-8273-4DC903D1C7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735" y="4565610"/>
            <a:ext cx="2020531" cy="1732248"/>
          </a:xfrm>
          <a:prstGeom prst="rect">
            <a:avLst/>
          </a:prstGeom>
        </p:spPr>
      </p:pic>
      <p:pic>
        <p:nvPicPr>
          <p:cNvPr id="19" name="Espace réservé du contenu 5">
            <a:extLst>
              <a:ext uri="{FF2B5EF4-FFF2-40B4-BE49-F238E27FC236}">
                <a16:creationId xmlns:a16="http://schemas.microsoft.com/office/drawing/2014/main" id="{7642A5A4-D4DD-9446-9A5D-2816A72C78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392" y="1628800"/>
            <a:ext cx="3078373" cy="46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8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0293" y="1131094"/>
            <a:ext cx="7899058" cy="994172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quatre faces du pilier de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Pfalzfeld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: A, B, C et D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(d’après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Jacobshtal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J., ECA, 1944, pl. 9-11). </a:t>
            </a:r>
          </a:p>
        </p:txBody>
      </p:sp>
      <p:pic>
        <p:nvPicPr>
          <p:cNvPr id="13" name="Espace réservé du contenu 12" descr="Pfalzfeld A, in ECA 1944, pl. 9A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243" r="-84243"/>
          <a:stretch>
            <a:fillRect/>
          </a:stretch>
        </p:blipFill>
        <p:spPr>
          <a:xfrm>
            <a:off x="1170011" y="2226469"/>
            <a:ext cx="3886200" cy="3263504"/>
          </a:xfrm>
        </p:spPr>
      </p:pic>
      <p:pic>
        <p:nvPicPr>
          <p:cNvPr id="15" name="Espace réservé du contenu 14" descr="Pfalzfeld B, in ECA 1944, pl. 10B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043" r="-95043"/>
          <a:stretch>
            <a:fillRect/>
          </a:stretch>
        </p:blipFill>
        <p:spPr>
          <a:xfrm>
            <a:off x="3113111" y="2226469"/>
            <a:ext cx="3886200" cy="3263504"/>
          </a:xfrm>
        </p:spPr>
      </p:pic>
      <p:pic>
        <p:nvPicPr>
          <p:cNvPr id="5" name="Espace réservé du contenu 9" descr="Pfalzfeld C, in ECA 1944, pl. 10C.pdf">
            <a:extLst>
              <a:ext uri="{FF2B5EF4-FFF2-40B4-BE49-F238E27FC236}">
                <a16:creationId xmlns:a16="http://schemas.microsoft.com/office/drawing/2014/main" id="{DF79B31B-16EC-254B-8FFF-23911E37F7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092" r="-86092"/>
          <a:stretch>
            <a:fillRect/>
          </a:stretch>
        </p:blipFill>
        <p:spPr>
          <a:xfrm>
            <a:off x="5192689" y="2226469"/>
            <a:ext cx="3886200" cy="3263504"/>
          </a:xfrm>
          <a:prstGeom prst="rect">
            <a:avLst/>
          </a:prstGeom>
        </p:spPr>
      </p:pic>
      <p:pic>
        <p:nvPicPr>
          <p:cNvPr id="6" name="Espace réservé du contenu 15" descr="Pfalzfeld D, in ECA 1944, pl. 11D.pdf">
            <a:extLst>
              <a:ext uri="{FF2B5EF4-FFF2-40B4-BE49-F238E27FC236}">
                <a16:creationId xmlns:a16="http://schemas.microsoft.com/office/drawing/2014/main" id="{B4E993E8-E042-214C-BF9D-A3D143DDBB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710" r="-84710"/>
          <a:stretch>
            <a:fillRect/>
          </a:stretch>
        </p:blipFill>
        <p:spPr>
          <a:xfrm>
            <a:off x="7135789" y="2226469"/>
            <a:ext cx="3886200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8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650" y="404665"/>
            <a:ext cx="7886700" cy="1637599"/>
          </a:xfrm>
        </p:spPr>
        <p:txBody>
          <a:bodyPr>
            <a:normAutofit/>
          </a:bodyPr>
          <a:lstStyle/>
          <a:p>
            <a:pPr algn="l"/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Pfalzfeld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pilier , face A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statue 1, granit rose ; H. 1, 84 m (1996).</a:t>
            </a:r>
          </a:p>
        </p:txBody>
      </p:sp>
      <p:pic>
        <p:nvPicPr>
          <p:cNvPr id="4" name="Espace réservé du contenu 3" descr="Glauberg - Statue 1, Détail arrière tête, in Das Rätsel der Kelten 2002, fig. 71, p. 107.pd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274" r="-35274"/>
          <a:stretch>
            <a:fillRect/>
          </a:stretch>
        </p:blipFill>
        <p:spPr>
          <a:xfrm>
            <a:off x="4151785" y="2533971"/>
            <a:ext cx="3344101" cy="2808267"/>
          </a:xfrm>
        </p:spPr>
      </p:pic>
      <p:pic>
        <p:nvPicPr>
          <p:cNvPr id="7" name="Image 6" descr="Glauberg - Statue 1, in Das Rätsel der Kelten 2002, fig. 70, p. 106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661" y="1156607"/>
            <a:ext cx="1550952" cy="4572000"/>
          </a:xfrm>
          <a:prstGeom prst="rect">
            <a:avLst/>
          </a:prstGeom>
        </p:spPr>
      </p:pic>
      <p:pic>
        <p:nvPicPr>
          <p:cNvPr id="9" name="Espace réservé du contenu 12" descr="Pfalzfeld A, in ECA 1944, pl. 9A.pdf">
            <a:extLst>
              <a:ext uri="{FF2B5EF4-FFF2-40B4-BE49-F238E27FC236}">
                <a16:creationId xmlns:a16="http://schemas.microsoft.com/office/drawing/2014/main" id="{48177037-00D8-ED4D-90A3-3E7F35D725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243" r="-84243"/>
          <a:stretch>
            <a:fillRect/>
          </a:stretch>
        </p:blipFill>
        <p:spPr>
          <a:xfrm>
            <a:off x="1249135" y="2125975"/>
            <a:ext cx="4038600" cy="3391213"/>
          </a:xfr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CD1F7BD6-E787-9E49-8B32-F3EE9FA79494}"/>
              </a:ext>
            </a:extLst>
          </p:cNvPr>
          <p:cNvGrpSpPr/>
          <p:nvPr/>
        </p:nvGrpSpPr>
        <p:grpSpPr>
          <a:xfrm>
            <a:off x="2220137" y="5190232"/>
            <a:ext cx="194760" cy="317520"/>
            <a:chOff x="696137" y="5190232"/>
            <a:chExt cx="19476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5D2EA015-B8D4-BA4E-A42F-23F4F1702FF6}"/>
                    </a:ext>
                  </a:extLst>
                </p14:cNvPr>
                <p14:cNvContentPartPr/>
                <p14:nvPr/>
              </p14:nvContentPartPr>
              <p14:xfrm>
                <a:off x="696137" y="5190232"/>
                <a:ext cx="194760" cy="30924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5D2EA015-B8D4-BA4E-A42F-23F4F1702FF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1817" y="5185912"/>
                  <a:ext cx="2034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B3C23151-AC03-E14B-A8D3-8AEF26CFB5EF}"/>
                    </a:ext>
                  </a:extLst>
                </p14:cNvPr>
                <p14:cNvContentPartPr/>
                <p14:nvPr/>
              </p14:nvContentPartPr>
              <p14:xfrm>
                <a:off x="881177" y="5507392"/>
                <a:ext cx="360" cy="360"/>
              </p14:xfrm>
            </p:contentPart>
          </mc:Choice>
          <mc:Fallback xmlns=""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B3C23151-AC03-E14B-A8D3-8AEF26CFB5E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6857" y="55030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372A6F8-CC95-554C-A890-D274A978EEE3}"/>
              </a:ext>
            </a:extLst>
          </p:cNvPr>
          <p:cNvGrpSpPr/>
          <p:nvPr/>
        </p:nvGrpSpPr>
        <p:grpSpPr>
          <a:xfrm>
            <a:off x="4536377" y="5016712"/>
            <a:ext cx="223200" cy="282960"/>
            <a:chOff x="3012377" y="5016712"/>
            <a:chExt cx="22320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60187E20-9F6B-7F4A-8CF4-26FB8EEF1A82}"/>
                    </a:ext>
                  </a:extLst>
                </p14:cNvPr>
                <p14:cNvContentPartPr/>
                <p14:nvPr/>
              </p14:nvContentPartPr>
              <p14:xfrm>
                <a:off x="3012377" y="5016712"/>
                <a:ext cx="151560" cy="27108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60187E20-9F6B-7F4A-8CF4-26FB8EEF1A8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08057" y="5012392"/>
                  <a:ext cx="1602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3078402B-2708-454A-9FD8-EC75E0667CB5}"/>
                    </a:ext>
                  </a:extLst>
                </p14:cNvPr>
                <p14:cNvContentPartPr/>
                <p14:nvPr/>
              </p14:nvContentPartPr>
              <p14:xfrm>
                <a:off x="3235217" y="5299312"/>
                <a:ext cx="360" cy="36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3078402B-2708-454A-9FD8-EC75E0667C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30897" y="52949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0850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Glauburg-Glauberg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Tumulus I ; tombe 1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1638863" y="1326223"/>
            <a:ext cx="4038600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1" name="Espace réservé du contenu 10" descr="Glauberg 1 - Coiffe in Plan Grab 1 - Fröhlich R., Experiment Glauberg, 2006, fig. 1, p. 34.pd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738" b="-54738"/>
          <a:stretch>
            <a:fillRect/>
          </a:stretch>
        </p:blipFill>
        <p:spPr>
          <a:xfrm>
            <a:off x="4858868" y="461209"/>
            <a:ext cx="5351933" cy="5997784"/>
          </a:xfrm>
          <a:prstGeom prst="rect">
            <a:avLst/>
          </a:prstGeom>
        </p:spPr>
      </p:pic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274" y="1453123"/>
            <a:ext cx="1832227" cy="2006978"/>
          </a:xfrm>
          <a:prstGeom prst="rect">
            <a:avLst/>
          </a:prstGeom>
        </p:spPr>
      </p:pic>
      <p:pic>
        <p:nvPicPr>
          <p:cNvPr id="9" name="Espace réservé du contenu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32" y="3718305"/>
            <a:ext cx="1749062" cy="21496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A1199FAC-E0DD-2146-B477-416A6D28E7C1}"/>
                  </a:ext>
                </a:extLst>
              </p14:cNvPr>
              <p14:cNvContentPartPr/>
              <p14:nvPr/>
            </p14:nvContentPartPr>
            <p14:xfrm>
              <a:off x="3075132" y="2478338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A1199FAC-E0DD-2146-B477-416A6D28E7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9132" y="2442338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32259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713</Words>
  <Application>Microsoft Macintosh PowerPoint</Application>
  <PresentationFormat>Grand écran</PresentationFormat>
  <Paragraphs>32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Futura Medium</vt:lpstr>
      <vt:lpstr>Futura Medium</vt:lpstr>
      <vt:lpstr>Thème Office</vt:lpstr>
      <vt:lpstr>L’art celtique ancien (Ve-Ier siècles av. J.-C.).  </vt:lpstr>
      <vt:lpstr>Pfalzfeld, Rhein-Hunsrück Kreis, Rhénanie-Palatinat, Allemagne ; pilier, granit ; H. conservée 1, 48 m ; Ve siècle av. J.-C. (Bonn, Landesmuseum); (état en 1608-1609  /  état en 1639).</vt:lpstr>
      <vt:lpstr>Carte des menhirs en Allemagne ; carte des menhirs en Rhénanie-Palatinat, Allemagne ; Altenbamberg, Ldkr. Bad Kreuznach, Rhénanie-Palatinat, Allemagne (d’après Groht J., 2013).</vt:lpstr>
      <vt:lpstr>Kermaria, Pont l’Abbé, Finistère (1898) ; granulite ; H. 0, 83 m.</vt:lpstr>
      <vt:lpstr>Glauburg-Glauberg, Wetteraukreis, Hesse, Allemagne (1996) ; Statue I, grès rose ; H. 1, 87 m.</vt:lpstr>
      <vt:lpstr>Glauburg-Glauberg, Wetteraukreis, Hesse ; Tumulus I ; statue 1, granit ; H. conservée 1, 86 cm ; et fragments de trois autres statues, granit ; Ve siècle av. J.-C.</vt:lpstr>
      <vt:lpstr>Les quatre faces du pilier de Pfalzfeld : A, B, C et D (d’après Jacobshtal J., ECA, 1944, pl. 9-11). </vt:lpstr>
      <vt:lpstr>1. Pfalzfeld, pilier , face A ; 2. Glauberg, Wetteraukreis, Hesse ; statue 1, granit rose ; H. 1, 84 m (1996).</vt:lpstr>
      <vt:lpstr>Glauburg-Glauberg, Wetteraukreis, Hesse ; Tumulus I ; tombe 1</vt:lpstr>
      <vt:lpstr>Glauberg, Wetteraukreis, Hesse; Tumulus I, tombe 1 ; bijoux, or.</vt:lpstr>
      <vt:lpstr>Glauberg, Wetteraukreis, Hesse, Allemagne : Tumulus I, tombe 1 ; torque, or.</vt:lpstr>
      <vt:lpstr>Glauberg, tumulus I, tombe 1 ; fibule, bronze ; L. 6, 4 cm.</vt:lpstr>
      <vt:lpstr>Glauburg-Glauberg, tumulus I, tombe 1 ; cruche à bec, bronze ; H. 52, 5 cm (contenance 4 l.).</vt:lpstr>
      <vt:lpstr>Glauburg-Glauberg, tumulus I, tombe 1 ; cruche à bec, bronze ; détails (statuette et deux quadrupèdes).</vt:lpstr>
      <vt:lpstr>Glauburg-Glauberg, tumulus I, tombe 1 ; cruche à bec, bronze ; détail de l’attache inférieure de l’anse</vt:lpstr>
      <vt:lpstr>Présentation PowerPoint</vt:lpstr>
      <vt:lpstr>Gersheim-Reinheim, Saarland, Allemagne ; IVe siècle av. J.-C. (v. 400-370 av. J.-C.) ; in situ.</vt:lpstr>
      <vt:lpstr>Gersheim-Reinheim, Sarre, Allemagne ; IVe siècle av. J.-C. 1. Plan de la tombe ; 2. Cruche à bec tubulaire (Rohrenkanne), bronze et reconstitution ; </vt:lpstr>
      <vt:lpstr>Gersheim-Reinheim, Sarre, Allemagne ; cruche à bec tubulaire (Rohrenkanne), bronze, H. 51, 4 cm : détails de l’attache supérieure (1a-b) et inférieure de l’anse (2)  ; IVe siècle av. J.-C.</vt:lpstr>
      <vt:lpstr>Gersheim-Reinheim, Sarre, Allemagne ; détail de la poignée du couvercle de la cruche à bec tubulaire, bronze moulé ; IVe siècle av. J.-C.</vt:lpstr>
      <vt:lpstr>Gersheim-Reinheim, Sarre, Allemagne ; torque, or, diam. 17, 2 cm ; bracelets, or, diam. 8, 05 cm et  6, 77 cm.</vt:lpstr>
      <vt:lpstr>Gersheim-Reinheim, Sarre, Allemagne ; anneau en verre et bracelet en lignite ; collier en perles d’ambre et de verre</vt:lpstr>
      <vt:lpstr>Gersheim-Reinheim, Sarre, Allemagne ; miroir, bronze ; diam. 18, 9 cm ; IVe siècle av. J.-C.</vt:lpstr>
      <vt:lpstr>Mšecké  Žehrovice, Bohême, Tchéquie ; découverte fortuite dans une sablière, en 1943 ; fouilles 1979-1988 ; plan de l’enclos.</vt:lpstr>
      <vt:lpstr>Mšecké  Žehrovice, Bohême, Tchéquie ; sculpture, tête humaine (1943); pierre ; H. conservée 0, 25 cm ; IVe-IIIe siècles av. J.-C. (Prague, Narodni Muzeum).</vt:lpstr>
    </vt:vector>
  </TitlesOfParts>
  <Company>D.S.I. Université RENNES 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Pfalzfeld, Rhein-Hunsrück Kreis, Rheinland-Pfalz; Säule, Sandstein; H. 1, 48 m. </dc:title>
  <dc:creator>defente-challet_v</dc:creator>
  <cp:lastModifiedBy>Virginie Defente</cp:lastModifiedBy>
  <cp:revision>106</cp:revision>
  <dcterms:created xsi:type="dcterms:W3CDTF">2015-05-29T12:08:53Z</dcterms:created>
  <dcterms:modified xsi:type="dcterms:W3CDTF">2025-10-20T19:11:25Z</dcterms:modified>
</cp:coreProperties>
</file>