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66" r:id="rId3"/>
    <p:sldId id="267" r:id="rId4"/>
    <p:sldId id="268" r:id="rId5"/>
    <p:sldId id="273" r:id="rId6"/>
    <p:sldId id="272" r:id="rId7"/>
    <p:sldId id="271" r:id="rId8"/>
    <p:sldId id="274" r:id="rId9"/>
    <p:sldId id="263" r:id="rId10"/>
    <p:sldId id="276" r:id="rId11"/>
    <p:sldId id="270" r:id="rId12"/>
    <p:sldId id="264" r:id="rId13"/>
    <p:sldId id="265" r:id="rId14"/>
    <p:sldId id="258" r:id="rId15"/>
    <p:sldId id="257" r:id="rId16"/>
    <p:sldId id="259" r:id="rId17"/>
    <p:sldId id="269" r:id="rId18"/>
    <p:sldId id="260" r:id="rId19"/>
    <p:sldId id="262" r:id="rId20"/>
    <p:sldId id="261"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C64EB-15AD-49B1-86EC-9B40BE6E450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50D7875-80C9-442F-97AE-AB64F97D6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384A11E-C767-40FB-B600-3A70DE6CBBE8}"/>
              </a:ext>
            </a:extLst>
          </p:cNvPr>
          <p:cNvSpPr>
            <a:spLocks noGrp="1"/>
          </p:cNvSpPr>
          <p:nvPr>
            <p:ph type="dt" sz="half" idx="10"/>
          </p:nvPr>
        </p:nvSpPr>
        <p:spPr/>
        <p:txBody>
          <a:bodyPr/>
          <a:lstStyle/>
          <a:p>
            <a:fld id="{01BC557C-0CC1-4578-BACD-4CEFD53A7C02}"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CEC631BE-DEB0-4876-B029-B850BC1AD1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AE3E94-E847-4535-9868-F27CC95483D5}"/>
              </a:ext>
            </a:extLst>
          </p:cNvPr>
          <p:cNvSpPr>
            <a:spLocks noGrp="1"/>
          </p:cNvSpPr>
          <p:nvPr>
            <p:ph type="sldNum" sz="quarter" idx="12"/>
          </p:nvPr>
        </p:nvSpPr>
        <p:spPr/>
        <p:txBody>
          <a:bodyPr/>
          <a:lstStyle/>
          <a:p>
            <a:fld id="{27C487AC-7548-45B8-AC96-41DF0DDC3632}" type="slidenum">
              <a:rPr lang="fr-FR" smtClean="0"/>
              <a:t>‹N°›</a:t>
            </a:fld>
            <a:endParaRPr lang="fr-FR"/>
          </a:p>
        </p:txBody>
      </p:sp>
    </p:spTree>
    <p:extLst>
      <p:ext uri="{BB962C8B-B14F-4D97-AF65-F5344CB8AC3E}">
        <p14:creationId xmlns:p14="http://schemas.microsoft.com/office/powerpoint/2010/main" val="87919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B783A-E6A4-406A-9FC8-D05159B19BF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0B10C32-612F-4A6A-800B-AE0692E116A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B77A60-73BA-4A5F-B6D9-CBD3507E8AD7}"/>
              </a:ext>
            </a:extLst>
          </p:cNvPr>
          <p:cNvSpPr>
            <a:spLocks noGrp="1"/>
          </p:cNvSpPr>
          <p:nvPr>
            <p:ph type="dt" sz="half" idx="10"/>
          </p:nvPr>
        </p:nvSpPr>
        <p:spPr/>
        <p:txBody>
          <a:bodyPr/>
          <a:lstStyle/>
          <a:p>
            <a:fld id="{01BC557C-0CC1-4578-BACD-4CEFD53A7C02}"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1B53E24C-C24F-42C5-AF11-5C2531C924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9F8457-32B9-4700-AC56-3E9EE8E8D060}"/>
              </a:ext>
            </a:extLst>
          </p:cNvPr>
          <p:cNvSpPr>
            <a:spLocks noGrp="1"/>
          </p:cNvSpPr>
          <p:nvPr>
            <p:ph type="sldNum" sz="quarter" idx="12"/>
          </p:nvPr>
        </p:nvSpPr>
        <p:spPr/>
        <p:txBody>
          <a:bodyPr/>
          <a:lstStyle/>
          <a:p>
            <a:fld id="{27C487AC-7548-45B8-AC96-41DF0DDC3632}" type="slidenum">
              <a:rPr lang="fr-FR" smtClean="0"/>
              <a:t>‹N°›</a:t>
            </a:fld>
            <a:endParaRPr lang="fr-FR"/>
          </a:p>
        </p:txBody>
      </p:sp>
    </p:spTree>
    <p:extLst>
      <p:ext uri="{BB962C8B-B14F-4D97-AF65-F5344CB8AC3E}">
        <p14:creationId xmlns:p14="http://schemas.microsoft.com/office/powerpoint/2010/main" val="120259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DB6DF85-3C46-40EA-A4BC-BAA938F82C3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6570F45-2E39-4D63-B89F-735E5B6F906D}"/>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C9EC13-01A2-4812-9931-62C4F4A4EFEC}"/>
              </a:ext>
            </a:extLst>
          </p:cNvPr>
          <p:cNvSpPr>
            <a:spLocks noGrp="1"/>
          </p:cNvSpPr>
          <p:nvPr>
            <p:ph type="dt" sz="half" idx="10"/>
          </p:nvPr>
        </p:nvSpPr>
        <p:spPr/>
        <p:txBody>
          <a:bodyPr/>
          <a:lstStyle/>
          <a:p>
            <a:fld id="{01BC557C-0CC1-4578-BACD-4CEFD53A7C02}"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2F326460-A03A-429E-9788-3476E23F83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622802-BC80-4617-AD65-CBE205B1A80F}"/>
              </a:ext>
            </a:extLst>
          </p:cNvPr>
          <p:cNvSpPr>
            <a:spLocks noGrp="1"/>
          </p:cNvSpPr>
          <p:nvPr>
            <p:ph type="sldNum" sz="quarter" idx="12"/>
          </p:nvPr>
        </p:nvSpPr>
        <p:spPr/>
        <p:txBody>
          <a:bodyPr/>
          <a:lstStyle/>
          <a:p>
            <a:fld id="{27C487AC-7548-45B8-AC96-41DF0DDC3632}" type="slidenum">
              <a:rPr lang="fr-FR" smtClean="0"/>
              <a:t>‹N°›</a:t>
            </a:fld>
            <a:endParaRPr lang="fr-FR"/>
          </a:p>
        </p:txBody>
      </p:sp>
    </p:spTree>
    <p:extLst>
      <p:ext uri="{BB962C8B-B14F-4D97-AF65-F5344CB8AC3E}">
        <p14:creationId xmlns:p14="http://schemas.microsoft.com/office/powerpoint/2010/main" val="184737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08058-D301-4731-A6E9-928376996E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EF20047-702F-41B8-A11E-87C46E4AA46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68920F-8E3F-443F-B935-566FB5EECA23}"/>
              </a:ext>
            </a:extLst>
          </p:cNvPr>
          <p:cNvSpPr>
            <a:spLocks noGrp="1"/>
          </p:cNvSpPr>
          <p:nvPr>
            <p:ph type="dt" sz="half" idx="10"/>
          </p:nvPr>
        </p:nvSpPr>
        <p:spPr/>
        <p:txBody>
          <a:bodyPr/>
          <a:lstStyle/>
          <a:p>
            <a:fld id="{01BC557C-0CC1-4578-BACD-4CEFD53A7C02}"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7D5DCE18-655D-4B3E-B00C-3936753454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2B5D32-20FA-4040-8812-6514BC8FC6A5}"/>
              </a:ext>
            </a:extLst>
          </p:cNvPr>
          <p:cNvSpPr>
            <a:spLocks noGrp="1"/>
          </p:cNvSpPr>
          <p:nvPr>
            <p:ph type="sldNum" sz="quarter" idx="12"/>
          </p:nvPr>
        </p:nvSpPr>
        <p:spPr/>
        <p:txBody>
          <a:bodyPr/>
          <a:lstStyle/>
          <a:p>
            <a:fld id="{27C487AC-7548-45B8-AC96-41DF0DDC3632}" type="slidenum">
              <a:rPr lang="fr-FR" smtClean="0"/>
              <a:t>‹N°›</a:t>
            </a:fld>
            <a:endParaRPr lang="fr-FR"/>
          </a:p>
        </p:txBody>
      </p:sp>
    </p:spTree>
    <p:extLst>
      <p:ext uri="{BB962C8B-B14F-4D97-AF65-F5344CB8AC3E}">
        <p14:creationId xmlns:p14="http://schemas.microsoft.com/office/powerpoint/2010/main" val="284245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F9A2C2-2D3E-4BEB-BE83-C089595BD9E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F89BCDB-A2D9-42EC-82CB-1D7A4EDE80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8A56A31-FE9E-4888-8AA2-9D437D670D68}"/>
              </a:ext>
            </a:extLst>
          </p:cNvPr>
          <p:cNvSpPr>
            <a:spLocks noGrp="1"/>
          </p:cNvSpPr>
          <p:nvPr>
            <p:ph type="dt" sz="half" idx="10"/>
          </p:nvPr>
        </p:nvSpPr>
        <p:spPr/>
        <p:txBody>
          <a:bodyPr/>
          <a:lstStyle/>
          <a:p>
            <a:fld id="{01BC557C-0CC1-4578-BACD-4CEFD53A7C02}"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6736A66D-B3E4-4330-85A8-B7D3118FAC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BB69C7-82BE-4429-B414-C3F02E8E3724}"/>
              </a:ext>
            </a:extLst>
          </p:cNvPr>
          <p:cNvSpPr>
            <a:spLocks noGrp="1"/>
          </p:cNvSpPr>
          <p:nvPr>
            <p:ph type="sldNum" sz="quarter" idx="12"/>
          </p:nvPr>
        </p:nvSpPr>
        <p:spPr/>
        <p:txBody>
          <a:bodyPr/>
          <a:lstStyle/>
          <a:p>
            <a:fld id="{27C487AC-7548-45B8-AC96-41DF0DDC3632}" type="slidenum">
              <a:rPr lang="fr-FR" smtClean="0"/>
              <a:t>‹N°›</a:t>
            </a:fld>
            <a:endParaRPr lang="fr-FR"/>
          </a:p>
        </p:txBody>
      </p:sp>
    </p:spTree>
    <p:extLst>
      <p:ext uri="{BB962C8B-B14F-4D97-AF65-F5344CB8AC3E}">
        <p14:creationId xmlns:p14="http://schemas.microsoft.com/office/powerpoint/2010/main" val="368749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BB29A-8908-4DDE-ADA1-0A46020D00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A82E29-D7CA-4FA4-8BC0-240EBF4B05F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10DF9D0-1984-4B3C-AB70-7B8F87E3E0E0}"/>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EB82EDB-6E75-4B94-A554-371E14508C81}"/>
              </a:ext>
            </a:extLst>
          </p:cNvPr>
          <p:cNvSpPr>
            <a:spLocks noGrp="1"/>
          </p:cNvSpPr>
          <p:nvPr>
            <p:ph type="dt" sz="half" idx="10"/>
          </p:nvPr>
        </p:nvSpPr>
        <p:spPr/>
        <p:txBody>
          <a:bodyPr/>
          <a:lstStyle/>
          <a:p>
            <a:fld id="{01BC557C-0CC1-4578-BACD-4CEFD53A7C02}" type="datetimeFigureOut">
              <a:rPr lang="fr-FR" smtClean="0"/>
              <a:t>07/11/2023</a:t>
            </a:fld>
            <a:endParaRPr lang="fr-FR"/>
          </a:p>
        </p:txBody>
      </p:sp>
      <p:sp>
        <p:nvSpPr>
          <p:cNvPr id="6" name="Espace réservé du pied de page 5">
            <a:extLst>
              <a:ext uri="{FF2B5EF4-FFF2-40B4-BE49-F238E27FC236}">
                <a16:creationId xmlns:a16="http://schemas.microsoft.com/office/drawing/2014/main" id="{80FE8EB4-E2E8-420E-97B1-6A4F66C50C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1ABF83-173F-454E-BDFB-8970D4B99082}"/>
              </a:ext>
            </a:extLst>
          </p:cNvPr>
          <p:cNvSpPr>
            <a:spLocks noGrp="1"/>
          </p:cNvSpPr>
          <p:nvPr>
            <p:ph type="sldNum" sz="quarter" idx="12"/>
          </p:nvPr>
        </p:nvSpPr>
        <p:spPr/>
        <p:txBody>
          <a:bodyPr/>
          <a:lstStyle/>
          <a:p>
            <a:fld id="{27C487AC-7548-45B8-AC96-41DF0DDC3632}" type="slidenum">
              <a:rPr lang="fr-FR" smtClean="0"/>
              <a:t>‹N°›</a:t>
            </a:fld>
            <a:endParaRPr lang="fr-FR"/>
          </a:p>
        </p:txBody>
      </p:sp>
    </p:spTree>
    <p:extLst>
      <p:ext uri="{BB962C8B-B14F-4D97-AF65-F5344CB8AC3E}">
        <p14:creationId xmlns:p14="http://schemas.microsoft.com/office/powerpoint/2010/main" val="204891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75026-8F01-4C11-957A-5781DD898F1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4D8C01A-3715-46DE-B773-0E16F21C7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399466E-784F-4A0C-AC7D-E3723147CD1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602FC1A-8C0C-4253-8D76-B5373A63F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E7AA0AB-C871-4F16-89FF-D44E654BC77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25944DA-5A15-4279-9081-8547ED6B5BF3}"/>
              </a:ext>
            </a:extLst>
          </p:cNvPr>
          <p:cNvSpPr>
            <a:spLocks noGrp="1"/>
          </p:cNvSpPr>
          <p:nvPr>
            <p:ph type="dt" sz="half" idx="10"/>
          </p:nvPr>
        </p:nvSpPr>
        <p:spPr/>
        <p:txBody>
          <a:bodyPr/>
          <a:lstStyle/>
          <a:p>
            <a:fld id="{01BC557C-0CC1-4578-BACD-4CEFD53A7C02}" type="datetimeFigureOut">
              <a:rPr lang="fr-FR" smtClean="0"/>
              <a:t>07/11/2023</a:t>
            </a:fld>
            <a:endParaRPr lang="fr-FR"/>
          </a:p>
        </p:txBody>
      </p:sp>
      <p:sp>
        <p:nvSpPr>
          <p:cNvPr id="8" name="Espace réservé du pied de page 7">
            <a:extLst>
              <a:ext uri="{FF2B5EF4-FFF2-40B4-BE49-F238E27FC236}">
                <a16:creationId xmlns:a16="http://schemas.microsoft.com/office/drawing/2014/main" id="{6798BBC9-4E90-4A94-AA33-059D0DAAD0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66E6611-E64F-4DE5-93B0-E9DBA0CD50E5}"/>
              </a:ext>
            </a:extLst>
          </p:cNvPr>
          <p:cNvSpPr>
            <a:spLocks noGrp="1"/>
          </p:cNvSpPr>
          <p:nvPr>
            <p:ph type="sldNum" sz="quarter" idx="12"/>
          </p:nvPr>
        </p:nvSpPr>
        <p:spPr/>
        <p:txBody>
          <a:bodyPr/>
          <a:lstStyle/>
          <a:p>
            <a:fld id="{27C487AC-7548-45B8-AC96-41DF0DDC3632}" type="slidenum">
              <a:rPr lang="fr-FR" smtClean="0"/>
              <a:t>‹N°›</a:t>
            </a:fld>
            <a:endParaRPr lang="fr-FR"/>
          </a:p>
        </p:txBody>
      </p:sp>
    </p:spTree>
    <p:extLst>
      <p:ext uri="{BB962C8B-B14F-4D97-AF65-F5344CB8AC3E}">
        <p14:creationId xmlns:p14="http://schemas.microsoft.com/office/powerpoint/2010/main" val="275600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597706-3AD4-41C5-A3A6-1F4B45085F4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744386E-12A6-41F7-AC64-946A6F0E1A4E}"/>
              </a:ext>
            </a:extLst>
          </p:cNvPr>
          <p:cNvSpPr>
            <a:spLocks noGrp="1"/>
          </p:cNvSpPr>
          <p:nvPr>
            <p:ph type="dt" sz="half" idx="10"/>
          </p:nvPr>
        </p:nvSpPr>
        <p:spPr/>
        <p:txBody>
          <a:bodyPr/>
          <a:lstStyle/>
          <a:p>
            <a:fld id="{01BC557C-0CC1-4578-BACD-4CEFD53A7C02}" type="datetimeFigureOut">
              <a:rPr lang="fr-FR" smtClean="0"/>
              <a:t>07/11/2023</a:t>
            </a:fld>
            <a:endParaRPr lang="fr-FR"/>
          </a:p>
        </p:txBody>
      </p:sp>
      <p:sp>
        <p:nvSpPr>
          <p:cNvPr id="4" name="Espace réservé du pied de page 3">
            <a:extLst>
              <a:ext uri="{FF2B5EF4-FFF2-40B4-BE49-F238E27FC236}">
                <a16:creationId xmlns:a16="http://schemas.microsoft.com/office/drawing/2014/main" id="{8FC53918-467F-46E7-85FB-745056DCCF0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FD00DE9-0EB4-4B58-A1C1-F31AE399F644}"/>
              </a:ext>
            </a:extLst>
          </p:cNvPr>
          <p:cNvSpPr>
            <a:spLocks noGrp="1"/>
          </p:cNvSpPr>
          <p:nvPr>
            <p:ph type="sldNum" sz="quarter" idx="12"/>
          </p:nvPr>
        </p:nvSpPr>
        <p:spPr/>
        <p:txBody>
          <a:bodyPr/>
          <a:lstStyle/>
          <a:p>
            <a:fld id="{27C487AC-7548-45B8-AC96-41DF0DDC3632}" type="slidenum">
              <a:rPr lang="fr-FR" smtClean="0"/>
              <a:t>‹N°›</a:t>
            </a:fld>
            <a:endParaRPr lang="fr-FR"/>
          </a:p>
        </p:txBody>
      </p:sp>
    </p:spTree>
    <p:extLst>
      <p:ext uri="{BB962C8B-B14F-4D97-AF65-F5344CB8AC3E}">
        <p14:creationId xmlns:p14="http://schemas.microsoft.com/office/powerpoint/2010/main" val="331628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B267A60-2C1E-47E1-A487-3D5CCBA29FFC}"/>
              </a:ext>
            </a:extLst>
          </p:cNvPr>
          <p:cNvSpPr>
            <a:spLocks noGrp="1"/>
          </p:cNvSpPr>
          <p:nvPr>
            <p:ph type="dt" sz="half" idx="10"/>
          </p:nvPr>
        </p:nvSpPr>
        <p:spPr/>
        <p:txBody>
          <a:bodyPr/>
          <a:lstStyle/>
          <a:p>
            <a:fld id="{01BC557C-0CC1-4578-BACD-4CEFD53A7C02}" type="datetimeFigureOut">
              <a:rPr lang="fr-FR" smtClean="0"/>
              <a:t>07/11/2023</a:t>
            </a:fld>
            <a:endParaRPr lang="fr-FR"/>
          </a:p>
        </p:txBody>
      </p:sp>
      <p:sp>
        <p:nvSpPr>
          <p:cNvPr id="3" name="Espace réservé du pied de page 2">
            <a:extLst>
              <a:ext uri="{FF2B5EF4-FFF2-40B4-BE49-F238E27FC236}">
                <a16:creationId xmlns:a16="http://schemas.microsoft.com/office/drawing/2014/main" id="{8EADD44E-3DB5-446A-9938-2B2EEE06F5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0267830-AE91-42A6-9A3B-1005DB50C10F}"/>
              </a:ext>
            </a:extLst>
          </p:cNvPr>
          <p:cNvSpPr>
            <a:spLocks noGrp="1"/>
          </p:cNvSpPr>
          <p:nvPr>
            <p:ph type="sldNum" sz="quarter" idx="12"/>
          </p:nvPr>
        </p:nvSpPr>
        <p:spPr/>
        <p:txBody>
          <a:bodyPr/>
          <a:lstStyle/>
          <a:p>
            <a:fld id="{27C487AC-7548-45B8-AC96-41DF0DDC3632}" type="slidenum">
              <a:rPr lang="fr-FR" smtClean="0"/>
              <a:t>‹N°›</a:t>
            </a:fld>
            <a:endParaRPr lang="fr-FR"/>
          </a:p>
        </p:txBody>
      </p:sp>
    </p:spTree>
    <p:extLst>
      <p:ext uri="{BB962C8B-B14F-4D97-AF65-F5344CB8AC3E}">
        <p14:creationId xmlns:p14="http://schemas.microsoft.com/office/powerpoint/2010/main" val="187796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7FCEDC-5CCB-498F-8D6B-4BE48700E84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4B556CF-223A-44F5-9071-7F4647DD4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6C63CB2-2BFA-49F8-8390-F5EFACA05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7ADE32B-FEBD-4623-98C8-2EADBA6A0F7F}"/>
              </a:ext>
            </a:extLst>
          </p:cNvPr>
          <p:cNvSpPr>
            <a:spLocks noGrp="1"/>
          </p:cNvSpPr>
          <p:nvPr>
            <p:ph type="dt" sz="half" idx="10"/>
          </p:nvPr>
        </p:nvSpPr>
        <p:spPr/>
        <p:txBody>
          <a:bodyPr/>
          <a:lstStyle/>
          <a:p>
            <a:fld id="{01BC557C-0CC1-4578-BACD-4CEFD53A7C02}" type="datetimeFigureOut">
              <a:rPr lang="fr-FR" smtClean="0"/>
              <a:t>07/11/2023</a:t>
            </a:fld>
            <a:endParaRPr lang="fr-FR"/>
          </a:p>
        </p:txBody>
      </p:sp>
      <p:sp>
        <p:nvSpPr>
          <p:cNvPr id="6" name="Espace réservé du pied de page 5">
            <a:extLst>
              <a:ext uri="{FF2B5EF4-FFF2-40B4-BE49-F238E27FC236}">
                <a16:creationId xmlns:a16="http://schemas.microsoft.com/office/drawing/2014/main" id="{0E49D123-D5AC-4FE0-B20D-EA895BDB7C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547594-30BD-46D7-99C6-1E4F77E72851}"/>
              </a:ext>
            </a:extLst>
          </p:cNvPr>
          <p:cNvSpPr>
            <a:spLocks noGrp="1"/>
          </p:cNvSpPr>
          <p:nvPr>
            <p:ph type="sldNum" sz="quarter" idx="12"/>
          </p:nvPr>
        </p:nvSpPr>
        <p:spPr/>
        <p:txBody>
          <a:bodyPr/>
          <a:lstStyle/>
          <a:p>
            <a:fld id="{27C487AC-7548-45B8-AC96-41DF0DDC3632}" type="slidenum">
              <a:rPr lang="fr-FR" smtClean="0"/>
              <a:t>‹N°›</a:t>
            </a:fld>
            <a:endParaRPr lang="fr-FR"/>
          </a:p>
        </p:txBody>
      </p:sp>
    </p:spTree>
    <p:extLst>
      <p:ext uri="{BB962C8B-B14F-4D97-AF65-F5344CB8AC3E}">
        <p14:creationId xmlns:p14="http://schemas.microsoft.com/office/powerpoint/2010/main" val="57384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A420EB-A199-4947-9180-F5A5BEFC53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3B43C1D-28F3-410C-BC81-1D7B7F0B3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2BF90D3-2ADD-4892-8DB6-DB439D296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ADC1AA4-5438-41AD-8A28-C8662EF74EF4}"/>
              </a:ext>
            </a:extLst>
          </p:cNvPr>
          <p:cNvSpPr>
            <a:spLocks noGrp="1"/>
          </p:cNvSpPr>
          <p:nvPr>
            <p:ph type="dt" sz="half" idx="10"/>
          </p:nvPr>
        </p:nvSpPr>
        <p:spPr/>
        <p:txBody>
          <a:bodyPr/>
          <a:lstStyle/>
          <a:p>
            <a:fld id="{01BC557C-0CC1-4578-BACD-4CEFD53A7C02}" type="datetimeFigureOut">
              <a:rPr lang="fr-FR" smtClean="0"/>
              <a:t>07/11/2023</a:t>
            </a:fld>
            <a:endParaRPr lang="fr-FR"/>
          </a:p>
        </p:txBody>
      </p:sp>
      <p:sp>
        <p:nvSpPr>
          <p:cNvPr id="6" name="Espace réservé du pied de page 5">
            <a:extLst>
              <a:ext uri="{FF2B5EF4-FFF2-40B4-BE49-F238E27FC236}">
                <a16:creationId xmlns:a16="http://schemas.microsoft.com/office/drawing/2014/main" id="{1972012E-1AB7-4610-AF24-6EEFCA35DA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4323A9-5168-48C2-8C3A-881F0F0C4B62}"/>
              </a:ext>
            </a:extLst>
          </p:cNvPr>
          <p:cNvSpPr>
            <a:spLocks noGrp="1"/>
          </p:cNvSpPr>
          <p:nvPr>
            <p:ph type="sldNum" sz="quarter" idx="12"/>
          </p:nvPr>
        </p:nvSpPr>
        <p:spPr/>
        <p:txBody>
          <a:bodyPr/>
          <a:lstStyle/>
          <a:p>
            <a:fld id="{27C487AC-7548-45B8-AC96-41DF0DDC3632}" type="slidenum">
              <a:rPr lang="fr-FR" smtClean="0"/>
              <a:t>‹N°›</a:t>
            </a:fld>
            <a:endParaRPr lang="fr-FR"/>
          </a:p>
        </p:txBody>
      </p:sp>
    </p:spTree>
    <p:extLst>
      <p:ext uri="{BB962C8B-B14F-4D97-AF65-F5344CB8AC3E}">
        <p14:creationId xmlns:p14="http://schemas.microsoft.com/office/powerpoint/2010/main" val="342618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8A52FC-CDF0-4E82-8490-001215F0D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89E6169-0966-427C-9B83-D1A3308FE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53BFD3-3FB2-4482-977A-9C470848EA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C557C-0CC1-4578-BACD-4CEFD53A7C02}" type="datetimeFigureOut">
              <a:rPr lang="fr-FR" smtClean="0"/>
              <a:t>07/11/2023</a:t>
            </a:fld>
            <a:endParaRPr lang="fr-FR"/>
          </a:p>
        </p:txBody>
      </p:sp>
      <p:sp>
        <p:nvSpPr>
          <p:cNvPr id="5" name="Espace réservé du pied de page 4">
            <a:extLst>
              <a:ext uri="{FF2B5EF4-FFF2-40B4-BE49-F238E27FC236}">
                <a16:creationId xmlns:a16="http://schemas.microsoft.com/office/drawing/2014/main" id="{64B06143-9126-44D3-8B30-6A801D854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8608C20-057E-4963-B3D1-829667480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87AC-7548-45B8-AC96-41DF0DDC3632}" type="slidenum">
              <a:rPr lang="fr-FR" smtClean="0"/>
              <a:t>‹N°›</a:t>
            </a:fld>
            <a:endParaRPr lang="fr-FR"/>
          </a:p>
        </p:txBody>
      </p:sp>
    </p:spTree>
    <p:extLst>
      <p:ext uri="{BB962C8B-B14F-4D97-AF65-F5344CB8AC3E}">
        <p14:creationId xmlns:p14="http://schemas.microsoft.com/office/powerpoint/2010/main" val="930111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19E0ADA-242F-43D1-BC43-B74FE27D17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3836" y="1871007"/>
            <a:ext cx="4815095" cy="2407548"/>
          </a:xfrm>
          <a:ln w="38100">
            <a:solidFill>
              <a:schemeClr val="tx1"/>
            </a:solidFill>
          </a:ln>
        </p:spPr>
      </p:pic>
      <p:sp>
        <p:nvSpPr>
          <p:cNvPr id="6" name="Titre 1">
            <a:extLst>
              <a:ext uri="{FF2B5EF4-FFF2-40B4-BE49-F238E27FC236}">
                <a16:creationId xmlns:a16="http://schemas.microsoft.com/office/drawing/2014/main" id="{D7906140-BCBF-4896-A3BA-34B0469B9C6A}"/>
              </a:ext>
            </a:extLst>
          </p:cNvPr>
          <p:cNvSpPr txBox="1">
            <a:spLocks/>
          </p:cNvSpPr>
          <p:nvPr/>
        </p:nvSpPr>
        <p:spPr>
          <a:xfrm>
            <a:off x="1752600" y="4587459"/>
            <a:ext cx="9144000" cy="16557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t>Découvrez quelques faits amusants sur notre belle région et sur la ville de Rennes</a:t>
            </a:r>
          </a:p>
        </p:txBody>
      </p:sp>
    </p:spTree>
    <p:extLst>
      <p:ext uri="{BB962C8B-B14F-4D97-AF65-F5344CB8AC3E}">
        <p14:creationId xmlns:p14="http://schemas.microsoft.com/office/powerpoint/2010/main" val="1215424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4E1291-A9EB-48D0-8BBE-2789AFC2810F}"/>
              </a:ext>
            </a:extLst>
          </p:cNvPr>
          <p:cNvSpPr>
            <a:spLocks noGrp="1"/>
          </p:cNvSpPr>
          <p:nvPr>
            <p:ph idx="1"/>
          </p:nvPr>
        </p:nvSpPr>
        <p:spPr>
          <a:xfrm>
            <a:off x="4885083" y="1795807"/>
            <a:ext cx="5469835" cy="4351338"/>
          </a:xfrm>
        </p:spPr>
        <p:txBody>
          <a:bodyPr/>
          <a:lstStyle/>
          <a:p>
            <a:pPr marL="0" indent="0">
              <a:buNone/>
            </a:pPr>
            <a:r>
              <a:rPr lang="fr-FR" dirty="0"/>
              <a:t>Les bretons sont chauvins, cela veut dire qu’ils aiment leur région et ils sont très fiers de leurs origines. </a:t>
            </a:r>
          </a:p>
          <a:p>
            <a:pPr marL="0" indent="0">
              <a:buNone/>
            </a:pPr>
            <a:endParaRPr lang="fr-FR" dirty="0"/>
          </a:p>
          <a:p>
            <a:pPr marL="0" indent="0">
              <a:buNone/>
            </a:pPr>
            <a:r>
              <a:rPr lang="fr-FR" dirty="0"/>
              <a:t>Ils seront heureux de partager avec vous leur culture, de vous inviter à leur table et vous faire découvrir les spécialités culinaires. </a:t>
            </a:r>
          </a:p>
        </p:txBody>
      </p:sp>
      <p:pic>
        <p:nvPicPr>
          <p:cNvPr id="4" name="Image 3">
            <a:extLst>
              <a:ext uri="{FF2B5EF4-FFF2-40B4-BE49-F238E27FC236}">
                <a16:creationId xmlns:a16="http://schemas.microsoft.com/office/drawing/2014/main" id="{51C1ABC2-DD40-4166-A6DF-0F8ECC52059A}"/>
              </a:ext>
            </a:extLst>
          </p:cNvPr>
          <p:cNvPicPr>
            <a:picLocks noChangeAspect="1"/>
          </p:cNvPicPr>
          <p:nvPr/>
        </p:nvPicPr>
        <p:blipFill rotWithShape="1">
          <a:blip r:embed="rId2"/>
          <a:srcRect l="18914" t="36551" r="52717" b="12899"/>
          <a:stretch/>
        </p:blipFill>
        <p:spPr>
          <a:xfrm>
            <a:off x="1113183" y="1890433"/>
            <a:ext cx="3458818" cy="3466757"/>
          </a:xfrm>
          <a:prstGeom prst="rect">
            <a:avLst/>
          </a:prstGeom>
        </p:spPr>
      </p:pic>
    </p:spTree>
    <p:extLst>
      <p:ext uri="{BB962C8B-B14F-4D97-AF65-F5344CB8AC3E}">
        <p14:creationId xmlns:p14="http://schemas.microsoft.com/office/powerpoint/2010/main" val="345195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6498F63-DD16-411A-A6E3-FE776882CB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4971" y="687428"/>
            <a:ext cx="3697978" cy="3109320"/>
          </a:xfrm>
        </p:spPr>
      </p:pic>
      <p:sp>
        <p:nvSpPr>
          <p:cNvPr id="6" name="Titre 1">
            <a:extLst>
              <a:ext uri="{FF2B5EF4-FFF2-40B4-BE49-F238E27FC236}">
                <a16:creationId xmlns:a16="http://schemas.microsoft.com/office/drawing/2014/main" id="{EC3C5EDD-4ACA-4299-93FE-517628EA51EE}"/>
              </a:ext>
            </a:extLst>
          </p:cNvPr>
          <p:cNvSpPr>
            <a:spLocks noGrp="1"/>
          </p:cNvSpPr>
          <p:nvPr>
            <p:ph type="title"/>
          </p:nvPr>
        </p:nvSpPr>
        <p:spPr>
          <a:xfrm>
            <a:off x="838200" y="4181750"/>
            <a:ext cx="10515600" cy="1325563"/>
          </a:xfrm>
        </p:spPr>
        <p:txBody>
          <a:bodyPr>
            <a:noAutofit/>
          </a:bodyPr>
          <a:lstStyle/>
          <a:p>
            <a:r>
              <a:rPr lang="fr-FR" sz="2800" dirty="0">
                <a:latin typeface="+mn-lt"/>
              </a:rPr>
              <a:t>A Rennes, on fait la distinction en crêpe ( sucrée) et galette ( salée).</a:t>
            </a:r>
            <a:br>
              <a:rPr lang="fr-FR" sz="2800" dirty="0">
                <a:latin typeface="+mn-lt"/>
              </a:rPr>
            </a:br>
            <a:r>
              <a:rPr lang="fr-FR" sz="2800" dirty="0">
                <a:latin typeface="+mn-lt"/>
              </a:rPr>
              <a:t>Mais dans d’autres villes bretonnes, il ne faut surtout pas parler de « galette </a:t>
            </a:r>
            <a:r>
              <a:rPr lang="fr-FR" sz="2800">
                <a:latin typeface="+mn-lt"/>
              </a:rPr>
              <a:t>», on </a:t>
            </a:r>
            <a:r>
              <a:rPr lang="fr-FR" sz="2800" dirty="0">
                <a:latin typeface="+mn-lt"/>
              </a:rPr>
              <a:t>les appelle toutes « crêpes »</a:t>
            </a:r>
          </a:p>
        </p:txBody>
      </p:sp>
    </p:spTree>
    <p:extLst>
      <p:ext uri="{BB962C8B-B14F-4D97-AF65-F5344CB8AC3E}">
        <p14:creationId xmlns:p14="http://schemas.microsoft.com/office/powerpoint/2010/main" val="323326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F273474-B564-4EC2-A0AB-EC5B25DE67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0697" y="467138"/>
            <a:ext cx="3688546" cy="5542898"/>
          </a:xfrm>
        </p:spPr>
      </p:pic>
      <p:sp>
        <p:nvSpPr>
          <p:cNvPr id="6" name="Espace réservé du contenu 2">
            <a:extLst>
              <a:ext uri="{FF2B5EF4-FFF2-40B4-BE49-F238E27FC236}">
                <a16:creationId xmlns:a16="http://schemas.microsoft.com/office/drawing/2014/main" id="{073F9FCF-7D4A-4A03-9600-B02FD26815DD}"/>
              </a:ext>
            </a:extLst>
          </p:cNvPr>
          <p:cNvSpPr txBox="1">
            <a:spLocks/>
          </p:cNvSpPr>
          <p:nvPr/>
        </p:nvSpPr>
        <p:spPr>
          <a:xfrm>
            <a:off x="5046687" y="655429"/>
            <a:ext cx="6343557" cy="30220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Le Kouign-Amann est un célèbre gâteau breton.</a:t>
            </a:r>
          </a:p>
          <a:p>
            <a:pPr marL="0" indent="0">
              <a:buFont typeface="Arial" panose="020B0604020202020204" pitchFamily="34" charset="0"/>
              <a:buNone/>
            </a:pPr>
            <a:r>
              <a:rPr lang="fr-FR" dirty="0"/>
              <a:t>La recette : </a:t>
            </a:r>
          </a:p>
          <a:p>
            <a:pPr>
              <a:buFontTx/>
              <a:buChar char="-"/>
            </a:pPr>
            <a:r>
              <a:rPr lang="fr-FR" dirty="0"/>
              <a:t>200 grammes de sucre</a:t>
            </a:r>
          </a:p>
          <a:p>
            <a:pPr>
              <a:buFontTx/>
              <a:buChar char="-"/>
            </a:pPr>
            <a:r>
              <a:rPr lang="fr-FR" dirty="0"/>
              <a:t>200 grammes de beurre</a:t>
            </a:r>
          </a:p>
          <a:p>
            <a:pPr marL="0" indent="0">
              <a:buNone/>
            </a:pPr>
            <a:r>
              <a:rPr lang="fr-FR" dirty="0"/>
              <a:t>😋​</a:t>
            </a:r>
          </a:p>
          <a:p>
            <a:pPr>
              <a:buFontTx/>
              <a:buChar char="-"/>
            </a:pPr>
            <a:endParaRPr lang="fr-FR" dirty="0"/>
          </a:p>
        </p:txBody>
      </p:sp>
      <p:pic>
        <p:nvPicPr>
          <p:cNvPr id="3" name="Image 2">
            <a:extLst>
              <a:ext uri="{FF2B5EF4-FFF2-40B4-BE49-F238E27FC236}">
                <a16:creationId xmlns:a16="http://schemas.microsoft.com/office/drawing/2014/main" id="{B67B1244-DE5B-4293-9B44-CAC23847A93D}"/>
              </a:ext>
            </a:extLst>
          </p:cNvPr>
          <p:cNvPicPr>
            <a:picLocks noChangeAspect="1"/>
          </p:cNvPicPr>
          <p:nvPr/>
        </p:nvPicPr>
        <p:blipFill rotWithShape="1">
          <a:blip r:embed="rId3"/>
          <a:srcRect l="53713" t="46956" r="16033" b="9557"/>
          <a:stretch/>
        </p:blipFill>
        <p:spPr>
          <a:xfrm>
            <a:off x="8783471" y="3902386"/>
            <a:ext cx="2606773" cy="2107649"/>
          </a:xfrm>
          <a:prstGeom prst="rect">
            <a:avLst/>
          </a:prstGeom>
        </p:spPr>
      </p:pic>
      <p:sp>
        <p:nvSpPr>
          <p:cNvPr id="7" name="ZoneTexte 6">
            <a:extLst>
              <a:ext uri="{FF2B5EF4-FFF2-40B4-BE49-F238E27FC236}">
                <a16:creationId xmlns:a16="http://schemas.microsoft.com/office/drawing/2014/main" id="{4E2D150A-AD9B-4055-B9D3-6433E6F213BC}"/>
              </a:ext>
            </a:extLst>
          </p:cNvPr>
          <p:cNvSpPr txBox="1"/>
          <p:nvPr/>
        </p:nvSpPr>
        <p:spPr>
          <a:xfrm>
            <a:off x="5933661" y="4956211"/>
            <a:ext cx="3468756" cy="523220"/>
          </a:xfrm>
          <a:prstGeom prst="rect">
            <a:avLst/>
          </a:prstGeom>
          <a:noFill/>
        </p:spPr>
        <p:txBody>
          <a:bodyPr wrap="square" rtlCol="0">
            <a:spAutoFit/>
          </a:bodyPr>
          <a:lstStyle/>
          <a:p>
            <a:r>
              <a:rPr lang="fr-FR" sz="2800" dirty="0"/>
              <a:t>Beurre salé bien sûr</a:t>
            </a:r>
          </a:p>
        </p:txBody>
      </p:sp>
    </p:spTree>
    <p:extLst>
      <p:ext uri="{BB962C8B-B14F-4D97-AF65-F5344CB8AC3E}">
        <p14:creationId xmlns:p14="http://schemas.microsoft.com/office/powerpoint/2010/main" val="73955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4C8CC875-472F-4F9A-8BCA-4E23451A3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754" y="420755"/>
            <a:ext cx="7376491" cy="4917661"/>
          </a:xfrm>
          <a:prstGeom prst="rect">
            <a:avLst/>
          </a:prstGeom>
        </p:spPr>
      </p:pic>
      <p:sp>
        <p:nvSpPr>
          <p:cNvPr id="14" name="Espace réservé du contenu 2">
            <a:extLst>
              <a:ext uri="{FF2B5EF4-FFF2-40B4-BE49-F238E27FC236}">
                <a16:creationId xmlns:a16="http://schemas.microsoft.com/office/drawing/2014/main" id="{A5EF87EC-09AD-47C0-A274-DE2CE22BDBE8}"/>
              </a:ext>
            </a:extLst>
          </p:cNvPr>
          <p:cNvSpPr>
            <a:spLocks noGrp="1"/>
          </p:cNvSpPr>
          <p:nvPr>
            <p:ph idx="1"/>
          </p:nvPr>
        </p:nvSpPr>
        <p:spPr>
          <a:xfrm>
            <a:off x="589721" y="5582617"/>
            <a:ext cx="11327295" cy="937454"/>
          </a:xfrm>
        </p:spPr>
        <p:txBody>
          <a:bodyPr/>
          <a:lstStyle/>
          <a:p>
            <a:pPr marL="0" indent="0" algn="ctr">
              <a:buNone/>
            </a:pPr>
            <a:r>
              <a:rPr lang="fr-FR" dirty="0"/>
              <a:t>Rennes est numéro 3 au classement des meilleures villes étudiantes 2023-2024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48137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9308AD-C4D9-4FD3-A112-6F210FFDB916}"/>
              </a:ext>
            </a:extLst>
          </p:cNvPr>
          <p:cNvSpPr>
            <a:spLocks noGrp="1"/>
          </p:cNvSpPr>
          <p:nvPr>
            <p:ph idx="1"/>
          </p:nvPr>
        </p:nvSpPr>
        <p:spPr>
          <a:xfrm>
            <a:off x="649356" y="5324199"/>
            <a:ext cx="10515600" cy="589584"/>
          </a:xfrm>
        </p:spPr>
        <p:txBody>
          <a:bodyPr>
            <a:noAutofit/>
          </a:bodyPr>
          <a:lstStyle/>
          <a:p>
            <a:pPr marL="0" indent="0" algn="ctr">
              <a:buNone/>
            </a:pPr>
            <a:r>
              <a:rPr lang="fr-FR" dirty="0"/>
              <a:t>Place du Champs Jacquet, les maisons sont comme la Tour de Pise !</a:t>
            </a:r>
          </a:p>
          <a:p>
            <a:pPr marL="0" indent="0" algn="ctr">
              <a:buNone/>
            </a:pPr>
            <a:r>
              <a:rPr lang="fr-FR" dirty="0"/>
              <a:t>On appelle ces maisons « les maisons à pan de bois » </a:t>
            </a:r>
          </a:p>
        </p:txBody>
      </p:sp>
      <p:pic>
        <p:nvPicPr>
          <p:cNvPr id="7" name="Image 6">
            <a:extLst>
              <a:ext uri="{FF2B5EF4-FFF2-40B4-BE49-F238E27FC236}">
                <a16:creationId xmlns:a16="http://schemas.microsoft.com/office/drawing/2014/main" id="{9C7F8647-C5CF-4E88-B2E2-D052FC1C6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433" y="447261"/>
            <a:ext cx="5696445" cy="4249548"/>
          </a:xfrm>
          <a:prstGeom prst="rect">
            <a:avLst/>
          </a:prstGeom>
        </p:spPr>
      </p:pic>
    </p:spTree>
    <p:extLst>
      <p:ext uri="{BB962C8B-B14F-4D97-AF65-F5344CB8AC3E}">
        <p14:creationId xmlns:p14="http://schemas.microsoft.com/office/powerpoint/2010/main" val="274709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D955B3E-B15C-42ED-BF6F-EAC2BA88166D}"/>
              </a:ext>
            </a:extLst>
          </p:cNvPr>
          <p:cNvSpPr>
            <a:spLocks noGrp="1"/>
          </p:cNvSpPr>
          <p:nvPr>
            <p:ph idx="1"/>
          </p:nvPr>
        </p:nvSpPr>
        <p:spPr>
          <a:xfrm>
            <a:off x="520148" y="5214868"/>
            <a:ext cx="10515600" cy="1424471"/>
          </a:xfrm>
        </p:spPr>
        <p:txBody>
          <a:bodyPr/>
          <a:lstStyle/>
          <a:p>
            <a:pPr marL="0" indent="0">
              <a:buNone/>
            </a:pPr>
            <a:r>
              <a:rPr lang="fr-FR" dirty="0"/>
              <a:t>La rue Saint George, ou rue de la soif, détient un record de France avec un bar tous les 7 mètres ! Mais l’architecture est de cette rue est aussi à voir 😄</a:t>
            </a:r>
          </a:p>
          <a:p>
            <a:pPr marL="0" indent="0">
              <a:buNone/>
            </a:pPr>
            <a:endParaRPr lang="fr-FR" dirty="0"/>
          </a:p>
        </p:txBody>
      </p:sp>
      <p:pic>
        <p:nvPicPr>
          <p:cNvPr id="5" name="Image 4">
            <a:extLst>
              <a:ext uri="{FF2B5EF4-FFF2-40B4-BE49-F238E27FC236}">
                <a16:creationId xmlns:a16="http://schemas.microsoft.com/office/drawing/2014/main" id="{83101335-B245-4DFB-9ED2-C85FC1ABE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451" y="312640"/>
            <a:ext cx="7919929" cy="4487960"/>
          </a:xfrm>
          <a:prstGeom prst="rect">
            <a:avLst/>
          </a:prstGeom>
        </p:spPr>
      </p:pic>
    </p:spTree>
    <p:extLst>
      <p:ext uri="{BB962C8B-B14F-4D97-AF65-F5344CB8AC3E}">
        <p14:creationId xmlns:p14="http://schemas.microsoft.com/office/powerpoint/2010/main" val="459876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404A608-FC1E-4A65-8435-33D5FB3347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4897" y="473443"/>
            <a:ext cx="5268634" cy="5480857"/>
          </a:xfrm>
        </p:spPr>
      </p:pic>
      <p:sp>
        <p:nvSpPr>
          <p:cNvPr id="8" name="Espace réservé du contenu 2">
            <a:extLst>
              <a:ext uri="{FF2B5EF4-FFF2-40B4-BE49-F238E27FC236}">
                <a16:creationId xmlns:a16="http://schemas.microsoft.com/office/drawing/2014/main" id="{BC85CB6F-7A32-4467-BE6E-DFE43AE4E0AA}"/>
              </a:ext>
            </a:extLst>
          </p:cNvPr>
          <p:cNvSpPr txBox="1">
            <a:spLocks/>
          </p:cNvSpPr>
          <p:nvPr/>
        </p:nvSpPr>
        <p:spPr>
          <a:xfrm>
            <a:off x="549966" y="1795808"/>
            <a:ext cx="4509052" cy="2229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La rue de Penhoët, au numéro 10, la maison ne fait que 2 mètres de large </a:t>
            </a:r>
          </a:p>
          <a:p>
            <a:pPr marL="0" indent="0">
              <a:buNone/>
            </a:pPr>
            <a:r>
              <a:rPr lang="fr-FR" dirty="0"/>
              <a:t>😰​</a:t>
            </a:r>
          </a:p>
        </p:txBody>
      </p:sp>
    </p:spTree>
    <p:extLst>
      <p:ext uri="{BB962C8B-B14F-4D97-AF65-F5344CB8AC3E}">
        <p14:creationId xmlns:p14="http://schemas.microsoft.com/office/powerpoint/2010/main" val="325555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C752163-EFDB-4666-ABD0-B18CBA0DF05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238" b="9246"/>
          <a:stretch/>
        </p:blipFill>
        <p:spPr>
          <a:xfrm>
            <a:off x="785191" y="712442"/>
            <a:ext cx="5575852" cy="4048401"/>
          </a:xfrm>
        </p:spPr>
      </p:pic>
      <p:sp>
        <p:nvSpPr>
          <p:cNvPr id="6" name="Espace réservé du contenu 2">
            <a:extLst>
              <a:ext uri="{FF2B5EF4-FFF2-40B4-BE49-F238E27FC236}">
                <a16:creationId xmlns:a16="http://schemas.microsoft.com/office/drawing/2014/main" id="{D1EB8D95-77A2-4D06-B247-EB1A30285959}"/>
              </a:ext>
            </a:extLst>
          </p:cNvPr>
          <p:cNvSpPr txBox="1">
            <a:spLocks/>
          </p:cNvSpPr>
          <p:nvPr/>
        </p:nvSpPr>
        <p:spPr>
          <a:xfrm>
            <a:off x="649357" y="5035230"/>
            <a:ext cx="10515600" cy="1424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A Rennes, on peut admirer de nombreuses mosaïques de l’artiste italien </a:t>
            </a:r>
            <a:r>
              <a:rPr lang="fr-FR" dirty="0" err="1"/>
              <a:t>Odorico</a:t>
            </a:r>
            <a:r>
              <a:rPr lang="fr-FR" dirty="0"/>
              <a:t>. L’ancienne maison de l’artiste est maintenant une crêperie, on peut y voir la baignoire de </a:t>
            </a:r>
            <a:r>
              <a:rPr lang="fr-FR" dirty="0" err="1"/>
              <a:t>Odorico</a:t>
            </a:r>
            <a:r>
              <a:rPr lang="fr-FR" dirty="0"/>
              <a:t>. 😉</a:t>
            </a:r>
          </a:p>
          <a:p>
            <a:pPr marL="0" indent="0">
              <a:buFont typeface="Arial" panose="020B0604020202020204" pitchFamily="34" charset="0"/>
              <a:buNone/>
            </a:pPr>
            <a:endParaRPr lang="fr-FR" dirty="0"/>
          </a:p>
        </p:txBody>
      </p:sp>
      <p:pic>
        <p:nvPicPr>
          <p:cNvPr id="8" name="Image 7">
            <a:extLst>
              <a:ext uri="{FF2B5EF4-FFF2-40B4-BE49-F238E27FC236}">
                <a16:creationId xmlns:a16="http://schemas.microsoft.com/office/drawing/2014/main" id="{D33AA804-6E34-45BC-99EA-9F0A6839B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009" y="1110534"/>
            <a:ext cx="4876800" cy="3252216"/>
          </a:xfrm>
          <a:prstGeom prst="rect">
            <a:avLst/>
          </a:prstGeom>
        </p:spPr>
      </p:pic>
    </p:spTree>
    <p:extLst>
      <p:ext uri="{BB962C8B-B14F-4D97-AF65-F5344CB8AC3E}">
        <p14:creationId xmlns:p14="http://schemas.microsoft.com/office/powerpoint/2010/main" val="110206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55F95B2-C202-498E-B8C5-D217A2E4589E}"/>
              </a:ext>
            </a:extLst>
          </p:cNvPr>
          <p:cNvSpPr>
            <a:spLocks noGrp="1"/>
          </p:cNvSpPr>
          <p:nvPr>
            <p:ph idx="1"/>
          </p:nvPr>
        </p:nvSpPr>
        <p:spPr>
          <a:xfrm>
            <a:off x="649357" y="5652190"/>
            <a:ext cx="10515600" cy="529949"/>
          </a:xfrm>
        </p:spPr>
        <p:txBody>
          <a:bodyPr/>
          <a:lstStyle/>
          <a:p>
            <a:pPr marL="0" indent="0">
              <a:buNone/>
            </a:pPr>
            <a:r>
              <a:rPr lang="fr-FR" dirty="0"/>
              <a:t>Rennes est classée troisième ville cyclable de France 🚴🏻. </a:t>
            </a:r>
          </a:p>
        </p:txBody>
      </p:sp>
      <p:pic>
        <p:nvPicPr>
          <p:cNvPr id="5" name="Image 4">
            <a:extLst>
              <a:ext uri="{FF2B5EF4-FFF2-40B4-BE49-F238E27FC236}">
                <a16:creationId xmlns:a16="http://schemas.microsoft.com/office/drawing/2014/main" id="{7457D106-7BB2-4296-9B75-1AE36D0FA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765" y="894522"/>
            <a:ext cx="5910470" cy="4432853"/>
          </a:xfrm>
          <a:prstGeom prst="rect">
            <a:avLst/>
          </a:prstGeom>
        </p:spPr>
      </p:pic>
    </p:spTree>
    <p:extLst>
      <p:ext uri="{BB962C8B-B14F-4D97-AF65-F5344CB8AC3E}">
        <p14:creationId xmlns:p14="http://schemas.microsoft.com/office/powerpoint/2010/main" val="1587034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1E9591-3D6D-4C89-A319-11220096C44D}"/>
              </a:ext>
            </a:extLst>
          </p:cNvPr>
          <p:cNvSpPr>
            <a:spLocks noGrp="1"/>
          </p:cNvSpPr>
          <p:nvPr>
            <p:ph idx="1"/>
          </p:nvPr>
        </p:nvSpPr>
        <p:spPr>
          <a:xfrm>
            <a:off x="480391" y="5247308"/>
            <a:ext cx="10515600" cy="944770"/>
          </a:xfrm>
        </p:spPr>
        <p:txBody>
          <a:bodyPr>
            <a:noAutofit/>
          </a:bodyPr>
          <a:lstStyle/>
          <a:p>
            <a:pPr marL="0" indent="0">
              <a:buNone/>
            </a:pPr>
            <a:r>
              <a:rPr lang="fr-FR" dirty="0"/>
              <a:t>Rennes est célèbre pour le </a:t>
            </a:r>
            <a:r>
              <a:rPr lang="fr-FR" dirty="0" err="1"/>
              <a:t>street</a:t>
            </a:r>
            <a:r>
              <a:rPr lang="fr-FR" dirty="0"/>
              <a:t> art! Rue </a:t>
            </a:r>
            <a:r>
              <a:rPr lang="fr-FR" dirty="0" err="1"/>
              <a:t>Vasselot</a:t>
            </a:r>
            <a:r>
              <a:rPr lang="fr-FR" dirty="0"/>
              <a:t> se trouve le MUR, tous les deux mois, un </a:t>
            </a:r>
            <a:r>
              <a:rPr lang="fr-FR" dirty="0" err="1"/>
              <a:t>street</a:t>
            </a:r>
            <a:r>
              <a:rPr lang="fr-FR" dirty="0"/>
              <a:t> artiste vient y présenter son travail 🖼️​</a:t>
            </a:r>
          </a:p>
        </p:txBody>
      </p:sp>
      <p:pic>
        <p:nvPicPr>
          <p:cNvPr id="5" name="Image 4">
            <a:extLst>
              <a:ext uri="{FF2B5EF4-FFF2-40B4-BE49-F238E27FC236}">
                <a16:creationId xmlns:a16="http://schemas.microsoft.com/office/drawing/2014/main" id="{8667BBB0-65CA-46EA-B948-51D7A35FD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26" y="986457"/>
            <a:ext cx="10303565" cy="3863837"/>
          </a:xfrm>
          <a:prstGeom prst="rect">
            <a:avLst/>
          </a:prstGeom>
        </p:spPr>
      </p:pic>
    </p:spTree>
    <p:extLst>
      <p:ext uri="{BB962C8B-B14F-4D97-AF65-F5344CB8AC3E}">
        <p14:creationId xmlns:p14="http://schemas.microsoft.com/office/powerpoint/2010/main" val="416383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BAEF2B5-2311-4E13-BED8-5C2B5D4F7541}"/>
              </a:ext>
            </a:extLst>
          </p:cNvPr>
          <p:cNvPicPr>
            <a:picLocks noChangeAspect="1"/>
          </p:cNvPicPr>
          <p:nvPr/>
        </p:nvPicPr>
        <p:blipFill rotWithShape="1">
          <a:blip r:embed="rId2"/>
          <a:srcRect l="4095" t="14203" r="34212" b="6377"/>
          <a:stretch/>
        </p:blipFill>
        <p:spPr>
          <a:xfrm>
            <a:off x="467139" y="254469"/>
            <a:ext cx="8438320" cy="6110521"/>
          </a:xfrm>
          <a:prstGeom prst="rect">
            <a:avLst/>
          </a:prstGeom>
        </p:spPr>
      </p:pic>
      <p:sp>
        <p:nvSpPr>
          <p:cNvPr id="9" name="Rectangle 8">
            <a:extLst>
              <a:ext uri="{FF2B5EF4-FFF2-40B4-BE49-F238E27FC236}">
                <a16:creationId xmlns:a16="http://schemas.microsoft.com/office/drawing/2014/main" id="{4B00DCE4-D92A-40A7-956D-AB86E7B51C64}"/>
              </a:ext>
            </a:extLst>
          </p:cNvPr>
          <p:cNvSpPr/>
          <p:nvPr/>
        </p:nvSpPr>
        <p:spPr>
          <a:xfrm>
            <a:off x="9501808" y="2052935"/>
            <a:ext cx="2335696" cy="2677656"/>
          </a:xfrm>
          <a:prstGeom prst="rect">
            <a:avLst/>
          </a:prstGeom>
        </p:spPr>
        <p:txBody>
          <a:bodyPr wrap="square">
            <a:spAutoFit/>
          </a:bodyPr>
          <a:lstStyle/>
          <a:p>
            <a:r>
              <a:rPr lang="fr-FR" sz="2400" dirty="0"/>
              <a:t>Rennes est la capitale de la Bretagne.</a:t>
            </a:r>
          </a:p>
          <a:p>
            <a:r>
              <a:rPr lang="fr-FR" sz="2400" dirty="0"/>
              <a:t>La région est divisée en 4 départements</a:t>
            </a:r>
          </a:p>
          <a:p>
            <a:r>
              <a:rPr lang="fr-FR" sz="2400" dirty="0"/>
              <a:t>🌍​  </a:t>
            </a:r>
          </a:p>
        </p:txBody>
      </p:sp>
    </p:spTree>
    <p:extLst>
      <p:ext uri="{BB962C8B-B14F-4D97-AF65-F5344CB8AC3E}">
        <p14:creationId xmlns:p14="http://schemas.microsoft.com/office/powerpoint/2010/main" val="1165250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DF9071-CD7C-4AB7-ABE2-9E7718109A74}"/>
              </a:ext>
            </a:extLst>
          </p:cNvPr>
          <p:cNvSpPr>
            <a:spLocks noGrp="1"/>
          </p:cNvSpPr>
          <p:nvPr>
            <p:ph type="title"/>
          </p:nvPr>
        </p:nvSpPr>
        <p:spPr>
          <a:xfrm>
            <a:off x="639417" y="5046455"/>
            <a:ext cx="10515600" cy="1325563"/>
          </a:xfrm>
        </p:spPr>
        <p:txBody>
          <a:bodyPr>
            <a:noAutofit/>
          </a:bodyPr>
          <a:lstStyle/>
          <a:p>
            <a:r>
              <a:rPr lang="fr-FR" sz="2800" dirty="0">
                <a:latin typeface="+mn-lt"/>
              </a:rPr>
              <a:t>Le stade rennais est l’équipe de foot locale, elle est dans le top 10 des meilleures équipes de Ligue 1. On peut voir de bon match au </a:t>
            </a:r>
            <a:r>
              <a:rPr lang="fr-FR" sz="2800" dirty="0" err="1">
                <a:latin typeface="+mn-lt"/>
              </a:rPr>
              <a:t>Roazhon</a:t>
            </a:r>
            <a:r>
              <a:rPr lang="fr-FR" sz="2800" dirty="0">
                <a:latin typeface="+mn-lt"/>
              </a:rPr>
              <a:t> Park, le stade de foot de Rennes. ⚽​</a:t>
            </a:r>
          </a:p>
        </p:txBody>
      </p:sp>
      <p:pic>
        <p:nvPicPr>
          <p:cNvPr id="4" name="Espace réservé du contenu 3">
            <a:extLst>
              <a:ext uri="{FF2B5EF4-FFF2-40B4-BE49-F238E27FC236}">
                <a16:creationId xmlns:a16="http://schemas.microsoft.com/office/drawing/2014/main" id="{5E264BF9-F095-426D-9729-1F0375EC6D57}"/>
              </a:ext>
            </a:extLst>
          </p:cNvPr>
          <p:cNvPicPr>
            <a:picLocks noGrp="1" noChangeAspect="1"/>
          </p:cNvPicPr>
          <p:nvPr>
            <p:ph idx="1"/>
          </p:nvPr>
        </p:nvPicPr>
        <p:blipFill>
          <a:blip r:embed="rId2"/>
          <a:stretch>
            <a:fillRect/>
          </a:stretch>
        </p:blipFill>
        <p:spPr>
          <a:xfrm>
            <a:off x="8154401" y="949428"/>
            <a:ext cx="2082041" cy="2082041"/>
          </a:xfrm>
          <a:prstGeom prst="rect">
            <a:avLst/>
          </a:prstGeom>
        </p:spPr>
      </p:pic>
      <p:pic>
        <p:nvPicPr>
          <p:cNvPr id="6" name="Image 5">
            <a:extLst>
              <a:ext uri="{FF2B5EF4-FFF2-40B4-BE49-F238E27FC236}">
                <a16:creationId xmlns:a16="http://schemas.microsoft.com/office/drawing/2014/main" id="{27F51143-E29E-461C-B932-30242BE52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522" y="200091"/>
            <a:ext cx="6268279" cy="4701209"/>
          </a:xfrm>
          <a:prstGeom prst="rect">
            <a:avLst/>
          </a:prstGeom>
        </p:spPr>
      </p:pic>
    </p:spTree>
    <p:extLst>
      <p:ext uri="{BB962C8B-B14F-4D97-AF65-F5344CB8AC3E}">
        <p14:creationId xmlns:p14="http://schemas.microsoft.com/office/powerpoint/2010/main" val="139867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CA56A384-7400-4984-995E-0C3A4711DB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4078" y="218661"/>
            <a:ext cx="5481459" cy="3647661"/>
          </a:xfrm>
        </p:spPr>
      </p:pic>
      <p:sp>
        <p:nvSpPr>
          <p:cNvPr id="6" name="Espace réservé du contenu 2">
            <a:extLst>
              <a:ext uri="{FF2B5EF4-FFF2-40B4-BE49-F238E27FC236}">
                <a16:creationId xmlns:a16="http://schemas.microsoft.com/office/drawing/2014/main" id="{4EDD37ED-58F2-4CA1-BB4F-AE1C47D26A18}"/>
              </a:ext>
            </a:extLst>
          </p:cNvPr>
          <p:cNvSpPr txBox="1">
            <a:spLocks/>
          </p:cNvSpPr>
          <p:nvPr/>
        </p:nvSpPr>
        <p:spPr>
          <a:xfrm>
            <a:off x="390939" y="4379981"/>
            <a:ext cx="10515600" cy="142447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Le drapeau breton ( Gwenn ha Du = noir et blanc en breton) est inspiré du drapeau américain. Il a fêté ses 100 ans en juillet 2023 et à cette occasion, les bretons ont demandé la création d’un emoji « drapeau breton »</a:t>
            </a:r>
          </a:p>
          <a:p>
            <a:pPr marL="0" indent="0">
              <a:buFont typeface="Arial" panose="020B0604020202020204" pitchFamily="34" charset="0"/>
              <a:buNone/>
            </a:pPr>
            <a:endParaRPr lang="fr-FR" dirty="0"/>
          </a:p>
        </p:txBody>
      </p:sp>
      <p:pic>
        <p:nvPicPr>
          <p:cNvPr id="7" name="Image 6">
            <a:extLst>
              <a:ext uri="{FF2B5EF4-FFF2-40B4-BE49-F238E27FC236}">
                <a16:creationId xmlns:a16="http://schemas.microsoft.com/office/drawing/2014/main" id="{81ACDDAC-61AC-4D8A-84D6-DA3709DEC53A}"/>
              </a:ext>
            </a:extLst>
          </p:cNvPr>
          <p:cNvPicPr>
            <a:picLocks noChangeAspect="1"/>
          </p:cNvPicPr>
          <p:nvPr/>
        </p:nvPicPr>
        <p:blipFill>
          <a:blip r:embed="rId3"/>
          <a:stretch>
            <a:fillRect/>
          </a:stretch>
        </p:blipFill>
        <p:spPr>
          <a:xfrm>
            <a:off x="9733722" y="5284441"/>
            <a:ext cx="1262270" cy="1262270"/>
          </a:xfrm>
          <a:prstGeom prst="rect">
            <a:avLst/>
          </a:prstGeom>
        </p:spPr>
      </p:pic>
    </p:spTree>
    <p:extLst>
      <p:ext uri="{BB962C8B-B14F-4D97-AF65-F5344CB8AC3E}">
        <p14:creationId xmlns:p14="http://schemas.microsoft.com/office/powerpoint/2010/main" val="209507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10">
            <a:extLst>
              <a:ext uri="{FF2B5EF4-FFF2-40B4-BE49-F238E27FC236}">
                <a16:creationId xmlns:a16="http://schemas.microsoft.com/office/drawing/2014/main" id="{ECDD0E95-6F55-43B1-93D2-37EA436BF8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3269" y="229636"/>
            <a:ext cx="2320713" cy="4351338"/>
          </a:xfrm>
        </p:spPr>
      </p:pic>
      <p:sp>
        <p:nvSpPr>
          <p:cNvPr id="12" name="Espace réservé du contenu 2">
            <a:extLst>
              <a:ext uri="{FF2B5EF4-FFF2-40B4-BE49-F238E27FC236}">
                <a16:creationId xmlns:a16="http://schemas.microsoft.com/office/drawing/2014/main" id="{A706DA2F-72B0-47C8-967B-CABBA76A9396}"/>
              </a:ext>
            </a:extLst>
          </p:cNvPr>
          <p:cNvSpPr txBox="1">
            <a:spLocks/>
          </p:cNvSpPr>
          <p:nvPr/>
        </p:nvSpPr>
        <p:spPr>
          <a:xfrm>
            <a:off x="3399182" y="4826206"/>
            <a:ext cx="6798365" cy="180215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t>Ce petit animal trop mignon est une hermine, c’est l’animal symbole de la Bretagne. Il représente la pureté morale, l’agilité, l’intelligence et l’innocence.</a:t>
            </a:r>
          </a:p>
          <a:p>
            <a:pPr marL="0" indent="0" algn="ctr">
              <a:buNone/>
            </a:pPr>
            <a:r>
              <a:rPr lang="fr-FR" dirty="0"/>
              <a:t>😍</a:t>
            </a:r>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5075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8B12E5-F3C0-40FB-A222-7EED31046261}"/>
              </a:ext>
            </a:extLst>
          </p:cNvPr>
          <p:cNvSpPr>
            <a:spLocks noGrp="1"/>
          </p:cNvSpPr>
          <p:nvPr>
            <p:ph idx="1"/>
          </p:nvPr>
        </p:nvSpPr>
        <p:spPr>
          <a:xfrm>
            <a:off x="838200" y="941042"/>
            <a:ext cx="10515600" cy="1911488"/>
          </a:xfrm>
        </p:spPr>
        <p:txBody>
          <a:bodyPr/>
          <a:lstStyle/>
          <a:p>
            <a:pPr marL="0" indent="0">
              <a:buNone/>
            </a:pPr>
            <a:r>
              <a:rPr lang="fr-FR" dirty="0"/>
              <a:t>«  Bretagne, il pleut tout le temps » </a:t>
            </a:r>
          </a:p>
          <a:p>
            <a:pPr marL="0" indent="0">
              <a:buNone/>
            </a:pPr>
            <a:r>
              <a:rPr lang="fr-FR" dirty="0"/>
              <a:t>Voilà une phrase que l’on entend souvent quand quelqu’un parle de la Bretagne! Mais ne les écoutez pas, ce n’est pas la région la plus pluvieuse de France ☀️​</a:t>
            </a:r>
          </a:p>
        </p:txBody>
      </p:sp>
      <p:pic>
        <p:nvPicPr>
          <p:cNvPr id="8" name="Image 7">
            <a:extLst>
              <a:ext uri="{FF2B5EF4-FFF2-40B4-BE49-F238E27FC236}">
                <a16:creationId xmlns:a16="http://schemas.microsoft.com/office/drawing/2014/main" id="{92C316A0-17B7-4653-9637-DC67BE38C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30" y="2934549"/>
            <a:ext cx="5168349" cy="2713383"/>
          </a:xfrm>
          <a:prstGeom prst="rect">
            <a:avLst/>
          </a:prstGeom>
        </p:spPr>
      </p:pic>
      <p:sp>
        <p:nvSpPr>
          <p:cNvPr id="4" name="ZoneTexte 3">
            <a:extLst>
              <a:ext uri="{FF2B5EF4-FFF2-40B4-BE49-F238E27FC236}">
                <a16:creationId xmlns:a16="http://schemas.microsoft.com/office/drawing/2014/main" id="{8EF458BF-0A83-4BE6-A071-1EC272F9A795}"/>
              </a:ext>
            </a:extLst>
          </p:cNvPr>
          <p:cNvSpPr txBox="1"/>
          <p:nvPr/>
        </p:nvSpPr>
        <p:spPr>
          <a:xfrm>
            <a:off x="7066721" y="6006393"/>
            <a:ext cx="4929809" cy="523220"/>
          </a:xfrm>
          <a:prstGeom prst="rect">
            <a:avLst/>
          </a:prstGeom>
          <a:noFill/>
        </p:spPr>
        <p:txBody>
          <a:bodyPr wrap="square" rtlCol="0">
            <a:spAutoFit/>
          </a:bodyPr>
          <a:lstStyle/>
          <a:p>
            <a:r>
              <a:rPr lang="fr-FR" sz="2800" dirty="0"/>
              <a:t>Attention l’eau est froide ! </a:t>
            </a:r>
          </a:p>
        </p:txBody>
      </p:sp>
      <p:pic>
        <p:nvPicPr>
          <p:cNvPr id="7" name="Image 6">
            <a:extLst>
              <a:ext uri="{FF2B5EF4-FFF2-40B4-BE49-F238E27FC236}">
                <a16:creationId xmlns:a16="http://schemas.microsoft.com/office/drawing/2014/main" id="{3E136080-40E7-4E58-8F8E-642B80AE9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81289"/>
            <a:ext cx="5722468" cy="2235339"/>
          </a:xfrm>
          <a:prstGeom prst="rect">
            <a:avLst/>
          </a:prstGeom>
        </p:spPr>
      </p:pic>
    </p:spTree>
    <p:extLst>
      <p:ext uri="{BB962C8B-B14F-4D97-AF65-F5344CB8AC3E}">
        <p14:creationId xmlns:p14="http://schemas.microsoft.com/office/powerpoint/2010/main" val="99057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7FD1FFF7-1302-48B3-AEBB-1C31FC33B6BA}"/>
              </a:ext>
            </a:extLst>
          </p:cNvPr>
          <p:cNvSpPr txBox="1">
            <a:spLocks/>
          </p:cNvSpPr>
          <p:nvPr/>
        </p:nvSpPr>
        <p:spPr>
          <a:xfrm>
            <a:off x="7484165" y="2006914"/>
            <a:ext cx="3876261" cy="221721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En Bretagne, les gens portent des cirés jaunes, des marinières et des bottes de pluie!</a:t>
            </a:r>
          </a:p>
          <a:p>
            <a:pPr marL="0" indent="0">
              <a:buNone/>
            </a:pPr>
            <a:r>
              <a:rPr lang="fr-FR" dirty="0"/>
              <a:t>Encore un cliché sur la Bretagne !</a:t>
            </a:r>
          </a:p>
          <a:p>
            <a:pPr marL="0" indent="0">
              <a:buNone/>
            </a:pPr>
            <a:r>
              <a:rPr lang="fr-FR" dirty="0"/>
              <a:t>😉​</a:t>
            </a:r>
          </a:p>
          <a:p>
            <a:pPr marL="0" indent="0">
              <a:buFont typeface="Arial" panose="020B0604020202020204" pitchFamily="34" charset="0"/>
              <a:buNone/>
            </a:pPr>
            <a:endParaRPr lang="fr-FR" dirty="0"/>
          </a:p>
        </p:txBody>
      </p:sp>
      <p:pic>
        <p:nvPicPr>
          <p:cNvPr id="9" name="Espace réservé du contenu 8">
            <a:extLst>
              <a:ext uri="{FF2B5EF4-FFF2-40B4-BE49-F238E27FC236}">
                <a16:creationId xmlns:a16="http://schemas.microsoft.com/office/drawing/2014/main" id="{36518D25-9BE6-4C72-8274-F13BAA4359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52" y="1633403"/>
            <a:ext cx="6531088" cy="4351338"/>
          </a:xfrm>
        </p:spPr>
      </p:pic>
    </p:spTree>
    <p:extLst>
      <p:ext uri="{BB962C8B-B14F-4D97-AF65-F5344CB8AC3E}">
        <p14:creationId xmlns:p14="http://schemas.microsoft.com/office/powerpoint/2010/main" val="381225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446CEA3-E126-4573-B9FA-E4B1080B81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796" y="605134"/>
            <a:ext cx="6175641" cy="3568148"/>
          </a:xfrm>
        </p:spPr>
      </p:pic>
      <p:sp>
        <p:nvSpPr>
          <p:cNvPr id="6" name="Rectangle 5">
            <a:extLst>
              <a:ext uri="{FF2B5EF4-FFF2-40B4-BE49-F238E27FC236}">
                <a16:creationId xmlns:a16="http://schemas.microsoft.com/office/drawing/2014/main" id="{1E60E3C4-00AD-48A1-AC81-988D03F9BFE9}"/>
              </a:ext>
            </a:extLst>
          </p:cNvPr>
          <p:cNvSpPr/>
          <p:nvPr/>
        </p:nvSpPr>
        <p:spPr>
          <a:xfrm>
            <a:off x="682488" y="4558244"/>
            <a:ext cx="10548730" cy="1938992"/>
          </a:xfrm>
          <a:prstGeom prst="rect">
            <a:avLst/>
          </a:prstGeom>
        </p:spPr>
        <p:txBody>
          <a:bodyPr wrap="square">
            <a:spAutoFit/>
          </a:bodyPr>
          <a:lstStyle/>
          <a:p>
            <a:r>
              <a:rPr lang="fr-FR" sz="2400" dirty="0"/>
              <a:t>Le Mont Saint Michel est un célèbre monument français. Il est situé à 1h30 de Rennes en voiture.</a:t>
            </a:r>
          </a:p>
          <a:p>
            <a:r>
              <a:rPr lang="fr-FR" sz="2400" dirty="0"/>
              <a:t>Ce monument est régulièrement au centre des disputes entre les bretons et les normands car il est situé à la frontière entre ces deux régions. Mais, malheureusement pour la Bretagne, ce </a:t>
            </a:r>
            <a:r>
              <a:rPr lang="fr-FR" sz="2400" b="1" dirty="0"/>
              <a:t> site est rattaché à la Normandie. 😔​</a:t>
            </a:r>
            <a:endParaRPr lang="fr-FR" sz="2400" dirty="0"/>
          </a:p>
        </p:txBody>
      </p:sp>
      <p:pic>
        <p:nvPicPr>
          <p:cNvPr id="7" name="Image 6">
            <a:extLst>
              <a:ext uri="{FF2B5EF4-FFF2-40B4-BE49-F238E27FC236}">
                <a16:creationId xmlns:a16="http://schemas.microsoft.com/office/drawing/2014/main" id="{460394A6-BCF8-4A66-866E-DB5EE073644B}"/>
              </a:ext>
            </a:extLst>
          </p:cNvPr>
          <p:cNvPicPr>
            <a:picLocks noChangeAspect="1"/>
          </p:cNvPicPr>
          <p:nvPr/>
        </p:nvPicPr>
        <p:blipFill>
          <a:blip r:embed="rId3"/>
          <a:stretch>
            <a:fillRect/>
          </a:stretch>
        </p:blipFill>
        <p:spPr>
          <a:xfrm>
            <a:off x="7102337" y="1023406"/>
            <a:ext cx="3771900" cy="2552700"/>
          </a:xfrm>
          <a:prstGeom prst="rect">
            <a:avLst/>
          </a:prstGeom>
        </p:spPr>
      </p:pic>
    </p:spTree>
    <p:extLst>
      <p:ext uri="{BB962C8B-B14F-4D97-AF65-F5344CB8AC3E}">
        <p14:creationId xmlns:p14="http://schemas.microsoft.com/office/powerpoint/2010/main" val="66581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2DF0F0F-BC8A-4629-928E-93366CAB3E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322" y="1301327"/>
            <a:ext cx="5900600" cy="3925866"/>
          </a:xfrm>
        </p:spPr>
      </p:pic>
      <p:sp>
        <p:nvSpPr>
          <p:cNvPr id="6" name="Espace réservé du contenu 2">
            <a:extLst>
              <a:ext uri="{FF2B5EF4-FFF2-40B4-BE49-F238E27FC236}">
                <a16:creationId xmlns:a16="http://schemas.microsoft.com/office/drawing/2014/main" id="{7746C03E-7CF3-48C6-9FC6-FBAD397ECD92}"/>
              </a:ext>
            </a:extLst>
          </p:cNvPr>
          <p:cNvSpPr txBox="1">
            <a:spLocks/>
          </p:cNvSpPr>
          <p:nvPr/>
        </p:nvSpPr>
        <p:spPr>
          <a:xfrm>
            <a:off x="7156174" y="1112392"/>
            <a:ext cx="4711148" cy="460260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dirty="0"/>
              <a:t>En Bretagne, on peut voir ces drôles de rochers , on les appelle les menhirs. Menhir signifie pierre longue en breton.</a:t>
            </a:r>
          </a:p>
          <a:p>
            <a:pPr marL="0" indent="0" algn="just">
              <a:buNone/>
            </a:pPr>
            <a:r>
              <a:rPr lang="fr-FR" dirty="0"/>
              <a:t> Ils datent de la fin du Néolithique (entre 3000 et 2500 avant J.C.).</a:t>
            </a:r>
          </a:p>
          <a:p>
            <a:pPr marL="0" indent="0" algn="just">
              <a:buNone/>
            </a:pPr>
            <a:r>
              <a:rPr lang="fr-FR" dirty="0"/>
              <a:t> Certains disent qu’ils servaient à se repérer, d’autres que l’on les utilisaient pour montrer sa puissance ou encore que c’était une façon de célébrer les dieux </a:t>
            </a:r>
          </a:p>
          <a:p>
            <a:pPr marL="0" indent="0" algn="just">
              <a:buNone/>
            </a:pPr>
            <a:r>
              <a:rPr lang="fr-FR" dirty="0"/>
              <a:t>🧐</a:t>
            </a:r>
          </a:p>
          <a:p>
            <a:pPr marL="0" indent="0" algn="just">
              <a:buNone/>
            </a:pPr>
            <a:r>
              <a:rPr lang="fr-FR" dirty="0"/>
              <a:t>Vous pouvez en voir à Carnac, à Dol de Bretagne ​et dans bien d’autres villes! </a:t>
            </a:r>
          </a:p>
        </p:txBody>
      </p:sp>
    </p:spTree>
    <p:extLst>
      <p:ext uri="{BB962C8B-B14F-4D97-AF65-F5344CB8AC3E}">
        <p14:creationId xmlns:p14="http://schemas.microsoft.com/office/powerpoint/2010/main" val="281070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DF0202C-F99F-480D-B17C-D63F64A6A7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3485" y="162085"/>
            <a:ext cx="5232753" cy="3483248"/>
          </a:xfrm>
        </p:spPr>
      </p:pic>
      <p:sp>
        <p:nvSpPr>
          <p:cNvPr id="6" name="Espace réservé du contenu 2">
            <a:extLst>
              <a:ext uri="{FF2B5EF4-FFF2-40B4-BE49-F238E27FC236}">
                <a16:creationId xmlns:a16="http://schemas.microsoft.com/office/drawing/2014/main" id="{9199D569-AFE5-4367-9927-77A8096FEA74}"/>
              </a:ext>
            </a:extLst>
          </p:cNvPr>
          <p:cNvSpPr txBox="1">
            <a:spLocks/>
          </p:cNvSpPr>
          <p:nvPr/>
        </p:nvSpPr>
        <p:spPr>
          <a:xfrm>
            <a:off x="690770" y="4002808"/>
            <a:ext cx="10810460" cy="2313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En Bretagne, sur les routes, le nom des villes en français et en breton. Rennes se dit « </a:t>
            </a:r>
            <a:r>
              <a:rPr lang="fr-FR" dirty="0" err="1"/>
              <a:t>Roazhon</a:t>
            </a:r>
            <a:r>
              <a:rPr lang="fr-FR" dirty="0"/>
              <a:t>».</a:t>
            </a:r>
          </a:p>
          <a:p>
            <a:pPr marL="0" indent="0">
              <a:buNone/>
            </a:pPr>
            <a:r>
              <a:rPr lang="fr-FR" dirty="0"/>
              <a:t>Il y a environ 200 000 personnes qui parlent breton dans la région. </a:t>
            </a:r>
          </a:p>
          <a:p>
            <a:pPr marL="0" indent="0">
              <a:buFont typeface="Arial" panose="020B0604020202020204" pitchFamily="34" charset="0"/>
              <a:buNone/>
            </a:pPr>
            <a:endParaRPr lang="fr-FR" dirty="0"/>
          </a:p>
        </p:txBody>
      </p:sp>
      <p:pic>
        <p:nvPicPr>
          <p:cNvPr id="10" name="Image 9">
            <a:extLst>
              <a:ext uri="{FF2B5EF4-FFF2-40B4-BE49-F238E27FC236}">
                <a16:creationId xmlns:a16="http://schemas.microsoft.com/office/drawing/2014/main" id="{332CA3EA-1036-44F0-85B4-321DC9173552}"/>
              </a:ext>
            </a:extLst>
          </p:cNvPr>
          <p:cNvPicPr>
            <a:picLocks noChangeAspect="1"/>
          </p:cNvPicPr>
          <p:nvPr/>
        </p:nvPicPr>
        <p:blipFill rotWithShape="1">
          <a:blip r:embed="rId3"/>
          <a:srcRect l="20266" t="34865" r="40245" b="19711"/>
          <a:stretch/>
        </p:blipFill>
        <p:spPr>
          <a:xfrm>
            <a:off x="7924533" y="762970"/>
            <a:ext cx="3233575" cy="2092223"/>
          </a:xfrm>
          <a:prstGeom prst="rect">
            <a:avLst/>
          </a:prstGeom>
        </p:spPr>
      </p:pic>
    </p:spTree>
    <p:extLst>
      <p:ext uri="{BB962C8B-B14F-4D97-AF65-F5344CB8AC3E}">
        <p14:creationId xmlns:p14="http://schemas.microsoft.com/office/powerpoint/2010/main" val="15650818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699</Words>
  <Application>Microsoft Office PowerPoint</Application>
  <PresentationFormat>Grand écran</PresentationFormat>
  <Paragraphs>42</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Rennes, on fait la distinction en crêpe ( sucrée) et galette ( salée). Mais dans d’autres villes bretonnes, il ne faut surtout pas parler de « galette », on les appelle toutes « crêpes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stade rennais est l’équipe de foot locale, elle est dans le top 10 des meilleures équipes de Ligue 1. On peut voir de bon match au Roazhon Park, le stade de foot de Rennes.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fact sur Rennes</dc:title>
  <dc:creator>Claire Bizzarri</dc:creator>
  <cp:lastModifiedBy>Claire Bizzarri</cp:lastModifiedBy>
  <cp:revision>22</cp:revision>
  <dcterms:created xsi:type="dcterms:W3CDTF">2023-10-09T15:03:47Z</dcterms:created>
  <dcterms:modified xsi:type="dcterms:W3CDTF">2023-11-07T14:25:46Z</dcterms:modified>
</cp:coreProperties>
</file>