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56" r:id="rId2"/>
    <p:sldId id="257" r:id="rId3"/>
    <p:sldId id="294" r:id="rId4"/>
    <p:sldId id="258" r:id="rId5"/>
    <p:sldId id="259" r:id="rId6"/>
    <p:sldId id="260" r:id="rId7"/>
    <p:sldId id="289" r:id="rId8"/>
    <p:sldId id="290" r:id="rId9"/>
    <p:sldId id="295" r:id="rId10"/>
    <p:sldId id="261" r:id="rId11"/>
    <p:sldId id="262" r:id="rId12"/>
    <p:sldId id="309" r:id="rId13"/>
    <p:sldId id="284" r:id="rId14"/>
    <p:sldId id="310" r:id="rId15"/>
    <p:sldId id="263" r:id="rId16"/>
    <p:sldId id="292" r:id="rId17"/>
    <p:sldId id="293" r:id="rId18"/>
    <p:sldId id="264" r:id="rId19"/>
    <p:sldId id="265" r:id="rId20"/>
    <p:sldId id="266" r:id="rId21"/>
    <p:sldId id="267" r:id="rId22"/>
    <p:sldId id="268" r:id="rId23"/>
    <p:sldId id="269" r:id="rId24"/>
    <p:sldId id="297" r:id="rId25"/>
    <p:sldId id="281" r:id="rId26"/>
    <p:sldId id="272" r:id="rId27"/>
    <p:sldId id="276" r:id="rId28"/>
    <p:sldId id="273" r:id="rId29"/>
    <p:sldId id="275" r:id="rId30"/>
    <p:sldId id="305" r:id="rId31"/>
    <p:sldId id="306" r:id="rId32"/>
    <p:sldId id="307" r:id="rId33"/>
    <p:sldId id="308" r:id="rId34"/>
    <p:sldId id="279" r:id="rId35"/>
    <p:sldId id="282" r:id="rId36"/>
    <p:sldId id="274" r:id="rId37"/>
    <p:sldId id="278" r:id="rId38"/>
    <p:sldId id="299" r:id="rId39"/>
    <p:sldId id="300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B5C7D-88E2-4C47-BEE2-42B796BA824B}" type="datetimeFigureOut">
              <a:rPr lang="fr-FR" smtClean="0"/>
              <a:t>29/11/21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D6DC-0CE2-5E40-BCF8-77AC10BCCB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2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D6DC-0CE2-5E40-BCF8-77AC10BCCB1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18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29/11/21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0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29/11/21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2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29/11/21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29/11/21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9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父親的謎語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第六課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20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215" y="490419"/>
            <a:ext cx="8298439" cy="651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800" dirty="0" smtClean="0"/>
              <a:t>我把這個謎語拿去</a:t>
            </a:r>
            <a:r>
              <a:rPr lang="zh-CN" altLang="fr-FR" sz="2800" dirty="0" smtClean="0">
                <a:solidFill>
                  <a:srgbClr val="0000FF"/>
                </a:solidFill>
              </a:rPr>
              <a:t>考</a:t>
            </a:r>
            <a:r>
              <a:rPr lang="fr-FR" altLang="zh-CN" sz="2800" dirty="0" smtClean="0"/>
              <a:t>(</a:t>
            </a:r>
            <a:r>
              <a:rPr lang="fr-FR" altLang="zh-CN" sz="2000" dirty="0" smtClean="0"/>
              <a:t>tester</a:t>
            </a:r>
            <a:r>
              <a:rPr lang="fr-FR" altLang="zh-CN" sz="2800" dirty="0" smtClean="0"/>
              <a:t>)</a:t>
            </a:r>
            <a:r>
              <a:rPr lang="zh-CN" altLang="fr-FR" sz="2800" dirty="0" smtClean="0"/>
              <a:t>小夥伴們</a:t>
            </a:r>
            <a:r>
              <a:rPr lang="fr-FR" sz="2800" dirty="0" smtClean="0"/>
              <a:t>,</a:t>
            </a:r>
            <a:r>
              <a:rPr lang="zh-CN" altLang="fr-FR" sz="2800" dirty="0" smtClean="0"/>
              <a:t>把最後一句改成</a:t>
            </a:r>
            <a:r>
              <a:rPr lang="fr-FR" sz="2800" dirty="0" smtClean="0"/>
              <a:t>:</a:t>
            </a:r>
            <a:r>
              <a:rPr lang="fr-FR" altLang="zh-CN" sz="2800" dirty="0" smtClean="0"/>
              <a:t>“</a:t>
            </a:r>
            <a:r>
              <a:rPr lang="zh-CN" altLang="fr-FR" sz="2800" dirty="0" smtClean="0"/>
              <a:t>鏡子裡有個</a:t>
            </a:r>
            <a:r>
              <a:rPr lang="zh-CN" altLang="fr-FR" sz="2800" dirty="0" smtClean="0">
                <a:solidFill>
                  <a:srgbClr val="0000FF"/>
                </a:solidFill>
              </a:rPr>
              <a:t>小狗子</a:t>
            </a:r>
            <a:r>
              <a:rPr lang="fr-FR" altLang="zh-CN" sz="2800" dirty="0" smtClean="0">
                <a:solidFill>
                  <a:srgbClr val="0000FF"/>
                </a:solidFill>
              </a:rPr>
              <a:t> </a:t>
            </a:r>
            <a:r>
              <a:rPr lang="fr-FR" altLang="zh-CN" sz="2000" dirty="0" smtClean="0">
                <a:solidFill>
                  <a:srgbClr val="0000FF"/>
                </a:solidFill>
              </a:rPr>
              <a:t>(un chiot</a:t>
            </a:r>
            <a:r>
              <a:rPr lang="fr-FR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fr-FR" sz="2800" dirty="0" smtClean="0"/>
              <a:t>。</a:t>
            </a:r>
            <a:r>
              <a:rPr lang="fr-FR" altLang="zh-CN" sz="2800" dirty="0" smtClean="0"/>
              <a:t>”</a:t>
            </a:r>
            <a:r>
              <a:rPr lang="zh-CN" altLang="fr-FR" sz="2800" dirty="0" smtClean="0"/>
              <a:t>也像父親那樣把眼睛一張一合地去</a:t>
            </a:r>
            <a:r>
              <a:rPr lang="zh-CN" altLang="fr-FR" sz="2800" dirty="0" smtClean="0">
                <a:solidFill>
                  <a:srgbClr val="0000FF"/>
                </a:solidFill>
              </a:rPr>
              <a:t>啟發</a:t>
            </a:r>
            <a:r>
              <a:rPr lang="fr-FR" altLang="zh-CN" sz="2800" dirty="0" smtClean="0">
                <a:solidFill>
                  <a:srgbClr val="0000FF"/>
                </a:solidFill>
              </a:rPr>
              <a:t> (</a:t>
            </a:r>
            <a:r>
              <a:rPr lang="fr-FR" altLang="zh-CN" sz="2000" dirty="0" smtClean="0">
                <a:solidFill>
                  <a:srgbClr val="0000FF"/>
                </a:solidFill>
              </a:rPr>
              <a:t>éclaircir/ éclairer leur lanterne)</a:t>
            </a:r>
            <a:r>
              <a:rPr lang="zh-CN" altLang="fr-FR" sz="2800" dirty="0" smtClean="0"/>
              <a:t>他們。</a:t>
            </a:r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zh-CN" altLang="fr-FR" sz="2800" dirty="0" smtClean="0"/>
              <a:t>每當</a:t>
            </a:r>
            <a:r>
              <a:rPr lang="fr-FR" altLang="zh-CN" sz="2800" dirty="0" smtClean="0"/>
              <a:t>chaque fois</a:t>
            </a:r>
            <a:r>
              <a:rPr lang="zh-CN" altLang="fr-FR" sz="2800" dirty="0" smtClean="0"/>
              <a:t>我</a:t>
            </a:r>
            <a:r>
              <a:rPr lang="fr-FR" altLang="zh-CN" sz="2800" dirty="0" smtClean="0"/>
              <a:t> </a:t>
            </a:r>
            <a:r>
              <a:rPr lang="zh-CN" altLang="fr-FR" sz="2800" dirty="0" smtClean="0">
                <a:solidFill>
                  <a:srgbClr val="0000FF"/>
                </a:solidFill>
              </a:rPr>
              <a:t>撅</a:t>
            </a:r>
            <a:r>
              <a:rPr lang="fr-FR" altLang="zh-CN" sz="2800" dirty="0" smtClean="0">
                <a:solidFill>
                  <a:srgbClr val="0000FF"/>
                </a:solidFill>
              </a:rPr>
              <a:t> </a:t>
            </a:r>
            <a:r>
              <a:rPr lang="fr-FR" altLang="zh-CN" sz="2000" dirty="0" smtClean="0">
                <a:solidFill>
                  <a:srgbClr val="0000FF"/>
                </a:solidFill>
              </a:rPr>
              <a:t>(</a:t>
            </a:r>
            <a:r>
              <a:rPr lang="fr-FR" altLang="zh-CN" sz="2000" dirty="0" err="1" smtClean="0">
                <a:solidFill>
                  <a:srgbClr val="0000FF"/>
                </a:solidFill>
              </a:rPr>
              <a:t>jue</a:t>
            </a:r>
            <a:r>
              <a:rPr lang="zh-TW" altLang="fr-FR" sz="2800" dirty="0" smtClean="0">
                <a:solidFill>
                  <a:srgbClr val="0000FF"/>
                </a:solidFill>
              </a:rPr>
              <a:t>）</a:t>
            </a:r>
            <a:r>
              <a:rPr lang="zh-CN" altLang="fr-FR" sz="2800" dirty="0" smtClean="0"/>
              <a:t>起了</a:t>
            </a:r>
            <a:r>
              <a:rPr lang="zh-CN" altLang="fr-FR" sz="2800" dirty="0" smtClean="0">
                <a:solidFill>
                  <a:srgbClr val="0000FF"/>
                </a:solidFill>
              </a:rPr>
              <a:t>嘴</a:t>
            </a:r>
            <a:r>
              <a:rPr lang="fr-FR" altLang="zh-CN" sz="2800" dirty="0" smtClean="0">
                <a:solidFill>
                  <a:srgbClr val="0000FF"/>
                </a:solidFill>
              </a:rPr>
              <a:t> </a:t>
            </a:r>
            <a:r>
              <a:rPr lang="fr-FR" altLang="zh-CN" sz="2000" dirty="0" smtClean="0">
                <a:solidFill>
                  <a:srgbClr val="0000FF"/>
                </a:solidFill>
              </a:rPr>
              <a:t>(bouder</a:t>
            </a:r>
            <a:r>
              <a:rPr lang="fr-FR" altLang="zh-CN" sz="2800" dirty="0" smtClean="0">
                <a:solidFill>
                  <a:srgbClr val="0000FF"/>
                </a:solidFill>
              </a:rPr>
              <a:t>) </a:t>
            </a:r>
            <a:r>
              <a:rPr lang="fr-FR" sz="2800" dirty="0" smtClean="0"/>
              <a:t>,</a:t>
            </a:r>
            <a:r>
              <a:rPr lang="zh-CN" altLang="fr-FR" sz="2800" dirty="0" smtClean="0"/>
              <a:t>皺</a:t>
            </a:r>
            <a:r>
              <a:rPr lang="fr-FR" altLang="zh-CN" sz="2800" dirty="0" smtClean="0"/>
              <a:t> (</a:t>
            </a:r>
            <a:r>
              <a:rPr lang="fr-FR" altLang="zh-CN" sz="2800" dirty="0" err="1" smtClean="0"/>
              <a:t>zhou</a:t>
            </a:r>
            <a:r>
              <a:rPr lang="fr-FR" altLang="zh-CN" sz="2800" dirty="0" smtClean="0"/>
              <a:t>: froissé/ ridé/ V.)</a:t>
            </a:r>
            <a:r>
              <a:rPr lang="zh-CN" altLang="fr-FR" sz="2800" dirty="0" smtClean="0"/>
              <a:t>著眉頭</a:t>
            </a:r>
            <a:r>
              <a:rPr lang="fr-FR" altLang="zh-CN" sz="2800" dirty="0" smtClean="0"/>
              <a:t> (froncer les sourcils) </a:t>
            </a:r>
            <a:r>
              <a:rPr lang="fr-FR" sz="2800" dirty="0" smtClean="0"/>
              <a:t>,</a:t>
            </a:r>
            <a:r>
              <a:rPr lang="zh-CN" altLang="fr-FR" sz="2800" dirty="0" smtClean="0">
                <a:solidFill>
                  <a:srgbClr val="FF6600"/>
                </a:solidFill>
              </a:rPr>
              <a:t>一</a:t>
            </a:r>
            <a:r>
              <a:rPr lang="zh-CN" altLang="fr-FR" sz="2800" b="1" dirty="0" smtClean="0">
                <a:solidFill>
                  <a:srgbClr val="FF6600"/>
                </a:solidFill>
              </a:rPr>
              <a:t>副</a:t>
            </a:r>
            <a:r>
              <a:rPr lang="zh-CN" altLang="fr-FR" sz="2800" dirty="0" smtClean="0"/>
              <a:t>煩惱憂愁</a:t>
            </a:r>
            <a:r>
              <a:rPr lang="zh-CN" altLang="fr-FR" sz="2800" dirty="0" smtClean="0">
                <a:solidFill>
                  <a:srgbClr val="FF6600"/>
                </a:solidFill>
              </a:rPr>
              <a:t>的樣子</a:t>
            </a:r>
            <a:r>
              <a:rPr lang="zh-CN" altLang="fr-FR" sz="2800" dirty="0" smtClean="0"/>
              <a:t>時</a:t>
            </a:r>
            <a:r>
              <a:rPr lang="fr-FR" altLang="zh-CN" sz="2800" dirty="0" smtClean="0"/>
              <a:t> </a:t>
            </a:r>
            <a:r>
              <a:rPr lang="fr-FR" altLang="zh-CN" sz="2000" dirty="0" smtClean="0"/>
              <a:t>(avoir l’air </a:t>
            </a:r>
            <a:r>
              <a:rPr lang="fr-FR" altLang="zh-CN" sz="2800" dirty="0" smtClean="0"/>
              <a:t>)</a:t>
            </a:r>
            <a:r>
              <a:rPr lang="fr-FR" sz="2800" dirty="0" smtClean="0"/>
              <a:t>,</a:t>
            </a:r>
            <a:r>
              <a:rPr lang="zh-CN" altLang="fr-FR" sz="2800" dirty="0" smtClean="0"/>
              <a:t>父親便唸起“關箱子</a:t>
            </a:r>
            <a:r>
              <a:rPr lang="fr-FR" sz="2800" dirty="0" smtClean="0"/>
              <a:t>,</a:t>
            </a:r>
            <a:r>
              <a:rPr lang="zh-CN" altLang="fr-FR" sz="2800" dirty="0" smtClean="0"/>
              <a:t>開箱子”</a:t>
            </a:r>
            <a:r>
              <a:rPr lang="fr-FR" sz="2800" dirty="0" smtClean="0"/>
              <a:t>,</a:t>
            </a:r>
            <a:r>
              <a:rPr lang="zh-CN" altLang="fr-FR" sz="2800" dirty="0" smtClean="0"/>
              <a:t>笑瞇瞇的眼睛</a:t>
            </a:r>
            <a:r>
              <a:rPr lang="zh-CN" altLang="fr-FR" sz="2800" b="1" dirty="0" smtClean="0">
                <a:solidFill>
                  <a:srgbClr val="0000FF"/>
                </a:solidFill>
              </a:rPr>
              <a:t>一</a:t>
            </a:r>
            <a:r>
              <a:rPr lang="zh-CN" altLang="fr-FR" sz="2800" dirty="0" smtClean="0">
                <a:solidFill>
                  <a:srgbClr val="0000FF"/>
                </a:solidFill>
              </a:rPr>
              <a:t>張</a:t>
            </a:r>
            <a:r>
              <a:rPr lang="zh-CN" altLang="fr-FR" sz="2800" b="1" dirty="0" smtClean="0">
                <a:solidFill>
                  <a:srgbClr val="0000FF"/>
                </a:solidFill>
              </a:rPr>
              <a:t>一</a:t>
            </a:r>
            <a:r>
              <a:rPr lang="zh-CN" altLang="fr-FR" sz="2800" dirty="0" smtClean="0">
                <a:solidFill>
                  <a:srgbClr val="0000FF"/>
                </a:solidFill>
              </a:rPr>
              <a:t>合</a:t>
            </a:r>
            <a:r>
              <a:rPr lang="fr-FR" sz="2800" dirty="0" smtClean="0"/>
              <a:t>,</a:t>
            </a:r>
            <a:r>
              <a:rPr lang="zh-CN" altLang="fr-FR" sz="2800" dirty="0" smtClean="0"/>
              <a:t>然後問我</a:t>
            </a:r>
            <a:r>
              <a:rPr lang="fr-FR" sz="2800" dirty="0" smtClean="0"/>
              <a:t>:</a:t>
            </a:r>
            <a:r>
              <a:rPr lang="fr-FR" altLang="zh-CN" sz="2800" dirty="0" smtClean="0"/>
              <a:t>“</a:t>
            </a:r>
            <a:r>
              <a:rPr lang="zh-CN" altLang="fr-FR" sz="2800" dirty="0" smtClean="0"/>
              <a:t>鏡子裡面有個什麼呢</a:t>
            </a:r>
            <a:r>
              <a:rPr lang="fr-FR" sz="2800" dirty="0" smtClean="0"/>
              <a:t>?</a:t>
            </a:r>
            <a:r>
              <a:rPr lang="fr-FR" altLang="zh-CN" sz="2800" dirty="0" smtClean="0"/>
              <a:t>”</a:t>
            </a:r>
            <a:r>
              <a:rPr lang="zh-CN" altLang="fr-FR" sz="2800" dirty="0" smtClean="0"/>
              <a:t>我不做聲</a:t>
            </a:r>
            <a:r>
              <a:rPr lang="fr-FR" sz="2800" dirty="0" smtClean="0"/>
              <a:t>,</a:t>
            </a:r>
            <a:r>
              <a:rPr lang="zh-CN" altLang="fr-FR" sz="2800" dirty="0" smtClean="0"/>
              <a:t>他便猜</a:t>
            </a:r>
            <a:r>
              <a:rPr lang="fr-FR" sz="2800" dirty="0" smtClean="0"/>
              <a:t>:</a:t>
            </a:r>
            <a:r>
              <a:rPr lang="fr-FR" altLang="zh-CN" sz="2800" dirty="0" smtClean="0"/>
              <a:t>“</a:t>
            </a:r>
            <a:r>
              <a:rPr lang="zh-CN" altLang="fr-FR" sz="2800" dirty="0" smtClean="0"/>
              <a:t>巧克力</a:t>
            </a:r>
            <a:r>
              <a:rPr lang="fr-FR" sz="2800" dirty="0" smtClean="0"/>
              <a:t>?</a:t>
            </a:r>
            <a:r>
              <a:rPr lang="zh-CN" altLang="fr-FR" sz="2800" dirty="0" smtClean="0"/>
              <a:t>大蘋果</a:t>
            </a:r>
            <a:r>
              <a:rPr lang="fr-FR" sz="2800" dirty="0" smtClean="0"/>
              <a:t>?</a:t>
            </a:r>
            <a:r>
              <a:rPr lang="zh-CN" altLang="fr-FR" sz="2800" dirty="0" smtClean="0"/>
              <a:t>洋娃娃</a:t>
            </a:r>
            <a:r>
              <a:rPr lang="fr-FR" sz="2800" dirty="0" smtClean="0"/>
              <a:t>?</a:t>
            </a:r>
            <a:r>
              <a:rPr lang="zh-CN" altLang="fr-FR" sz="2800" dirty="0" smtClean="0"/>
              <a:t>綢結子</a:t>
            </a:r>
            <a:r>
              <a:rPr lang="fr-FR" altLang="zh-CN" sz="2800" dirty="0" smtClean="0"/>
              <a:t> </a:t>
            </a:r>
            <a:r>
              <a:rPr lang="fr-FR" altLang="zh-CN" sz="2000" dirty="0" smtClean="0"/>
              <a:t>( nœud papillon en soie)</a:t>
            </a:r>
            <a:r>
              <a:rPr lang="fr-FR" sz="2800" dirty="0" smtClean="0"/>
              <a:t>?</a:t>
            </a:r>
            <a:r>
              <a:rPr lang="zh-CN" altLang="fr-FR" sz="2800" dirty="0" smtClean="0"/>
              <a:t>花裙子</a:t>
            </a:r>
            <a:r>
              <a:rPr lang="fr-FR" sz="2800" dirty="0" smtClean="0"/>
              <a:t>?</a:t>
            </a:r>
            <a:r>
              <a:rPr lang="zh-CN" altLang="fr-FR" sz="2800" dirty="0" smtClean="0"/>
              <a:t>有小鹿</a:t>
            </a:r>
            <a:r>
              <a:rPr lang="fr-FR" altLang="zh-CN" sz="2400" dirty="0" smtClean="0"/>
              <a:t>(biche)</a:t>
            </a:r>
            <a:r>
              <a:rPr lang="zh-CN" altLang="fr-FR" sz="2800" dirty="0" smtClean="0"/>
              <a:t>的鉛筆刀</a:t>
            </a:r>
            <a:r>
              <a:rPr lang="fr-FR" altLang="zh-CN" sz="2800" dirty="0" smtClean="0"/>
              <a:t>……”(</a:t>
            </a:r>
            <a:r>
              <a:rPr lang="fr-FR" altLang="zh-CN" sz="2000" dirty="0" smtClean="0"/>
              <a:t>un taille crayon</a:t>
            </a:r>
            <a:r>
              <a:rPr lang="fr-FR" altLang="zh-CN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5923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342900"/>
            <a:ext cx="8432800" cy="1003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我小小的心總會被其中某樣</a:t>
            </a:r>
            <a:r>
              <a:rPr lang="zh-CN" altLang="en-US" sz="2400" dirty="0" smtClean="0"/>
              <a:t>東西</a:t>
            </a:r>
            <a:r>
              <a:rPr lang="zh-CN" altLang="en-US" sz="2400" dirty="0" smtClean="0">
                <a:solidFill>
                  <a:srgbClr val="FF6600"/>
                </a:solidFill>
              </a:rPr>
              <a:t>引</a:t>
            </a:r>
            <a:r>
              <a:rPr lang="fr-FR" altLang="zh-CN" sz="2400" dirty="0" smtClean="0">
                <a:solidFill>
                  <a:srgbClr val="FF6600"/>
                </a:solidFill>
              </a:rPr>
              <a:t>(séduire)</a:t>
            </a:r>
            <a:r>
              <a:rPr lang="zh-CN" altLang="en-US" sz="2400" dirty="0" smtClean="0"/>
              <a:t>得高興起來</a:t>
            </a:r>
            <a:r>
              <a:rPr lang="zh-CN" altLang="en-US" sz="2400" dirty="0"/>
              <a:t>。父親將它們“</a:t>
            </a:r>
            <a:r>
              <a:rPr lang="zh-CN" altLang="en-US" sz="2400" dirty="0">
                <a:solidFill>
                  <a:srgbClr val="FF0000"/>
                </a:solidFill>
              </a:rPr>
              <a:t>變</a:t>
            </a:r>
            <a:r>
              <a:rPr lang="zh-CN" altLang="en-US" sz="2400" dirty="0"/>
              <a:t>”出來時</a:t>
            </a:r>
            <a:r>
              <a:rPr lang="en-US" sz="2400" dirty="0"/>
              <a:t>,</a:t>
            </a:r>
            <a:r>
              <a:rPr lang="zh-CN" altLang="en-US" sz="2400" dirty="0"/>
              <a:t>我問他</a:t>
            </a:r>
            <a:r>
              <a:rPr lang="en-US" sz="2400" dirty="0"/>
              <a:t>:</a:t>
            </a:r>
            <a:r>
              <a:rPr lang="zh-CN" altLang="en-US" sz="2400" dirty="0"/>
              <a:t>“你怎麼就猜得出我鏡子裡面是什麼呢</a:t>
            </a:r>
            <a:r>
              <a:rPr lang="en-US" sz="2400" dirty="0"/>
              <a:t>?</a:t>
            </a:r>
            <a:r>
              <a:rPr lang="zh-CN" altLang="en-US" sz="2400" dirty="0"/>
              <a:t>”</a:t>
            </a:r>
            <a:r>
              <a:rPr lang="zh-CN" altLang="en-US" sz="2400" dirty="0" smtClean="0"/>
              <a:t>父親的眼睛</a:t>
            </a:r>
            <a:r>
              <a:rPr lang="zh-CN" altLang="en-US" sz="2400" dirty="0" smtClean="0">
                <a:solidFill>
                  <a:srgbClr val="3366FF"/>
                </a:solidFill>
              </a:rPr>
              <a:t>神神秘秘</a:t>
            </a:r>
            <a:r>
              <a:rPr lang="en-US" altLang="zh-CN" sz="2400" dirty="0" smtClean="0">
                <a:solidFill>
                  <a:srgbClr val="3366FF"/>
                </a:solidFill>
              </a:rPr>
              <a:t> </a:t>
            </a:r>
            <a:r>
              <a:rPr lang="zh-TW" altLang="en-US" sz="2400" dirty="0" smtClean="0">
                <a:solidFill>
                  <a:srgbClr val="3366FF"/>
                </a:solidFill>
              </a:rPr>
              <a:t>（</a:t>
            </a:r>
            <a:r>
              <a:rPr lang="fr-FR" altLang="zh-TW" sz="2400" dirty="0" smtClean="0">
                <a:solidFill>
                  <a:srgbClr val="3366FF"/>
                </a:solidFill>
              </a:rPr>
              <a:t>mystérieux)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仿佛</a:t>
            </a:r>
            <a:r>
              <a:rPr lang="fr-FR" altLang="zh-CN" sz="2400" dirty="0" smtClean="0"/>
              <a:t>(</a:t>
            </a:r>
            <a:r>
              <a:rPr lang="zh-TW" altLang="en-US" sz="2400" dirty="0" smtClean="0"/>
              <a:t>好像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comme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si</a:t>
            </a:r>
            <a:r>
              <a:rPr lang="zh-TW" altLang="en-US" sz="2400" dirty="0" smtClean="0"/>
              <a:t>）</a:t>
            </a:r>
            <a:r>
              <a:rPr lang="zh-CN" altLang="en-US" sz="2400" dirty="0" smtClean="0"/>
              <a:t>可以給我</a:t>
            </a:r>
            <a:r>
              <a:rPr lang="zh-CN" altLang="en-US" sz="2400" dirty="0" smtClean="0">
                <a:solidFill>
                  <a:srgbClr val="FF0000"/>
                </a:solidFill>
              </a:rPr>
              <a:t>變出</a:t>
            </a:r>
            <a:r>
              <a:rPr lang="zh-CN" altLang="en-US" sz="2400" dirty="0" smtClean="0"/>
              <a:t>許許多多快樂和</a:t>
            </a:r>
            <a:r>
              <a:rPr lang="zh-CN" altLang="en-US" sz="2400" dirty="0"/>
              <a:t>光明</a:t>
            </a:r>
            <a:r>
              <a:rPr lang="zh-CN" altLang="en-US" sz="2400" dirty="0" smtClean="0"/>
              <a:t>。</a:t>
            </a:r>
            <a:endParaRPr lang="fr-FR" sz="2400" dirty="0"/>
          </a:p>
          <a:p>
            <a:pPr>
              <a:lnSpc>
                <a:spcPct val="150000"/>
              </a:lnSpc>
            </a:pPr>
            <a:endParaRPr lang="fr-FR" altLang="zh-TW" sz="2400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008000"/>
                </a:solidFill>
              </a:rPr>
              <a:t>變出：</a:t>
            </a:r>
            <a:r>
              <a:rPr lang="fr-FR" altLang="zh-TW" sz="2400" dirty="0" smtClean="0">
                <a:solidFill>
                  <a:srgbClr val="008000"/>
                </a:solidFill>
              </a:rPr>
              <a:t>faire paraître 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008000"/>
                </a:solidFill>
              </a:rPr>
              <a:t>變：</a:t>
            </a:r>
            <a:r>
              <a:rPr lang="fr-FR" altLang="zh-TW" sz="2400" dirty="0" smtClean="0">
                <a:solidFill>
                  <a:srgbClr val="008000"/>
                </a:solidFill>
              </a:rPr>
              <a:t>changer,</a:t>
            </a:r>
            <a:r>
              <a:rPr lang="en-US" altLang="zh-TW" sz="2400" dirty="0" smtClean="0">
                <a:solidFill>
                  <a:srgbClr val="008000"/>
                </a:solidFill>
              </a:rPr>
              <a:t> transformer, se transformer</a:t>
            </a:r>
            <a:endParaRPr lang="en-US" altLang="zh-TW" sz="2400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8000"/>
                </a:solidFill>
              </a:rPr>
              <a:t> </a:t>
            </a:r>
            <a:r>
              <a:rPr lang="en-US" altLang="zh-TW" sz="2400" dirty="0" smtClean="0">
                <a:solidFill>
                  <a:srgbClr val="008000"/>
                </a:solidFill>
              </a:rPr>
              <a:t>ex: </a:t>
            </a:r>
            <a:r>
              <a:rPr lang="zh-TW" altLang="en-US" sz="2400" dirty="0" smtClean="0">
                <a:solidFill>
                  <a:srgbClr val="008000"/>
                </a:solidFill>
              </a:rPr>
              <a:t>你可以把這杯水變成酒嗎？</a:t>
            </a:r>
            <a:endParaRPr lang="fr-FR" altLang="zh-TW" sz="24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TW" altLang="en-US" sz="2400" dirty="0" smtClean="0">
                <a:solidFill>
                  <a:srgbClr val="008000"/>
                </a:solidFill>
              </a:rPr>
              <a:t>可以，我變得出來。</a:t>
            </a:r>
            <a:endParaRPr lang="fr-FR" altLang="zh-TW" sz="24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TW" altLang="en-US" sz="2400" dirty="0" smtClean="0">
                <a:solidFill>
                  <a:srgbClr val="008000"/>
                </a:solidFill>
              </a:rPr>
              <a:t>不行，我變不出來。</a:t>
            </a:r>
            <a:endParaRPr lang="en-US" altLang="zh-TW" sz="2400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endParaRPr lang="fr-FR" altLang="zh-TW" sz="2400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endParaRPr lang="fr-FR" altLang="zh-TW" sz="2400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endParaRPr lang="fr-FR" altLang="zh-TW" sz="2400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1454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634999"/>
            <a:ext cx="6910916" cy="522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dirty="0">
                <a:solidFill>
                  <a:srgbClr val="008000"/>
                </a:solidFill>
              </a:rPr>
              <a:t>1</a:t>
            </a:r>
            <a:r>
              <a:rPr lang="fr-FR" altLang="zh-TW" sz="2800" dirty="0">
                <a:solidFill>
                  <a:srgbClr val="008000"/>
                </a:solidFill>
              </a:rPr>
              <a:t>: </a:t>
            </a:r>
            <a:r>
              <a:rPr lang="zh-TW" altLang="en-US" sz="2800" dirty="0">
                <a:solidFill>
                  <a:srgbClr val="FF0000"/>
                </a:solidFill>
              </a:rPr>
              <a:t>變魔術：</a:t>
            </a:r>
            <a:r>
              <a:rPr lang="fr-FR" altLang="zh-TW" sz="2800" dirty="0">
                <a:solidFill>
                  <a:srgbClr val="FF0000"/>
                </a:solidFill>
              </a:rPr>
              <a:t>faire un tour de magie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8000"/>
                </a:solidFill>
              </a:rPr>
              <a:t>Ex: 1.</a:t>
            </a:r>
            <a:r>
              <a:rPr lang="zh-TW" altLang="en-US" sz="2800" dirty="0">
                <a:solidFill>
                  <a:srgbClr val="008000"/>
                </a:solidFill>
              </a:rPr>
              <a:t>魔術師</a:t>
            </a:r>
            <a:r>
              <a:rPr lang="zh-TW" altLang="en-US" sz="2800" dirty="0">
                <a:solidFill>
                  <a:srgbClr val="FF0000"/>
                </a:solidFill>
              </a:rPr>
              <a:t>變出</a:t>
            </a:r>
            <a:r>
              <a:rPr lang="zh-TW" altLang="en-US" sz="2800" dirty="0">
                <a:solidFill>
                  <a:srgbClr val="008000"/>
                </a:solidFill>
              </a:rPr>
              <a:t>一隻鴿子</a:t>
            </a:r>
            <a:r>
              <a:rPr lang="fr-FR" altLang="zh-TW" sz="2800" dirty="0">
                <a:solidFill>
                  <a:srgbClr val="008000"/>
                </a:solidFill>
              </a:rPr>
              <a:t>.(faire paraître un pigeon)</a:t>
            </a:r>
          </a:p>
          <a:p>
            <a:pPr>
              <a:lnSpc>
                <a:spcPct val="150000"/>
              </a:lnSpc>
            </a:pPr>
            <a:r>
              <a:rPr lang="fr-FR" altLang="zh-TW" sz="2800" dirty="0">
                <a:solidFill>
                  <a:srgbClr val="008000"/>
                </a:solidFill>
              </a:rPr>
              <a:t>      2. </a:t>
            </a:r>
            <a:r>
              <a:rPr lang="zh-TW" altLang="en-US" sz="2800" dirty="0">
                <a:solidFill>
                  <a:srgbClr val="008000"/>
                </a:solidFill>
              </a:rPr>
              <a:t>我太餓了！如果你能立刻</a:t>
            </a:r>
            <a:r>
              <a:rPr lang="zh-TW" altLang="en-US" sz="2800" dirty="0">
                <a:solidFill>
                  <a:srgbClr val="FF6600"/>
                </a:solidFill>
              </a:rPr>
              <a:t>變出</a:t>
            </a:r>
            <a:r>
              <a:rPr lang="zh-TW" altLang="en-US" sz="2800" dirty="0">
                <a:solidFill>
                  <a:srgbClr val="008000"/>
                </a:solidFill>
              </a:rPr>
              <a:t>一桌菜給我吃，那該有多好呀。</a:t>
            </a:r>
            <a:r>
              <a:rPr lang="fr-FR" altLang="zh-TW" sz="2800" dirty="0">
                <a:solidFill>
                  <a:srgbClr val="008000"/>
                </a:solidFill>
              </a:rPr>
              <a:t>(faire paraître)</a:t>
            </a:r>
          </a:p>
          <a:p>
            <a:pPr>
              <a:lnSpc>
                <a:spcPct val="150000"/>
              </a:lnSpc>
            </a:pPr>
            <a:r>
              <a:rPr lang="fr-FR" altLang="zh-TW" sz="2800" dirty="0">
                <a:solidFill>
                  <a:srgbClr val="008000"/>
                </a:solidFill>
              </a:rPr>
              <a:t>     </a:t>
            </a:r>
            <a:r>
              <a:rPr lang="zh-TW" altLang="zh-TW" sz="2800" dirty="0">
                <a:solidFill>
                  <a:srgbClr val="008000"/>
                </a:solidFill>
              </a:rPr>
              <a:t>3</a:t>
            </a:r>
            <a:r>
              <a:rPr lang="en-US" altLang="zh-TW" sz="2800" dirty="0">
                <a:solidFill>
                  <a:srgbClr val="008000"/>
                </a:solidFill>
              </a:rPr>
              <a:t> </a:t>
            </a:r>
            <a:r>
              <a:rPr lang="zh-TW" altLang="en-US" sz="2800" dirty="0">
                <a:solidFill>
                  <a:srgbClr val="008000"/>
                </a:solidFill>
              </a:rPr>
              <a:t>這個藝術家太厲害了！一條繩子在他手裡可以</a:t>
            </a:r>
            <a:r>
              <a:rPr lang="zh-TW" altLang="en-US" sz="2800" dirty="0">
                <a:solidFill>
                  <a:srgbClr val="FF6600"/>
                </a:solidFill>
              </a:rPr>
              <a:t>變出</a:t>
            </a:r>
            <a:r>
              <a:rPr lang="zh-TW" altLang="en-US" sz="2800" dirty="0">
                <a:solidFill>
                  <a:srgbClr val="008000"/>
                </a:solidFill>
              </a:rPr>
              <a:t>很多花樣</a:t>
            </a:r>
            <a:r>
              <a:rPr lang="en-US" altLang="zh-TW" sz="2800" dirty="0">
                <a:solidFill>
                  <a:srgbClr val="008000"/>
                </a:solidFill>
              </a:rPr>
              <a:t> </a:t>
            </a:r>
            <a:r>
              <a:rPr lang="zh-TW" altLang="en-US" sz="2800" dirty="0">
                <a:solidFill>
                  <a:srgbClr val="008000"/>
                </a:solidFill>
              </a:rPr>
              <a:t>（不同的樣子）。</a:t>
            </a:r>
            <a:r>
              <a:rPr lang="fr-FR" altLang="zh-TW" sz="2800" dirty="0">
                <a:solidFill>
                  <a:srgbClr val="008000"/>
                </a:solidFill>
              </a:rPr>
              <a:t> </a:t>
            </a:r>
            <a:r>
              <a:rPr lang="fr-FR" altLang="zh-TW" sz="2800" dirty="0" smtClean="0">
                <a:solidFill>
                  <a:srgbClr val="FF6600"/>
                </a:solidFill>
              </a:rPr>
              <a:t>Créer</a:t>
            </a:r>
            <a:r>
              <a:rPr lang="zh-TW" altLang="en-US" sz="2800" dirty="0" smtClean="0">
                <a:solidFill>
                  <a:srgbClr val="FF6600"/>
                </a:solidFill>
              </a:rPr>
              <a:t>，</a:t>
            </a:r>
            <a:r>
              <a:rPr lang="en-US" altLang="zh-TW" sz="2800" dirty="0" smtClean="0">
                <a:solidFill>
                  <a:srgbClr val="FF6600"/>
                </a:solidFill>
              </a:rPr>
              <a:t> </a:t>
            </a:r>
            <a:r>
              <a:rPr lang="fr-FR" altLang="zh-TW" sz="2800" dirty="0" smtClean="0">
                <a:solidFill>
                  <a:srgbClr val="FF6600"/>
                </a:solidFill>
              </a:rPr>
              <a:t>se transformer</a:t>
            </a:r>
            <a:endParaRPr lang="fr-FR" altLang="zh-TW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1231900"/>
            <a:ext cx="7404100" cy="587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可後來有一次父親</a:t>
            </a:r>
            <a:r>
              <a:rPr lang="zh-CN" altLang="en-US" sz="2800" dirty="0" smtClean="0">
                <a:solidFill>
                  <a:srgbClr val="FF0000"/>
                </a:solidFill>
              </a:rPr>
              <a:t>猜</a:t>
            </a:r>
            <a:r>
              <a:rPr lang="zh-CN" altLang="en-US" sz="2800" dirty="0">
                <a:solidFill>
                  <a:srgbClr val="FF0000"/>
                </a:solidFill>
              </a:rPr>
              <a:t>不出</a:t>
            </a:r>
            <a:r>
              <a:rPr lang="zh-CN" altLang="en-US" sz="2800" dirty="0"/>
              <a:t>了。因為我長大了</a:t>
            </a:r>
            <a:r>
              <a:rPr lang="en-US" sz="2800" dirty="0"/>
              <a:t>,</a:t>
            </a:r>
            <a:r>
              <a:rPr lang="zh-CN" altLang="en-US" sz="2800" dirty="0"/>
              <a:t>心裡有</a:t>
            </a:r>
            <a:r>
              <a:rPr lang="zh-CN" altLang="en-US" sz="2800" dirty="0">
                <a:solidFill>
                  <a:srgbClr val="0000FF"/>
                </a:solidFill>
              </a:rPr>
              <a:t>扇</a:t>
            </a:r>
            <a:r>
              <a:rPr lang="fr-FR" altLang="zh-CN" sz="2400" dirty="0">
                <a:solidFill>
                  <a:srgbClr val="0000FF"/>
                </a:solidFill>
              </a:rPr>
              <a:t>(</a:t>
            </a:r>
            <a:r>
              <a:rPr lang="fr-FR" altLang="zh-CN" sz="2400" dirty="0" err="1" smtClean="0">
                <a:solidFill>
                  <a:srgbClr val="0000FF"/>
                </a:solidFill>
              </a:rPr>
              <a:t>shàn</a:t>
            </a:r>
            <a:r>
              <a:rPr lang="fr-FR" altLang="zh-CN" sz="2400" dirty="0">
                <a:solidFill>
                  <a:srgbClr val="0000FF"/>
                </a:solidFill>
              </a:rPr>
              <a:t>: classificateur)</a:t>
            </a:r>
            <a:r>
              <a:rPr lang="zh-CN" altLang="en-US" sz="2800" dirty="0"/>
              <a:t>小門兒</a:t>
            </a:r>
            <a:r>
              <a:rPr lang="zh-CN" altLang="en-US" sz="2800" dirty="0">
                <a:solidFill>
                  <a:srgbClr val="0000FF"/>
                </a:solidFill>
              </a:rPr>
              <a:t>悄悄地</a:t>
            </a:r>
            <a:r>
              <a:rPr lang="fr-FR" altLang="zh-CN" sz="2400" dirty="0" smtClean="0">
                <a:solidFill>
                  <a:srgbClr val="0000FF"/>
                </a:solidFill>
              </a:rPr>
              <a:t>(secrètement</a:t>
            </a:r>
            <a:r>
              <a:rPr lang="fr-FR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/>
              <a:t>開了。一個</a:t>
            </a:r>
            <a:r>
              <a:rPr lang="zh-CN" altLang="en-US" sz="2800" dirty="0">
                <a:solidFill>
                  <a:srgbClr val="0000FF"/>
                </a:solidFill>
              </a:rPr>
              <a:t>影子</a:t>
            </a:r>
            <a:r>
              <a:rPr lang="fr-FR" altLang="zh-CN" sz="2800" dirty="0" smtClean="0"/>
              <a:t>(ombre/ image)</a:t>
            </a:r>
            <a:r>
              <a:rPr lang="zh-CN" altLang="en-US" sz="2800" dirty="0"/>
              <a:t>從眼睛</a:t>
            </a:r>
            <a:r>
              <a:rPr lang="zh-CN" altLang="en-US" sz="2800" dirty="0">
                <a:solidFill>
                  <a:srgbClr val="0000FF"/>
                </a:solidFill>
              </a:rPr>
              <a:t>投</a:t>
            </a:r>
            <a:r>
              <a:rPr lang="fr-FR" altLang="zh-CN" sz="2800" dirty="0"/>
              <a:t>(</a:t>
            </a:r>
            <a:r>
              <a:rPr lang="fr-FR" altLang="zh-CN" sz="2400" dirty="0">
                <a:solidFill>
                  <a:srgbClr val="0000FF"/>
                </a:solidFill>
              </a:rPr>
              <a:t>projeter)</a:t>
            </a:r>
            <a:r>
              <a:rPr lang="zh-CN" altLang="en-US" sz="2800" dirty="0"/>
              <a:t>到了心裡</a:t>
            </a:r>
            <a:r>
              <a:rPr lang="en-US" sz="2800" dirty="0"/>
              <a:t>,</a:t>
            </a:r>
            <a:r>
              <a:rPr lang="zh-CN" altLang="en-US" sz="2800" dirty="0">
                <a:solidFill>
                  <a:srgbClr val="008000"/>
                </a:solidFill>
              </a:rPr>
              <a:t>抹</a:t>
            </a:r>
            <a:r>
              <a:rPr lang="fr-FR" altLang="zh-CN" sz="2800" dirty="0">
                <a:solidFill>
                  <a:srgbClr val="008000"/>
                </a:solidFill>
              </a:rPr>
              <a:t>(mo:</a:t>
            </a:r>
            <a:r>
              <a:rPr lang="zh-TW" altLang="en-US" sz="2800" dirty="0" smtClean="0">
                <a:solidFill>
                  <a:srgbClr val="008000"/>
                </a:solidFill>
              </a:rPr>
              <a:t>擦</a:t>
            </a:r>
            <a:r>
              <a:rPr lang="en-US" altLang="zh-TW" sz="2800" dirty="0" smtClean="0">
                <a:solidFill>
                  <a:srgbClr val="008000"/>
                </a:solidFill>
              </a:rPr>
              <a:t> effacer</a:t>
            </a:r>
            <a:r>
              <a:rPr lang="zh-TW" altLang="en-US" sz="2800" dirty="0" smtClean="0">
                <a:solidFill>
                  <a:srgbClr val="008000"/>
                </a:solidFill>
              </a:rPr>
              <a:t>）</a:t>
            </a:r>
            <a:r>
              <a:rPr lang="zh-CN" altLang="en-US" sz="2800" b="1" dirty="0">
                <a:solidFill>
                  <a:srgbClr val="008000"/>
                </a:solidFill>
              </a:rPr>
              <a:t>也</a:t>
            </a:r>
            <a:r>
              <a:rPr lang="zh-CN" altLang="en-US" sz="2800" dirty="0">
                <a:solidFill>
                  <a:srgbClr val="008000"/>
                </a:solidFill>
              </a:rPr>
              <a:t>抹</a:t>
            </a:r>
            <a:r>
              <a:rPr lang="zh-CN" altLang="en-US" sz="2800" b="1" dirty="0">
                <a:solidFill>
                  <a:srgbClr val="008000"/>
                </a:solidFill>
              </a:rPr>
              <a:t>不</a:t>
            </a:r>
            <a:r>
              <a:rPr lang="zh-CN" altLang="en-US" sz="2800" dirty="0">
                <a:solidFill>
                  <a:srgbClr val="008000"/>
                </a:solidFill>
              </a:rPr>
              <a:t>掉</a:t>
            </a:r>
            <a:r>
              <a:rPr lang="en-US" sz="2800" dirty="0"/>
              <a:t>,</a:t>
            </a:r>
            <a:r>
              <a:rPr lang="zh-CN" altLang="en-US" sz="2800" dirty="0"/>
              <a:t>可影子“他”卻</a:t>
            </a:r>
            <a:r>
              <a:rPr lang="zh-CN" altLang="en-US" sz="2800" b="1" dirty="0"/>
              <a:t>全然</a:t>
            </a:r>
            <a:r>
              <a:rPr lang="zh-CN" altLang="en-US" sz="2800" dirty="0"/>
              <a:t>不知。</a:t>
            </a:r>
            <a:r>
              <a:rPr lang="zh-CN" altLang="en-US" sz="2800" b="1" dirty="0">
                <a:solidFill>
                  <a:srgbClr val="0000FF"/>
                </a:solidFill>
              </a:rPr>
              <a:t>陡然</a:t>
            </a:r>
            <a:r>
              <a:rPr lang="zh-TW" altLang="en-US" sz="2400" b="1" dirty="0">
                <a:solidFill>
                  <a:srgbClr val="0000FF"/>
                </a:solidFill>
              </a:rPr>
              <a:t>（</a:t>
            </a:r>
            <a:r>
              <a:rPr lang="fr-FR" altLang="zh-TW" sz="2400" b="1" dirty="0" err="1">
                <a:solidFill>
                  <a:srgbClr val="0000FF"/>
                </a:solidFill>
              </a:rPr>
              <a:t>dou</a:t>
            </a:r>
            <a:r>
              <a:rPr lang="fr-FR" altLang="zh-TW" sz="2400" b="1" dirty="0">
                <a:solidFill>
                  <a:srgbClr val="0000FF"/>
                </a:solidFill>
              </a:rPr>
              <a:t>: </a:t>
            </a:r>
            <a:r>
              <a:rPr lang="zh-TW" altLang="en-US" sz="2400" b="1" dirty="0">
                <a:solidFill>
                  <a:srgbClr val="0000FF"/>
                </a:solidFill>
              </a:rPr>
              <a:t>突然）</a:t>
            </a:r>
            <a:r>
              <a:rPr lang="zh-CN" altLang="en-US" sz="2800" dirty="0"/>
              <a:t>覺得父親帶給我的光明</a:t>
            </a:r>
            <a:r>
              <a:rPr lang="zh-CN" altLang="en-US" sz="2800" dirty="0">
                <a:solidFill>
                  <a:srgbClr val="0000FF"/>
                </a:solidFill>
              </a:rPr>
              <a:t>黯淡</a:t>
            </a:r>
            <a:r>
              <a:rPr lang="en-US" altLang="zh-CN" sz="2800" dirty="0">
                <a:solidFill>
                  <a:srgbClr val="0000FF"/>
                </a:solidFill>
              </a:rPr>
              <a:t>( </a:t>
            </a:r>
            <a:r>
              <a:rPr lang="en-US" altLang="zh-CN" sz="2800" dirty="0" err="1">
                <a:solidFill>
                  <a:srgbClr val="0000FF"/>
                </a:solidFill>
              </a:rPr>
              <a:t>àn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 err="1">
                <a:solidFill>
                  <a:srgbClr val="0000FF"/>
                </a:solidFill>
              </a:rPr>
              <a:t>dàn</a:t>
            </a:r>
            <a:r>
              <a:rPr lang="en-US" altLang="zh-CN" sz="2800" dirty="0">
                <a:solidFill>
                  <a:srgbClr val="0000FF"/>
                </a:solidFill>
              </a:rPr>
              <a:t>: </a:t>
            </a:r>
            <a:r>
              <a:rPr lang="fr-FR" altLang="zh-CN" sz="2800" dirty="0">
                <a:solidFill>
                  <a:srgbClr val="0000FF"/>
                </a:solidFill>
              </a:rPr>
              <a:t>s’assombrir</a:t>
            </a:r>
            <a:r>
              <a:rPr lang="en-US" altLang="zh-CN" sz="2800" dirty="0">
                <a:solidFill>
                  <a:srgbClr val="0000FF"/>
                </a:solidFill>
              </a:rPr>
              <a:t>)</a:t>
            </a:r>
            <a:r>
              <a:rPr lang="zh-CN" altLang="en-US" sz="2800" dirty="0"/>
              <a:t>了</a:t>
            </a:r>
            <a:r>
              <a:rPr lang="en-US" sz="2800" dirty="0"/>
              <a:t>,</a:t>
            </a:r>
            <a:r>
              <a:rPr lang="zh-CN" altLang="en-US" sz="2800" dirty="0"/>
              <a:t>我心裡只對那個人說</a:t>
            </a:r>
            <a:r>
              <a:rPr lang="en-US" sz="2800" dirty="0"/>
              <a:t>:</a:t>
            </a:r>
            <a:r>
              <a:rPr lang="zh-CN" altLang="en-US" sz="2800" dirty="0"/>
              <a:t>“沒有你呀</a:t>
            </a:r>
            <a:r>
              <a:rPr lang="en-US" sz="2800" dirty="0"/>
              <a:t>,</a:t>
            </a:r>
            <a:r>
              <a:rPr lang="zh-CN" altLang="en-US" sz="2800" dirty="0"/>
              <a:t>我就是黑暗。”</a:t>
            </a:r>
            <a:endParaRPr lang="fr-FR" sz="2800" dirty="0"/>
          </a:p>
          <a:p>
            <a:pPr>
              <a:lnSpc>
                <a:spcPct val="150000"/>
              </a:lnSpc>
            </a:pPr>
            <a:endParaRPr lang="fr-FR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583" y="18415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zh-CN" sz="3600" dirty="0" smtClean="0"/>
              <a:t>« </a:t>
            </a:r>
            <a:r>
              <a:rPr lang="zh-CN" altLang="en-US" sz="3600" dirty="0" smtClean="0"/>
              <a:t>沒有你呀</a:t>
            </a:r>
            <a:r>
              <a:rPr lang="en-US" sz="3600" dirty="0"/>
              <a:t>,</a:t>
            </a:r>
            <a:r>
              <a:rPr lang="zh-CN" altLang="en-US" sz="3600" dirty="0" smtClean="0"/>
              <a:t>我就是黑暗</a:t>
            </a:r>
            <a:r>
              <a:rPr lang="zh-TW" altLang="zh-CN" sz="3600" dirty="0" smtClean="0"/>
              <a:t>。</a:t>
            </a:r>
            <a:r>
              <a:rPr lang="fr-FR" altLang="zh-CN" sz="3600" dirty="0" smtClean="0"/>
              <a:t>»</a:t>
            </a:r>
          </a:p>
          <a:p>
            <a:pPr algn="ctr"/>
            <a:r>
              <a:rPr lang="fr-FR" sz="3600" dirty="0" smtClean="0"/>
              <a:t>Sans toi, je suis les ténèbres</a:t>
            </a:r>
            <a:r>
              <a:rPr lang="fr-F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91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08000"/>
            <a:ext cx="7683500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父親做的飯菜也不香了</a:t>
            </a:r>
            <a:r>
              <a:rPr lang="en-US" sz="2800" dirty="0"/>
              <a:t>,</a:t>
            </a:r>
            <a:r>
              <a:rPr lang="zh-CN" altLang="en-US" sz="2800" dirty="0" smtClean="0">
                <a:solidFill>
                  <a:srgbClr val="0000FF"/>
                </a:solidFill>
              </a:rPr>
              <a:t>澀澀</a:t>
            </a:r>
            <a:r>
              <a:rPr lang="zh-CN" altLang="en-US" sz="2800" dirty="0" smtClean="0"/>
              <a:t>地</a:t>
            </a:r>
            <a:r>
              <a:rPr lang="en-US" altLang="zh-CN" sz="2800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sè</a:t>
            </a:r>
            <a:r>
              <a:rPr lang="en-US" altLang="zh-CN" sz="2000" dirty="0" smtClean="0"/>
              <a:t>: sec</a:t>
            </a:r>
            <a:r>
              <a:rPr lang="en-US" altLang="zh-CN" sz="2800" dirty="0" smtClean="0"/>
              <a:t>)</a:t>
            </a:r>
            <a:r>
              <a:rPr lang="zh-CN" altLang="en-US" sz="2800" dirty="0" smtClean="0">
                <a:solidFill>
                  <a:srgbClr val="0000FF"/>
                </a:solidFill>
              </a:rPr>
              <a:t>咽</a:t>
            </a:r>
            <a:r>
              <a:rPr lang="fr-FR" altLang="zh-CN" sz="2800" dirty="0" smtClean="0"/>
              <a:t>(</a:t>
            </a:r>
            <a:r>
              <a:rPr lang="fr-FR" altLang="zh-CN" sz="2000" dirty="0" err="1" smtClean="0"/>
              <a:t>yàn:avaler</a:t>
            </a:r>
            <a:r>
              <a:rPr lang="fr-FR" altLang="zh-CN" sz="2800" dirty="0" smtClean="0"/>
              <a:t>)</a:t>
            </a:r>
            <a:r>
              <a:rPr lang="zh-CN" altLang="en-US" sz="2800" dirty="0" smtClean="0"/>
              <a:t>不下去</a:t>
            </a:r>
            <a:r>
              <a:rPr lang="zh-CN" altLang="en-US" sz="2800" dirty="0"/>
              <a:t>。父親問</a:t>
            </a:r>
            <a:r>
              <a:rPr lang="en-US" sz="2800" dirty="0"/>
              <a:t>:</a:t>
            </a:r>
            <a:r>
              <a:rPr lang="zh-CN" altLang="en-US" sz="2800" dirty="0"/>
              <a:t>“</a:t>
            </a:r>
            <a:r>
              <a:rPr lang="zh-CN" altLang="en-US" sz="2800" dirty="0" smtClean="0"/>
              <a:t>誰</a:t>
            </a:r>
            <a:r>
              <a:rPr lang="zh-CN" altLang="en-US" sz="2800" dirty="0" smtClean="0">
                <a:solidFill>
                  <a:srgbClr val="0000FF"/>
                </a:solidFill>
              </a:rPr>
              <a:t>欺負</a:t>
            </a:r>
            <a:r>
              <a:rPr lang="en-US" altLang="zh-CN" sz="2800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tourmenter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taquiner</a:t>
            </a:r>
            <a:r>
              <a:rPr lang="en-US" altLang="zh-CN" sz="2000" dirty="0" smtClean="0"/>
              <a:t> )</a:t>
            </a:r>
            <a:r>
              <a:rPr lang="zh-CN" altLang="en-US" sz="2800" dirty="0" smtClean="0"/>
              <a:t>我們</a:t>
            </a:r>
            <a:r>
              <a:rPr lang="zh-CN" altLang="en-US" sz="2800" dirty="0"/>
              <a:t>的細妹子了</a:t>
            </a:r>
            <a:r>
              <a:rPr lang="en-US" sz="2800" dirty="0"/>
              <a:t>?</a:t>
            </a:r>
            <a:r>
              <a:rPr lang="zh-CN" altLang="en-US" sz="2800" dirty="0"/>
              <a:t>”</a:t>
            </a:r>
            <a:r>
              <a:rPr lang="zh-CN" altLang="en-US" sz="2800" dirty="0" smtClean="0"/>
              <a:t>我忽然覺得</a:t>
            </a:r>
            <a:r>
              <a:rPr lang="zh-CN" altLang="en-US" sz="2800" dirty="0" smtClean="0">
                <a:solidFill>
                  <a:srgbClr val="0000FF"/>
                </a:solidFill>
              </a:rPr>
              <a:t>委屈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(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être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lésé</a:t>
            </a:r>
            <a:r>
              <a:rPr lang="en-US" altLang="zh-CN" sz="2000" dirty="0" smtClean="0">
                <a:solidFill>
                  <a:srgbClr val="0000FF"/>
                </a:solidFill>
              </a:rPr>
              <a:t>, injustice </a:t>
            </a:r>
            <a:r>
              <a:rPr lang="en-US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得</a:t>
            </a:r>
            <a:r>
              <a:rPr lang="zh-CN" altLang="en-US" sz="2800" dirty="0"/>
              <a:t>不行</a:t>
            </a:r>
            <a:r>
              <a:rPr lang="en-US" sz="2800" dirty="0"/>
              <a:t>,</a:t>
            </a:r>
            <a:r>
              <a:rPr lang="zh-CN" altLang="en-US" sz="2800" dirty="0" smtClean="0"/>
              <a:t>眼淚</a:t>
            </a:r>
            <a:r>
              <a:rPr lang="zh-CN" altLang="en-US" sz="2800" dirty="0" smtClean="0">
                <a:solidFill>
                  <a:srgbClr val="0000FF"/>
                </a:solidFill>
              </a:rPr>
              <a:t>吧嗒</a:t>
            </a:r>
            <a:r>
              <a:rPr lang="zh-CN" altLang="en-US" sz="2800" dirty="0" smtClean="0"/>
              <a:t>吧嗒</a:t>
            </a:r>
            <a:r>
              <a:rPr lang="en-US" altLang="zh-CN" sz="2800" dirty="0" smtClean="0"/>
              <a:t> (</a:t>
            </a:r>
            <a:r>
              <a:rPr lang="en-US" altLang="zh-CN" sz="2800" dirty="0" err="1" smtClean="0"/>
              <a:t>ba</a:t>
            </a:r>
            <a:r>
              <a:rPr lang="en-US" altLang="zh-CN" sz="2800" dirty="0" smtClean="0"/>
              <a:t> da)</a:t>
            </a:r>
            <a:r>
              <a:rPr lang="zh-CN" altLang="en-US" sz="2800" dirty="0" smtClean="0"/>
              <a:t>掉下來</a:t>
            </a:r>
            <a:r>
              <a:rPr lang="zh-CN" altLang="en-US" sz="2800" dirty="0"/>
              <a:t>。</a:t>
            </a:r>
            <a:r>
              <a:rPr lang="zh-CN" altLang="en-US" sz="2800" dirty="0" smtClean="0"/>
              <a:t>父親</a:t>
            </a:r>
            <a:r>
              <a:rPr lang="zh-CN" altLang="en-US" sz="2800" dirty="0" smtClean="0">
                <a:solidFill>
                  <a:srgbClr val="0000FF"/>
                </a:solidFill>
              </a:rPr>
              <a:t>逗</a:t>
            </a:r>
            <a:r>
              <a:rPr lang="en-US" altLang="zh-CN" sz="2800" dirty="0" smtClean="0">
                <a:solidFill>
                  <a:srgbClr val="0000FF"/>
                </a:solidFill>
              </a:rPr>
              <a:t> (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taquiner</a:t>
            </a:r>
            <a:r>
              <a:rPr lang="en-US" altLang="zh-CN" sz="2000" dirty="0" smtClean="0">
                <a:solidFill>
                  <a:srgbClr val="0000FF"/>
                </a:solidFill>
              </a:rPr>
              <a:t>/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plaisanter</a:t>
            </a:r>
            <a:r>
              <a:rPr lang="en-US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我</a:t>
            </a:r>
            <a:r>
              <a:rPr lang="en-US" sz="2800" dirty="0"/>
              <a:t>:</a:t>
            </a:r>
            <a:r>
              <a:rPr lang="zh-CN" altLang="en-US" sz="2800" dirty="0"/>
              <a:t>“千</a:t>
            </a:r>
            <a:r>
              <a:rPr lang="zh-CN" altLang="en-US" sz="2800" dirty="0" smtClean="0">
                <a:solidFill>
                  <a:srgbClr val="0000FF"/>
                </a:solidFill>
              </a:rPr>
              <a:t>根</a:t>
            </a:r>
            <a:r>
              <a:rPr lang="en-US" altLang="zh-CN" sz="2800" dirty="0" smtClean="0">
                <a:solidFill>
                  <a:srgbClr val="0000FF"/>
                </a:solidFill>
              </a:rPr>
              <a:t> (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classif</a:t>
            </a:r>
            <a:r>
              <a:rPr lang="en-US" altLang="zh-CN" sz="2800" dirty="0" smtClean="0">
                <a:solidFill>
                  <a:srgbClr val="0000FF"/>
                </a:solidFill>
              </a:rPr>
              <a:t>°)</a:t>
            </a:r>
            <a:r>
              <a:rPr lang="zh-CN" altLang="en-US" sz="2800" dirty="0" smtClean="0"/>
              <a:t>線</a:t>
            </a:r>
            <a:r>
              <a:rPr lang="en-US" sz="2800" dirty="0"/>
              <a:t>,</a:t>
            </a:r>
            <a:r>
              <a:rPr lang="zh-CN" altLang="en-US" sz="2800" dirty="0"/>
              <a:t>萬根線</a:t>
            </a:r>
            <a:r>
              <a:rPr lang="en-US" sz="2800" dirty="0"/>
              <a:t>,</a:t>
            </a:r>
            <a:r>
              <a:rPr lang="zh-CN" altLang="en-US" sz="2800" dirty="0"/>
              <a:t>落到地上看不見。細妹子的眼睛下雨啦。</a:t>
            </a:r>
            <a:r>
              <a:rPr lang="zh-CN" altLang="en-US" sz="2800" dirty="0" smtClean="0"/>
              <a:t>”</a:t>
            </a:r>
            <a:r>
              <a:rPr lang="fr-FR" altLang="zh-CN" sz="2800" dirty="0" smtClean="0"/>
              <a:t>			</a:t>
            </a:r>
            <a:endParaRPr lang="fr-FR" sz="2800" dirty="0"/>
          </a:p>
        </p:txBody>
      </p:sp>
      <p:pic>
        <p:nvPicPr>
          <p:cNvPr id="3" name="Image 2" descr="Capture d’écran 2020-11-04 à 19.4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78" y="4305300"/>
            <a:ext cx="1907921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4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抹也抹不掉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3800" dirty="0" smtClean="0">
                <a:solidFill>
                  <a:srgbClr val="008000"/>
                </a:solidFill>
              </a:rPr>
              <a:t>V1 </a:t>
            </a:r>
            <a:r>
              <a:rPr lang="zh-TW" altLang="en-US" sz="3800" dirty="0" smtClean="0">
                <a:solidFill>
                  <a:srgbClr val="008000"/>
                </a:solidFill>
              </a:rPr>
              <a:t>也</a:t>
            </a:r>
            <a:r>
              <a:rPr lang="en-US" altLang="zh-TW" sz="3800" dirty="0" smtClean="0">
                <a:solidFill>
                  <a:srgbClr val="008000"/>
                </a:solidFill>
              </a:rPr>
              <a:t>V1</a:t>
            </a:r>
            <a:r>
              <a:rPr lang="zh-TW" altLang="en-US" sz="3800" dirty="0" smtClean="0">
                <a:solidFill>
                  <a:srgbClr val="008000"/>
                </a:solidFill>
              </a:rPr>
              <a:t>不</a:t>
            </a:r>
            <a:r>
              <a:rPr lang="fr-FR" altLang="zh-TW" sz="3800" dirty="0" smtClean="0">
                <a:solidFill>
                  <a:srgbClr val="008000"/>
                </a:solidFill>
              </a:rPr>
              <a:t>V2</a:t>
            </a:r>
            <a:r>
              <a:rPr lang="en-US" altLang="zh-TW" sz="3800" dirty="0" smtClean="0"/>
              <a:t> , </a:t>
            </a:r>
            <a:r>
              <a:rPr lang="fr-FR" altLang="zh-TW" sz="3800" dirty="0" smtClean="0">
                <a:solidFill>
                  <a:srgbClr val="FF6600"/>
                </a:solidFill>
              </a:rPr>
              <a:t>V1</a:t>
            </a:r>
            <a:r>
              <a:rPr lang="zh-TW" altLang="en-US" sz="3800" dirty="0" smtClean="0">
                <a:solidFill>
                  <a:srgbClr val="FF6600"/>
                </a:solidFill>
              </a:rPr>
              <a:t>也</a:t>
            </a:r>
            <a:r>
              <a:rPr lang="en-US" altLang="zh-TW" sz="3800" dirty="0" smtClean="0">
                <a:solidFill>
                  <a:srgbClr val="FF6600"/>
                </a:solidFill>
              </a:rPr>
              <a:t>V1</a:t>
            </a:r>
            <a:r>
              <a:rPr lang="zh-TW" altLang="en-US" sz="3800" dirty="0" smtClean="0">
                <a:solidFill>
                  <a:srgbClr val="FF6600"/>
                </a:solidFill>
              </a:rPr>
              <a:t>不</a:t>
            </a:r>
            <a:r>
              <a:rPr lang="fr-FR" altLang="zh-TW" sz="3800" dirty="0" err="1" smtClean="0">
                <a:solidFill>
                  <a:srgbClr val="FF6600"/>
                </a:solidFill>
              </a:rPr>
              <a:t>adj</a:t>
            </a:r>
            <a:r>
              <a:rPr lang="fr-FR" altLang="zh-TW" sz="3800" dirty="0" smtClean="0">
                <a:solidFill>
                  <a:srgbClr val="FF6600"/>
                </a:solidFill>
              </a:rPr>
              <a:t> </a:t>
            </a:r>
            <a:r>
              <a:rPr lang="zh-TW" altLang="en-US" sz="3800" dirty="0" smtClean="0"/>
              <a:t>（</a:t>
            </a:r>
            <a:r>
              <a:rPr lang="zh-TW" altLang="en-US" sz="3800" dirty="0"/>
              <a:t>即使</a:t>
            </a:r>
            <a:r>
              <a:rPr lang="mr-IN" altLang="zh-TW" sz="3800" dirty="0"/>
              <a:t>…</a:t>
            </a:r>
            <a:r>
              <a:rPr lang="fr-FR" altLang="zh-TW" sz="3800" dirty="0"/>
              <a:t>.</a:t>
            </a:r>
            <a:r>
              <a:rPr lang="zh-TW" altLang="en-US" sz="3800" dirty="0" smtClean="0"/>
              <a:t>也</a:t>
            </a:r>
            <a:r>
              <a:rPr lang="fr-FR" altLang="zh-TW" sz="3800" dirty="0" smtClean="0"/>
              <a:t>, même si</a:t>
            </a:r>
            <a:r>
              <a:rPr lang="mr-IN" altLang="zh-TW" sz="3800" dirty="0" smtClean="0"/>
              <a:t>…</a:t>
            </a:r>
            <a:r>
              <a:rPr lang="fr-FR" altLang="zh-TW" sz="3800" dirty="0" smtClean="0"/>
              <a:t>on ne peut pas</a:t>
            </a:r>
            <a:r>
              <a:rPr lang="mr-IN" altLang="zh-TW" sz="3800" dirty="0" smtClean="0"/>
              <a:t>…</a:t>
            </a:r>
            <a:r>
              <a:rPr lang="zh-TW" altLang="en-US" sz="3800" dirty="0" smtClean="0"/>
              <a:t>）</a:t>
            </a:r>
            <a:endParaRPr lang="fr-FR" altLang="zh-TW" sz="3800" dirty="0" smtClean="0">
              <a:solidFill>
                <a:srgbClr val="FF6600"/>
              </a:solidFill>
            </a:endParaRPr>
          </a:p>
          <a:p>
            <a:endParaRPr lang="fr-FR" altLang="zh-TW" sz="3800" dirty="0" smtClean="0"/>
          </a:p>
          <a:p>
            <a:r>
              <a:rPr lang="zh-TW" altLang="zh-TW" sz="4400" dirty="0" smtClean="0"/>
              <a:t>1</a:t>
            </a:r>
            <a:r>
              <a:rPr lang="en-US" altLang="zh-TW" sz="4400" dirty="0" smtClean="0"/>
              <a:t>. </a:t>
            </a:r>
            <a:r>
              <a:rPr lang="zh-TW" altLang="en-US" sz="4400" dirty="0" smtClean="0"/>
              <a:t>在外面旅行，睡也睡不好，吃也吃不好，還是在家裡舒服。</a:t>
            </a:r>
            <a:endParaRPr lang="fr-FR" altLang="zh-TW" sz="4400" dirty="0" smtClean="0"/>
          </a:p>
          <a:p>
            <a:r>
              <a:rPr lang="zh-TW" altLang="zh-TW" sz="4400" dirty="0" smtClean="0"/>
              <a:t>2</a:t>
            </a:r>
            <a:r>
              <a:rPr lang="fr-FR" altLang="zh-TW" sz="4400" dirty="0" smtClean="0"/>
              <a:t> </a:t>
            </a:r>
            <a:r>
              <a:rPr lang="zh-TW" altLang="en-US" sz="4400" dirty="0" smtClean="0"/>
              <a:t>蘋果樹長滿了蘋果，吃也吃不完。</a:t>
            </a:r>
            <a:endParaRPr lang="fr-FR" altLang="zh-TW" sz="4400" dirty="0" smtClean="0"/>
          </a:p>
          <a:p>
            <a:r>
              <a:rPr lang="zh-TW" altLang="zh-TW" sz="4400" dirty="0" smtClean="0"/>
              <a:t>3</a:t>
            </a:r>
            <a:r>
              <a:rPr lang="fr-FR" altLang="zh-TW" sz="4400" dirty="0" smtClean="0"/>
              <a:t> </a:t>
            </a:r>
            <a:r>
              <a:rPr lang="zh-TW" altLang="en-US" sz="4400" dirty="0" smtClean="0"/>
              <a:t>髒衣服太多了，洗也洗不完。</a:t>
            </a:r>
            <a:endParaRPr lang="fr-FR" altLang="zh-TW" sz="4400" dirty="0" smtClean="0"/>
          </a:p>
          <a:p>
            <a:pPr marL="0" indent="0">
              <a:buNone/>
            </a:pPr>
            <a:r>
              <a:rPr lang="fr-FR" altLang="zh-TW" sz="4400" dirty="0"/>
              <a:t> </a:t>
            </a:r>
            <a:r>
              <a:rPr lang="fr-FR" altLang="zh-TW" sz="4400" dirty="0" smtClean="0"/>
              <a:t>  </a:t>
            </a:r>
            <a:r>
              <a:rPr lang="zh-TW" altLang="zh-TW" sz="4400" dirty="0" smtClean="0"/>
              <a:t>-</a:t>
            </a:r>
            <a:r>
              <a:rPr lang="en-US" altLang="zh-TW" sz="4400" dirty="0" smtClean="0"/>
              <a:t> </a:t>
            </a:r>
            <a:r>
              <a:rPr lang="zh-TW" altLang="en-US" sz="4400" dirty="0" smtClean="0"/>
              <a:t>這件衣服實在太髒了，洗也洗不乾淨。</a:t>
            </a:r>
            <a:endParaRPr lang="fr-FR" altLang="zh-TW" sz="4400" dirty="0" smtClean="0"/>
          </a:p>
          <a:p>
            <a:pPr marL="0" indent="0">
              <a:buNone/>
            </a:pPr>
            <a:r>
              <a:rPr lang="fr-FR" altLang="zh-TW" sz="4400" dirty="0" smtClean="0"/>
              <a:t>   </a:t>
            </a:r>
            <a:r>
              <a:rPr lang="zh-TW" altLang="zh-TW" sz="4400" dirty="0" smtClean="0"/>
              <a:t>4</a:t>
            </a:r>
            <a:r>
              <a:rPr lang="en-US" altLang="zh-TW" sz="4400" dirty="0"/>
              <a:t> </a:t>
            </a:r>
            <a:r>
              <a:rPr lang="fr-FR" altLang="zh-TW" sz="4400" dirty="0" smtClean="0"/>
              <a:t> </a:t>
            </a:r>
            <a:r>
              <a:rPr lang="zh-TW" altLang="en-US" sz="4400" dirty="0" smtClean="0"/>
              <a:t>游泳太難了，我怎麼學也學不會。</a:t>
            </a:r>
            <a:endParaRPr lang="fr-FR" altLang="zh-TW" sz="4400" dirty="0" smtClean="0"/>
          </a:p>
          <a:p>
            <a:pPr marL="0" indent="0">
              <a:buNone/>
            </a:pPr>
            <a:r>
              <a:rPr lang="fr-FR" altLang="zh-TW" sz="4400" dirty="0" smtClean="0"/>
              <a:t>(trop difficile, je n’arrive pas à acquérir/ à apprendre )</a:t>
            </a:r>
          </a:p>
          <a:p>
            <a:pPr marL="0" indent="0">
              <a:buNone/>
            </a:pPr>
            <a:r>
              <a:rPr lang="fr-FR" altLang="zh-TW" sz="4400" dirty="0" smtClean="0"/>
              <a:t>     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游泳太難了，我怎麼學也學不好。</a:t>
            </a:r>
            <a:endParaRPr lang="fr-FR" altLang="zh-TW" sz="4400" dirty="0" smtClean="0"/>
          </a:p>
          <a:p>
            <a:pPr marL="0" indent="0">
              <a:buNone/>
            </a:pPr>
            <a:r>
              <a:rPr lang="fr-FR" altLang="zh-TW" sz="4400" dirty="0" smtClean="0"/>
              <a:t>     (je n’arrive pas à bien maîtriser) </a:t>
            </a:r>
          </a:p>
          <a:p>
            <a:pPr marL="0" indent="0">
              <a:buNone/>
            </a:pPr>
            <a:r>
              <a:rPr lang="fr-FR" altLang="zh-TW" sz="4400" dirty="0" smtClean="0"/>
              <a:t>	</a:t>
            </a:r>
            <a:r>
              <a:rPr lang="zh-TW" altLang="zh-TW" sz="4400" dirty="0" smtClean="0"/>
              <a:t>-</a:t>
            </a:r>
            <a:r>
              <a:rPr lang="zh-TW" altLang="en-US" sz="4400" dirty="0" smtClean="0"/>
              <a:t>游泳太難了，我怎麼學也學不起來。</a:t>
            </a:r>
            <a:endParaRPr lang="fr-FR" altLang="zh-TW" sz="4400" dirty="0" smtClean="0"/>
          </a:p>
          <a:p>
            <a:pPr marL="0" indent="0">
              <a:buNone/>
            </a:pPr>
            <a:r>
              <a:rPr lang="fr-FR" altLang="zh-TW" sz="4400" dirty="0" smtClean="0"/>
              <a:t>(je n’arrive pas à acquérir / à apprendre)</a:t>
            </a: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2859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5. </a:t>
            </a:r>
            <a:r>
              <a:rPr lang="zh-TW" altLang="en-US" dirty="0" smtClean="0"/>
              <a:t>這個故事太長了，我想背也背不</a:t>
            </a:r>
            <a:r>
              <a:rPr lang="zh-TW" altLang="en-US" dirty="0" smtClean="0">
                <a:solidFill>
                  <a:srgbClr val="FF6600"/>
                </a:solidFill>
              </a:rPr>
              <a:t>完</a:t>
            </a:r>
            <a:r>
              <a:rPr lang="zh-TW" altLang="en-US" dirty="0" smtClean="0"/>
              <a:t>。</a:t>
            </a:r>
            <a:endParaRPr lang="fr-FR" altLang="zh-TW" dirty="0" smtClean="0"/>
          </a:p>
          <a:p>
            <a:pPr marL="0" indent="0">
              <a:buNone/>
            </a:pPr>
            <a:r>
              <a:rPr lang="fr-FR" altLang="zh-TW" dirty="0"/>
              <a:t> </a:t>
            </a:r>
            <a:r>
              <a:rPr lang="fr-FR" altLang="zh-TW" dirty="0" smtClean="0"/>
              <a:t>(je ne finiras jamais de la mémoriser)</a:t>
            </a:r>
          </a:p>
          <a:p>
            <a:r>
              <a:rPr lang="zh-TW" altLang="en-US" dirty="0" smtClean="0"/>
              <a:t>這個故事太長了，我想背也背不</a:t>
            </a:r>
            <a:r>
              <a:rPr lang="zh-TW" altLang="en-US" dirty="0" smtClean="0">
                <a:solidFill>
                  <a:srgbClr val="FF6600"/>
                </a:solidFill>
              </a:rPr>
              <a:t>起來</a:t>
            </a:r>
            <a:r>
              <a:rPr lang="zh-TW" altLang="en-US" dirty="0" smtClean="0"/>
              <a:t>。</a:t>
            </a:r>
            <a:endParaRPr lang="fr-FR" altLang="zh-TW" dirty="0" smtClean="0"/>
          </a:p>
          <a:p>
            <a:r>
              <a:rPr lang="fr-FR" altLang="zh-TW" dirty="0" smtClean="0"/>
              <a:t>(je ne suis pas capable de la mémoriser)</a:t>
            </a:r>
          </a:p>
          <a:p>
            <a:r>
              <a:rPr lang="zh-TW" altLang="zh-TW" dirty="0" smtClean="0"/>
              <a:t>6</a:t>
            </a:r>
            <a:r>
              <a:rPr lang="fr-FR" altLang="zh-TW" dirty="0" smtClean="0"/>
              <a:t> </a:t>
            </a:r>
            <a:r>
              <a:rPr lang="zh-TW" altLang="en-US" dirty="0" smtClean="0"/>
              <a:t>這件衣服太貴了，我想買也買不</a:t>
            </a:r>
            <a:r>
              <a:rPr lang="zh-TW" altLang="en-US" dirty="0" smtClean="0">
                <a:solidFill>
                  <a:srgbClr val="FF6600"/>
                </a:solidFill>
              </a:rPr>
              <a:t>了</a:t>
            </a:r>
            <a:r>
              <a:rPr lang="zh-TW" altLang="en-US" dirty="0" smtClean="0"/>
              <a:t>。</a:t>
            </a:r>
            <a:endParaRPr lang="fr-FR" altLang="zh-TW" dirty="0" smtClean="0"/>
          </a:p>
          <a:p>
            <a:r>
              <a:rPr lang="fr-FR" altLang="zh-TW" dirty="0" smtClean="0"/>
              <a:t>(pas possible de l’acheter probablement manque de moyen)</a:t>
            </a:r>
          </a:p>
          <a:p>
            <a:r>
              <a:rPr lang="zh-TW" altLang="en-US" dirty="0" smtClean="0"/>
              <a:t>這件衣服太貴了，我想買也買不</a:t>
            </a:r>
            <a:r>
              <a:rPr lang="zh-TW" altLang="en-US" dirty="0" smtClean="0">
                <a:solidFill>
                  <a:srgbClr val="FF6600"/>
                </a:solidFill>
              </a:rPr>
              <a:t>起</a:t>
            </a:r>
            <a:r>
              <a:rPr lang="zh-TW" altLang="en-US" dirty="0" smtClean="0"/>
              <a:t>。</a:t>
            </a:r>
            <a:endParaRPr lang="fr-FR" altLang="zh-TW" dirty="0" smtClean="0"/>
          </a:p>
          <a:p>
            <a:r>
              <a:rPr lang="fr-FR" dirty="0" smtClean="0"/>
              <a:t>(pas de moyen pour l’acheter)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24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700" y="622300"/>
            <a:ext cx="7378700" cy="522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可我覺得滿心都</a:t>
            </a:r>
            <a:r>
              <a:rPr lang="zh-CN" altLang="en-US" sz="2800" dirty="0" smtClean="0"/>
              <a:t>是無法</a:t>
            </a:r>
            <a:r>
              <a:rPr lang="zh-CN" altLang="en-US" sz="2800" dirty="0" smtClean="0">
                <a:solidFill>
                  <a:srgbClr val="0000FF"/>
                </a:solidFill>
              </a:rPr>
              <a:t>開釋</a:t>
            </a:r>
            <a:r>
              <a:rPr lang="en-US" altLang="zh-CN" sz="2800" dirty="0" smtClean="0">
                <a:solidFill>
                  <a:srgbClr val="0000FF"/>
                </a:solidFill>
              </a:rPr>
              <a:t> ( </a:t>
            </a:r>
            <a:r>
              <a:rPr lang="zh-TW" altLang="en-US" sz="2000" dirty="0" smtClean="0">
                <a:solidFill>
                  <a:srgbClr val="0000FF"/>
                </a:solidFill>
              </a:rPr>
              <a:t>解釋</a:t>
            </a:r>
            <a:r>
              <a:rPr lang="zh-TW" altLang="en-US" sz="2800" dirty="0" smtClean="0">
                <a:solidFill>
                  <a:srgbClr val="0000FF"/>
                </a:solidFill>
              </a:rPr>
              <a:t>）</a:t>
            </a:r>
            <a:r>
              <a:rPr lang="zh-CN" altLang="en-US" sz="2800" dirty="0" smtClean="0"/>
              <a:t>的煩惱</a:t>
            </a:r>
            <a:r>
              <a:rPr lang="en-US" sz="2800" dirty="0"/>
              <a:t>,</a:t>
            </a:r>
            <a:r>
              <a:rPr lang="zh-CN" altLang="en-US" sz="2800" dirty="0" smtClean="0"/>
              <a:t>一</a:t>
            </a:r>
            <a:r>
              <a:rPr lang="zh-CN" altLang="en-US" sz="2800" dirty="0" smtClean="0">
                <a:solidFill>
                  <a:srgbClr val="0000FF"/>
                </a:solidFill>
              </a:rPr>
              <a:t>甩頭</a:t>
            </a:r>
            <a:r>
              <a:rPr lang="zh-TW" altLang="en-US" sz="2800" dirty="0" smtClean="0">
                <a:solidFill>
                  <a:srgbClr val="0000FF"/>
                </a:solidFill>
              </a:rPr>
              <a:t>（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shuai</a:t>
            </a:r>
            <a:r>
              <a:rPr lang="zh-TW" altLang="en-US" sz="2000" dirty="0" smtClean="0">
                <a:solidFill>
                  <a:srgbClr val="0000FF"/>
                </a:solidFill>
              </a:rPr>
              <a:t>甩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: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déverser</a:t>
            </a:r>
            <a:r>
              <a:rPr lang="en-US" altLang="zh-TW" sz="2000" dirty="0" smtClean="0">
                <a:solidFill>
                  <a:srgbClr val="0000FF"/>
                </a:solidFill>
              </a:rPr>
              <a:t>, </a:t>
            </a:r>
            <a:r>
              <a:rPr lang="zh-TW" altLang="en-US" sz="2000" dirty="0" smtClean="0">
                <a:solidFill>
                  <a:srgbClr val="0000FF"/>
                </a:solidFill>
              </a:rPr>
              <a:t>甩頭：</a:t>
            </a:r>
            <a:r>
              <a:rPr lang="fr-FR" altLang="zh-TW" sz="2000" dirty="0" smtClean="0">
                <a:solidFill>
                  <a:srgbClr val="0000FF"/>
                </a:solidFill>
              </a:rPr>
              <a:t>tourner la tête)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zh-CN" altLang="en-US" sz="2800" dirty="0" smtClean="0"/>
              <a:t>跑</a:t>
            </a:r>
            <a:r>
              <a:rPr lang="zh-CN" altLang="en-US" sz="2800" dirty="0"/>
              <a:t>進自己的房子裡。父親跟過來</a:t>
            </a:r>
            <a:r>
              <a:rPr lang="en-US" sz="2800" dirty="0"/>
              <a:t>,</a:t>
            </a:r>
            <a:r>
              <a:rPr lang="zh-CN" altLang="en-US" sz="2800" dirty="0"/>
              <a:t>拍拍我的頭</a:t>
            </a:r>
            <a:r>
              <a:rPr lang="en-US" sz="2800" dirty="0"/>
              <a:t>,</a:t>
            </a:r>
            <a:r>
              <a:rPr lang="zh-CN" altLang="en-US" sz="2800" dirty="0"/>
              <a:t>問我</a:t>
            </a:r>
            <a:r>
              <a:rPr lang="en-US" sz="2800" dirty="0"/>
              <a:t>:</a:t>
            </a:r>
            <a:r>
              <a:rPr lang="zh-CN" altLang="en-US" sz="2800" dirty="0"/>
              <a:t>“怎麼啦</a:t>
            </a:r>
            <a:r>
              <a:rPr lang="en-US" sz="2800" dirty="0"/>
              <a:t>?</a:t>
            </a:r>
            <a:r>
              <a:rPr lang="zh-CN" altLang="en-US" sz="2800" dirty="0"/>
              <a:t>”我</a:t>
            </a:r>
            <a:r>
              <a:rPr lang="zh-CN" altLang="en-US" sz="2800" dirty="0">
                <a:solidFill>
                  <a:srgbClr val="0000FF"/>
                </a:solidFill>
              </a:rPr>
              <a:t>嚷</a:t>
            </a:r>
            <a:r>
              <a:rPr lang="zh-CN" altLang="en-US" sz="2800" dirty="0" smtClean="0"/>
              <a:t>道</a:t>
            </a:r>
            <a:r>
              <a:rPr lang="en-US" altLang="zh-CN" sz="2800" dirty="0" smtClean="0"/>
              <a:t> 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crier</a:t>
            </a:r>
            <a:r>
              <a:rPr lang="zh-TW" altLang="en-US" sz="2000" dirty="0" smtClean="0"/>
              <a:t>）</a:t>
            </a:r>
            <a:r>
              <a:rPr lang="en-US" sz="2800" dirty="0" smtClean="0"/>
              <a:t>:</a:t>
            </a:r>
            <a:r>
              <a:rPr lang="zh-CN" altLang="en-US" sz="2800" dirty="0"/>
              <a:t>“我要死啦</a:t>
            </a:r>
            <a:r>
              <a:rPr lang="en-US" sz="2800" dirty="0"/>
              <a:t>!</a:t>
            </a:r>
            <a:r>
              <a:rPr lang="zh-CN" altLang="en-US" sz="2800" dirty="0"/>
              <a:t>”父親笑了起來</a:t>
            </a:r>
            <a:r>
              <a:rPr lang="en-US" sz="2800" dirty="0"/>
              <a:t>,</a:t>
            </a:r>
            <a:r>
              <a:rPr lang="zh-CN" altLang="en-US" sz="2800" dirty="0"/>
              <a:t>說</a:t>
            </a:r>
            <a:r>
              <a:rPr lang="en-US" sz="2800" dirty="0"/>
              <a:t>:</a:t>
            </a:r>
            <a:r>
              <a:rPr lang="zh-CN" altLang="en-US" sz="2800" dirty="0"/>
              <a:t>“你小小年紀就說要死</a:t>
            </a:r>
            <a:r>
              <a:rPr lang="en-US" sz="2800" dirty="0"/>
              <a:t>,</a:t>
            </a:r>
            <a:r>
              <a:rPr lang="zh-CN" altLang="en-US" sz="2800" dirty="0"/>
              <a:t>爸爸這麼老了</a:t>
            </a:r>
            <a:r>
              <a:rPr lang="en-US" sz="2800" dirty="0"/>
              <a:t>,</a:t>
            </a:r>
            <a:r>
              <a:rPr lang="zh-CN" altLang="en-US" sz="2800" dirty="0"/>
              <a:t>還想活到</a:t>
            </a:r>
            <a:r>
              <a:rPr lang="en-US" sz="2800" dirty="0"/>
              <a:t>100</a:t>
            </a:r>
            <a:r>
              <a:rPr lang="zh-CN" altLang="en-US" sz="2800" dirty="0"/>
              <a:t>歲呢。哦哦哦</a:t>
            </a:r>
            <a:r>
              <a:rPr lang="en-US" sz="2800" dirty="0"/>
              <a:t>,</a:t>
            </a:r>
            <a:r>
              <a:rPr lang="zh-CN" altLang="en-US" sz="2800" dirty="0"/>
              <a:t>一定是有一件東西你很喜歡</a:t>
            </a:r>
            <a:r>
              <a:rPr lang="en-US" sz="2800" dirty="0"/>
              <a:t>,</a:t>
            </a:r>
            <a:r>
              <a:rPr lang="zh-CN" altLang="en-US" sz="2800" dirty="0"/>
              <a:t>又不肯跟爸爸說</a:t>
            </a:r>
            <a:r>
              <a:rPr lang="en-US" sz="2800" dirty="0"/>
              <a:t>,</a:t>
            </a:r>
            <a:r>
              <a:rPr lang="zh-CN" altLang="en-US" sz="2800" dirty="0"/>
              <a:t>對不對</a:t>
            </a:r>
            <a:r>
              <a:rPr lang="en-US" sz="2800" dirty="0"/>
              <a:t>?</a:t>
            </a:r>
            <a:r>
              <a:rPr lang="zh-CN" altLang="en-US" sz="2800" dirty="0"/>
              <a:t>好</a:t>
            </a:r>
            <a:r>
              <a:rPr lang="en-US" sz="2800" dirty="0"/>
              <a:t>,</a:t>
            </a:r>
            <a:r>
              <a:rPr lang="zh-CN" altLang="en-US" sz="2800" dirty="0"/>
              <a:t>我來猜一猜。”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5216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600" y="673100"/>
            <a:ext cx="8039100" cy="651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父親數了好多東西</a:t>
            </a:r>
            <a:r>
              <a:rPr lang="en-US" sz="2800" dirty="0"/>
              <a:t>,</a:t>
            </a:r>
            <a:r>
              <a:rPr lang="zh-CN" altLang="en-US" sz="2800" dirty="0"/>
              <a:t>自然都不是我所要的。我怎麼能告訴父親</a:t>
            </a:r>
            <a:r>
              <a:rPr lang="en-US" sz="2800" dirty="0"/>
              <a:t>,</a:t>
            </a:r>
            <a:r>
              <a:rPr lang="zh-CN" altLang="en-US" sz="2800" dirty="0"/>
              <a:t>鏡子裡面有了個“</a:t>
            </a:r>
            <a:r>
              <a:rPr lang="zh-CN" altLang="en-US" sz="2800" dirty="0">
                <a:solidFill>
                  <a:srgbClr val="0000FF"/>
                </a:solidFill>
              </a:rPr>
              <a:t>臭</a:t>
            </a:r>
            <a:r>
              <a:rPr lang="zh-CN" altLang="en-US" sz="2800" dirty="0" smtClean="0">
                <a:solidFill>
                  <a:srgbClr val="0000FF"/>
                </a:solidFill>
              </a:rPr>
              <a:t>小子”</a:t>
            </a:r>
            <a:r>
              <a:rPr lang="zh-TW" altLang="en-US" sz="2000" dirty="0" smtClean="0">
                <a:solidFill>
                  <a:srgbClr val="0000FF"/>
                </a:solidFill>
              </a:rPr>
              <a:t>（</a:t>
            </a:r>
            <a:r>
              <a:rPr lang="en-US" altLang="zh-TW" sz="2000" dirty="0" smtClean="0">
                <a:solidFill>
                  <a:srgbClr val="0000FF"/>
                </a:solidFill>
              </a:rPr>
              <a:t> sale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gosse</a:t>
            </a:r>
            <a:r>
              <a:rPr lang="en-US" altLang="zh-TW" sz="2000" dirty="0" smtClean="0">
                <a:solidFill>
                  <a:srgbClr val="0000FF"/>
                </a:solidFill>
              </a:rPr>
              <a:t>/  petit con)</a:t>
            </a:r>
            <a:r>
              <a:rPr lang="en-US" altLang="zh-TW" sz="2800" dirty="0" smtClean="0">
                <a:solidFill>
                  <a:srgbClr val="0000FF"/>
                </a:solidFill>
              </a:rPr>
              <a:t> </a:t>
            </a:r>
            <a:r>
              <a:rPr lang="zh-CN" altLang="en-US" sz="2800" dirty="0" smtClean="0"/>
              <a:t>呢</a:t>
            </a:r>
            <a:r>
              <a:rPr lang="en-US" sz="2800" dirty="0"/>
              <a:t>?</a:t>
            </a:r>
            <a:r>
              <a:rPr lang="zh-CN" altLang="en-US" sz="2800" dirty="0"/>
              <a:t>因為父親是</a:t>
            </a:r>
            <a:r>
              <a:rPr lang="zh-CN" altLang="en-US" sz="2800" dirty="0">
                <a:solidFill>
                  <a:srgbClr val="0000FF"/>
                </a:solidFill>
              </a:rPr>
              <a:t>無論如何</a:t>
            </a:r>
            <a:r>
              <a:rPr lang="zh-CN" altLang="en-US" sz="2800" dirty="0"/>
              <a:t>不能將那顆心</a:t>
            </a:r>
            <a:r>
              <a:rPr lang="zh-CN" altLang="en-US" sz="2800" dirty="0">
                <a:solidFill>
                  <a:srgbClr val="0000FF"/>
                </a:solidFill>
              </a:rPr>
              <a:t>變</a:t>
            </a:r>
            <a:r>
              <a:rPr lang="zh-CN" altLang="en-US" sz="2800" dirty="0"/>
              <a:t>到我的手心的。父親繼續在猜</a:t>
            </a:r>
            <a:r>
              <a:rPr lang="en-US" sz="2800" dirty="0"/>
              <a:t>,</a:t>
            </a:r>
            <a:r>
              <a:rPr lang="zh-CN" altLang="en-US" sz="2800" dirty="0"/>
              <a:t>可他還是猜不出來。我感到和父親</a:t>
            </a:r>
            <a:r>
              <a:rPr lang="zh-CN" altLang="en-US" sz="2800" dirty="0">
                <a:solidFill>
                  <a:srgbClr val="0000FF"/>
                </a:solidFill>
              </a:rPr>
              <a:t>一下子</a:t>
            </a:r>
            <a:r>
              <a:rPr lang="zh-CN" altLang="en-US" sz="2800" dirty="0"/>
              <a:t>遙</a:t>
            </a:r>
            <a:r>
              <a:rPr lang="zh-CN" altLang="en-US" sz="2800" dirty="0" smtClean="0"/>
              <a:t>遠</a:t>
            </a:r>
            <a:r>
              <a:rPr lang="fr-FR" altLang="zh-CN" sz="2000" dirty="0" smtClean="0">
                <a:solidFill>
                  <a:srgbClr val="0000FF"/>
                </a:solidFill>
              </a:rPr>
              <a:t>(loin)</a:t>
            </a:r>
            <a:r>
              <a:rPr lang="zh-CN" altLang="en-US" sz="2800" dirty="0" smtClean="0"/>
              <a:t>起來</a:t>
            </a:r>
            <a:r>
              <a:rPr lang="en-US" sz="2800" dirty="0"/>
              <a:t>,</a:t>
            </a:r>
            <a:r>
              <a:rPr lang="zh-CN" altLang="en-US" sz="2800" dirty="0"/>
              <a:t>原來父親的力量也是</a:t>
            </a:r>
            <a:r>
              <a:rPr lang="zh-CN" altLang="en-US" sz="2800" dirty="0">
                <a:solidFill>
                  <a:srgbClr val="0000FF"/>
                </a:solidFill>
              </a:rPr>
              <a:t>有限</a:t>
            </a:r>
            <a:r>
              <a:rPr lang="zh-CN" altLang="en-US" sz="2800" dirty="0"/>
              <a:t>的。我對父親說</a:t>
            </a:r>
            <a:r>
              <a:rPr lang="en-US" sz="2800" dirty="0"/>
              <a:t>:</a:t>
            </a:r>
            <a:r>
              <a:rPr lang="zh-CN" altLang="en-US" sz="2800" dirty="0"/>
              <a:t>“你</a:t>
            </a:r>
            <a:r>
              <a:rPr lang="zh-CN" altLang="en-US" sz="2800" dirty="0">
                <a:solidFill>
                  <a:srgbClr val="FF0000"/>
                </a:solidFill>
              </a:rPr>
              <a:t>猜</a:t>
            </a:r>
            <a:r>
              <a:rPr lang="zh-CN" altLang="en-US" sz="2800" dirty="0" smtClean="0"/>
              <a:t>不</a:t>
            </a:r>
            <a:r>
              <a:rPr lang="zh-CN" altLang="en-US" sz="2800" dirty="0" smtClean="0">
                <a:solidFill>
                  <a:srgbClr val="FF0000"/>
                </a:solidFill>
              </a:rPr>
              <a:t>中</a:t>
            </a:r>
            <a:r>
              <a:rPr lang="zh-CN" altLang="en-US" sz="2800" dirty="0" smtClean="0"/>
              <a:t>的</a:t>
            </a:r>
            <a:r>
              <a:rPr lang="en-US" altLang="zh-CN" sz="2800" dirty="0" smtClean="0"/>
              <a:t> (</a:t>
            </a:r>
            <a:r>
              <a:rPr lang="zh-TW" altLang="en-US" sz="2400" dirty="0" smtClean="0">
                <a:solidFill>
                  <a:srgbClr val="0000FF"/>
                </a:solidFill>
              </a:rPr>
              <a:t>猜不出，猜不到</a:t>
            </a:r>
            <a:r>
              <a:rPr lang="zh-TW" altLang="en-US" sz="2800" dirty="0" smtClean="0"/>
              <a:t>）</a:t>
            </a:r>
            <a:r>
              <a:rPr lang="en-US" sz="2800" dirty="0" smtClean="0"/>
              <a:t>,</a:t>
            </a:r>
            <a:r>
              <a:rPr lang="zh-CN" altLang="en-US" sz="2800" dirty="0"/>
              <a:t>也變不</a:t>
            </a:r>
            <a:r>
              <a:rPr lang="zh-CN" altLang="en-US" sz="2800" dirty="0">
                <a:solidFill>
                  <a:srgbClr val="FF0000"/>
                </a:solidFill>
              </a:rPr>
              <a:t>出</a:t>
            </a:r>
            <a:r>
              <a:rPr lang="zh-CN" altLang="en-US" sz="2800" dirty="0"/>
              <a:t>來</a:t>
            </a:r>
            <a:r>
              <a:rPr lang="en-US" sz="2800" dirty="0"/>
              <a:t>,</a:t>
            </a:r>
            <a:r>
              <a:rPr lang="zh-CN" altLang="en-US" sz="2800" dirty="0"/>
              <a:t>這</a:t>
            </a:r>
            <a:r>
              <a:rPr lang="zh-CN" altLang="en-US" sz="2800" dirty="0" smtClean="0">
                <a:solidFill>
                  <a:srgbClr val="FF0000"/>
                </a:solidFill>
              </a:rPr>
              <a:t>回</a:t>
            </a:r>
            <a:r>
              <a:rPr lang="fr-FR" altLang="zh-CN" sz="2000" dirty="0" smtClean="0"/>
              <a:t>(</a:t>
            </a:r>
            <a:r>
              <a:rPr lang="zh-TW" altLang="en-US" sz="2000" dirty="0" smtClean="0"/>
              <a:t>這一次）</a:t>
            </a:r>
            <a:r>
              <a:rPr lang="zh-CN" altLang="en-US" sz="2800" dirty="0" smtClean="0"/>
              <a:t>得靠</a:t>
            </a:r>
            <a:r>
              <a:rPr lang="zh-CN" altLang="en-US" sz="2800" dirty="0"/>
              <a:t>我自己。”父親細瞇瞇的眼睛一下子變得那樣</a:t>
            </a:r>
            <a:r>
              <a:rPr lang="zh-CN" altLang="en-US" sz="2800" dirty="0" smtClean="0">
                <a:solidFill>
                  <a:srgbClr val="0000FF"/>
                </a:solidFill>
              </a:rPr>
              <a:t>憂鬱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zh-TW" altLang="en-US" sz="2000" dirty="0" smtClean="0">
                <a:solidFill>
                  <a:srgbClr val="0000FF"/>
                </a:solidFill>
              </a:rPr>
              <a:t>（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youyù</a:t>
            </a:r>
            <a:r>
              <a:rPr lang="zh-TW" altLang="en-US" sz="2000" dirty="0" smtClean="0">
                <a:solidFill>
                  <a:srgbClr val="0000FF"/>
                </a:solidFill>
              </a:rPr>
              <a:t>：</a:t>
            </a:r>
            <a:r>
              <a:rPr lang="fr-FR" altLang="zh-TW" sz="2000" dirty="0" smtClean="0">
                <a:solidFill>
                  <a:srgbClr val="0000FF"/>
                </a:solidFill>
              </a:rPr>
              <a:t>mélancolie </a:t>
            </a:r>
            <a:r>
              <a:rPr lang="zh-CN" altLang="en-US" sz="2000" dirty="0" smtClean="0">
                <a:solidFill>
                  <a:srgbClr val="0000FF"/>
                </a:solidFill>
              </a:rPr>
              <a:t>忧郁</a:t>
            </a:r>
            <a:r>
              <a:rPr lang="fr-FR" altLang="zh-CN" sz="20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。</a:t>
            </a:r>
            <a:endParaRPr lang="fr-FR" sz="2800" dirty="0"/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9861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謎語</a:t>
            </a:r>
            <a:r>
              <a:rPr lang="zh-TW" altLang="fr-FR" dirty="0" smtClean="0"/>
              <a:t>：</a:t>
            </a:r>
            <a:r>
              <a:rPr lang="fr-FR" altLang="zh-TW" dirty="0" smtClean="0"/>
              <a:t> une énigme, une devinette</a:t>
            </a:r>
          </a:p>
          <a:p>
            <a:r>
              <a:rPr lang="zh-TW" altLang="en-US" dirty="0" smtClean="0"/>
              <a:t>一個謎語</a:t>
            </a:r>
            <a:endParaRPr lang="fr-FR" altLang="zh-TW" dirty="0" smtClean="0"/>
          </a:p>
          <a:p>
            <a:r>
              <a:rPr lang="zh-TW" altLang="en-US" dirty="0" smtClean="0">
                <a:solidFill>
                  <a:srgbClr val="0000FF"/>
                </a:solidFill>
              </a:rPr>
              <a:t>猜</a:t>
            </a:r>
            <a:r>
              <a:rPr lang="fr-FR" altLang="zh-TW" dirty="0" err="1" smtClean="0">
                <a:solidFill>
                  <a:srgbClr val="0000FF"/>
                </a:solidFill>
              </a:rPr>
              <a:t>cai</a:t>
            </a:r>
            <a:r>
              <a:rPr lang="fr-FR" altLang="zh-TW" dirty="0" smtClean="0">
                <a:solidFill>
                  <a:srgbClr val="0000FF"/>
                </a:solidFill>
              </a:rPr>
              <a:t>= deviner</a:t>
            </a:r>
          </a:p>
          <a:p>
            <a:r>
              <a:rPr lang="zh-TW" altLang="en-US" dirty="0" smtClean="0"/>
              <a:t>猜謎語，</a:t>
            </a:r>
            <a:r>
              <a:rPr lang="en-US" altLang="zh-TW" dirty="0" smtClean="0"/>
              <a:t> </a:t>
            </a:r>
            <a:r>
              <a:rPr lang="zh-TW" altLang="en-US" dirty="0" smtClean="0"/>
              <a:t>猜謎</a:t>
            </a:r>
            <a:r>
              <a:rPr lang="en-US" altLang="zh-TW" dirty="0" smtClean="0"/>
              <a:t> </a:t>
            </a:r>
            <a:endParaRPr lang="fr-FR" altLang="zh-TW" dirty="0" smtClean="0"/>
          </a:p>
          <a:p>
            <a:r>
              <a:rPr lang="zh-TW" altLang="en-US" dirty="0" smtClean="0"/>
              <a:t>我最討厭猜謎語，因為我總是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choisir</a:t>
            </a:r>
            <a:r>
              <a:rPr lang="en-US" altLang="zh-TW" dirty="0" smtClean="0"/>
              <a:t> la </a:t>
            </a:r>
            <a:r>
              <a:rPr lang="en-US" altLang="zh-TW" dirty="0" err="1" smtClean="0"/>
              <a:t>réponse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correcte</a:t>
            </a:r>
            <a:r>
              <a:rPr lang="en-US" altLang="zh-TW" dirty="0" smtClean="0"/>
              <a:t>)</a:t>
            </a:r>
            <a:endParaRPr lang="fr-FR" altLang="zh-TW" dirty="0" smtClean="0"/>
          </a:p>
          <a:p>
            <a:r>
              <a:rPr lang="fr-FR" altLang="zh-TW" dirty="0" smtClean="0">
                <a:solidFill>
                  <a:srgbClr val="0000FF"/>
                </a:solidFill>
              </a:rPr>
              <a:t>1</a:t>
            </a:r>
            <a:r>
              <a:rPr lang="zh-TW" altLang="en-US" dirty="0" smtClean="0">
                <a:solidFill>
                  <a:srgbClr val="0000FF"/>
                </a:solidFill>
              </a:rPr>
              <a:t>猜不起來</a:t>
            </a:r>
            <a:r>
              <a:rPr lang="zh-TW" altLang="zh-TW" dirty="0" smtClean="0">
                <a:solidFill>
                  <a:srgbClr val="0000FF"/>
                </a:solidFill>
              </a:rPr>
              <a:t>。</a:t>
            </a:r>
            <a:endParaRPr lang="fr-FR" altLang="zh-TW" dirty="0" smtClean="0">
              <a:solidFill>
                <a:srgbClr val="0000FF"/>
              </a:solidFill>
            </a:endParaRPr>
          </a:p>
          <a:p>
            <a:r>
              <a:rPr lang="fr-FR" altLang="zh-TW" dirty="0" smtClean="0">
                <a:solidFill>
                  <a:srgbClr val="0000FF"/>
                </a:solidFill>
              </a:rPr>
              <a:t>2 </a:t>
            </a:r>
            <a:r>
              <a:rPr lang="zh-TW" altLang="en-US" dirty="0" smtClean="0">
                <a:solidFill>
                  <a:srgbClr val="0000FF"/>
                </a:solidFill>
              </a:rPr>
              <a:t>猜不下來。</a:t>
            </a:r>
            <a:endParaRPr lang="fr-FR" altLang="zh-TW" dirty="0" smtClean="0">
              <a:solidFill>
                <a:srgbClr val="0000FF"/>
              </a:solidFill>
            </a:endParaRPr>
          </a:p>
          <a:p>
            <a:r>
              <a:rPr lang="fr-FR" altLang="zh-TW" dirty="0" smtClean="0">
                <a:solidFill>
                  <a:srgbClr val="0000FF"/>
                </a:solidFill>
              </a:rPr>
              <a:t>3</a:t>
            </a:r>
            <a:r>
              <a:rPr lang="zh-TW" altLang="en-US" dirty="0" smtClean="0">
                <a:solidFill>
                  <a:srgbClr val="0000FF"/>
                </a:solidFill>
              </a:rPr>
              <a:t>猜不出來</a:t>
            </a:r>
            <a:r>
              <a:rPr lang="zh-TW" altLang="en-US" dirty="0" smtClean="0"/>
              <a:t>。</a:t>
            </a:r>
            <a:endParaRPr lang="fr-FR" altLang="zh-TW" dirty="0" smtClean="0"/>
          </a:p>
          <a:p>
            <a:r>
              <a:rPr lang="fr-FR" altLang="zh-TW" dirty="0" smtClean="0"/>
              <a:t>(la réponse correcte: 3)</a:t>
            </a:r>
          </a:p>
          <a:p>
            <a:endParaRPr lang="fr-FR" altLang="zh-TW" dirty="0" smtClean="0"/>
          </a:p>
          <a:p>
            <a:endParaRPr lang="fr-FR" altLang="zh-TW" dirty="0" smtClean="0"/>
          </a:p>
          <a:p>
            <a:endParaRPr lang="fr-FR" altLang="zh-TW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99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600" y="279400"/>
            <a:ext cx="8064500" cy="636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有一天</a:t>
            </a:r>
            <a:r>
              <a:rPr lang="en-US" sz="2800" dirty="0"/>
              <a:t>,</a:t>
            </a:r>
            <a:r>
              <a:rPr lang="zh-CN" altLang="en-US" sz="2800" dirty="0"/>
              <a:t>我告訴父親我要離開家</a:t>
            </a:r>
            <a:r>
              <a:rPr lang="en-US" sz="2800" dirty="0"/>
              <a:t>,</a:t>
            </a:r>
            <a:r>
              <a:rPr lang="zh-CN" altLang="en-US" sz="2800" dirty="0" smtClean="0"/>
              <a:t>跟著</a:t>
            </a:r>
            <a:r>
              <a:rPr lang="zh-CN" altLang="en-US" sz="2800" dirty="0" smtClean="0">
                <a:solidFill>
                  <a:srgbClr val="008000"/>
                </a:solidFill>
              </a:rPr>
              <a:t>那個人</a:t>
            </a:r>
            <a:r>
              <a:rPr lang="zh-CN" altLang="en-US" sz="2800" dirty="0" smtClean="0">
                <a:solidFill>
                  <a:srgbClr val="FF0000"/>
                </a:solidFill>
              </a:rPr>
              <a:t>到</a:t>
            </a:r>
            <a:r>
              <a:rPr lang="zh-CN" altLang="en-US" sz="2800" dirty="0" smtClean="0"/>
              <a:t>離家很遠的</a:t>
            </a:r>
            <a:r>
              <a:rPr lang="zh-CN" altLang="en-US" sz="2800" dirty="0" smtClean="0">
                <a:solidFill>
                  <a:srgbClr val="FF0000"/>
                </a:solidFill>
              </a:rPr>
              <a:t>地方去</a:t>
            </a:r>
            <a:r>
              <a:rPr lang="zh-CN" altLang="en-US" sz="2800" dirty="0"/>
              <a:t>。我是父親的</a:t>
            </a:r>
            <a:r>
              <a:rPr lang="zh-CN" altLang="en-US" sz="2800" dirty="0">
                <a:solidFill>
                  <a:srgbClr val="0000FF"/>
                </a:solidFill>
              </a:rPr>
              <a:t>獨生女</a:t>
            </a:r>
            <a:r>
              <a:rPr lang="en-US" sz="2800" dirty="0"/>
              <a:t>,</a:t>
            </a:r>
            <a:r>
              <a:rPr lang="zh-CN" altLang="en-US" sz="2800" dirty="0"/>
              <a:t>父親老了</a:t>
            </a:r>
            <a:r>
              <a:rPr lang="en-US" sz="2800" dirty="0"/>
              <a:t>,</a:t>
            </a:r>
            <a:r>
              <a:rPr lang="zh-CN" altLang="en-US" sz="2800" dirty="0"/>
              <a:t>我應該留在他身邊</a:t>
            </a:r>
            <a:r>
              <a:rPr lang="en-US" sz="2800" dirty="0"/>
              <a:t>,</a:t>
            </a:r>
            <a:r>
              <a:rPr lang="zh-CN" altLang="en-US" sz="2800" dirty="0" smtClean="0"/>
              <a:t>我也</a:t>
            </a:r>
            <a:r>
              <a:rPr lang="zh-TW" altLang="en-US" sz="2800" dirty="0" smtClean="0">
                <a:solidFill>
                  <a:srgbClr val="0000FF"/>
                </a:solidFill>
              </a:rPr>
              <a:t>捨</a:t>
            </a:r>
            <a:r>
              <a:rPr lang="zh-CN" altLang="en-US" sz="2800" dirty="0" smtClean="0">
                <a:solidFill>
                  <a:srgbClr val="0000FF"/>
                </a:solidFill>
              </a:rPr>
              <a:t>不得</a:t>
            </a:r>
            <a:r>
              <a:rPr lang="zh-TW" altLang="en-US" sz="2000" dirty="0" smtClean="0">
                <a:solidFill>
                  <a:srgbClr val="0000FF"/>
                </a:solidFill>
              </a:rPr>
              <a:t>（</a:t>
            </a:r>
            <a:r>
              <a:rPr lang="fr-FR" altLang="zh-TW" sz="2000" dirty="0" smtClean="0">
                <a:solidFill>
                  <a:srgbClr val="0000FF"/>
                </a:solidFill>
              </a:rPr>
              <a:t>être réticent , </a:t>
            </a:r>
            <a:r>
              <a:rPr lang="zh-TW" altLang="en-US" sz="2000" dirty="0" smtClean="0">
                <a:solidFill>
                  <a:srgbClr val="0000FF"/>
                </a:solidFill>
              </a:rPr>
              <a:t>不想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離</a:t>
            </a:r>
            <a:r>
              <a:rPr lang="zh-CN" altLang="en-US" sz="2800" dirty="0"/>
              <a:t>開父親</a:t>
            </a:r>
            <a:r>
              <a:rPr lang="en-US" sz="2800" dirty="0"/>
              <a:t>,</a:t>
            </a:r>
            <a:r>
              <a:rPr lang="zh-CN" altLang="en-US" sz="2800" dirty="0"/>
              <a:t>可是我沒有辦法。父親靜靜地聽我說</a:t>
            </a:r>
            <a:r>
              <a:rPr lang="en-US" sz="2800" dirty="0"/>
              <a:t>,</a:t>
            </a:r>
            <a:r>
              <a:rPr lang="zh-CN" altLang="en-US" sz="2800" dirty="0" smtClean="0">
                <a:solidFill>
                  <a:srgbClr val="0000FF"/>
                </a:solidFill>
              </a:rPr>
              <a:t>渾濁</a:t>
            </a:r>
            <a:r>
              <a:rPr lang="en-US" altLang="zh-CN" sz="2800" dirty="0" smtClean="0">
                <a:solidFill>
                  <a:srgbClr val="0000FF"/>
                </a:solidFill>
              </a:rPr>
              <a:t> (</a:t>
            </a:r>
            <a:r>
              <a:rPr lang="en-US" altLang="zh-CN" sz="2000" dirty="0" smtClean="0">
                <a:solidFill>
                  <a:srgbClr val="0000FF"/>
                </a:solidFill>
              </a:rPr>
              <a:t>trouble, </a:t>
            </a:r>
            <a:r>
              <a:rPr lang="en-US" altLang="zh-CN" sz="2000" dirty="0" smtClean="0">
                <a:solidFill>
                  <a:srgbClr val="0000FF"/>
                </a:solidFill>
              </a:rPr>
              <a:t>les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yeux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blancs-grisatres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的眼睛裡什麼表情也沒</a:t>
            </a:r>
            <a:r>
              <a:rPr lang="zh-CN" altLang="en-US" sz="2800" dirty="0"/>
              <a:t>有。</a:t>
            </a:r>
            <a:r>
              <a:rPr lang="zh-CN" altLang="en-US" sz="2800" dirty="0" smtClean="0">
                <a:solidFill>
                  <a:srgbClr val="0000FF"/>
                </a:solidFill>
              </a:rPr>
              <a:t>半晌</a:t>
            </a:r>
            <a:r>
              <a:rPr lang="zh-TW" altLang="en-US" sz="2000" dirty="0" smtClean="0">
                <a:solidFill>
                  <a:srgbClr val="0000FF"/>
                </a:solidFill>
              </a:rPr>
              <a:t>（</a:t>
            </a:r>
            <a:r>
              <a:rPr lang="en-US" altLang="zh-TW" sz="2000" dirty="0" smtClean="0">
                <a:solidFill>
                  <a:srgbClr val="0000FF"/>
                </a:solidFill>
              </a:rPr>
              <a:t>ban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xiang</a:t>
            </a:r>
            <a:r>
              <a:rPr lang="en-US" altLang="zh-TW" sz="2000" dirty="0" smtClean="0">
                <a:solidFill>
                  <a:srgbClr val="0000FF"/>
                </a:solidFill>
              </a:rPr>
              <a:t>: </a:t>
            </a:r>
            <a:r>
              <a:rPr lang="zh-TW" altLang="en-US" sz="2000" dirty="0" smtClean="0">
                <a:solidFill>
                  <a:srgbClr val="0000FF"/>
                </a:solidFill>
              </a:rPr>
              <a:t>過了一會兒）</a:t>
            </a:r>
            <a:r>
              <a:rPr lang="zh-CN" altLang="en-US" sz="2800" dirty="0" smtClean="0"/>
              <a:t>才</a:t>
            </a:r>
            <a:r>
              <a:rPr lang="zh-CN" altLang="en-US" sz="2800" dirty="0"/>
              <a:t>開口</a:t>
            </a:r>
            <a:r>
              <a:rPr lang="en-US" sz="2800" dirty="0"/>
              <a:t>:</a:t>
            </a:r>
            <a:r>
              <a:rPr lang="zh-CN" altLang="en-US" sz="2800" dirty="0"/>
              <a:t>“我知道有一天你要走的</a:t>
            </a:r>
            <a:r>
              <a:rPr lang="en-US" sz="2800" dirty="0"/>
              <a:t>,</a:t>
            </a:r>
            <a:r>
              <a:rPr lang="zh-CN" altLang="en-US" sz="2800" dirty="0">
                <a:solidFill>
                  <a:srgbClr val="0000FF"/>
                </a:solidFill>
              </a:rPr>
              <a:t>女大不</a:t>
            </a:r>
            <a:r>
              <a:rPr lang="zh-CN" altLang="en-US" sz="2800" b="1" dirty="0">
                <a:solidFill>
                  <a:srgbClr val="0000FF"/>
                </a:solidFill>
              </a:rPr>
              <a:t>中</a:t>
            </a:r>
            <a:r>
              <a:rPr lang="zh-CN" altLang="en-US" sz="2800" dirty="0">
                <a:solidFill>
                  <a:srgbClr val="0000FF"/>
                </a:solidFill>
              </a:rPr>
              <a:t>留</a:t>
            </a:r>
            <a:r>
              <a:rPr lang="zh-CN" altLang="en-US" sz="2800" dirty="0"/>
              <a:t>啊。”</a:t>
            </a:r>
            <a:r>
              <a:rPr lang="zh-CN" altLang="en-US" sz="2800" dirty="0">
                <a:solidFill>
                  <a:srgbClr val="0000FF"/>
                </a:solidFill>
              </a:rPr>
              <a:t>臨走</a:t>
            </a:r>
            <a:r>
              <a:rPr lang="zh-CN" altLang="en-US" sz="2800" dirty="0"/>
              <a:t>的時候</a:t>
            </a:r>
            <a:r>
              <a:rPr lang="en-US" sz="2800" dirty="0"/>
              <a:t>,</a:t>
            </a:r>
            <a:r>
              <a:rPr lang="zh-CN" altLang="en-US" sz="2800" dirty="0"/>
              <a:t>他又說</a:t>
            </a:r>
            <a:r>
              <a:rPr lang="en-US" sz="2800" dirty="0"/>
              <a:t>:</a:t>
            </a:r>
            <a:r>
              <a:rPr lang="zh-CN" altLang="en-US" sz="2800" dirty="0"/>
              <a:t>“要是他</a:t>
            </a:r>
            <a:r>
              <a:rPr lang="zh-CN" altLang="en-US" sz="2800" dirty="0">
                <a:solidFill>
                  <a:srgbClr val="FF0000"/>
                </a:solidFill>
              </a:rPr>
              <a:t>待</a:t>
            </a:r>
            <a:r>
              <a:rPr lang="zh-CN" altLang="en-US" sz="2800" dirty="0"/>
              <a:t>你不好</a:t>
            </a:r>
            <a:r>
              <a:rPr lang="en-US" sz="2800" dirty="0"/>
              <a:t>,</a:t>
            </a:r>
            <a:r>
              <a:rPr lang="zh-CN" altLang="en-US" sz="2800" dirty="0"/>
              <a:t>你就回家來。</a:t>
            </a:r>
            <a:r>
              <a:rPr lang="zh-CN" altLang="en-US" sz="2800" dirty="0" smtClean="0"/>
              <a:t>”</a:t>
            </a:r>
            <a:endParaRPr lang="fr-FR" altLang="zh-CN" sz="2800" dirty="0" smtClean="0"/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8000"/>
                </a:solidFill>
              </a:rPr>
              <a:t>女</a:t>
            </a:r>
            <a:r>
              <a:rPr lang="zh-CN" altLang="en-US" sz="2800" dirty="0">
                <a:solidFill>
                  <a:srgbClr val="008000"/>
                </a:solidFill>
              </a:rPr>
              <a:t>大不中留</a:t>
            </a:r>
            <a:r>
              <a:rPr lang="en-US" sz="2800" dirty="0" err="1">
                <a:solidFill>
                  <a:srgbClr val="008000"/>
                </a:solidFill>
              </a:rPr>
              <a:t>n</a:t>
            </a:r>
            <a:r>
              <a:rPr lang="en-US" altLang="zh-CN" sz="2800" dirty="0" err="1">
                <a:solidFill>
                  <a:srgbClr val="008000"/>
                </a:solidFill>
              </a:rPr>
              <a:t>ǚ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</a:t>
            </a:r>
            <a:r>
              <a:rPr lang="en-US" altLang="zh-CN" sz="2800" dirty="0" err="1">
                <a:solidFill>
                  <a:srgbClr val="008000"/>
                </a:solidFill>
              </a:rPr>
              <a:t>à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b</a:t>
            </a:r>
            <a:r>
              <a:rPr lang="en-US" altLang="zh-CN" sz="2800" dirty="0" err="1">
                <a:solidFill>
                  <a:srgbClr val="008000"/>
                </a:solidFill>
              </a:rPr>
              <a:t>ù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zh</a:t>
            </a:r>
            <a:r>
              <a:rPr lang="en-US" altLang="zh-CN" sz="2800" dirty="0" err="1">
                <a:solidFill>
                  <a:srgbClr val="008000"/>
                </a:solidFill>
              </a:rPr>
              <a:t>ō</a:t>
            </a:r>
            <a:r>
              <a:rPr lang="en-US" sz="2800" dirty="0" err="1">
                <a:solidFill>
                  <a:srgbClr val="008000"/>
                </a:solidFill>
              </a:rPr>
              <a:t>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li</a:t>
            </a:r>
            <a:r>
              <a:rPr lang="en-US" altLang="zh-CN" sz="2800" dirty="0" err="1">
                <a:solidFill>
                  <a:srgbClr val="008000"/>
                </a:solidFill>
              </a:rPr>
              <a:t>ú</a:t>
            </a:r>
            <a:r>
              <a:rPr lang="zh-CN" altLang="en-US" sz="2800" dirty="0">
                <a:solidFill>
                  <a:srgbClr val="008000"/>
                </a:solidFill>
              </a:rPr>
              <a:t>：俗語，意思是女兒長大以後就應該嫁出去</a:t>
            </a:r>
            <a:r>
              <a:rPr lang="en-US" sz="2800" dirty="0">
                <a:solidFill>
                  <a:srgbClr val="008000"/>
                </a:solidFill>
              </a:rPr>
              <a:t>,</a:t>
            </a:r>
            <a:r>
              <a:rPr lang="zh-CN" altLang="en-US" sz="2800" dirty="0">
                <a:solidFill>
                  <a:srgbClr val="008000"/>
                </a:solidFill>
              </a:rPr>
              <a:t>不適合於留在家裡。</a:t>
            </a:r>
            <a:endParaRPr lang="fr-FR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300" y="596901"/>
            <a:ext cx="7899400" cy="522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可是他待我很好</a:t>
            </a:r>
            <a:r>
              <a:rPr lang="en-US" sz="2800" dirty="0"/>
              <a:t>,</a:t>
            </a:r>
            <a:r>
              <a:rPr lang="zh-CN" altLang="en-US" sz="2800" dirty="0"/>
              <a:t>我和他在一起是那麼幸福</a:t>
            </a:r>
            <a:r>
              <a:rPr lang="en-US" sz="2800" dirty="0"/>
              <a:t>,</a:t>
            </a:r>
            <a:r>
              <a:rPr lang="zh-CN" altLang="en-US" sz="2800" dirty="0"/>
              <a:t>幸福</a:t>
            </a:r>
            <a:r>
              <a:rPr lang="zh-CN" altLang="en-US" sz="2800" dirty="0">
                <a:solidFill>
                  <a:srgbClr val="FF0000"/>
                </a:solidFill>
              </a:rPr>
              <a:t>得</a:t>
            </a:r>
            <a:r>
              <a:rPr lang="zh-CN" altLang="en-US" sz="2800" dirty="0"/>
              <a:t>常常以為世界上只有兩個人。給父親寫信</a:t>
            </a:r>
            <a:r>
              <a:rPr lang="en-US" sz="2800" dirty="0"/>
              <a:t>,</a:t>
            </a:r>
            <a:r>
              <a:rPr lang="zh-CN" altLang="en-US" sz="2800" dirty="0"/>
              <a:t>也總是說我很快樂很快樂。</a:t>
            </a:r>
            <a:r>
              <a:rPr lang="zh-CN" altLang="en-US" sz="2800" dirty="0" smtClean="0"/>
              <a:t>有一次</a:t>
            </a:r>
            <a:r>
              <a:rPr lang="zh-CN" altLang="en-US" sz="2800" dirty="0" smtClean="0">
                <a:solidFill>
                  <a:srgbClr val="3366FF"/>
                </a:solidFill>
              </a:rPr>
              <a:t>記起</a:t>
            </a:r>
            <a:r>
              <a:rPr lang="zh-TW" altLang="en-US" sz="2000" dirty="0" smtClean="0">
                <a:solidFill>
                  <a:srgbClr val="3366FF"/>
                </a:solidFill>
              </a:rPr>
              <a:t>（想起）</a:t>
            </a:r>
            <a:r>
              <a:rPr lang="zh-CN" altLang="en-US" sz="2800" dirty="0" smtClean="0"/>
              <a:t>父親的生</a:t>
            </a:r>
            <a:r>
              <a:rPr lang="zh-CN" altLang="en-US" sz="2800" dirty="0"/>
              <a:t>日</a:t>
            </a:r>
            <a:r>
              <a:rPr lang="en-US" sz="2800" dirty="0"/>
              <a:t>,</a:t>
            </a:r>
            <a:r>
              <a:rPr lang="zh-CN" altLang="en-US" sz="2800" dirty="0"/>
              <a:t>想著要</a:t>
            </a:r>
            <a:r>
              <a:rPr lang="zh-CN" altLang="en-US" sz="2800" dirty="0">
                <a:solidFill>
                  <a:srgbClr val="3366FF"/>
                </a:solidFill>
              </a:rPr>
              <a:t>孝</a:t>
            </a:r>
            <a:r>
              <a:rPr lang="zh-CN" altLang="en-US" sz="2800" dirty="0" smtClean="0">
                <a:solidFill>
                  <a:srgbClr val="3366FF"/>
                </a:solidFill>
              </a:rPr>
              <a:t>敬</a:t>
            </a:r>
            <a:r>
              <a:rPr lang="en-US" altLang="zh-CN" sz="2800" dirty="0" smtClean="0">
                <a:solidFill>
                  <a:srgbClr val="3366FF"/>
                </a:solidFill>
              </a:rPr>
              <a:t> </a:t>
            </a:r>
            <a:r>
              <a:rPr lang="zh-TW" altLang="en-US" sz="2800" dirty="0" smtClean="0">
                <a:solidFill>
                  <a:srgbClr val="3366FF"/>
                </a:solidFill>
              </a:rPr>
              <a:t>（</a:t>
            </a:r>
            <a:r>
              <a:rPr lang="fr-FR" altLang="zh-TW" sz="2800" dirty="0" smtClean="0">
                <a:solidFill>
                  <a:srgbClr val="3366FF"/>
                </a:solidFill>
              </a:rPr>
              <a:t>honorer/respecter)</a:t>
            </a:r>
            <a:r>
              <a:rPr lang="zh-CN" altLang="en-US" sz="2800" dirty="0" smtClean="0"/>
              <a:t>一</a:t>
            </a:r>
            <a:r>
              <a:rPr lang="zh-CN" altLang="en-US" sz="2800" dirty="0"/>
              <a:t>下他老人家</a:t>
            </a:r>
            <a:r>
              <a:rPr lang="en-US" sz="2800" dirty="0"/>
              <a:t>,</a:t>
            </a:r>
            <a:r>
              <a:rPr lang="zh-CN" altLang="en-US" sz="2800" dirty="0"/>
              <a:t>便寫信問父親需要什麼</a:t>
            </a:r>
            <a:r>
              <a:rPr lang="en-US" sz="2800" dirty="0"/>
              <a:t>,</a:t>
            </a:r>
            <a:r>
              <a:rPr lang="zh-CN" altLang="en-US" sz="2800" dirty="0"/>
              <a:t>說不管他要什麼</a:t>
            </a:r>
            <a:r>
              <a:rPr lang="en-US" sz="2800" dirty="0"/>
              <a:t>,</a:t>
            </a:r>
            <a:r>
              <a:rPr lang="zh-CN" altLang="en-US" sz="2800" dirty="0"/>
              <a:t>女兒都會</a:t>
            </a:r>
            <a:r>
              <a:rPr lang="zh-CN" altLang="en-US" sz="2800" dirty="0">
                <a:solidFill>
                  <a:srgbClr val="0000FF"/>
                </a:solidFill>
              </a:rPr>
              <a:t>想盡辦法</a:t>
            </a:r>
            <a:r>
              <a:rPr lang="zh-CN" altLang="en-US" sz="2800" dirty="0"/>
              <a:t>“</a:t>
            </a:r>
            <a:r>
              <a:rPr lang="zh-CN" altLang="en-US" sz="2800" dirty="0">
                <a:solidFill>
                  <a:srgbClr val="FF0000"/>
                </a:solidFill>
              </a:rPr>
              <a:t>變</a:t>
            </a:r>
            <a:r>
              <a:rPr lang="zh-CN" altLang="en-US" sz="2800" dirty="0"/>
              <a:t>”出來的</a:t>
            </a:r>
            <a:r>
              <a:rPr lang="zh-CN" altLang="en-US" sz="2800" dirty="0" smtClean="0"/>
              <a:t>。</a:t>
            </a:r>
            <a:endParaRPr lang="fr-FR" altLang="zh-CN" sz="2800" dirty="0" smtClean="0"/>
          </a:p>
          <a:p>
            <a:pPr>
              <a:lnSpc>
                <a:spcPct val="150000"/>
              </a:lnSpc>
            </a:pPr>
            <a:endParaRPr lang="fr-FR" sz="2800" dirty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。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892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835900" cy="567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fr-FR" sz="2400" dirty="0" smtClean="0"/>
              <a:t>信投進郵筒</a:t>
            </a:r>
            <a:r>
              <a:rPr lang="fr-FR" altLang="zh-CN" sz="2400" dirty="0" smtClean="0"/>
              <a:t> (</a:t>
            </a:r>
            <a:r>
              <a:rPr lang="fr-FR" altLang="zh-CN" sz="2000" dirty="0" err="1" smtClean="0"/>
              <a:t>youtong</a:t>
            </a:r>
            <a:r>
              <a:rPr lang="fr-FR" altLang="zh-CN" sz="2000" dirty="0" smtClean="0"/>
              <a:t>: boite à lettre</a:t>
            </a:r>
            <a:r>
              <a:rPr lang="fr-FR" altLang="zh-CN" dirty="0" smtClean="0"/>
              <a:t>)</a:t>
            </a:r>
            <a:r>
              <a:rPr lang="zh-CN" altLang="fr-FR" sz="2400" dirty="0" smtClean="0"/>
              <a:t>後</a:t>
            </a:r>
            <a:r>
              <a:rPr lang="fr-FR" sz="2400" dirty="0" smtClean="0"/>
              <a:t>,</a:t>
            </a:r>
            <a:r>
              <a:rPr lang="zh-CN" altLang="fr-FR" sz="2400" dirty="0" smtClean="0"/>
              <a:t>我忽然</a:t>
            </a:r>
            <a:r>
              <a:rPr lang="zh-CN" altLang="fr-FR" sz="2400" dirty="0" smtClean="0">
                <a:solidFill>
                  <a:srgbClr val="FF0000"/>
                </a:solidFill>
              </a:rPr>
              <a:t>生出</a:t>
            </a:r>
            <a:r>
              <a:rPr lang="zh-CN" altLang="fr-FR" sz="2400" dirty="0" smtClean="0"/>
              <a:t>一個</a:t>
            </a:r>
            <a:r>
              <a:rPr lang="zh-CN" altLang="fr-FR" sz="2400" dirty="0" smtClean="0">
                <a:solidFill>
                  <a:srgbClr val="0000FF"/>
                </a:solidFill>
              </a:rPr>
              <a:t>荒誕</a:t>
            </a:r>
            <a:r>
              <a:rPr lang="fr-FR" altLang="zh-CN" sz="2400" dirty="0" smtClean="0">
                <a:solidFill>
                  <a:srgbClr val="0000FF"/>
                </a:solidFill>
              </a:rPr>
              <a:t>(</a:t>
            </a:r>
            <a:r>
              <a:rPr lang="fr-FR" altLang="zh-TW" sz="2400" dirty="0" err="1" smtClean="0">
                <a:solidFill>
                  <a:srgbClr val="0000FF"/>
                </a:solidFill>
              </a:rPr>
              <a:t>huang</a:t>
            </a:r>
            <a:r>
              <a:rPr lang="fr-FR" altLang="zh-TW" sz="2400" dirty="0" smtClean="0">
                <a:solidFill>
                  <a:srgbClr val="0000FF"/>
                </a:solidFill>
              </a:rPr>
              <a:t> </a:t>
            </a:r>
            <a:r>
              <a:rPr lang="fr-FR" altLang="zh-TW" sz="2400" dirty="0" err="1" smtClean="0">
                <a:solidFill>
                  <a:srgbClr val="0000FF"/>
                </a:solidFill>
              </a:rPr>
              <a:t>dàn</a:t>
            </a:r>
            <a:r>
              <a:rPr lang="fr-FR" altLang="zh-TW" sz="2400" dirty="0" smtClean="0">
                <a:solidFill>
                  <a:srgbClr val="0000FF"/>
                </a:solidFill>
              </a:rPr>
              <a:t>: absurde</a:t>
            </a:r>
            <a:r>
              <a:rPr lang="fr-FR" altLang="zh-TW" sz="2400" dirty="0" smtClean="0"/>
              <a:t>)</a:t>
            </a:r>
            <a:r>
              <a:rPr lang="zh-CN" altLang="fr-FR" sz="2400" dirty="0" smtClean="0"/>
              <a:t>的</a:t>
            </a:r>
            <a:r>
              <a:rPr lang="zh-CN" altLang="fr-FR" sz="2400" dirty="0" smtClean="0">
                <a:solidFill>
                  <a:srgbClr val="FF0000"/>
                </a:solidFill>
              </a:rPr>
              <a:t>想法</a:t>
            </a:r>
            <a:r>
              <a:rPr lang="fr-FR" sz="2400" dirty="0" smtClean="0"/>
              <a:t>: </a:t>
            </a:r>
            <a:r>
              <a:rPr lang="zh-CN" altLang="fr-FR" sz="2400" dirty="0" smtClean="0"/>
              <a:t>假如父親跟我要太陽、月亮</a:t>
            </a:r>
            <a:r>
              <a:rPr lang="fr-FR" sz="2400" dirty="0" smtClean="0"/>
              <a:t>,</a:t>
            </a:r>
            <a:r>
              <a:rPr lang="zh-CN" altLang="fr-FR" sz="2400" dirty="0" smtClean="0"/>
              <a:t>我也能“變”給他嗎</a:t>
            </a:r>
            <a:r>
              <a:rPr lang="fr-FR" sz="2400" dirty="0" smtClean="0"/>
              <a:t>?</a:t>
            </a:r>
            <a:r>
              <a:rPr lang="zh-CN" altLang="fr-FR" sz="2400" dirty="0" smtClean="0"/>
              <a:t>當然父親絕對不會跟我要這些的</a:t>
            </a:r>
            <a:r>
              <a:rPr lang="fr-FR" sz="2400" dirty="0" smtClean="0"/>
              <a:t>,</a:t>
            </a:r>
            <a:r>
              <a:rPr lang="zh-CN" altLang="fr-FR" sz="2400" dirty="0" smtClean="0"/>
              <a:t>我卻因此嘲笑起自己的</a:t>
            </a:r>
            <a:r>
              <a:rPr lang="zh-CN" altLang="fr-FR" sz="2400" dirty="0" smtClean="0">
                <a:solidFill>
                  <a:srgbClr val="0000FF"/>
                </a:solidFill>
              </a:rPr>
              <a:t>孝心</a:t>
            </a:r>
            <a:r>
              <a:rPr lang="fr-FR" altLang="zh-CN" sz="2400" dirty="0" smtClean="0">
                <a:solidFill>
                  <a:srgbClr val="0000FF"/>
                </a:solidFill>
              </a:rPr>
              <a:t>(</a:t>
            </a:r>
            <a:r>
              <a:rPr lang="fr-FR" altLang="zh-CN" dirty="0" smtClean="0">
                <a:solidFill>
                  <a:srgbClr val="0000FF"/>
                </a:solidFill>
              </a:rPr>
              <a:t>la piété filiale</a:t>
            </a:r>
            <a:r>
              <a:rPr lang="fr-FR" altLang="zh-CN" sz="2400" dirty="0" smtClean="0">
                <a:solidFill>
                  <a:srgbClr val="0000FF"/>
                </a:solidFill>
              </a:rPr>
              <a:t>)</a:t>
            </a:r>
            <a:r>
              <a:rPr lang="zh-CN" altLang="fr-FR" sz="2400" dirty="0" smtClean="0"/>
              <a:t>來。猜一猜</a:t>
            </a:r>
            <a:r>
              <a:rPr lang="fr-FR" sz="2400" dirty="0" smtClean="0"/>
              <a:t>,</a:t>
            </a:r>
            <a:r>
              <a:rPr lang="zh-CN" altLang="fr-FR" sz="2400" dirty="0" smtClean="0"/>
              <a:t>父親會要什麼呢</a:t>
            </a:r>
            <a:r>
              <a:rPr lang="fr-FR" sz="2400" dirty="0" smtClean="0"/>
              <a:t>?</a:t>
            </a:r>
          </a:p>
          <a:p>
            <a:pPr>
              <a:lnSpc>
                <a:spcPct val="130000"/>
              </a:lnSpc>
            </a:pPr>
            <a:r>
              <a:rPr lang="zh-CN" altLang="fr-FR" sz="2400" dirty="0" smtClean="0"/>
              <a:t>父親來信了</a:t>
            </a:r>
            <a:r>
              <a:rPr lang="fr-FR" sz="2400" dirty="0" smtClean="0"/>
              <a:t>,</a:t>
            </a:r>
            <a:r>
              <a:rPr lang="zh-CN" altLang="fr-FR" sz="2400" dirty="0" smtClean="0"/>
              <a:t>我</a:t>
            </a:r>
            <a:r>
              <a:rPr lang="zh-CN" altLang="fr-FR" sz="2400" dirty="0" smtClean="0">
                <a:solidFill>
                  <a:srgbClr val="0000FF"/>
                </a:solidFill>
              </a:rPr>
              <a:t>急急忙忙地</a:t>
            </a:r>
            <a:r>
              <a:rPr lang="fr-FR" altLang="zh-CN" sz="2400" dirty="0" smtClean="0">
                <a:solidFill>
                  <a:srgbClr val="0000FF"/>
                </a:solidFill>
              </a:rPr>
              <a:t> (</a:t>
            </a:r>
            <a:r>
              <a:rPr lang="fr-FR" altLang="zh-CN" dirty="0" smtClean="0">
                <a:solidFill>
                  <a:srgbClr val="0000FF"/>
                </a:solidFill>
              </a:rPr>
              <a:t>avec empressement)</a:t>
            </a:r>
            <a:r>
              <a:rPr lang="zh-CN" altLang="fr-FR" sz="2400" dirty="0" smtClean="0"/>
              <a:t>拆開</a:t>
            </a:r>
            <a:r>
              <a:rPr lang="fr-FR" sz="2400" dirty="0" smtClean="0"/>
              <a:t>,</a:t>
            </a:r>
            <a:r>
              <a:rPr lang="zh-CN" altLang="fr-FR" sz="2400" dirty="0" smtClean="0"/>
              <a:t>只有四行字</a:t>
            </a:r>
            <a:r>
              <a:rPr lang="fr-FR" sz="2400" dirty="0" smtClean="0"/>
              <a:t>: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 smtClean="0"/>
              <a:t>晚上關箱子</a:t>
            </a:r>
            <a:r>
              <a:rPr lang="en-US" sz="2800" b="1" dirty="0"/>
              <a:t>,</a:t>
            </a:r>
            <a:endParaRPr lang="fr-FR" sz="2800" b="1" dirty="0"/>
          </a:p>
          <a:p>
            <a:pPr algn="ctr">
              <a:lnSpc>
                <a:spcPct val="130000"/>
              </a:lnSpc>
            </a:pPr>
            <a:r>
              <a:rPr lang="zh-CN" altLang="en-US" sz="2800" b="1" dirty="0"/>
              <a:t>早上開箱子</a:t>
            </a:r>
            <a:r>
              <a:rPr lang="en-US" sz="2800" b="1" dirty="0"/>
              <a:t>,</a:t>
            </a:r>
            <a:endParaRPr lang="fr-FR" sz="2800" b="1" dirty="0"/>
          </a:p>
          <a:p>
            <a:pPr algn="ctr">
              <a:lnSpc>
                <a:spcPct val="130000"/>
              </a:lnSpc>
            </a:pPr>
            <a:r>
              <a:rPr lang="zh-CN" altLang="en-US" sz="2800" b="1" dirty="0"/>
              <a:t>箱子裡面有鏡子</a:t>
            </a:r>
            <a:r>
              <a:rPr lang="en-US" sz="2800" b="1" dirty="0"/>
              <a:t>,</a:t>
            </a:r>
            <a:endParaRPr lang="fr-FR" sz="2800" b="1" dirty="0"/>
          </a:p>
          <a:p>
            <a:pPr algn="ctr">
              <a:lnSpc>
                <a:spcPct val="130000"/>
              </a:lnSpc>
            </a:pPr>
            <a:r>
              <a:rPr lang="zh-CN" altLang="en-US" sz="2800" b="1" dirty="0"/>
              <a:t>鏡子裡面有個細妹子</a:t>
            </a:r>
            <a:r>
              <a:rPr lang="zh-CN" altLang="en-US" sz="2800" b="1" dirty="0" smtClean="0"/>
              <a:t>。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81773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800100"/>
            <a:ext cx="6832600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/>
              <a:t>那是父親的眼睛</a:t>
            </a:r>
            <a:r>
              <a:rPr lang="en-US" sz="3200" dirty="0"/>
              <a:t>,</a:t>
            </a:r>
            <a:r>
              <a:rPr lang="zh-CN" altLang="en-US" sz="3200" dirty="0"/>
              <a:t>我怎麼會猜不出呢</a:t>
            </a:r>
            <a:r>
              <a:rPr lang="en-US" dirty="0" smtClean="0"/>
              <a:t>?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endParaRPr lang="fr-FR" dirty="0"/>
          </a:p>
        </p:txBody>
      </p:sp>
      <p:pic>
        <p:nvPicPr>
          <p:cNvPr id="3" name="Image 2" descr="Capture d’écran 2020-11-04 à 22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33" y="2133600"/>
            <a:ext cx="2968667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2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BBC4AA0-7A32-6148-9979-901D20BF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fr-FR" dirty="0" smtClean="0"/>
              <a:t>   </a:t>
            </a:r>
            <a:r>
              <a:rPr lang="fr-FR" dirty="0" err="1" smtClean="0"/>
              <a:t>V出來</a:t>
            </a:r>
            <a:r>
              <a:rPr lang="fr-FR" dirty="0" smtClean="0"/>
              <a:t>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596181B-44D1-5549-B3E9-DC098A210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083"/>
            <a:ext cx="7886700" cy="5429250"/>
          </a:xfrm>
        </p:spPr>
        <p:txBody>
          <a:bodyPr>
            <a:normAutofit fontScale="70000" lnSpcReduction="20000"/>
          </a:bodyPr>
          <a:lstStyle/>
          <a:p>
            <a:r>
              <a:rPr lang="fr-FR" altLang="zh-TW" dirty="0" smtClean="0"/>
              <a:t>complément </a:t>
            </a:r>
            <a:r>
              <a:rPr lang="fr-FR" altLang="zh-TW" dirty="0"/>
              <a:t>de </a:t>
            </a:r>
            <a:r>
              <a:rPr lang="fr-FR" altLang="zh-TW" dirty="0" smtClean="0"/>
              <a:t>résultat: </a:t>
            </a:r>
          </a:p>
          <a:p>
            <a:r>
              <a:rPr lang="fr-FR" altLang="zh-TW" dirty="0" smtClean="0"/>
              <a:t>A</a:t>
            </a:r>
            <a:r>
              <a:rPr lang="fr-FR" altLang="zh-TW" dirty="0"/>
              <a:t>. sortir (littéralement)</a:t>
            </a:r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他從學校</a:t>
            </a:r>
            <a:r>
              <a:rPr lang="zh-TW" altLang="en-US" dirty="0" smtClean="0">
                <a:solidFill>
                  <a:srgbClr val="0000FF"/>
                </a:solidFill>
              </a:rPr>
              <a:t>出來</a:t>
            </a:r>
            <a:r>
              <a:rPr lang="zh-TW" altLang="en-US" dirty="0" smtClean="0"/>
              <a:t>。</a:t>
            </a:r>
            <a:endParaRPr lang="fr-FR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考試結果</a:t>
            </a:r>
            <a:r>
              <a:rPr lang="zh-TW" altLang="en-US" dirty="0" smtClean="0">
                <a:solidFill>
                  <a:srgbClr val="0000FF"/>
                </a:solidFill>
              </a:rPr>
              <a:t>出來</a:t>
            </a:r>
            <a:r>
              <a:rPr lang="zh-TW" altLang="en-US" dirty="0" smtClean="0"/>
              <a:t>了。</a:t>
            </a:r>
            <a:endParaRPr lang="fr-FR" altLang="zh-TW" dirty="0"/>
          </a:p>
          <a:p>
            <a:r>
              <a:rPr lang="fr-FR" altLang="zh-TW" dirty="0"/>
              <a:t>B </a:t>
            </a:r>
            <a:r>
              <a:rPr lang="fr-FR" dirty="0"/>
              <a:t>peut aussi signifier quelque chose de manière figurative pour quelque chose venant de </a:t>
            </a:r>
            <a:r>
              <a:rPr lang="fr-FR" dirty="0" smtClean="0"/>
              <a:t>“rien </a:t>
            </a:r>
            <a:r>
              <a:rPr lang="fr-FR" dirty="0"/>
              <a:t>à quelque </a:t>
            </a:r>
            <a:r>
              <a:rPr lang="fr-FR" dirty="0" smtClean="0"/>
              <a:t>chose” </a:t>
            </a:r>
            <a:r>
              <a:rPr lang="fr-FR" dirty="0"/>
              <a:t>de </a:t>
            </a:r>
            <a:r>
              <a:rPr lang="fr-FR" dirty="0" smtClean="0"/>
              <a:t>“l‘invisible </a:t>
            </a:r>
            <a:r>
              <a:rPr lang="fr-FR" dirty="0"/>
              <a:t>au </a:t>
            </a:r>
            <a:r>
              <a:rPr lang="fr-FR" dirty="0" smtClean="0"/>
              <a:t>visible”, </a:t>
            </a:r>
            <a:r>
              <a:rPr lang="fr-FR" dirty="0"/>
              <a:t>ou de </a:t>
            </a:r>
            <a:r>
              <a:rPr lang="fr-FR" dirty="0" smtClean="0"/>
              <a:t>“l’inconnu </a:t>
            </a:r>
            <a:r>
              <a:rPr lang="fr-FR" dirty="0"/>
              <a:t>au </a:t>
            </a:r>
            <a:r>
              <a:rPr lang="fr-FR" dirty="0" smtClean="0"/>
              <a:t>connu</a:t>
            </a:r>
            <a:r>
              <a:rPr lang="zh-TW" altLang="en-US" dirty="0" smtClean="0"/>
              <a:t>”</a:t>
            </a:r>
            <a:endParaRPr lang="fr-FR" altLang="zh-TW" dirty="0" smtClean="0"/>
          </a:p>
          <a:p>
            <a:r>
              <a:rPr lang="fr-FR" altLang="zh-TW" dirty="0" smtClean="0"/>
              <a:t>0. </a:t>
            </a:r>
            <a:r>
              <a:rPr lang="zh-TW" altLang="en-US" dirty="0" smtClean="0"/>
              <a:t>爸爸的謎語我</a:t>
            </a:r>
            <a:r>
              <a:rPr lang="zh-TW" altLang="en-US" dirty="0" smtClean="0">
                <a:solidFill>
                  <a:srgbClr val="0000FF"/>
                </a:solidFill>
              </a:rPr>
              <a:t>猜出來</a:t>
            </a:r>
            <a:r>
              <a:rPr lang="zh-TW" altLang="en-US" dirty="0" smtClean="0"/>
              <a:t>了。（</a:t>
            </a:r>
            <a:r>
              <a:rPr lang="en-US" altLang="zh-TW" dirty="0" err="1" smtClean="0"/>
              <a:t>trouver</a:t>
            </a:r>
            <a:r>
              <a:rPr lang="en-US" altLang="zh-TW" dirty="0" smtClean="0"/>
              <a:t> la </a:t>
            </a:r>
            <a:r>
              <a:rPr lang="en-US" altLang="zh-TW" dirty="0" err="1" smtClean="0"/>
              <a:t>réponse</a:t>
            </a:r>
            <a:r>
              <a:rPr lang="en-US" altLang="zh-TW" dirty="0" smtClean="0"/>
              <a:t>)</a:t>
            </a:r>
            <a:endParaRPr lang="fr-FR" altLang="zh-TW" dirty="0" smtClean="0"/>
          </a:p>
          <a:p>
            <a:r>
              <a:rPr lang="en-US" altLang="zh-TW" dirty="0" smtClean="0"/>
              <a:t>1</a:t>
            </a:r>
            <a:r>
              <a:rPr lang="zh-TW" altLang="fr-FR" dirty="0" smtClean="0"/>
              <a:t>他的理由很</a:t>
            </a:r>
            <a:r>
              <a:rPr lang="zh-TW" altLang="fr-FR" dirty="0"/>
              <a:t>奇怪，我</a:t>
            </a:r>
            <a:r>
              <a:rPr lang="zh-TW" altLang="fr-FR" dirty="0">
                <a:solidFill>
                  <a:srgbClr val="0000FF"/>
                </a:solidFill>
                <a:highlight>
                  <a:srgbClr val="FFFF00"/>
                </a:highlight>
              </a:rPr>
              <a:t>看出來</a:t>
            </a:r>
            <a:r>
              <a:rPr lang="zh-TW" altLang="fr-FR" dirty="0"/>
              <a:t>他在說謊</a:t>
            </a:r>
            <a:r>
              <a:rPr lang="zh-TW" altLang="fr-FR" dirty="0" smtClean="0"/>
              <a:t>。</a:t>
            </a:r>
            <a:r>
              <a:rPr lang="fr-FR" altLang="zh-TW" dirty="0" smtClean="0"/>
              <a:t>(cela se voit visiblement)</a:t>
            </a:r>
            <a:endParaRPr lang="fr-FR" altLang="zh-TW" dirty="0"/>
          </a:p>
          <a:p>
            <a:r>
              <a:rPr lang="en-US" altLang="zh-TW" dirty="0" smtClean="0"/>
              <a:t>2</a:t>
            </a:r>
            <a:r>
              <a:rPr lang="zh-TW" altLang="fr-FR" dirty="0" smtClean="0"/>
              <a:t>你如果</a:t>
            </a:r>
            <a:r>
              <a:rPr lang="zh-TW" altLang="fr-FR" dirty="0"/>
              <a:t>不高興，應該</a:t>
            </a:r>
            <a:r>
              <a:rPr lang="zh-TW" altLang="fr-FR" dirty="0">
                <a:solidFill>
                  <a:srgbClr val="0000FF"/>
                </a:solidFill>
                <a:highlight>
                  <a:srgbClr val="FFFF00"/>
                </a:highlight>
              </a:rPr>
              <a:t>說出來</a:t>
            </a:r>
            <a:r>
              <a:rPr lang="zh-TW" altLang="fr-FR" dirty="0"/>
              <a:t>讓大家知道</a:t>
            </a:r>
            <a:r>
              <a:rPr lang="zh-TW" altLang="fr-FR" dirty="0" smtClean="0"/>
              <a:t>。</a:t>
            </a:r>
            <a:r>
              <a:rPr lang="fr-FR" altLang="zh-TW" dirty="0" smtClean="0"/>
              <a:t>(dire ouvertement)</a:t>
            </a:r>
            <a:endParaRPr lang="fr-FR" altLang="zh-TW" dirty="0"/>
          </a:p>
          <a:p>
            <a:r>
              <a:rPr lang="en-US" altLang="zh-TW" dirty="0" smtClean="0"/>
              <a:t>3</a:t>
            </a:r>
            <a:r>
              <a:rPr lang="zh-TW" altLang="fr-FR" dirty="0" smtClean="0"/>
              <a:t>我</a:t>
            </a:r>
            <a:r>
              <a:rPr lang="zh-TW" altLang="fr-FR" dirty="0" smtClean="0">
                <a:solidFill>
                  <a:srgbClr val="0000FF"/>
                </a:solidFill>
                <a:highlight>
                  <a:srgbClr val="FFFF00"/>
                </a:highlight>
              </a:rPr>
              <a:t>吃出來</a:t>
            </a:r>
            <a:r>
              <a:rPr lang="zh-TW" altLang="fr-FR" dirty="0" smtClean="0"/>
              <a:t>你在菜裡</a:t>
            </a:r>
            <a:r>
              <a:rPr lang="zh-TW" altLang="fr-FR" dirty="0"/>
              <a:t>放了胡椒</a:t>
            </a:r>
            <a:r>
              <a:rPr lang="zh-TW" altLang="fr-FR" dirty="0" smtClean="0"/>
              <a:t>。</a:t>
            </a:r>
            <a:r>
              <a:rPr lang="fr-FR" altLang="zh-TW" dirty="0" smtClean="0"/>
              <a:t>(reconnais le goût du poivre)</a:t>
            </a:r>
            <a:endParaRPr lang="fr-FR" altLang="zh-TW" dirty="0"/>
          </a:p>
          <a:p>
            <a:r>
              <a:rPr lang="en-US" altLang="zh-TW" dirty="0" smtClean="0"/>
              <a:t>4</a:t>
            </a:r>
            <a:r>
              <a:rPr lang="zh-TW" altLang="fr-FR" dirty="0" smtClean="0"/>
              <a:t> </a:t>
            </a:r>
            <a:r>
              <a:rPr lang="zh-TW" altLang="fr-FR" dirty="0"/>
              <a:t>我</a:t>
            </a:r>
            <a:r>
              <a:rPr lang="zh-TW" altLang="fr-FR" dirty="0">
                <a:solidFill>
                  <a:srgbClr val="0000FF"/>
                </a:solidFill>
                <a:highlight>
                  <a:srgbClr val="FFFF00"/>
                </a:highlight>
              </a:rPr>
              <a:t>喝出來</a:t>
            </a:r>
            <a:r>
              <a:rPr lang="zh-TW" altLang="fr-FR" dirty="0"/>
              <a:t>這杯雞尾酒裡放了伏特加</a:t>
            </a:r>
            <a:r>
              <a:rPr lang="zh-TW" altLang="fr-FR" dirty="0" smtClean="0"/>
              <a:t>。</a:t>
            </a:r>
            <a:endParaRPr lang="fr-FR" altLang="zh-TW" dirty="0" smtClean="0"/>
          </a:p>
          <a:p>
            <a:r>
              <a:rPr lang="zh-TW" altLang="zh-TW" dirty="0" smtClean="0"/>
              <a:t>5</a:t>
            </a:r>
            <a:r>
              <a:rPr lang="fr-FR" altLang="zh-TW" dirty="0" smtClean="0"/>
              <a:t> </a:t>
            </a:r>
            <a:r>
              <a:rPr lang="zh-TW" altLang="en-US" dirty="0" smtClean="0"/>
              <a:t>我</a:t>
            </a:r>
            <a:r>
              <a:rPr lang="zh-TW" altLang="en-US" dirty="0" smtClean="0">
                <a:solidFill>
                  <a:srgbClr val="0000FF"/>
                </a:solidFill>
              </a:rPr>
              <a:t>聽出來</a:t>
            </a:r>
            <a:r>
              <a:rPr lang="zh-TW" altLang="en-US" dirty="0" smtClean="0"/>
              <a:t>你是四川人</a:t>
            </a:r>
            <a:r>
              <a:rPr lang="en-US" altLang="zh-TW" dirty="0" smtClean="0"/>
              <a:t>/</a:t>
            </a:r>
            <a:r>
              <a:rPr lang="zh-TW" altLang="en-US" dirty="0" smtClean="0"/>
              <a:t>台灣人。</a:t>
            </a:r>
            <a:r>
              <a:rPr lang="fr-FR" altLang="zh-TW" dirty="0" smtClean="0"/>
              <a:t>(reconnu par l’accent)</a:t>
            </a:r>
          </a:p>
          <a:p>
            <a:endParaRPr lang="fr-FR" altLang="zh-TW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72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11-04 à 23.08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38" b="-59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124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11-04 à 22.49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8" r="-13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144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/>
              <a:t>手</a:t>
            </a:r>
            <a:endParaRPr lang="fr-FR" sz="5400" b="1" dirty="0"/>
          </a:p>
        </p:txBody>
      </p:sp>
      <p:pic>
        <p:nvPicPr>
          <p:cNvPr id="4" name="Espace réservé du contenu 3" descr="Capture d’écran 2020-11-04 à 23.06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24" r="-39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40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11-04 à 22.50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" b="-2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653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/>
              <a:t>鏡子</a:t>
            </a:r>
            <a:endParaRPr lang="fr-FR" sz="5400" b="1" dirty="0"/>
          </a:p>
        </p:txBody>
      </p:sp>
      <p:pic>
        <p:nvPicPr>
          <p:cNvPr id="4" name="Espace réservé du contenu 3" descr="Capture d’écran 2020-11-04 à 23.05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84" r="-89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908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你猜猜看</a:t>
            </a:r>
            <a:r>
              <a:rPr lang="en-US" altLang="zh-TW" dirty="0"/>
              <a:t>/</a:t>
            </a:r>
            <a:r>
              <a:rPr lang="zh-TW" altLang="en-US" dirty="0"/>
              <a:t>猜一猜</a:t>
            </a:r>
            <a:r>
              <a:rPr lang="en-US" altLang="zh-TW" dirty="0"/>
              <a:t>/</a:t>
            </a:r>
            <a:r>
              <a:rPr lang="zh-TW" altLang="en-US" dirty="0"/>
              <a:t>請你猜一下，</a:t>
            </a:r>
            <a:r>
              <a:rPr lang="en-US" altLang="zh-TW" dirty="0"/>
              <a:t> </a:t>
            </a:r>
            <a:r>
              <a:rPr lang="zh-TW" altLang="en-US" dirty="0"/>
              <a:t>這是什麼？</a:t>
            </a:r>
            <a:endParaRPr lang="fr-FR" altLang="zh-TW" dirty="0"/>
          </a:p>
          <a:p>
            <a:r>
              <a:rPr lang="fr-FR" altLang="zh-TW" dirty="0"/>
              <a:t>A </a:t>
            </a:r>
            <a:r>
              <a:rPr lang="zh-TW" altLang="en-US" dirty="0"/>
              <a:t>你</a:t>
            </a:r>
            <a:r>
              <a:rPr lang="zh-TW" altLang="en-US" dirty="0">
                <a:solidFill>
                  <a:srgbClr val="0000FF"/>
                </a:solidFill>
              </a:rPr>
              <a:t>猜對</a:t>
            </a:r>
            <a:r>
              <a:rPr lang="zh-TW" altLang="en-US" dirty="0"/>
              <a:t>了嗎</a:t>
            </a:r>
            <a:r>
              <a:rPr lang="zh-TW" altLang="en-US" dirty="0" smtClean="0"/>
              <a:t>？</a:t>
            </a:r>
            <a:r>
              <a:rPr lang="fr-FR" altLang="zh-TW" dirty="0" smtClean="0"/>
              <a:t>(es-tu correcte?)</a:t>
            </a:r>
            <a:endParaRPr lang="fr-FR" altLang="zh-TW" dirty="0"/>
          </a:p>
          <a:p>
            <a:r>
              <a:rPr lang="fr-FR" altLang="zh-TW" dirty="0"/>
              <a:t>b </a:t>
            </a:r>
            <a:r>
              <a:rPr lang="zh-TW" altLang="en-US" dirty="0"/>
              <a:t>我</a:t>
            </a:r>
            <a:r>
              <a:rPr lang="zh-TW" altLang="en-US" dirty="0">
                <a:solidFill>
                  <a:srgbClr val="0000FF"/>
                </a:solidFill>
              </a:rPr>
              <a:t>猜錯</a:t>
            </a:r>
            <a:r>
              <a:rPr lang="zh-TW" altLang="en-US" dirty="0"/>
              <a:t>了</a:t>
            </a:r>
            <a:r>
              <a:rPr lang="zh-TW" altLang="en-US" dirty="0" smtClean="0"/>
              <a:t>。</a:t>
            </a:r>
            <a:r>
              <a:rPr lang="fr-FR" altLang="zh-TW" dirty="0" smtClean="0"/>
              <a:t>(j’ai donné une fausse réponse)</a:t>
            </a:r>
            <a:endParaRPr lang="fr-FR" altLang="zh-TW" dirty="0"/>
          </a:p>
          <a:p>
            <a:r>
              <a:rPr lang="fr-FR" altLang="zh-TW" dirty="0"/>
              <a:t>C </a:t>
            </a:r>
            <a:r>
              <a:rPr lang="zh-TW" altLang="en-US" dirty="0"/>
              <a:t>我</a:t>
            </a:r>
            <a:r>
              <a:rPr lang="zh-TW" altLang="en-US" dirty="0">
                <a:solidFill>
                  <a:srgbClr val="0000FF"/>
                </a:solidFill>
              </a:rPr>
              <a:t>猜不出</a:t>
            </a:r>
            <a:r>
              <a:rPr lang="zh-TW" altLang="en-US" dirty="0"/>
              <a:t>來</a:t>
            </a:r>
            <a:r>
              <a:rPr lang="en-US" altLang="zh-TW" dirty="0"/>
              <a:t> </a:t>
            </a:r>
            <a:r>
              <a:rPr lang="en-US" altLang="zh-TW" dirty="0" smtClean="0"/>
              <a:t>(je </a:t>
            </a:r>
            <a:r>
              <a:rPr lang="en-US" altLang="zh-TW" dirty="0" err="1" smtClean="0"/>
              <a:t>n’arrive</a:t>
            </a:r>
            <a:r>
              <a:rPr lang="en-US" altLang="zh-TW" dirty="0" smtClean="0"/>
              <a:t> pas </a:t>
            </a:r>
            <a:r>
              <a:rPr lang="en-US" altLang="zh-TW" dirty="0" err="1" smtClean="0"/>
              <a:t>à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deviner</a:t>
            </a:r>
            <a:r>
              <a:rPr lang="en-US" altLang="zh-TW" dirty="0" smtClean="0"/>
              <a:t> la </a:t>
            </a:r>
            <a:r>
              <a:rPr lang="en-US" altLang="zh-TW" dirty="0" err="1" smtClean="0"/>
              <a:t>réponse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1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60082" y="2317750"/>
            <a:ext cx="4677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BiauKai"/>
                <a:ea typeface="BiauKai"/>
                <a:cs typeface="BiauKai"/>
              </a:rPr>
              <a:t>上邊毛，下邊毛</a:t>
            </a:r>
            <a:endParaRPr lang="fr-FR" altLang="zh-TW" sz="4800" dirty="0" smtClean="0">
              <a:latin typeface="BiauKai"/>
              <a:ea typeface="BiauKai"/>
              <a:cs typeface="BiauKai"/>
            </a:endParaRPr>
          </a:p>
          <a:p>
            <a:endParaRPr lang="fr-FR" altLang="zh-TW" sz="4800" dirty="0" smtClean="0">
              <a:latin typeface="BiauKai"/>
              <a:ea typeface="BiauKai"/>
              <a:cs typeface="BiauKai"/>
            </a:endParaRPr>
          </a:p>
          <a:p>
            <a:r>
              <a:rPr lang="zh-TW" altLang="en-US" sz="4800" dirty="0" smtClean="0">
                <a:latin typeface="BiauKai"/>
                <a:ea typeface="BiauKai"/>
                <a:cs typeface="BiauKai"/>
              </a:rPr>
              <a:t>中間一粒水葡萄</a:t>
            </a:r>
            <a:endParaRPr lang="fr-FR" altLang="zh-TW" sz="4800" dirty="0" smtClean="0">
              <a:latin typeface="BiauKai"/>
              <a:ea typeface="BiauKai"/>
              <a:cs typeface="BiauKai"/>
            </a:endParaRPr>
          </a:p>
          <a:p>
            <a:r>
              <a:rPr lang="fr-FR" altLang="zh-TW" sz="3200" dirty="0" smtClean="0">
                <a:latin typeface="BiauKai"/>
                <a:ea typeface="BiauKai"/>
                <a:cs typeface="BiauKai"/>
              </a:rPr>
              <a:t>  </a:t>
            </a:r>
            <a:r>
              <a:rPr lang="zh-TW" altLang="zh-TW" sz="3200" dirty="0" smtClean="0">
                <a:latin typeface="BiauKai"/>
                <a:ea typeface="BiauKai"/>
                <a:cs typeface="BiauKai"/>
              </a:rPr>
              <a:t>（</a:t>
            </a:r>
            <a:r>
              <a:rPr lang="zh-TW" altLang="en-US" sz="3200" dirty="0" smtClean="0">
                <a:latin typeface="BiauKai"/>
                <a:ea typeface="BiauKai"/>
                <a:cs typeface="BiauKai"/>
              </a:rPr>
              <a:t>猜一個身體的部位）</a:t>
            </a:r>
            <a:endParaRPr lang="fr-FR" altLang="zh-TW" sz="3200" dirty="0" smtClean="0">
              <a:latin typeface="BiauKai"/>
              <a:ea typeface="BiauKai"/>
              <a:cs typeface="BiauKai"/>
            </a:endParaRPr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86619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眼睛</a:t>
            </a:r>
            <a:endParaRPr lang="fr-FR" dirty="0"/>
          </a:p>
        </p:txBody>
      </p:sp>
      <p:pic>
        <p:nvPicPr>
          <p:cNvPr id="5" name="Espace réservé du contenu 4" descr="Capture d’écran 2021-11-22 à 11.05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468"/>
          <a:stretch>
            <a:fillRect/>
          </a:stretch>
        </p:blipFill>
        <p:spPr>
          <a:xfrm>
            <a:off x="1735667" y="2080517"/>
            <a:ext cx="5471584" cy="3009160"/>
          </a:xfrm>
        </p:spPr>
      </p:pic>
    </p:spTree>
    <p:extLst>
      <p:ext uri="{BB962C8B-B14F-4D97-AF65-F5344CB8AC3E}">
        <p14:creationId xmlns:p14="http://schemas.microsoft.com/office/powerpoint/2010/main" val="1773802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 smtClean="0">
                <a:latin typeface="BiauKai"/>
                <a:ea typeface="BiauKai"/>
                <a:cs typeface="BiauKai"/>
              </a:rPr>
              <a:t>你站起來，他躺下</a:t>
            </a:r>
            <a:endParaRPr lang="fr-FR" altLang="zh-TW" sz="6600" dirty="0" smtClean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zh-TW" altLang="en-US" sz="6600" dirty="0" smtClean="0">
                <a:latin typeface="BiauKai"/>
                <a:ea typeface="BiauKai"/>
                <a:cs typeface="BiauKai"/>
              </a:rPr>
              <a:t>他站起來，你躺下</a:t>
            </a:r>
            <a:endParaRPr lang="fr-FR" altLang="zh-TW" sz="6600" dirty="0" smtClean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zh-TW" altLang="zh-TW" sz="4000" dirty="0" smtClean="0">
                <a:latin typeface="BiauKai"/>
                <a:ea typeface="BiauKai"/>
                <a:cs typeface="BiauKai"/>
              </a:rPr>
              <a:t>（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猜一個身體的部位）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lang="fr-FR" altLang="zh-TW" sz="6600" dirty="0" smtClean="0"/>
          </a:p>
          <a:p>
            <a:pPr marL="0" indent="0">
              <a:buNone/>
            </a:pP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78284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11-22 à 11.22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6" r="-11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762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39800" y="736600"/>
            <a:ext cx="7289800" cy="53895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               </a:t>
            </a:r>
            <a:r>
              <a:rPr lang="en-US" altLang="zh-TW" sz="4800" b="1" dirty="0" smtClean="0"/>
              <a:t> </a:t>
            </a:r>
            <a:r>
              <a:rPr lang="zh-TW" altLang="en-US" sz="4800" b="1" dirty="0" smtClean="0"/>
              <a:t>王先生，</a:t>
            </a:r>
            <a:r>
              <a:rPr lang="en-US" altLang="zh-TW" sz="4800" b="1" dirty="0" smtClean="0"/>
              <a:t> </a:t>
            </a:r>
            <a:r>
              <a:rPr lang="zh-TW" altLang="en-US" sz="4800" b="1" dirty="0" smtClean="0"/>
              <a:t>白小姐</a:t>
            </a:r>
            <a:endParaRPr lang="fr-FR" altLang="zh-TW" sz="4800" b="1" dirty="0" smtClean="0"/>
          </a:p>
          <a:p>
            <a:pPr marL="0" indent="0">
              <a:buNone/>
            </a:pPr>
            <a:r>
              <a:rPr lang="en-US" altLang="zh-TW" sz="4800" b="1" dirty="0" smtClean="0"/>
              <a:t>               </a:t>
            </a:r>
            <a:r>
              <a:rPr lang="zh-TW" altLang="en-US" sz="4800" b="1" dirty="0" smtClean="0"/>
              <a:t>坐在石頭上</a:t>
            </a:r>
            <a:r>
              <a:rPr lang="en-US" altLang="zh-TW" sz="4800" b="1" dirty="0" smtClean="0"/>
              <a:t>       </a:t>
            </a:r>
            <a:endParaRPr lang="fr-FR" sz="4800" b="1" dirty="0"/>
          </a:p>
        </p:txBody>
      </p:sp>
      <p:pic>
        <p:nvPicPr>
          <p:cNvPr id="4" name="Image 3" descr="Capture d’écran 2020-11-04 à 23.0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2817644"/>
            <a:ext cx="3911600" cy="30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11-04 à 23.11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94" r="-37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61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Capture d’écran 2020-11-04 à 22.51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7" b="-11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9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11-04 à 22.59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62" r="-44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31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                     </a:t>
            </a:r>
            <a:r>
              <a:rPr lang="en-US" altLang="zh-TW" dirty="0" smtClean="0">
                <a:latin typeface="BiauKai"/>
                <a:ea typeface="BiauKai"/>
                <a:cs typeface="BiauKai"/>
              </a:rPr>
              <a:t>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一點一橫長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en-US" altLang="zh-TW" sz="4000" dirty="0" smtClean="0">
                <a:latin typeface="BiauKai"/>
                <a:ea typeface="BiauKai"/>
                <a:cs typeface="BiauKai"/>
              </a:rPr>
              <a:t>              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一撇到南洋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en-US" altLang="zh-TW" sz="4000" dirty="0" smtClean="0">
                <a:latin typeface="BiauKai"/>
                <a:ea typeface="BiauKai"/>
                <a:cs typeface="BiauKai"/>
              </a:rPr>
              <a:t>              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南洋有個人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en-US" altLang="zh-TW" sz="4000" dirty="0" smtClean="0">
                <a:latin typeface="BiauKai"/>
                <a:ea typeface="BiauKai"/>
                <a:cs typeface="BiauKai"/>
              </a:rPr>
              <a:t>              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只有一寸長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fr-FR" altLang="zh-TW" dirty="0" smtClean="0"/>
              <a:t>                          </a:t>
            </a:r>
            <a:r>
              <a:rPr lang="zh-TW" altLang="zh-TW" dirty="0" smtClean="0"/>
              <a:t>（</a:t>
            </a:r>
            <a:r>
              <a:rPr lang="zh-TW" altLang="en-US" dirty="0" smtClean="0"/>
              <a:t>打一個字）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493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endParaRPr lang="fr-FR" altLang="zh-TW" sz="6800" dirty="0" smtClean="0"/>
          </a:p>
          <a:p>
            <a:pPr marL="3657600" lvl="8" indent="0">
              <a:buNone/>
            </a:pPr>
            <a:r>
              <a:rPr lang="zh-TW" altLang="en-US" sz="9600" b="1" dirty="0" smtClean="0"/>
              <a:t>府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val="213561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29" y="314371"/>
            <a:ext cx="8738508" cy="658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en-US" b="1" dirty="0"/>
              <a:t> </a:t>
            </a:r>
            <a:r>
              <a:rPr lang="zh-CN" altLang="en-US" sz="2800" dirty="0" smtClean="0"/>
              <a:t>小時候</a:t>
            </a:r>
            <a:r>
              <a:rPr lang="en-US" sz="2800" dirty="0"/>
              <a:t>,</a:t>
            </a:r>
            <a:r>
              <a:rPr lang="zh-CN" altLang="en-US" sz="2800" dirty="0"/>
              <a:t>父親最愛教我</a:t>
            </a:r>
            <a:r>
              <a:rPr lang="zh-CN" altLang="en-US" sz="2800" dirty="0">
                <a:solidFill>
                  <a:srgbClr val="FF0000"/>
                </a:solidFill>
              </a:rPr>
              <a:t>猜</a:t>
            </a:r>
            <a:r>
              <a:rPr lang="zh-CN" altLang="en-US" sz="2800" dirty="0"/>
              <a:t>謎語。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父親有很多謎語。夏日的晚上</a:t>
            </a:r>
            <a:r>
              <a:rPr lang="en-US" sz="2800" dirty="0"/>
              <a:t>,</a:t>
            </a:r>
            <a:r>
              <a:rPr lang="zh-CN" altLang="en-US" sz="2800" dirty="0" smtClean="0"/>
              <a:t>坐在星光籠罩</a:t>
            </a:r>
            <a:r>
              <a:rPr lang="zh-TW" altLang="en-US" sz="2800" dirty="0" smtClean="0"/>
              <a:t>（</a:t>
            </a:r>
            <a:r>
              <a:rPr lang="fr-FR" altLang="zh-TW" sz="2800" dirty="0" err="1" smtClean="0"/>
              <a:t>longzhào</a:t>
            </a:r>
            <a:r>
              <a:rPr lang="fr-FR" altLang="zh-TW" sz="2800" dirty="0" smtClean="0"/>
              <a:t>)</a:t>
            </a:r>
            <a:r>
              <a:rPr lang="zh-CN" altLang="en-US" sz="2800" dirty="0" smtClean="0"/>
              <a:t>著</a:t>
            </a:r>
            <a:r>
              <a:rPr lang="zh-CN" altLang="en-US" sz="2800" dirty="0"/>
              <a:t>的院子裡</a:t>
            </a:r>
            <a:r>
              <a:rPr lang="en-US" sz="2800" dirty="0"/>
              <a:t>,</a:t>
            </a:r>
            <a:r>
              <a:rPr lang="zh-CN" altLang="en-US" sz="2800" dirty="0"/>
              <a:t>最有趣的事是</a:t>
            </a:r>
            <a:r>
              <a:rPr lang="zh-CN" altLang="en-US" sz="2800" dirty="0">
                <a:solidFill>
                  <a:srgbClr val="FF0000"/>
                </a:solidFill>
              </a:rPr>
              <a:t>猜</a:t>
            </a:r>
            <a:r>
              <a:rPr lang="zh-CN" altLang="en-US" sz="2800" dirty="0"/>
              <a:t>父親的謎語。</a:t>
            </a:r>
            <a:r>
              <a:rPr lang="zh-CN" altLang="en-US" sz="2800" dirty="0" smtClean="0"/>
              <a:t>父親那</a:t>
            </a:r>
            <a:r>
              <a:rPr lang="zh-CN" altLang="en-US" sz="2800" dirty="0" smtClean="0">
                <a:solidFill>
                  <a:srgbClr val="0000FF"/>
                </a:solidFill>
              </a:rPr>
              <a:t>細瞇瞇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(</a:t>
            </a:r>
            <a:r>
              <a:rPr lang="zh-TW" altLang="en-US" sz="2000" dirty="0" smtClean="0">
                <a:solidFill>
                  <a:srgbClr val="0000FF"/>
                </a:solidFill>
              </a:rPr>
              <a:t>細細長長的）</a:t>
            </a:r>
            <a:r>
              <a:rPr lang="zh-CN" altLang="en-US" sz="2800" dirty="0" smtClean="0"/>
              <a:t>的眼睛</a:t>
            </a:r>
            <a:r>
              <a:rPr lang="zh-CN" altLang="en-US" sz="2800" dirty="0" smtClean="0">
                <a:solidFill>
                  <a:srgbClr val="0000FF"/>
                </a:solidFill>
              </a:rPr>
              <a:t>笑看</a:t>
            </a:r>
            <a:r>
              <a:rPr lang="zh-CN" altLang="en-US" sz="2800" dirty="0" smtClean="0"/>
              <a:t>著</a:t>
            </a:r>
            <a:r>
              <a:rPr lang="zh-CN" altLang="en-US" sz="2800" dirty="0"/>
              <a:t>我</a:t>
            </a:r>
            <a:r>
              <a:rPr lang="en-US" sz="2800" dirty="0"/>
              <a:t>,</a:t>
            </a:r>
            <a:r>
              <a:rPr lang="zh-CN" altLang="en-US" sz="2800" dirty="0" smtClean="0">
                <a:solidFill>
                  <a:srgbClr val="0000FF"/>
                </a:solidFill>
              </a:rPr>
              <a:t>悠悠地</a:t>
            </a:r>
            <a:r>
              <a:rPr lang="zh-TW" altLang="en-US" sz="2800" dirty="0" smtClean="0"/>
              <a:t>（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youyoude</a:t>
            </a:r>
            <a:r>
              <a:rPr lang="en-US" altLang="zh-TW" sz="2000" dirty="0" smtClean="0">
                <a:solidFill>
                  <a:srgbClr val="0000FF"/>
                </a:solidFill>
              </a:rPr>
              <a:t>: </a:t>
            </a:r>
            <a:r>
              <a:rPr lang="zh-TW" altLang="en-US" sz="2000" dirty="0" smtClean="0">
                <a:solidFill>
                  <a:srgbClr val="0000FF"/>
                </a:solidFill>
              </a:rPr>
              <a:t>慢慢地</a:t>
            </a:r>
            <a:r>
              <a:rPr lang="zh-TW" altLang="en-US" sz="2800" dirty="0" smtClean="0"/>
              <a:t>）</a:t>
            </a:r>
            <a:r>
              <a:rPr lang="zh-CN" altLang="en-US" sz="2800" dirty="0" smtClean="0"/>
              <a:t>念著</a:t>
            </a:r>
            <a:r>
              <a:rPr lang="zh-CN" altLang="en-US" sz="2800" dirty="0"/>
              <a:t>他的謎語。</a:t>
            </a:r>
            <a:r>
              <a:rPr lang="zh-CN" altLang="en-US" sz="2800" dirty="0" smtClean="0"/>
              <a:t>我</a:t>
            </a:r>
            <a:r>
              <a:rPr lang="zh-CN" altLang="en-US" sz="2800" dirty="0" smtClean="0">
                <a:solidFill>
                  <a:srgbClr val="0000FF"/>
                </a:solidFill>
              </a:rPr>
              <a:t>眨巴著</a:t>
            </a:r>
            <a:r>
              <a:rPr lang="zh-TW" altLang="en-US" sz="2800" dirty="0" smtClean="0">
                <a:solidFill>
                  <a:srgbClr val="0000FF"/>
                </a:solidFill>
              </a:rPr>
              <a:t>（</a:t>
            </a:r>
            <a:r>
              <a:rPr lang="zh-TW" altLang="en-US" sz="2000" dirty="0" smtClean="0">
                <a:solidFill>
                  <a:srgbClr val="0000FF"/>
                </a:solidFill>
              </a:rPr>
              <a:t>眨眼睛</a:t>
            </a:r>
            <a:r>
              <a:rPr lang="zh-TW" altLang="en-US" sz="2800" dirty="0" smtClean="0">
                <a:solidFill>
                  <a:srgbClr val="0000FF"/>
                </a:solidFill>
              </a:rPr>
              <a:t>）</a:t>
            </a:r>
            <a:r>
              <a:rPr lang="zh-CN" altLang="en-US" sz="2800" dirty="0" smtClean="0"/>
              <a:t>眼睛</a:t>
            </a:r>
            <a:r>
              <a:rPr lang="en-US" sz="2800" dirty="0"/>
              <a:t>,</a:t>
            </a:r>
            <a:r>
              <a:rPr lang="zh-CN" altLang="en-US" sz="2800" dirty="0" smtClean="0">
                <a:solidFill>
                  <a:srgbClr val="0000FF"/>
                </a:solidFill>
              </a:rPr>
              <a:t>仰頭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</a:rPr>
              <a:t>（</a:t>
            </a:r>
            <a:r>
              <a:rPr lang="fr-FR" altLang="zh-TW" sz="2000" dirty="0" smtClean="0">
                <a:solidFill>
                  <a:srgbClr val="0000FF"/>
                </a:solidFill>
              </a:rPr>
              <a:t>yang </a:t>
            </a:r>
            <a:r>
              <a:rPr lang="fr-FR" altLang="zh-TW" sz="2000" dirty="0" err="1" smtClean="0">
                <a:solidFill>
                  <a:srgbClr val="0000FF"/>
                </a:solidFill>
              </a:rPr>
              <a:t>tou</a:t>
            </a:r>
            <a:r>
              <a:rPr lang="fr-FR" altLang="zh-TW" sz="2000" dirty="0" smtClean="0">
                <a:solidFill>
                  <a:srgbClr val="0000FF"/>
                </a:solidFill>
              </a:rPr>
              <a:t> : lever la tête)</a:t>
            </a:r>
            <a:r>
              <a:rPr lang="zh-CN" altLang="en-US" sz="2800" dirty="0" smtClean="0"/>
              <a:t>對著那滿天的</a:t>
            </a:r>
            <a:r>
              <a:rPr lang="zh-CN" altLang="en-US" sz="2800" dirty="0" smtClean="0">
                <a:solidFill>
                  <a:srgbClr val="0000FF"/>
                </a:solidFill>
              </a:rPr>
              <a:t>星斗</a:t>
            </a:r>
            <a:r>
              <a:rPr lang="en-US" altLang="zh-CN" sz="2800" dirty="0" smtClean="0">
                <a:solidFill>
                  <a:srgbClr val="0000FF"/>
                </a:solidFill>
              </a:rPr>
              <a:t> (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dou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: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des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astres</a:t>
            </a:r>
            <a:r>
              <a:rPr lang="en-US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苦苦地</a:t>
            </a:r>
            <a:r>
              <a:rPr lang="en-US" altLang="zh-CN" sz="2800" dirty="0" smtClean="0"/>
              <a:t> </a:t>
            </a:r>
            <a:r>
              <a:rPr lang="fr-FR" altLang="zh-CN" sz="2000" dirty="0" smtClean="0"/>
              <a:t>(difficilement, peiné)</a:t>
            </a:r>
            <a:r>
              <a:rPr lang="zh-CN" altLang="en-US" sz="2800" dirty="0" smtClean="0"/>
              <a:t>尋找</a:t>
            </a:r>
            <a:r>
              <a:rPr lang="en-US" sz="2800" dirty="0"/>
              <a:t>,</a:t>
            </a:r>
            <a:r>
              <a:rPr lang="zh-CN" altLang="en-US" sz="2800" dirty="0" smtClean="0">
                <a:solidFill>
                  <a:srgbClr val="0000FF"/>
                </a:solidFill>
              </a:rPr>
              <a:t>謎底</a:t>
            </a:r>
            <a:r>
              <a:rPr lang="zh-TW" altLang="en-US" sz="2000" dirty="0" smtClean="0"/>
              <a:t>（</a:t>
            </a:r>
            <a:r>
              <a:rPr lang="fr-FR" altLang="zh-TW" sz="2000" dirty="0" smtClean="0"/>
              <a:t>di</a:t>
            </a:r>
            <a:r>
              <a:rPr lang="zh-TW" altLang="en-US" sz="2000" dirty="0" smtClean="0"/>
              <a:t>；</a:t>
            </a:r>
            <a:r>
              <a:rPr lang="fr-FR" altLang="zh-TW" sz="2000" dirty="0" smtClean="0"/>
              <a:t>le</a:t>
            </a:r>
            <a:r>
              <a:rPr lang="en-US" altLang="zh-TW" sz="2000" dirty="0" smtClean="0"/>
              <a:t> fond: </a:t>
            </a:r>
            <a:r>
              <a:rPr lang="fr-FR" altLang="zh-TW" sz="2000" dirty="0" smtClean="0">
                <a:solidFill>
                  <a:srgbClr val="0000FF"/>
                </a:solidFill>
              </a:rPr>
              <a:t>la réponse, la vérité</a:t>
            </a:r>
            <a:r>
              <a:rPr lang="fr-FR" altLang="zh-TW" sz="2000" dirty="0" smtClean="0"/>
              <a:t>)</a:t>
            </a:r>
            <a:r>
              <a:rPr lang="zh-CN" altLang="en-US" sz="2800" dirty="0" smtClean="0"/>
              <a:t>藏</a:t>
            </a:r>
            <a:r>
              <a:rPr lang="fr-FR" altLang="zh-CN" sz="2800" dirty="0" smtClean="0"/>
              <a:t>(</a:t>
            </a:r>
            <a:r>
              <a:rPr lang="fr-FR" altLang="zh-CN" sz="2800" dirty="0" err="1" smtClean="0"/>
              <a:t>ca’ng</a:t>
            </a:r>
            <a:r>
              <a:rPr lang="fr-FR" altLang="zh-CN" sz="2800" dirty="0" smtClean="0"/>
              <a:t>)</a:t>
            </a:r>
            <a:r>
              <a:rPr lang="zh-CN" altLang="en-US" sz="2800" dirty="0" smtClean="0"/>
              <a:t>在哪裡呢</a:t>
            </a:r>
            <a:r>
              <a:rPr lang="en-US" sz="2800" dirty="0"/>
              <a:t>?</a:t>
            </a:r>
            <a:r>
              <a:rPr lang="zh-CN" altLang="en-US" sz="2800" dirty="0" smtClean="0"/>
              <a:t>再</a:t>
            </a:r>
            <a:r>
              <a:rPr lang="zh-CN" altLang="en-US" sz="2800" dirty="0" smtClean="0">
                <a:solidFill>
                  <a:srgbClr val="0000FF"/>
                </a:solidFill>
              </a:rPr>
              <a:t>盯</a:t>
            </a:r>
            <a:r>
              <a:rPr lang="fr-FR" altLang="zh-CN" sz="2800" dirty="0" smtClean="0">
                <a:solidFill>
                  <a:srgbClr val="0000FF"/>
                </a:solidFill>
              </a:rPr>
              <a:t>(</a:t>
            </a:r>
            <a:r>
              <a:rPr lang="fr-FR" altLang="zh-CN" sz="2000" dirty="0" smtClean="0">
                <a:solidFill>
                  <a:srgbClr val="0000FF"/>
                </a:solidFill>
              </a:rPr>
              <a:t>ding: fixer son regard</a:t>
            </a:r>
            <a:r>
              <a:rPr lang="fr-FR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著父親的眼睛瞧</a:t>
            </a:r>
            <a:r>
              <a:rPr lang="en-US" altLang="zh-CN" sz="2800" dirty="0" smtClean="0"/>
              <a:t> (</a:t>
            </a:r>
            <a:r>
              <a:rPr lang="fr-FR" altLang="zh-CN" sz="2800" dirty="0" err="1" smtClean="0"/>
              <a:t>qiao</a:t>
            </a:r>
            <a:r>
              <a:rPr lang="en-US" altLang="zh-CN" sz="2800" dirty="0" smtClean="0"/>
              <a:t>: </a:t>
            </a:r>
            <a:r>
              <a:rPr lang="zh-TW" altLang="en-US" sz="2800" dirty="0" smtClean="0"/>
              <a:t>看）</a:t>
            </a:r>
            <a:r>
              <a:rPr lang="zh-CN" altLang="en-US" sz="2800" dirty="0" smtClean="0"/>
              <a:t>覺</a:t>
            </a:r>
            <a:r>
              <a:rPr lang="zh-CN" altLang="en-US" sz="2800" dirty="0"/>
              <a:t>得他那雙</a:t>
            </a:r>
            <a:r>
              <a:rPr lang="zh-CN" altLang="en-US" sz="2800" dirty="0">
                <a:solidFill>
                  <a:srgbClr val="0000FF"/>
                </a:solidFill>
              </a:rPr>
              <a:t>笑瞇瞇</a:t>
            </a:r>
            <a:r>
              <a:rPr lang="zh-CN" altLang="en-US" sz="2800" dirty="0" smtClean="0"/>
              <a:t>的小眼睛也和夜空一樣</a:t>
            </a:r>
            <a:r>
              <a:rPr lang="zh-CN" altLang="en-US" sz="2800" dirty="0" smtClean="0">
                <a:solidFill>
                  <a:srgbClr val="0000FF"/>
                </a:solidFill>
              </a:rPr>
              <a:t>深邃</a:t>
            </a:r>
            <a:r>
              <a:rPr lang="en-US" altLang="zh-CN" sz="2800" dirty="0" smtClean="0"/>
              <a:t> </a:t>
            </a:r>
            <a:r>
              <a:rPr lang="zh-TW" altLang="en-US" sz="2000" dirty="0" smtClean="0"/>
              <a:t>（</a:t>
            </a:r>
            <a:r>
              <a:rPr lang="fr-FR" altLang="zh-TW" sz="2000" dirty="0" err="1" smtClean="0"/>
              <a:t>shen</a:t>
            </a:r>
            <a:r>
              <a:rPr lang="fr-FR" altLang="zh-TW" sz="2000" dirty="0" smtClean="0"/>
              <a:t> sui: profond</a:t>
            </a:r>
            <a:r>
              <a:rPr lang="fr-FR" altLang="zh-TW" sz="2800" dirty="0" smtClean="0"/>
              <a:t>)</a:t>
            </a:r>
            <a:r>
              <a:rPr lang="zh-CN" altLang="en-US" sz="2800" dirty="0" smtClean="0"/>
              <a:t>、神秘。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16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                     </a:t>
            </a:r>
            <a:r>
              <a:rPr lang="en-US" altLang="zh-TW" dirty="0" smtClean="0">
                <a:latin typeface="BiauKai"/>
                <a:ea typeface="BiauKai"/>
                <a:cs typeface="BiauKai"/>
              </a:rPr>
              <a:t>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一點一橫長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en-US" altLang="zh-TW" sz="4000" dirty="0" smtClean="0">
                <a:latin typeface="BiauKai"/>
                <a:ea typeface="BiauKai"/>
                <a:cs typeface="BiauKai"/>
              </a:rPr>
              <a:t>              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一撇到南洋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en-US" altLang="zh-TW" sz="4000" dirty="0" smtClean="0">
                <a:latin typeface="BiauKai"/>
                <a:ea typeface="BiauKai"/>
                <a:cs typeface="BiauKai"/>
              </a:rPr>
              <a:t>              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十字對十字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en-US" altLang="zh-TW" sz="4000" dirty="0" smtClean="0">
                <a:latin typeface="BiauKai"/>
                <a:ea typeface="BiauKai"/>
                <a:cs typeface="BiauKai"/>
              </a:rPr>
              <a:t>               </a:t>
            </a:r>
            <a:r>
              <a:rPr lang="zh-TW" altLang="en-US" sz="4000" dirty="0" smtClean="0">
                <a:latin typeface="BiauKai"/>
                <a:ea typeface="BiauKai"/>
                <a:cs typeface="BiauKai"/>
              </a:rPr>
              <a:t>太陽對月亮</a:t>
            </a:r>
            <a:endParaRPr lang="fr-FR" altLang="zh-TW" sz="4000" dirty="0" smtClean="0">
              <a:latin typeface="BiauKai"/>
              <a:ea typeface="BiauKai"/>
              <a:cs typeface="BiauKai"/>
            </a:endParaRPr>
          </a:p>
          <a:p>
            <a:r>
              <a:rPr lang="fr-FR" altLang="zh-TW" dirty="0" smtClean="0"/>
              <a:t>                             </a:t>
            </a:r>
            <a:r>
              <a:rPr lang="zh-TW" altLang="zh-TW" dirty="0" smtClean="0"/>
              <a:t>（</a:t>
            </a:r>
            <a:r>
              <a:rPr lang="zh-TW" altLang="en-US" dirty="0" smtClean="0"/>
              <a:t>打一個字）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211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fr-FR" altLang="zh-TW" dirty="0" smtClean="0"/>
          </a:p>
          <a:p>
            <a:pPr lvl="8"/>
            <a:endParaRPr lang="fr-FR" altLang="zh-TW" dirty="0"/>
          </a:p>
          <a:p>
            <a:pPr lvl="8"/>
            <a:endParaRPr lang="fr-FR" altLang="zh-TW" dirty="0" smtClean="0"/>
          </a:p>
          <a:p>
            <a:pPr marL="3657600" lvl="8" indent="0">
              <a:buNone/>
            </a:pPr>
            <a:r>
              <a:rPr lang="zh-TW" altLang="en-US" sz="9600" dirty="0" smtClean="0"/>
              <a:t>廟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360117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375" y="603591"/>
            <a:ext cx="8474467" cy="651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當我苦思</a:t>
            </a:r>
            <a:r>
              <a:rPr lang="zh-CN" altLang="en-US" sz="2800" dirty="0" smtClean="0">
                <a:solidFill>
                  <a:srgbClr val="0000FF"/>
                </a:solidFill>
              </a:rPr>
              <a:t>冥想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xiang</a:t>
            </a:r>
            <a:r>
              <a:rPr lang="en-US" altLang="zh-CN" sz="2800" dirty="0" smtClean="0"/>
              <a:t>: </a:t>
            </a:r>
            <a:r>
              <a:rPr lang="fr-FR" altLang="zh-CN" sz="2800" dirty="0" smtClean="0"/>
              <a:t>méditer)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覺得小</a:t>
            </a:r>
            <a:r>
              <a:rPr lang="zh-CN" altLang="en-US" sz="2800" dirty="0" smtClean="0">
                <a:solidFill>
                  <a:srgbClr val="0000FF"/>
                </a:solidFill>
              </a:rPr>
              <a:t>腦瓜子</a:t>
            </a:r>
            <a:r>
              <a:rPr lang="zh-CN" altLang="en-US" sz="2800" dirty="0" smtClean="0"/>
              <a:t>發</a:t>
            </a:r>
            <a:r>
              <a:rPr lang="zh-CN" altLang="en-US" sz="2800" dirty="0" smtClean="0">
                <a:solidFill>
                  <a:srgbClr val="0000FF"/>
                </a:solidFill>
              </a:rPr>
              <a:t>漲</a:t>
            </a:r>
            <a:r>
              <a:rPr lang="en-US" altLang="zh-CN" sz="2800" dirty="0" smtClean="0">
                <a:solidFill>
                  <a:srgbClr val="0000FF"/>
                </a:solidFill>
              </a:rPr>
              <a:t> (</a:t>
            </a:r>
            <a:r>
              <a:rPr lang="fr-FR" altLang="zh-CN" sz="2800" dirty="0" smtClean="0">
                <a:solidFill>
                  <a:srgbClr val="0000FF"/>
                </a:solidFill>
              </a:rPr>
              <a:t>gonfler)</a:t>
            </a:r>
            <a:r>
              <a:rPr lang="zh-CN" altLang="en-US" sz="2800" dirty="0" smtClean="0"/>
              <a:t>的</a:t>
            </a:r>
            <a:r>
              <a:rPr lang="zh-CN" altLang="en-US" sz="2800" dirty="0"/>
              <a:t>時候</a:t>
            </a:r>
            <a:r>
              <a:rPr lang="en-US" sz="2800" dirty="0"/>
              <a:t>,</a:t>
            </a:r>
            <a:r>
              <a:rPr lang="zh-CN" altLang="en-US" sz="2800" dirty="0"/>
              <a:t>父親便會</a:t>
            </a:r>
            <a:r>
              <a:rPr lang="zh-CN" altLang="en-US" sz="2800" b="1" u="sng" dirty="0">
                <a:solidFill>
                  <a:srgbClr val="0000FF"/>
                </a:solidFill>
              </a:rPr>
              <a:t>給</a:t>
            </a:r>
            <a:r>
              <a:rPr lang="zh-CN" altLang="en-US" sz="2800" b="1" i="1" u="sng" dirty="0" smtClean="0">
                <a:solidFill>
                  <a:srgbClr val="0000FF"/>
                </a:solidFill>
              </a:rPr>
              <a:t>予</a:t>
            </a:r>
            <a:r>
              <a:rPr lang="en-US" altLang="zh-CN" sz="2800" b="1" i="1" u="sng" dirty="0" smtClean="0">
                <a:solidFill>
                  <a:srgbClr val="0000FF"/>
                </a:solidFill>
              </a:rPr>
              <a:t> </a:t>
            </a:r>
            <a:r>
              <a:rPr lang="fr-FR" altLang="zh-CN" sz="2800" b="1" dirty="0" smtClean="0"/>
              <a:t>(</a:t>
            </a:r>
            <a:r>
              <a:rPr lang="fr-FR" altLang="zh-CN" sz="2800" b="1" dirty="0" err="1" smtClean="0">
                <a:solidFill>
                  <a:srgbClr val="0000FF"/>
                </a:solidFill>
              </a:rPr>
              <a:t>geiyu</a:t>
            </a:r>
            <a:r>
              <a:rPr lang="fr-FR" altLang="zh-CN" sz="2800" b="1" dirty="0" smtClean="0">
                <a:solidFill>
                  <a:srgbClr val="0000FF"/>
                </a:solidFill>
              </a:rPr>
              <a:t> / </a:t>
            </a:r>
            <a:r>
              <a:rPr lang="fr-FR" altLang="zh-CN" sz="2800" b="1" dirty="0" err="1" smtClean="0">
                <a:solidFill>
                  <a:srgbClr val="0000FF"/>
                </a:solidFill>
              </a:rPr>
              <a:t>jiyu</a:t>
            </a:r>
            <a:r>
              <a:rPr lang="fr-FR" altLang="zh-CN" sz="2800" b="1" dirty="0" smtClean="0">
                <a:solidFill>
                  <a:srgbClr val="0000FF"/>
                </a:solidFill>
              </a:rPr>
              <a:t>: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給</a:t>
            </a:r>
            <a:r>
              <a:rPr lang="zh-TW" altLang="en-US" sz="2800" b="1" dirty="0" smtClean="0"/>
              <a:t>）</a:t>
            </a:r>
            <a:r>
              <a:rPr lang="zh-CN" altLang="en-US" sz="2800" dirty="0" smtClean="0"/>
              <a:t>巧妙</a:t>
            </a:r>
            <a:r>
              <a:rPr lang="fr-FR" altLang="zh-CN" sz="2400" dirty="0" smtClean="0"/>
              <a:t>(astucieux)</a:t>
            </a:r>
            <a:r>
              <a:rPr lang="zh-CN" altLang="en-US" sz="2800" dirty="0" smtClean="0"/>
              <a:t>的</a:t>
            </a:r>
            <a:r>
              <a:rPr lang="zh-CN" altLang="en-US" sz="2800" dirty="0" smtClean="0">
                <a:solidFill>
                  <a:srgbClr val="0000FF"/>
                </a:solidFill>
              </a:rPr>
              <a:t>提示</a:t>
            </a:r>
            <a:r>
              <a:rPr lang="en-US" altLang="zh-CN" sz="2800" dirty="0" smtClean="0"/>
              <a:t> </a:t>
            </a:r>
            <a:r>
              <a:rPr lang="zh-TW" altLang="en-US" sz="2000" dirty="0" smtClean="0"/>
              <a:t>（</a:t>
            </a:r>
            <a:r>
              <a:rPr lang="fr-FR" altLang="zh-TW" sz="2000" dirty="0" smtClean="0"/>
              <a:t>un </a:t>
            </a:r>
            <a:r>
              <a:rPr lang="en-US" altLang="zh-TW" sz="2000" dirty="0" err="1" smtClean="0"/>
              <a:t>indice</a:t>
            </a:r>
            <a:r>
              <a:rPr lang="zh-TW" altLang="en-US" sz="2000" dirty="0" smtClean="0"/>
              <a:t>）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直到我</a:t>
            </a:r>
            <a:r>
              <a:rPr lang="zh-CN" altLang="en-US" sz="2800" dirty="0" smtClean="0">
                <a:solidFill>
                  <a:srgbClr val="0000FF"/>
                </a:solidFill>
              </a:rPr>
              <a:t>得意地</a:t>
            </a:r>
            <a:r>
              <a:rPr lang="zh-CN" altLang="en-US" sz="2800" dirty="0" smtClean="0"/>
              <a:t>叫起來</a:t>
            </a:r>
            <a:r>
              <a:rPr lang="en-US" altLang="zh-CN" sz="2800" dirty="0" smtClean="0"/>
              <a:t> (</a:t>
            </a:r>
            <a:r>
              <a:rPr lang="fr-FR" altLang="zh-CN" sz="2000" dirty="0" smtClean="0"/>
              <a:t>s’écrier triomphalement</a:t>
            </a:r>
            <a:r>
              <a:rPr lang="en-US" altLang="zh-CN" sz="2000" dirty="0" smtClean="0"/>
              <a:t>)</a:t>
            </a:r>
            <a:r>
              <a:rPr lang="en-US" sz="2000" dirty="0" smtClean="0"/>
              <a:t>,</a:t>
            </a:r>
            <a:r>
              <a:rPr lang="zh-CN" altLang="en-US" sz="2800" dirty="0"/>
              <a:t>他也“</a:t>
            </a:r>
            <a:r>
              <a:rPr lang="zh-CN" altLang="en-US" sz="2800" dirty="0" smtClean="0"/>
              <a:t>嘿嘿</a:t>
            </a:r>
            <a:r>
              <a:rPr lang="zh-TW" altLang="en-US" sz="2800" dirty="0" smtClean="0"/>
              <a:t>”（</a:t>
            </a:r>
            <a:r>
              <a:rPr lang="fr-FR" altLang="zh-TW" sz="2400" dirty="0" smtClean="0"/>
              <a:t>onomatopée: </a:t>
            </a:r>
            <a:r>
              <a:rPr lang="zh-TW" altLang="en-US" sz="2400" dirty="0" smtClean="0"/>
              <a:t>擬聲詞</a:t>
            </a:r>
            <a:r>
              <a:rPr lang="zh-TW" altLang="en-US" sz="2800" dirty="0" smtClean="0"/>
              <a:t>）</a:t>
            </a:r>
            <a:r>
              <a:rPr lang="zh-CN" altLang="en-US" sz="2800" dirty="0" smtClean="0"/>
              <a:t>地笑</a:t>
            </a:r>
            <a:r>
              <a:rPr lang="zh-CN" altLang="en-US" sz="2800" dirty="0"/>
              <a:t>了</a:t>
            </a:r>
            <a:r>
              <a:rPr lang="zh-CN" altLang="en-US" sz="2800" dirty="0" smtClean="0"/>
              <a:t>。</a:t>
            </a:r>
            <a:r>
              <a:rPr lang="zh-CN" altLang="en-US" sz="2800" dirty="0"/>
              <a:t>漸漸地</a:t>
            </a:r>
            <a:r>
              <a:rPr lang="en-US" sz="2800" dirty="0"/>
              <a:t>,</a:t>
            </a:r>
            <a:r>
              <a:rPr lang="zh-CN" altLang="en-US" sz="2800" dirty="0"/>
              <a:t>父親的謎語很少能夠</a:t>
            </a:r>
            <a:r>
              <a:rPr lang="zh-CN" altLang="en-US" sz="2800" dirty="0">
                <a:solidFill>
                  <a:srgbClr val="0000FF"/>
                </a:solidFill>
              </a:rPr>
              <a:t>難倒</a:t>
            </a:r>
            <a:r>
              <a:rPr lang="zh-CN" altLang="en-US" sz="2800" dirty="0"/>
              <a:t>我了。只有一條謎語我</a:t>
            </a:r>
            <a:r>
              <a:rPr lang="zh-CN" altLang="en-US" sz="2800" dirty="0">
                <a:solidFill>
                  <a:srgbClr val="FF6600"/>
                </a:solidFill>
              </a:rPr>
              <a:t>猜不出</a:t>
            </a:r>
            <a:r>
              <a:rPr lang="zh-CN" altLang="en-US" sz="2800" dirty="0"/>
              <a:t>。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“晚上關箱子</a:t>
            </a:r>
            <a:r>
              <a:rPr lang="en-US" sz="2800" dirty="0"/>
              <a:t>,</a:t>
            </a:r>
            <a:r>
              <a:rPr lang="zh-CN" altLang="en-US" sz="2800" dirty="0"/>
              <a:t>早上開箱子</a:t>
            </a:r>
            <a:r>
              <a:rPr lang="en-US" sz="2800" dirty="0"/>
              <a:t>,</a:t>
            </a:r>
            <a:r>
              <a:rPr lang="zh-CN" altLang="en-US" sz="2800" dirty="0"/>
              <a:t>箱子裡面有鏡子</a:t>
            </a:r>
            <a:r>
              <a:rPr lang="en-US" sz="2800" dirty="0"/>
              <a:t>,</a:t>
            </a:r>
            <a:r>
              <a:rPr lang="zh-CN" altLang="en-US" sz="2800" dirty="0"/>
              <a:t>鏡子裡面有個</a:t>
            </a:r>
            <a:r>
              <a:rPr lang="zh-CN" altLang="en-US" sz="2800" dirty="0">
                <a:solidFill>
                  <a:srgbClr val="0000FF"/>
                </a:solidFill>
              </a:rPr>
              <a:t>細</a:t>
            </a:r>
            <a:r>
              <a:rPr lang="zh-CN" altLang="en-US" sz="2800" dirty="0" smtClean="0">
                <a:solidFill>
                  <a:srgbClr val="0000FF"/>
                </a:solidFill>
              </a:rPr>
              <a:t>妹子</a:t>
            </a:r>
            <a:r>
              <a:rPr lang="en-US" altLang="zh-CN" sz="2800" dirty="0" smtClean="0">
                <a:solidFill>
                  <a:srgbClr val="0000FF"/>
                </a:solidFill>
              </a:rPr>
              <a:t> </a:t>
            </a:r>
            <a:r>
              <a:rPr lang="zh-TW" altLang="en-US" sz="2000" dirty="0" smtClean="0">
                <a:solidFill>
                  <a:srgbClr val="0000FF"/>
                </a:solidFill>
              </a:rPr>
              <a:t>（小女孩）</a:t>
            </a:r>
            <a:r>
              <a:rPr lang="zh-CN" altLang="en-US" sz="2800" dirty="0" smtClean="0"/>
              <a:t>。</a:t>
            </a:r>
            <a:r>
              <a:rPr lang="zh-CN" altLang="en-US" sz="2800" dirty="0"/>
              <a:t>”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我想了半天</a:t>
            </a:r>
            <a:r>
              <a:rPr lang="zh-CN" altLang="en-US" sz="2800" dirty="0">
                <a:solidFill>
                  <a:srgbClr val="FF6600"/>
                </a:solidFill>
              </a:rPr>
              <a:t>想不出</a:t>
            </a:r>
            <a:r>
              <a:rPr lang="en-US" sz="2800" dirty="0"/>
              <a:t>,</a:t>
            </a:r>
            <a:r>
              <a:rPr lang="zh-CN" altLang="en-US" sz="2800" dirty="0"/>
              <a:t>問父親</a:t>
            </a:r>
            <a:r>
              <a:rPr lang="en-US" sz="2800" dirty="0"/>
              <a:t>:</a:t>
            </a:r>
            <a:r>
              <a:rPr lang="zh-CN" altLang="en-US" sz="2800" dirty="0"/>
              <a:t>“怎麼鏡子裡面有個細妹子呢？</a:t>
            </a:r>
            <a:r>
              <a:rPr lang="zh-CN" altLang="en-US" sz="2800" dirty="0" smtClean="0"/>
              <a:t>”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1983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8" y="226347"/>
            <a:ext cx="8892532" cy="716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父親笑著說</a:t>
            </a:r>
            <a:r>
              <a:rPr lang="en-US" sz="2800" dirty="0"/>
              <a:t>:</a:t>
            </a:r>
            <a:r>
              <a:rPr lang="zh-CN" altLang="en-US" sz="2800" dirty="0"/>
              <a:t>“你再聽呀</a:t>
            </a:r>
            <a:r>
              <a:rPr lang="en-US" altLang="zh-CN" sz="2800" dirty="0"/>
              <a:t>——”</a:t>
            </a:r>
            <a:r>
              <a:rPr lang="zh-CN" altLang="en-US" sz="2800" dirty="0" smtClean="0"/>
              <a:t>他把眼睛合上</a:t>
            </a:r>
            <a:r>
              <a:rPr lang="en-US" altLang="zh-CN" sz="2800" dirty="0" smtClean="0"/>
              <a:t> </a:t>
            </a:r>
            <a:r>
              <a:rPr lang="zh-TW" altLang="en-US" sz="2000" dirty="0" smtClean="0"/>
              <a:t>（閉上）</a:t>
            </a:r>
            <a:r>
              <a:rPr lang="en-US" sz="2800" dirty="0" smtClean="0"/>
              <a:t>,</a:t>
            </a:r>
            <a:r>
              <a:rPr lang="zh-CN" altLang="en-US" sz="2800" dirty="0"/>
              <a:t>“晚上關箱子，”又把眼睛</a:t>
            </a:r>
            <a:r>
              <a:rPr lang="zh-CN" altLang="en-US" sz="2800" dirty="0">
                <a:solidFill>
                  <a:srgbClr val="0000FF"/>
                </a:solidFill>
              </a:rPr>
              <a:t>睜</a:t>
            </a:r>
            <a:r>
              <a:rPr lang="zh-CN" altLang="en-US" sz="2800" dirty="0"/>
              <a:t>開</a:t>
            </a:r>
            <a:r>
              <a:rPr lang="en-US" sz="2800" dirty="0"/>
              <a:t>,</a:t>
            </a:r>
            <a:r>
              <a:rPr lang="zh-CN" altLang="en-US" sz="2800" dirty="0"/>
              <a:t>“早上開箱子</a:t>
            </a:r>
            <a:r>
              <a:rPr lang="en-US" sz="2800" dirty="0"/>
              <a:t>,</a:t>
            </a:r>
            <a:r>
              <a:rPr lang="zh-CN" altLang="en-US" sz="2800" dirty="0"/>
              <a:t>”父親把眼睛</a:t>
            </a:r>
            <a:r>
              <a:rPr lang="zh-CN" altLang="en-US" sz="2800" dirty="0">
                <a:solidFill>
                  <a:srgbClr val="0000FF"/>
                </a:solidFill>
              </a:rPr>
              <a:t>湊近</a:t>
            </a:r>
            <a:r>
              <a:rPr lang="zh-CN" altLang="en-US" sz="2800" dirty="0" smtClean="0"/>
              <a:t>我</a:t>
            </a:r>
            <a:r>
              <a:rPr lang="zh-TW" altLang="en-US" sz="2000" dirty="0" smtClean="0">
                <a:solidFill>
                  <a:srgbClr val="0000FF"/>
                </a:solidFill>
              </a:rPr>
              <a:t>（</a:t>
            </a:r>
            <a:r>
              <a:rPr lang="fr-FR" altLang="zh-TW" sz="2000" dirty="0" smtClean="0">
                <a:solidFill>
                  <a:srgbClr val="0000FF"/>
                </a:solidFill>
              </a:rPr>
              <a:t>s’approcher de )</a:t>
            </a:r>
            <a:r>
              <a:rPr lang="en-US" sz="2800" dirty="0" smtClean="0"/>
              <a:t>,</a:t>
            </a:r>
            <a:r>
              <a:rPr lang="zh-CN" altLang="en-US" sz="2800" dirty="0"/>
              <a:t>“箱子裡面有鏡子，你仔細看看</a:t>
            </a:r>
            <a:r>
              <a:rPr lang="en-US" sz="2800" dirty="0" smtClean="0"/>
              <a:t>, </a:t>
            </a:r>
            <a:r>
              <a:rPr lang="zh-CN" altLang="en-US" sz="2800" dirty="0" smtClean="0"/>
              <a:t>鏡子裡</a:t>
            </a:r>
            <a:r>
              <a:rPr lang="zh-CN" altLang="en-US" sz="2800" dirty="0"/>
              <a:t>是不是有個細妹子</a:t>
            </a:r>
            <a:r>
              <a:rPr lang="en-US" sz="2800" dirty="0"/>
              <a:t>?</a:t>
            </a:r>
            <a:r>
              <a:rPr lang="zh-CN" altLang="en-US" sz="2800" dirty="0"/>
              <a:t>”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我叫起來</a:t>
            </a:r>
            <a:r>
              <a:rPr lang="en-US" sz="2800" dirty="0"/>
              <a:t>:</a:t>
            </a:r>
            <a:r>
              <a:rPr lang="zh-CN" altLang="en-US" sz="2800" dirty="0"/>
              <a:t>“是眼睛</a:t>
            </a:r>
            <a:r>
              <a:rPr lang="en-US" sz="2800" dirty="0"/>
              <a:t>,</a:t>
            </a:r>
            <a:r>
              <a:rPr lang="zh-CN" altLang="en-US" sz="2800" dirty="0"/>
              <a:t>是眼睛。”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父親說</a:t>
            </a:r>
            <a:r>
              <a:rPr lang="en-US" sz="2800" dirty="0"/>
              <a:t>:</a:t>
            </a:r>
            <a:r>
              <a:rPr lang="zh-CN" altLang="en-US" sz="2800" dirty="0"/>
              <a:t>“對。這是爸爸的眼睛。”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我問</a:t>
            </a:r>
            <a:r>
              <a:rPr lang="en-US" sz="2800" dirty="0"/>
              <a:t>:</a:t>
            </a:r>
            <a:r>
              <a:rPr lang="zh-CN" altLang="en-US" sz="2800" dirty="0"/>
              <a:t>“那我的眼睛又該怎麼說呢</a:t>
            </a:r>
            <a:r>
              <a:rPr lang="en-US" sz="2800" dirty="0"/>
              <a:t>?</a:t>
            </a:r>
            <a:r>
              <a:rPr lang="zh-CN" altLang="en-US" sz="2800" dirty="0"/>
              <a:t>”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“晚上關箱子</a:t>
            </a:r>
            <a:r>
              <a:rPr lang="en-US" sz="2800" dirty="0"/>
              <a:t>,</a:t>
            </a:r>
            <a:r>
              <a:rPr lang="zh-CN" altLang="en-US" sz="2800" dirty="0"/>
              <a:t>早上開箱子</a:t>
            </a:r>
            <a:r>
              <a:rPr lang="en-US" sz="2800" dirty="0"/>
              <a:t>,</a:t>
            </a:r>
            <a:r>
              <a:rPr lang="zh-CN" altLang="en-US" sz="2800" dirty="0"/>
              <a:t>箱子裡面有鏡子</a:t>
            </a:r>
            <a:r>
              <a:rPr lang="en-US" sz="2800" dirty="0"/>
              <a:t>,</a:t>
            </a:r>
            <a:r>
              <a:rPr lang="zh-CN" altLang="en-US" sz="2800" dirty="0"/>
              <a:t>鏡子裡面有</a:t>
            </a:r>
            <a:r>
              <a:rPr lang="en-US" altLang="zh-CN" sz="2800" dirty="0"/>
              <a:t>——”</a:t>
            </a:r>
            <a:r>
              <a:rPr lang="zh-CN" altLang="en-US" sz="2800" dirty="0"/>
              <a:t>父親摸摸</a:t>
            </a:r>
            <a:r>
              <a:rPr lang="zh-CN" altLang="en-US" sz="2800" dirty="0">
                <a:solidFill>
                  <a:srgbClr val="0000FF"/>
                </a:solidFill>
              </a:rPr>
              <a:t>飽經</a:t>
            </a:r>
            <a:r>
              <a:rPr lang="zh-CN" altLang="en-US" sz="2800" dirty="0" smtClean="0">
                <a:solidFill>
                  <a:srgbClr val="0000FF"/>
                </a:solidFill>
              </a:rPr>
              <a:t>憂患</a:t>
            </a:r>
            <a:r>
              <a:rPr lang="en-US" altLang="zh-CN" sz="2800" dirty="0" smtClean="0">
                <a:solidFill>
                  <a:srgbClr val="0000FF"/>
                </a:solidFill>
              </a:rPr>
              <a:t> (</a:t>
            </a:r>
            <a:r>
              <a:rPr lang="en-US" altLang="zh-CN" sz="2000" dirty="0" smtClean="0">
                <a:solidFill>
                  <a:srgbClr val="0000FF"/>
                </a:solidFill>
              </a:rPr>
              <a:t>you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huan</a:t>
            </a:r>
            <a:r>
              <a:rPr lang="en-US" altLang="zh-CN" sz="2000" dirty="0" smtClean="0">
                <a:solidFill>
                  <a:srgbClr val="0000FF"/>
                </a:solidFill>
              </a:rPr>
              <a:t>: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souffrance</a:t>
            </a:r>
            <a:r>
              <a:rPr lang="en-US" altLang="zh-CN" sz="2800" dirty="0" smtClean="0">
                <a:solidFill>
                  <a:srgbClr val="0000FF"/>
                </a:solidFill>
              </a:rPr>
              <a:t>)</a:t>
            </a:r>
            <a:r>
              <a:rPr lang="zh-CN" altLang="en-US" sz="2800" dirty="0" smtClean="0"/>
              <a:t>而</a:t>
            </a:r>
            <a:r>
              <a:rPr lang="zh-CN" altLang="en-US" sz="2800" dirty="0"/>
              <a:t>早</a:t>
            </a:r>
            <a:r>
              <a:rPr lang="zh-CN" altLang="en-US" sz="2800" dirty="0">
                <a:solidFill>
                  <a:srgbClr val="FF0000"/>
                </a:solidFill>
              </a:rPr>
              <a:t>白</a:t>
            </a:r>
            <a:r>
              <a:rPr lang="zh-CN" altLang="en-US" sz="2800" dirty="0" smtClean="0"/>
              <a:t>了的頭髮</a:t>
            </a:r>
            <a:r>
              <a:rPr lang="en-US" sz="2800" dirty="0"/>
              <a:t>,</a:t>
            </a:r>
            <a:r>
              <a:rPr lang="zh-CN" altLang="en-US" sz="2800" dirty="0"/>
              <a:t>說</a:t>
            </a:r>
            <a:r>
              <a:rPr lang="en-US" sz="2800" dirty="0"/>
              <a:t>:</a:t>
            </a:r>
            <a:r>
              <a:rPr lang="zh-CN" altLang="en-US" sz="2800" dirty="0"/>
              <a:t>“有個</a:t>
            </a:r>
            <a:r>
              <a:rPr lang="zh-CN" altLang="en-US" sz="2800" dirty="0" smtClean="0">
                <a:solidFill>
                  <a:srgbClr val="0000FF"/>
                </a:solidFill>
              </a:rPr>
              <a:t>老頭子</a:t>
            </a:r>
            <a:r>
              <a:rPr lang="en-US" altLang="zh-CN" sz="2800" dirty="0" smtClean="0"/>
              <a:t> (un </a:t>
            </a:r>
            <a:r>
              <a:rPr lang="en-US" altLang="zh-CN" sz="2800" dirty="0" err="1" smtClean="0"/>
              <a:t>vieillard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。”</a:t>
            </a:r>
            <a:endParaRPr lang="fr-FR" altLang="zh-CN" sz="2800" dirty="0" smtClean="0"/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5556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給予</a:t>
            </a:r>
            <a:r>
              <a:rPr lang="en-US" altLang="zh-TW" dirty="0" smtClean="0"/>
              <a:t>/</a:t>
            </a:r>
            <a:r>
              <a:rPr lang="zh-TW" altLang="en-US" dirty="0" smtClean="0"/>
              <a:t>給與</a:t>
            </a:r>
            <a:r>
              <a:rPr lang="fr-FR" altLang="zh-TW" dirty="0" smtClean="0"/>
              <a:t/>
            </a:r>
            <a:br>
              <a:rPr lang="fr-FR" altLang="zh-TW" dirty="0" smtClean="0"/>
            </a:br>
            <a:r>
              <a:rPr lang="fr-FR" altLang="zh-TW" dirty="0" smtClean="0"/>
              <a:t>(donner /fournir)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書面語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écrit</a:t>
            </a:r>
            <a:endParaRPr lang="en-US" altLang="zh-TW" dirty="0" smtClean="0"/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老闆對上班經常遲到的員工給予批評。</a:t>
            </a:r>
            <a:endParaRPr lang="fr-FR" altLang="zh-TW" dirty="0" smtClean="0"/>
          </a:p>
          <a:p>
            <a:r>
              <a:rPr lang="zh-TW" altLang="zh-TW" dirty="0" smtClean="0"/>
              <a:t>2</a:t>
            </a:r>
            <a:r>
              <a:rPr lang="fr-FR" altLang="zh-TW" dirty="0" smtClean="0"/>
              <a:t> </a:t>
            </a:r>
            <a:r>
              <a:rPr lang="zh-TW" altLang="en-US" dirty="0" smtClean="0"/>
              <a:t>在這次疫情中生病的人，醫生給與免費的治療。</a:t>
            </a:r>
            <a:endParaRPr lang="fr-FR" altLang="zh-TW" dirty="0" smtClean="0"/>
          </a:p>
          <a:p>
            <a:r>
              <a:rPr lang="zh-TW" altLang="zh-TW" dirty="0" smtClean="0"/>
              <a:t>3</a:t>
            </a:r>
            <a:r>
              <a:rPr lang="en-US" altLang="zh-TW" dirty="0" smtClean="0"/>
              <a:t>. </a:t>
            </a:r>
            <a:r>
              <a:rPr lang="zh-TW" altLang="en-US" dirty="0" smtClean="0"/>
              <a:t>對於學習有困難的同學，老師在下課後給予指導。</a:t>
            </a:r>
            <a:r>
              <a:rPr lang="fr-FR" altLang="zh-TW" dirty="0" smtClean="0"/>
              <a:t>(donner)</a:t>
            </a:r>
          </a:p>
          <a:p>
            <a:r>
              <a:rPr lang="zh-TW" altLang="zh-TW" dirty="0" smtClean="0"/>
              <a:t>4</a:t>
            </a:r>
            <a:r>
              <a:rPr lang="fr-FR" altLang="zh-TW" dirty="0"/>
              <a:t> </a:t>
            </a:r>
            <a:r>
              <a:rPr lang="zh-TW" altLang="en-US" dirty="0" smtClean="0"/>
              <a:t>對於那些長期失業的人，我們應該</a:t>
            </a:r>
            <a:r>
              <a:rPr lang="zh-TW" altLang="en-US" dirty="0" smtClean="0">
                <a:solidFill>
                  <a:srgbClr val="0000FF"/>
                </a:solidFill>
              </a:rPr>
              <a:t>給與</a:t>
            </a:r>
            <a:r>
              <a:rPr lang="zh-TW" altLang="en-US" dirty="0" smtClean="0"/>
              <a:t>同情和安慰。</a:t>
            </a:r>
            <a:r>
              <a:rPr lang="fr-FR" altLang="zh-TW" dirty="0" smtClean="0"/>
              <a:t>(éprouver de la compassion pour qqn/ apporter de la consolation)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0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一張一合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sz="3600" dirty="0" smtClean="0"/>
              <a:t>一</a:t>
            </a:r>
            <a:r>
              <a:rPr lang="en-US" altLang="zh-TW" sz="3600" dirty="0" smtClean="0"/>
              <a:t>V1+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V2 </a:t>
            </a:r>
          </a:p>
          <a:p>
            <a:r>
              <a:rPr lang="en-US" altLang="zh-TW" sz="3600" dirty="0" smtClean="0"/>
              <a:t>A </a:t>
            </a:r>
            <a:r>
              <a:rPr lang="zh-TW" altLang="en-US" sz="3600" dirty="0" smtClean="0"/>
              <a:t>表示動作交替進行</a:t>
            </a:r>
            <a:r>
              <a:rPr lang="en-US" altLang="zh-TW" sz="3600" dirty="0" smtClean="0"/>
              <a:t> </a:t>
            </a:r>
            <a:r>
              <a:rPr lang="fr-FR" altLang="zh-TW" sz="3600" dirty="0" smtClean="0"/>
              <a:t>en alternance</a:t>
            </a:r>
          </a:p>
          <a:p>
            <a:r>
              <a:rPr lang="zh-TW" altLang="zh-TW" sz="3600" dirty="0" smtClean="0"/>
              <a:t>1</a:t>
            </a:r>
            <a:r>
              <a:rPr lang="en-US" altLang="zh-TW" sz="3600" dirty="0" smtClean="0"/>
              <a:t>. </a:t>
            </a:r>
            <a:r>
              <a:rPr lang="zh-TW" altLang="en-US" sz="3600" dirty="0" smtClean="0"/>
              <a:t>這兩位主持人，</a:t>
            </a:r>
            <a:r>
              <a:rPr lang="zh-TW" altLang="en-US" sz="3600" dirty="0" smtClean="0">
                <a:solidFill>
                  <a:srgbClr val="0000FF"/>
                </a:solidFill>
              </a:rPr>
              <a:t>一問一答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配合得非常好。</a:t>
            </a:r>
            <a:endParaRPr lang="fr-FR" altLang="zh-TW" sz="3600" dirty="0" smtClean="0"/>
          </a:p>
          <a:p>
            <a:r>
              <a:rPr lang="zh-TW" altLang="zh-TW" sz="3600" dirty="0" smtClean="0"/>
              <a:t>2</a:t>
            </a:r>
            <a:r>
              <a:rPr lang="en-US" altLang="zh-TW" sz="3600" dirty="0" smtClean="0"/>
              <a:t>. </a:t>
            </a:r>
            <a:r>
              <a:rPr lang="zh-TW" altLang="en-US" sz="3600" dirty="0" smtClean="0"/>
              <a:t>兩兄弟</a:t>
            </a:r>
            <a:r>
              <a:rPr lang="zh-TW" altLang="en-US" sz="3600" dirty="0" smtClean="0">
                <a:solidFill>
                  <a:srgbClr val="0000FF"/>
                </a:solidFill>
              </a:rPr>
              <a:t>一前一後</a:t>
            </a:r>
            <a:r>
              <a:rPr lang="zh-TW" altLang="en-US" sz="3600" dirty="0" smtClean="0"/>
              <a:t>地跑進屋裡。</a:t>
            </a:r>
            <a:endParaRPr lang="fr-FR" altLang="zh-TW" sz="3600" dirty="0" smtClean="0"/>
          </a:p>
          <a:p>
            <a:r>
              <a:rPr lang="zh-TW" altLang="zh-TW" sz="3600" dirty="0" smtClean="0"/>
              <a:t>3</a:t>
            </a:r>
            <a:r>
              <a:rPr lang="fr-FR" altLang="zh-TW" sz="3600" dirty="0" smtClean="0"/>
              <a:t> </a:t>
            </a:r>
            <a:r>
              <a:rPr lang="zh-TW" altLang="en-US" sz="3600" dirty="0" smtClean="0"/>
              <a:t>他發財了，又破產了，</a:t>
            </a:r>
            <a:r>
              <a:rPr lang="zh-TW" altLang="en-US" sz="3600" dirty="0" smtClean="0">
                <a:solidFill>
                  <a:srgbClr val="0000FF"/>
                </a:solidFill>
              </a:rPr>
              <a:t>一起一落</a:t>
            </a:r>
            <a:r>
              <a:rPr lang="zh-TW" altLang="en-US" sz="3600" dirty="0" smtClean="0"/>
              <a:t>，他對人生有不一樣的看法。</a:t>
            </a:r>
            <a:endParaRPr lang="fr-FR" altLang="zh-TW" sz="3600" dirty="0" smtClean="0"/>
          </a:p>
          <a:p>
            <a:r>
              <a:rPr lang="fr-FR" altLang="zh-TW" sz="3600" dirty="0" smtClean="0"/>
              <a:t>B. </a:t>
            </a:r>
            <a:r>
              <a:rPr lang="zh-TW" altLang="en-US" sz="3600" dirty="0" smtClean="0"/>
              <a:t>表示對比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  </a:t>
            </a:r>
            <a:r>
              <a:rPr lang="fr-FR" altLang="zh-TW" sz="3600" dirty="0" smtClean="0"/>
              <a:t>le contraste</a:t>
            </a:r>
          </a:p>
          <a:p>
            <a:r>
              <a:rPr lang="zh-TW" altLang="zh-TW" sz="3600" dirty="0" smtClean="0"/>
              <a:t>1</a:t>
            </a:r>
            <a:r>
              <a:rPr lang="en-US" altLang="zh-TW" sz="3600" dirty="0" smtClean="0"/>
              <a:t>.</a:t>
            </a:r>
            <a:r>
              <a:rPr lang="zh-TW" altLang="en-US" sz="3600" dirty="0"/>
              <a:t>北京和上海兩座城市，</a:t>
            </a:r>
            <a:r>
              <a:rPr lang="zh-TW" altLang="en-US" sz="3600" dirty="0">
                <a:solidFill>
                  <a:srgbClr val="0000FF"/>
                </a:solidFill>
              </a:rPr>
              <a:t>一北一南</a:t>
            </a:r>
            <a:r>
              <a:rPr lang="zh-TW" altLang="en-US" sz="3600" dirty="0"/>
              <a:t>，帶動著中國的經濟發展。</a:t>
            </a:r>
            <a:endParaRPr lang="fr-FR" altLang="zh-TW" sz="3600" dirty="0"/>
          </a:p>
          <a:p>
            <a:r>
              <a:rPr lang="zh-TW" altLang="zh-TW" sz="3600" dirty="0" smtClean="0"/>
              <a:t>2</a:t>
            </a:r>
            <a:r>
              <a:rPr lang="fr-FR" altLang="zh-TW" sz="3600" dirty="0" smtClean="0"/>
              <a:t> </a:t>
            </a:r>
            <a:r>
              <a:rPr lang="zh-TW" altLang="en-US" sz="3600" dirty="0"/>
              <a:t>這兩個演員，</a:t>
            </a:r>
            <a:r>
              <a:rPr lang="zh-TW" altLang="en-US" sz="3600" dirty="0">
                <a:solidFill>
                  <a:srgbClr val="0000FF"/>
                </a:solidFill>
              </a:rPr>
              <a:t>一胖一瘦</a:t>
            </a:r>
            <a:r>
              <a:rPr lang="zh-TW" altLang="en-US" sz="3600" dirty="0"/>
              <a:t>，特別有喜感</a:t>
            </a:r>
            <a:r>
              <a:rPr lang="zh-TW" altLang="en-US" sz="3600" dirty="0" smtClean="0"/>
              <a:t>。</a:t>
            </a:r>
            <a:endParaRPr lang="fr-FR" altLang="zh-TW" sz="3600" dirty="0" smtClean="0"/>
          </a:p>
          <a:p>
            <a:r>
              <a:rPr lang="zh-TW" altLang="zh-TW" sz="3600" dirty="0" smtClean="0"/>
              <a:t>3</a:t>
            </a:r>
            <a:r>
              <a:rPr lang="fr-FR" altLang="zh-TW" sz="3600" dirty="0" smtClean="0"/>
              <a:t> </a:t>
            </a:r>
            <a:r>
              <a:rPr lang="zh-TW" altLang="en-US" sz="3600" dirty="0" smtClean="0"/>
              <a:t>這隻狗長得有些奇怪，眼睛</a:t>
            </a:r>
            <a:r>
              <a:rPr lang="zh-TW" altLang="en-US" sz="3600" dirty="0" smtClean="0">
                <a:solidFill>
                  <a:srgbClr val="0000FF"/>
                </a:solidFill>
              </a:rPr>
              <a:t>一大一小</a:t>
            </a:r>
            <a:r>
              <a:rPr lang="zh-TW" altLang="en-US" sz="3600" dirty="0" smtClean="0"/>
              <a:t>，耳朵</a:t>
            </a:r>
            <a:r>
              <a:rPr lang="zh-TW" altLang="en-US" sz="3600" dirty="0" smtClean="0">
                <a:solidFill>
                  <a:srgbClr val="0000FF"/>
                </a:solidFill>
              </a:rPr>
              <a:t>一長一短</a:t>
            </a:r>
            <a:r>
              <a:rPr lang="zh-TW" altLang="en-US" sz="3600" dirty="0" smtClean="0"/>
              <a:t>。</a:t>
            </a:r>
            <a:endParaRPr lang="fr-FR" altLang="zh-TW" sz="3600" dirty="0"/>
          </a:p>
          <a:p>
            <a:endParaRPr lang="fr-FR" sz="3600" dirty="0"/>
          </a:p>
          <a:p>
            <a:endParaRPr lang="en-US" altLang="zh-TW" sz="3600" dirty="0" smtClean="0"/>
          </a:p>
          <a:p>
            <a:endParaRPr lang="fr-FR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4591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難倒（</a:t>
            </a:r>
            <a:r>
              <a:rPr lang="fr-FR" altLang="zh-TW" dirty="0" smtClean="0"/>
              <a:t>dao</a:t>
            </a:r>
            <a:r>
              <a:rPr lang="zh-TW" altLang="en-US" dirty="0" smtClean="0"/>
              <a:t>）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倒：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tomber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échec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摔倒</a:t>
            </a:r>
            <a:r>
              <a:rPr lang="en-US" altLang="zh-TW" dirty="0" smtClean="0"/>
              <a:t>= </a:t>
            </a:r>
            <a:r>
              <a:rPr lang="en-US" altLang="zh-TW" dirty="0" err="1" smtClean="0"/>
              <a:t>tomber</a:t>
            </a:r>
            <a:r>
              <a:rPr lang="en-US" altLang="zh-TW" dirty="0" smtClean="0"/>
              <a:t>   </a:t>
            </a:r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昏倒</a:t>
            </a:r>
            <a:r>
              <a:rPr lang="en-US" altLang="zh-TW" dirty="0"/>
              <a:t>=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tomber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dans</a:t>
            </a:r>
            <a:r>
              <a:rPr lang="en-US" altLang="zh-TW" dirty="0" smtClean="0"/>
              <a:t> les pommes</a:t>
            </a:r>
          </a:p>
          <a:p>
            <a:r>
              <a:rPr lang="zh-TW" altLang="en-US" dirty="0" smtClean="0"/>
              <a:t>老太太摔倒後就昏倒了。</a:t>
            </a:r>
            <a:endParaRPr lang="en-US" altLang="zh-TW" dirty="0"/>
          </a:p>
          <a:p>
            <a:r>
              <a:rPr lang="en-US" altLang="zh-TW" dirty="0" err="1" smtClean="0"/>
              <a:t>Sens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figuré</a:t>
            </a:r>
            <a:endParaRPr lang="en-US" altLang="zh-TW" dirty="0" smtClean="0"/>
          </a:p>
          <a:p>
            <a:r>
              <a:rPr lang="en-US" dirty="0" smtClean="0"/>
              <a:t>-</a:t>
            </a:r>
            <a:r>
              <a:rPr lang="zh-TW" altLang="en-US" dirty="0" smtClean="0"/>
              <a:t>這個問題把我</a:t>
            </a:r>
            <a:r>
              <a:rPr lang="zh-TW" altLang="en-US" dirty="0" smtClean="0">
                <a:solidFill>
                  <a:srgbClr val="0000FF"/>
                </a:solidFill>
              </a:rPr>
              <a:t>難倒</a:t>
            </a:r>
            <a:r>
              <a:rPr lang="zh-TW" altLang="en-US" dirty="0" smtClean="0"/>
              <a:t>了</a:t>
            </a:r>
            <a:r>
              <a:rPr lang="fr-FR" altLang="zh-TW" dirty="0" smtClean="0"/>
              <a:t>.</a:t>
            </a:r>
          </a:p>
          <a:p>
            <a:r>
              <a:rPr lang="fr-FR" altLang="zh-TW" dirty="0" smtClean="0"/>
              <a:t>C</a:t>
            </a:r>
            <a:r>
              <a:rPr lang="en-US" altLang="zh-TW" dirty="0" err="1" smtClean="0"/>
              <a:t>ette</a:t>
            </a:r>
            <a:r>
              <a:rPr lang="en-US" altLang="zh-TW" dirty="0" smtClean="0"/>
              <a:t> question </a:t>
            </a:r>
            <a:r>
              <a:rPr lang="en-US" altLang="zh-TW" dirty="0" err="1" smtClean="0"/>
              <a:t>est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difficile</a:t>
            </a:r>
            <a:r>
              <a:rPr lang="en-US" altLang="zh-TW" dirty="0" smtClean="0"/>
              <a:t>, je </a:t>
            </a:r>
            <a:r>
              <a:rPr lang="en-US" altLang="zh-TW" dirty="0" err="1" smtClean="0"/>
              <a:t>n’arrive</a:t>
            </a:r>
            <a:r>
              <a:rPr lang="en-US" altLang="zh-TW" dirty="0" smtClean="0"/>
              <a:t> pas </a:t>
            </a:r>
            <a:r>
              <a:rPr lang="en-US" altLang="zh-TW" dirty="0" err="1" smtClean="0"/>
              <a:t>à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répondre</a:t>
            </a:r>
            <a:r>
              <a:rPr lang="en-US" altLang="zh-TW" dirty="0" smtClean="0"/>
              <a:t>.</a:t>
            </a:r>
          </a:p>
          <a:p>
            <a:r>
              <a:rPr lang="en-US" dirty="0" smtClean="0"/>
              <a:t>- </a:t>
            </a:r>
            <a:r>
              <a:rPr lang="zh-TW" altLang="en-US" dirty="0" smtClean="0"/>
              <a:t>學生的問題把老師</a:t>
            </a:r>
            <a:r>
              <a:rPr lang="zh-TW" altLang="en-US" dirty="0" smtClean="0">
                <a:solidFill>
                  <a:srgbClr val="0000FF"/>
                </a:solidFill>
              </a:rPr>
              <a:t>問倒</a:t>
            </a:r>
            <a:r>
              <a:rPr lang="zh-TW" altLang="en-US" dirty="0" smtClean="0"/>
              <a:t>了。</a:t>
            </a:r>
            <a:endParaRPr lang="fr-FR" altLang="zh-TW" dirty="0" smtClean="0"/>
          </a:p>
          <a:p>
            <a:r>
              <a:rPr lang="fr-FR" altLang="zh-TW" dirty="0" smtClean="0"/>
              <a:t>Les étudiants ont </a:t>
            </a:r>
            <a:r>
              <a:rPr lang="fr-FR" altLang="zh-TW" dirty="0" smtClean="0"/>
              <a:t>posé</a:t>
            </a:r>
            <a:r>
              <a:rPr lang="fr-FR" altLang="zh-TW" dirty="0" smtClean="0"/>
              <a:t>  </a:t>
            </a:r>
            <a:r>
              <a:rPr lang="fr-FR" altLang="zh-TW" dirty="0" smtClean="0"/>
              <a:t>des questions </a:t>
            </a:r>
            <a:r>
              <a:rPr lang="fr-FR" altLang="zh-TW" dirty="0" smtClean="0"/>
              <a:t>(difficile) </a:t>
            </a:r>
            <a:r>
              <a:rPr lang="fr-FR" altLang="zh-TW" dirty="0" smtClean="0"/>
              <a:t>que le professeur n’arrive plus à répondre.</a:t>
            </a:r>
          </a:p>
          <a:p>
            <a:endParaRPr lang="fr-FR" altLang="zh-TW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1731</Words>
  <Application>Microsoft Macintosh PowerPoint</Application>
  <PresentationFormat>Présentation à l'écran (4:3)</PresentationFormat>
  <Paragraphs>154</Paragraphs>
  <Slides>41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父親的謎語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給予/給與 (donner /fournir)</vt:lpstr>
      <vt:lpstr>一張一合</vt:lpstr>
      <vt:lpstr>難倒（dao）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抹也抹不掉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V出來 : </vt:lpstr>
      <vt:lpstr>Présentation PowerPoint</vt:lpstr>
      <vt:lpstr>Présentation PowerPoint</vt:lpstr>
      <vt:lpstr>手</vt:lpstr>
      <vt:lpstr>Présentation PowerPoint</vt:lpstr>
      <vt:lpstr>鏡子</vt:lpstr>
      <vt:lpstr>Présentation PowerPoint</vt:lpstr>
      <vt:lpstr>眼睛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rennes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父親的謎語</dc:title>
  <dc:creator>blanche chiu</dc:creator>
  <cp:lastModifiedBy>blanche chiu</cp:lastModifiedBy>
  <cp:revision>71</cp:revision>
  <dcterms:created xsi:type="dcterms:W3CDTF">2020-11-04T15:33:14Z</dcterms:created>
  <dcterms:modified xsi:type="dcterms:W3CDTF">2021-11-29T14:51:30Z</dcterms:modified>
</cp:coreProperties>
</file>