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3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12" r:id="rId2"/>
    <p:sldId id="388" r:id="rId3"/>
    <p:sldId id="413" r:id="rId4"/>
    <p:sldId id="421" r:id="rId5"/>
    <p:sldId id="293" r:id="rId6"/>
    <p:sldId id="257" r:id="rId7"/>
    <p:sldId id="343" r:id="rId8"/>
    <p:sldId id="367" r:id="rId9"/>
    <p:sldId id="351" r:id="rId10"/>
    <p:sldId id="415" r:id="rId11"/>
    <p:sldId id="416" r:id="rId12"/>
    <p:sldId id="417" r:id="rId13"/>
    <p:sldId id="418" r:id="rId14"/>
    <p:sldId id="348" r:id="rId15"/>
    <p:sldId id="330" r:id="rId16"/>
    <p:sldId id="349" r:id="rId17"/>
    <p:sldId id="423" r:id="rId18"/>
    <p:sldId id="424" r:id="rId19"/>
    <p:sldId id="425" r:id="rId20"/>
    <p:sldId id="306" r:id="rId21"/>
    <p:sldId id="307" r:id="rId22"/>
    <p:sldId id="353" r:id="rId23"/>
    <p:sldId id="429" r:id="rId24"/>
    <p:sldId id="286" r:id="rId25"/>
    <p:sldId id="287" r:id="rId26"/>
    <p:sldId id="430" r:id="rId27"/>
    <p:sldId id="426" r:id="rId28"/>
    <p:sldId id="428" r:id="rId29"/>
    <p:sldId id="431" r:id="rId30"/>
    <p:sldId id="432" r:id="rId31"/>
    <p:sldId id="433" r:id="rId32"/>
    <p:sldId id="434" r:id="rId33"/>
    <p:sldId id="435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2789"/>
  </p:normalViewPr>
  <p:slideViewPr>
    <p:cSldViewPr>
      <p:cViewPr varScale="1">
        <p:scale>
          <a:sx n="118" d="100"/>
          <a:sy n="118" d="100"/>
        </p:scale>
        <p:origin x="17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0:39:29.51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7T18:31:4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24575,'17'-11'0,"2"2"0,18-19 0,-16 14 0,14-7 0,-16 9 0,7-7 0,-7 6 0,-2-4 0,-7 6 0,7-6 0,-5 5 0,5-5 0,0-10 0,-5 12 0,5-12 0,-7 17 0,-5 16 0,0-3 0,-5 21 0,0-5 0,0 0 0,0 6 0,0-6 0,0 0 0,0 5 0,0 5 0,0-8 0,0 7 0,0-11 0,0-5 0,0 12 0,0-5 0,0 0 0,0-2 0,0-7 0,0 7 0,0-5 0,0 5 0,0-7 0,0 7 0,0-5 0,0 5 0,0-7 0,0-5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7T18:31:4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7T18:32:1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22 284 24575,'0'-19'0,"0"1"0,0-9 0,0 13 0,0-21 0,0 16 0,0 0 0,0-6 0,0 6 0,0 0 0,0 2 0,0 7 0,0-7 0,4 5 0,9-1 0,-1 13 0,5 5 0,10 15 0,-6 0 0,11 19 0,-7-10 0,-10 0 0,4-5 0,-14-12 0,1 5 0,-6-7 0,0 7 0,0-5 0,0 12 0,0-5 0,0 8 0,0-8 0,0 5 0,0-12 0,0 5 0,0-7 0,0 7 0,0-5 0,-11 12 0,3-12 0,-11 12 0,9-12 0,-3 12 0,3-12 0,-2 5 0,2-7 0,5 0 0,-5 7 0,-4 2 0,0 7 0,-4-7 0,11-2 0,-3 1 0,4-11 0,-5 9 0,-1-3 0,2-1 0,3 5 0,7-7 0,36-5 0,-2 0 0,41-5 0,-9 0 0,-19 0 0,-6 0 0,-31 0 0,7 0 0,-6 0 0,7 0 0,-13 0 0,-1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7T18:32:1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30:54.0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03:26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5:32:1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24575,'16'-16'0,"0"0"0,0 0 0,10-11 0,-7 9 0,7-9 0,0 1 0,-7 7 0,7 0 0,-17 4 0,5 6 0,-5 1 0,0-7 0,5 13 0,-12-12 0,12 12 0,-5-12 0,7 5 0,-7 7 0,-2 4 0,-7 14 0,0 0 0,0 0 0,0 0 0,-9 10 0,7-7 0,-7 17 0,2-17 0,5 18 0,-12-19 0,12 9 0,-5-11 0,0-7 0,5 5 0,-5-5 0,7 7 0,-7 0 0,5 0 0,-5-1 0,7 1 0,-7-7 0,5 6 0,-5-7 0,7 8 0,0 0 0,0 0 0,0 0 0,0-7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5:32:1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5:32:1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85 113 24575,'0'-16'0,"7"0"0,-5 0 0,12 0 0,-12 0 0,12 7 0,-12-6 0,12 14 0,-5-7 0,0 16 0,5-7 0,-5 6 0,-1 1 0,7 0 0,-6 8 0,7 0 0,-1 0 0,1-7 0,-7 5 0,6-5 0,-7 0 0,8 5 0,-7-5 0,5 0 0,-12 5 0,12-5 0,-12 7 0,5 0 0,-7 0 0,0 0 0,0 0 0,-7 0 0,-2 0 0,-7 0 0,0 0 0,0-7 0,0 5 0,0-5 0,0 0 0,-1 5 0,1-12 0,7 12 0,-5-12 0,5 5 0,-7 0 0,0-5 0,7 12 0,-5-12 0,5 5 0,-7 0 0,0 2 0,-1 0 0,1 5 0,0-12 0,0 12 0,0-5 0,14 0 0,4-2 0,14-7 0,0 0 0,-7-7 0,5 5 0,-5-5 0,7 7 0,0 0 0,0 0 0,0 0 0,0 0 0,0 0 0,0 0 0,0 0 0,0 0 0,0 0 0,0 0 0,0 0 0,10 0 0,-8 0 0,9 0 0,-11 0 0,-7 0 0,-2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5:32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24:52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24575,'44'-47'0,"0"0"0,-2-6 0,-14 22 0,-28 46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6:21:0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24575,'8'-6'0,"4"4"0,-4-4 0,6 0 0,0-2 0,9-7 0,-7 1 0,15-3 0,-6 1 0,0 0 0,-2 7 0,-9-3 0,0 4 0,0-6 0,0 0 0,-7 13 0,-1 2 0,-6 13 0,0 0 0,-7 9 0,5-7 0,-6 7 0,1-1 0,5-6 0,-6 16 0,8-16 0,-6 7 0,4 0 0,-4-7 0,0 7 0,5-9 0,-6-1 0,7 1 0,0 0 0,-6 0 0,5 0 0,-6-1 0,7 10 0,0-13 0,0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6:21:0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24575,'0'-8'0,"0"2"0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6:21:0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70 24575,'0'-14'0,"6"7"0,-4-6 0,10 12 0,-11-12 0,12 12 0,-12-12 0,12 12 0,-6-5 0,1 12 0,-2 1 0,-6 7 0,0 0 0,0 0 0,0 0 0,0-1 0,0 1 0,0 0 0,0 0 0,0 0 0,-6 0 0,4-1 0,-10-5 0,10 4 0,-4-4 0,0 0 0,4 4 0,-4-4 0,0-1 0,4 6 0,-10-12 0,11 11 0,-12-4 0,12 6 0,-12-6 0,12 4 0,-12-10 0,12 10 0,-12-5 0,6 7 0,-1 0 0,-5-6 0,12 4 0,1-10 0,8 4 0,5-6 0,1 0 0,0 0 0,0 0 0,0 0 0,0 0 0,-1 0 0,1 0 0,0 0 0,0 6 0,0-5 0,-1 6 0,1-7 0,0 0 0,0 0 0,0 0 0,0 0 0,-7 6 0,6-5 0,-12 5 0,5-6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6:21:1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1T16:21:29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1552 422 24575,'-7'-7'0,"-6"6"0,6-11 0,-7 10 0,0-10 0,0 10 0,0-4 0,0 0 0,0 4 0,0-10 0,0 10 0,0-10 0,0 10 0,0-10 0,0 10 0,0-10 0,-9 10 0,-2-11 0,0 11 0,8-12 0,5 6 0,4 0 0,-6 2 0,0 0 0,1 5 0,-1-6 0,0 1 0,0 5 0,6-12 0,-4 12 0,4-12 0,-6 12 0,0-12 0,0 12 0,0-5 0,6-1 0,-4 6 0,4-5 0,-6-1 0,0 0 0,0-1 0,1 2 0,-1 0 0,0-2 0,0 0 0,-9 2 0,7 0 0,-7 4 0,9-4 0,0 0 0,0 4 0,0-10 0,0 10 0,0-10 0,0 10 0,0-4 0,0 6 0,0-6 0,0 4 0,1-4 0,-1 6 0,0-6 0,0 4 0,0-4 0,0 0 0,0 5 0,0-6 0,0 7 0,0 0 0,6-6 0,-4 5 0,4-6 0,-6 7 0,0 0 0,0 0 0,0-6 0,1 5 0,-1-6 0,0 7 0,0 0 0,0 0 0,0 0 0,0 0 0,0 0 0,0 0 0,0 0 0,0 0 0,0 0 0,0 0 0,0 0 0,0 0 0,1 0 0,-1 0 0,0 0 0,0 0 0,0 0 0,0 0 0,0 7 0,0-6 0,0 5 0,0-6 0,0 6 0,0-4 0,0 4 0,7 0 0,-6-4 0,12 10 0,-12-10 0,5 4 0,1 0 0,-6-5 0,12 12 0,-12-12 0,12 12 0,-5-6 0,-1 7 0,6 0 0,-5 0 0,6 0 0,-6-7 0,4 6 0,-4-6 0,6 7 0,0 0 0,0 0 0,0-1 0,0 1 0,0 0 0,0 0 0,0 0 0,0 0 0,0-1 0,0 1 0,0 0 0,6-6 0,-5 4 0,6-4 0,-1 6 0,-5-1 0,5 1 0,1 0 0,-6 0 0,11 0 0,-10-1 0,10-5 0,-10 4 0,10-4 0,-10 6 0,10 0 0,-4 0 0,-1-1 0,6 1 0,-6 0 0,7-6 0,-6 4 0,4-10 0,-4 10 0,6-11 0,-1 12 0,1-12 0,0 5 0,0 1 0,0-6 0,-1 5 0,1 0 0,0-4 0,0 4 0,0 0 0,9-4 0,-7 4 0,6-6 0,-8 0 0,0 0 0,0 6 0,0-4 0,9 4 0,-7-6 0,6 0 0,-8 0 0,0 0 0,0 0 0,0 0 0,-1 6 0,1-5 0,0 5 0,0-6 0,0 0 0,0 0 0,-1 0 0,1 0 0,0 0 0,0 0 0,0 0 0,0 7 0,-1-6 0,1 5 0,0-6 0,0 0 0,0 0 0,-1 0 0,1 0 0,0 0 0,0 0 0,0 0 0,0 0 0,-1 0 0,1 0 0,0 0 0,0 0 0,0 0 0,0 6 0,-1-4 0,1 4 0,0-6 0,0 0 0,0 0 0,-1 0 0,1 0 0,0 0 0,9 0 0,-7 0 0,7 6 0,-9-4 0,-1 4 0,1-6 0,0 0 0,0 0 0,0 0 0,-7 6 0,6-4 0,-6 4 0,7-6 0,0 0 0,0 0 0,0 0 0,-1 0 0,1 0 0,0 0 0,0 0 0,0 0 0,0 0 0,-1 0 0,1 0 0,0-6 0,0 4 0,0-10 0,0 10 0,-1-4 0,1 0 0,0 4 0,-6-10 0,4 10 0,-4-4 0,-1 0 0,6 4 0,-12-10 0,5 4 0,0 0 0,-4-4 0,4 4 0,0 1 0,-4-6 0,4 5 0,-6-5 0,6 5 0,-4-5 0,4 6 0,-6-7 0,0 0 0,0 0 0,0 0 0,0 0 0,0 6 0,0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5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24575,'8'-6'0,"4"-2"0,-5-6 0,7 0 0,0 1 0,1-10 0,8 5 0,-4-14 0,13 13 0,-14-4 0,5 7 0,-1 1 0,-12 1 0,12-2 0,-15 2 0,7 1 0,0-1 0,0 0 0,-7 0 0,0 12 0,-7 4 0,0 20 0,0-6 0,0 16 0,0-16 0,0 16 0,0-16 0,0 16 0,-7-16 0,6 7 0,-5 0 0,-1-7 0,6 6 0,-5-8 0,6 0 0,-6 0 0,4 0 0,-4-1 0,6 1 0,0 0 0,0 0 0,-6-6 0,4 4 0,-4-4 0,6 5 0,0 1 0,0 0 0,0 0 0,-6-6 0,4-8 0,-4-2 0,6-4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5:0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24575,'0'-8'0,"0"2"0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5:0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62 210 24575,'0'-14'0,"-6"0"0,5 0 0,-6 0 0,7 0 0,0 0 0,0 0 0,0 0 0,0 0 0,0 0 0,7 0 0,0 7 0,1-6 0,4 12 0,-10-12 0,10 12 0,-4-12 0,6 12 0,-1-5 0,1 6 0,0 0 0,0 6 0,0 1 0,-7 7 0,6 0 0,-12 0 0,5 0 0,-6-1 0,8 10 0,-6-7 0,5 16 0,-7-16 0,0 7 0,0-9 0,0 0 0,0-1 0,0 10 0,-6-7 0,5 7 0,-12-9 0,5 0 0,-6 0 0,1-1 0,-1 1 0,0-6 0,0 4 0,0-10 0,0 10 0,0-4 0,0-1 0,0 6 0,0-12 0,0 11 0,0-10 0,6 10 0,-4-10 0,11 10 0,1-10 0,7-2 0,7-2 0,0-4 0,0 6 0,-1 0 0,1 0 0,-6-6 0,4 4 0,-4-4 0,6 6 0,0 0 0,-1 0 0,1 0 0,0 0 0,0 0 0,0 0 0,0 0 0,-7 0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5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37:32.1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837 349 24575,'0'-14'0,"0"0"0,-7 6 0,6-4 0,-12 10 0,6-10 0,-7 4 0,0 1 0,6-6 0,-4 12 0,10-12 0,-10 12 0,10-12 0,-10 12 0,4-12 0,-6 6 0,0-1 0,6-5 0,-4 12 0,10-11 0,-10 10 0,4-10 0,1 4 0,-6 0 0,5-4 0,-5 4 0,-1 0 0,0-4 0,0 4 0,0 0 0,0 2 0,6 0 0,-4 4 0,4-10 0,-6 11 0,0-12 0,0 12 0,0-6 0,0 1 0,0 5 0,0-6 0,1 7 0,5-6 0,-5 5 0,6-5 0,-7 6 0,0 0 0,0 0 0,6-7 0,-4 6 0,4-5 0,-6 6 0,0 0 0,0 0 0,0 0 0,0 0 0,0 0 0,0 0 0,0 0 0,1 0 0,-1 0 0,0 0 0,0 0 0,0 6 0,0-5 0,0 5 0,6 1 0,-4 0 0,10 7 0,-10 0 0,10 0 0,-10-7 0,10 6 0,-4-6 0,0 7 0,4 0 0,-10 0 0,11 0 0,-6-1 0,7 1 0,0 0 0,0 0 0,-6-6 0,5 4 0,-6-4 0,7 5 0,0 1 0,0 0 0,0 0 0,0 0 0,0 0 0,7-1 0,-6 1 0,11 0 0,-10 0 0,10-7 0,-10 6 0,10-12 0,-10 12 0,10-12 0,-11 11 0,12-10 0,-12 10 0,11-10 0,-10 10 0,10-10 0,-4 10 0,6-4 0,0-1 0,-7 6 0,6-12 0,-6 11 0,7-10 0,-6 10 0,4-10 0,-4 4 0,6 0 0,-1-4 0,1 10 0,0-11 0,0 6 0,-6-1 0,4-5 0,-4 5 0,5-6 0,1 0 0,0 0 0,0 0 0,0 0 0,-1 0 0,1 0 0,0 0 0,0 0 0,0 0 0,0 0 0,-1 0 0,1 0 0,0 0 0,0 0 0,0 0 0,0 0 0,-1 0 0,1 0 0,0 0 0,0 0 0,0 0 0,-1 0 0,-5-6 0,4 5 0,-4-6 0,6 7 0,-6-6 0,4 5 0,-4-12 0,5 12 0,1-5 0,-6-1 0,4 6 0,-4-12 0,6 12 0,0-12 0,-1 6 0,1-7 0,-6 0 0,-2 0 0,0 6 0,-4-4 0,4 4 0,-6-6 0,0 0 0,0 6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24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24575,'0'17'0,"0"0"0,0 0 0,0 0 0,0 1 0,0-1 0,0 0 0,0 0 0,0 0 0,0 0 0,0 0 0,0 0 0,0 0 0,0 0 0,-8 0 0,6 1 0,-5-1 0,7 0 0,0 0 0,0 0 0,0 0 0,0-8 0,0-1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2T10:17:55.0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52:3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24575,'14'0'0,"0"-7"0,9-2 0,-7-5 0,15-3 0,-6-6 0,0 5 0,7-6 0,-7 8 0,0 1 0,7-2 0,-16 3 0,7-2 0,-9 3 0,0-1 0,-1 6 0,-5-5 0,4 6 0,-4-1 0,0-4 0,-2 16 0,-6-2 0,0 12 0,0-1 0,0 1 0,0 9 0,-6-7 0,4 16 0,-4-7 0,0 0 0,4 7 0,-10-16 0,10 6 0,-12 1 0,13-7 0,-7 7 0,2-9 0,4 0 0,-4 0 0,0-7 0,4-1 0,-4-6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52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52:4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152 146 24575,'0'-14'0,"0"0"0,0 0 0,0-9 0,0 7 0,0-7 0,0 9 0,6 7 0,-4-6 0,10 12 0,-4-6 0,5 14 0,1 0 0,0 1 0,0 4 0,0-4 0,0 6 0,-1-7 0,-5 6 0,-2-6 0,-6 7 0,6-6 0,-4 4 0,4-4 0,-6 6 0,0 0 0,0-1 0,0 1 0,0 0 0,-6 0 0,4 0 0,-10-7 0,4 6 0,-6-6 0,-1 16 0,1-13 0,4 11 0,-2-13 0,4 0 0,-6 4 0,0-4 0,1-1 0,-1 6 0,0-12 0,0 11 0,-9-10 0,7 10 0,-7-10 0,9 10 0,0-10 0,0 10 0,0-11 0,12 6 0,4-7 0,12 0 0,0 0 0,-1 0 0,1 0 0,0 0 0,0 0 0,0 0 0,-1 0 0,1 0 0,0 0 0,0 0 0,0 0 0,0 0 0,8 0 0,3 0 0,0 0 0,7 0 0,-16 0 0,7 0 0,-15 6 0,-2-5 0,-6 5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52:4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24575,'-8'-8'0,"2"2"0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52:4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71 24575,'7'-7'0,"6"6"0,-6-12 0,7 6 0,0-7 0,0 6 0,0-4 0,-1 10 0,1-4 0,-6 12 0,-2 2 0,0 5 0,-4 1 0,4 0 0,0 0 0,-4 0 0,4 0 0,-6-1 0,0 1 0,-6 0 0,4 0 0,-10 0 0,4 0 0,-6-7 0,0 6 0,0-12 0,12 5 0,4-6 0,12 0 0,0 0 0,-1 0 0,1 6 0,0-4 0,0 10 0,9-10 0,-7 10 0,7-4 0,-10-1 0,1 6 0,0-6 0,0 1 0,-7 4 0,0-4 0,-7 6 0,0 0 0,0-1 0,-7 1 0,0 0 0,-7-6 0,0 4 0,0-4 0,0 6 0,-9-7 0,13 6 0,-20-12 0,20 5 0,-13-6 0,0 8 0,7-6 0,-7 5 0,9-7 0,0 0 0,0 0 0,0 0 0,0 0 0,6-6 0,2-2 0,0 0 0,5-4 0,-6 4 0,1-6 0,5 0 0,-12 1 0,12-1 0,-6 0 0,7 6 0,0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2T08:52:4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24575,'0'-8'0,"0"2"0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31T07:23:51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2.001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0 189 24575,'10'0'0,"-1"-4"0,0-2 0,2-10 0,-2 5 0,2-5 0,-6 7 0,5-8 0,-9 6 0,10-12 0,-10 12 0,5-5 0,-2 7 0,1-1 0,4 1 0,-3-1 0,2 1 0,-7 8 0,3 9 0,-4 9 0,0 1 0,0-2 0,0-6 0,-7 15 0,1-11 0,-2 11 0,4-9 0,4-5 0,0 5 0,-5 0 0,3-5 0,-3 5 0,5-6 0,0-1 0,0 7 0,0-5 0,0 5 0,0-7 0,0 7 0,0-5 0,0 1 0,0-8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3.11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9 0 24575,'-5'0'0,"1"0"0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24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6.74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10 20 24575,'-9'-4'0,"10"3"0,10-3 0,5 0 0,-7-1 0,0 4 0,-4 2 0,10 15 0,-12-5 0,8 5 0,-11-7 0,0 7 0,0-5 0,0 5 0,4-7 0,-3 7 0,3-5 0,-4 6 0,0-8 0,0 7 0,-4-5 0,3 5 0,-3-7 0,4 7 0,0-5 0,-4 5 0,3-6 0,-8-1 0,8 0 0,-3 1 0,0-1 0,-8 7 0,9-9 0,-3 4 0,22-11 0,-5 0 0,6 0 0,-8 0 0,7 0 0,-5 0 0,5 0 0,-7 0 0,7 0 0,-5 0 0,1 0 0,-8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3:57.353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1 24575,'0'0'0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42.562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 95 24575,'17'-24'0,"-4"6"0,3 6 0,-7 4 0,0 2 0,7-4 0,-5 0 0,5 3 0,-6 7 0,-5 6 0,-1 3 0,-4 0 0,0 0 0,0 1 0,0-1 0,0 7 0,0-5 0,0 5 0,0-7 0,-4 1 0,3-1 0,-8 0 0,4 1 0,-4-1 0,-1 0 0,1 1 0,8-1 0,2-4 0,15-1 0,-5-4 0,5 4 0,-7-3 0,7 3 0,2 2 0,0-5 0,5 5 0,-12-2 0,1 1 0,-4 4 0,-7 1 0,3-1 0,-4 7 0,0-5 0,-4 5 0,3-7 0,-9 7 0,9-5 0,-9 5 0,5-6 0,-11 0 0,5 0 0,-5 0 0,6 0 0,1-5 0,-1-1 0,1-4 0,0 0 0,-8 0 0,6 0 0,-5 4 0,7-3 0,-8 3 0,6-8 0,-1-1 0,12-4 0,1 3 0,4 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0.386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137 44 24575,'10'-9'0,"-1"4"0,7 1 0,-5-1 0,12 4 0,4-10 0,-7 10 0,6-6 0,-10 7 0,-5 0 0,5 0 0,-7 0 0,7 0 0,-5 0 0,5 4 0,-11 1 0,0 4 0,-5 1 0,0-1 0,0 7 0,0-5 0,0 5 0,-6 0 0,1-5 0,-6 5 0,1-6 0,1-5 0,-7 4 0,5-3 0,-12 0 0,5 9 0,0-8 0,-5 11 0,12-13 0,-5 1 0,6-6 0,1 4 0,15-3 0,3 3 0,9-4 0,26 0 0,-11 0 0,16 0 0,-6 0 0,-23 0 0,6 0 0,-17 0 0,7 0 0,-5 0 0,5 4 0,-11 1 0,-1 4 0,-4 1 0,0 6 0,-5 2 0,-1-1 0,-7 16 0,3-20 0,-2 13 0,3-17 0,-1-4 0,-6 10 0,5-12 0,-5 8 0,6-7 0,-15-3 0,11 3 0,-11-4 0,8 5 0,6-3 0,-5 3 0,0-5 0,-2 0 0,-16-7 0,7 0 0,-7-7 0,16 8 0,-27-8 0,22 6 0,-16-1 0,27 3 0,7 6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3.42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22 0 24575,'5'9'0,"-1"7"0,-4-5 0,11 12 0,-8-5 0,8 0 0,-11-2 0,4-7 0,-3 7 0,3-5 0,-4 5 0,0-6 0,0 15 0,4-11 0,-3 11 0,3-9 0,-4-5 0,0 5 0,0-6 0,0-1 0,0 0 0,0 0 0,0 1 0,0-1 0,0 7 0,0-5 0,0 5 0,0-7 0,0 8 0,4-7 0,-3 7 0,4-8 0,-5 7 0,4-5 0,1-3 0,4-9 0,0-9 0,7 5 0,-5-3 0,6 2 0,-8 1 0,7-4 0,-5 7 0,5-3 0,-7 0 0,7 4 0,-5-3 0,5 4 0,-6 4 0,-1 2 0,-4 3 0,-1 0 0,0 0 0,2 1 0,-1-1 0,-1 0 0,-4 1 0,0 6 0,0-5 0,0 5 0,-4-7 0,-2 0 0,-10 7 0,5-9 0,-12 10 0,-4-9 0,7-1 0,-6 0 0,0-1 0,13-4 0,-13 5 0,1 6 0,11-9 0,-11 9 0,8-13 0,6-4 0,-1 3 0,8-3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7.202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0 20 24575,'9'-4'0,"1"3"0,-1-8 0,0 8 0,1-3 0,6 4 0,-5 0 0,5 0 0,-7 0 0,0 4 0,-3 1 0,-2 5 0,-4-1 0,0 7 0,0-5 0,0 5 0,0-7 0,-4 1 0,2-1 0,-6 0 0,3 0 0,-5 1 0,1-1 0,8-4 0,2-1 0,8-4 0,1 0 0,-1 0 0,0 0 0,0 0 0,1 0 0,-1 0 0,17 7 0,-13-1 0,12 6 0,-15-3 0,-5 0 0,-1 1 0,-4-1 0,0 0 0,0 1 0,0-1 0,0 0 0,0 1 0,0-1 0,0 0 0,0 7 0,-4-5 0,-3 12 0,-2-12 0,-9 12 0,7-12 0,-5 1 0,7-8 0,-1-4 0,1 0 0,-7 0 0,4 0 0,-4 0 0,7 0 0,-1 0 0,1 0 0,0-4 0,-1-1 0,5-5 0,1-6 0,4 5 0,0-5 0,0 6 0,0 5 0,0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4:59.826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64 11 24575,'21'-4'0,"-5"-2"0,-33 16 0,6-9 0,-5 4 0,7-5 0,-1 4 0,1 2 0,0 3 0,-1 0 0,5 0 0,1 1 0,4 6 0,0-5 0,4 5 0,-3-7 0,7 1 0,-7-1 0,8 0 0,-4 0 0,4-3 0,0 2 0,1-3 0,-1 0 0,0 3 0,0-2 0,1 3 0,6-9 0,-5-2 0,1-9 0,-4 2 0,-3 0 0,4-1 0,1 1 0,-5 4 0,-1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03.115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156 6 24575,'9'-5'0,"1"5"0,-1 5 0,0 4 0,-4 1 0,4-1 0,-8 0 0,3 0 0,-4 1 0,4-1 0,-3 7 0,7-5 0,4 12 0,-5-5 0,4-1 0,-11 0 0,0-8 0,0 7 0,-4-5 0,-1 5 0,-5-7 0,-6 2 0,5-6 0,-5 1 0,0-6 0,4 4 0,-4 1 0,22-5 0,-3-2 0,29-4 0,-12 2 0,24 4 0,-24-5 0,5 4 0,-9-3 0,-5 4 0,5 4 0,-10 2 0,-8 10 0,1-5 0,-9 5 0,9-7 0,-9 7 0,9-5 0,-9 5 0,9-7 0,-7 1 0,3-1 0,-5 0 0,1 1 0,4-1 0,-4 0 0,-3 7 0,1-5 0,-12 12 0,12-16 0,-5 4 0,0-11 0,-2 0 0,0 0 0,2 0 0,7 0 0,-8-6 0,6 5 0,-5-4 0,0-1 0,5 5 0,-5-5 0,6 6 0,1-4 0,4 3 0,1-3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07.474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159 350 24575,'-18'-11'0,"2"4"0,6-1 0,1 7 0,0-3 0,-8 4 0,6 0 0,-5 0 0,7 0 0,-7 0 0,4 4 0,0 1 0,8 4 0,10 7 0,-1-5 0,6 5 0,-2-6 0,0-1 0,1-4 0,-1-1 0,7-4 0,-5 0 0,5 0 0,-7 0 0,1-4 0,-1 3 0,0-7 0,1 2 0,-1-3 0,-4 0 0,3-1 0,-7 1 0,8-1 0,-4 1 0,0 0 0,-1-1 0,-4 1 0,0-1 0,0-6 0,0 5 0,0-5 0,0 7 0,0-8 0,0-1 0,0 1 0,0-6 0,0 12 0,0-12 0,0 5 0,0 0 0,0 2 0,0 6 0,0-6 0,0 5 0,0-5 0,0 6 0,0-6 0,0 13 0,0 9 0,-5 12 0,3 11 0,-3-11 0,5-2 0,0-7 0,0 7 0,0-5 0,-4 5 0,3-6 0,-4 6 0,5-5 0,0 5 0,0-7 0,-6 17 0,4-13 0,-5 13 0,7-10 0,0-5 0,0 5 0,0-7 0,0 0 0,0 1 0,0-1 0,0 0 0,0 0 0,0 1 0,0-1 0,0 0 0,5 7 0,-3 2 0,14 7 0,-9-8 0,5 6 0,-4-12 0,4 1 0,-1-8 0,5-8 0,-11 3 0,-1-3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3T15:45:23.858"/>
    </inkml:context>
    <inkml:brush xml:id="br0">
      <inkml:brushProperty name="width" value="0.025" units="cm"/>
      <inkml:brushProperty name="height" value="0.025" units="cm"/>
      <inkml:brushProperty name="color" value="#333333"/>
    </inkml:brush>
  </inkml:definitions>
  <inkml:trace contextRef="#ctx0" brushRef="#br0">191 1 24575,'-9'0'0,"-1"0"0,1 0 0,0 0 0,-1 0 0,-6 0 0,5 0 0,-5 0 0,6 0 0,-6 0 0,5 0 0,-5 0 0,7 4 0,-1 1 0,1 0 0,-1 3 0,5 4 0,1-1 0,4 5 0,0-6 0,0 6 0,0-5 0,0 5 0,0-7 0,0 7 0,4-5 0,1 5 0,5-7 0,-1-3 0,0-2 0,0-4 0,1 4 0,6-3 0,-5 3 0,5 0 0,-7 1 0,7-5 0,-5-1 0,7-17 0,-13 7 0,1-5 0,-2 7 0,-3-8 0,7 6 0,-7-5 0,3 7 0,0-1 0,8 10 0,-1 2 0,1 8 0,-2 6 0,2 2 0,-4 0 0,7-2 0,-14-7 0,7 1 0,-7-1 0,4 0 0,-1 1 0,1-1 0,4-4 0,1-5 0,-5-5 0,-1-5 0,0 1 0,-3 4 0,3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24:5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132 104 24575,'0'-17'0,"0"0"0,0-1 0,0 1 0,0 0 0,7 7 0,3 3 0,-1 14 0,6-5 0,-13 13 0,14-13 0,-15 13 0,15-13 0,-14 13 0,13-13 0,-13 14 0,13-7 0,-13 8 0,13-7 0,-13 5 0,5-6 0,-7 8 0,0 0 0,0 1 0,0-1 0,0 0 0,0 0 0,-7-8 0,5 7 0,-13-15 0,5 7 0,0 0 0,-5-6 0,6 5 0,-1 1 0,-5-6 0,5 5 0,-7-7 0,0 8 0,-1-6 0,1 5 0,0-7 0,0 0 0,-1 0 0,1 0 0,0 0 0,7 8 0,10-6 0,10 5 0,7-7 0,0 0 0,0 0 0,0 0 0,0 0 0,0 0 0,1 0 0,-1 0 0,0 0 0,0 0 0,0 0 0,0 0 0,0 0 0,0 0 0,0 0 0,0 0 0,0 0 0,0 0 0,1 0 0,-9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25:0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24575,'8'-10'0,"-7"-5"0,15 13 0,-7-13 0,8 5 0,0 0 0,0 3 0,-7-1 0,5 6 0,-5-5 0,7 7 0,0 0 0,0 0 0,0 0 0,0 7 0,11 4 0,-8-1 0,8 7 0,-11-15 0,-7 13 0,5-5 0,-13 7 0,13-8 0,-13 7 0,6-7 0,-8 8 0,0 0 0,0 0 0,-8 0 0,6 0 0,-13 1 0,13-1 0,-14 0 0,15 0 0,-15-8 0,14 7 0,-13-15 0,13 15 0,-13-15 0,13 15 0,-13-14 0,13 13 0,-14-13 0,7 13 0,-8-13 0,-1 13 0,1-13 0,8 13 0,-7-13 0,14 13 0,-13-13 0,5 6 0,1-1 0,-6 3 0,5-1 0,0 6 0,10-13 0,10 6 0,7-8 0,0-8 0,0 6 0,0-5 0,0 7 0,0 0 0,0 0 0,1 0 0,10 0 0,-8 0 0,8 0 0,-11 0 0,0 0 0,0 0 0,-15 7 0,3-5 0,-12 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25:0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24575,'0'9'0,"0"-1"0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25:0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24575,'8'-18'0,"13"9"0,-2-7 0,35 3 0,-19-6 0,22-4 0,-15 11 0,0-7 0,0 7 0,0 1 0,-11 1 0,-3 10 0,-11 0 0,0 0 0,-8 8 0,-1 1 0,-8 9 0,0-1 0,0 0 0,0 0 0,0 0 0,0 0 0,0 0 0,0 0 0,-8 0 0,-1 0 0,-1 0 0,-5-7 0,13 5 0,-13-13 0,13 13 0,-13-13 0,5 6 0,0-1 0,-5-5 0,5 6 0,-7-1 0,0-5 0,0 6 0,0-8 0,-1 0 0,1 7 0,15 3 0,-4 7 0,22-7 0,-15 5 0,15-6 0,-7 8 0,1 0 0,5-7 0,-13 5 0,5-5 0,1-1 0,-6 6 0,5-5 0,-7 7 0,0 0 0,0 0 0,0 0 0,-7-7 0,5 5 0,-13-13 0,5 5 0,0 1 0,-5-6 0,6 5 0,-1 1 0,-5-6 0,5 5 0,-7-7 0,0 8 0,-1-6 0,1 6 0,0-1 0,0-5 0,0 6 0,-1-8 0,9-8 0,1-2 0,8-7 0,0 0 0,0 0 0,0 0 0,0-1 0,0 1 0,0 8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6T11:25:0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32524-5902-D04F-9BF8-F14F8557D781}" type="datetimeFigureOut">
              <a:rPr lang="fr-FR" smtClean="0"/>
              <a:t>19/09/2025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9D3B-EEF8-A044-86B6-219FE3604D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78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D9D3B-EEF8-A044-86B6-219FE3604D3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99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BD9D3B-EEF8-A044-86B6-219FE3604D3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43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817E9-117B-784D-9D48-9A3332D6632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172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19/09/2025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customXml" Target="../ink/ink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customXml" Target="../ink/ink15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0.jpeg"/><Relationship Id="rId7" Type="http://schemas.openxmlformats.org/officeDocument/2006/relationships/customXml" Target="../ink/ink17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0" Type="http://schemas.openxmlformats.org/officeDocument/2006/relationships/image" Target="../media/image60.png"/><Relationship Id="rId4" Type="http://schemas.openxmlformats.org/officeDocument/2006/relationships/image" Target="../media/image31.jpeg"/><Relationship Id="rId9" Type="http://schemas.openxmlformats.org/officeDocument/2006/relationships/customXml" Target="../ink/ink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0.png"/><Relationship Id="rId3" Type="http://schemas.openxmlformats.org/officeDocument/2006/relationships/image" Target="../media/image32.jpeg"/><Relationship Id="rId7" Type="http://schemas.openxmlformats.org/officeDocument/2006/relationships/image" Target="../media/image70.png"/><Relationship Id="rId12" Type="http://schemas.openxmlformats.org/officeDocument/2006/relationships/customXml" Target="../ink/ink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0.xml"/><Relationship Id="rId11" Type="http://schemas.openxmlformats.org/officeDocument/2006/relationships/image" Target="../media/image9.png"/><Relationship Id="rId5" Type="http://schemas.openxmlformats.org/officeDocument/2006/relationships/image" Target="../media/image34.jpeg"/><Relationship Id="rId15" Type="http://schemas.openxmlformats.org/officeDocument/2006/relationships/image" Target="../media/image11.png"/><Relationship Id="rId10" Type="http://schemas.openxmlformats.org/officeDocument/2006/relationships/customXml" Target="../ink/ink22.xml"/><Relationship Id="rId4" Type="http://schemas.openxmlformats.org/officeDocument/2006/relationships/image" Target="../media/image33.jpeg"/><Relationship Id="rId9" Type="http://schemas.openxmlformats.org/officeDocument/2006/relationships/image" Target="../media/image80.png"/><Relationship Id="rId14" Type="http://schemas.openxmlformats.org/officeDocument/2006/relationships/customXml" Target="../ink/ink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14.png"/><Relationship Id="rId3" Type="http://schemas.openxmlformats.org/officeDocument/2006/relationships/image" Target="../media/image36.jpeg"/><Relationship Id="rId7" Type="http://schemas.openxmlformats.org/officeDocument/2006/relationships/image" Target="../media/image18.png"/><Relationship Id="rId12" Type="http://schemas.openxmlformats.org/officeDocument/2006/relationships/customXml" Target="../ink/ink2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5.xml"/><Relationship Id="rId11" Type="http://schemas.openxmlformats.org/officeDocument/2006/relationships/image" Target="../media/image20.png"/><Relationship Id="rId5" Type="http://schemas.openxmlformats.org/officeDocument/2006/relationships/image" Target="../media/image38.jpeg"/><Relationship Id="rId15" Type="http://schemas.openxmlformats.org/officeDocument/2006/relationships/image" Target="../media/image21.png"/><Relationship Id="rId10" Type="http://schemas.openxmlformats.org/officeDocument/2006/relationships/customXml" Target="../ink/ink27.xml"/><Relationship Id="rId4" Type="http://schemas.openxmlformats.org/officeDocument/2006/relationships/image" Target="../media/image37.jpeg"/><Relationship Id="rId9" Type="http://schemas.openxmlformats.org/officeDocument/2006/relationships/image" Target="../media/image19.png"/><Relationship Id="rId14" Type="http://schemas.openxmlformats.org/officeDocument/2006/relationships/customXml" Target="../ink/ink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5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0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1.png"/><Relationship Id="rId3" Type="http://schemas.openxmlformats.org/officeDocument/2006/relationships/image" Target="../media/image48.jpeg"/><Relationship Id="rId7" Type="http://schemas.openxmlformats.org/officeDocument/2006/relationships/image" Target="../media/image29.png"/><Relationship Id="rId12" Type="http://schemas.openxmlformats.org/officeDocument/2006/relationships/customXml" Target="../ink/ink34.xml"/><Relationship Id="rId17" Type="http://schemas.openxmlformats.org/officeDocument/2006/relationships/image" Target="../media/image19.png"/><Relationship Id="rId2" Type="http://schemas.openxmlformats.org/officeDocument/2006/relationships/image" Target="../media/image47.jpeg"/><Relationship Id="rId16" Type="http://schemas.openxmlformats.org/officeDocument/2006/relationships/customXml" Target="../ink/ink3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11" Type="http://schemas.openxmlformats.org/officeDocument/2006/relationships/image" Target="../media/image30.png"/><Relationship Id="rId5" Type="http://schemas.openxmlformats.org/officeDocument/2006/relationships/image" Target="../media/image50.jpeg"/><Relationship Id="rId15" Type="http://schemas.openxmlformats.org/officeDocument/2006/relationships/image" Target="../media/image32.png"/><Relationship Id="rId10" Type="http://schemas.openxmlformats.org/officeDocument/2006/relationships/customXml" Target="../ink/ink33.xml"/><Relationship Id="rId4" Type="http://schemas.openxmlformats.org/officeDocument/2006/relationships/image" Target="../media/image49.jpeg"/><Relationship Id="rId9" Type="http://schemas.openxmlformats.org/officeDocument/2006/relationships/image" Target="../media/image14.png"/><Relationship Id="rId14" Type="http://schemas.openxmlformats.org/officeDocument/2006/relationships/customXml" Target="../ink/ink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55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98.png"/><Relationship Id="rId18" Type="http://schemas.openxmlformats.org/officeDocument/2006/relationships/image" Target="../media/image100.png"/><Relationship Id="rId26" Type="http://schemas.openxmlformats.org/officeDocument/2006/relationships/image" Target="../media/image104.png"/><Relationship Id="rId3" Type="http://schemas.openxmlformats.org/officeDocument/2006/relationships/image" Target="../media/image69.jpeg"/><Relationship Id="rId21" Type="http://schemas.openxmlformats.org/officeDocument/2006/relationships/customXml" Target="../ink/ink45.xml"/><Relationship Id="rId7" Type="http://schemas.openxmlformats.org/officeDocument/2006/relationships/image" Target="../media/image73.jpeg"/><Relationship Id="rId12" Type="http://schemas.openxmlformats.org/officeDocument/2006/relationships/customXml" Target="../ink/ink40.xml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2" Type="http://schemas.openxmlformats.org/officeDocument/2006/relationships/image" Target="../media/image68.jpeg"/><Relationship Id="rId16" Type="http://schemas.openxmlformats.org/officeDocument/2006/relationships/image" Target="../media/image99.png"/><Relationship Id="rId20" Type="http://schemas.openxmlformats.org/officeDocument/2006/relationships/image" Target="../media/image101.png"/><Relationship Id="rId29" Type="http://schemas.openxmlformats.org/officeDocument/2006/relationships/customXml" Target="../ink/ink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11" Type="http://schemas.openxmlformats.org/officeDocument/2006/relationships/image" Target="../media/image97.png"/><Relationship Id="rId24" Type="http://schemas.openxmlformats.org/officeDocument/2006/relationships/image" Target="../media/image103.png"/><Relationship Id="rId5" Type="http://schemas.openxmlformats.org/officeDocument/2006/relationships/image" Target="../media/image71.jpeg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105.png"/><Relationship Id="rId10" Type="http://schemas.openxmlformats.org/officeDocument/2006/relationships/customXml" Target="../ink/ink39.xml"/><Relationship Id="rId19" Type="http://schemas.openxmlformats.org/officeDocument/2006/relationships/customXml" Target="../ink/ink44.xml"/><Relationship Id="rId4" Type="http://schemas.openxmlformats.org/officeDocument/2006/relationships/image" Target="../media/image70.jpeg"/><Relationship Id="rId9" Type="http://schemas.openxmlformats.org/officeDocument/2006/relationships/image" Target="../media/image96.png"/><Relationship Id="rId14" Type="http://schemas.openxmlformats.org/officeDocument/2006/relationships/customXml" Target="../ink/ink41.xml"/><Relationship Id="rId22" Type="http://schemas.openxmlformats.org/officeDocument/2006/relationships/image" Target="../media/image102.png"/><Relationship Id="rId27" Type="http://schemas.openxmlformats.org/officeDocument/2006/relationships/customXml" Target="../ink/ink48.xml"/><Relationship Id="rId30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customXml" Target="../ink/ink5.xml"/><Relationship Id="rId18" Type="http://schemas.openxmlformats.org/officeDocument/2006/relationships/image" Target="../media/image54.png"/><Relationship Id="rId3" Type="http://schemas.openxmlformats.org/officeDocument/2006/relationships/image" Target="../media/image7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1.png"/><Relationship Id="rId17" Type="http://schemas.openxmlformats.org/officeDocument/2006/relationships/customXml" Target="../ink/ink7.xml"/><Relationship Id="rId2" Type="http://schemas.openxmlformats.org/officeDocument/2006/relationships/image" Target="../media/image6.jpe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customXml" Target="../ink/ink4.xml"/><Relationship Id="rId5" Type="http://schemas.openxmlformats.org/officeDocument/2006/relationships/image" Target="../media/image9.jpeg"/><Relationship Id="rId15" Type="http://schemas.openxmlformats.org/officeDocument/2006/relationships/customXml" Target="../ink/ink6.xml"/><Relationship Id="rId10" Type="http://schemas.openxmlformats.org/officeDocument/2006/relationships/image" Target="../media/image50.png"/><Relationship Id="rId19" Type="http://schemas.openxmlformats.org/officeDocument/2006/relationships/customXml" Target="../ink/ink8.xml"/><Relationship Id="rId4" Type="http://schemas.openxmlformats.org/officeDocument/2006/relationships/image" Target="../media/image8.jpeg"/><Relationship Id="rId9" Type="http://schemas.openxmlformats.org/officeDocument/2006/relationships/customXml" Target="../ink/ink3.xml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eg"/><Relationship Id="rId7" Type="http://schemas.openxmlformats.org/officeDocument/2006/relationships/customXml" Target="../ink/ink11.xml"/><Relationship Id="rId12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customXml" Target="../ink/ink13.xml"/><Relationship Id="rId5" Type="http://schemas.openxmlformats.org/officeDocument/2006/relationships/customXml" Target="../ink/ink10.xml"/><Relationship Id="rId10" Type="http://schemas.openxmlformats.org/officeDocument/2006/relationships/image" Target="../media/image8.png"/><Relationship Id="rId4" Type="http://schemas.openxmlformats.org/officeDocument/2006/relationships/image" Target="../media/image17.jpeg"/><Relationship Id="rId9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L3.S5 – UEO Celtes – Imaginaire et transferts culturels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</a:t>
            </a:r>
            <a:br>
              <a:rPr lang="fr-FR" sz="2400" b="1" i="1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(CM. V.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Defente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b="1" dirty="0">
              <a:solidFill>
                <a:schemeClr val="accent6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accent6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Les Celtes de l’Antiquité :</a:t>
            </a:r>
          </a:p>
          <a:p>
            <a:pPr marL="0" indent="0" algn="ctr">
              <a:buNone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plastique et Le style des épées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(IIIe-IIe siècles av. J.-C.)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</a:t>
            </a: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la période </a:t>
            </a:r>
            <a:r>
              <a:rPr lang="fr-FR" b="1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des oppida</a:t>
            </a:r>
            <a:endParaRPr lang="fr-FR" b="1" dirty="0">
              <a:solidFill>
                <a:schemeClr val="accent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(fin IIe siècle-Ier siècle av. J.-C.)</a:t>
            </a:r>
          </a:p>
          <a:p>
            <a:pPr marL="0" indent="0" algn="ctr">
              <a:buNone/>
            </a:pPr>
            <a:endParaRPr lang="fr-FR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0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0A7766-6672-4A4F-8FC6-BEB9F946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Ciumeşti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Roumanie ; nécropole 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casque, fer, bronze et verre ; diam. 41, 7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 (Bucarest, musée d’histoire de Roumanie).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9B0EA29-AB7B-A044-9434-9DF307448F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42" y="1600200"/>
            <a:ext cx="3661915" cy="4525963"/>
          </a:xfr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70477663-9F6F-F848-A06D-24D9F60B06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22" b="-10522"/>
          <a:stretch>
            <a:fillRect/>
          </a:stretch>
        </p:blipFill>
        <p:spPr>
          <a:xfrm>
            <a:off x="4654550" y="1603411"/>
            <a:ext cx="4025900" cy="45195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D065BFE9-983A-0241-BED4-1102E66C96D0}"/>
                  </a:ext>
                </a:extLst>
              </p14:cNvPr>
              <p14:cNvContentPartPr/>
              <p14:nvPr/>
            </p14:nvContentPartPr>
            <p14:xfrm>
              <a:off x="2375200" y="3526160"/>
              <a:ext cx="360" cy="36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D065BFE9-983A-0241-BED4-1102E66C96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7560" y="350852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70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79395" y="0"/>
            <a:ext cx="8217668" cy="1702715"/>
          </a:xfrm>
        </p:spPr>
        <p:txBody>
          <a:bodyPr>
            <a:normAutofit/>
          </a:bodyPr>
          <a:lstStyle/>
          <a:p>
            <a:pPr algn="l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Ciumeşti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Roumanie ; tombe 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fragm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de cotte de mailles, fer et ornement circulaire, bronze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 (Bucarest, musée d’histoire de Roumanie).</a:t>
            </a:r>
          </a:p>
        </p:txBody>
      </p:sp>
      <p:pic>
        <p:nvPicPr>
          <p:cNvPr id="5" name="Espace réservé du contenu 4" descr="Ciumesti, Roumanie, Tombe 10 août 1961 - Détail cotte de maille et médaillons, in Rusu M., BRGK 1969, pl. 146.pd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96" r="-10696"/>
          <a:stretch>
            <a:fillRect/>
          </a:stretch>
        </p:blipFill>
        <p:spPr>
          <a:xfrm>
            <a:off x="2628900" y="2734634"/>
            <a:ext cx="3097706" cy="3471525"/>
          </a:xfrm>
        </p:spPr>
      </p:pic>
      <p:pic>
        <p:nvPicPr>
          <p:cNvPr id="3" name="Espace réservé du contenu 2" descr="Ciumesti, Bulgarie - Tombe 10 août 1961 - Fragm. cotted e amilles et médaillons, in Rusu M., BRGK 1969, pl. 145.pdf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496" r="-8496"/>
          <a:stretch>
            <a:fillRect/>
          </a:stretch>
        </p:blipFill>
        <p:spPr>
          <a:xfrm>
            <a:off x="379395" y="1384578"/>
            <a:ext cx="2753533" cy="3085819"/>
          </a:xfrm>
        </p:spPr>
      </p:pic>
      <p:pic>
        <p:nvPicPr>
          <p:cNvPr id="10" name="Espace réservé du contenu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" b="-52"/>
          <a:stretch>
            <a:fillRect/>
          </a:stretch>
        </p:blipFill>
        <p:spPr>
          <a:xfrm>
            <a:off x="5726606" y="3813858"/>
            <a:ext cx="2934307" cy="239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6DE85-04D0-244B-80F2-64F8AD02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err="1"/>
              <a:t>Cernon</a:t>
            </a:r>
            <a:r>
              <a:rPr lang="fr-FR" sz="2400" dirty="0"/>
              <a:t>-sur-</a:t>
            </a:r>
            <a:r>
              <a:rPr lang="fr-FR" sz="2400" dirty="0" err="1"/>
              <a:t>Coole</a:t>
            </a:r>
            <a:r>
              <a:rPr lang="fr-FR" sz="2400" dirty="0"/>
              <a:t>, Marne, France ; sépulture à incinération (1897) ; fourreau d’épée, tôle de fer gravée ; L. conservée 74 cm ; IIIe siècle av. J.-C. (Châlons-en-Champagne, musée municipal).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416FE90-79B9-A04D-B0E9-3ACE5044E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80" y="1600200"/>
            <a:ext cx="3380639" cy="4525963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D2943AE-1029-714F-B650-F0BA46041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860" y="1600200"/>
            <a:ext cx="1565279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B6778C9A-9E1E-B244-9DB0-552ED253AFAF}"/>
                  </a:ext>
                </a:extLst>
              </p14:cNvPr>
              <p14:cNvContentPartPr/>
              <p14:nvPr/>
            </p14:nvContentPartPr>
            <p14:xfrm>
              <a:off x="3431080" y="3965720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B6778C9A-9E1E-B244-9DB0-552ED253AF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3080" y="394808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0256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D12A8-2E3F-A242-AF59-15703AD4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Cernon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-sur-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Coole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Marne, France ; sépulture à incinération (1897)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fourreau d’épée, tôle de fer gravée ; détails ; IIIe siècle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(Châlons-en-Champagne, musée municipal).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6D7BA99-2C42-5042-AAE6-8A76B304D6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541" y="1863693"/>
            <a:ext cx="2243651" cy="2970468"/>
          </a:xfr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E8DCA7-B892-EB49-A87B-134F95D91F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15" r="-11115"/>
          <a:stretch>
            <a:fillRect/>
          </a:stretch>
        </p:blipFill>
        <p:spPr>
          <a:xfrm>
            <a:off x="458482" y="2132855"/>
            <a:ext cx="3562663" cy="3990925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C8C2AB6-4707-7545-9870-763A074B06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630884"/>
            <a:ext cx="1971685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0C1B6DF-12B7-4346-9449-07C529450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3BF5C8-D216-8444-A237-65EE3F9B1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Celtes et le monde méditerranéen :</a:t>
            </a:r>
          </a:p>
          <a:p>
            <a:pPr marL="0" indent="0" algn="ctr">
              <a:buNone/>
            </a:pPr>
            <a:endParaRPr lang="fr-FR" sz="24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 développement du mercenariat</a:t>
            </a:r>
          </a:p>
          <a:p>
            <a:pPr marL="0" indent="0" algn="ctr">
              <a:buNone/>
            </a:pP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et les migrations des Celtes </a:t>
            </a:r>
          </a:p>
          <a:p>
            <a:pPr marL="0" indent="0" algn="ctr">
              <a:buNone/>
            </a:pP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aux sources de la </a:t>
            </a:r>
            <a:r>
              <a:rPr lang="fr-FR" sz="2400" b="1">
                <a:latin typeface="FUTURA MEDIUM" panose="020B0602020204020303" pitchFamily="34" charset="-79"/>
                <a:cs typeface="FUTURA MEDIUM" panose="020B0602020204020303" pitchFamily="34" charset="-79"/>
              </a:rPr>
              <a:t>monnaie d’or</a:t>
            </a:r>
          </a:p>
          <a:p>
            <a:pPr marL="0" indent="0" algn="ctr">
              <a:buNone/>
            </a:pPr>
            <a:r>
              <a:rPr lang="fr-FR" sz="2400" b="1">
                <a:latin typeface="FUTURA MEDIUM" panose="020B0602020204020303" pitchFamily="34" charset="-79"/>
                <a:cs typeface="FUTURA MEDIUM" panose="020B0602020204020303" pitchFamily="34" charset="-79"/>
              </a:rPr>
              <a:t>en </a:t>
            </a: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Europe occidentale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07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Statère, or ; Philippe II de Macédoine (382-336 av. J.-C.);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Tétradrachme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argent ; Philippe II de Macédoine (382-336 av. J.-C.).</a:t>
            </a:r>
          </a:p>
        </p:txBody>
      </p:sp>
      <p:pic>
        <p:nvPicPr>
          <p:cNvPr id="5" name="Espace réservé du contenu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110" b="-67110"/>
          <a:stretch>
            <a:fillRect/>
          </a:stretch>
        </p:blipFill>
        <p:spPr>
          <a:xfrm>
            <a:off x="4762074" y="381453"/>
            <a:ext cx="3886200" cy="4351338"/>
          </a:xfrm>
        </p:spPr>
      </p:pic>
      <p:pic>
        <p:nvPicPr>
          <p:cNvPr id="6" name="Espace réservé du contenu 5" descr="Tétradrachme Ph. II de Macédoine 323-315 BC - macedoine-philippe-amphipolis-tetradrachme-zA0368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71" b="-54971"/>
          <a:stretch>
            <a:fillRect/>
          </a:stretch>
        </p:blipFill>
        <p:spPr>
          <a:xfrm>
            <a:off x="4762074" y="3176376"/>
            <a:ext cx="3886200" cy="4351338"/>
          </a:xfr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475" r="-56475"/>
          <a:stretch>
            <a:fillRect/>
          </a:stretch>
        </p:blipFill>
        <p:spPr>
          <a:xfrm>
            <a:off x="-730967" y="1820671"/>
            <a:ext cx="5848878" cy="3216658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0B7017AD-F6BD-E348-A694-3A3A19BE6CFF}"/>
              </a:ext>
            </a:extLst>
          </p:cNvPr>
          <p:cNvGrpSpPr/>
          <p:nvPr/>
        </p:nvGrpSpPr>
        <p:grpSpPr>
          <a:xfrm>
            <a:off x="4768803" y="3233618"/>
            <a:ext cx="141840" cy="181440"/>
            <a:chOff x="4768803" y="3233618"/>
            <a:chExt cx="14184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FD2B94BB-681E-1E47-9968-E1BF51A8823E}"/>
                    </a:ext>
                  </a:extLst>
                </p14:cNvPr>
                <p14:cNvContentPartPr/>
                <p14:nvPr/>
              </p14:nvContentPartPr>
              <p14:xfrm>
                <a:off x="4768803" y="3233618"/>
                <a:ext cx="109080" cy="17568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FD2B94BB-681E-1E47-9968-E1BF51A882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60163" y="3224618"/>
                  <a:ext cx="126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23E9F1B7-0A02-854D-8F04-EAEAE8086970}"/>
                    </a:ext>
                  </a:extLst>
                </p14:cNvPr>
                <p14:cNvContentPartPr/>
                <p14:nvPr/>
              </p14:nvContentPartPr>
              <p14:xfrm>
                <a:off x="4910283" y="3414698"/>
                <a:ext cx="360" cy="3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23E9F1B7-0A02-854D-8F04-EAEAE808697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01283" y="340569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B41BA25B-4A47-E447-A426-A80CBD21FAD3}"/>
                  </a:ext>
                </a:extLst>
              </p14:cNvPr>
              <p14:cNvContentPartPr/>
              <p14:nvPr/>
            </p14:nvContentPartPr>
            <p14:xfrm>
              <a:off x="4862043" y="6036218"/>
              <a:ext cx="130320" cy="18432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B41BA25B-4A47-E447-A426-A80CBD21FA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53043" y="6027218"/>
                <a:ext cx="1479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520D991B-BFD1-E34A-B17F-53EDB9156D90}"/>
                  </a:ext>
                </a:extLst>
              </p14:cNvPr>
              <p14:cNvContentPartPr/>
              <p14:nvPr/>
            </p14:nvContentPartPr>
            <p14:xfrm>
              <a:off x="5083443" y="6214418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520D991B-BFD1-E34A-B17F-53EDB9156D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74443" y="620541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537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39EE5-3182-7C40-B047-D9A157C3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Tétradrachme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argent ; Philippe II de Macédoine.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Monnaies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scordisques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 IIIe siècle av. J.-C.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49A81389-2570-C241-9B06-50ADEBF597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475" r="-56475"/>
          <a:stretch>
            <a:fillRect/>
          </a:stretch>
        </p:blipFill>
        <p:spPr>
          <a:xfrm>
            <a:off x="-684584" y="1700808"/>
            <a:ext cx="4975067" cy="2736304"/>
          </a:xfrm>
          <a:prstGeom prst="rect">
            <a:avLst/>
          </a:prstGeom>
        </p:spPr>
      </p:pic>
      <p:pic>
        <p:nvPicPr>
          <p:cNvPr id="6" name="Espace réservé du contenu 5" descr="Tétradrachme Ph. II de Macédoine 323-315 BC - macedoine-philippe-amphipolis-tetradrachme-zA03685.jpg">
            <a:extLst>
              <a:ext uri="{FF2B5EF4-FFF2-40B4-BE49-F238E27FC236}">
                <a16:creationId xmlns:a16="http://schemas.microsoft.com/office/drawing/2014/main" id="{2BA8ACB3-9B41-3A45-9B2D-61654E75A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71" b="-54971"/>
          <a:stretch>
            <a:fillRect/>
          </a:stretch>
        </p:blipFill>
        <p:spPr>
          <a:xfrm>
            <a:off x="4648200" y="1484784"/>
            <a:ext cx="2372072" cy="2736304"/>
          </a:xfr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74D3074D-9CB8-CD4E-BF7F-91127740A6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532" y="3830573"/>
            <a:ext cx="5154270" cy="2081037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E88D6A4E-F568-2D48-B94A-996BFFF24EF6}"/>
              </a:ext>
            </a:extLst>
          </p:cNvPr>
          <p:cNvGrpSpPr/>
          <p:nvPr/>
        </p:nvGrpSpPr>
        <p:grpSpPr>
          <a:xfrm>
            <a:off x="4510638" y="3312243"/>
            <a:ext cx="157320" cy="155160"/>
            <a:chOff x="4510638" y="3312243"/>
            <a:chExt cx="15732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5C7DFB04-D4BC-7946-81F5-8DAFC237C278}"/>
                    </a:ext>
                  </a:extLst>
                </p14:cNvPr>
                <p14:cNvContentPartPr/>
                <p14:nvPr/>
              </p14:nvContentPartPr>
              <p14:xfrm>
                <a:off x="4510638" y="3312243"/>
                <a:ext cx="96840" cy="146520"/>
              </p14:xfrm>
            </p:contentPart>
          </mc:Choice>
          <mc:Fallback xmlns=""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5C7DFB04-D4BC-7946-81F5-8DAFC237C2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01638" y="3303603"/>
                  <a:ext cx="114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86BC9F45-E608-314D-A7B5-EDFA17286509}"/>
                    </a:ext>
                  </a:extLst>
                </p14:cNvPr>
                <p14:cNvContentPartPr/>
                <p14:nvPr/>
              </p14:nvContentPartPr>
              <p14:xfrm>
                <a:off x="4667598" y="3462003"/>
                <a:ext cx="360" cy="540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86BC9F45-E608-314D-A7B5-EDFA1728650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58958" y="3453003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AE01E63-AF55-0A4E-A701-E87EE0A556E6}"/>
              </a:ext>
            </a:extLst>
          </p:cNvPr>
          <p:cNvGrpSpPr/>
          <p:nvPr/>
        </p:nvGrpSpPr>
        <p:grpSpPr>
          <a:xfrm>
            <a:off x="3160998" y="5772483"/>
            <a:ext cx="159840" cy="153360"/>
            <a:chOff x="3160998" y="5772483"/>
            <a:chExt cx="159840" cy="15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A4AB70BC-B338-9446-A534-792A789D384C}"/>
                    </a:ext>
                  </a:extLst>
                </p14:cNvPr>
                <p14:cNvContentPartPr/>
                <p14:nvPr/>
              </p14:nvContentPartPr>
              <p14:xfrm>
                <a:off x="3160998" y="5772483"/>
                <a:ext cx="97560" cy="14472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A4AB70BC-B338-9446-A534-792A789D38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52358" y="5763843"/>
                  <a:ext cx="115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AFE48B21-73FB-BF45-9020-88A4B9D03B8A}"/>
                    </a:ext>
                  </a:extLst>
                </p14:cNvPr>
                <p14:cNvContentPartPr/>
                <p14:nvPr/>
              </p14:nvContentPartPr>
              <p14:xfrm>
                <a:off x="3320478" y="5925483"/>
                <a:ext cx="360" cy="36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AFE48B21-73FB-BF45-9020-88A4B9D03B8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11478" y="59164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2D5F7C66-0A1C-2B49-8111-C4632FC14704}"/>
                  </a:ext>
                </a:extLst>
              </p14:cNvPr>
              <p14:cNvContentPartPr/>
              <p14:nvPr/>
            </p14:nvContentPartPr>
            <p14:xfrm>
              <a:off x="809838" y="1954323"/>
              <a:ext cx="574560" cy="2739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2D5F7C66-0A1C-2B49-8111-C4632FC147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2198" y="1936323"/>
                <a:ext cx="610200" cy="30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287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A40AB8-13D7-D84B-8661-94ACDFFE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Statère, or ; Philippe II de Macédoine.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Monnaie, or ; peuple des </a:t>
            </a:r>
            <a:r>
              <a:rPr lang="fr-FR" sz="20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Veneti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(Vénètes, région du Morbihan); 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IIe-Ier siècles av. J.-C.</a:t>
            </a:r>
          </a:p>
        </p:txBody>
      </p:sp>
      <p:pic>
        <p:nvPicPr>
          <p:cNvPr id="5" name="Espace réservé du contenu 4" descr="carte peuples gaulois.jpg">
            <a:extLst>
              <a:ext uri="{FF2B5EF4-FFF2-40B4-BE49-F238E27FC236}">
                <a16:creationId xmlns:a16="http://schemas.microsoft.com/office/drawing/2014/main" id="{D4619384-D528-CE4F-B76F-F19277F1D8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76" b="-3376"/>
          <a:stretch>
            <a:fillRect/>
          </a:stretch>
        </p:blipFill>
        <p:spPr>
          <a:xfrm>
            <a:off x="504591" y="1699488"/>
            <a:ext cx="2788445" cy="3124944"/>
          </a:xfrm>
          <a:prstGeom prst="rect">
            <a:avLst/>
          </a:prstGeom>
        </p:spPr>
      </p:pic>
      <p:pic>
        <p:nvPicPr>
          <p:cNvPr id="6" name="Espace réservé du contenu 11" descr="Monnaie Vénète - Avers, in Eluère C., 2004, 274.pdf">
            <a:extLst>
              <a:ext uri="{FF2B5EF4-FFF2-40B4-BE49-F238E27FC236}">
                <a16:creationId xmlns:a16="http://schemas.microsoft.com/office/drawing/2014/main" id="{0FFA4091-0D82-714C-97BC-8F72F5BFC2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033" b="-5033"/>
          <a:stretch>
            <a:fillRect/>
          </a:stretch>
        </p:blipFill>
        <p:spPr>
          <a:xfrm>
            <a:off x="3324125" y="3406427"/>
            <a:ext cx="2530624" cy="2836010"/>
          </a:xfrm>
          <a:prstGeom prst="rect">
            <a:avLst/>
          </a:prstGeom>
        </p:spPr>
      </p:pic>
      <p:pic>
        <p:nvPicPr>
          <p:cNvPr id="7" name="Espace réservé du contenu 12" descr="Monnaie Vénètes - Revers, in Eluère C., 2004.pdf">
            <a:extLst>
              <a:ext uri="{FF2B5EF4-FFF2-40B4-BE49-F238E27FC236}">
                <a16:creationId xmlns:a16="http://schemas.microsoft.com/office/drawing/2014/main" id="{492EF1F4-AF7A-9E4A-A2EB-D9EE53A8D2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10" b="-4210"/>
          <a:stretch>
            <a:fillRect/>
          </a:stretch>
        </p:blipFill>
        <p:spPr>
          <a:xfrm>
            <a:off x="5898355" y="3406427"/>
            <a:ext cx="2530624" cy="2836010"/>
          </a:xfrm>
        </p:spPr>
      </p:pic>
      <p:pic>
        <p:nvPicPr>
          <p:cNvPr id="8" name="Espace réservé du contenu 4" descr="19.jpg">
            <a:extLst>
              <a:ext uri="{FF2B5EF4-FFF2-40B4-BE49-F238E27FC236}">
                <a16:creationId xmlns:a16="http://schemas.microsoft.com/office/drawing/2014/main" id="{128DEB97-6B56-0448-896B-67D1DC89EE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110" b="-67110"/>
          <a:stretch>
            <a:fillRect/>
          </a:stretch>
        </p:blipFill>
        <p:spPr>
          <a:xfrm>
            <a:off x="5004048" y="872364"/>
            <a:ext cx="2386608" cy="2672251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08141CC5-4E54-854D-902E-70BBAC53CD29}"/>
              </a:ext>
            </a:extLst>
          </p:cNvPr>
          <p:cNvGrpSpPr/>
          <p:nvPr/>
        </p:nvGrpSpPr>
        <p:grpSpPr>
          <a:xfrm>
            <a:off x="4842760" y="2591523"/>
            <a:ext cx="166680" cy="173520"/>
            <a:chOff x="4842760" y="2591523"/>
            <a:chExt cx="16668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ED499C2E-FDEA-1A4F-8FEC-D925D3339B40}"/>
                    </a:ext>
                  </a:extLst>
                </p14:cNvPr>
                <p14:cNvContentPartPr/>
                <p14:nvPr/>
              </p14:nvContentPartPr>
              <p14:xfrm>
                <a:off x="4842760" y="2591523"/>
                <a:ext cx="109080" cy="16920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ED499C2E-FDEA-1A4F-8FEC-D925D3339B4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34120" y="2582523"/>
                  <a:ext cx="126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Encre 9">
                  <a:extLst>
                    <a:ext uri="{FF2B5EF4-FFF2-40B4-BE49-F238E27FC236}">
                      <a16:creationId xmlns:a16="http://schemas.microsoft.com/office/drawing/2014/main" id="{30E26469-018B-B14B-9BFE-B8D966000388}"/>
                    </a:ext>
                  </a:extLst>
                </p14:cNvPr>
                <p14:cNvContentPartPr/>
                <p14:nvPr/>
              </p14:nvContentPartPr>
              <p14:xfrm>
                <a:off x="5009080" y="2759643"/>
                <a:ext cx="360" cy="5400"/>
              </p14:xfrm>
            </p:contentPart>
          </mc:Choice>
          <mc:Fallback xmlns="">
            <p:pic>
              <p:nvPicPr>
                <p:cNvPr id="10" name="Encre 9">
                  <a:extLst>
                    <a:ext uri="{FF2B5EF4-FFF2-40B4-BE49-F238E27FC236}">
                      <a16:creationId xmlns:a16="http://schemas.microsoft.com/office/drawing/2014/main" id="{30E26469-018B-B14B-9BFE-B8D96600038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00080" y="2750643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05447B5-B55E-AD46-A382-F1B4039E7CAC}"/>
              </a:ext>
            </a:extLst>
          </p:cNvPr>
          <p:cNvGrpSpPr/>
          <p:nvPr/>
        </p:nvGrpSpPr>
        <p:grpSpPr>
          <a:xfrm>
            <a:off x="3133120" y="5952843"/>
            <a:ext cx="141120" cy="180720"/>
            <a:chOff x="3133120" y="5952843"/>
            <a:chExt cx="14112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Encre 11">
                  <a:extLst>
                    <a:ext uri="{FF2B5EF4-FFF2-40B4-BE49-F238E27FC236}">
                      <a16:creationId xmlns:a16="http://schemas.microsoft.com/office/drawing/2014/main" id="{452C6FD5-231F-F648-9B2B-F6FDB2E15774}"/>
                    </a:ext>
                  </a:extLst>
                </p14:cNvPr>
                <p14:cNvContentPartPr/>
                <p14:nvPr/>
              </p14:nvContentPartPr>
              <p14:xfrm>
                <a:off x="3133120" y="5952843"/>
                <a:ext cx="83520" cy="169200"/>
              </p14:xfrm>
            </p:contentPart>
          </mc:Choice>
          <mc:Fallback xmlns="">
            <p:pic>
              <p:nvPicPr>
                <p:cNvPr id="12" name="Encre 11">
                  <a:extLst>
                    <a:ext uri="{FF2B5EF4-FFF2-40B4-BE49-F238E27FC236}">
                      <a16:creationId xmlns:a16="http://schemas.microsoft.com/office/drawing/2014/main" id="{452C6FD5-231F-F648-9B2B-F6FDB2E157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24480" y="5944203"/>
                  <a:ext cx="101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1FCD4110-4F91-6940-AA77-AF7E70B24C8C}"/>
                    </a:ext>
                  </a:extLst>
                </p14:cNvPr>
                <p14:cNvContentPartPr/>
                <p14:nvPr/>
              </p14:nvContentPartPr>
              <p14:xfrm>
                <a:off x="3273880" y="6133203"/>
                <a:ext cx="360" cy="36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1FCD4110-4F91-6940-AA77-AF7E70B24C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4880" y="61242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F84282CC-7E36-4549-9B5C-D948BB9B5826}"/>
                  </a:ext>
                </a:extLst>
              </p14:cNvPr>
              <p14:cNvContentPartPr/>
              <p14:nvPr/>
            </p14:nvContentPartPr>
            <p14:xfrm>
              <a:off x="679720" y="3046923"/>
              <a:ext cx="301320" cy="20448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F84282CC-7E36-4549-9B5C-D948BB9B582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1720" y="3029283"/>
                <a:ext cx="336960" cy="2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8876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Transition </a:t>
            </a:r>
            <a:r>
              <a:rPr lang="fr-FR" sz="20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Style plastique </a:t>
            </a:r>
            <a:r>
              <a:rPr lang="fr-FR" sz="2000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/ 250-150 av. J.-C.</a:t>
            </a:r>
          </a:p>
          <a:p>
            <a:pPr marL="0" indent="0" algn="ctr">
              <a:buNone/>
            </a:pPr>
            <a:r>
              <a:rPr lang="fr-FR" sz="2000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(milieu IIIe siècle-milieu IIe siècle av. J.-C.) /</a:t>
            </a:r>
          </a:p>
          <a:p>
            <a:pPr marL="0" indent="0" algn="ctr">
              <a:buNone/>
            </a:pPr>
            <a:endParaRPr lang="fr-FR" sz="2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Arts de la période des Oppida 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(120-52 av. J.-C.)</a:t>
            </a:r>
          </a:p>
          <a:p>
            <a:pPr marL="0" indent="0" algn="ctr">
              <a:buNone/>
            </a:pPr>
            <a:r>
              <a:rPr lang="fr-FR" sz="2800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fin IIe siècle - fin Ier siècle av. J.-C.</a:t>
            </a:r>
          </a:p>
          <a:p>
            <a:pPr marL="0" indent="0">
              <a:buNone/>
            </a:pPr>
            <a:endParaRPr lang="fr-FR" sz="4000" dirty="0"/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751161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12BF0-1EFB-0A9C-CD14-2CF54F0E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Tintignac</a:t>
            </a:r>
            <a: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Naves, Corrèze ;</a:t>
            </a:r>
            <a:br>
              <a:rPr lang="fr-FR" sz="2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vue aérienne du site en cours de fouilles ;</a:t>
            </a:r>
            <a:b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détail de la fouille du sanctuaire en 2013.</a:t>
            </a:r>
          </a:p>
        </p:txBody>
      </p:sp>
      <p:pic>
        <p:nvPicPr>
          <p:cNvPr id="6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FC9DF542-D708-F2FB-14CC-A81235E34A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95" y="1596008"/>
            <a:ext cx="2530624" cy="2419356"/>
          </a:xfrm>
        </p:spPr>
      </p:pic>
      <p:pic>
        <p:nvPicPr>
          <p:cNvPr id="8" name="Espace réservé du contenu 7" descr="Une image contenant carte&#10;&#10;Description générée automatiquement">
            <a:extLst>
              <a:ext uri="{FF2B5EF4-FFF2-40B4-BE49-F238E27FC236}">
                <a16:creationId xmlns:a16="http://schemas.microsoft.com/office/drawing/2014/main" id="{0D903DC5-E772-53E0-5216-6E2AF92A26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138" y="3986788"/>
            <a:ext cx="2135561" cy="2419356"/>
          </a:xfr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8B200B-86D3-2696-63CC-2E3D11ABFC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430" y="1583365"/>
            <a:ext cx="3923275" cy="2942456"/>
          </a:xfrm>
          <a:prstGeom prst="rect">
            <a:avLst/>
          </a:prstGeom>
        </p:spPr>
      </p:pic>
      <p:pic>
        <p:nvPicPr>
          <p:cNvPr id="12" name="Image 11" descr="Une image contenant terrain, extérieur, bâtiment, saleté&#10;&#10;Description générée automatiquement">
            <a:extLst>
              <a:ext uri="{FF2B5EF4-FFF2-40B4-BE49-F238E27FC236}">
                <a16:creationId xmlns:a16="http://schemas.microsoft.com/office/drawing/2014/main" id="{DCB8C676-49C9-A324-6684-30D964EFA6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790" y="4762812"/>
            <a:ext cx="2474915" cy="16484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736D77DD-F2C7-01AF-DF87-606A30CA2147}"/>
                  </a:ext>
                </a:extLst>
              </p14:cNvPr>
              <p14:cNvContentPartPr/>
              <p14:nvPr/>
            </p14:nvContentPartPr>
            <p14:xfrm>
              <a:off x="1467394" y="2711897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736D77DD-F2C7-01AF-DF87-606A30CA21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13754" y="2604257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6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DCA73CC-AE0B-F749-8118-2031696E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Rappel historique :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A310527-3C7F-2049-92ED-375C0C156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i="1" dirty="0"/>
          </a:p>
          <a:p>
            <a:pPr>
              <a:buFontTx/>
              <a:buChar char="-"/>
            </a:pPr>
            <a:r>
              <a:rPr lang="fr-FR" sz="2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v. 280 av. J.-C.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prise de Delphes par les 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Keltoi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/</a:t>
            </a:r>
            <a:r>
              <a:rPr lang="fr-FR" sz="24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Galatae</a:t>
            </a:r>
            <a:r>
              <a:rPr lang="fr-FR" sz="2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/ Style plastique _ Style des Epées.</a:t>
            </a:r>
          </a:p>
          <a:p>
            <a:pPr>
              <a:buFontTx/>
              <a:buChar char="-"/>
            </a:pPr>
            <a:endParaRPr lang="fr-FR" sz="240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buFontTx/>
              <a:buChar char="-"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264-241 av. J.-C. : Première Guerre punique</a:t>
            </a:r>
          </a:p>
          <a:p>
            <a:pPr>
              <a:buFontTx/>
              <a:buChar char="-"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218-202 av. J.-C. : Deuxième Guerre punique</a:t>
            </a:r>
          </a:p>
          <a:p>
            <a:pPr>
              <a:buFontTx/>
              <a:buChar char="-"/>
            </a:pP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215-205 av. J.-C. : Première Guerre de Macédoine</a:t>
            </a:r>
          </a:p>
        </p:txBody>
      </p:sp>
    </p:spTree>
    <p:extLst>
      <p:ext uri="{BB962C8B-B14F-4D97-AF65-F5344CB8AC3E}">
        <p14:creationId xmlns:p14="http://schemas.microsoft.com/office/powerpoint/2010/main" val="550106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F0E5F-25D8-2C43-B5CD-28B63DCD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Tintignac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Naves, Corrèze, France ; fouilles en cours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plan du dépôt (fouille 2004) ; IIIe-IIe siècles av.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920E0B2-158F-7340-8327-8CCDE978FE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90" y="1417638"/>
            <a:ext cx="3633379" cy="2369162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E19BF29-8501-7249-B8E0-5407DEF5FC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585" y="3786800"/>
            <a:ext cx="1979416" cy="2544964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345827-1CE1-5349-870D-AB4A598FCA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146" y="2015084"/>
            <a:ext cx="3725780" cy="43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86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A929F2-A84A-5D4E-8878-C2434742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00" y="274638"/>
            <a:ext cx="8568080" cy="1143000"/>
          </a:xfrm>
        </p:spPr>
        <p:txBody>
          <a:bodyPr>
            <a:noAutofit/>
          </a:bodyPr>
          <a:lstStyle/>
          <a:p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Tintignac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Naves, Corrèze, France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Epées et fourreaux en fer fragmentées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2-3. Casque, bronze, L. 53, 5 cm, l. 15, 8 cm, H. 43 cm ; III-IIe siècles av.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88FB2D11-99DC-254A-90D9-CAD15476C7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60" y="2078468"/>
            <a:ext cx="3113866" cy="2048512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4F22FC22-F608-9049-86EA-BA35102CB3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291" y="4749687"/>
            <a:ext cx="2107870" cy="1558597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B48E52D-CAC2-BB44-A676-0B94428E66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484" y="4750287"/>
            <a:ext cx="1960210" cy="155799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9F79C8D-767A-6E4A-BF56-FD94443125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113" y="1713777"/>
            <a:ext cx="4359688" cy="2881974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494F75C3-0EFB-6C4A-92AF-025F02D3A10B}"/>
              </a:ext>
            </a:extLst>
          </p:cNvPr>
          <p:cNvGrpSpPr/>
          <p:nvPr/>
        </p:nvGrpSpPr>
        <p:grpSpPr>
          <a:xfrm>
            <a:off x="350680" y="3961323"/>
            <a:ext cx="182520" cy="157320"/>
            <a:chOff x="350680" y="3961323"/>
            <a:chExt cx="1825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569FE9ED-F2E7-0F4B-9FD6-6EA1F78A0A81}"/>
                    </a:ext>
                  </a:extLst>
                </p14:cNvPr>
                <p14:cNvContentPartPr/>
                <p14:nvPr/>
              </p14:nvContentPartPr>
              <p14:xfrm>
                <a:off x="350680" y="3961323"/>
                <a:ext cx="138600" cy="1285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569FE9ED-F2E7-0F4B-9FD6-6EA1F78A0A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1680" y="3952683"/>
                  <a:ext cx="156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B5900CE1-7C27-E549-9339-EE3DA85ADB2E}"/>
                    </a:ext>
                  </a:extLst>
                </p14:cNvPr>
                <p14:cNvContentPartPr/>
                <p14:nvPr/>
              </p14:nvContentPartPr>
              <p14:xfrm>
                <a:off x="532840" y="4118283"/>
                <a:ext cx="360" cy="3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B5900CE1-7C27-E549-9339-EE3DA85ADB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3840" y="41096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8A3452E-82C0-BB4D-80D9-4E6071F1DD81}"/>
              </a:ext>
            </a:extLst>
          </p:cNvPr>
          <p:cNvGrpSpPr/>
          <p:nvPr/>
        </p:nvGrpSpPr>
        <p:grpSpPr>
          <a:xfrm>
            <a:off x="4123840" y="4419603"/>
            <a:ext cx="173160" cy="190080"/>
            <a:chOff x="4123840" y="4419603"/>
            <a:chExt cx="17316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Encre 6">
                  <a:extLst>
                    <a:ext uri="{FF2B5EF4-FFF2-40B4-BE49-F238E27FC236}">
                      <a16:creationId xmlns:a16="http://schemas.microsoft.com/office/drawing/2014/main" id="{95CD050B-24E4-6E4C-8D86-09DC5E7624FF}"/>
                    </a:ext>
                  </a:extLst>
                </p14:cNvPr>
                <p14:cNvContentPartPr/>
                <p14:nvPr/>
              </p14:nvContentPartPr>
              <p14:xfrm>
                <a:off x="4123840" y="4419603"/>
                <a:ext cx="122040" cy="156960"/>
              </p14:xfrm>
            </p:contentPart>
          </mc:Choice>
          <mc:Fallback xmlns="">
            <p:pic>
              <p:nvPicPr>
                <p:cNvPr id="7" name="Encre 6">
                  <a:extLst>
                    <a:ext uri="{FF2B5EF4-FFF2-40B4-BE49-F238E27FC236}">
                      <a16:creationId xmlns:a16="http://schemas.microsoft.com/office/drawing/2014/main" id="{95CD050B-24E4-6E4C-8D86-09DC5E7624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14840" y="4410603"/>
                  <a:ext cx="139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Encre 8">
                  <a:extLst>
                    <a:ext uri="{FF2B5EF4-FFF2-40B4-BE49-F238E27FC236}">
                      <a16:creationId xmlns:a16="http://schemas.microsoft.com/office/drawing/2014/main" id="{E98F6DF3-B843-644A-9208-AF2DC1E6AC77}"/>
                    </a:ext>
                  </a:extLst>
                </p14:cNvPr>
                <p14:cNvContentPartPr/>
                <p14:nvPr/>
              </p14:nvContentPartPr>
              <p14:xfrm>
                <a:off x="4291600" y="4604283"/>
                <a:ext cx="5400" cy="5400"/>
              </p14:xfrm>
            </p:contentPart>
          </mc:Choice>
          <mc:Fallback xmlns="">
            <p:pic>
              <p:nvPicPr>
                <p:cNvPr id="9" name="Encre 8">
                  <a:extLst>
                    <a:ext uri="{FF2B5EF4-FFF2-40B4-BE49-F238E27FC236}">
                      <a16:creationId xmlns:a16="http://schemas.microsoft.com/office/drawing/2014/main" id="{E98F6DF3-B843-644A-9208-AF2DC1E6AC7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82960" y="4595643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4053E880-9651-1F45-929A-40D7B20A6398}"/>
              </a:ext>
            </a:extLst>
          </p:cNvPr>
          <p:cNvGrpSpPr/>
          <p:nvPr/>
        </p:nvGrpSpPr>
        <p:grpSpPr>
          <a:xfrm>
            <a:off x="313600" y="6167043"/>
            <a:ext cx="187560" cy="165600"/>
            <a:chOff x="313600" y="6167043"/>
            <a:chExt cx="1875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0B18FC5F-4A95-924A-8F0C-F8516F760DBA}"/>
                    </a:ext>
                  </a:extLst>
                </p14:cNvPr>
                <p14:cNvContentPartPr/>
                <p14:nvPr/>
              </p14:nvContentPartPr>
              <p14:xfrm>
                <a:off x="313600" y="6167043"/>
                <a:ext cx="127440" cy="16560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0B18FC5F-4A95-924A-8F0C-F8516F760DB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4600" y="6158403"/>
                  <a:ext cx="145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B432DCB3-4248-3740-A8DA-3156E869E075}"/>
                    </a:ext>
                  </a:extLst>
                </p14:cNvPr>
                <p14:cNvContentPartPr/>
                <p14:nvPr/>
              </p14:nvContentPartPr>
              <p14:xfrm>
                <a:off x="500800" y="6315363"/>
                <a:ext cx="360" cy="540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B432DCB3-4248-3740-A8DA-3156E869E0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2160" y="6306363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2276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275D9-0082-AC4F-A99C-813830C8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Tintignac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Naves, Corrèze, France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Répliques de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carnyx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démonstration ; 2.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Carnyx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Tintignac</a:t>
            </a: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68B3CDD4-B64B-6842-846C-557EF3B030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725099"/>
            <a:ext cx="4038600" cy="4276164"/>
          </a:xfr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61C7209-BAA0-9F49-BE41-BB8F60D8DC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80390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0C004E4-23B0-FC41-8ECE-C5979B3F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Les enceintes quadrangulaires :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l’exemple de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Holzhausen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Ldkr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München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Bavière, Allemagne.</a:t>
            </a:r>
          </a:p>
        </p:txBody>
      </p:sp>
      <p:pic>
        <p:nvPicPr>
          <p:cNvPr id="7" name="Espace réservé du contenu 2">
            <a:extLst>
              <a:ext uri="{FF2B5EF4-FFF2-40B4-BE49-F238E27FC236}">
                <a16:creationId xmlns:a16="http://schemas.microsoft.com/office/drawing/2014/main" id="{9D133AB9-F6ED-CA40-AB5B-9D73F0A45C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11" y="1616411"/>
            <a:ext cx="4222325" cy="2894137"/>
          </a:xfrm>
        </p:spPr>
      </p:pic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E5CFF7F0-C86A-3646-8F84-69D8712712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248" y="1616298"/>
            <a:ext cx="3250241" cy="2112144"/>
          </a:xfrm>
        </p:spPr>
      </p:pic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8AE9BEE4-468F-0049-960F-368A8D908C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4028269"/>
            <a:ext cx="3280520" cy="242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7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7226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Fellbach-Schmiden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Rems-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Murr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-Kreis, Bade-Wurtemberg, D.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enceinte quadrangulaire : puits en cours de fouilles.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97" y="3720824"/>
            <a:ext cx="2124712" cy="2433094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146" y="1208086"/>
            <a:ext cx="2565906" cy="2448272"/>
          </a:xfrm>
        </p:spPr>
      </p:pic>
      <p:pic>
        <p:nvPicPr>
          <p:cNvPr id="2" name="Image 1" descr="Fellbach-Schmiden. Viereckschanze (fouilles en cours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501718"/>
            <a:ext cx="2598307" cy="264452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91842E-B8EE-DD45-9D37-13CA091DD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628" y="1061864"/>
            <a:ext cx="2154480" cy="24482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6953A652-4DC3-234C-B2B3-9393BA6DE625}"/>
                  </a:ext>
                </a:extLst>
              </p14:cNvPr>
              <p14:cNvContentPartPr/>
              <p14:nvPr/>
            </p14:nvContentPartPr>
            <p14:xfrm>
              <a:off x="1974026" y="2161317"/>
              <a:ext cx="360" cy="360"/>
            </p14:xfrm>
          </p:contentPart>
        </mc:Choice>
        <mc:Fallback xmlns=""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6953A652-4DC3-234C-B2B3-9393BA6DE6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6386" y="2143317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9917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Fellbach-Schmiden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Rems-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Murr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-Kreis, Bade-Wurtemberg, D.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puits ; cuvelage en bois de chêne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123 av. J.-C. (dendrochronologie).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18323"/>
            <a:ext cx="4038600" cy="4307840"/>
          </a:xfrm>
        </p:spPr>
      </p:pic>
      <p:pic>
        <p:nvPicPr>
          <p:cNvPr id="3" name="Espace réservé du contenu 2" descr="Fellbach-Schmiden. Puits (en cours de fouilles).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85" r="-12985"/>
          <a:stretch>
            <a:fillRect/>
          </a:stretch>
        </p:blipFill>
        <p:spPr>
          <a:xfrm>
            <a:off x="60960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007494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Fellbach-Schmiden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Rems-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Murr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-Kreis, Bade-Wurtemberg,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statue, chêne ; H. 77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datation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dendrochronologique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127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(datation des bois du puits 123 av J.-C.).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(Stuttgart,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Landesmuseum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Württemberg).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Espace réservé du contenu 7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4" b="-1674"/>
          <a:stretch>
            <a:fillRect/>
          </a:stretch>
        </p:blipFill>
        <p:spPr>
          <a:xfrm>
            <a:off x="1187624" y="1990418"/>
            <a:ext cx="3526826" cy="395243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6079CD10-008A-424D-8305-4248CCEFE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1095735"/>
            <a:ext cx="1552238" cy="4800315"/>
          </a:xfrm>
        </p:spPr>
      </p:pic>
    </p:spTree>
    <p:extLst>
      <p:ext uri="{BB962C8B-B14F-4D97-AF65-F5344CB8AC3E}">
        <p14:creationId xmlns:p14="http://schemas.microsoft.com/office/powerpoint/2010/main" val="1165956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98D5C65-6CB4-CF46-8E36-65F5154D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Fellbach-Schmiden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Rems-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Murr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-Kreis, Bade-Wurtemberg,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statues, chêne ; H. 87 cm et 76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datation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dendrochronologique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127 av. J.-C.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(Stuttgart,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Landesmuseum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Württemberg).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FF170AC1-6DAC-EF45-ABA4-215E02CC6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361" y="1844824"/>
            <a:ext cx="2803278" cy="4525963"/>
          </a:xfrm>
        </p:spPr>
      </p:pic>
    </p:spTree>
    <p:extLst>
      <p:ext uri="{BB962C8B-B14F-4D97-AF65-F5344CB8AC3E}">
        <p14:creationId xmlns:p14="http://schemas.microsoft.com/office/powerpoint/2010/main" val="2066813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737FC8-0889-2D44-B22C-3534713C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Fellbach-Schmiden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Rems-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Murr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-Kreis, Bade-Wurtemberg, Allemagne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statues, chêne ; H. 76 et 87 cm ; 123 av. J.-C.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propositions de restitution.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9A8F54A-0E86-384D-9603-7DD6B938CB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600200"/>
            <a:ext cx="2932406" cy="4525963"/>
          </a:xfrm>
        </p:spPr>
      </p:pic>
      <p:pic>
        <p:nvPicPr>
          <p:cNvPr id="7" name="Espace réservé du contenu 6" descr="Fellbach-Schmiden, Bade-W. - Boucs, bois - dendro 123 BC, in Eluère C. 2004.pdf">
            <a:extLst>
              <a:ext uri="{FF2B5EF4-FFF2-40B4-BE49-F238E27FC236}">
                <a16:creationId xmlns:a16="http://schemas.microsoft.com/office/drawing/2014/main" id="{62230F30-793D-4D4F-97B1-BAF0600B2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951" r="-37951"/>
          <a:stretch>
            <a:fillRect/>
          </a:stretch>
        </p:blipFill>
        <p:spPr>
          <a:xfrm>
            <a:off x="5580112" y="1600200"/>
            <a:ext cx="4021120" cy="4521200"/>
          </a:xfrm>
        </p:spPr>
      </p:pic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49B9CFED-CC9D-FB4E-9B06-78D2957386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204" r="-26204"/>
          <a:stretch>
            <a:fillRect/>
          </a:stretch>
        </p:blipFill>
        <p:spPr>
          <a:xfrm>
            <a:off x="-204244" y="1595436"/>
            <a:ext cx="403860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10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16BBB-00DD-1345-89C9-9CF7931D8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Paule, Saint-Symphorien, Côtes d’Armor, France.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Localisation ; 2. Plan du site (fouilles de 1988 à 2010 ) ;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Restitution des différentes phases d’occupation :</a:t>
            </a:r>
            <a:b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3a. 450 av. J.-C. ; 3b. 300 av. J.-C. ; 3c. 175 av. J.-C. ; 3d. 50 av.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10EBF99-A6D6-E048-895F-5688E3849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484784"/>
            <a:ext cx="1927428" cy="146593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C2D953E7-5D05-7144-89F1-29BF76ACAE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17861"/>
            <a:ext cx="2654221" cy="3090134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294A14-2860-224F-89A2-B7E4BE39E5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650" y="1484784"/>
            <a:ext cx="1682280" cy="238042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F307E56-9082-1E4E-9CC6-D3BBAB589C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0864" y="2264220"/>
            <a:ext cx="2265552" cy="16009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3E06FFA-7184-D943-8E27-9EBEBEAE7F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1650" y="4438365"/>
            <a:ext cx="2339752" cy="165342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AD6F7AC-FE2E-AC4C-9FF2-329F044A3F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506" y="4400625"/>
            <a:ext cx="2348968" cy="165993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4C56EEBD-0531-1642-96C5-D541C28271AF}"/>
              </a:ext>
            </a:extLst>
          </p:cNvPr>
          <p:cNvGrpSpPr/>
          <p:nvPr/>
        </p:nvGrpSpPr>
        <p:grpSpPr>
          <a:xfrm>
            <a:off x="2400632" y="2833749"/>
            <a:ext cx="91440" cy="120600"/>
            <a:chOff x="2400632" y="2833749"/>
            <a:chExt cx="9144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10D24101-4213-9445-88CE-6A6F8BA71E46}"/>
                    </a:ext>
                  </a:extLst>
                </p14:cNvPr>
                <p14:cNvContentPartPr/>
                <p14:nvPr/>
              </p14:nvContentPartPr>
              <p14:xfrm>
                <a:off x="2400632" y="2833749"/>
                <a:ext cx="47160" cy="12060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10D24101-4213-9445-88CE-6A6F8BA71E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96312" y="2829429"/>
                  <a:ext cx="55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B3400013-A056-964D-BF92-29DC0DE5FB89}"/>
                    </a:ext>
                  </a:extLst>
                </p14:cNvPr>
                <p14:cNvContentPartPr/>
                <p14:nvPr/>
              </p14:nvContentPartPr>
              <p14:xfrm>
                <a:off x="2488472" y="2940669"/>
                <a:ext cx="3600" cy="3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B3400013-A056-964D-BF92-29DC0DE5FB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4152" y="2936349"/>
                  <a:ext cx="1224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1B1A733-01A7-6544-847E-91170FFFD3D6}"/>
              </a:ext>
            </a:extLst>
          </p:cNvPr>
          <p:cNvGrpSpPr/>
          <p:nvPr/>
        </p:nvGrpSpPr>
        <p:grpSpPr>
          <a:xfrm>
            <a:off x="3502952" y="5988429"/>
            <a:ext cx="135360" cy="120600"/>
            <a:chOff x="3502952" y="5988429"/>
            <a:chExt cx="13536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Encre 19">
                  <a:extLst>
                    <a:ext uri="{FF2B5EF4-FFF2-40B4-BE49-F238E27FC236}">
                      <a16:creationId xmlns:a16="http://schemas.microsoft.com/office/drawing/2014/main" id="{18432F15-12FD-4B46-B216-0E1F8F45C3D5}"/>
                    </a:ext>
                  </a:extLst>
                </p14:cNvPr>
                <p14:cNvContentPartPr/>
                <p14:nvPr/>
              </p14:nvContentPartPr>
              <p14:xfrm>
                <a:off x="3502952" y="5988429"/>
                <a:ext cx="66960" cy="120600"/>
              </p14:xfrm>
            </p:contentPart>
          </mc:Choice>
          <mc:Fallback xmlns="">
            <p:pic>
              <p:nvPicPr>
                <p:cNvPr id="20" name="Encre 19">
                  <a:extLst>
                    <a:ext uri="{FF2B5EF4-FFF2-40B4-BE49-F238E27FC236}">
                      <a16:creationId xmlns:a16="http://schemas.microsoft.com/office/drawing/2014/main" id="{18432F15-12FD-4B46-B216-0E1F8F45C3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98632" y="5984109"/>
                  <a:ext cx="75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1" name="Encre 20">
                  <a:extLst>
                    <a:ext uri="{FF2B5EF4-FFF2-40B4-BE49-F238E27FC236}">
                      <a16:creationId xmlns:a16="http://schemas.microsoft.com/office/drawing/2014/main" id="{33C40DD9-9B0B-1446-88B4-948D07D26058}"/>
                    </a:ext>
                  </a:extLst>
                </p14:cNvPr>
                <p14:cNvContentPartPr/>
                <p14:nvPr/>
              </p14:nvContentPartPr>
              <p14:xfrm>
                <a:off x="3637952" y="6108669"/>
                <a:ext cx="360" cy="360"/>
              </p14:xfrm>
            </p:contentPart>
          </mc:Choice>
          <mc:Fallback xmlns="">
            <p:pic>
              <p:nvPicPr>
                <p:cNvPr id="21" name="Encre 20">
                  <a:extLst>
                    <a:ext uri="{FF2B5EF4-FFF2-40B4-BE49-F238E27FC236}">
                      <a16:creationId xmlns:a16="http://schemas.microsoft.com/office/drawing/2014/main" id="{33C40DD9-9B0B-1446-88B4-948D07D260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33632" y="610434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D0118F0-3E33-0741-8E02-085463E3EB71}"/>
                  </a:ext>
                </a:extLst>
              </p14:cNvPr>
              <p14:cNvContentPartPr/>
              <p14:nvPr/>
            </p14:nvContentPartPr>
            <p14:xfrm>
              <a:off x="5510672" y="3738429"/>
              <a:ext cx="87840" cy="147960"/>
            </p14:xfrm>
          </p:contentPart>
        </mc:Choice>
        <mc:Fallback xmlns=""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D0118F0-3E33-0741-8E02-085463E3EB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506352" y="3734109"/>
                <a:ext cx="96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Encre 29">
                <a:extLst>
                  <a:ext uri="{FF2B5EF4-FFF2-40B4-BE49-F238E27FC236}">
                    <a16:creationId xmlns:a16="http://schemas.microsoft.com/office/drawing/2014/main" id="{AC6A2058-6A80-AA41-A160-9F18D43EB4E4}"/>
                  </a:ext>
                </a:extLst>
              </p14:cNvPr>
              <p14:cNvContentPartPr/>
              <p14:nvPr/>
            </p14:nvContentPartPr>
            <p14:xfrm>
              <a:off x="8302112" y="3726909"/>
              <a:ext cx="179280" cy="156600"/>
            </p14:xfrm>
          </p:contentPart>
        </mc:Choice>
        <mc:Fallback xmlns="">
          <p:pic>
            <p:nvPicPr>
              <p:cNvPr id="30" name="Encre 29">
                <a:extLst>
                  <a:ext uri="{FF2B5EF4-FFF2-40B4-BE49-F238E27FC236}">
                    <a16:creationId xmlns:a16="http://schemas.microsoft.com/office/drawing/2014/main" id="{AC6A2058-6A80-AA41-A160-9F18D43EB4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97792" y="3722589"/>
                <a:ext cx="1879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Encre 30">
                <a:extLst>
                  <a:ext uri="{FF2B5EF4-FFF2-40B4-BE49-F238E27FC236}">
                    <a16:creationId xmlns:a16="http://schemas.microsoft.com/office/drawing/2014/main" id="{E1120FAA-A578-0048-AAC6-C78C7A1EA710}"/>
                  </a:ext>
                </a:extLst>
              </p14:cNvPr>
              <p14:cNvContentPartPr/>
              <p14:nvPr/>
            </p14:nvContentPartPr>
            <p14:xfrm>
              <a:off x="8491112" y="3697749"/>
              <a:ext cx="110520" cy="237240"/>
            </p14:xfrm>
          </p:contentPart>
        </mc:Choice>
        <mc:Fallback xmlns="">
          <p:pic>
            <p:nvPicPr>
              <p:cNvPr id="31" name="Encre 30">
                <a:extLst>
                  <a:ext uri="{FF2B5EF4-FFF2-40B4-BE49-F238E27FC236}">
                    <a16:creationId xmlns:a16="http://schemas.microsoft.com/office/drawing/2014/main" id="{E1120FAA-A578-0048-AAC6-C78C7A1EA7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486792" y="3693429"/>
                <a:ext cx="11916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e 33">
            <a:extLst>
              <a:ext uri="{FF2B5EF4-FFF2-40B4-BE49-F238E27FC236}">
                <a16:creationId xmlns:a16="http://schemas.microsoft.com/office/drawing/2014/main" id="{49A4DFDD-D287-FB41-8DEF-62AC92FFE4C0}"/>
              </a:ext>
            </a:extLst>
          </p:cNvPr>
          <p:cNvGrpSpPr/>
          <p:nvPr/>
        </p:nvGrpSpPr>
        <p:grpSpPr>
          <a:xfrm>
            <a:off x="6141752" y="5957469"/>
            <a:ext cx="186120" cy="143640"/>
            <a:chOff x="6141752" y="5957469"/>
            <a:chExt cx="18612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Encre 31">
                  <a:extLst>
                    <a:ext uri="{FF2B5EF4-FFF2-40B4-BE49-F238E27FC236}">
                      <a16:creationId xmlns:a16="http://schemas.microsoft.com/office/drawing/2014/main" id="{5E9A7747-38A8-2E4B-9ACB-F5C49F3EBB97}"/>
                    </a:ext>
                  </a:extLst>
                </p14:cNvPr>
                <p14:cNvContentPartPr/>
                <p14:nvPr/>
              </p14:nvContentPartPr>
              <p14:xfrm>
                <a:off x="6141752" y="5957469"/>
                <a:ext cx="82440" cy="138240"/>
              </p14:xfrm>
            </p:contentPart>
          </mc:Choice>
          <mc:Fallback xmlns="">
            <p:pic>
              <p:nvPicPr>
                <p:cNvPr id="32" name="Encre 31">
                  <a:extLst>
                    <a:ext uri="{FF2B5EF4-FFF2-40B4-BE49-F238E27FC236}">
                      <a16:creationId xmlns:a16="http://schemas.microsoft.com/office/drawing/2014/main" id="{5E9A7747-38A8-2E4B-9ACB-F5C49F3EBB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37432" y="5953149"/>
                  <a:ext cx="91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Encre 32">
                  <a:extLst>
                    <a:ext uri="{FF2B5EF4-FFF2-40B4-BE49-F238E27FC236}">
                      <a16:creationId xmlns:a16="http://schemas.microsoft.com/office/drawing/2014/main" id="{81830A20-490E-4B46-8038-5DE897F5FFAC}"/>
                    </a:ext>
                  </a:extLst>
                </p14:cNvPr>
                <p14:cNvContentPartPr/>
                <p14:nvPr/>
              </p14:nvContentPartPr>
              <p14:xfrm>
                <a:off x="6265232" y="6029109"/>
                <a:ext cx="62640" cy="72000"/>
              </p14:xfrm>
            </p:contentPart>
          </mc:Choice>
          <mc:Fallback xmlns="">
            <p:pic>
              <p:nvPicPr>
                <p:cNvPr id="33" name="Encre 32">
                  <a:extLst>
                    <a:ext uri="{FF2B5EF4-FFF2-40B4-BE49-F238E27FC236}">
                      <a16:creationId xmlns:a16="http://schemas.microsoft.com/office/drawing/2014/main" id="{81830A20-490E-4B46-8038-5DE897F5FF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60912" y="6024789"/>
                  <a:ext cx="7128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" name="Encre 34">
                <a:extLst>
                  <a:ext uri="{FF2B5EF4-FFF2-40B4-BE49-F238E27FC236}">
                    <a16:creationId xmlns:a16="http://schemas.microsoft.com/office/drawing/2014/main" id="{1F506110-A6AC-3C45-B1B0-513AC08E3270}"/>
                  </a:ext>
                </a:extLst>
              </p14:cNvPr>
              <p14:cNvContentPartPr/>
              <p14:nvPr/>
            </p14:nvContentPartPr>
            <p14:xfrm>
              <a:off x="8715032" y="5909949"/>
              <a:ext cx="125280" cy="173160"/>
            </p14:xfrm>
          </p:contentPart>
        </mc:Choice>
        <mc:Fallback xmlns="">
          <p:pic>
            <p:nvPicPr>
              <p:cNvPr id="35" name="Encre 34">
                <a:extLst>
                  <a:ext uri="{FF2B5EF4-FFF2-40B4-BE49-F238E27FC236}">
                    <a16:creationId xmlns:a16="http://schemas.microsoft.com/office/drawing/2014/main" id="{1F506110-A6AC-3C45-B1B0-513AC08E32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710712" y="5905629"/>
                <a:ext cx="1339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105FBE60-B2C9-5448-9535-8A35349FFF17}"/>
                  </a:ext>
                </a:extLst>
              </p14:cNvPr>
              <p14:cNvContentPartPr/>
              <p14:nvPr/>
            </p14:nvContentPartPr>
            <p14:xfrm>
              <a:off x="8841752" y="5909229"/>
              <a:ext cx="92520" cy="18684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105FBE60-B2C9-5448-9535-8A35349FFF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837432" y="5904909"/>
                <a:ext cx="1011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Encre 36">
                <a:extLst>
                  <a:ext uri="{FF2B5EF4-FFF2-40B4-BE49-F238E27FC236}">
                    <a16:creationId xmlns:a16="http://schemas.microsoft.com/office/drawing/2014/main" id="{04BA6468-8420-1042-8033-838F677B3E66}"/>
                  </a:ext>
                </a:extLst>
              </p14:cNvPr>
              <p14:cNvContentPartPr/>
              <p14:nvPr/>
            </p14:nvContentPartPr>
            <p14:xfrm>
              <a:off x="5602112" y="3819429"/>
              <a:ext cx="118080" cy="81720"/>
            </p14:xfrm>
          </p:contentPart>
        </mc:Choice>
        <mc:Fallback xmlns="">
          <p:pic>
            <p:nvPicPr>
              <p:cNvPr id="37" name="Encre 36">
                <a:extLst>
                  <a:ext uri="{FF2B5EF4-FFF2-40B4-BE49-F238E27FC236}">
                    <a16:creationId xmlns:a16="http://schemas.microsoft.com/office/drawing/2014/main" id="{04BA6468-8420-1042-8033-838F677B3E6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97792" y="3815109"/>
                <a:ext cx="126720" cy="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525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7E126-44AA-0849-AEC6-CE6BBFE4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88032"/>
          </a:xfrm>
        </p:spPr>
        <p:txBody>
          <a:bodyPr>
            <a:normAutofit fontScale="90000"/>
          </a:bodyPr>
          <a:lstStyle/>
          <a:p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BB910-6D4A-2B47-9B21-393BD464E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fr-FR" sz="36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plastique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(IIIe-IIe siècles av. J.-C.)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accent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0" indent="0" algn="ctr">
              <a:buNone/>
            </a:pP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61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659F6-16F8-014F-A843-78F7C1B7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Paule, Saint-Symphorien, Côtes d’Armor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statues, granit ; IIe siècle av. J.-C. (Rennes, Champs Libres).</a:t>
            </a:r>
          </a:p>
        </p:txBody>
      </p:sp>
      <p:pic>
        <p:nvPicPr>
          <p:cNvPr id="8" name="Espace réservé du contenu 2">
            <a:extLst>
              <a:ext uri="{FF2B5EF4-FFF2-40B4-BE49-F238E27FC236}">
                <a16:creationId xmlns:a16="http://schemas.microsoft.com/office/drawing/2014/main" id="{50060D41-AA6D-BE43-9B6E-9C41655E33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182825"/>
            <a:ext cx="4038600" cy="2743200"/>
          </a:xfrm>
        </p:spPr>
      </p:pic>
      <p:pic>
        <p:nvPicPr>
          <p:cNvPr id="6" name="Espace réservé du contenu 7">
            <a:extLst>
              <a:ext uri="{FF2B5EF4-FFF2-40B4-BE49-F238E27FC236}">
                <a16:creationId xmlns:a16="http://schemas.microsoft.com/office/drawing/2014/main" id="{DEF50EB9-11F5-0A44-BFA7-1B4B86DE35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060848"/>
            <a:ext cx="3537888" cy="4133205"/>
          </a:xfrm>
        </p:spPr>
      </p:pic>
    </p:spTree>
    <p:extLst>
      <p:ext uri="{BB962C8B-B14F-4D97-AF65-F5344CB8AC3E}">
        <p14:creationId xmlns:p14="http://schemas.microsoft.com/office/powerpoint/2010/main" val="938305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0CE55-2356-3648-85A6-21F9DCB8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Paule, Saint-Symphorien, Côtes d’Armor, France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statue (1988), granit (méta-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hornblendite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 ;  </a:t>
            </a:r>
            <a:r>
              <a:rPr lang="fr-FR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Ht</a:t>
            </a: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43 cm ;</a:t>
            </a:r>
            <a:b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IIe siècle av. J.-C. (Rennes, Champs Libres).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8A56495-DCFD-E647-A08E-015E4A7F0D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0327" y="1764350"/>
            <a:ext cx="1651901" cy="2482365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1AE81A3-722A-2443-B202-B2BF3A674E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661313" y="1764350"/>
            <a:ext cx="2510619" cy="1664650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A7A7CB-178A-F443-BEB9-04D93CBC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475" y="3775712"/>
            <a:ext cx="2091431" cy="265895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5597113-8DF4-AA4B-9CDF-993188B12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571" y="1784089"/>
            <a:ext cx="2962656" cy="445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8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56620-C9CF-1640-A144-65E423D8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43000"/>
          </a:xfrm>
        </p:spPr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Trémuson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La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Morandais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Côtes d’Armor (fouilles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Inrap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octobre 2019)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milieu IIIe siècle av. J.-C. – début Ier siècle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ap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J.-C.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F1EA55E-0089-4F41-94AC-50D4A08C0E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459164"/>
            <a:ext cx="2373841" cy="1780381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E7ADF0B-17A4-2841-9E82-F5F56609E3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7" y="4508645"/>
            <a:ext cx="2670572" cy="1780381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CB9C9E3-45EE-5C45-A39A-F1152B63EE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2352873"/>
            <a:ext cx="2376264" cy="178219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467A589-5B64-9E4D-A4B4-D40749D05E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601393"/>
            <a:ext cx="3466728" cy="195978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B0BFC31-A594-4545-8E15-693CC2261A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297" y="4518317"/>
            <a:ext cx="2670572" cy="178038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A79E8DF-B1A7-3241-957F-1F94B20C61C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387" y="4518317"/>
            <a:ext cx="2670572" cy="17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27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DBFDE6E-9680-F640-90DE-0C60334D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1510260-C1F6-194E-8F43-F5C814CD6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908720"/>
            <a:ext cx="3633125" cy="5321856"/>
          </a:xfrm>
        </p:spPr>
      </p:pic>
    </p:spTree>
    <p:extLst>
      <p:ext uri="{BB962C8B-B14F-4D97-AF65-F5344CB8AC3E}">
        <p14:creationId xmlns:p14="http://schemas.microsoft.com/office/powerpoint/2010/main" val="324909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12D18E-6807-0276-2348-E20F97EC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Mšecké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Žehrovice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Bohême, République tchèque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fouilles 1979-1988 ; plan de l’enclos et déchets de fabrication de bracelets en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sapropélite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  <p:pic>
        <p:nvPicPr>
          <p:cNvPr id="6" name="Espace réservé du contenu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009EF532-4004-3EB8-BF01-9D95C13E5C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31904"/>
            <a:ext cx="3250704" cy="3403600"/>
          </a:xfr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3CBE350C-4094-8F28-0298-3B3B15793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756" y="4149080"/>
            <a:ext cx="2646835" cy="1931024"/>
          </a:xfrm>
          <a:prstGeom prst="rect">
            <a:avLst/>
          </a:prstGeom>
        </p:spPr>
      </p:pic>
      <p:pic>
        <p:nvPicPr>
          <p:cNvPr id="8" name="Espace réservé du contenu 5">
            <a:extLst>
              <a:ext uri="{FF2B5EF4-FFF2-40B4-BE49-F238E27FC236}">
                <a16:creationId xmlns:a16="http://schemas.microsoft.com/office/drawing/2014/main" id="{FA944DA4-A549-48E5-067A-4BA35CADEE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731" y="2878885"/>
            <a:ext cx="2107690" cy="32012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F9EA9A4B-FE95-6BC0-4BA0-A37A8B920105}"/>
                  </a:ext>
                </a:extLst>
              </p14:cNvPr>
              <p14:cNvContentPartPr/>
              <p14:nvPr/>
            </p14:nvContentPartPr>
            <p14:xfrm>
              <a:off x="1411851" y="2869937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F9EA9A4B-FE95-6BC0-4BA0-A37A8B9201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6211" y="2833937"/>
                <a:ext cx="72000" cy="7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354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Mšecké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Žehrovice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Bohême, République tchèque (1943)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sculpture, tête humaine (1943); calcaire ; H. conservée 0, 25 cm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 (Prague,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Narodni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Muzeum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).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108" y="2180685"/>
            <a:ext cx="2462784" cy="3364992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804" y="1600200"/>
            <a:ext cx="3665392" cy="4525963"/>
          </a:xfrm>
        </p:spPr>
      </p:pic>
    </p:spTree>
    <p:extLst>
      <p:ext uri="{BB962C8B-B14F-4D97-AF65-F5344CB8AC3E}">
        <p14:creationId xmlns:p14="http://schemas.microsoft.com/office/powerpoint/2010/main" val="161726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5312"/>
          </a:xfrm>
        </p:spPr>
        <p:txBody>
          <a:bodyPr>
            <a:noAutofit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Char à deux roues, reconstitution, Musée de Zurich /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2-3. « Paris » ; éléments de harnachement et clavette, bronze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IIIe siècle av. J.-C. (St Germain-en-Laye, MAN).</a:t>
            </a:r>
          </a:p>
        </p:txBody>
      </p:sp>
      <p:pic>
        <p:nvPicPr>
          <p:cNvPr id="8" name="Espace réservé du contenu 7" descr="Paris - Elément harnachement MAN - IIIe s. BC, in Eluère C. 2004, ill.258.pdf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361" b="-24361"/>
          <a:stretch>
            <a:fillRect/>
          </a:stretch>
        </p:blipFill>
        <p:spPr>
          <a:xfrm>
            <a:off x="1564576" y="3629698"/>
            <a:ext cx="2880673" cy="3228302"/>
          </a:xfrm>
        </p:spPr>
      </p:pic>
      <p:pic>
        <p:nvPicPr>
          <p:cNvPr id="2" name="Espace réservé du contenu 1" descr="Paris - élément de char, IIIe s. BC_NEW - copie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341" r="-25341"/>
          <a:stretch>
            <a:fillRect/>
          </a:stretch>
        </p:blipFill>
        <p:spPr>
          <a:xfrm>
            <a:off x="6462468" y="1829950"/>
            <a:ext cx="2681532" cy="3005129"/>
          </a:xfr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86" r="-16686"/>
          <a:stretch>
            <a:fillRect/>
          </a:stretch>
        </p:blipFill>
        <p:spPr>
          <a:xfrm>
            <a:off x="-306770" y="1829950"/>
            <a:ext cx="5021263" cy="2280350"/>
          </a:xfrm>
          <a:prstGeom prst="rect">
            <a:avLst/>
          </a:prstGeom>
        </p:spPr>
      </p:pic>
      <p:pic>
        <p:nvPicPr>
          <p:cNvPr id="3" name="Image 2" descr="Paris - Elément harnachement MAN - IIIe s. BC, in Eluère C. 2004, ill.257.p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493" y="1829950"/>
            <a:ext cx="1952335" cy="3005129"/>
          </a:xfrm>
          <a:prstGeom prst="rect">
            <a:avLst/>
          </a:prstGeom>
        </p:spPr>
      </p:pic>
      <p:pic>
        <p:nvPicPr>
          <p:cNvPr id="9" name="Image 8" descr="Paris - Elément harnachement MAN - IIIe s. BC, in UDF 1977, fig.105, p. 115.p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492" y="4946666"/>
            <a:ext cx="3293111" cy="1593668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1E25118F-D5DF-E749-BADC-F7272CCCCB93}"/>
              </a:ext>
            </a:extLst>
          </p:cNvPr>
          <p:cNvGrpSpPr/>
          <p:nvPr/>
        </p:nvGrpSpPr>
        <p:grpSpPr>
          <a:xfrm>
            <a:off x="4140640" y="3930800"/>
            <a:ext cx="154800" cy="162720"/>
            <a:chOff x="4140640" y="3930800"/>
            <a:chExt cx="15480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Encre 4">
                  <a:extLst>
                    <a:ext uri="{FF2B5EF4-FFF2-40B4-BE49-F238E27FC236}">
                      <a16:creationId xmlns:a16="http://schemas.microsoft.com/office/drawing/2014/main" id="{EC257D9F-0EB3-1045-9AAD-C92A00D82911}"/>
                    </a:ext>
                  </a:extLst>
                </p14:cNvPr>
                <p14:cNvContentPartPr/>
                <p14:nvPr/>
              </p14:nvContentPartPr>
              <p14:xfrm>
                <a:off x="4140640" y="3930800"/>
                <a:ext cx="57240" cy="64440"/>
              </p14:xfrm>
            </p:contentPart>
          </mc:Choice>
          <mc:Fallback xmlns="">
            <p:pic>
              <p:nvPicPr>
                <p:cNvPr id="5" name="Encre 4">
                  <a:extLst>
                    <a:ext uri="{FF2B5EF4-FFF2-40B4-BE49-F238E27FC236}">
                      <a16:creationId xmlns:a16="http://schemas.microsoft.com/office/drawing/2014/main" id="{EC257D9F-0EB3-1045-9AAD-C92A00D829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32000" y="3921800"/>
                  <a:ext cx="748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Encre 5">
                  <a:extLst>
                    <a:ext uri="{FF2B5EF4-FFF2-40B4-BE49-F238E27FC236}">
                      <a16:creationId xmlns:a16="http://schemas.microsoft.com/office/drawing/2014/main" id="{9A781C88-1212-9B4B-9AE2-03D165A6E3BC}"/>
                    </a:ext>
                  </a:extLst>
                </p14:cNvPr>
                <p14:cNvContentPartPr/>
                <p14:nvPr/>
              </p14:nvContentPartPr>
              <p14:xfrm>
                <a:off x="4212280" y="3957800"/>
                <a:ext cx="6480" cy="135720"/>
              </p14:xfrm>
            </p:contentPart>
          </mc:Choice>
          <mc:Fallback xmlns="">
            <p:pic>
              <p:nvPicPr>
                <p:cNvPr id="6" name="Encre 5">
                  <a:extLst>
                    <a:ext uri="{FF2B5EF4-FFF2-40B4-BE49-F238E27FC236}">
                      <a16:creationId xmlns:a16="http://schemas.microsoft.com/office/drawing/2014/main" id="{9A781C88-1212-9B4B-9AE2-03D165A6E3B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03640" y="3948800"/>
                  <a:ext cx="2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Encre 10">
                  <a:extLst>
                    <a:ext uri="{FF2B5EF4-FFF2-40B4-BE49-F238E27FC236}">
                      <a16:creationId xmlns:a16="http://schemas.microsoft.com/office/drawing/2014/main" id="{369DB55B-5F5C-EA4C-98D5-1640F9D76D21}"/>
                    </a:ext>
                  </a:extLst>
                </p14:cNvPr>
                <p14:cNvContentPartPr/>
                <p14:nvPr/>
              </p14:nvContentPartPr>
              <p14:xfrm>
                <a:off x="4295080" y="4080560"/>
                <a:ext cx="360" cy="360"/>
              </p14:xfrm>
            </p:contentPart>
          </mc:Choice>
          <mc:Fallback xmlns="">
            <p:pic>
              <p:nvPicPr>
                <p:cNvPr id="11" name="Encre 10">
                  <a:extLst>
                    <a:ext uri="{FF2B5EF4-FFF2-40B4-BE49-F238E27FC236}">
                      <a16:creationId xmlns:a16="http://schemas.microsoft.com/office/drawing/2014/main" id="{369DB55B-5F5C-EA4C-98D5-1640F9D76D2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86440" y="4071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8734B710-8E5B-8D40-8D74-1DE26F51A9AC}"/>
                  </a:ext>
                </a:extLst>
              </p14:cNvPr>
              <p14:cNvContentPartPr/>
              <p14:nvPr/>
            </p14:nvContentPartPr>
            <p14:xfrm>
              <a:off x="4477600" y="6189440"/>
              <a:ext cx="126720" cy="12348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8734B710-8E5B-8D40-8D74-1DE26F51A9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68600" y="6180800"/>
                <a:ext cx="14436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e 15">
            <a:extLst>
              <a:ext uri="{FF2B5EF4-FFF2-40B4-BE49-F238E27FC236}">
                <a16:creationId xmlns:a16="http://schemas.microsoft.com/office/drawing/2014/main" id="{2B34AE9C-3F3E-7348-A02C-18A25F988DE7}"/>
              </a:ext>
            </a:extLst>
          </p:cNvPr>
          <p:cNvGrpSpPr/>
          <p:nvPr/>
        </p:nvGrpSpPr>
        <p:grpSpPr>
          <a:xfrm>
            <a:off x="8767720" y="4598240"/>
            <a:ext cx="186840" cy="181080"/>
            <a:chOff x="8767720" y="4598240"/>
            <a:chExt cx="18684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5CAF2504-6DE1-924F-912E-032547AE5257}"/>
                    </a:ext>
                  </a:extLst>
                </p14:cNvPr>
                <p14:cNvContentPartPr/>
                <p14:nvPr/>
              </p14:nvContentPartPr>
              <p14:xfrm>
                <a:off x="8767720" y="4598240"/>
                <a:ext cx="126360" cy="17388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5CAF2504-6DE1-924F-912E-032547AE52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59080" y="4589600"/>
                  <a:ext cx="144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DDBCCBF2-F421-4A41-9939-31DF5770D8BD}"/>
                    </a:ext>
                  </a:extLst>
                </p14:cNvPr>
                <p14:cNvContentPartPr/>
                <p14:nvPr/>
              </p14:nvContentPartPr>
              <p14:xfrm>
                <a:off x="8954200" y="4772840"/>
                <a:ext cx="360" cy="648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DDBCCBF2-F421-4A41-9939-31DF5770D8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45200" y="4764200"/>
                  <a:ext cx="180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7C5094F-CDEE-9D4B-AC86-854B8E51EC9C}"/>
              </a:ext>
            </a:extLst>
          </p:cNvPr>
          <p:cNvGrpSpPr/>
          <p:nvPr/>
        </p:nvGrpSpPr>
        <p:grpSpPr>
          <a:xfrm>
            <a:off x="8107480" y="6298160"/>
            <a:ext cx="195840" cy="228240"/>
            <a:chOff x="8107480" y="6298160"/>
            <a:chExt cx="19584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7" name="Encre 16">
                  <a:extLst>
                    <a:ext uri="{FF2B5EF4-FFF2-40B4-BE49-F238E27FC236}">
                      <a16:creationId xmlns:a16="http://schemas.microsoft.com/office/drawing/2014/main" id="{9BA1D4A0-AA1D-4F47-B10C-DD1D37A06DF1}"/>
                    </a:ext>
                  </a:extLst>
                </p14:cNvPr>
                <p14:cNvContentPartPr/>
                <p14:nvPr/>
              </p14:nvContentPartPr>
              <p14:xfrm>
                <a:off x="8107480" y="6298160"/>
                <a:ext cx="170280" cy="227880"/>
              </p14:xfrm>
            </p:contentPart>
          </mc:Choice>
          <mc:Fallback xmlns="">
            <p:pic>
              <p:nvPicPr>
                <p:cNvPr id="17" name="Encre 16">
                  <a:extLst>
                    <a:ext uri="{FF2B5EF4-FFF2-40B4-BE49-F238E27FC236}">
                      <a16:creationId xmlns:a16="http://schemas.microsoft.com/office/drawing/2014/main" id="{9BA1D4A0-AA1D-4F47-B10C-DD1D37A06D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98480" y="6289160"/>
                  <a:ext cx="187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65800AC3-619C-FF4D-9734-71C6300E7E79}"/>
                    </a:ext>
                  </a:extLst>
                </p14:cNvPr>
                <p14:cNvContentPartPr/>
                <p14:nvPr/>
              </p14:nvContentPartPr>
              <p14:xfrm>
                <a:off x="8302960" y="6526040"/>
                <a:ext cx="360" cy="360"/>
              </p14:xfrm>
            </p:contentPart>
          </mc:Choice>
          <mc:Fallback xmlns=""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65800AC3-619C-FF4D-9734-71C6300E7E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4320" y="65174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8554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Roissy-en-France, La Fosse-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Cotheret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Val d’Oise (1999) ; sépulture 1002,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tombe à char ; plaque, bronze ; IIIe siècle av. J.-C. ;</a:t>
            </a:r>
            <a:b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(Saint-Germain-en-Laye, musée d’archéologie nationale).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0223"/>
            <a:ext cx="1584176" cy="2266832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59" y="3887055"/>
            <a:ext cx="2227905" cy="2553147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064705"/>
            <a:ext cx="3168352" cy="41007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064705"/>
            <a:ext cx="2376264" cy="15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44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B5DFDE8-802A-F440-90C5-DAE83361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7D4451-3194-0845-BBA3-007E8077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Style des Epées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(IIIe-IIe siècles av. J.-C.)</a:t>
            </a:r>
          </a:p>
        </p:txBody>
      </p:sp>
    </p:spTree>
    <p:extLst>
      <p:ext uri="{BB962C8B-B14F-4D97-AF65-F5344CB8AC3E}">
        <p14:creationId xmlns:p14="http://schemas.microsoft.com/office/powerpoint/2010/main" val="2503202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B478C-6982-844E-A3B3-EF52627F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1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fr-FR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Batina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; Croatie ; sépulture ; casque, bouclier, lance, épée dans son fourreau ; fer ; IIIe siècle av. J.-C.</a:t>
            </a:r>
            <a:b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2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Kosd</a:t>
            </a:r>
            <a:r>
              <a:rPr lang="fr-FR" sz="2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Hongrie ; tombe 15 ; épée, fer ; IIIe siècle av. J.-C.</a:t>
            </a:r>
          </a:p>
        </p:txBody>
      </p:sp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254804D1-CC41-B44C-A5A4-6539DFD331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52" r="-3652"/>
          <a:stretch>
            <a:fillRect/>
          </a:stretch>
        </p:blipFill>
        <p:spPr>
          <a:xfrm>
            <a:off x="344184" y="1491996"/>
            <a:ext cx="2707241" cy="2269900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76E79D78-7060-5C4B-B523-7C47BEADC5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221" y="3836254"/>
            <a:ext cx="2115718" cy="2734136"/>
          </a:xfrm>
          <a:prstGeom prst="rect">
            <a:avLst/>
          </a:prstGeom>
        </p:spPr>
      </p:pic>
      <p:pic>
        <p:nvPicPr>
          <p:cNvPr id="7" name="Espace réservé du contenu 7">
            <a:extLst>
              <a:ext uri="{FF2B5EF4-FFF2-40B4-BE49-F238E27FC236}">
                <a16:creationId xmlns:a16="http://schemas.microsoft.com/office/drawing/2014/main" id="{0D16B523-D6D7-6342-8924-4A090F70D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" b="-10"/>
          <a:stretch>
            <a:fillRect/>
          </a:stretch>
        </p:blipFill>
        <p:spPr>
          <a:xfrm>
            <a:off x="4953000" y="1602129"/>
            <a:ext cx="3429000" cy="4522104"/>
          </a:xfr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D95B2A6F-DB38-8948-AB75-18B8DAE3CD98}"/>
              </a:ext>
            </a:extLst>
          </p:cNvPr>
          <p:cNvGrpSpPr/>
          <p:nvPr/>
        </p:nvGrpSpPr>
        <p:grpSpPr>
          <a:xfrm>
            <a:off x="3735012" y="6361083"/>
            <a:ext cx="203400" cy="179640"/>
            <a:chOff x="3735012" y="6361083"/>
            <a:chExt cx="20340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Encre 2">
                  <a:extLst>
                    <a:ext uri="{FF2B5EF4-FFF2-40B4-BE49-F238E27FC236}">
                      <a16:creationId xmlns:a16="http://schemas.microsoft.com/office/drawing/2014/main" id="{5651A6C5-7650-5146-823F-1474D78081C3}"/>
                    </a:ext>
                  </a:extLst>
                </p14:cNvPr>
                <p14:cNvContentPartPr/>
                <p14:nvPr/>
              </p14:nvContentPartPr>
              <p14:xfrm>
                <a:off x="3735012" y="6361083"/>
                <a:ext cx="119880" cy="171720"/>
              </p14:xfrm>
            </p:contentPart>
          </mc:Choice>
          <mc:Fallback xmlns="">
            <p:pic>
              <p:nvPicPr>
                <p:cNvPr id="3" name="Encre 2">
                  <a:extLst>
                    <a:ext uri="{FF2B5EF4-FFF2-40B4-BE49-F238E27FC236}">
                      <a16:creationId xmlns:a16="http://schemas.microsoft.com/office/drawing/2014/main" id="{5651A6C5-7650-5146-823F-1474D78081C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26012" y="6352443"/>
                  <a:ext cx="137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D4284E1F-3A8F-9041-B53B-4FDD08209122}"/>
                    </a:ext>
                  </a:extLst>
                </p14:cNvPr>
                <p14:cNvContentPartPr/>
                <p14:nvPr/>
              </p14:nvContentPartPr>
              <p14:xfrm>
                <a:off x="3938052" y="6540363"/>
                <a:ext cx="360" cy="36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D4284E1F-3A8F-9041-B53B-4FDD082091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29052" y="653172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5F895C5D-6C7E-864E-AA2D-B319A5F5976C}"/>
              </a:ext>
            </a:extLst>
          </p:cNvPr>
          <p:cNvGrpSpPr/>
          <p:nvPr/>
        </p:nvGrpSpPr>
        <p:grpSpPr>
          <a:xfrm>
            <a:off x="8452812" y="5808843"/>
            <a:ext cx="216360" cy="279000"/>
            <a:chOff x="8452812" y="5808843"/>
            <a:chExt cx="21636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4" name="Encre 13">
                  <a:extLst>
                    <a:ext uri="{FF2B5EF4-FFF2-40B4-BE49-F238E27FC236}">
                      <a16:creationId xmlns:a16="http://schemas.microsoft.com/office/drawing/2014/main" id="{E39C0DDA-A00F-D94E-904D-82558061D080}"/>
                    </a:ext>
                  </a:extLst>
                </p14:cNvPr>
                <p14:cNvContentPartPr/>
                <p14:nvPr/>
              </p14:nvContentPartPr>
              <p14:xfrm>
                <a:off x="8452812" y="5808843"/>
                <a:ext cx="131760" cy="274320"/>
              </p14:xfrm>
            </p:contentPart>
          </mc:Choice>
          <mc:Fallback xmlns="">
            <p:pic>
              <p:nvPicPr>
                <p:cNvPr id="14" name="Encre 13">
                  <a:extLst>
                    <a:ext uri="{FF2B5EF4-FFF2-40B4-BE49-F238E27FC236}">
                      <a16:creationId xmlns:a16="http://schemas.microsoft.com/office/drawing/2014/main" id="{E39C0DDA-A00F-D94E-904D-82558061D08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44172" y="5800203"/>
                  <a:ext cx="1494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Encre 14">
                  <a:extLst>
                    <a:ext uri="{FF2B5EF4-FFF2-40B4-BE49-F238E27FC236}">
                      <a16:creationId xmlns:a16="http://schemas.microsoft.com/office/drawing/2014/main" id="{627CB17C-8197-D648-8C80-78EADCBC7798}"/>
                    </a:ext>
                  </a:extLst>
                </p14:cNvPr>
                <p14:cNvContentPartPr/>
                <p14:nvPr/>
              </p14:nvContentPartPr>
              <p14:xfrm>
                <a:off x="8668812" y="6087483"/>
                <a:ext cx="360" cy="360"/>
              </p14:xfrm>
            </p:contentPart>
          </mc:Choice>
          <mc:Fallback xmlns="">
            <p:pic>
              <p:nvPicPr>
                <p:cNvPr id="15" name="Encre 14">
                  <a:extLst>
                    <a:ext uri="{FF2B5EF4-FFF2-40B4-BE49-F238E27FC236}">
                      <a16:creationId xmlns:a16="http://schemas.microsoft.com/office/drawing/2014/main" id="{627CB17C-8197-D648-8C80-78EADCBC779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60172" y="607848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A8E035AC-3740-F94A-ACDA-3B72A5D430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490" y="1619419"/>
            <a:ext cx="794270" cy="450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968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1180</Words>
  <Application>Microsoft Macintosh PowerPoint</Application>
  <PresentationFormat>Affichage à l'écran (4:3)</PresentationFormat>
  <Paragraphs>63</Paragraphs>
  <Slides>33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FUTURA MEDIUM</vt:lpstr>
      <vt:lpstr>FUTURA MEDIUM</vt:lpstr>
      <vt:lpstr>Thème Office</vt:lpstr>
      <vt:lpstr>L3.S5 – UEO Celtes – Imaginaire et transferts culturels Les Celtes de l’Antiquité (CM. V. Defente)</vt:lpstr>
      <vt:lpstr>Rappel historique :</vt:lpstr>
      <vt:lpstr>Présentation PowerPoint</vt:lpstr>
      <vt:lpstr>Mšecké  Žehrovice, Bohême, République tchèque ; fouilles 1979-1988 ; plan de l’enclos et déchets de fabrication de bracelets en sapropélite.</vt:lpstr>
      <vt:lpstr>Mšecké  Žehrovice, Bohême, République tchèque (1943) ; sculpture, tête humaine (1943); calcaire ; H. conservée 0, 25 cm ; IIIe siècle av. J.-C. (Prague, Narodni Muzeum).</vt:lpstr>
      <vt:lpstr>1. Char à deux roues, reconstitution, Musée de Zurich / 2-3. « Paris » ; éléments de harnachement et clavette, bronze ; IIIe siècle av. J.-C. (St Germain-en-Laye, MAN).</vt:lpstr>
      <vt:lpstr>Roissy-en-France, La Fosse-Cotheret, Val d’Oise (1999) ; sépulture 1002, tombe à char ; plaque, bronze ; IIIe siècle av. J.-C. ; (Saint-Germain-en-Laye, musée d’archéologie nationale).</vt:lpstr>
      <vt:lpstr>Présentation PowerPoint</vt:lpstr>
      <vt:lpstr>1. Batina ; Croatie ; sépulture ; casque, bouclier, lance, épée dans son fourreau ; fer ; IIIe siècle av. J.-C. 2. Kosd, Hongrie ; tombe 15 ; épée, fer ; IIIe siècle av. J.-C.</vt:lpstr>
      <vt:lpstr>Ciumeşti, Roumanie ; nécropole ;  casque, fer, bronze et verre ; diam. 41, 7 cm ; IIIe siècle av. J.-C. (Bucarest, musée d’histoire de Roumanie).</vt:lpstr>
      <vt:lpstr>Ciumeşti, Roumanie ; tombe ;  fragm. de cotte de mailles, fer et ornement circulaire, bronze ; IIIe siècle av. J.-C. (Bucarest, musée d’histoire de Roumanie).</vt:lpstr>
      <vt:lpstr>Cernon-sur-Coole, Marne, France ; sépulture à incinération (1897) ; fourreau d’épée, tôle de fer gravée ; L. conservée 74 cm ; IIIe siècle av. J.-C. (Châlons-en-Champagne, musée municipal).</vt:lpstr>
      <vt:lpstr>Cernon-sur-Coole, Marne, France ; sépulture à incinération (1897) ; fourreau d’épée, tôle de fer gravée ; détails ; IIIe siècle av. J.-C. (Châlons-en-Champagne, musée municipal).</vt:lpstr>
      <vt:lpstr>Présentation PowerPoint</vt:lpstr>
      <vt:lpstr>1. Statère, or ; Philippe II de Macédoine (382-336 av. J.-C.); 2. Tétradrachme, argent ; Philippe II de Macédoine (382-336 av. J.-C.).</vt:lpstr>
      <vt:lpstr>1. Tétradrachme, argent ; Philippe II de Macédoine. 2. Monnaies scordisques ; IIIe siècle av. J.-C.</vt:lpstr>
      <vt:lpstr>1. Statère, or ; Philippe II de Macédoine. 2. Monnaie, or ; peuple des Veneti (Vénètes, région du Morbihan);  IIe-Ier siècles av. J.-C.</vt:lpstr>
      <vt:lpstr>Présentation PowerPoint</vt:lpstr>
      <vt:lpstr>Tintignac, Naves, Corrèze ; vue aérienne du site en cours de fouilles ; détail de la fouille du sanctuaire en 2013.</vt:lpstr>
      <vt:lpstr>Tintignac, Naves, Corrèze, France ; fouilles en cours ; plan du dépôt (fouille 2004) ; IIIe-IIe siècles av. J.-C.</vt:lpstr>
      <vt:lpstr>Tintignac, Naves, Corrèze, France : 1. Epées et fourreaux en fer fragmentées ; 2-3. Casque, bronze, L. 53, 5 cm, l. 15, 8 cm, H. 43 cm ; III-IIe siècles av. J.-C.</vt:lpstr>
      <vt:lpstr>Tintignac, Naves, Corrèze, France : 1. Répliques de carnyx et démonstration ; 2. Carnyx de Tintignac</vt:lpstr>
      <vt:lpstr>Les enceintes quadrangulaires : l’exemple de Holzhausen, Ldkr. München, Bavière, Allemagne.</vt:lpstr>
      <vt:lpstr>Fellbach-Schmiden, Rems-Murr-Kreis, Bade-Wurtemberg, D. ; enceinte quadrangulaire : puits en cours de fouilles.</vt:lpstr>
      <vt:lpstr>Fellbach-Schmiden, Rems-Murr-Kreis, Bade-Wurtemberg, D. ; puits ; cuvelage en bois de chêne ; 123 av. J.-C. (dendrochronologie).</vt:lpstr>
      <vt:lpstr>Fellbach-Schmiden, Rems-Murr-Kreis, Bade-Wurtemberg, Allemagne ; statue, chêne ; H. 77 cm ; datation dendrochronologique 127 av. J.-C. (datation des bois du puits 123 av J.-C.). (Stuttgart, Landesmuseum Württemberg). </vt:lpstr>
      <vt:lpstr>Fellbach-Schmiden, Rems-Murr-Kreis, Bade-Wurtemberg, Allemagne ; statues, chêne ; H. 87 cm et 76 cm ; datation dendrochronologique 127 av. J.-C. (Stuttgart, Landesmuseum Württemberg). </vt:lpstr>
      <vt:lpstr>Fellbach-Schmiden, Rems-Murr-Kreis, Bade-Wurtemberg, Allemagne ; statues, chêne ; H. 76 et 87 cm ; 123 av. J.-C. ; propositions de restitution.</vt:lpstr>
      <vt:lpstr>Paule, Saint-Symphorien, Côtes d’Armor, France. 1. Localisation ; 2. Plan du site (fouilles de 1988 à 2010 ) ; 3. Restitution des différentes phases d’occupation : 3a. 450 av. J.-C. ; 3b. 300 av. J.-C. ; 3c. 175 av. J.-C. ; 3d. 50 av. J.-C.</vt:lpstr>
      <vt:lpstr>Paule, Saint-Symphorien, Côtes d’Armor ; statues, granit ; IIe siècle av. J.-C. (Rennes, Champs Libres).</vt:lpstr>
      <vt:lpstr>Paule, Saint-Symphorien, Côtes d’Armor, France ; statue (1988), granit (méta-hornblendite) ;  Ht. 43 cm ; IIe siècle av. J.-C. (Rennes, Champs Libres).</vt:lpstr>
      <vt:lpstr>Trémuson, La Morandais, Côtes d’Armor (fouilles Inrap, octobre 2019) ; milieu IIIe siècle av. J.-C. – début Ier siècle ap. J.-C.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Gersheim-Reinheim, Saarland</dc:title>
  <cp:lastModifiedBy>Virginie Defente</cp:lastModifiedBy>
  <cp:revision>143</cp:revision>
  <dcterms:modified xsi:type="dcterms:W3CDTF">2025-09-19T07:41:01Z</dcterms:modified>
</cp:coreProperties>
</file>