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374" r:id="rId3"/>
    <p:sldId id="375" r:id="rId4"/>
    <p:sldId id="376" r:id="rId5"/>
    <p:sldId id="377" r:id="rId6"/>
    <p:sldId id="378" r:id="rId7"/>
    <p:sldId id="379" r:id="rId8"/>
    <p:sldId id="380" r:id="rId9"/>
    <p:sldId id="381"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5F5F5F"/>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70128-9D05-404B-8AC7-BFE890770FC2}" type="datetimeFigureOut">
              <a:rPr lang="fr-FR" smtClean="0"/>
              <a:t>11/02/2025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1D503-1564-435D-81C2-EFF86C81907D}" type="slidenum">
              <a:rPr lang="fr-FR" smtClean="0"/>
              <a:t>‹N°›</a:t>
            </a:fld>
            <a:endParaRPr lang="fr-FR"/>
          </a:p>
        </p:txBody>
      </p:sp>
    </p:spTree>
    <p:extLst>
      <p:ext uri="{BB962C8B-B14F-4D97-AF65-F5344CB8AC3E}">
        <p14:creationId xmlns:p14="http://schemas.microsoft.com/office/powerpoint/2010/main" val="478677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D65CF35-D3F3-41AF-AF6E-47D1BEE75EC4}" type="datetimeFigureOut">
              <a:rPr lang="fr-FR" smtClean="0"/>
              <a:t>11/02/2025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1574040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D65CF35-D3F3-41AF-AF6E-47D1BEE75EC4}" type="datetimeFigureOut">
              <a:rPr lang="fr-FR" smtClean="0"/>
              <a:t>11/02/2025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1299781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D65CF35-D3F3-41AF-AF6E-47D1BEE75EC4}" type="datetimeFigureOut">
              <a:rPr lang="fr-FR" smtClean="0"/>
              <a:t>11/02/2025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2427027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D65CF35-D3F3-41AF-AF6E-47D1BEE75EC4}" type="datetimeFigureOut">
              <a:rPr lang="fr-FR" smtClean="0"/>
              <a:t>11/02/2025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217443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D65CF35-D3F3-41AF-AF6E-47D1BEE75EC4}" type="datetimeFigureOut">
              <a:rPr lang="fr-FR" smtClean="0"/>
              <a:t>11/02/2025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802091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D65CF35-D3F3-41AF-AF6E-47D1BEE75EC4}" type="datetimeFigureOut">
              <a:rPr lang="fr-FR" smtClean="0"/>
              <a:t>11/02/2025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174660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D65CF35-D3F3-41AF-AF6E-47D1BEE75EC4}" type="datetimeFigureOut">
              <a:rPr lang="fr-FR" smtClean="0"/>
              <a:t>11/02/2025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1110733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D65CF35-D3F3-41AF-AF6E-47D1BEE75EC4}" type="datetimeFigureOut">
              <a:rPr lang="fr-FR" smtClean="0"/>
              <a:t>11/02/2025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3265962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5CF35-D3F3-41AF-AF6E-47D1BEE75EC4}" type="datetimeFigureOut">
              <a:rPr lang="fr-FR" smtClean="0"/>
              <a:t>11/02/2025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417607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D65CF35-D3F3-41AF-AF6E-47D1BEE75EC4}" type="datetimeFigureOut">
              <a:rPr lang="fr-FR" smtClean="0"/>
              <a:t>11/02/2025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968622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D65CF35-D3F3-41AF-AF6E-47D1BEE75EC4}" type="datetimeFigureOut">
              <a:rPr lang="fr-FR" smtClean="0"/>
              <a:t>11/02/2025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2996637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5CF35-D3F3-41AF-AF6E-47D1BEE75EC4}" type="datetimeFigureOut">
              <a:rPr lang="fr-FR" smtClean="0"/>
              <a:t>11/02/2025</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792E1-24CD-4AD3-BC60-007379E064D9}" type="slidenum">
              <a:rPr lang="fr-FR" smtClean="0"/>
              <a:t>‹N°›</a:t>
            </a:fld>
            <a:endParaRPr lang="fr-FR"/>
          </a:p>
        </p:txBody>
      </p:sp>
    </p:spTree>
    <p:extLst>
      <p:ext uri="{BB962C8B-B14F-4D97-AF65-F5344CB8AC3E}">
        <p14:creationId xmlns:p14="http://schemas.microsoft.com/office/powerpoint/2010/main" val="42711774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4436C7E-DB90-8E53-A392-5A5F4F1A64FB}"/>
              </a:ext>
            </a:extLst>
          </p:cNvPr>
          <p:cNvSpPr txBox="1"/>
          <p:nvPr/>
        </p:nvSpPr>
        <p:spPr>
          <a:xfrm>
            <a:off x="574589" y="432486"/>
            <a:ext cx="7994822" cy="584775"/>
          </a:xfrm>
          <a:prstGeom prst="rect">
            <a:avLst/>
          </a:prstGeom>
          <a:noFill/>
          <a:ln w="28575">
            <a:solidFill>
              <a:schemeClr val="tx1"/>
            </a:solidFill>
          </a:ln>
        </p:spPr>
        <p:txBody>
          <a:bodyPr wrap="square" rtlCol="0">
            <a:spAutoFit/>
          </a:bodyPr>
          <a:lstStyle/>
          <a:p>
            <a:pPr algn="ctr"/>
            <a:r>
              <a:rPr lang="fr-FR" sz="3200" b="1" dirty="0"/>
              <a:t>HISTOIRE DES DISCIPLINES SCOLAIRES</a:t>
            </a:r>
          </a:p>
        </p:txBody>
      </p:sp>
      <p:sp>
        <p:nvSpPr>
          <p:cNvPr id="5" name="ZoneTexte 4">
            <a:extLst>
              <a:ext uri="{FF2B5EF4-FFF2-40B4-BE49-F238E27FC236}">
                <a16:creationId xmlns:a16="http://schemas.microsoft.com/office/drawing/2014/main" id="{0C8BDE6F-4379-5FF2-633E-8F010EAB0338}"/>
              </a:ext>
            </a:extLst>
          </p:cNvPr>
          <p:cNvSpPr txBox="1"/>
          <p:nvPr/>
        </p:nvSpPr>
        <p:spPr>
          <a:xfrm>
            <a:off x="574589" y="1309816"/>
            <a:ext cx="7642654" cy="523220"/>
          </a:xfrm>
          <a:prstGeom prst="rect">
            <a:avLst/>
          </a:prstGeom>
          <a:noFill/>
        </p:spPr>
        <p:txBody>
          <a:bodyPr wrap="square" rtlCol="0">
            <a:spAutoFit/>
          </a:bodyPr>
          <a:lstStyle/>
          <a:p>
            <a:r>
              <a:rPr lang="fr-FR" sz="2800" b="1" dirty="0"/>
              <a:t>I – L’invention des disciplines scolaires</a:t>
            </a:r>
          </a:p>
        </p:txBody>
      </p:sp>
      <p:sp>
        <p:nvSpPr>
          <p:cNvPr id="6" name="ZoneTexte 5">
            <a:extLst>
              <a:ext uri="{FF2B5EF4-FFF2-40B4-BE49-F238E27FC236}">
                <a16:creationId xmlns:a16="http://schemas.microsoft.com/office/drawing/2014/main" id="{A387B76F-00C5-8533-21B6-BC0F8FD42EB0}"/>
              </a:ext>
            </a:extLst>
          </p:cNvPr>
          <p:cNvSpPr txBox="1"/>
          <p:nvPr/>
        </p:nvSpPr>
        <p:spPr>
          <a:xfrm>
            <a:off x="574589" y="2016381"/>
            <a:ext cx="7642654" cy="523220"/>
          </a:xfrm>
          <a:prstGeom prst="rect">
            <a:avLst/>
          </a:prstGeom>
          <a:noFill/>
        </p:spPr>
        <p:txBody>
          <a:bodyPr wrap="square" rtlCol="0">
            <a:spAutoFit/>
          </a:bodyPr>
          <a:lstStyle/>
          <a:p>
            <a:r>
              <a:rPr lang="fr-FR" sz="2800" b="1" dirty="0"/>
              <a:t>II – Des disciplines scolaires, pour quoi faire ?</a:t>
            </a:r>
          </a:p>
        </p:txBody>
      </p:sp>
      <p:sp>
        <p:nvSpPr>
          <p:cNvPr id="7" name="ZoneTexte 6">
            <a:extLst>
              <a:ext uri="{FF2B5EF4-FFF2-40B4-BE49-F238E27FC236}">
                <a16:creationId xmlns:a16="http://schemas.microsoft.com/office/drawing/2014/main" id="{50BD4AD4-BBB0-4AF6-0AD8-BAFE48FF05CF}"/>
              </a:ext>
            </a:extLst>
          </p:cNvPr>
          <p:cNvSpPr txBox="1"/>
          <p:nvPr/>
        </p:nvSpPr>
        <p:spPr>
          <a:xfrm>
            <a:off x="574589" y="2722946"/>
            <a:ext cx="7642654" cy="523220"/>
          </a:xfrm>
          <a:prstGeom prst="rect">
            <a:avLst/>
          </a:prstGeom>
          <a:noFill/>
        </p:spPr>
        <p:txBody>
          <a:bodyPr wrap="square" rtlCol="0">
            <a:spAutoFit/>
          </a:bodyPr>
          <a:lstStyle/>
          <a:p>
            <a:r>
              <a:rPr lang="fr-FR" sz="2800" b="1" dirty="0"/>
              <a:t>III – Des savoirs pour le monde moderne</a:t>
            </a:r>
          </a:p>
        </p:txBody>
      </p:sp>
    </p:spTree>
    <p:extLst>
      <p:ext uri="{BB962C8B-B14F-4D97-AF65-F5344CB8AC3E}">
        <p14:creationId xmlns:p14="http://schemas.microsoft.com/office/powerpoint/2010/main" val="23243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361EDB9C-91DC-AB24-1285-9DF1ACBE637F}"/>
              </a:ext>
            </a:extLst>
          </p:cNvPr>
          <p:cNvPicPr>
            <a:picLocks noChangeAspect="1"/>
          </p:cNvPicPr>
          <p:nvPr/>
        </p:nvPicPr>
        <p:blipFill>
          <a:blip r:embed="rId2"/>
          <a:stretch>
            <a:fillRect/>
          </a:stretch>
        </p:blipFill>
        <p:spPr>
          <a:xfrm>
            <a:off x="4277427" y="584940"/>
            <a:ext cx="4866573" cy="3711472"/>
          </a:xfrm>
          <a:prstGeom prst="rect">
            <a:avLst/>
          </a:prstGeom>
        </p:spPr>
      </p:pic>
      <p:sp>
        <p:nvSpPr>
          <p:cNvPr id="5" name="ZoneTexte 4">
            <a:extLst>
              <a:ext uri="{FF2B5EF4-FFF2-40B4-BE49-F238E27FC236}">
                <a16:creationId xmlns:a16="http://schemas.microsoft.com/office/drawing/2014/main" id="{0C8BDE6F-4379-5FF2-633E-8F010EAB0338}"/>
              </a:ext>
            </a:extLst>
          </p:cNvPr>
          <p:cNvSpPr txBox="1"/>
          <p:nvPr/>
        </p:nvSpPr>
        <p:spPr>
          <a:xfrm>
            <a:off x="117389" y="0"/>
            <a:ext cx="764265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alibri" panose="020F0502020204030204"/>
                <a:ea typeface="+mn-ea"/>
                <a:cs typeface="+mn-cs"/>
              </a:rPr>
              <a:t>I – L’invention des disciplines scolaires</a:t>
            </a:r>
          </a:p>
        </p:txBody>
      </p:sp>
      <p:sp>
        <p:nvSpPr>
          <p:cNvPr id="2" name="ZoneTexte 1">
            <a:extLst>
              <a:ext uri="{FF2B5EF4-FFF2-40B4-BE49-F238E27FC236}">
                <a16:creationId xmlns:a16="http://schemas.microsoft.com/office/drawing/2014/main" id="{FE81932F-0674-F1F8-42BD-52CD26AE2E84}"/>
              </a:ext>
            </a:extLst>
          </p:cNvPr>
          <p:cNvSpPr txBox="1"/>
          <p:nvPr/>
        </p:nvSpPr>
        <p:spPr>
          <a:xfrm>
            <a:off x="326939" y="352449"/>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A – Entre « humanités » et catéchisme</a:t>
            </a:r>
          </a:p>
        </p:txBody>
      </p:sp>
      <p:sp>
        <p:nvSpPr>
          <p:cNvPr id="8" name="ZoneTexte 7">
            <a:extLst>
              <a:ext uri="{FF2B5EF4-FFF2-40B4-BE49-F238E27FC236}">
                <a16:creationId xmlns:a16="http://schemas.microsoft.com/office/drawing/2014/main" id="{FA586C52-5920-32BA-2A12-DBD92F6717A4}"/>
              </a:ext>
            </a:extLst>
          </p:cNvPr>
          <p:cNvSpPr txBox="1"/>
          <p:nvPr/>
        </p:nvSpPr>
        <p:spPr>
          <a:xfrm>
            <a:off x="117389" y="1530498"/>
            <a:ext cx="875799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- 1880-1882 : les lois Ferry pour une école gratuite,</a:t>
            </a:r>
            <a:r>
              <a:rPr kumimoji="0" lang="fr-FR" sz="1800" b="0" i="0" u="none" strike="noStrike" kern="1200" cap="none" spc="0" normalizeH="0" noProof="0" dirty="0">
                <a:ln>
                  <a:noFill/>
                </a:ln>
                <a:solidFill>
                  <a:prstClr val="white"/>
                </a:solidFill>
                <a:effectLst/>
                <a:uLnTx/>
                <a:uFillTx/>
                <a:latin typeface="Calibri" panose="020F0502020204030204"/>
                <a:ea typeface="+mn-ea"/>
                <a:cs typeface="+mn-cs"/>
              </a:rPr>
              <a:t> laïque et obligatoire</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ZoneTexte 11">
            <a:extLst>
              <a:ext uri="{FF2B5EF4-FFF2-40B4-BE49-F238E27FC236}">
                <a16:creationId xmlns:a16="http://schemas.microsoft.com/office/drawing/2014/main" id="{9078C334-33B8-9951-8C8F-2225133020FA}"/>
              </a:ext>
            </a:extLst>
          </p:cNvPr>
          <p:cNvSpPr txBox="1"/>
          <p:nvPr/>
        </p:nvSpPr>
        <p:spPr>
          <a:xfrm>
            <a:off x="326939" y="710641"/>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B – Le XIX</a:t>
            </a:r>
            <a:r>
              <a:rPr kumimoji="0" lang="fr-FR" sz="2400" b="0" i="0" u="none" strike="noStrike" kern="1200" cap="none" spc="0" normalizeH="0" baseline="30000" noProof="0" dirty="0">
                <a:ln>
                  <a:noFill/>
                </a:ln>
                <a:solidFill>
                  <a:prstClr val="white"/>
                </a:solidFill>
                <a:effectLst/>
                <a:uLnTx/>
                <a:uFillTx/>
                <a:latin typeface="Calibri" panose="020F0502020204030204"/>
                <a:ea typeface="+mn-ea"/>
                <a:cs typeface="+mn-cs"/>
              </a:rPr>
              <a:t>e</a:t>
            </a: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 siècle ou l’invention du système scolaire</a:t>
            </a:r>
          </a:p>
        </p:txBody>
      </p:sp>
      <p:sp>
        <p:nvSpPr>
          <p:cNvPr id="4" name="ZoneTexte 3">
            <a:extLst>
              <a:ext uri="{FF2B5EF4-FFF2-40B4-BE49-F238E27FC236}">
                <a16:creationId xmlns:a16="http://schemas.microsoft.com/office/drawing/2014/main" id="{C53D9626-07C0-E3E3-7ACB-BF8570546052}"/>
              </a:ext>
            </a:extLst>
          </p:cNvPr>
          <p:cNvSpPr txBox="1"/>
          <p:nvPr/>
        </p:nvSpPr>
        <p:spPr>
          <a:xfrm>
            <a:off x="326939" y="1042951"/>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400" dirty="0">
                <a:solidFill>
                  <a:prstClr val="white"/>
                </a:solidFill>
                <a:latin typeface="Calibri" panose="020F0502020204030204"/>
              </a:rPr>
              <a:t>C – La refondation républicaine, 1880-1902</a:t>
            </a:r>
            <a:endPar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602036B4-6CEA-BFF6-C11A-234712485930}"/>
              </a:ext>
            </a:extLst>
          </p:cNvPr>
          <p:cNvSpPr txBox="1"/>
          <p:nvPr/>
        </p:nvSpPr>
        <p:spPr>
          <a:xfrm>
            <a:off x="117389" y="1891213"/>
            <a:ext cx="875799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Une</a:t>
            </a:r>
            <a:r>
              <a:rPr kumimoji="0" lang="fr-FR" sz="1800" b="0" i="0" u="none" strike="noStrike" kern="1200" cap="none" spc="0" normalizeH="0" noProof="0" dirty="0">
                <a:ln>
                  <a:noFill/>
                </a:ln>
                <a:solidFill>
                  <a:prstClr val="white"/>
                </a:solidFill>
                <a:effectLst/>
                <a:uLnTx/>
                <a:uFillTx/>
                <a:latin typeface="Calibri" panose="020F0502020204030204"/>
                <a:ea typeface="+mn-ea"/>
                <a:cs typeface="+mn-cs"/>
              </a:rPr>
              <a:t> action volontariste de l’Etat</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530F61BD-52FD-3F88-2EF2-2F7AC61B4409}"/>
              </a:ext>
            </a:extLst>
          </p:cNvPr>
          <p:cNvPicPr>
            <a:picLocks noChangeAspect="1"/>
          </p:cNvPicPr>
          <p:nvPr/>
        </p:nvPicPr>
        <p:blipFill rotWithShape="1">
          <a:blip r:embed="rId3"/>
          <a:srcRect l="3533" t="14838" r="3384" b="19098"/>
          <a:stretch/>
        </p:blipFill>
        <p:spPr>
          <a:xfrm>
            <a:off x="0" y="3817286"/>
            <a:ext cx="6365958" cy="3020431"/>
          </a:xfrm>
          <a:prstGeom prst="rect">
            <a:avLst/>
          </a:prstGeom>
        </p:spPr>
      </p:pic>
      <p:pic>
        <p:nvPicPr>
          <p:cNvPr id="11" name="Image 10">
            <a:extLst>
              <a:ext uri="{FF2B5EF4-FFF2-40B4-BE49-F238E27FC236}">
                <a16:creationId xmlns:a16="http://schemas.microsoft.com/office/drawing/2014/main" id="{40E6D4AC-EC40-8549-EED3-98792CB7CB97}"/>
              </a:ext>
            </a:extLst>
          </p:cNvPr>
          <p:cNvPicPr>
            <a:picLocks noChangeAspect="1"/>
          </p:cNvPicPr>
          <p:nvPr/>
        </p:nvPicPr>
        <p:blipFill rotWithShape="1">
          <a:blip r:embed="rId4"/>
          <a:srcRect l="9016" t="7630" r="2937" b="8528"/>
          <a:stretch/>
        </p:blipFill>
        <p:spPr>
          <a:xfrm>
            <a:off x="4840619" y="3705267"/>
            <a:ext cx="4303381" cy="3073406"/>
          </a:xfrm>
          <a:prstGeom prst="rect">
            <a:avLst/>
          </a:prstGeom>
        </p:spPr>
      </p:pic>
      <p:sp>
        <p:nvSpPr>
          <p:cNvPr id="15" name="ZoneTexte 14">
            <a:extLst>
              <a:ext uri="{FF2B5EF4-FFF2-40B4-BE49-F238E27FC236}">
                <a16:creationId xmlns:a16="http://schemas.microsoft.com/office/drawing/2014/main" id="{3AE7FDE2-0B61-83E2-2D0E-14577A413F86}"/>
              </a:ext>
            </a:extLst>
          </p:cNvPr>
          <p:cNvSpPr txBox="1"/>
          <p:nvPr/>
        </p:nvSpPr>
        <p:spPr>
          <a:xfrm>
            <a:off x="5205281" y="5241970"/>
            <a:ext cx="1723869" cy="1477328"/>
          </a:xfrm>
          <a:prstGeom prst="rect">
            <a:avLst/>
          </a:prstGeom>
          <a:noFill/>
        </p:spPr>
        <p:txBody>
          <a:bodyPr wrap="square" rtlCol="0">
            <a:spAutoFit/>
          </a:bodyPr>
          <a:lstStyle/>
          <a:p>
            <a:r>
              <a:rPr lang="fr-FR" dirty="0">
                <a:solidFill>
                  <a:schemeClr val="bg1"/>
                </a:solidFill>
              </a:rPr>
              <a:t>Dictionnaire de pédagogie de Ferdinand Buisson (1887 et 1911)</a:t>
            </a:r>
          </a:p>
        </p:txBody>
      </p:sp>
      <p:sp>
        <p:nvSpPr>
          <p:cNvPr id="16" name="ZoneTexte 15">
            <a:extLst>
              <a:ext uri="{FF2B5EF4-FFF2-40B4-BE49-F238E27FC236}">
                <a16:creationId xmlns:a16="http://schemas.microsoft.com/office/drawing/2014/main" id="{1A589D5D-9978-743B-0F7A-C007DBB6D3EB}"/>
              </a:ext>
            </a:extLst>
          </p:cNvPr>
          <p:cNvSpPr txBox="1"/>
          <p:nvPr/>
        </p:nvSpPr>
        <p:spPr>
          <a:xfrm>
            <a:off x="117389" y="2252859"/>
            <a:ext cx="875799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L’ouverture d’une ère de stabilité pour le primaire</a:t>
            </a:r>
          </a:p>
        </p:txBody>
      </p:sp>
    </p:spTree>
    <p:extLst>
      <p:ext uri="{BB962C8B-B14F-4D97-AF65-F5344CB8AC3E}">
        <p14:creationId xmlns:p14="http://schemas.microsoft.com/office/powerpoint/2010/main" val="18185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6"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5A381F4-A5A7-7683-999D-D8C1618FCA73}"/>
              </a:ext>
            </a:extLst>
          </p:cNvPr>
          <p:cNvSpPr txBox="1"/>
          <p:nvPr/>
        </p:nvSpPr>
        <p:spPr>
          <a:xfrm>
            <a:off x="177038" y="113561"/>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400" dirty="0">
                <a:solidFill>
                  <a:prstClr val="white"/>
                </a:solidFill>
                <a:latin typeface="Calibri" panose="020F0502020204030204"/>
              </a:rPr>
              <a:t>C – La refondation républicaine, 1880-1902</a:t>
            </a:r>
            <a:endPar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C0DA2AB9-61B0-5463-5DEE-11C6DB197B91}"/>
              </a:ext>
            </a:extLst>
          </p:cNvPr>
          <p:cNvSpPr txBox="1"/>
          <p:nvPr/>
        </p:nvSpPr>
        <p:spPr>
          <a:xfrm>
            <a:off x="421747" y="575226"/>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L’école primaire : dépasser le lire-écrire-compter</a:t>
            </a:r>
          </a:p>
        </p:txBody>
      </p:sp>
      <p:sp>
        <p:nvSpPr>
          <p:cNvPr id="6" name="ZoneTexte 5">
            <a:extLst>
              <a:ext uri="{FF2B5EF4-FFF2-40B4-BE49-F238E27FC236}">
                <a16:creationId xmlns:a16="http://schemas.microsoft.com/office/drawing/2014/main" id="{D742AE1E-6F4D-54F1-35D8-CB27E6C19076}"/>
              </a:ext>
            </a:extLst>
          </p:cNvPr>
          <p:cNvSpPr txBox="1"/>
          <p:nvPr/>
        </p:nvSpPr>
        <p:spPr>
          <a:xfrm>
            <a:off x="666456" y="975336"/>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La</a:t>
            </a:r>
            <a:r>
              <a:rPr kumimoji="0" lang="fr-FR" sz="1800" b="0" i="0" u="none" strike="noStrike" kern="1200" cap="none" spc="0" normalizeH="0" noProof="0" dirty="0">
                <a:ln>
                  <a:noFill/>
                </a:ln>
                <a:solidFill>
                  <a:prstClr val="white"/>
                </a:solidFill>
                <a:effectLst/>
                <a:uLnTx/>
                <a:uFillTx/>
                <a:latin typeface="Calibri" panose="020F0502020204030204"/>
                <a:ea typeface="+mn-ea"/>
                <a:cs typeface="+mn-cs"/>
              </a:rPr>
              <a:t> morale laïque</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9593778B-8358-58A1-0BF3-BBB5CF249888}"/>
              </a:ext>
            </a:extLst>
          </p:cNvPr>
          <p:cNvSpPr txBox="1"/>
          <p:nvPr/>
        </p:nvSpPr>
        <p:spPr>
          <a:xfrm>
            <a:off x="177038" y="1398529"/>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fr-FR" dirty="0">
                <a:solidFill>
                  <a:prstClr val="white"/>
                </a:solidFill>
                <a:latin typeface="Calibri" panose="020F0502020204030204"/>
              </a:rPr>
              <a:t>Une conception ouverte de la laïcité</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5F051C1E-6374-3EE5-807D-BECF838C1946}"/>
              </a:ext>
            </a:extLst>
          </p:cNvPr>
          <p:cNvSpPr txBox="1"/>
          <p:nvPr/>
        </p:nvSpPr>
        <p:spPr>
          <a:xfrm>
            <a:off x="666456" y="2721590"/>
            <a:ext cx="8060960" cy="2031325"/>
          </a:xfrm>
          <a:prstGeom prst="rect">
            <a:avLst/>
          </a:prstGeom>
          <a:solidFill>
            <a:schemeClr val="bg1">
              <a:lumMod val="75000"/>
              <a:lumOff val="25000"/>
            </a:schemeClr>
          </a:solidFill>
          <a:ln>
            <a:solidFill>
              <a:schemeClr val="tx1"/>
            </a:solidFill>
          </a:ln>
        </p:spPr>
        <p:txBody>
          <a:bodyPr wrap="square">
            <a:spAutoFit/>
          </a:bodyPr>
          <a:lstStyle/>
          <a:p>
            <a:r>
              <a:rPr lang="fr-FR" dirty="0"/>
              <a:t>« Au moment de proposer aux élèves un précepte, une maxime quelconque, demandez-vous s’il se trouve à votre connaissance un seul honnête homme qui puisse être froissé de ce que vous allez dire. Demandez-vous si un père de famille, je dis un seul, présent à votre classe et vous écoutant, pourrait de bonne foi refuser son assentiment à ce qu’il vous entendrait dire. Si oui, abstenez-vous de le dire ; si non, parlez hardiment. »</a:t>
            </a:r>
          </a:p>
          <a:p>
            <a:pPr algn="r"/>
            <a:r>
              <a:rPr lang="fr-FR" dirty="0"/>
              <a:t>Jules Ferry, lettre aux instituteurs, 1883</a:t>
            </a:r>
          </a:p>
        </p:txBody>
      </p:sp>
      <p:sp>
        <p:nvSpPr>
          <p:cNvPr id="10" name="ZoneTexte 9">
            <a:extLst>
              <a:ext uri="{FF2B5EF4-FFF2-40B4-BE49-F238E27FC236}">
                <a16:creationId xmlns:a16="http://schemas.microsoft.com/office/drawing/2014/main" id="{2C547574-3DB2-04F7-6177-346E6281B1F6}"/>
              </a:ext>
            </a:extLst>
          </p:cNvPr>
          <p:cNvSpPr txBox="1"/>
          <p:nvPr/>
        </p:nvSpPr>
        <p:spPr>
          <a:xfrm>
            <a:off x="177038" y="1821722"/>
            <a:ext cx="767522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fr-FR" sz="1800" b="0" i="0" u="none" strike="noStrike" kern="1200" cap="none" spc="0" normalizeH="0" noProof="0" dirty="0">
                <a:ln>
                  <a:noFill/>
                </a:ln>
                <a:solidFill>
                  <a:prstClr val="white"/>
                </a:solidFill>
                <a:effectLst/>
                <a:uLnTx/>
                <a:uFillTx/>
                <a:latin typeface="Calibri" panose="020F0502020204030204"/>
                <a:ea typeface="+mn-ea"/>
                <a:cs typeface="+mn-cs"/>
              </a:rPr>
              <a:t> Pour le savoir émancipateur</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ZoneTexte 11">
            <a:extLst>
              <a:ext uri="{FF2B5EF4-FFF2-40B4-BE49-F238E27FC236}">
                <a16:creationId xmlns:a16="http://schemas.microsoft.com/office/drawing/2014/main" id="{BD34C74A-315F-44FB-5A0A-44B8E3B821B4}"/>
              </a:ext>
            </a:extLst>
          </p:cNvPr>
          <p:cNvSpPr txBox="1"/>
          <p:nvPr/>
        </p:nvSpPr>
        <p:spPr>
          <a:xfrm>
            <a:off x="666456" y="4952971"/>
            <a:ext cx="8060960" cy="1754326"/>
          </a:xfrm>
          <a:prstGeom prst="rect">
            <a:avLst/>
          </a:prstGeom>
          <a:solidFill>
            <a:schemeClr val="bg1">
              <a:lumMod val="75000"/>
              <a:lumOff val="25000"/>
            </a:schemeClr>
          </a:solidFill>
          <a:ln>
            <a:solidFill>
              <a:schemeClr val="tx1"/>
            </a:solidFill>
          </a:ln>
        </p:spPr>
        <p:txBody>
          <a:bodyPr wrap="square">
            <a:spAutoFit/>
          </a:bodyPr>
          <a:lstStyle/>
          <a:p>
            <a:r>
              <a:rPr lang="fr-FR" dirty="0"/>
              <a:t>« Pour faire un républicain, il faut prendre l’être humain, si petit et si humble qu’il soit, et lui donner l’idée qu’il faut penser par lui-même, qu’il ne doit ni foi ni obéissance à personne, que c’est à lui de chercher la vérité et non pas ) la recevoir toute faite d’un maître, d’un directeur, d’un chef, quel qu’il soit, temporel ou spirituel. »</a:t>
            </a:r>
          </a:p>
          <a:p>
            <a:pPr algn="r"/>
            <a:r>
              <a:rPr lang="fr-FR" dirty="0"/>
              <a:t>Ferdinand Buisson, 1883</a:t>
            </a:r>
          </a:p>
        </p:txBody>
      </p:sp>
    </p:spTree>
    <p:extLst>
      <p:ext uri="{BB962C8B-B14F-4D97-AF65-F5344CB8AC3E}">
        <p14:creationId xmlns:p14="http://schemas.microsoft.com/office/powerpoint/2010/main" val="27360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animBg="1"/>
      <p:bldP spid="10"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5A381F4-A5A7-7683-999D-D8C1618FCA73}"/>
              </a:ext>
            </a:extLst>
          </p:cNvPr>
          <p:cNvSpPr txBox="1"/>
          <p:nvPr/>
        </p:nvSpPr>
        <p:spPr>
          <a:xfrm>
            <a:off x="177038" y="113561"/>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C – La refondation républicaine, 1880-1902</a:t>
            </a:r>
          </a:p>
        </p:txBody>
      </p:sp>
      <p:sp>
        <p:nvSpPr>
          <p:cNvPr id="5" name="ZoneTexte 4">
            <a:extLst>
              <a:ext uri="{FF2B5EF4-FFF2-40B4-BE49-F238E27FC236}">
                <a16:creationId xmlns:a16="http://schemas.microsoft.com/office/drawing/2014/main" id="{C0DA2AB9-61B0-5463-5DEE-11C6DB197B91}"/>
              </a:ext>
            </a:extLst>
          </p:cNvPr>
          <p:cNvSpPr txBox="1"/>
          <p:nvPr/>
        </p:nvSpPr>
        <p:spPr>
          <a:xfrm>
            <a:off x="421747" y="575226"/>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L’école primaire : dépasser le lire-écrire-compter</a:t>
            </a:r>
          </a:p>
        </p:txBody>
      </p:sp>
      <p:sp>
        <p:nvSpPr>
          <p:cNvPr id="6" name="ZoneTexte 5">
            <a:extLst>
              <a:ext uri="{FF2B5EF4-FFF2-40B4-BE49-F238E27FC236}">
                <a16:creationId xmlns:a16="http://schemas.microsoft.com/office/drawing/2014/main" id="{D742AE1E-6F4D-54F1-35D8-CB27E6C19076}"/>
              </a:ext>
            </a:extLst>
          </p:cNvPr>
          <p:cNvSpPr txBox="1"/>
          <p:nvPr/>
        </p:nvSpPr>
        <p:spPr>
          <a:xfrm>
            <a:off x="666456" y="913351"/>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La morale laïque</a:t>
            </a:r>
          </a:p>
        </p:txBody>
      </p:sp>
      <p:sp>
        <p:nvSpPr>
          <p:cNvPr id="7" name="ZoneTexte 6">
            <a:extLst>
              <a:ext uri="{FF2B5EF4-FFF2-40B4-BE49-F238E27FC236}">
                <a16:creationId xmlns:a16="http://schemas.microsoft.com/office/drawing/2014/main" id="{9593778B-8358-58A1-0BF3-BBB5CF249888}"/>
              </a:ext>
            </a:extLst>
          </p:cNvPr>
          <p:cNvSpPr txBox="1"/>
          <p:nvPr/>
        </p:nvSpPr>
        <p:spPr>
          <a:xfrm>
            <a:off x="316816" y="1567649"/>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fr-FR" dirty="0">
                <a:solidFill>
                  <a:prstClr val="white"/>
                </a:solidFill>
                <a:latin typeface="Calibri" panose="020F0502020204030204"/>
              </a:rPr>
              <a:t>Le refus d’une école des rudiments</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768FE49D-1E2D-FF3D-29BB-A3074F931A8B}"/>
              </a:ext>
            </a:extLst>
          </p:cNvPr>
          <p:cNvSpPr txBox="1"/>
          <p:nvPr/>
        </p:nvSpPr>
        <p:spPr>
          <a:xfrm>
            <a:off x="666456" y="1263691"/>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b – « Ce qu’il n’est pas permis d’ignorer »</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EA04342B-A283-4FDA-F12C-6F47B9677925}"/>
              </a:ext>
            </a:extLst>
          </p:cNvPr>
          <p:cNvSpPr txBox="1"/>
          <p:nvPr/>
        </p:nvSpPr>
        <p:spPr>
          <a:xfrm>
            <a:off x="5441431" y="220436"/>
            <a:ext cx="3525532" cy="2308324"/>
          </a:xfrm>
          <a:prstGeom prst="rect">
            <a:avLst/>
          </a:prstGeom>
          <a:solidFill>
            <a:schemeClr val="bg1">
              <a:lumMod val="75000"/>
              <a:lumOff val="25000"/>
            </a:schemeClr>
          </a:solidFill>
          <a:ln>
            <a:solidFill>
              <a:schemeClr val="tx1"/>
            </a:solidFill>
          </a:ln>
        </p:spPr>
        <p:txBody>
          <a:bodyPr wrap="square">
            <a:spAutoFit/>
          </a:bodyPr>
          <a:lstStyle/>
          <a:p>
            <a:r>
              <a:rPr lang="fr-FR" dirty="0"/>
              <a:t>« [Le but de l’enseignement primaire] n’est pas d’embrasser dans les diverses matières auxquelles il touche tout ce qu’il est possible de savoir, mais de bien apprendre dans chacune d’elle ce qu’il n’est pas possible d’ignorer. »</a:t>
            </a:r>
          </a:p>
          <a:p>
            <a:pPr algn="r"/>
            <a:r>
              <a:rPr lang="fr-FR" dirty="0"/>
              <a:t>Octave </a:t>
            </a:r>
            <a:r>
              <a:rPr lang="fr-FR" dirty="0" err="1"/>
              <a:t>Gréard</a:t>
            </a:r>
            <a:r>
              <a:rPr lang="fr-FR" dirty="0"/>
              <a:t>, 1878</a:t>
            </a:r>
          </a:p>
        </p:txBody>
      </p:sp>
      <p:sp>
        <p:nvSpPr>
          <p:cNvPr id="15" name="ZoneTexte 14">
            <a:extLst>
              <a:ext uri="{FF2B5EF4-FFF2-40B4-BE49-F238E27FC236}">
                <a16:creationId xmlns:a16="http://schemas.microsoft.com/office/drawing/2014/main" id="{3CC17C3D-6B31-C924-55A6-7132E09FE530}"/>
              </a:ext>
            </a:extLst>
          </p:cNvPr>
          <p:cNvSpPr txBox="1"/>
          <p:nvPr/>
        </p:nvSpPr>
        <p:spPr>
          <a:xfrm>
            <a:off x="177038" y="2774121"/>
            <a:ext cx="8789924" cy="3970318"/>
          </a:xfrm>
          <a:prstGeom prst="rect">
            <a:avLst/>
          </a:prstGeom>
          <a:solidFill>
            <a:schemeClr val="bg1">
              <a:lumMod val="75000"/>
              <a:lumOff val="25000"/>
            </a:schemeClr>
          </a:solidFill>
          <a:ln>
            <a:solidFill>
              <a:schemeClr val="tx1"/>
            </a:solidFill>
          </a:ln>
        </p:spPr>
        <p:txBody>
          <a:bodyPr wrap="square">
            <a:spAutoFit/>
          </a:bodyPr>
          <a:lstStyle/>
          <a:p>
            <a:r>
              <a:rPr lang="fr-FR" dirty="0"/>
              <a:t>« C’est autour du problème de la constitution d’un enseignement vraiment éducateur que tous les efforts du ministère de l’Instruction publique se sont portés […]. C’est cette préoccupation dominante qui explique, rallie, harmonise un très grand nombre de mesures qui […] lorsqu’on n’en a pas la clé, pourraient donner prétexte à des reproches d’excès dans les nouveaux programmes, d’accessoires exagérés, d’études très variées et qui ne paraissent pas, au premier abord, suffisamment convergentes : tous ces accessoires auxquels nous attachons tant de prix, que nous groupons autour de l’enseignement fondamental et traditionnel du « lire, écrire, compter » : les leçons de choses, l’enseignement du dessin, les notions d’histoire naturelle, les musées scolaires, la gymnastique, les promenades scolaires, le travail manuel, le chant, la musique chorale. Pourquoi tous ces accessoires ? Parce qu’ils sont à nos yeux la chose principale, parce que ces accessoires feront de l’école primaire une école d’éducation libérale. Telle est la grande distinction, la grande ligne de séparation entre l’ancien régime, le régime traditionnel, et le nouveau. »</a:t>
            </a:r>
          </a:p>
          <a:p>
            <a:pPr algn="r"/>
            <a:r>
              <a:rPr lang="fr-FR" dirty="0"/>
              <a:t>Jules Ferry, discours au congrès pédagogique du 19 avril 1881</a:t>
            </a:r>
          </a:p>
        </p:txBody>
      </p:sp>
      <p:sp>
        <p:nvSpPr>
          <p:cNvPr id="16" name="ZoneTexte 15">
            <a:extLst>
              <a:ext uri="{FF2B5EF4-FFF2-40B4-BE49-F238E27FC236}">
                <a16:creationId xmlns:a16="http://schemas.microsoft.com/office/drawing/2014/main" id="{B5EF856F-A6CA-4D6C-FDC6-7ECF0A9A1ADF}"/>
              </a:ext>
            </a:extLst>
          </p:cNvPr>
          <p:cNvSpPr txBox="1"/>
          <p:nvPr/>
        </p:nvSpPr>
        <p:spPr>
          <a:xfrm>
            <a:off x="316816" y="1943989"/>
            <a:ext cx="524372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fr-FR" dirty="0">
                <a:solidFill>
                  <a:prstClr val="white"/>
                </a:solidFill>
                <a:latin typeface="Calibri" panose="020F0502020204030204"/>
              </a:rPr>
              <a:t>Le </a:t>
            </a:r>
            <a:r>
              <a:rPr lang="fr-FR" i="1" dirty="0">
                <a:solidFill>
                  <a:prstClr val="white"/>
                </a:solidFill>
                <a:latin typeface="Calibri" panose="020F0502020204030204"/>
              </a:rPr>
              <a:t>Dictionnaire de pédagogie </a:t>
            </a:r>
            <a:r>
              <a:rPr lang="fr-FR" dirty="0">
                <a:solidFill>
                  <a:prstClr val="white"/>
                </a:solidFill>
                <a:latin typeface="Calibri" panose="020F0502020204030204"/>
              </a:rPr>
              <a:t>de Ferdinand Buisson : ambition intellectuelle et ambition pédagogique</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45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5A381F4-A5A7-7683-999D-D8C1618FCA73}"/>
              </a:ext>
            </a:extLst>
          </p:cNvPr>
          <p:cNvSpPr txBox="1"/>
          <p:nvPr/>
        </p:nvSpPr>
        <p:spPr>
          <a:xfrm>
            <a:off x="177038" y="113561"/>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C – La refondation républicaine, 1880-1902</a:t>
            </a:r>
          </a:p>
        </p:txBody>
      </p:sp>
      <p:sp>
        <p:nvSpPr>
          <p:cNvPr id="5" name="ZoneTexte 4">
            <a:extLst>
              <a:ext uri="{FF2B5EF4-FFF2-40B4-BE49-F238E27FC236}">
                <a16:creationId xmlns:a16="http://schemas.microsoft.com/office/drawing/2014/main" id="{C0DA2AB9-61B0-5463-5DEE-11C6DB197B91}"/>
              </a:ext>
            </a:extLst>
          </p:cNvPr>
          <p:cNvSpPr txBox="1"/>
          <p:nvPr/>
        </p:nvSpPr>
        <p:spPr>
          <a:xfrm>
            <a:off x="421747" y="575226"/>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L’école primaire : dépasser le lire-écrire-compter</a:t>
            </a:r>
          </a:p>
        </p:txBody>
      </p:sp>
      <p:sp>
        <p:nvSpPr>
          <p:cNvPr id="6" name="ZoneTexte 5">
            <a:extLst>
              <a:ext uri="{FF2B5EF4-FFF2-40B4-BE49-F238E27FC236}">
                <a16:creationId xmlns:a16="http://schemas.microsoft.com/office/drawing/2014/main" id="{D742AE1E-6F4D-54F1-35D8-CB27E6C19076}"/>
              </a:ext>
            </a:extLst>
          </p:cNvPr>
          <p:cNvSpPr txBox="1"/>
          <p:nvPr/>
        </p:nvSpPr>
        <p:spPr>
          <a:xfrm>
            <a:off x="666456" y="913351"/>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La morale laïque</a:t>
            </a:r>
          </a:p>
        </p:txBody>
      </p:sp>
      <p:sp>
        <p:nvSpPr>
          <p:cNvPr id="7" name="ZoneTexte 6">
            <a:extLst>
              <a:ext uri="{FF2B5EF4-FFF2-40B4-BE49-F238E27FC236}">
                <a16:creationId xmlns:a16="http://schemas.microsoft.com/office/drawing/2014/main" id="{9593778B-8358-58A1-0BF3-BBB5CF249888}"/>
              </a:ext>
            </a:extLst>
          </p:cNvPr>
          <p:cNvSpPr txBox="1"/>
          <p:nvPr/>
        </p:nvSpPr>
        <p:spPr>
          <a:xfrm>
            <a:off x="316816" y="1567649"/>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Le refus d’une école des rudiments</a:t>
            </a:r>
          </a:p>
        </p:txBody>
      </p:sp>
      <p:sp>
        <p:nvSpPr>
          <p:cNvPr id="2" name="ZoneTexte 1">
            <a:extLst>
              <a:ext uri="{FF2B5EF4-FFF2-40B4-BE49-F238E27FC236}">
                <a16:creationId xmlns:a16="http://schemas.microsoft.com/office/drawing/2014/main" id="{768FE49D-1E2D-FF3D-29BB-A3074F931A8B}"/>
              </a:ext>
            </a:extLst>
          </p:cNvPr>
          <p:cNvSpPr txBox="1"/>
          <p:nvPr/>
        </p:nvSpPr>
        <p:spPr>
          <a:xfrm>
            <a:off x="666456" y="1263691"/>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b – « Ce qu’il n’est pas permis d’ignorer »</a:t>
            </a:r>
          </a:p>
        </p:txBody>
      </p:sp>
      <p:sp>
        <p:nvSpPr>
          <p:cNvPr id="16" name="ZoneTexte 15">
            <a:extLst>
              <a:ext uri="{FF2B5EF4-FFF2-40B4-BE49-F238E27FC236}">
                <a16:creationId xmlns:a16="http://schemas.microsoft.com/office/drawing/2014/main" id="{B5EF856F-A6CA-4D6C-FDC6-7ECF0A9A1ADF}"/>
              </a:ext>
            </a:extLst>
          </p:cNvPr>
          <p:cNvSpPr txBox="1"/>
          <p:nvPr/>
        </p:nvSpPr>
        <p:spPr>
          <a:xfrm>
            <a:off x="316816" y="1943989"/>
            <a:ext cx="525608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Le </a:t>
            </a:r>
            <a:r>
              <a:rPr kumimoji="0" lang="fr-FR" sz="1800" b="0" i="1" u="none" strike="noStrike" kern="1200" cap="none" spc="0" normalizeH="0" baseline="0" noProof="0" dirty="0">
                <a:ln>
                  <a:noFill/>
                </a:ln>
                <a:solidFill>
                  <a:prstClr val="white"/>
                </a:solidFill>
                <a:effectLst/>
                <a:uLnTx/>
                <a:uFillTx/>
                <a:latin typeface="Calibri" panose="020F0502020204030204"/>
                <a:ea typeface="+mn-ea"/>
                <a:cs typeface="+mn-cs"/>
              </a:rPr>
              <a:t>Dictionnaire de pédagogie </a:t>
            </a: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de Ferdinand Buisson : ambition intellectuelle et ambition pédagogique</a:t>
            </a:r>
          </a:p>
        </p:txBody>
      </p:sp>
      <p:sp>
        <p:nvSpPr>
          <p:cNvPr id="3" name="ZoneTexte 2">
            <a:extLst>
              <a:ext uri="{FF2B5EF4-FFF2-40B4-BE49-F238E27FC236}">
                <a16:creationId xmlns:a16="http://schemas.microsoft.com/office/drawing/2014/main" id="{0586B0A3-83BF-5A24-8CF6-18EBE0ECA02F}"/>
              </a:ext>
            </a:extLst>
          </p:cNvPr>
          <p:cNvSpPr txBox="1"/>
          <p:nvPr/>
        </p:nvSpPr>
        <p:spPr>
          <a:xfrm>
            <a:off x="316815" y="2590320"/>
            <a:ext cx="512461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L’ambition d’une éducation libérale</a:t>
            </a:r>
            <a:r>
              <a:rPr kumimoji="0" lang="fr-FR" sz="1800" b="0" i="0" u="none" strike="noStrike" kern="1200" cap="none" spc="0" normalizeH="0" noProof="0" dirty="0">
                <a:ln>
                  <a:noFill/>
                </a:ln>
                <a:solidFill>
                  <a:prstClr val="white"/>
                </a:solidFill>
                <a:effectLst/>
                <a:uLnTx/>
                <a:uFillTx/>
                <a:latin typeface="Calibri" panose="020F0502020204030204"/>
                <a:ea typeface="+mn-ea"/>
                <a:cs typeface="+mn-cs"/>
              </a:rPr>
              <a:t> ?</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F8909E1E-55BF-C138-B889-D03954130553}"/>
              </a:ext>
            </a:extLst>
          </p:cNvPr>
          <p:cNvSpPr txBox="1"/>
          <p:nvPr/>
        </p:nvSpPr>
        <p:spPr>
          <a:xfrm>
            <a:off x="1170673" y="4267681"/>
            <a:ext cx="6634220" cy="1754326"/>
          </a:xfrm>
          <a:prstGeom prst="rect">
            <a:avLst/>
          </a:prstGeom>
          <a:solidFill>
            <a:schemeClr val="bg1">
              <a:lumMod val="75000"/>
              <a:lumOff val="25000"/>
            </a:schemeClr>
          </a:solidFill>
          <a:ln>
            <a:solidFill>
              <a:schemeClr val="tx1"/>
            </a:solidFill>
          </a:ln>
        </p:spPr>
        <p:txBody>
          <a:bodyPr wrap="square">
            <a:spAutoFit/>
          </a:bodyPr>
          <a:lstStyle/>
          <a:p>
            <a:r>
              <a:rPr lang="fr-FR" dirty="0"/>
              <a:t>« D’abord une somme de connaissances appropriées à leurs futurs besoins, ensuite et surtout de bonnes habitudes d’esprit, une intelligence ouverte et éveillée, des idées claires, du jugement, de la réflexion, de l’ordre et de la justesse dans la pensée et dans le langage. »</a:t>
            </a:r>
          </a:p>
          <a:p>
            <a:pPr algn="r"/>
            <a:r>
              <a:rPr lang="fr-FR" dirty="0"/>
              <a:t>Jules Ferry, arrêté du 27 juillet 1882</a:t>
            </a:r>
          </a:p>
        </p:txBody>
      </p:sp>
    </p:spTree>
    <p:extLst>
      <p:ext uri="{BB962C8B-B14F-4D97-AF65-F5344CB8AC3E}">
        <p14:creationId xmlns:p14="http://schemas.microsoft.com/office/powerpoint/2010/main" val="280046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5A381F4-A5A7-7683-999D-D8C1618FCA73}"/>
              </a:ext>
            </a:extLst>
          </p:cNvPr>
          <p:cNvSpPr txBox="1"/>
          <p:nvPr/>
        </p:nvSpPr>
        <p:spPr>
          <a:xfrm>
            <a:off x="177038" y="113561"/>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C – La refondation républicaine, 1880-1902</a:t>
            </a:r>
          </a:p>
        </p:txBody>
      </p:sp>
      <p:sp>
        <p:nvSpPr>
          <p:cNvPr id="5" name="ZoneTexte 4">
            <a:extLst>
              <a:ext uri="{FF2B5EF4-FFF2-40B4-BE49-F238E27FC236}">
                <a16:creationId xmlns:a16="http://schemas.microsoft.com/office/drawing/2014/main" id="{C0DA2AB9-61B0-5463-5DEE-11C6DB197B91}"/>
              </a:ext>
            </a:extLst>
          </p:cNvPr>
          <p:cNvSpPr txBox="1"/>
          <p:nvPr/>
        </p:nvSpPr>
        <p:spPr>
          <a:xfrm>
            <a:off x="421747" y="575226"/>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L’école primaire : dépasser le lire-écrire-compter</a:t>
            </a:r>
          </a:p>
        </p:txBody>
      </p:sp>
      <p:sp>
        <p:nvSpPr>
          <p:cNvPr id="6" name="ZoneTexte 5">
            <a:extLst>
              <a:ext uri="{FF2B5EF4-FFF2-40B4-BE49-F238E27FC236}">
                <a16:creationId xmlns:a16="http://schemas.microsoft.com/office/drawing/2014/main" id="{D742AE1E-6F4D-54F1-35D8-CB27E6C19076}"/>
              </a:ext>
            </a:extLst>
          </p:cNvPr>
          <p:cNvSpPr txBox="1"/>
          <p:nvPr/>
        </p:nvSpPr>
        <p:spPr>
          <a:xfrm>
            <a:off x="666456" y="913351"/>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La morale laïque</a:t>
            </a:r>
          </a:p>
        </p:txBody>
      </p:sp>
      <p:sp>
        <p:nvSpPr>
          <p:cNvPr id="2" name="ZoneTexte 1">
            <a:extLst>
              <a:ext uri="{FF2B5EF4-FFF2-40B4-BE49-F238E27FC236}">
                <a16:creationId xmlns:a16="http://schemas.microsoft.com/office/drawing/2014/main" id="{768FE49D-1E2D-FF3D-29BB-A3074F931A8B}"/>
              </a:ext>
            </a:extLst>
          </p:cNvPr>
          <p:cNvSpPr txBox="1"/>
          <p:nvPr/>
        </p:nvSpPr>
        <p:spPr>
          <a:xfrm>
            <a:off x="666456" y="1263691"/>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b – « Ce qu’il n’est pas permis d’ignorer »</a:t>
            </a:r>
          </a:p>
        </p:txBody>
      </p:sp>
      <p:sp>
        <p:nvSpPr>
          <p:cNvPr id="8" name="ZoneTexte 7">
            <a:extLst>
              <a:ext uri="{FF2B5EF4-FFF2-40B4-BE49-F238E27FC236}">
                <a16:creationId xmlns:a16="http://schemas.microsoft.com/office/drawing/2014/main" id="{7C00310A-A544-EC2C-A9B7-C0BF241CFF9F}"/>
              </a:ext>
            </a:extLst>
          </p:cNvPr>
          <p:cNvSpPr txBox="1"/>
          <p:nvPr/>
        </p:nvSpPr>
        <p:spPr>
          <a:xfrm>
            <a:off x="666456" y="1633023"/>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c – De vrais contenus disciplinaires pour le primaire</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ZoneTexte 9">
            <a:extLst>
              <a:ext uri="{FF2B5EF4-FFF2-40B4-BE49-F238E27FC236}">
                <a16:creationId xmlns:a16="http://schemas.microsoft.com/office/drawing/2014/main" id="{517A83DF-38AC-AEB5-37AE-F618BCEE6ECA}"/>
              </a:ext>
            </a:extLst>
          </p:cNvPr>
          <p:cNvSpPr txBox="1"/>
          <p:nvPr/>
        </p:nvSpPr>
        <p:spPr>
          <a:xfrm>
            <a:off x="177038" y="2002355"/>
            <a:ext cx="865804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fr-FR" dirty="0">
                <a:solidFill>
                  <a:prstClr val="white"/>
                </a:solidFill>
                <a:latin typeface="Calibri" panose="020F0502020204030204"/>
              </a:rPr>
              <a:t>Des références claires : le Certificat d’études (1866) et le </a:t>
            </a:r>
            <a:r>
              <a:rPr lang="fr-FR" i="1" dirty="0">
                <a:solidFill>
                  <a:prstClr val="white"/>
                </a:solidFill>
                <a:latin typeface="Calibri" panose="020F0502020204030204"/>
              </a:rPr>
              <a:t>Règlement d’organisation pédagogique des écoles publiques de la Seine</a:t>
            </a:r>
            <a:r>
              <a:rPr lang="fr-FR" dirty="0">
                <a:solidFill>
                  <a:prstClr val="white"/>
                </a:solidFill>
                <a:latin typeface="Calibri" panose="020F0502020204030204"/>
              </a:rPr>
              <a:t> d’Octave </a:t>
            </a:r>
            <a:r>
              <a:rPr lang="fr-FR" dirty="0" err="1">
                <a:solidFill>
                  <a:prstClr val="white"/>
                </a:solidFill>
                <a:latin typeface="Calibri" panose="020F0502020204030204"/>
              </a:rPr>
              <a:t>Gréard</a:t>
            </a:r>
            <a:r>
              <a:rPr lang="fr-FR" dirty="0">
                <a:solidFill>
                  <a:prstClr val="white"/>
                </a:solidFill>
                <a:latin typeface="Calibri" panose="020F0502020204030204"/>
              </a:rPr>
              <a:t> (1868)</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ZoneTexte 10">
            <a:extLst>
              <a:ext uri="{FF2B5EF4-FFF2-40B4-BE49-F238E27FC236}">
                <a16:creationId xmlns:a16="http://schemas.microsoft.com/office/drawing/2014/main" id="{9F4AFB67-59E9-BE55-2C34-5C037F105386}"/>
              </a:ext>
            </a:extLst>
          </p:cNvPr>
          <p:cNvSpPr txBox="1"/>
          <p:nvPr/>
        </p:nvSpPr>
        <p:spPr>
          <a:xfrm>
            <a:off x="177038" y="2709812"/>
            <a:ext cx="865804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fr-FR" dirty="0">
                <a:solidFill>
                  <a:prstClr val="white"/>
                </a:solidFill>
                <a:latin typeface="Calibri" panose="020F0502020204030204"/>
              </a:rPr>
              <a:t>La normalisation par la loi de 1882</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ZoneTexte 11">
            <a:extLst>
              <a:ext uri="{FF2B5EF4-FFF2-40B4-BE49-F238E27FC236}">
                <a16:creationId xmlns:a16="http://schemas.microsoft.com/office/drawing/2014/main" id="{0398798C-5CC3-C387-E9E7-1B7283163EC6}"/>
              </a:ext>
            </a:extLst>
          </p:cNvPr>
          <p:cNvSpPr txBox="1"/>
          <p:nvPr/>
        </p:nvSpPr>
        <p:spPr>
          <a:xfrm>
            <a:off x="158761" y="3140270"/>
            <a:ext cx="865804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La précision de</a:t>
            </a:r>
            <a:r>
              <a:rPr kumimoji="0" lang="fr-FR" sz="1800" b="0" i="0" u="none" strike="noStrike" kern="1200" cap="none" spc="0" normalizeH="0" noProof="0" dirty="0">
                <a:ln>
                  <a:noFill/>
                </a:ln>
                <a:solidFill>
                  <a:prstClr val="white"/>
                </a:solidFill>
                <a:effectLst/>
                <a:uLnTx/>
                <a:uFillTx/>
                <a:latin typeface="Calibri" panose="020F0502020204030204"/>
                <a:ea typeface="+mn-ea"/>
                <a:cs typeface="+mn-cs"/>
              </a:rPr>
              <a:t> l’arrêté du 18 janvier 1887</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E4A310A8-BD31-1AB9-EB62-4CCCB1010F28}"/>
              </a:ext>
            </a:extLst>
          </p:cNvPr>
          <p:cNvSpPr txBox="1"/>
          <p:nvPr/>
        </p:nvSpPr>
        <p:spPr>
          <a:xfrm>
            <a:off x="565192" y="3675705"/>
            <a:ext cx="8251612" cy="2862322"/>
          </a:xfrm>
          <a:prstGeom prst="rect">
            <a:avLst/>
          </a:prstGeom>
          <a:solidFill>
            <a:schemeClr val="bg1">
              <a:lumMod val="75000"/>
              <a:lumOff val="25000"/>
            </a:schemeClr>
          </a:solidFill>
          <a:ln>
            <a:solidFill>
              <a:schemeClr val="tx1"/>
            </a:solidFill>
          </a:ln>
        </p:spPr>
        <p:txBody>
          <a:bodyPr wrap="square">
            <a:spAutoFit/>
          </a:bodyPr>
          <a:lstStyle/>
          <a:p>
            <a:pPr marL="285750" indent="-285750">
              <a:buFontTx/>
              <a:buChar char="-"/>
            </a:pPr>
            <a:r>
              <a:rPr lang="fr-FR" dirty="0"/>
              <a:t>L’enseignement moral et civique</a:t>
            </a:r>
          </a:p>
          <a:p>
            <a:pPr marL="285750" indent="-285750">
              <a:buFontTx/>
              <a:buChar char="-"/>
            </a:pPr>
            <a:r>
              <a:rPr lang="fr-FR" dirty="0"/>
              <a:t>La lecture et l’écriture</a:t>
            </a:r>
          </a:p>
          <a:p>
            <a:pPr marL="285750" indent="-285750">
              <a:buFontTx/>
              <a:buChar char="-"/>
            </a:pPr>
            <a:r>
              <a:rPr lang="fr-FR" dirty="0"/>
              <a:t>La langue française</a:t>
            </a:r>
          </a:p>
          <a:p>
            <a:pPr marL="285750" indent="-285750">
              <a:buFontTx/>
              <a:buChar char="-"/>
            </a:pPr>
            <a:r>
              <a:rPr lang="fr-FR" dirty="0"/>
              <a:t>L’histoire et la géographie, spécialement de la France</a:t>
            </a:r>
          </a:p>
          <a:p>
            <a:pPr marL="285750" indent="-285750">
              <a:buFontTx/>
              <a:buChar char="-"/>
            </a:pPr>
            <a:r>
              <a:rPr lang="fr-FR" dirty="0"/>
              <a:t>Le calcul et le système métrique</a:t>
            </a:r>
          </a:p>
          <a:p>
            <a:pPr marL="285750" indent="-285750">
              <a:buFontTx/>
              <a:buChar char="-"/>
            </a:pPr>
            <a:r>
              <a:rPr lang="fr-FR" dirty="0"/>
              <a:t>Les leçons de choses et les premières notions scientifiques, principalement dans leurs applications à l’agriculture</a:t>
            </a:r>
          </a:p>
          <a:p>
            <a:pPr marL="285750" indent="-285750">
              <a:buFontTx/>
              <a:buChar char="-"/>
            </a:pPr>
            <a:r>
              <a:rPr lang="fr-FR" dirty="0"/>
              <a:t>Les éléments du dessin, du chant et du travail manuel (travaux d’aiguille dans les écoles de filles)</a:t>
            </a:r>
          </a:p>
          <a:p>
            <a:pPr marL="285750" indent="-285750">
              <a:buFontTx/>
              <a:buChar char="-"/>
            </a:pPr>
            <a:r>
              <a:rPr lang="fr-FR" dirty="0"/>
              <a:t>Les exercices gymnastiques et militaires dans les écoles de garçons</a:t>
            </a:r>
          </a:p>
        </p:txBody>
      </p:sp>
    </p:spTree>
    <p:extLst>
      <p:ext uri="{BB962C8B-B14F-4D97-AF65-F5344CB8AC3E}">
        <p14:creationId xmlns:p14="http://schemas.microsoft.com/office/powerpoint/2010/main" val="178375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5A381F4-A5A7-7683-999D-D8C1618FCA73}"/>
              </a:ext>
            </a:extLst>
          </p:cNvPr>
          <p:cNvSpPr txBox="1"/>
          <p:nvPr/>
        </p:nvSpPr>
        <p:spPr>
          <a:xfrm>
            <a:off x="177038" y="113561"/>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C – La refondation républicaine, 1880-1902</a:t>
            </a:r>
          </a:p>
        </p:txBody>
      </p:sp>
      <p:sp>
        <p:nvSpPr>
          <p:cNvPr id="5" name="ZoneTexte 4">
            <a:extLst>
              <a:ext uri="{FF2B5EF4-FFF2-40B4-BE49-F238E27FC236}">
                <a16:creationId xmlns:a16="http://schemas.microsoft.com/office/drawing/2014/main" id="{C0DA2AB9-61B0-5463-5DEE-11C6DB197B91}"/>
              </a:ext>
            </a:extLst>
          </p:cNvPr>
          <p:cNvSpPr txBox="1"/>
          <p:nvPr/>
        </p:nvSpPr>
        <p:spPr>
          <a:xfrm>
            <a:off x="421747" y="575226"/>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L’école primaire : dépasser le lire-écrire-compter</a:t>
            </a:r>
          </a:p>
        </p:txBody>
      </p:sp>
      <p:sp>
        <p:nvSpPr>
          <p:cNvPr id="6" name="ZoneTexte 5">
            <a:extLst>
              <a:ext uri="{FF2B5EF4-FFF2-40B4-BE49-F238E27FC236}">
                <a16:creationId xmlns:a16="http://schemas.microsoft.com/office/drawing/2014/main" id="{D742AE1E-6F4D-54F1-35D8-CB27E6C19076}"/>
              </a:ext>
            </a:extLst>
          </p:cNvPr>
          <p:cNvSpPr txBox="1"/>
          <p:nvPr/>
        </p:nvSpPr>
        <p:spPr>
          <a:xfrm>
            <a:off x="750673" y="1435307"/>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a:t>
            </a:r>
            <a:r>
              <a:rPr lang="fr-FR" dirty="0">
                <a:solidFill>
                  <a:prstClr val="white"/>
                </a:solidFill>
                <a:latin typeface="Calibri" panose="020F0502020204030204"/>
              </a:rPr>
              <a:t>Du latin au français</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9593778B-8358-58A1-0BF3-BBB5CF249888}"/>
              </a:ext>
            </a:extLst>
          </p:cNvPr>
          <p:cNvSpPr txBox="1"/>
          <p:nvPr/>
        </p:nvSpPr>
        <p:spPr>
          <a:xfrm>
            <a:off x="177038" y="2206834"/>
            <a:ext cx="595434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De Raoul </a:t>
            </a:r>
            <a:r>
              <a:rPr kumimoji="0" lang="fr-FR" sz="1800" b="0" i="0" u="none" strike="noStrike" kern="1200" cap="none" spc="0" normalizeH="0" baseline="0" noProof="0" dirty="0" err="1">
                <a:ln>
                  <a:noFill/>
                </a:ln>
                <a:solidFill>
                  <a:prstClr val="white"/>
                </a:solidFill>
                <a:effectLst/>
                <a:uLnTx/>
                <a:uFillTx/>
                <a:latin typeface="Calibri" panose="020F0502020204030204"/>
                <a:ea typeface="+mn-ea"/>
                <a:cs typeface="+mn-cs"/>
              </a:rPr>
              <a:t>Frary</a:t>
            </a: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(1885 à l’enquête Ribot (1899), un vent de contestation</a:t>
            </a:r>
          </a:p>
        </p:txBody>
      </p:sp>
      <p:sp>
        <p:nvSpPr>
          <p:cNvPr id="2" name="ZoneTexte 1">
            <a:extLst>
              <a:ext uri="{FF2B5EF4-FFF2-40B4-BE49-F238E27FC236}">
                <a16:creationId xmlns:a16="http://schemas.microsoft.com/office/drawing/2014/main" id="{3A9C2796-925A-A9EE-A3D9-9C63B6AFC73D}"/>
              </a:ext>
            </a:extLst>
          </p:cNvPr>
          <p:cNvSpPr txBox="1"/>
          <p:nvPr/>
        </p:nvSpPr>
        <p:spPr>
          <a:xfrm>
            <a:off x="421747" y="975336"/>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000" dirty="0">
                <a:solidFill>
                  <a:prstClr val="white"/>
                </a:solidFill>
                <a:latin typeface="Calibri" panose="020F0502020204030204"/>
              </a:rPr>
              <a:t>2 – 1880-1902 : le lycée devient un lieu où on juxtapose les disciplines</a:t>
            </a:r>
            <a:endPar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Image 2">
            <a:extLst>
              <a:ext uri="{FF2B5EF4-FFF2-40B4-BE49-F238E27FC236}">
                <a16:creationId xmlns:a16="http://schemas.microsoft.com/office/drawing/2014/main" id="{20275EE1-4002-747D-869A-A99D070E59FA}"/>
              </a:ext>
            </a:extLst>
          </p:cNvPr>
          <p:cNvPicPr>
            <a:picLocks noChangeAspect="1"/>
          </p:cNvPicPr>
          <p:nvPr/>
        </p:nvPicPr>
        <p:blipFill>
          <a:blip r:embed="rId2"/>
          <a:stretch>
            <a:fillRect/>
          </a:stretch>
        </p:blipFill>
        <p:spPr>
          <a:xfrm>
            <a:off x="6359508" y="2382468"/>
            <a:ext cx="2000489" cy="3000111"/>
          </a:xfrm>
          <a:prstGeom prst="rect">
            <a:avLst/>
          </a:prstGeom>
        </p:spPr>
      </p:pic>
      <p:sp>
        <p:nvSpPr>
          <p:cNvPr id="11" name="ZoneTexte 10">
            <a:extLst>
              <a:ext uri="{FF2B5EF4-FFF2-40B4-BE49-F238E27FC236}">
                <a16:creationId xmlns:a16="http://schemas.microsoft.com/office/drawing/2014/main" id="{38243A59-DE59-990E-A024-9A63215DAF9A}"/>
              </a:ext>
            </a:extLst>
          </p:cNvPr>
          <p:cNvSpPr txBox="1"/>
          <p:nvPr/>
        </p:nvSpPr>
        <p:spPr>
          <a:xfrm>
            <a:off x="177038" y="3284444"/>
            <a:ext cx="6075481" cy="2092881"/>
          </a:xfrm>
          <a:prstGeom prst="rect">
            <a:avLst/>
          </a:prstGeom>
          <a:solidFill>
            <a:schemeClr val="bg1">
              <a:lumMod val="75000"/>
              <a:lumOff val="25000"/>
            </a:schemeClr>
          </a:solidFill>
          <a:ln>
            <a:solidFill>
              <a:schemeClr val="tx1"/>
            </a:solidFill>
          </a:ln>
        </p:spPr>
        <p:txBody>
          <a:bodyPr wrap="square">
            <a:spAutoFit/>
          </a:bodyPr>
          <a:lstStyle/>
          <a:p>
            <a:r>
              <a:rPr lang="fr-FR" sz="1600" dirty="0"/>
              <a:t>« Le latin n’est plus qu’un signe extérieur à quoi se reconnaît une certaine aristocratie bourgeoise. Personnellement, et bien que sorti de l’Ecole normale, je ne suis pas partisan de l’enseignement secondaire à base latine : les élèves […] sont jetés sur le pavé munis d’idées dont les plus modernes sont celles du XVII</a:t>
            </a:r>
            <a:r>
              <a:rPr lang="fr-FR" sz="1600" baseline="30000" dirty="0"/>
              <a:t>e</a:t>
            </a:r>
            <a:r>
              <a:rPr lang="fr-FR" sz="1600" dirty="0"/>
              <a:t> siècle français. Nos voisins anglais et allemands […] posent des questions morales, politiques, sociales et esthétiques en termes bien plus modernes. »</a:t>
            </a:r>
          </a:p>
          <a:p>
            <a:pPr algn="r"/>
            <a:r>
              <a:rPr lang="fr-FR" sz="1600" dirty="0"/>
              <a:t>Charles </a:t>
            </a:r>
            <a:r>
              <a:rPr lang="fr-FR" sz="1600" dirty="0" err="1"/>
              <a:t>Andler</a:t>
            </a:r>
            <a:endParaRPr lang="fr-FR" dirty="0"/>
          </a:p>
        </p:txBody>
      </p:sp>
      <p:sp>
        <p:nvSpPr>
          <p:cNvPr id="14" name="ZoneTexte 13">
            <a:extLst>
              <a:ext uri="{FF2B5EF4-FFF2-40B4-BE49-F238E27FC236}">
                <a16:creationId xmlns:a16="http://schemas.microsoft.com/office/drawing/2014/main" id="{D2F0E818-BE53-FACB-7CF9-3533D58ADC0E}"/>
              </a:ext>
            </a:extLst>
          </p:cNvPr>
          <p:cNvSpPr txBox="1"/>
          <p:nvPr/>
        </p:nvSpPr>
        <p:spPr>
          <a:xfrm>
            <a:off x="177038" y="5560298"/>
            <a:ext cx="8546832" cy="1107996"/>
          </a:xfrm>
          <a:prstGeom prst="rect">
            <a:avLst/>
          </a:prstGeom>
          <a:solidFill>
            <a:schemeClr val="bg1">
              <a:lumMod val="75000"/>
              <a:lumOff val="25000"/>
            </a:schemeClr>
          </a:solidFill>
          <a:ln>
            <a:solidFill>
              <a:schemeClr val="tx1"/>
            </a:solidFill>
          </a:ln>
        </p:spPr>
        <p:txBody>
          <a:bodyPr wrap="square">
            <a:spAutoFit/>
          </a:bodyPr>
          <a:lstStyle/>
          <a:p>
            <a:r>
              <a:rPr lang="fr-FR" sz="1600" dirty="0"/>
              <a:t>« Je suis convaincu que, en tant que formant la base de l’enseignement général, l’enseignement classique est destiné tôt ou tard à disparaître, à faire place à un enseignement nouveau ; je crois que c’est un fait qui appartient à l’évolution de la civilisation moderne. »</a:t>
            </a:r>
          </a:p>
          <a:p>
            <a:pPr algn="r"/>
            <a:r>
              <a:rPr lang="fr-FR" sz="1600" dirty="0"/>
              <a:t>Gaston Pâris</a:t>
            </a:r>
          </a:p>
        </p:txBody>
      </p:sp>
      <p:sp>
        <p:nvSpPr>
          <p:cNvPr id="15" name="ZoneTexte 14">
            <a:extLst>
              <a:ext uri="{FF2B5EF4-FFF2-40B4-BE49-F238E27FC236}">
                <a16:creationId xmlns:a16="http://schemas.microsoft.com/office/drawing/2014/main" id="{45BF4876-15E4-6932-BEE7-2871807154AA}"/>
              </a:ext>
            </a:extLst>
          </p:cNvPr>
          <p:cNvSpPr txBox="1"/>
          <p:nvPr/>
        </p:nvSpPr>
        <p:spPr>
          <a:xfrm>
            <a:off x="177037" y="1838896"/>
            <a:ext cx="595434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- 1880 : l’heure des remises en cause</a:t>
            </a:r>
          </a:p>
        </p:txBody>
      </p:sp>
      <p:sp>
        <p:nvSpPr>
          <p:cNvPr id="16" name="ZoneTexte 15">
            <a:extLst>
              <a:ext uri="{FF2B5EF4-FFF2-40B4-BE49-F238E27FC236}">
                <a16:creationId xmlns:a16="http://schemas.microsoft.com/office/drawing/2014/main" id="{598CDF62-1F5F-F308-9C5D-3E2E985877A8}"/>
              </a:ext>
            </a:extLst>
          </p:cNvPr>
          <p:cNvSpPr txBox="1"/>
          <p:nvPr/>
        </p:nvSpPr>
        <p:spPr>
          <a:xfrm>
            <a:off x="177036" y="2853165"/>
            <a:ext cx="595434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- 1902</a:t>
            </a:r>
            <a:r>
              <a:rPr kumimoji="0" lang="fr-FR" sz="1800" b="0" i="0" u="none" strike="noStrike" kern="1200" cap="none" spc="0" normalizeH="0" noProof="0" dirty="0">
                <a:ln>
                  <a:noFill/>
                </a:ln>
                <a:solidFill>
                  <a:prstClr val="white"/>
                </a:solidFill>
                <a:effectLst/>
                <a:uLnTx/>
                <a:uFillTx/>
                <a:latin typeface="Calibri" panose="020F0502020204030204"/>
                <a:ea typeface="+mn-ea"/>
                <a:cs typeface="+mn-cs"/>
              </a:rPr>
              <a:t> : une matière parmi d’autres ?</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75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11" grpId="0" animBg="1"/>
      <p:bldP spid="14" grpId="0" animBg="1"/>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5A381F4-A5A7-7683-999D-D8C1618FCA73}"/>
              </a:ext>
            </a:extLst>
          </p:cNvPr>
          <p:cNvSpPr txBox="1"/>
          <p:nvPr/>
        </p:nvSpPr>
        <p:spPr>
          <a:xfrm>
            <a:off x="177038" y="113561"/>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C – La refondation républicaine, 1880-1902</a:t>
            </a:r>
          </a:p>
        </p:txBody>
      </p:sp>
      <p:sp>
        <p:nvSpPr>
          <p:cNvPr id="5" name="ZoneTexte 4">
            <a:extLst>
              <a:ext uri="{FF2B5EF4-FFF2-40B4-BE49-F238E27FC236}">
                <a16:creationId xmlns:a16="http://schemas.microsoft.com/office/drawing/2014/main" id="{C0DA2AB9-61B0-5463-5DEE-11C6DB197B91}"/>
              </a:ext>
            </a:extLst>
          </p:cNvPr>
          <p:cNvSpPr txBox="1"/>
          <p:nvPr/>
        </p:nvSpPr>
        <p:spPr>
          <a:xfrm>
            <a:off x="421747" y="575226"/>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L’école primaire : dépasser le lire-écrire-compter</a:t>
            </a:r>
          </a:p>
        </p:txBody>
      </p:sp>
      <p:sp>
        <p:nvSpPr>
          <p:cNvPr id="6" name="ZoneTexte 5">
            <a:extLst>
              <a:ext uri="{FF2B5EF4-FFF2-40B4-BE49-F238E27FC236}">
                <a16:creationId xmlns:a16="http://schemas.microsoft.com/office/drawing/2014/main" id="{D742AE1E-6F4D-54F1-35D8-CB27E6C19076}"/>
              </a:ext>
            </a:extLst>
          </p:cNvPr>
          <p:cNvSpPr txBox="1"/>
          <p:nvPr/>
        </p:nvSpPr>
        <p:spPr>
          <a:xfrm>
            <a:off x="750673" y="1435307"/>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Du latin au français</a:t>
            </a:r>
          </a:p>
        </p:txBody>
      </p:sp>
      <p:sp>
        <p:nvSpPr>
          <p:cNvPr id="2" name="ZoneTexte 1">
            <a:extLst>
              <a:ext uri="{FF2B5EF4-FFF2-40B4-BE49-F238E27FC236}">
                <a16:creationId xmlns:a16="http://schemas.microsoft.com/office/drawing/2014/main" id="{3A9C2796-925A-A9EE-A3D9-9C63B6AFC73D}"/>
              </a:ext>
            </a:extLst>
          </p:cNvPr>
          <p:cNvSpPr txBox="1"/>
          <p:nvPr/>
        </p:nvSpPr>
        <p:spPr>
          <a:xfrm>
            <a:off x="421747" y="975336"/>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2 – 1880-1902 : le lycée devient un lieu où on juxtapose les disciplines</a:t>
            </a:r>
          </a:p>
        </p:txBody>
      </p:sp>
      <p:sp>
        <p:nvSpPr>
          <p:cNvPr id="15" name="ZoneTexte 14">
            <a:extLst>
              <a:ext uri="{FF2B5EF4-FFF2-40B4-BE49-F238E27FC236}">
                <a16:creationId xmlns:a16="http://schemas.microsoft.com/office/drawing/2014/main" id="{45BF4876-15E4-6932-BEE7-2871807154AA}"/>
              </a:ext>
            </a:extLst>
          </p:cNvPr>
          <p:cNvSpPr txBox="1"/>
          <p:nvPr/>
        </p:nvSpPr>
        <p:spPr>
          <a:xfrm>
            <a:off x="177038" y="2157401"/>
            <a:ext cx="871982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fr-FR" dirty="0">
                <a:solidFill>
                  <a:prstClr val="white"/>
                </a:solidFill>
                <a:latin typeface="Calibri" panose="020F0502020204030204"/>
              </a:rPr>
              <a:t>Des humanités classiques à la culture générale : de nouvelles finalités pour le secondaire</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F58F0A39-D24A-2886-AFC1-18AA022D8E32}"/>
              </a:ext>
            </a:extLst>
          </p:cNvPr>
          <p:cNvSpPr txBox="1"/>
          <p:nvPr/>
        </p:nvSpPr>
        <p:spPr>
          <a:xfrm>
            <a:off x="750673" y="1788069"/>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b – La dispersion de l’enseignement et la consécration des disciplines</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7EA77AC8-A619-E797-A357-AA582C93CFA3}"/>
              </a:ext>
            </a:extLst>
          </p:cNvPr>
          <p:cNvSpPr txBox="1"/>
          <p:nvPr/>
        </p:nvSpPr>
        <p:spPr>
          <a:xfrm>
            <a:off x="177038" y="2510163"/>
            <a:ext cx="871982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Le triomphe</a:t>
            </a:r>
            <a:r>
              <a:rPr kumimoji="0" lang="fr-FR" sz="1800" b="0" i="0" u="none" strike="noStrike" kern="1200" cap="none" spc="0" normalizeH="0" noProof="0" dirty="0">
                <a:ln>
                  <a:noFill/>
                </a:ln>
                <a:solidFill>
                  <a:prstClr val="white"/>
                </a:solidFill>
                <a:effectLst/>
                <a:uLnTx/>
                <a:uFillTx/>
                <a:latin typeface="Calibri" panose="020F0502020204030204"/>
                <a:ea typeface="+mn-ea"/>
                <a:cs typeface="+mn-cs"/>
              </a:rPr>
              <a:t> de l’esprit de spécialité</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ZoneTexte 9">
            <a:extLst>
              <a:ext uri="{FF2B5EF4-FFF2-40B4-BE49-F238E27FC236}">
                <a16:creationId xmlns:a16="http://schemas.microsoft.com/office/drawing/2014/main" id="{846C1A2B-6155-3AC7-7D9D-EB81919ABC87}"/>
              </a:ext>
            </a:extLst>
          </p:cNvPr>
          <p:cNvSpPr txBox="1"/>
          <p:nvPr/>
        </p:nvSpPr>
        <p:spPr>
          <a:xfrm>
            <a:off x="446194" y="3014884"/>
            <a:ext cx="8339458" cy="1477328"/>
          </a:xfrm>
          <a:prstGeom prst="rect">
            <a:avLst/>
          </a:prstGeom>
          <a:solidFill>
            <a:schemeClr val="bg1">
              <a:lumMod val="75000"/>
              <a:lumOff val="25000"/>
            </a:schemeClr>
          </a:solidFill>
          <a:ln>
            <a:solidFill>
              <a:schemeClr val="tx1"/>
            </a:solidFill>
          </a:ln>
        </p:spPr>
        <p:txBody>
          <a:bodyPr wrap="square">
            <a:spAutoFit/>
          </a:bodyPr>
          <a:lstStyle/>
          <a:p>
            <a:r>
              <a:rPr lang="fr-FR" dirty="0"/>
              <a:t>« La rédaction des programmes a été confiée à des hommes spéciaux pleins de zèle, membres du conseil supérieur de l’Instruction publique et dont chacun, préoccupé des choses qui avaient fait l’objet des études de sa vie, a poussé plus loin qu’il ne convenait l’extension du programme particulier qui lui étaient confié. »</a:t>
            </a:r>
          </a:p>
          <a:p>
            <a:pPr algn="r"/>
            <a:r>
              <a:rPr lang="fr-FR" dirty="0"/>
              <a:t>Berthelot, ministre de l’Instruction publique, 1887</a:t>
            </a:r>
          </a:p>
        </p:txBody>
      </p:sp>
      <p:sp>
        <p:nvSpPr>
          <p:cNvPr id="18" name="ZoneTexte 17">
            <a:extLst>
              <a:ext uri="{FF2B5EF4-FFF2-40B4-BE49-F238E27FC236}">
                <a16:creationId xmlns:a16="http://schemas.microsoft.com/office/drawing/2014/main" id="{37409FE4-9970-95AA-908A-F2325D5CCDED}"/>
              </a:ext>
            </a:extLst>
          </p:cNvPr>
          <p:cNvSpPr txBox="1"/>
          <p:nvPr/>
        </p:nvSpPr>
        <p:spPr>
          <a:xfrm>
            <a:off x="446194" y="4627601"/>
            <a:ext cx="8339459" cy="2031325"/>
          </a:xfrm>
          <a:prstGeom prst="rect">
            <a:avLst/>
          </a:prstGeom>
          <a:solidFill>
            <a:schemeClr val="bg1">
              <a:lumMod val="75000"/>
              <a:lumOff val="25000"/>
            </a:schemeClr>
          </a:solidFill>
          <a:ln>
            <a:solidFill>
              <a:schemeClr val="tx1"/>
            </a:solidFill>
          </a:ln>
        </p:spPr>
        <p:txBody>
          <a:bodyPr wrap="square">
            <a:spAutoFit/>
          </a:bodyPr>
          <a:lstStyle/>
          <a:p>
            <a:r>
              <a:rPr lang="fr-FR" dirty="0"/>
              <a:t>« On veut nous rattacher toute notre journée, toute notre vie à l’établissement. […] Notre horizon doit être borné. Nos réformateurs n’ont cure d’évolution, d’activité intellectuelle. Ils détestent la spécialisation. Ils nous trouvent trop savants, trop indépendants aussi […]. Il leur faut des professeurs omnibus, bons à tout faire, des professeurs qui ne seront pas des mandarins, comme ils disent, mais de bonnes petites serinettes que remontera d’un tour de clef l’horloge du Palais-Bourbon. »</a:t>
            </a:r>
          </a:p>
          <a:p>
            <a:pPr algn="r"/>
            <a:r>
              <a:rPr lang="fr-FR" dirty="0"/>
              <a:t>Albert Mathiez</a:t>
            </a:r>
          </a:p>
        </p:txBody>
      </p:sp>
    </p:spTree>
    <p:extLst>
      <p:ext uri="{BB962C8B-B14F-4D97-AF65-F5344CB8AC3E}">
        <p14:creationId xmlns:p14="http://schemas.microsoft.com/office/powerpoint/2010/main" val="133184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P spid="9" grpId="0"/>
      <p:bldP spid="10"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5A381F4-A5A7-7683-999D-D8C1618FCA73}"/>
              </a:ext>
            </a:extLst>
          </p:cNvPr>
          <p:cNvSpPr txBox="1"/>
          <p:nvPr/>
        </p:nvSpPr>
        <p:spPr>
          <a:xfrm>
            <a:off x="177038" y="113561"/>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C – La refondation républicaine, 1880-1902</a:t>
            </a:r>
          </a:p>
        </p:txBody>
      </p:sp>
      <p:sp>
        <p:nvSpPr>
          <p:cNvPr id="5" name="ZoneTexte 4">
            <a:extLst>
              <a:ext uri="{FF2B5EF4-FFF2-40B4-BE49-F238E27FC236}">
                <a16:creationId xmlns:a16="http://schemas.microsoft.com/office/drawing/2014/main" id="{C0DA2AB9-61B0-5463-5DEE-11C6DB197B91}"/>
              </a:ext>
            </a:extLst>
          </p:cNvPr>
          <p:cNvSpPr txBox="1"/>
          <p:nvPr/>
        </p:nvSpPr>
        <p:spPr>
          <a:xfrm>
            <a:off x="421747" y="575226"/>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L’école primaire : dépasser le lire-écrire-compter</a:t>
            </a:r>
          </a:p>
        </p:txBody>
      </p:sp>
      <p:sp>
        <p:nvSpPr>
          <p:cNvPr id="6" name="ZoneTexte 5">
            <a:extLst>
              <a:ext uri="{FF2B5EF4-FFF2-40B4-BE49-F238E27FC236}">
                <a16:creationId xmlns:a16="http://schemas.microsoft.com/office/drawing/2014/main" id="{D742AE1E-6F4D-54F1-35D8-CB27E6C19076}"/>
              </a:ext>
            </a:extLst>
          </p:cNvPr>
          <p:cNvSpPr txBox="1"/>
          <p:nvPr/>
        </p:nvSpPr>
        <p:spPr>
          <a:xfrm>
            <a:off x="750673" y="1435307"/>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Du latin au français</a:t>
            </a:r>
          </a:p>
        </p:txBody>
      </p:sp>
      <p:sp>
        <p:nvSpPr>
          <p:cNvPr id="2" name="ZoneTexte 1">
            <a:extLst>
              <a:ext uri="{FF2B5EF4-FFF2-40B4-BE49-F238E27FC236}">
                <a16:creationId xmlns:a16="http://schemas.microsoft.com/office/drawing/2014/main" id="{3A9C2796-925A-A9EE-A3D9-9C63B6AFC73D}"/>
              </a:ext>
            </a:extLst>
          </p:cNvPr>
          <p:cNvSpPr txBox="1"/>
          <p:nvPr/>
        </p:nvSpPr>
        <p:spPr>
          <a:xfrm>
            <a:off x="421747" y="975336"/>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2 – 1880-1902 : le lycée devient un lieu où on juxtapose les disciplines</a:t>
            </a:r>
          </a:p>
        </p:txBody>
      </p:sp>
      <p:sp>
        <p:nvSpPr>
          <p:cNvPr id="15" name="ZoneTexte 14">
            <a:extLst>
              <a:ext uri="{FF2B5EF4-FFF2-40B4-BE49-F238E27FC236}">
                <a16:creationId xmlns:a16="http://schemas.microsoft.com/office/drawing/2014/main" id="{45BF4876-15E4-6932-BEE7-2871807154AA}"/>
              </a:ext>
            </a:extLst>
          </p:cNvPr>
          <p:cNvSpPr txBox="1"/>
          <p:nvPr/>
        </p:nvSpPr>
        <p:spPr>
          <a:xfrm>
            <a:off x="177038" y="2526733"/>
            <a:ext cx="871982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La disparition des répétiteurs</a:t>
            </a:r>
          </a:p>
        </p:txBody>
      </p:sp>
      <p:sp>
        <p:nvSpPr>
          <p:cNvPr id="8" name="ZoneTexte 7">
            <a:extLst>
              <a:ext uri="{FF2B5EF4-FFF2-40B4-BE49-F238E27FC236}">
                <a16:creationId xmlns:a16="http://schemas.microsoft.com/office/drawing/2014/main" id="{F58F0A39-D24A-2886-AFC1-18AA022D8E32}"/>
              </a:ext>
            </a:extLst>
          </p:cNvPr>
          <p:cNvSpPr txBox="1"/>
          <p:nvPr/>
        </p:nvSpPr>
        <p:spPr>
          <a:xfrm>
            <a:off x="750673" y="1788069"/>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b – La dispersion de l’enseignement et la consécration des disciplines</a:t>
            </a:r>
          </a:p>
        </p:txBody>
      </p:sp>
      <p:sp>
        <p:nvSpPr>
          <p:cNvPr id="7" name="ZoneTexte 6">
            <a:extLst>
              <a:ext uri="{FF2B5EF4-FFF2-40B4-BE49-F238E27FC236}">
                <a16:creationId xmlns:a16="http://schemas.microsoft.com/office/drawing/2014/main" id="{1A70BBC0-9EA0-4506-F5E5-FEBB64EC8D9B}"/>
              </a:ext>
            </a:extLst>
          </p:cNvPr>
          <p:cNvSpPr txBox="1"/>
          <p:nvPr/>
        </p:nvSpPr>
        <p:spPr>
          <a:xfrm>
            <a:off x="750673" y="2157401"/>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c</a:t>
            </a: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 La fin de l’étude et le règne du cours magistral</a:t>
            </a:r>
          </a:p>
        </p:txBody>
      </p:sp>
      <p:sp>
        <p:nvSpPr>
          <p:cNvPr id="11" name="ZoneTexte 10">
            <a:extLst>
              <a:ext uri="{FF2B5EF4-FFF2-40B4-BE49-F238E27FC236}">
                <a16:creationId xmlns:a16="http://schemas.microsoft.com/office/drawing/2014/main" id="{87C3C8CC-A8D6-3AD5-7969-35F42191636D}"/>
              </a:ext>
            </a:extLst>
          </p:cNvPr>
          <p:cNvSpPr txBox="1"/>
          <p:nvPr/>
        </p:nvSpPr>
        <p:spPr>
          <a:xfrm>
            <a:off x="177037" y="2879495"/>
            <a:ext cx="871982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Les</a:t>
            </a:r>
            <a:r>
              <a:rPr kumimoji="0" lang="fr-FR" sz="1800" b="0" i="0" u="none" strike="noStrike" kern="1200" cap="none" spc="0" normalizeH="0" noProof="0" dirty="0">
                <a:ln>
                  <a:noFill/>
                </a:ln>
                <a:solidFill>
                  <a:prstClr val="white"/>
                </a:solidFill>
                <a:effectLst/>
                <a:uLnTx/>
                <a:uFillTx/>
                <a:latin typeface="Calibri" panose="020F0502020204030204"/>
                <a:ea typeface="+mn-ea"/>
                <a:cs typeface="+mn-cs"/>
              </a:rPr>
              <a:t> conséquences pédagogiques du cours d’une heure</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50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P spid="11" grpId="0"/>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10926</TotalTime>
  <Words>1375</Words>
  <Application>Microsoft Office PowerPoint</Application>
  <PresentationFormat>Affichage à l'écran (4:3)</PresentationFormat>
  <Paragraphs>86</Paragraphs>
  <Slides>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Yann Forestier</dc:creator>
  <cp:lastModifiedBy>Yann Forestier</cp:lastModifiedBy>
  <cp:revision>52</cp:revision>
  <dcterms:created xsi:type="dcterms:W3CDTF">2023-01-07T19:24:20Z</dcterms:created>
  <dcterms:modified xsi:type="dcterms:W3CDTF">2025-02-11T19:45:16Z</dcterms:modified>
</cp:coreProperties>
</file>