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6" r:id="rId5"/>
    <p:sldId id="267"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2/6/2022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dirty="0"/>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dirty="0"/>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dirty="0"/>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dirty="0"/>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2/6/2022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ebmd.com/lung/what-does-covid-do-to-your-lungs#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lesouffle.org/poumons-sante/anatomie-fonctionnement/" TargetMode="External"/><Relationship Id="rId3" Type="http://schemas.openxmlformats.org/officeDocument/2006/relationships/hyperlink" Target="https://www.ameli.fr/assure/sante/themes/pneumonie/definition-facteurs-risque" TargetMode="External"/><Relationship Id="rId7" Type="http://schemas.openxmlformats.org/officeDocument/2006/relationships/hyperlink" Target="https://www.santepubliquefrance.fr/maladies-et-traumatismes/maladies-et-infections-respiratoires/asthme" TargetMode="External"/><Relationship Id="rId2" Type="http://schemas.openxmlformats.org/officeDocument/2006/relationships/hyperlink" Target="https://www.ameli.fr/assure/sante/themes/asthme/asthme-comprendre" TargetMode="External"/><Relationship Id="rId1" Type="http://schemas.openxmlformats.org/officeDocument/2006/relationships/slideLayout" Target="../slideLayouts/slideLayout2.xml"/><Relationship Id="rId6" Type="http://schemas.openxmlformats.org/officeDocument/2006/relationships/hyperlink" Target="https://www.doctissimo.fr/html/dossiers/asthme/articles/11252-asthme-vertus-sport.htm" TargetMode="External"/><Relationship Id="rId5" Type="http://schemas.openxmlformats.org/officeDocument/2006/relationships/hyperlink" Target="http://www.emro.who.int/fr/health-topics/respiratory-tract-diseases/Page-1.html" TargetMode="External"/><Relationship Id="rId4" Type="http://schemas.openxmlformats.org/officeDocument/2006/relationships/hyperlink" Target="https://clinical.r-biopharm.com/fr/indication/infections-respiratoires/" TargetMode="External"/><Relationship Id="rId9" Type="http://schemas.openxmlformats.org/officeDocument/2006/relationships/hyperlink" Target="http://tecfaetu.unige.ch/etu-maltt/tetris/mahfoda0/stic-2/ex16/appareil_respiratoire.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de-DE" dirty="0" err="1"/>
              <a:t>L‘appareil</a:t>
            </a:r>
            <a:r>
              <a:rPr lang="de-DE" dirty="0"/>
              <a:t> </a:t>
            </a:r>
            <a:r>
              <a:rPr lang="de-DE" dirty="0" err="1"/>
              <a:t>respiratoire</a:t>
            </a:r>
            <a:endParaRPr lang="de-DE" dirty="0"/>
          </a:p>
        </p:txBody>
      </p:sp>
      <p:sp>
        <p:nvSpPr>
          <p:cNvPr id="3" name="Sous-titre 2"/>
          <p:cNvSpPr>
            <a:spLocks noGrp="1"/>
          </p:cNvSpPr>
          <p:nvPr>
            <p:ph type="subTitle" idx="1"/>
          </p:nvPr>
        </p:nvSpPr>
        <p:spPr/>
        <p:txBody>
          <a:bodyPr/>
          <a:lstStyle/>
          <a:p>
            <a:pPr algn="ctr"/>
            <a:r>
              <a:rPr lang="de-DE" dirty="0" err="1"/>
              <a:t>YéléNA</a:t>
            </a:r>
            <a:r>
              <a:rPr lang="de-DE" dirty="0"/>
              <a:t> </a:t>
            </a:r>
            <a:r>
              <a:rPr lang="de-DE" dirty="0" err="1"/>
              <a:t>fares</a:t>
            </a:r>
            <a:r>
              <a:rPr lang="de-DE" dirty="0"/>
              <a:t> &amp; Mathilde STENGER</a:t>
            </a:r>
          </a:p>
        </p:txBody>
      </p:sp>
    </p:spTree>
    <p:extLst>
      <p:ext uri="{BB962C8B-B14F-4D97-AF65-F5344CB8AC3E}">
        <p14:creationId xmlns:p14="http://schemas.microsoft.com/office/powerpoint/2010/main" val="2849894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dirty="0"/>
              <a:t>Texte à </a:t>
            </a:r>
            <a:r>
              <a:rPr lang="de-DE" dirty="0" err="1"/>
              <a:t>traduire</a:t>
            </a:r>
            <a:endParaRPr lang="de-DE" dirty="0"/>
          </a:p>
        </p:txBody>
      </p:sp>
      <p:sp>
        <p:nvSpPr>
          <p:cNvPr id="3" name="Espace réservé du contenu 2"/>
          <p:cNvSpPr>
            <a:spLocks noGrp="1"/>
          </p:cNvSpPr>
          <p:nvPr>
            <p:ph idx="1"/>
          </p:nvPr>
        </p:nvSpPr>
        <p:spPr>
          <a:xfrm>
            <a:off x="1141413" y="1735810"/>
            <a:ext cx="9905999" cy="5028061"/>
          </a:xfrm>
        </p:spPr>
        <p:txBody>
          <a:bodyPr>
            <a:normAutofit fontScale="25000" lnSpcReduction="20000"/>
          </a:bodyPr>
          <a:lstStyle/>
          <a:p>
            <a:pPr marL="0" indent="0">
              <a:lnSpc>
                <a:spcPct val="107000"/>
              </a:lnSpc>
              <a:spcAft>
                <a:spcPts val="860"/>
              </a:spcAft>
              <a:buNone/>
            </a:pPr>
            <a:r>
              <a:rPr lang="en-US" sz="5200" dirty="0">
                <a:effectLst/>
                <a:latin typeface="Tw Cen MT" panose="020B0602020104020603" pitchFamily="34" charset="0"/>
                <a:ea typeface="Times New Roman" panose="02020603050405020304" pitchFamily="18" charset="0"/>
                <a:cs typeface="Times New Roman" panose="02020603050405020304" pitchFamily="18" charset="0"/>
              </a:rPr>
              <a:t>COVID-19 is a respiratory disease, one that especially reaches into your respiratory tract, which includes your lungs.</a:t>
            </a:r>
            <a:br>
              <a:rPr lang="en-US" sz="5200" dirty="0">
                <a:effectLst/>
                <a:latin typeface="Tw Cen MT" panose="020B0602020104020603" pitchFamily="34" charset="0"/>
                <a:ea typeface="Times New Roman" panose="02020603050405020304" pitchFamily="18" charset="0"/>
                <a:cs typeface="Times New Roman" panose="02020603050405020304" pitchFamily="18" charset="0"/>
              </a:rPr>
            </a:br>
            <a:r>
              <a:rPr lang="en-US" sz="5200" dirty="0">
                <a:effectLst/>
                <a:latin typeface="Tw Cen MT" panose="020B0602020104020603" pitchFamily="34" charset="0"/>
                <a:ea typeface="Times New Roman" panose="02020603050405020304" pitchFamily="18" charset="0"/>
                <a:cs typeface="Times New Roman" panose="02020603050405020304" pitchFamily="18" charset="0"/>
              </a:rPr>
              <a:t>COVID-19 can cause a range of breathing problems, from mild to critical. Older adults and people who have other health conditions like heart disease, cancer, and diabetes may have more serious symptoms. Here’s what the new coronavirus does to your lungs.</a:t>
            </a:r>
            <a:endParaRPr lang="fr-FR" sz="5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60"/>
              </a:spcAft>
              <a:buNone/>
            </a:pPr>
            <a:r>
              <a:rPr lang="en-US" sz="5200" b="1" dirty="0">
                <a:effectLst/>
                <a:latin typeface="Tw Cen MT" panose="020B0602020104020603" pitchFamily="34" charset="0"/>
                <a:ea typeface="Times New Roman" panose="02020603050405020304" pitchFamily="18" charset="0"/>
                <a:cs typeface="Times New Roman" panose="02020603050405020304" pitchFamily="18" charset="0"/>
              </a:rPr>
              <a:t>Coronavirus and Your Lungs</a:t>
            </a:r>
            <a:endParaRPr lang="fr-FR" sz="5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60"/>
              </a:spcAft>
              <a:buNone/>
            </a:pPr>
            <a:r>
              <a:rPr lang="en-US" sz="5200" dirty="0">
                <a:effectLst/>
                <a:latin typeface="Tw Cen MT" panose="020B0602020104020603" pitchFamily="34" charset="0"/>
                <a:ea typeface="Times New Roman" panose="02020603050405020304" pitchFamily="18" charset="0"/>
                <a:cs typeface="Times New Roman" panose="02020603050405020304" pitchFamily="18" charset="0"/>
              </a:rPr>
              <a:t>SARS-CoV-2, the virus that causes COVID-19, is part of the coronavirus family.</a:t>
            </a:r>
            <a:r>
              <a:rPr lang="en-US" sz="5200" dirty="0">
                <a:latin typeface="Tw Cen MT" panose="020B0602020104020603" pitchFamily="34" charset="0"/>
                <a:ea typeface="Times New Roman" panose="02020603050405020304" pitchFamily="18" charset="0"/>
                <a:cs typeface="Times New Roman" panose="02020603050405020304" pitchFamily="18" charset="0"/>
              </a:rPr>
              <a:t/>
            </a:r>
            <a:br>
              <a:rPr lang="en-US" sz="5200" dirty="0">
                <a:latin typeface="Tw Cen MT" panose="020B0602020104020603" pitchFamily="34" charset="0"/>
                <a:ea typeface="Times New Roman" panose="02020603050405020304" pitchFamily="18" charset="0"/>
                <a:cs typeface="Times New Roman" panose="02020603050405020304" pitchFamily="18" charset="0"/>
              </a:rPr>
            </a:br>
            <a:r>
              <a:rPr lang="en-US" sz="5200" dirty="0">
                <a:latin typeface="Tw Cen MT" panose="020B0602020104020603" pitchFamily="34" charset="0"/>
                <a:ea typeface="Times New Roman" panose="02020603050405020304" pitchFamily="18" charset="0"/>
                <a:cs typeface="Times New Roman" panose="02020603050405020304" pitchFamily="18" charset="0"/>
              </a:rPr>
              <a:t>When the virus gets in your body</a:t>
            </a:r>
            <a:r>
              <a:rPr lang="en-US" sz="5200" dirty="0">
                <a:effectLst/>
                <a:latin typeface="Tw Cen MT" panose="020B0602020104020603" pitchFamily="34" charset="0"/>
                <a:ea typeface="Times New Roman" panose="02020603050405020304" pitchFamily="18" charset="0"/>
                <a:cs typeface="Times New Roman" panose="02020603050405020304" pitchFamily="18" charset="0"/>
              </a:rPr>
              <a:t>, it comes into contact with the mucous membranes that line your nose, mouth, and eyes. The virus enters a healthy cell and uses the cell to make new virus parts. It multiplies, and the new viruses infect nearby cells.</a:t>
            </a:r>
            <a:br>
              <a:rPr lang="en-US" sz="5200" dirty="0">
                <a:effectLst/>
                <a:latin typeface="Tw Cen MT" panose="020B0602020104020603" pitchFamily="34" charset="0"/>
                <a:ea typeface="Times New Roman" panose="02020603050405020304" pitchFamily="18" charset="0"/>
                <a:cs typeface="Times New Roman" panose="02020603050405020304" pitchFamily="18" charset="0"/>
              </a:rPr>
            </a:br>
            <a:r>
              <a:rPr lang="en-US" sz="5200" dirty="0">
                <a:effectLst/>
                <a:latin typeface="Tw Cen MT" panose="020B0602020104020603" pitchFamily="34" charset="0"/>
                <a:ea typeface="Times New Roman" panose="02020603050405020304" pitchFamily="18" charset="0"/>
                <a:cs typeface="Times New Roman" panose="02020603050405020304" pitchFamily="18" charset="0"/>
              </a:rPr>
              <a:t>Think of your respiratory tract as an upside-down tree. The trunk is your trachea, or windpipe. It splits into smaller and smaller branches in your lungs. At the end of each branch are tiny air sacs called alveoli. This is where oxygen goes into your blood and carbon dioxide comes out.</a:t>
            </a:r>
            <a:br>
              <a:rPr lang="en-US" sz="5200" dirty="0">
                <a:effectLst/>
                <a:latin typeface="Tw Cen MT" panose="020B0602020104020603" pitchFamily="34" charset="0"/>
                <a:ea typeface="Times New Roman" panose="02020603050405020304" pitchFamily="18" charset="0"/>
                <a:cs typeface="Times New Roman" panose="02020603050405020304" pitchFamily="18" charset="0"/>
              </a:rPr>
            </a:br>
            <a:r>
              <a:rPr lang="en-US" sz="5200" dirty="0">
                <a:effectLst/>
                <a:latin typeface="Tw Cen MT" panose="020B0602020104020603" pitchFamily="34" charset="0"/>
                <a:ea typeface="Times New Roman" panose="02020603050405020304" pitchFamily="18" charset="0"/>
                <a:cs typeface="Times New Roman" panose="02020603050405020304" pitchFamily="18" charset="0"/>
              </a:rPr>
              <a:t>The new coronavirus can infect the upper or lower part of your respiratory tract. It travels down your airways. The lining can become irritated and inflamed. In some cases, the infection can reach all the way down into your alveoli.</a:t>
            </a:r>
            <a:br>
              <a:rPr lang="en-US" sz="5200" dirty="0">
                <a:effectLst/>
                <a:latin typeface="Tw Cen MT" panose="020B0602020104020603" pitchFamily="34" charset="0"/>
                <a:ea typeface="Times New Roman" panose="02020603050405020304" pitchFamily="18" charset="0"/>
                <a:cs typeface="Times New Roman" panose="02020603050405020304" pitchFamily="18" charset="0"/>
              </a:rPr>
            </a:br>
            <a:r>
              <a:rPr lang="en-US" sz="5200" dirty="0">
                <a:effectLst/>
                <a:latin typeface="Tw Cen MT" panose="020B0602020104020603" pitchFamily="34" charset="0"/>
                <a:ea typeface="Times New Roman" panose="02020603050405020304" pitchFamily="18" charset="0"/>
                <a:cs typeface="Times New Roman" panose="02020603050405020304" pitchFamily="18" charset="0"/>
              </a:rPr>
              <a:t>COVID-19 is a new condition, and scientists are learning more every day about what it can do to your lungs. They believe that the effects on your body are similar to those of two other coronavirus diseases, severe acute respiratory syndrome (SARS) and Middle East respiratory syndrome (MERS).</a:t>
            </a:r>
            <a:endParaRPr lang="fr-FR" sz="5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60"/>
              </a:spcAft>
              <a:buNone/>
            </a:pPr>
            <a:r>
              <a:rPr lang="en-US" sz="5200" b="1" dirty="0">
                <a:effectLst/>
                <a:latin typeface="Tw Cen MT" panose="020B0602020104020603" pitchFamily="34" charset="0"/>
                <a:ea typeface="Times New Roman" panose="02020603050405020304" pitchFamily="18" charset="0"/>
                <a:cs typeface="Times New Roman" panose="02020603050405020304" pitchFamily="18" charset="0"/>
              </a:rPr>
              <a:t>Mild and Moderate Cases</a:t>
            </a:r>
            <a:endParaRPr lang="fr-FR" sz="5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60"/>
              </a:spcAft>
              <a:buNone/>
            </a:pPr>
            <a:r>
              <a:rPr lang="en-US" sz="5200" dirty="0">
                <a:effectLst/>
                <a:latin typeface="Tw Cen MT" panose="020B0602020104020603" pitchFamily="34" charset="0"/>
                <a:ea typeface="Times New Roman" panose="02020603050405020304" pitchFamily="18" charset="0"/>
                <a:cs typeface="Times New Roman" panose="02020603050405020304" pitchFamily="18" charset="0"/>
              </a:rPr>
              <a:t>As the infection travels your respiratory tract, your immune system fights back. Your lungs and airways swell and become inflamed. This can start in one part of your lung and spread.</a:t>
            </a:r>
            <a:br>
              <a:rPr lang="en-US" sz="5200" dirty="0">
                <a:effectLst/>
                <a:latin typeface="Tw Cen MT" panose="020B0602020104020603" pitchFamily="34" charset="0"/>
                <a:ea typeface="Times New Roman" panose="02020603050405020304" pitchFamily="18" charset="0"/>
                <a:cs typeface="Times New Roman" panose="02020603050405020304" pitchFamily="18" charset="0"/>
              </a:rPr>
            </a:br>
            <a:r>
              <a:rPr lang="en-US" sz="5200" dirty="0">
                <a:effectLst/>
                <a:latin typeface="Tw Cen MT" panose="020B0602020104020603" pitchFamily="34" charset="0"/>
                <a:ea typeface="Times New Roman" panose="02020603050405020304" pitchFamily="18" charset="0"/>
                <a:cs typeface="Times New Roman" panose="02020603050405020304" pitchFamily="18" charset="0"/>
              </a:rPr>
              <a:t>About 80% of people who have COVID-19 get mild to moderate symptoms. You may have a dry cough or a sore throat. Some people have pneumonia, a lung infection in which the alveoli are inflamed.</a:t>
            </a:r>
            <a:br>
              <a:rPr lang="en-US" sz="5200" dirty="0">
                <a:effectLst/>
                <a:latin typeface="Tw Cen MT" panose="020B0602020104020603" pitchFamily="34" charset="0"/>
                <a:ea typeface="Times New Roman" panose="02020603050405020304" pitchFamily="18" charset="0"/>
                <a:cs typeface="Times New Roman" panose="02020603050405020304" pitchFamily="18" charset="0"/>
              </a:rPr>
            </a:br>
            <a:r>
              <a:rPr lang="en-US" sz="5200" dirty="0">
                <a:effectLst/>
                <a:latin typeface="Tw Cen MT" panose="020B0602020104020603" pitchFamily="34" charset="0"/>
                <a:ea typeface="Times New Roman" panose="02020603050405020304" pitchFamily="18" charset="0"/>
                <a:cs typeface="Times New Roman" panose="02020603050405020304" pitchFamily="18" charset="0"/>
              </a:rPr>
              <a:t>Doctors can see signs of respiratory inflammation on a chest X-ray or CT sca</a:t>
            </a:r>
            <a:r>
              <a:rPr lang="en-US" sz="5200" dirty="0">
                <a:latin typeface="Tw Cen MT" panose="020B0602020104020603" pitchFamily="34" charset="0"/>
                <a:ea typeface="Times New Roman" panose="02020603050405020304" pitchFamily="18" charset="0"/>
                <a:cs typeface="Times New Roman" panose="02020603050405020304" pitchFamily="18" charset="0"/>
              </a:rPr>
              <a:t>n</a:t>
            </a:r>
            <a:r>
              <a:rPr lang="en-US" sz="5200" dirty="0">
                <a:effectLst/>
                <a:latin typeface="Tw Cen MT" panose="020B0602020104020603" pitchFamily="34" charset="0"/>
                <a:ea typeface="Times New Roman" panose="02020603050405020304" pitchFamily="18" charset="0"/>
                <a:cs typeface="Times New Roman" panose="02020603050405020304" pitchFamily="18" charset="0"/>
              </a:rPr>
              <a:t>. On a chest CT, they may see something they call “ground-glass opacity” because it looks like the frosted glass on a shower door.</a:t>
            </a:r>
          </a:p>
          <a:p>
            <a:pPr marL="0" indent="0">
              <a:lnSpc>
                <a:spcPct val="107000"/>
              </a:lnSpc>
              <a:spcAft>
                <a:spcPts val="860"/>
              </a:spcAft>
              <a:buNone/>
            </a:pPr>
            <a:r>
              <a:rPr lang="fr-FR" sz="5200" dirty="0">
                <a:effectLst/>
                <a:latin typeface="Calibri" panose="020F0502020204030204" pitchFamily="34" charset="0"/>
                <a:ea typeface="Calibri" panose="020F0502020204030204" pitchFamily="34" charset="0"/>
                <a:cs typeface="Times New Roman" panose="02020603050405020304" pitchFamily="18" charset="0"/>
                <a:hlinkClick r:id="rId2"/>
              </a:rPr>
              <a:t>https://www.webmd.com/lung/what-does-covid-do-to-your-lungs#1</a:t>
            </a:r>
            <a:r>
              <a:rPr lang="fr-FR" sz="5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de-DE" dirty="0"/>
          </a:p>
        </p:txBody>
      </p:sp>
    </p:spTree>
    <p:extLst>
      <p:ext uri="{BB962C8B-B14F-4D97-AF65-F5344CB8AC3E}">
        <p14:creationId xmlns:p14="http://schemas.microsoft.com/office/powerpoint/2010/main" val="77193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dirty="0" err="1"/>
              <a:t>Références</a:t>
            </a:r>
            <a:endParaRPr lang="de-DE" dirty="0"/>
          </a:p>
        </p:txBody>
      </p:sp>
      <p:sp>
        <p:nvSpPr>
          <p:cNvPr id="3" name="Espace réservé du contenu 2"/>
          <p:cNvSpPr>
            <a:spLocks noGrp="1"/>
          </p:cNvSpPr>
          <p:nvPr>
            <p:ph idx="1"/>
          </p:nvPr>
        </p:nvSpPr>
        <p:spPr>
          <a:xfrm>
            <a:off x="1141412" y="1866309"/>
            <a:ext cx="9905999" cy="4525781"/>
          </a:xfrm>
        </p:spPr>
        <p:txBody>
          <a:bodyPr>
            <a:normAutofit fontScale="85000" lnSpcReduction="10000"/>
          </a:bodyPr>
          <a:lstStyle/>
          <a:p>
            <a:pPr marL="0" indent="0">
              <a:buNone/>
            </a:pPr>
            <a:r>
              <a:rPr lang="de-DE" dirty="0">
                <a:hlinkClick r:id="rId2"/>
              </a:rPr>
              <a:t>https://www.ameli.fr/assure/sante/themes/asthme/asthme-comprendre</a:t>
            </a:r>
            <a:endParaRPr lang="de-DE" dirty="0"/>
          </a:p>
          <a:p>
            <a:pPr marL="0" indent="0">
              <a:buNone/>
            </a:pPr>
            <a:r>
              <a:rPr lang="de-DE" dirty="0">
                <a:hlinkClick r:id="rId3"/>
              </a:rPr>
              <a:t>https://www.ameli.fr/assure/sante/themes/pneumonie/definition-facteurs-risque</a:t>
            </a:r>
            <a:endParaRPr lang="de-DE" dirty="0"/>
          </a:p>
          <a:p>
            <a:pPr marL="0" indent="0">
              <a:buNone/>
            </a:pPr>
            <a:r>
              <a:rPr lang="de-DE" dirty="0">
                <a:hlinkClick r:id="rId4"/>
              </a:rPr>
              <a:t>https://clinical.r-biopharm.com/fr/indication/infections-respiratoires/</a:t>
            </a:r>
            <a:endParaRPr lang="de-DE" dirty="0"/>
          </a:p>
          <a:p>
            <a:pPr marL="0" indent="0">
              <a:buNone/>
            </a:pPr>
            <a:r>
              <a:rPr lang="de-DE" dirty="0">
                <a:hlinkClick r:id="rId5"/>
              </a:rPr>
              <a:t>http://www.emro.who.int/fr/health-topics/respiratory-tract-diseases/Page-1.html</a:t>
            </a:r>
            <a:endParaRPr lang="de-DE" dirty="0"/>
          </a:p>
          <a:p>
            <a:pPr marL="0" indent="0">
              <a:buNone/>
            </a:pPr>
            <a:r>
              <a:rPr lang="de-DE" dirty="0">
                <a:hlinkClick r:id="rId6"/>
              </a:rPr>
              <a:t>https://www.doctissimo.fr/html/dossiers/asthme/articles/11252-asthme-vertus-sport.htm</a:t>
            </a:r>
            <a:endParaRPr lang="de-DE" dirty="0"/>
          </a:p>
          <a:p>
            <a:pPr marL="0" indent="0">
              <a:buNone/>
            </a:pPr>
            <a:r>
              <a:rPr lang="de-DE" dirty="0">
                <a:hlinkClick r:id="rId7"/>
              </a:rPr>
              <a:t>https://www.santepubliquefrance.fr/maladies-et-traumatismes/maladies-et-infections-respiratoires/asthme</a:t>
            </a:r>
            <a:endParaRPr lang="de-DE" dirty="0"/>
          </a:p>
          <a:p>
            <a:pPr marL="0" indent="0">
              <a:buNone/>
            </a:pPr>
            <a:r>
              <a:rPr lang="de-DE" dirty="0">
                <a:hlinkClick r:id="rId8"/>
              </a:rPr>
              <a:t>https://www.lesouffle.org/poumons-sante/anatomie-fonctionnement/</a:t>
            </a:r>
            <a:endParaRPr lang="de-DE" dirty="0"/>
          </a:p>
          <a:p>
            <a:pPr marL="0" indent="0">
              <a:buNone/>
            </a:pPr>
            <a:r>
              <a:rPr lang="de-DE" dirty="0">
                <a:hlinkClick r:id="rId9"/>
              </a:rPr>
              <a:t>http://tecfaetu.unige.ch/etu-maltt/tetris/mahfoda0/stic-2/ex16/appareil_respiratoire.html</a:t>
            </a:r>
            <a:endParaRPr lang="de-DE" dirty="0"/>
          </a:p>
          <a:p>
            <a:pPr marL="0" indent="0">
              <a:buNone/>
            </a:pPr>
            <a:endParaRPr lang="de-DE" dirty="0"/>
          </a:p>
        </p:txBody>
      </p:sp>
    </p:spTree>
    <p:extLst>
      <p:ext uri="{BB962C8B-B14F-4D97-AF65-F5344CB8AC3E}">
        <p14:creationId xmlns:p14="http://schemas.microsoft.com/office/powerpoint/2010/main" val="65758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dirty="0" err="1"/>
              <a:t>Introduction</a:t>
            </a:r>
            <a:endParaRPr lang="de-DE" dirty="0"/>
          </a:p>
        </p:txBody>
      </p:sp>
      <p:sp>
        <p:nvSpPr>
          <p:cNvPr id="3" name="Espace réservé du contenu 2"/>
          <p:cNvSpPr>
            <a:spLocks noGrp="1"/>
          </p:cNvSpPr>
          <p:nvPr>
            <p:ph idx="1"/>
          </p:nvPr>
        </p:nvSpPr>
        <p:spPr/>
        <p:txBody>
          <a:bodyPr/>
          <a:lstStyle/>
          <a:p>
            <a:r>
              <a:rPr lang="de-DE" dirty="0" err="1"/>
              <a:t>Entrée</a:t>
            </a:r>
            <a:r>
              <a:rPr lang="de-DE" dirty="0"/>
              <a:t> O2</a:t>
            </a:r>
          </a:p>
          <a:p>
            <a:r>
              <a:rPr lang="de-DE" dirty="0" err="1"/>
              <a:t>Élimination</a:t>
            </a:r>
            <a:r>
              <a:rPr lang="de-DE" dirty="0"/>
              <a:t> CO2</a:t>
            </a:r>
          </a:p>
          <a:p>
            <a:r>
              <a:rPr lang="de-DE" dirty="0"/>
              <a:t>Ventilation : </a:t>
            </a:r>
            <a:r>
              <a:rPr lang="fr-FR" dirty="0"/>
              <a:t>mouvement de l'air </a:t>
            </a:r>
          </a:p>
          <a:p>
            <a:pPr marL="0" indent="0">
              <a:buNone/>
            </a:pPr>
            <a:r>
              <a:rPr lang="fr-FR" dirty="0"/>
              <a:t>dans les poumons</a:t>
            </a:r>
            <a:endParaRPr lang="de-DE" dirty="0"/>
          </a:p>
          <a:p>
            <a:r>
              <a:rPr lang="de-DE" dirty="0" err="1"/>
              <a:t>Hématose</a:t>
            </a:r>
            <a:r>
              <a:rPr lang="de-DE" dirty="0"/>
              <a:t> : </a:t>
            </a:r>
            <a:r>
              <a:rPr lang="fr-FR" dirty="0"/>
              <a:t>transformation du sang</a:t>
            </a:r>
          </a:p>
          <a:p>
            <a:pPr marL="0" indent="0">
              <a:buNone/>
            </a:pPr>
            <a:r>
              <a:rPr lang="fr-FR" dirty="0"/>
              <a:t>chargé de CO2 en sang chargé d‘O2</a:t>
            </a:r>
            <a:endParaRPr lang="de-DE"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3301" y="1245697"/>
            <a:ext cx="5086350" cy="4400550"/>
          </a:xfrm>
          <a:prstGeom prst="rect">
            <a:avLst/>
          </a:prstGeom>
        </p:spPr>
      </p:pic>
    </p:spTree>
    <p:extLst>
      <p:ext uri="{BB962C8B-B14F-4D97-AF65-F5344CB8AC3E}">
        <p14:creationId xmlns:p14="http://schemas.microsoft.com/office/powerpoint/2010/main" val="174588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dirty="0"/>
              <a:t>VOies respiratoires supérieures</a:t>
            </a:r>
          </a:p>
        </p:txBody>
      </p:sp>
      <p:pic>
        <p:nvPicPr>
          <p:cNvPr id="5" name="Content Placeholder 4">
            <a:extLst>
              <a:ext uri="{FF2B5EF4-FFF2-40B4-BE49-F238E27FC236}">
                <a16:creationId xmlns:a16="http://schemas.microsoft.com/office/drawing/2014/main" id="{06EED3CC-D3B0-43A6-AF18-5CFF72DFA0DB}"/>
              </a:ext>
            </a:extLst>
          </p:cNvPr>
          <p:cNvPicPr>
            <a:picLocks noGrp="1" noChangeAspect="1"/>
          </p:cNvPicPr>
          <p:nvPr>
            <p:ph idx="1"/>
          </p:nvPr>
        </p:nvPicPr>
        <p:blipFill>
          <a:blip r:embed="rId2"/>
          <a:stretch>
            <a:fillRect/>
          </a:stretch>
        </p:blipFill>
        <p:spPr>
          <a:xfrm>
            <a:off x="7792768" y="618518"/>
            <a:ext cx="4262033" cy="6120141"/>
          </a:xfrm>
        </p:spPr>
      </p:pic>
      <p:sp>
        <p:nvSpPr>
          <p:cNvPr id="8" name="TextBox 7">
            <a:extLst>
              <a:ext uri="{FF2B5EF4-FFF2-40B4-BE49-F238E27FC236}">
                <a16:creationId xmlns:a16="http://schemas.microsoft.com/office/drawing/2014/main" id="{656BB1B8-0F86-4F89-BDDA-9C2305F3E26E}"/>
              </a:ext>
            </a:extLst>
          </p:cNvPr>
          <p:cNvSpPr txBox="1"/>
          <p:nvPr/>
        </p:nvSpPr>
        <p:spPr>
          <a:xfrm>
            <a:off x="1141413" y="1746319"/>
            <a:ext cx="5352377" cy="1477328"/>
          </a:xfrm>
          <a:prstGeom prst="rect">
            <a:avLst/>
          </a:prstGeom>
          <a:noFill/>
        </p:spPr>
        <p:txBody>
          <a:bodyPr wrap="square" rtlCol="0">
            <a:spAutoFit/>
          </a:bodyPr>
          <a:lstStyle/>
          <a:p>
            <a:pPr marL="285750" indent="-285750">
              <a:buFont typeface="Arial" panose="020B0604020202020204" pitchFamily="34" charset="0"/>
              <a:buChar char="•"/>
            </a:pPr>
            <a:r>
              <a:rPr lang="fr-FR" u="sng" dirty="0"/>
              <a:t>La cavité nasale (nez) :</a:t>
            </a:r>
            <a:r>
              <a:rPr lang="fr-FR" dirty="0"/>
              <a:t> nettoie de l’air</a:t>
            </a:r>
          </a:p>
          <a:p>
            <a:pPr marL="285750" indent="-285750">
              <a:buFont typeface="Arial" panose="020B0604020202020204" pitchFamily="34" charset="0"/>
              <a:buChar char="•"/>
            </a:pPr>
            <a:r>
              <a:rPr lang="fr-FR" u="sng" dirty="0"/>
              <a:t>Les sinus :</a:t>
            </a:r>
            <a:r>
              <a:rPr lang="fr-FR" dirty="0"/>
              <a:t> </a:t>
            </a:r>
          </a:p>
          <a:p>
            <a:pPr marL="285750" indent="-285750">
              <a:buFontTx/>
              <a:buChar char="-"/>
            </a:pPr>
            <a:r>
              <a:rPr lang="fr-FR" dirty="0"/>
              <a:t>Régulent de la température et de l’humidité de l’air</a:t>
            </a:r>
          </a:p>
          <a:p>
            <a:pPr marL="285750" indent="-285750">
              <a:buFontTx/>
              <a:buChar char="-"/>
            </a:pPr>
            <a:r>
              <a:rPr lang="fr-FR" dirty="0"/>
              <a:t>donnent un ton à la voix</a:t>
            </a:r>
          </a:p>
          <a:p>
            <a:pPr marL="285750" indent="-285750">
              <a:buFont typeface="Arial" panose="020B0604020202020204" pitchFamily="34" charset="0"/>
              <a:buChar char="•"/>
            </a:pPr>
            <a:r>
              <a:rPr lang="fr-FR" u="sng" dirty="0"/>
              <a:t>La cavité orale (bouche)</a:t>
            </a:r>
          </a:p>
        </p:txBody>
      </p:sp>
      <p:sp>
        <p:nvSpPr>
          <p:cNvPr id="9" name="TextBox 8">
            <a:extLst>
              <a:ext uri="{FF2B5EF4-FFF2-40B4-BE49-F238E27FC236}">
                <a16:creationId xmlns:a16="http://schemas.microsoft.com/office/drawing/2014/main" id="{C0D02051-2402-4B5E-9762-ECAB377251FA}"/>
              </a:ext>
            </a:extLst>
          </p:cNvPr>
          <p:cNvSpPr txBox="1"/>
          <p:nvPr/>
        </p:nvSpPr>
        <p:spPr>
          <a:xfrm>
            <a:off x="1141413" y="3429000"/>
            <a:ext cx="5352377" cy="2585323"/>
          </a:xfrm>
          <a:prstGeom prst="rect">
            <a:avLst/>
          </a:prstGeom>
          <a:noFill/>
        </p:spPr>
        <p:txBody>
          <a:bodyPr wrap="square" rtlCol="0">
            <a:spAutoFit/>
          </a:bodyPr>
          <a:lstStyle/>
          <a:p>
            <a:pPr marL="285750" indent="-285750">
              <a:buFont typeface="Arial" panose="020B0604020202020204" pitchFamily="34" charset="0"/>
              <a:buChar char="•"/>
            </a:pPr>
            <a:r>
              <a:rPr lang="fr-FR" u="sng" dirty="0"/>
              <a:t>La luette :</a:t>
            </a:r>
            <a:r>
              <a:rPr lang="fr-FR" dirty="0"/>
              <a:t> </a:t>
            </a:r>
          </a:p>
          <a:p>
            <a:pPr marL="285750" indent="-285750">
              <a:buFontTx/>
              <a:buChar char="-"/>
            </a:pPr>
            <a:r>
              <a:rPr lang="fr-FR" dirty="0"/>
              <a:t>permet le passage de l’air des fosses nasales au pharynx</a:t>
            </a:r>
          </a:p>
          <a:p>
            <a:pPr marL="285750" indent="-285750">
              <a:buFontTx/>
              <a:buChar char="-"/>
            </a:pPr>
            <a:r>
              <a:rPr lang="fr-FR" dirty="0"/>
              <a:t>empêche la nourriture déglutie d’entrer dans les fosses nasales</a:t>
            </a:r>
          </a:p>
          <a:p>
            <a:pPr marL="285750" indent="-285750">
              <a:buFont typeface="Arial" panose="020B0604020202020204" pitchFamily="34" charset="0"/>
              <a:buChar char="•"/>
            </a:pPr>
            <a:r>
              <a:rPr lang="fr-FR" u="sng" dirty="0"/>
              <a:t>Le pharynx (gorge) :</a:t>
            </a:r>
            <a:r>
              <a:rPr lang="fr-FR" dirty="0"/>
              <a:t> conduit l’air vers la trachée</a:t>
            </a:r>
          </a:p>
          <a:p>
            <a:pPr marL="285750" indent="-285750">
              <a:buFont typeface="Arial" panose="020B0604020202020204" pitchFamily="34" charset="0"/>
              <a:buChar char="•"/>
            </a:pPr>
            <a:r>
              <a:rPr lang="fr-FR" u="sng" dirty="0"/>
              <a:t>Le larynx :</a:t>
            </a:r>
            <a:r>
              <a:rPr lang="fr-FR" dirty="0"/>
              <a:t> contient les cordes vocales</a:t>
            </a:r>
          </a:p>
          <a:p>
            <a:pPr marL="285750" indent="-285750">
              <a:buFont typeface="Arial" panose="020B0604020202020204" pitchFamily="34" charset="0"/>
              <a:buChar char="•"/>
            </a:pPr>
            <a:r>
              <a:rPr lang="fr-FR" u="sng" dirty="0"/>
              <a:t>L’épiglotte :</a:t>
            </a:r>
            <a:r>
              <a:rPr lang="fr-FR" dirty="0"/>
              <a:t> protège l’entrée de la trachée</a:t>
            </a:r>
          </a:p>
          <a:p>
            <a:pPr marL="285750" indent="-285750">
              <a:buFont typeface="Arial" panose="020B0604020202020204" pitchFamily="34" charset="0"/>
              <a:buChar char="•"/>
            </a:pPr>
            <a:r>
              <a:rPr lang="fr-FR" u="sng" dirty="0"/>
              <a:t>La trachée :</a:t>
            </a:r>
            <a:r>
              <a:rPr lang="fr-FR" dirty="0"/>
              <a:t> plus large partie des voies respiratoires</a:t>
            </a:r>
          </a:p>
        </p:txBody>
      </p:sp>
    </p:spTree>
    <p:extLst>
      <p:ext uri="{BB962C8B-B14F-4D97-AF65-F5344CB8AC3E}">
        <p14:creationId xmlns:p14="http://schemas.microsoft.com/office/powerpoint/2010/main" val="223162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dirty="0"/>
              <a:t>Voies respiratoires inférieures</a:t>
            </a:r>
          </a:p>
        </p:txBody>
      </p:sp>
      <p:pic>
        <p:nvPicPr>
          <p:cNvPr id="5" name="Content Placeholder 4">
            <a:extLst>
              <a:ext uri="{FF2B5EF4-FFF2-40B4-BE49-F238E27FC236}">
                <a16:creationId xmlns:a16="http://schemas.microsoft.com/office/drawing/2014/main" id="{06EED3CC-D3B0-43A6-AF18-5CFF72DFA0DB}"/>
              </a:ext>
            </a:extLst>
          </p:cNvPr>
          <p:cNvPicPr>
            <a:picLocks noGrp="1" noChangeAspect="1"/>
          </p:cNvPicPr>
          <p:nvPr>
            <p:ph idx="1"/>
          </p:nvPr>
        </p:nvPicPr>
        <p:blipFill>
          <a:blip r:embed="rId2"/>
          <a:stretch>
            <a:fillRect/>
          </a:stretch>
        </p:blipFill>
        <p:spPr>
          <a:xfrm>
            <a:off x="7808267" y="618518"/>
            <a:ext cx="4262033" cy="6120141"/>
          </a:xfrm>
        </p:spPr>
      </p:pic>
      <p:sp>
        <p:nvSpPr>
          <p:cNvPr id="8" name="TextBox 7">
            <a:extLst>
              <a:ext uri="{FF2B5EF4-FFF2-40B4-BE49-F238E27FC236}">
                <a16:creationId xmlns:a16="http://schemas.microsoft.com/office/drawing/2014/main" id="{656BB1B8-0F86-4F89-BDDA-9C2305F3E26E}"/>
              </a:ext>
            </a:extLst>
          </p:cNvPr>
          <p:cNvSpPr txBox="1"/>
          <p:nvPr/>
        </p:nvSpPr>
        <p:spPr>
          <a:xfrm>
            <a:off x="1141412" y="1721770"/>
            <a:ext cx="5352377" cy="4801314"/>
          </a:xfrm>
          <a:prstGeom prst="rect">
            <a:avLst/>
          </a:prstGeom>
          <a:noFill/>
        </p:spPr>
        <p:txBody>
          <a:bodyPr wrap="square" rtlCol="0">
            <a:spAutoFit/>
          </a:bodyPr>
          <a:lstStyle/>
          <a:p>
            <a:pPr marL="285750" indent="-285750">
              <a:buFont typeface="Arial" panose="020B0604020202020204" pitchFamily="34" charset="0"/>
              <a:buChar char="•"/>
            </a:pPr>
            <a:r>
              <a:rPr lang="fr-FR" u="sng" dirty="0"/>
              <a:t>Les poumons :</a:t>
            </a:r>
            <a:r>
              <a:rPr lang="fr-FR" dirty="0"/>
              <a:t> </a:t>
            </a:r>
          </a:p>
          <a:p>
            <a:pPr marL="285750" indent="-285750">
              <a:buFontTx/>
              <a:buChar char="-"/>
            </a:pPr>
            <a:r>
              <a:rPr lang="fr-FR" dirty="0"/>
              <a:t>Divisés en lobes</a:t>
            </a:r>
          </a:p>
          <a:p>
            <a:pPr marL="285750" indent="-285750">
              <a:buFontTx/>
              <a:buChar char="-"/>
            </a:pPr>
            <a:r>
              <a:rPr lang="fr-FR" dirty="0"/>
              <a:t>Le poumon gauche est plus petit car il partage la partie gauche du thorax avec le cœur</a:t>
            </a:r>
          </a:p>
          <a:p>
            <a:pPr marL="285750" indent="-285750">
              <a:buFontTx/>
              <a:buChar char="-"/>
            </a:pPr>
            <a:r>
              <a:rPr lang="fr-FR" dirty="0"/>
              <a:t>Peuvent contenir environ 3 litres d’air</a:t>
            </a:r>
          </a:p>
          <a:p>
            <a:endParaRPr lang="fr-FR" dirty="0"/>
          </a:p>
          <a:p>
            <a:pPr marL="285750" indent="-285750">
              <a:buFont typeface="Arial" panose="020B0604020202020204" pitchFamily="34" charset="0"/>
              <a:buChar char="•"/>
            </a:pPr>
            <a:r>
              <a:rPr lang="fr-FR" u="sng" dirty="0"/>
              <a:t>Les bronches :</a:t>
            </a:r>
          </a:p>
          <a:p>
            <a:pPr marL="285750" indent="-285750">
              <a:buFontTx/>
              <a:buChar char="-"/>
            </a:pPr>
            <a:r>
              <a:rPr lang="fr-FR" dirty="0"/>
              <a:t>Premières ramifications</a:t>
            </a:r>
          </a:p>
          <a:p>
            <a:pPr marL="285750" indent="-285750">
              <a:buFontTx/>
              <a:buChar char="-"/>
            </a:pPr>
            <a:r>
              <a:rPr lang="fr-FR" dirty="0"/>
              <a:t>Recouvertes de cils</a:t>
            </a:r>
          </a:p>
          <a:p>
            <a:pPr marL="285750" indent="-285750">
              <a:buFontTx/>
              <a:buChar char="-"/>
            </a:pPr>
            <a:r>
              <a:rPr lang="fr-FR" dirty="0"/>
              <a:t>Se ramifient en bronchioles, voies respiratoires les plus fines (environ 0,5 millimètres)</a:t>
            </a:r>
          </a:p>
          <a:p>
            <a:endParaRPr lang="fr-FR" dirty="0"/>
          </a:p>
          <a:p>
            <a:pPr marL="285750" indent="-285750">
              <a:buFont typeface="Arial" panose="020B0604020202020204" pitchFamily="34" charset="0"/>
              <a:buChar char="•"/>
            </a:pPr>
            <a:r>
              <a:rPr lang="fr-FR" u="sng" dirty="0"/>
              <a:t>Les sacs alvéolaires et les alvéoles : </a:t>
            </a:r>
          </a:p>
          <a:p>
            <a:pPr marL="285750" indent="-285750">
              <a:buFontTx/>
              <a:buChar char="-"/>
            </a:pPr>
            <a:r>
              <a:rPr lang="fr-FR" dirty="0"/>
              <a:t>Plusieurs milliers de sacs alvéolaires</a:t>
            </a:r>
          </a:p>
          <a:p>
            <a:pPr marL="285750" indent="-285750">
              <a:buFontTx/>
              <a:buChar char="-"/>
            </a:pPr>
            <a:r>
              <a:rPr lang="fr-FR" dirty="0"/>
              <a:t>Environ 600 millions d’alvéoles, couvrant plus de 100 mètres² (un court de tennis)</a:t>
            </a:r>
            <a:r>
              <a:rPr lang="fr-FR" u="sng" dirty="0"/>
              <a:t/>
            </a:r>
            <a:br>
              <a:rPr lang="fr-FR" u="sng" dirty="0"/>
            </a:br>
            <a:endParaRPr lang="fr-FR" u="sng" dirty="0"/>
          </a:p>
        </p:txBody>
      </p:sp>
    </p:spTree>
    <p:extLst>
      <p:ext uri="{BB962C8B-B14F-4D97-AF65-F5344CB8AC3E}">
        <p14:creationId xmlns:p14="http://schemas.microsoft.com/office/powerpoint/2010/main" val="125921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dirty="0"/>
              <a:t>L‘appareil respiratoire</a:t>
            </a:r>
          </a:p>
        </p:txBody>
      </p:sp>
      <p:pic>
        <p:nvPicPr>
          <p:cNvPr id="5" name="Content Placeholder 4">
            <a:extLst>
              <a:ext uri="{FF2B5EF4-FFF2-40B4-BE49-F238E27FC236}">
                <a16:creationId xmlns:a16="http://schemas.microsoft.com/office/drawing/2014/main" id="{06EED3CC-D3B0-43A6-AF18-5CFF72DFA0DB}"/>
              </a:ext>
            </a:extLst>
          </p:cNvPr>
          <p:cNvPicPr>
            <a:picLocks noGrp="1" noChangeAspect="1"/>
          </p:cNvPicPr>
          <p:nvPr>
            <p:ph idx="1"/>
          </p:nvPr>
        </p:nvPicPr>
        <p:blipFill>
          <a:blip r:embed="rId2"/>
          <a:stretch>
            <a:fillRect/>
          </a:stretch>
        </p:blipFill>
        <p:spPr>
          <a:xfrm>
            <a:off x="6785378" y="368929"/>
            <a:ext cx="4262033" cy="6120141"/>
          </a:xfrm>
        </p:spPr>
      </p:pic>
      <p:sp>
        <p:nvSpPr>
          <p:cNvPr id="9" name="TextBox 8">
            <a:extLst>
              <a:ext uri="{FF2B5EF4-FFF2-40B4-BE49-F238E27FC236}">
                <a16:creationId xmlns:a16="http://schemas.microsoft.com/office/drawing/2014/main" id="{C0D02051-2402-4B5E-9762-ECAB377251FA}"/>
              </a:ext>
            </a:extLst>
          </p:cNvPr>
          <p:cNvSpPr txBox="1"/>
          <p:nvPr/>
        </p:nvSpPr>
        <p:spPr>
          <a:xfrm>
            <a:off x="1141413" y="2097088"/>
            <a:ext cx="5352377" cy="2585323"/>
          </a:xfrm>
          <a:prstGeom prst="rect">
            <a:avLst/>
          </a:prstGeom>
          <a:noFill/>
        </p:spPr>
        <p:txBody>
          <a:bodyPr wrap="square" rtlCol="0">
            <a:spAutoFit/>
          </a:bodyPr>
          <a:lstStyle/>
          <a:p>
            <a:pPr marL="285750" indent="-285750">
              <a:buFont typeface="Arial" panose="020B0604020202020204" pitchFamily="34" charset="0"/>
              <a:buChar char="•"/>
            </a:pPr>
            <a:r>
              <a:rPr lang="fr-FR" dirty="0"/>
              <a:t>Maintenues par grâce au cartilage</a:t>
            </a:r>
          </a:p>
          <a:p>
            <a:pPr marL="285750" indent="-285750">
              <a:buFont typeface="Arial" panose="020B0604020202020204" pitchFamily="34" charset="0"/>
              <a:buChar char="•"/>
            </a:pPr>
            <a:r>
              <a:rPr lang="fr-FR" dirty="0"/>
              <a:t>Protégées par les côtes</a:t>
            </a:r>
          </a:p>
          <a:p>
            <a:endParaRPr lang="fr-FR" dirty="0"/>
          </a:p>
          <a:p>
            <a:pPr marL="285750" indent="-285750">
              <a:buFont typeface="Arial" panose="020B0604020202020204" pitchFamily="34" charset="0"/>
              <a:buChar char="•"/>
            </a:pPr>
            <a:r>
              <a:rPr lang="fr-FR" u="sng" dirty="0"/>
              <a:t>La plèvre : </a:t>
            </a:r>
            <a:r>
              <a:rPr lang="fr-FR" dirty="0"/>
              <a:t>membrane glissante recouvrant les poumons et l’intérieur de la paroi thoracique</a:t>
            </a:r>
          </a:p>
          <a:p>
            <a:endParaRPr lang="fr-FR" dirty="0"/>
          </a:p>
          <a:p>
            <a:pPr marL="285750" indent="-285750">
              <a:buFont typeface="Arial" panose="020B0604020202020204" pitchFamily="34" charset="0"/>
              <a:buChar char="•"/>
            </a:pPr>
            <a:r>
              <a:rPr lang="fr-FR" dirty="0"/>
              <a:t>Les voies respiratoires ramifiées (trachée, bronches, bronchioles et sacs alvéolaires sont aussi appelées </a:t>
            </a:r>
            <a:r>
              <a:rPr lang="fr-FR" u="sng" dirty="0"/>
              <a:t>arbre bronchique</a:t>
            </a:r>
          </a:p>
        </p:txBody>
      </p:sp>
    </p:spTree>
    <p:extLst>
      <p:ext uri="{BB962C8B-B14F-4D97-AF65-F5344CB8AC3E}">
        <p14:creationId xmlns:p14="http://schemas.microsoft.com/office/powerpoint/2010/main" val="1304284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539" y="601101"/>
            <a:ext cx="9905998" cy="1610876"/>
          </a:xfrm>
        </p:spPr>
        <p:txBody>
          <a:bodyPr>
            <a:normAutofit/>
          </a:bodyPr>
          <a:lstStyle/>
          <a:p>
            <a:r>
              <a:rPr lang="de-DE" dirty="0"/>
              <a:t>Les </a:t>
            </a:r>
            <a:r>
              <a:rPr lang="de-DE" dirty="0" err="1"/>
              <a:t>maladies</a:t>
            </a:r>
            <a:r>
              <a:rPr lang="de-DE" dirty="0"/>
              <a:t> </a:t>
            </a:r>
            <a:r>
              <a:rPr lang="de-DE" dirty="0" err="1"/>
              <a:t>respiratoires</a:t>
            </a:r>
            <a:endParaRPr lang="de-DE" dirty="0"/>
          </a:p>
        </p:txBody>
      </p:sp>
      <p:sp>
        <p:nvSpPr>
          <p:cNvPr id="3" name="Espace réservé du contenu 2"/>
          <p:cNvSpPr>
            <a:spLocks noGrp="1"/>
          </p:cNvSpPr>
          <p:nvPr>
            <p:ph idx="1"/>
          </p:nvPr>
        </p:nvSpPr>
        <p:spPr>
          <a:xfrm>
            <a:off x="1167539" y="3387633"/>
            <a:ext cx="9905999" cy="1463041"/>
          </a:xfrm>
        </p:spPr>
        <p:txBody>
          <a:bodyPr/>
          <a:lstStyle/>
          <a:p>
            <a:pPr marL="0" indent="0">
              <a:buNone/>
            </a:pPr>
            <a:r>
              <a:rPr lang="de-DE" dirty="0" err="1"/>
              <a:t>Englobent</a:t>
            </a:r>
            <a:r>
              <a:rPr lang="de-DE" dirty="0"/>
              <a:t> les </a:t>
            </a:r>
            <a:r>
              <a:rPr lang="de-DE" dirty="0" err="1"/>
              <a:t>infections</a:t>
            </a:r>
            <a:r>
              <a:rPr lang="de-DE" dirty="0"/>
              <a:t> </a:t>
            </a:r>
            <a:r>
              <a:rPr lang="de-DE" dirty="0" err="1"/>
              <a:t>respiratoires</a:t>
            </a:r>
            <a:r>
              <a:rPr lang="de-DE" dirty="0"/>
              <a:t> et </a:t>
            </a:r>
            <a:r>
              <a:rPr lang="de-DE" dirty="0" err="1"/>
              <a:t>maladies</a:t>
            </a:r>
            <a:r>
              <a:rPr lang="de-DE" dirty="0"/>
              <a:t> </a:t>
            </a:r>
            <a:r>
              <a:rPr lang="de-DE" dirty="0" err="1"/>
              <a:t>chroniques</a:t>
            </a:r>
            <a:r>
              <a:rPr lang="de-DE" dirty="0"/>
              <a:t>.</a:t>
            </a:r>
          </a:p>
        </p:txBody>
      </p:sp>
    </p:spTree>
    <p:extLst>
      <p:ext uri="{BB962C8B-B14F-4D97-AF65-F5344CB8AC3E}">
        <p14:creationId xmlns:p14="http://schemas.microsoft.com/office/powerpoint/2010/main" val="395830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dirty="0"/>
              <a:t>Le </a:t>
            </a:r>
            <a:r>
              <a:rPr lang="de-DE" dirty="0" err="1"/>
              <a:t>cas</a:t>
            </a:r>
            <a:r>
              <a:rPr lang="de-DE" dirty="0"/>
              <a:t> de </a:t>
            </a:r>
            <a:r>
              <a:rPr lang="de-DE" dirty="0" err="1"/>
              <a:t>l‘asthme</a:t>
            </a:r>
            <a:endParaRPr lang="de-DE" dirty="0"/>
          </a:p>
        </p:txBody>
      </p:sp>
      <p:sp>
        <p:nvSpPr>
          <p:cNvPr id="3" name="Espace réservé du contenu 2"/>
          <p:cNvSpPr>
            <a:spLocks noGrp="1"/>
          </p:cNvSpPr>
          <p:nvPr>
            <p:ph idx="1"/>
          </p:nvPr>
        </p:nvSpPr>
        <p:spPr/>
        <p:txBody>
          <a:bodyPr/>
          <a:lstStyle/>
          <a:p>
            <a:endParaRPr lang="de-DE" dirty="0"/>
          </a:p>
        </p:txBody>
      </p:sp>
      <p:pic>
        <p:nvPicPr>
          <p:cNvPr id="4" name="Image 3"/>
          <p:cNvPicPr>
            <a:picLocks noChangeAspect="1"/>
          </p:cNvPicPr>
          <p:nvPr/>
        </p:nvPicPr>
        <p:blipFill rotWithShape="1">
          <a:blip r:embed="rId2"/>
          <a:srcRect r="172" b="50967"/>
          <a:stretch/>
        </p:blipFill>
        <p:spPr>
          <a:xfrm>
            <a:off x="1141412" y="1800996"/>
            <a:ext cx="4473678" cy="4760912"/>
          </a:xfrm>
          <a:prstGeom prst="rect">
            <a:avLst/>
          </a:prstGeom>
        </p:spPr>
      </p:pic>
      <p:pic>
        <p:nvPicPr>
          <p:cNvPr id="5" name="Image 4"/>
          <p:cNvPicPr>
            <a:picLocks noChangeAspect="1"/>
          </p:cNvPicPr>
          <p:nvPr/>
        </p:nvPicPr>
        <p:blipFill rotWithShape="1">
          <a:blip r:embed="rId2"/>
          <a:srcRect t="49245" r="171" b="3142"/>
          <a:stretch/>
        </p:blipFill>
        <p:spPr>
          <a:xfrm>
            <a:off x="6196886" y="1800996"/>
            <a:ext cx="4607079" cy="4760912"/>
          </a:xfrm>
          <a:prstGeom prst="rect">
            <a:avLst/>
          </a:prstGeom>
        </p:spPr>
      </p:pic>
    </p:spTree>
    <p:extLst>
      <p:ext uri="{BB962C8B-B14F-4D97-AF65-F5344CB8AC3E}">
        <p14:creationId xmlns:p14="http://schemas.microsoft.com/office/powerpoint/2010/main" val="2004310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dirty="0"/>
              <a:t>Les </a:t>
            </a:r>
            <a:r>
              <a:rPr lang="de-DE" dirty="0" err="1"/>
              <a:t>infections</a:t>
            </a:r>
            <a:r>
              <a:rPr lang="de-DE" dirty="0"/>
              <a:t> </a:t>
            </a:r>
            <a:r>
              <a:rPr lang="de-DE" dirty="0" err="1"/>
              <a:t>respiratoires</a:t>
            </a:r>
            <a:endParaRPr lang="de-DE" dirty="0"/>
          </a:p>
        </p:txBody>
      </p:sp>
      <p:sp>
        <p:nvSpPr>
          <p:cNvPr id="3" name="Espace réservé du contenu 2"/>
          <p:cNvSpPr>
            <a:spLocks noGrp="1"/>
          </p:cNvSpPr>
          <p:nvPr>
            <p:ph idx="1"/>
          </p:nvPr>
        </p:nvSpPr>
        <p:spPr/>
        <p:txBody>
          <a:bodyPr>
            <a:normAutofit fontScale="85000" lnSpcReduction="20000"/>
          </a:bodyPr>
          <a:lstStyle/>
          <a:p>
            <a:r>
              <a:rPr lang="de-DE" dirty="0" err="1"/>
              <a:t>Infections</a:t>
            </a:r>
            <a:r>
              <a:rPr lang="de-DE" dirty="0"/>
              <a:t> des </a:t>
            </a:r>
            <a:r>
              <a:rPr lang="de-DE" dirty="0" err="1"/>
              <a:t>voies</a:t>
            </a:r>
            <a:r>
              <a:rPr lang="de-DE" dirty="0"/>
              <a:t> </a:t>
            </a:r>
            <a:r>
              <a:rPr lang="de-DE" dirty="0" err="1"/>
              <a:t>supérieures</a:t>
            </a:r>
            <a:r>
              <a:rPr lang="de-DE" dirty="0"/>
              <a:t> : </a:t>
            </a:r>
          </a:p>
          <a:p>
            <a:pPr marL="0" indent="0">
              <a:buNone/>
            </a:pPr>
            <a:r>
              <a:rPr lang="de-DE" dirty="0"/>
              <a:t>→ </a:t>
            </a:r>
            <a:r>
              <a:rPr lang="de-DE" dirty="0" err="1"/>
              <a:t>nez</a:t>
            </a:r>
            <a:r>
              <a:rPr lang="de-DE" dirty="0"/>
              <a:t>, </a:t>
            </a:r>
            <a:r>
              <a:rPr lang="de-DE" dirty="0" err="1"/>
              <a:t>sinus</a:t>
            </a:r>
            <a:r>
              <a:rPr lang="de-DE" dirty="0"/>
              <a:t>, </a:t>
            </a:r>
            <a:r>
              <a:rPr lang="de-DE" dirty="0" err="1"/>
              <a:t>pharynx</a:t>
            </a:r>
            <a:r>
              <a:rPr lang="de-DE" dirty="0"/>
              <a:t> et </a:t>
            </a:r>
            <a:r>
              <a:rPr lang="de-DE" dirty="0" err="1"/>
              <a:t>larynx</a:t>
            </a:r>
            <a:endParaRPr lang="de-DE" dirty="0"/>
          </a:p>
          <a:p>
            <a:pPr marL="0" indent="0">
              <a:buNone/>
            </a:pPr>
            <a:r>
              <a:rPr lang="de-DE" dirty="0"/>
              <a:t>→ </a:t>
            </a:r>
            <a:r>
              <a:rPr lang="de-DE" dirty="0" err="1"/>
              <a:t>grippe</a:t>
            </a:r>
            <a:r>
              <a:rPr lang="de-DE" dirty="0"/>
              <a:t>, </a:t>
            </a:r>
            <a:r>
              <a:rPr lang="de-DE" dirty="0" err="1"/>
              <a:t>rhume</a:t>
            </a:r>
            <a:r>
              <a:rPr lang="de-DE" dirty="0"/>
              <a:t>, </a:t>
            </a:r>
            <a:r>
              <a:rPr lang="de-DE" dirty="0" err="1"/>
              <a:t>coronavirus</a:t>
            </a:r>
            <a:r>
              <a:rPr lang="de-DE" dirty="0"/>
              <a:t>, etc.</a:t>
            </a:r>
          </a:p>
          <a:p>
            <a:pPr marL="0" indent="0">
              <a:buNone/>
            </a:pPr>
            <a:endParaRPr lang="de-DE" dirty="0"/>
          </a:p>
          <a:p>
            <a:r>
              <a:rPr lang="de-DE" dirty="0" err="1"/>
              <a:t>Infections</a:t>
            </a:r>
            <a:r>
              <a:rPr lang="de-DE" dirty="0"/>
              <a:t> des </a:t>
            </a:r>
            <a:r>
              <a:rPr lang="de-DE" dirty="0" err="1"/>
              <a:t>voies</a:t>
            </a:r>
            <a:r>
              <a:rPr lang="de-DE" dirty="0"/>
              <a:t> </a:t>
            </a:r>
            <a:r>
              <a:rPr lang="de-DE" dirty="0" err="1"/>
              <a:t>respiratoires</a:t>
            </a:r>
            <a:r>
              <a:rPr lang="de-DE" dirty="0"/>
              <a:t> </a:t>
            </a:r>
            <a:r>
              <a:rPr lang="de-DE" dirty="0" err="1"/>
              <a:t>inférieures</a:t>
            </a:r>
            <a:r>
              <a:rPr lang="de-DE" dirty="0"/>
              <a:t> :</a:t>
            </a:r>
          </a:p>
          <a:p>
            <a:pPr marL="0" indent="0">
              <a:buNone/>
            </a:pPr>
            <a:r>
              <a:rPr lang="de-DE" dirty="0"/>
              <a:t>→ </a:t>
            </a:r>
            <a:r>
              <a:rPr lang="de-DE" dirty="0" err="1"/>
              <a:t>trachée</a:t>
            </a:r>
            <a:r>
              <a:rPr lang="de-DE" dirty="0"/>
              <a:t>, </a:t>
            </a:r>
            <a:r>
              <a:rPr lang="de-DE" dirty="0" err="1"/>
              <a:t>voies</a:t>
            </a:r>
            <a:r>
              <a:rPr lang="de-DE" dirty="0"/>
              <a:t> </a:t>
            </a:r>
            <a:r>
              <a:rPr lang="de-DE" dirty="0" err="1"/>
              <a:t>aériennes</a:t>
            </a:r>
            <a:r>
              <a:rPr lang="de-DE" dirty="0"/>
              <a:t> et </a:t>
            </a:r>
            <a:r>
              <a:rPr lang="de-DE" dirty="0" err="1"/>
              <a:t>poumons</a:t>
            </a:r>
            <a:endParaRPr lang="de-DE" dirty="0"/>
          </a:p>
          <a:p>
            <a:pPr marL="0" indent="0">
              <a:buNone/>
            </a:pPr>
            <a:r>
              <a:rPr lang="de-DE" dirty="0"/>
              <a:t>→ </a:t>
            </a:r>
            <a:r>
              <a:rPr lang="de-DE" dirty="0" err="1"/>
              <a:t>pneumonie</a:t>
            </a:r>
            <a:r>
              <a:rPr lang="de-DE" dirty="0"/>
              <a:t>, </a:t>
            </a:r>
            <a:r>
              <a:rPr lang="de-DE" dirty="0" err="1"/>
              <a:t>bronchite</a:t>
            </a:r>
            <a:r>
              <a:rPr lang="de-DE" dirty="0"/>
              <a:t>, etc. (+ </a:t>
            </a:r>
            <a:r>
              <a:rPr lang="de-DE" dirty="0" err="1"/>
              <a:t>grippe</a:t>
            </a:r>
            <a:r>
              <a:rPr lang="de-DE" dirty="0"/>
              <a:t> </a:t>
            </a:r>
            <a:r>
              <a:rPr lang="de-DE" dirty="0" err="1"/>
              <a:t>ou</a:t>
            </a:r>
            <a:r>
              <a:rPr lang="de-DE" dirty="0"/>
              <a:t> </a:t>
            </a:r>
            <a:r>
              <a:rPr lang="de-DE" dirty="0" err="1"/>
              <a:t>corona</a:t>
            </a:r>
            <a:r>
              <a:rPr lang="de-DE" dirty="0"/>
              <a:t>)</a:t>
            </a:r>
          </a:p>
          <a:p>
            <a:pPr marL="0" indent="0">
              <a:buNone/>
            </a:pPr>
            <a:r>
              <a:rPr lang="de-DE" dirty="0"/>
              <a:t>→ </a:t>
            </a:r>
            <a:r>
              <a:rPr lang="de-DE" dirty="0" err="1"/>
              <a:t>peuvent</a:t>
            </a:r>
            <a:r>
              <a:rPr lang="de-DE" dirty="0"/>
              <a:t> </a:t>
            </a:r>
            <a:r>
              <a:rPr lang="de-DE" dirty="0" err="1"/>
              <a:t>être</a:t>
            </a:r>
            <a:r>
              <a:rPr lang="de-DE" dirty="0"/>
              <a:t> </a:t>
            </a:r>
            <a:r>
              <a:rPr lang="de-DE" dirty="0" err="1"/>
              <a:t>graves</a:t>
            </a:r>
            <a:endParaRPr lang="de-DE" dirty="0"/>
          </a:p>
          <a:p>
            <a:pPr marL="0" indent="0">
              <a:buNone/>
            </a:pPr>
            <a:endParaRPr lang="de-DE" dirty="0"/>
          </a:p>
        </p:txBody>
      </p:sp>
    </p:spTree>
    <p:extLst>
      <p:ext uri="{BB962C8B-B14F-4D97-AF65-F5344CB8AC3E}">
        <p14:creationId xmlns:p14="http://schemas.microsoft.com/office/powerpoint/2010/main" val="312700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dirty="0" err="1"/>
              <a:t>Glossaire</a:t>
            </a:r>
            <a:endParaRPr lang="de-DE"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76003605"/>
              </p:ext>
            </p:extLst>
          </p:nvPr>
        </p:nvGraphicFramePr>
        <p:xfrm>
          <a:off x="1327392" y="1809717"/>
          <a:ext cx="9906000" cy="482092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3310231641"/>
                    </a:ext>
                  </a:extLst>
                </a:gridCol>
                <a:gridCol w="4953000">
                  <a:extLst>
                    <a:ext uri="{9D8B030D-6E8A-4147-A177-3AD203B41FA5}">
                      <a16:colId xmlns:a16="http://schemas.microsoft.com/office/drawing/2014/main" val="2090729497"/>
                    </a:ext>
                  </a:extLst>
                </a:gridCol>
              </a:tblGrid>
              <a:tr h="370840">
                <a:tc>
                  <a:txBody>
                    <a:bodyPr/>
                    <a:lstStyle/>
                    <a:p>
                      <a:r>
                        <a:rPr lang="de-DE" dirty="0"/>
                        <a:t>Terme FR</a:t>
                      </a:r>
                    </a:p>
                  </a:txBody>
                  <a:tcPr/>
                </a:tc>
                <a:tc>
                  <a:txBody>
                    <a:bodyPr/>
                    <a:lstStyle/>
                    <a:p>
                      <a:r>
                        <a:rPr lang="de-DE" dirty="0"/>
                        <a:t>Terme EN</a:t>
                      </a:r>
                    </a:p>
                  </a:txBody>
                  <a:tcPr/>
                </a:tc>
                <a:extLst>
                  <a:ext uri="{0D108BD9-81ED-4DB2-BD59-A6C34878D82A}">
                    <a16:rowId xmlns:a16="http://schemas.microsoft.com/office/drawing/2014/main" val="1282015039"/>
                  </a:ext>
                </a:extLst>
              </a:tr>
              <a:tr h="370840">
                <a:tc>
                  <a:txBody>
                    <a:bodyPr/>
                    <a:lstStyle/>
                    <a:p>
                      <a:r>
                        <a:rPr lang="de-DE" baseline="0" dirty="0" err="1"/>
                        <a:t>appareil</a:t>
                      </a:r>
                      <a:r>
                        <a:rPr lang="de-DE" baseline="0" dirty="0"/>
                        <a:t> </a:t>
                      </a:r>
                      <a:r>
                        <a:rPr lang="de-DE" baseline="0" dirty="0" err="1"/>
                        <a:t>respiratoire</a:t>
                      </a:r>
                      <a:endParaRPr lang="de-DE" baseline="0" dirty="0"/>
                    </a:p>
                  </a:txBody>
                  <a:tcPr/>
                </a:tc>
                <a:tc>
                  <a:txBody>
                    <a:bodyPr/>
                    <a:lstStyle/>
                    <a:p>
                      <a:r>
                        <a:rPr lang="de-DE" dirty="0" err="1"/>
                        <a:t>respiratory</a:t>
                      </a:r>
                      <a:r>
                        <a:rPr lang="de-DE" dirty="0"/>
                        <a:t> </a:t>
                      </a:r>
                      <a:r>
                        <a:rPr lang="de-DE" dirty="0" err="1"/>
                        <a:t>system</a:t>
                      </a:r>
                      <a:endParaRPr lang="de-DE" dirty="0"/>
                    </a:p>
                  </a:txBody>
                  <a:tcPr/>
                </a:tc>
                <a:extLst>
                  <a:ext uri="{0D108BD9-81ED-4DB2-BD59-A6C34878D82A}">
                    <a16:rowId xmlns:a16="http://schemas.microsoft.com/office/drawing/2014/main" val="3273467978"/>
                  </a:ext>
                </a:extLst>
              </a:tr>
              <a:tr h="370840">
                <a:tc>
                  <a:txBody>
                    <a:bodyPr/>
                    <a:lstStyle/>
                    <a:p>
                      <a:r>
                        <a:rPr lang="de-DE" dirty="0" err="1"/>
                        <a:t>dioxyde</a:t>
                      </a:r>
                      <a:r>
                        <a:rPr lang="de-DE" baseline="0" dirty="0"/>
                        <a:t> de </a:t>
                      </a:r>
                      <a:r>
                        <a:rPr lang="de-DE" baseline="0" dirty="0" err="1"/>
                        <a:t>carbone</a:t>
                      </a:r>
                      <a:endParaRPr lang="de-DE" baseline="0" dirty="0"/>
                    </a:p>
                  </a:txBody>
                  <a:tcPr/>
                </a:tc>
                <a:tc>
                  <a:txBody>
                    <a:bodyPr/>
                    <a:lstStyle/>
                    <a:p>
                      <a:r>
                        <a:rPr lang="de-DE" dirty="0" err="1"/>
                        <a:t>carbon</a:t>
                      </a:r>
                      <a:r>
                        <a:rPr lang="de-DE" dirty="0"/>
                        <a:t> </a:t>
                      </a:r>
                      <a:r>
                        <a:rPr lang="de-DE" dirty="0" err="1"/>
                        <a:t>dioxide</a:t>
                      </a:r>
                      <a:endParaRPr lang="de-DE" dirty="0"/>
                    </a:p>
                  </a:txBody>
                  <a:tcPr/>
                </a:tc>
                <a:extLst>
                  <a:ext uri="{0D108BD9-81ED-4DB2-BD59-A6C34878D82A}">
                    <a16:rowId xmlns:a16="http://schemas.microsoft.com/office/drawing/2014/main" val="1960116884"/>
                  </a:ext>
                </a:extLst>
              </a:tr>
              <a:tr h="370840">
                <a:tc>
                  <a:txBody>
                    <a:bodyPr/>
                    <a:lstStyle/>
                    <a:p>
                      <a:r>
                        <a:rPr lang="de-DE" dirty="0" err="1"/>
                        <a:t>oxygène</a:t>
                      </a:r>
                      <a:endParaRPr lang="de-DE" dirty="0"/>
                    </a:p>
                  </a:txBody>
                  <a:tcPr/>
                </a:tc>
                <a:tc>
                  <a:txBody>
                    <a:bodyPr/>
                    <a:lstStyle/>
                    <a:p>
                      <a:r>
                        <a:rPr lang="de-DE" dirty="0" err="1"/>
                        <a:t>oxygen</a:t>
                      </a:r>
                      <a:endParaRPr lang="de-DE" dirty="0"/>
                    </a:p>
                  </a:txBody>
                  <a:tcPr/>
                </a:tc>
                <a:extLst>
                  <a:ext uri="{0D108BD9-81ED-4DB2-BD59-A6C34878D82A}">
                    <a16:rowId xmlns:a16="http://schemas.microsoft.com/office/drawing/2014/main" val="1234716347"/>
                  </a:ext>
                </a:extLst>
              </a:tr>
              <a:tr h="370840">
                <a:tc>
                  <a:txBody>
                    <a:bodyPr/>
                    <a:lstStyle/>
                    <a:p>
                      <a:r>
                        <a:rPr lang="de-DE" dirty="0" err="1"/>
                        <a:t>ventilation</a:t>
                      </a:r>
                      <a:endParaRPr lang="de-DE" dirty="0"/>
                    </a:p>
                  </a:txBody>
                  <a:tcPr/>
                </a:tc>
                <a:tc>
                  <a:txBody>
                    <a:bodyPr/>
                    <a:lstStyle/>
                    <a:p>
                      <a:r>
                        <a:rPr lang="de-DE" dirty="0" err="1"/>
                        <a:t>ventilation</a:t>
                      </a:r>
                      <a:r>
                        <a:rPr lang="de-DE" dirty="0"/>
                        <a:t>/</a:t>
                      </a:r>
                      <a:r>
                        <a:rPr lang="de-DE" dirty="0" err="1"/>
                        <a:t>breathing</a:t>
                      </a:r>
                      <a:endParaRPr lang="de-DE" dirty="0"/>
                    </a:p>
                  </a:txBody>
                  <a:tcPr/>
                </a:tc>
                <a:extLst>
                  <a:ext uri="{0D108BD9-81ED-4DB2-BD59-A6C34878D82A}">
                    <a16:rowId xmlns:a16="http://schemas.microsoft.com/office/drawing/2014/main" val="2446798354"/>
                  </a:ext>
                </a:extLst>
              </a:tr>
              <a:tr h="370840">
                <a:tc>
                  <a:txBody>
                    <a:bodyPr/>
                    <a:lstStyle/>
                    <a:p>
                      <a:r>
                        <a:rPr lang="de-DE" dirty="0" err="1"/>
                        <a:t>hématose</a:t>
                      </a:r>
                      <a:endParaRPr lang="de-DE" dirty="0"/>
                    </a:p>
                  </a:txBody>
                  <a:tcPr/>
                </a:tc>
                <a:tc>
                  <a:txBody>
                    <a:bodyPr/>
                    <a:lstStyle/>
                    <a:p>
                      <a:r>
                        <a:rPr lang="de-DE" dirty="0"/>
                        <a:t>gas </a:t>
                      </a:r>
                      <a:r>
                        <a:rPr lang="de-DE" dirty="0" err="1"/>
                        <a:t>exchange</a:t>
                      </a:r>
                      <a:endParaRPr lang="de-DE" dirty="0"/>
                    </a:p>
                  </a:txBody>
                  <a:tcPr/>
                </a:tc>
                <a:extLst>
                  <a:ext uri="{0D108BD9-81ED-4DB2-BD59-A6C34878D82A}">
                    <a16:rowId xmlns:a16="http://schemas.microsoft.com/office/drawing/2014/main" val="2629766925"/>
                  </a:ext>
                </a:extLst>
              </a:tr>
              <a:tr h="370840">
                <a:tc>
                  <a:txBody>
                    <a:bodyPr/>
                    <a:lstStyle/>
                    <a:p>
                      <a:r>
                        <a:rPr lang="de-DE" dirty="0" err="1"/>
                        <a:t>asthme</a:t>
                      </a:r>
                      <a:endParaRPr lang="de-DE" dirty="0"/>
                    </a:p>
                  </a:txBody>
                  <a:tcPr/>
                </a:tc>
                <a:tc>
                  <a:txBody>
                    <a:bodyPr/>
                    <a:lstStyle/>
                    <a:p>
                      <a:r>
                        <a:rPr lang="de-DE" dirty="0" err="1"/>
                        <a:t>asthma</a:t>
                      </a:r>
                      <a:endParaRPr lang="de-DE" dirty="0"/>
                    </a:p>
                  </a:txBody>
                  <a:tcPr/>
                </a:tc>
                <a:extLst>
                  <a:ext uri="{0D108BD9-81ED-4DB2-BD59-A6C34878D82A}">
                    <a16:rowId xmlns:a16="http://schemas.microsoft.com/office/drawing/2014/main" val="840905056"/>
                  </a:ext>
                </a:extLst>
              </a:tr>
              <a:tr h="370840">
                <a:tc>
                  <a:txBody>
                    <a:bodyPr/>
                    <a:lstStyle/>
                    <a:p>
                      <a:r>
                        <a:rPr lang="de-DE" dirty="0"/>
                        <a:t>luette</a:t>
                      </a:r>
                    </a:p>
                  </a:txBody>
                  <a:tcPr/>
                </a:tc>
                <a:tc>
                  <a:txBody>
                    <a:bodyPr/>
                    <a:lstStyle/>
                    <a:p>
                      <a:r>
                        <a:rPr lang="de-DE" dirty="0"/>
                        <a:t>uvula</a:t>
                      </a:r>
                    </a:p>
                  </a:txBody>
                  <a:tcPr/>
                </a:tc>
                <a:extLst>
                  <a:ext uri="{0D108BD9-81ED-4DB2-BD59-A6C34878D82A}">
                    <a16:rowId xmlns:a16="http://schemas.microsoft.com/office/drawing/2014/main" val="2808666202"/>
                  </a:ext>
                </a:extLst>
              </a:tr>
              <a:tr h="370840">
                <a:tc>
                  <a:txBody>
                    <a:bodyPr/>
                    <a:lstStyle/>
                    <a:p>
                      <a:r>
                        <a:rPr lang="de-DE" dirty="0"/>
                        <a:t>épiglotte</a:t>
                      </a:r>
                    </a:p>
                  </a:txBody>
                  <a:tcPr/>
                </a:tc>
                <a:tc>
                  <a:txBody>
                    <a:bodyPr/>
                    <a:lstStyle/>
                    <a:p>
                      <a:r>
                        <a:rPr lang="de-DE" dirty="0"/>
                        <a:t>epiglottis</a:t>
                      </a:r>
                    </a:p>
                  </a:txBody>
                  <a:tcPr/>
                </a:tc>
                <a:extLst>
                  <a:ext uri="{0D108BD9-81ED-4DB2-BD59-A6C34878D82A}">
                    <a16:rowId xmlns:a16="http://schemas.microsoft.com/office/drawing/2014/main" val="876247322"/>
                  </a:ext>
                </a:extLst>
              </a:tr>
              <a:tr h="370840">
                <a:tc>
                  <a:txBody>
                    <a:bodyPr/>
                    <a:lstStyle/>
                    <a:p>
                      <a:r>
                        <a:rPr lang="de-DE" dirty="0"/>
                        <a:t>trachée</a:t>
                      </a:r>
                    </a:p>
                  </a:txBody>
                  <a:tcPr/>
                </a:tc>
                <a:tc>
                  <a:txBody>
                    <a:bodyPr/>
                    <a:lstStyle/>
                    <a:p>
                      <a:r>
                        <a:rPr lang="de-DE" dirty="0"/>
                        <a:t>trachea</a:t>
                      </a:r>
                    </a:p>
                  </a:txBody>
                  <a:tcPr/>
                </a:tc>
                <a:extLst>
                  <a:ext uri="{0D108BD9-81ED-4DB2-BD59-A6C34878D82A}">
                    <a16:rowId xmlns:a16="http://schemas.microsoft.com/office/drawing/2014/main" val="3365773675"/>
                  </a:ext>
                </a:extLst>
              </a:tr>
              <a:tr h="370840">
                <a:tc>
                  <a:txBody>
                    <a:bodyPr/>
                    <a:lstStyle/>
                    <a:p>
                      <a:r>
                        <a:rPr lang="de-DE" dirty="0"/>
                        <a:t>poumon</a:t>
                      </a:r>
                    </a:p>
                  </a:txBody>
                  <a:tcPr/>
                </a:tc>
                <a:tc>
                  <a:txBody>
                    <a:bodyPr/>
                    <a:lstStyle/>
                    <a:p>
                      <a:r>
                        <a:rPr lang="de-DE" dirty="0"/>
                        <a:t>lung</a:t>
                      </a:r>
                    </a:p>
                  </a:txBody>
                  <a:tcPr/>
                </a:tc>
                <a:extLst>
                  <a:ext uri="{0D108BD9-81ED-4DB2-BD59-A6C34878D82A}">
                    <a16:rowId xmlns:a16="http://schemas.microsoft.com/office/drawing/2014/main" val="2213609375"/>
                  </a:ext>
                </a:extLst>
              </a:tr>
              <a:tr h="370840">
                <a:tc>
                  <a:txBody>
                    <a:bodyPr/>
                    <a:lstStyle/>
                    <a:p>
                      <a:r>
                        <a:rPr lang="de-DE" dirty="0"/>
                        <a:t>bronche</a:t>
                      </a:r>
                    </a:p>
                  </a:txBody>
                  <a:tcPr/>
                </a:tc>
                <a:tc>
                  <a:txBody>
                    <a:bodyPr/>
                    <a:lstStyle/>
                    <a:p>
                      <a:r>
                        <a:rPr lang="de-DE" dirty="0"/>
                        <a:t>bronchus</a:t>
                      </a:r>
                    </a:p>
                  </a:txBody>
                  <a:tcPr/>
                </a:tc>
                <a:extLst>
                  <a:ext uri="{0D108BD9-81ED-4DB2-BD59-A6C34878D82A}">
                    <a16:rowId xmlns:a16="http://schemas.microsoft.com/office/drawing/2014/main" val="2034019731"/>
                  </a:ext>
                </a:extLst>
              </a:tr>
              <a:tr h="370840">
                <a:tc>
                  <a:txBody>
                    <a:bodyPr/>
                    <a:lstStyle/>
                    <a:p>
                      <a:r>
                        <a:rPr lang="de-DE" dirty="0"/>
                        <a:t>alvéole</a:t>
                      </a:r>
                    </a:p>
                  </a:txBody>
                  <a:tcPr/>
                </a:tc>
                <a:tc>
                  <a:txBody>
                    <a:bodyPr/>
                    <a:lstStyle/>
                    <a:p>
                      <a:r>
                        <a:rPr lang="de-DE" dirty="0"/>
                        <a:t>alveolus</a:t>
                      </a:r>
                    </a:p>
                  </a:txBody>
                  <a:tcPr/>
                </a:tc>
                <a:extLst>
                  <a:ext uri="{0D108BD9-81ED-4DB2-BD59-A6C34878D82A}">
                    <a16:rowId xmlns:a16="http://schemas.microsoft.com/office/drawing/2014/main" val="1657662123"/>
                  </a:ext>
                </a:extLst>
              </a:tr>
            </a:tbl>
          </a:graphicData>
        </a:graphic>
      </p:graphicFrame>
    </p:spTree>
    <p:extLst>
      <p:ext uri="{BB962C8B-B14F-4D97-AF65-F5344CB8AC3E}">
        <p14:creationId xmlns:p14="http://schemas.microsoft.com/office/powerpoint/2010/main" val="1816860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114</TotalTime>
  <Words>818</Words>
  <Application>Microsoft Office PowerPoint</Application>
  <PresentationFormat>Grand écran</PresentationFormat>
  <Paragraphs>98</Paragraphs>
  <Slides>11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Times New Roman</vt:lpstr>
      <vt:lpstr>Trebuchet MS</vt:lpstr>
      <vt:lpstr>Tw Cen MT</vt:lpstr>
      <vt:lpstr>Circuit</vt:lpstr>
      <vt:lpstr>L‘appareil respiratoire</vt:lpstr>
      <vt:lpstr>Introduction</vt:lpstr>
      <vt:lpstr>VOies respiratoires supérieures</vt:lpstr>
      <vt:lpstr>Voies respiratoires inférieures</vt:lpstr>
      <vt:lpstr>L‘appareil respiratoire</vt:lpstr>
      <vt:lpstr>Les maladies respiratoires</vt:lpstr>
      <vt:lpstr>Le cas de l‘asthme</vt:lpstr>
      <vt:lpstr>Les infections respiratoires</vt:lpstr>
      <vt:lpstr>Glossaire</vt:lpstr>
      <vt:lpstr>Texte à traduire</vt:lpstr>
      <vt:lpstr>Références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L‘appareil respiratoire</dc:title>
  <dc:creator>Mathilde</dc:creator>
  <cp:lastModifiedBy>Mathilde STENGER</cp:lastModifiedBy>
  <cp:revision>22</cp:revision>
  <dcterms:created xsi:type="dcterms:W3CDTF">2022-01-28T14:58:30Z</dcterms:created>
  <dcterms:modified xsi:type="dcterms:W3CDTF">2022-02-06T17:34:11Z</dcterms:modified>
</cp:coreProperties>
</file>