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b415e3b4b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b415e3b4b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b415e3b4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b415e3b4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b415e3b4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b415e3b4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b415e3b4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b415e3b4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b415e3b4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b415e3b4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b415e3b4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b415e3b4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b415e3b4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b415e3b4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b415e3b4b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b415e3b4b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b415e3b4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b415e3b4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technologyuk.net/computing/computer-networks/network-technologies/interconnection-devices.shtml" TargetMode="External"/><Relationship Id="rId4" Type="http://schemas.openxmlformats.org/officeDocument/2006/relationships/hyperlink" Target="https://www.techno-science.net/definition/11362.html" TargetMode="External"/><Relationship Id="rId11" Type="http://schemas.openxmlformats.org/officeDocument/2006/relationships/hyperlink" Target="https://community.fs.com/fr/blog/layer-2-switch-vs-layer-3-switch-what-is-the-difference.html" TargetMode="External"/><Relationship Id="rId10" Type="http://schemas.openxmlformats.org/officeDocument/2006/relationships/hyperlink" Target="https://reussirsonccna.fr/switch/" TargetMode="External"/><Relationship Id="rId12" Type="http://schemas.openxmlformats.org/officeDocument/2006/relationships/hyperlink" Target="https://www.tomshardware.fr/comprendre-le-switch-reseau-commutateur/" TargetMode="External"/><Relationship Id="rId9" Type="http://schemas.openxmlformats.org/officeDocument/2006/relationships/hyperlink" Target="https://fr.esdifferent.com/difference-between-switch-and-hub" TargetMode="External"/><Relationship Id="rId5" Type="http://schemas.openxmlformats.org/officeDocument/2006/relationships/hyperlink" Target="https://www.cloudflare.com/fr-fr/learning/network-layer/what-is-a-network-switch/" TargetMode="External"/><Relationship Id="rId6" Type="http://schemas.openxmlformats.org/officeDocument/2006/relationships/hyperlink" Target="https://le-routeur-wifi.com/switch-ethernet-commutateur/" TargetMode="External"/><Relationship Id="rId7" Type="http://schemas.openxmlformats.org/officeDocument/2006/relationships/hyperlink" Target="https://www.systemed.fr/electricite/switch-pour-reseau-filaire-simple-et-centralise,4792.html" TargetMode="External"/><Relationship Id="rId8" Type="http://schemas.openxmlformats.org/officeDocument/2006/relationships/hyperlink" Target="https://www.commentcamarche.net/faq/2238-reseaux-concentrateur-hub-commutateur-switch-et-routeu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7950" y="1949075"/>
            <a:ext cx="7688100" cy="16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6200"/>
              <a:t>LE SWITCH</a:t>
            </a:r>
            <a:endParaRPr sz="6200"/>
          </a:p>
        </p:txBody>
      </p:sp>
      <p:sp>
        <p:nvSpPr>
          <p:cNvPr id="87" name="Google Shape;87;p13"/>
          <p:cNvSpPr txBox="1"/>
          <p:nvPr>
            <p:ph idx="1" type="subTitle"/>
          </p:nvPr>
        </p:nvSpPr>
        <p:spPr>
          <a:xfrm>
            <a:off x="6530027" y="44448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t>RENAULT Marion</a:t>
            </a:r>
            <a:endParaRPr b="1"/>
          </a:p>
          <a:p>
            <a:pPr indent="0" lvl="0" marL="0" rtl="0" algn="l">
              <a:spcBef>
                <a:spcPts val="0"/>
              </a:spcBef>
              <a:spcAft>
                <a:spcPts val="0"/>
              </a:spcAft>
              <a:buNone/>
            </a:pPr>
            <a:r>
              <a:rPr b="1" lang="fr"/>
              <a:t>FRANÇOIS</a:t>
            </a:r>
            <a:r>
              <a:rPr b="1" lang="fr"/>
              <a:t>-ROSE Kathleen</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nvSpPr>
        <p:spPr>
          <a:xfrm>
            <a:off x="-19050" y="32875"/>
            <a:ext cx="9144000" cy="511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100">
                <a:highlight>
                  <a:srgbClr val="FFFF00"/>
                </a:highlight>
              </a:rPr>
              <a:t>TRADUCTION</a:t>
            </a:r>
            <a:r>
              <a:rPr b="1" lang="fr" sz="1100"/>
              <a:t> :</a:t>
            </a:r>
            <a:endParaRPr b="1"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lang="fr" sz="1300"/>
              <a:t>The switch is a relatively new network device that has replaced both hubs and bridges in LANs. A switch uses an internal address table to route incoming data frames via the port associated with their destination MAC address. Switches can be used to connect together a number of end-user devices such as workstations, or to interconnect multiple network segments. A switch that interconnects end-user devices is often called a workgroup switch. Switches provide dedicated full-duplex links for every possible pairing of ports, effectively giving each attached device its own network segment This significantly reduces the number of intra-segment and inter-segment collisions.</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fr" sz="1300"/>
              <a:t>A number of network segments on the same floor of a building (or on the same campus), each having thier own workgroup switch switch, may themselves be connected together by a higher level switch known as a floor switch. Much more powerful switches are often used to connect together a number of high-level network devices, such as floor switches, workgroup switches and routers. These devices are often called core switches, and they should have sufficient capacity to cope with the volume of traffic flowing around the network.</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fr" sz="1300"/>
              <a:t>Switches are the heart of all computer networks and are responsible for connecting up to 1000's of computers together. </a:t>
            </a:r>
            <a:endParaRPr sz="1300"/>
          </a:p>
          <a:p>
            <a:pPr indent="0" lvl="0" marL="0" rtl="0" algn="l">
              <a:lnSpc>
                <a:spcPct val="115000"/>
              </a:lnSpc>
              <a:spcBef>
                <a:spcPts val="0"/>
              </a:spcBef>
              <a:spcAft>
                <a:spcPts val="0"/>
              </a:spcAft>
              <a:buNone/>
            </a:pPr>
            <a:r>
              <a:rPr lang="fr" sz="1300"/>
              <a:t>A network switch looks a lot like a network hub. Unlike hubs, however, network switches are capable of inspecting incoming messages as they are received and directing them to a specific  port—this creates an arp table on the switch so it knows where each device is and where to send the traffic destined for that device.</a:t>
            </a:r>
            <a:endParaRPr sz="1300"/>
          </a:p>
          <a:p>
            <a:pPr indent="0" lvl="0" marL="0" rtl="0" algn="l">
              <a:lnSpc>
                <a:spcPct val="115000"/>
              </a:lnSpc>
              <a:spcBef>
                <a:spcPts val="0"/>
              </a:spcBef>
              <a:spcAft>
                <a:spcPts val="0"/>
              </a:spcAft>
              <a:buNone/>
            </a:pPr>
            <a:r>
              <a:rPr lang="fr" sz="1300"/>
              <a:t>A switch determines the source and destination addresses of each packet and forwards data only to the specific devices, while hubs send the data to every port except the one that received the traffic.</a:t>
            </a:r>
            <a:endParaRPr sz="13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Qu’est-ce que c’est ?</a:t>
            </a:r>
            <a:endParaRPr/>
          </a:p>
        </p:txBody>
      </p:sp>
      <p:pic>
        <p:nvPicPr>
          <p:cNvPr id="93" name="Google Shape;93;p14"/>
          <p:cNvPicPr preferRelativeResize="0"/>
          <p:nvPr/>
        </p:nvPicPr>
        <p:blipFill>
          <a:blip r:embed="rId3">
            <a:alphaModFix/>
          </a:blip>
          <a:stretch>
            <a:fillRect/>
          </a:stretch>
        </p:blipFill>
        <p:spPr>
          <a:xfrm>
            <a:off x="376613" y="2046825"/>
            <a:ext cx="4477275" cy="2984850"/>
          </a:xfrm>
          <a:prstGeom prst="rect">
            <a:avLst/>
          </a:prstGeom>
          <a:noFill/>
          <a:ln>
            <a:noFill/>
          </a:ln>
        </p:spPr>
      </p:pic>
      <p:pic>
        <p:nvPicPr>
          <p:cNvPr id="94" name="Google Shape;94;p14"/>
          <p:cNvPicPr preferRelativeResize="0"/>
          <p:nvPr/>
        </p:nvPicPr>
        <p:blipFill>
          <a:blip r:embed="rId4">
            <a:alphaModFix/>
          </a:blip>
          <a:stretch>
            <a:fillRect/>
          </a:stretch>
        </p:blipFill>
        <p:spPr>
          <a:xfrm>
            <a:off x="5158688" y="2418188"/>
            <a:ext cx="3985312" cy="22421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5"/>
          <p:cNvPicPr preferRelativeResize="0"/>
          <p:nvPr/>
        </p:nvPicPr>
        <p:blipFill>
          <a:blip r:embed="rId3">
            <a:alphaModFix/>
          </a:blip>
          <a:stretch>
            <a:fillRect/>
          </a:stretch>
        </p:blipFill>
        <p:spPr>
          <a:xfrm>
            <a:off x="-69875" y="0"/>
            <a:ext cx="5143500" cy="5143500"/>
          </a:xfrm>
          <a:prstGeom prst="rect">
            <a:avLst/>
          </a:prstGeom>
          <a:noFill/>
          <a:ln>
            <a:noFill/>
          </a:ln>
        </p:spPr>
      </p:pic>
      <p:pic>
        <p:nvPicPr>
          <p:cNvPr id="100" name="Google Shape;100;p15"/>
          <p:cNvPicPr preferRelativeResize="0"/>
          <p:nvPr/>
        </p:nvPicPr>
        <p:blipFill>
          <a:blip r:embed="rId4">
            <a:alphaModFix/>
          </a:blip>
          <a:stretch>
            <a:fillRect/>
          </a:stretch>
        </p:blipFill>
        <p:spPr>
          <a:xfrm>
            <a:off x="5217650" y="2929475"/>
            <a:ext cx="2920151" cy="2190100"/>
          </a:xfrm>
          <a:prstGeom prst="rect">
            <a:avLst/>
          </a:prstGeom>
          <a:noFill/>
          <a:ln>
            <a:noFill/>
          </a:ln>
        </p:spPr>
      </p:pic>
      <p:sp>
        <p:nvSpPr>
          <p:cNvPr id="101" name="Google Shape;101;p15"/>
          <p:cNvSpPr txBox="1"/>
          <p:nvPr/>
        </p:nvSpPr>
        <p:spPr>
          <a:xfrm>
            <a:off x="5073625" y="0"/>
            <a:ext cx="4156800" cy="7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200">
                <a:latin typeface="Raleway"/>
                <a:ea typeface="Raleway"/>
                <a:cs typeface="Raleway"/>
                <a:sym typeface="Raleway"/>
              </a:rPr>
              <a:t>Branchement et réseau </a:t>
            </a:r>
            <a:r>
              <a:rPr b="1" lang="fr" sz="2200">
                <a:latin typeface="Raleway"/>
                <a:ea typeface="Raleway"/>
                <a:cs typeface="Raleway"/>
                <a:sym typeface="Raleway"/>
              </a:rPr>
              <a:t>filaire</a:t>
            </a:r>
            <a:r>
              <a:rPr b="1" lang="fr" sz="2200">
                <a:latin typeface="Raleway"/>
                <a:ea typeface="Raleway"/>
                <a:cs typeface="Raleway"/>
                <a:sym typeface="Raleway"/>
              </a:rPr>
              <a:t> du switch</a:t>
            </a:r>
            <a:endParaRPr b="1" sz="2200">
              <a:latin typeface="Raleway"/>
              <a:ea typeface="Raleway"/>
              <a:cs typeface="Raleway"/>
              <a:sym typeface="Raleway"/>
            </a:endParaRPr>
          </a:p>
        </p:txBody>
      </p:sp>
      <p:pic>
        <p:nvPicPr>
          <p:cNvPr id="102" name="Google Shape;102;p15"/>
          <p:cNvPicPr preferRelativeResize="0"/>
          <p:nvPr/>
        </p:nvPicPr>
        <p:blipFill>
          <a:blip r:embed="rId5">
            <a:alphaModFix/>
          </a:blip>
          <a:stretch>
            <a:fillRect/>
          </a:stretch>
        </p:blipFill>
        <p:spPr>
          <a:xfrm>
            <a:off x="5217650" y="739375"/>
            <a:ext cx="2190101" cy="2190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1315399" y="615550"/>
            <a:ext cx="6847125" cy="4527950"/>
          </a:xfrm>
          <a:prstGeom prst="rect">
            <a:avLst/>
          </a:prstGeom>
          <a:noFill/>
          <a:ln>
            <a:noFill/>
          </a:ln>
        </p:spPr>
      </p:pic>
      <p:sp>
        <p:nvSpPr>
          <p:cNvPr id="108" name="Google Shape;108;p16"/>
          <p:cNvSpPr txBox="1"/>
          <p:nvPr/>
        </p:nvSpPr>
        <p:spPr>
          <a:xfrm>
            <a:off x="2859013" y="97825"/>
            <a:ext cx="3759900" cy="2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latin typeface="Raleway"/>
                <a:ea typeface="Raleway"/>
                <a:cs typeface="Raleway"/>
                <a:sym typeface="Raleway"/>
              </a:rPr>
              <a:t>Hub (concentrateur réseau)</a:t>
            </a:r>
            <a:endParaRPr b="1" sz="18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7"/>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8"/>
          <p:cNvPicPr preferRelativeResize="0"/>
          <p:nvPr/>
        </p:nvPicPr>
        <p:blipFill>
          <a:blip r:embed="rId3">
            <a:alphaModFix/>
          </a:blip>
          <a:stretch>
            <a:fillRect/>
          </a:stretch>
        </p:blipFill>
        <p:spPr>
          <a:xfrm>
            <a:off x="3068813" y="445948"/>
            <a:ext cx="3006351" cy="1520850"/>
          </a:xfrm>
          <a:prstGeom prst="rect">
            <a:avLst/>
          </a:prstGeom>
          <a:noFill/>
          <a:ln>
            <a:noFill/>
          </a:ln>
        </p:spPr>
      </p:pic>
      <p:sp>
        <p:nvSpPr>
          <p:cNvPr id="119" name="Google Shape;119;p18"/>
          <p:cNvSpPr txBox="1"/>
          <p:nvPr/>
        </p:nvSpPr>
        <p:spPr>
          <a:xfrm>
            <a:off x="2957675" y="110538"/>
            <a:ext cx="3508200" cy="3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200">
                <a:latin typeface="Raleway"/>
                <a:ea typeface="Raleway"/>
                <a:cs typeface="Raleway"/>
                <a:sym typeface="Raleway"/>
              </a:rPr>
              <a:t>Exemple d’adresse MAC</a:t>
            </a:r>
            <a:endParaRPr b="1" sz="2200">
              <a:latin typeface="Raleway"/>
              <a:ea typeface="Raleway"/>
              <a:cs typeface="Raleway"/>
              <a:sym typeface="Raleway"/>
            </a:endParaRPr>
          </a:p>
        </p:txBody>
      </p:sp>
      <p:pic>
        <p:nvPicPr>
          <p:cNvPr id="120" name="Google Shape;120;p18"/>
          <p:cNvPicPr preferRelativeResize="0"/>
          <p:nvPr/>
        </p:nvPicPr>
        <p:blipFill>
          <a:blip r:embed="rId4">
            <a:alphaModFix/>
          </a:blip>
          <a:stretch>
            <a:fillRect/>
          </a:stretch>
        </p:blipFill>
        <p:spPr>
          <a:xfrm>
            <a:off x="130925" y="2077350"/>
            <a:ext cx="4392347" cy="2996100"/>
          </a:xfrm>
          <a:prstGeom prst="rect">
            <a:avLst/>
          </a:prstGeom>
          <a:noFill/>
          <a:ln>
            <a:noFill/>
          </a:ln>
        </p:spPr>
      </p:pic>
      <p:pic>
        <p:nvPicPr>
          <p:cNvPr id="121" name="Google Shape;121;p18"/>
          <p:cNvPicPr preferRelativeResize="0"/>
          <p:nvPr/>
        </p:nvPicPr>
        <p:blipFill>
          <a:blip r:embed="rId5">
            <a:alphaModFix/>
          </a:blip>
          <a:stretch>
            <a:fillRect/>
          </a:stretch>
        </p:blipFill>
        <p:spPr>
          <a:xfrm>
            <a:off x="4572000" y="2222328"/>
            <a:ext cx="4392350" cy="285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9"/>
          <p:cNvPicPr preferRelativeResize="0"/>
          <p:nvPr/>
        </p:nvPicPr>
        <p:blipFill>
          <a:blip r:embed="rId3">
            <a:alphaModFix/>
          </a:blip>
          <a:stretch>
            <a:fillRect/>
          </a:stretch>
        </p:blipFill>
        <p:spPr>
          <a:xfrm>
            <a:off x="2614575" y="540600"/>
            <a:ext cx="3914849" cy="4602900"/>
          </a:xfrm>
          <a:prstGeom prst="rect">
            <a:avLst/>
          </a:prstGeom>
          <a:noFill/>
          <a:ln>
            <a:noFill/>
          </a:ln>
        </p:spPr>
      </p:pic>
      <p:sp>
        <p:nvSpPr>
          <p:cNvPr id="127" name="Google Shape;127;p19"/>
          <p:cNvSpPr txBox="1"/>
          <p:nvPr/>
        </p:nvSpPr>
        <p:spPr>
          <a:xfrm>
            <a:off x="2614575" y="69900"/>
            <a:ext cx="50037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latin typeface="Raleway"/>
                <a:ea typeface="Raleway"/>
                <a:cs typeface="Raleway"/>
                <a:sym typeface="Raleway"/>
              </a:rPr>
              <a:t>Couches OSI (Open Systems Interconnection)</a:t>
            </a:r>
            <a:endParaRPr b="1" sz="1600">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nvSpPr>
        <p:spPr>
          <a:xfrm>
            <a:off x="95975" y="147900"/>
            <a:ext cx="9048000" cy="49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800">
                <a:latin typeface="Lato"/>
                <a:ea typeface="Lato"/>
                <a:cs typeface="Lato"/>
                <a:sym typeface="Lato"/>
              </a:rPr>
              <a:t>GLOSSAIRE</a:t>
            </a:r>
            <a:endParaRPr b="1" sz="1800">
              <a:latin typeface="Lato"/>
              <a:ea typeface="Lato"/>
              <a:cs typeface="Lato"/>
              <a:sym typeface="Lato"/>
            </a:endParaRPr>
          </a:p>
          <a:p>
            <a:pPr indent="0" lvl="0" marL="0" rtl="0" algn="ctr">
              <a:spcBef>
                <a:spcPts val="0"/>
              </a:spcBef>
              <a:spcAft>
                <a:spcPts val="0"/>
              </a:spcAft>
              <a:buNone/>
            </a:pPr>
            <a:r>
              <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Data : donnée</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Ethernet port : port ethernet</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Frame : trame</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Hub : concentrateur réseau</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Local area network (LAN) : réseau local (LAN)</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MAC address (media access control address) : adresse MAC ou adresse physique</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Network traffic : trafic réseau</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Packet : paquet</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Residential gateway : box internet</a:t>
            </a:r>
            <a:endParaRPr b="1" sz="1800">
              <a:latin typeface="Lato"/>
              <a:ea typeface="Lato"/>
              <a:cs typeface="Lato"/>
              <a:sym typeface="Lato"/>
            </a:endParaRPr>
          </a:p>
          <a:p>
            <a:pPr indent="-355600" lvl="0" marL="457200" rtl="0" algn="l">
              <a:spcBef>
                <a:spcPts val="0"/>
              </a:spcBef>
              <a:spcAft>
                <a:spcPts val="0"/>
              </a:spcAft>
              <a:buSzPts val="2000"/>
              <a:buFont typeface="Lato"/>
              <a:buChar char="➢"/>
            </a:pPr>
            <a:r>
              <a:rPr b="1" lang="fr" sz="1800">
                <a:latin typeface="Lato"/>
                <a:ea typeface="Lato"/>
                <a:cs typeface="Lato"/>
                <a:sym typeface="Lato"/>
              </a:rPr>
              <a:t>Router : routeur</a:t>
            </a:r>
            <a:endParaRPr b="1" sz="20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Switch : commutateur réseau</a:t>
            </a:r>
            <a:endParaRPr b="1" sz="1800">
              <a:latin typeface="Lato"/>
              <a:ea typeface="Lato"/>
              <a:cs typeface="Lato"/>
              <a:sym typeface="Lato"/>
            </a:endParaRPr>
          </a:p>
          <a:p>
            <a:pPr indent="-342900" lvl="0" marL="457200" rtl="0" algn="l">
              <a:spcBef>
                <a:spcPts val="0"/>
              </a:spcBef>
              <a:spcAft>
                <a:spcPts val="0"/>
              </a:spcAft>
              <a:buSzPts val="1800"/>
              <a:buFont typeface="Lato"/>
              <a:buChar char="➢"/>
            </a:pPr>
            <a:r>
              <a:rPr b="1" lang="fr" sz="1800">
                <a:latin typeface="Lato"/>
                <a:ea typeface="Lato"/>
                <a:cs typeface="Lato"/>
                <a:sym typeface="Lato"/>
              </a:rPr>
              <a:t>Wide area network (WAN) : réseaux étendus (WAN)</a:t>
            </a:r>
            <a:endParaRPr b="1" sz="18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nvSpPr>
        <p:spPr>
          <a:xfrm>
            <a:off x="30225" y="32875"/>
            <a:ext cx="9113700" cy="51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000">
                <a:latin typeface="Lato"/>
                <a:ea typeface="Lato"/>
                <a:cs typeface="Lato"/>
                <a:sym typeface="Lato"/>
              </a:rPr>
              <a:t>SOURCES</a:t>
            </a:r>
            <a:endParaRPr b="1" sz="2000">
              <a:latin typeface="Lato"/>
              <a:ea typeface="Lato"/>
              <a:cs typeface="Lato"/>
              <a:sym typeface="Lato"/>
            </a:endParaRPr>
          </a:p>
          <a:p>
            <a:pPr indent="0" lvl="0" marL="0" rtl="0" algn="ctr">
              <a:spcBef>
                <a:spcPts val="0"/>
              </a:spcBef>
              <a:spcAft>
                <a:spcPts val="0"/>
              </a:spcAft>
              <a:buNone/>
            </a:pPr>
            <a:r>
              <a:t/>
            </a:r>
            <a:endParaRPr b="1" sz="2000">
              <a:solidFill>
                <a:srgbClr val="0000FF"/>
              </a:solidFill>
              <a:latin typeface="Lato"/>
              <a:ea typeface="Lato"/>
              <a:cs typeface="Lato"/>
              <a:sym typeface="Lato"/>
            </a:endParaRPr>
          </a:p>
          <a:p>
            <a:pPr indent="-330200" lvl="0" marL="457200" rtl="0" algn="l">
              <a:lnSpc>
                <a:spcPct val="115000"/>
              </a:lnSpc>
              <a:spcBef>
                <a:spcPts val="0"/>
              </a:spcBef>
              <a:spcAft>
                <a:spcPts val="0"/>
              </a:spcAft>
              <a:buClr>
                <a:srgbClr val="4A86E8"/>
              </a:buClr>
              <a:buSzPts val="1600"/>
              <a:buChar char="●"/>
            </a:pPr>
            <a:r>
              <a:rPr lang="fr" sz="1600" u="sng">
                <a:solidFill>
                  <a:srgbClr val="4A86E8"/>
                </a:solidFill>
                <a:hlinkClick r:id="rId3">
                  <a:extLst>
                    <a:ext uri="{A12FA001-AC4F-418D-AE19-62706E023703}">
                      <ahyp:hlinkClr val="tx"/>
                    </a:ext>
                  </a:extLst>
                </a:hlinkClick>
              </a:rPr>
              <a:t>http://www.technologyuk.net/computing/computer-networks/network-technologies/interconnection-devices.shtml</a:t>
            </a:r>
            <a:endParaRPr sz="1600">
              <a:solidFill>
                <a:srgbClr val="4A86E8"/>
              </a:solidFill>
            </a:endParaRPr>
          </a:p>
          <a:p>
            <a:pPr indent="-330200" lvl="0" marL="457200" rtl="0" algn="l">
              <a:lnSpc>
                <a:spcPct val="115000"/>
              </a:lnSpc>
              <a:spcBef>
                <a:spcPts val="0"/>
              </a:spcBef>
              <a:spcAft>
                <a:spcPts val="0"/>
              </a:spcAft>
              <a:buClr>
                <a:srgbClr val="4A86E8"/>
              </a:buClr>
              <a:buSzPts val="1600"/>
              <a:buChar char="●"/>
            </a:pPr>
            <a:r>
              <a:rPr lang="fr" sz="1600" u="sng">
                <a:solidFill>
                  <a:srgbClr val="4A86E8"/>
                </a:solidFill>
                <a:hlinkClick r:id="rId4">
                  <a:extLst>
                    <a:ext uri="{A12FA001-AC4F-418D-AE19-62706E023703}">
                      <ahyp:hlinkClr val="tx"/>
                    </a:ext>
                  </a:extLst>
                </a:hlinkClick>
              </a:rPr>
              <a:t>https://www.techno-science.net/definition/11362.html</a:t>
            </a:r>
            <a:endParaRPr sz="1600">
              <a:solidFill>
                <a:srgbClr val="4A86E8"/>
              </a:solidFill>
            </a:endParaRPr>
          </a:p>
          <a:p>
            <a:pPr indent="-330200" lvl="0" marL="457200" rtl="0" algn="l">
              <a:lnSpc>
                <a:spcPct val="115000"/>
              </a:lnSpc>
              <a:spcBef>
                <a:spcPts val="0"/>
              </a:spcBef>
              <a:spcAft>
                <a:spcPts val="0"/>
              </a:spcAft>
              <a:buClr>
                <a:srgbClr val="4A86E8"/>
              </a:buClr>
              <a:buSzPts val="1600"/>
              <a:buChar char="●"/>
            </a:pPr>
            <a:r>
              <a:rPr lang="fr" sz="1600" u="sng">
                <a:solidFill>
                  <a:srgbClr val="4A86E8"/>
                </a:solidFill>
                <a:hlinkClick r:id="rId5">
                  <a:extLst>
                    <a:ext uri="{A12FA001-AC4F-418D-AE19-62706E023703}">
                      <ahyp:hlinkClr val="tx"/>
                    </a:ext>
                  </a:extLst>
                </a:hlinkClick>
              </a:rPr>
              <a:t>https://www.cloudflare.com/fr-fr/learning/network-layer/what-is-a-network-switch/</a:t>
            </a:r>
            <a:endParaRPr sz="1600">
              <a:solidFill>
                <a:srgbClr val="4A86E8"/>
              </a:solidFill>
            </a:endParaRPr>
          </a:p>
          <a:p>
            <a:pPr indent="-330200" lvl="0" marL="457200" rtl="0" algn="l">
              <a:lnSpc>
                <a:spcPct val="115000"/>
              </a:lnSpc>
              <a:spcBef>
                <a:spcPts val="0"/>
              </a:spcBef>
              <a:spcAft>
                <a:spcPts val="0"/>
              </a:spcAft>
              <a:buClr>
                <a:srgbClr val="4A86E8"/>
              </a:buClr>
              <a:buSzPts val="1600"/>
              <a:buChar char="●"/>
            </a:pPr>
            <a:r>
              <a:rPr lang="fr" sz="1600" u="sng">
                <a:solidFill>
                  <a:srgbClr val="4A86E8"/>
                </a:solidFill>
                <a:hlinkClick r:id="rId6">
                  <a:extLst>
                    <a:ext uri="{A12FA001-AC4F-418D-AE19-62706E023703}">
                      <ahyp:hlinkClr val="tx"/>
                    </a:ext>
                  </a:extLst>
                </a:hlinkClick>
              </a:rPr>
              <a:t>https://le-routeur-wifi.com/switch-ethernet-commutateur/</a:t>
            </a:r>
            <a:endParaRPr sz="1600">
              <a:solidFill>
                <a:srgbClr val="4A86E8"/>
              </a:solidFill>
            </a:endParaRPr>
          </a:p>
          <a:p>
            <a:pPr indent="-330200" lvl="0" marL="457200" rtl="0" algn="l">
              <a:lnSpc>
                <a:spcPct val="115000"/>
              </a:lnSpc>
              <a:spcBef>
                <a:spcPts val="0"/>
              </a:spcBef>
              <a:spcAft>
                <a:spcPts val="0"/>
              </a:spcAft>
              <a:buClr>
                <a:srgbClr val="4A86E8"/>
              </a:buClr>
              <a:buSzPts val="1600"/>
              <a:buChar char="●"/>
            </a:pPr>
            <a:r>
              <a:rPr lang="fr" sz="1600" u="sng">
                <a:solidFill>
                  <a:srgbClr val="4A86E8"/>
                </a:solidFill>
                <a:hlinkClick r:id="rId7">
                  <a:extLst>
                    <a:ext uri="{A12FA001-AC4F-418D-AE19-62706E023703}">
                      <ahyp:hlinkClr val="tx"/>
                    </a:ext>
                  </a:extLst>
                </a:hlinkClick>
              </a:rPr>
              <a:t>https://www.systemed.fr/electricite/switch-pour-reseau-filaire-simple-et-centralise,4792.html</a:t>
            </a:r>
            <a:endParaRPr sz="1600">
              <a:solidFill>
                <a:srgbClr val="4A86E8"/>
              </a:solidFill>
            </a:endParaRPr>
          </a:p>
          <a:p>
            <a:pPr indent="-330200" lvl="0" marL="457200" rtl="0" algn="l">
              <a:lnSpc>
                <a:spcPct val="115000"/>
              </a:lnSpc>
              <a:spcBef>
                <a:spcPts val="0"/>
              </a:spcBef>
              <a:spcAft>
                <a:spcPts val="0"/>
              </a:spcAft>
              <a:buClr>
                <a:srgbClr val="4A86E8"/>
              </a:buClr>
              <a:buSzPts val="1600"/>
              <a:buChar char="●"/>
            </a:pPr>
            <a:r>
              <a:rPr lang="fr" sz="1600" u="sng">
                <a:solidFill>
                  <a:srgbClr val="4A86E8"/>
                </a:solidFill>
                <a:hlinkClick r:id="rId8">
                  <a:extLst>
                    <a:ext uri="{A12FA001-AC4F-418D-AE19-62706E023703}">
                      <ahyp:hlinkClr val="tx"/>
                    </a:ext>
                  </a:extLst>
                </a:hlinkClick>
              </a:rPr>
              <a:t>https://www.commentcamarche.net/faq/2238-reseaux-concentrateur-hub-commutateur-switch-et-routeur</a:t>
            </a:r>
            <a:endParaRPr sz="1600">
              <a:solidFill>
                <a:srgbClr val="4A86E8"/>
              </a:solidFill>
            </a:endParaRPr>
          </a:p>
          <a:p>
            <a:pPr indent="-330200" lvl="0" marL="457200" rtl="0" algn="l">
              <a:lnSpc>
                <a:spcPct val="115000"/>
              </a:lnSpc>
              <a:spcBef>
                <a:spcPts val="0"/>
              </a:spcBef>
              <a:spcAft>
                <a:spcPts val="0"/>
              </a:spcAft>
              <a:buClr>
                <a:srgbClr val="4A86E8"/>
              </a:buClr>
              <a:buSzPts val="1600"/>
              <a:buChar char="●"/>
            </a:pPr>
            <a:r>
              <a:rPr lang="fr" sz="1600" u="sng">
                <a:solidFill>
                  <a:srgbClr val="4A86E8"/>
                </a:solidFill>
                <a:hlinkClick r:id="rId9">
                  <a:extLst>
                    <a:ext uri="{A12FA001-AC4F-418D-AE19-62706E023703}">
                      <ahyp:hlinkClr val="tx"/>
                    </a:ext>
                  </a:extLst>
                </a:hlinkClick>
              </a:rPr>
              <a:t>https://fr.esdifferent.com/difference-between-switch-and-hub</a:t>
            </a:r>
            <a:endParaRPr sz="1600">
              <a:solidFill>
                <a:srgbClr val="4A86E8"/>
              </a:solidFill>
              <a:latin typeface="Lato"/>
              <a:ea typeface="Lato"/>
              <a:cs typeface="Lato"/>
              <a:sym typeface="Lato"/>
            </a:endParaRPr>
          </a:p>
          <a:p>
            <a:pPr indent="-330200" lvl="0" marL="457200" rtl="0" algn="l">
              <a:lnSpc>
                <a:spcPct val="115000"/>
              </a:lnSpc>
              <a:spcBef>
                <a:spcPts val="0"/>
              </a:spcBef>
              <a:spcAft>
                <a:spcPts val="0"/>
              </a:spcAft>
              <a:buClr>
                <a:srgbClr val="4A86E8"/>
              </a:buClr>
              <a:buSzPts val="1600"/>
              <a:buFont typeface="Lato"/>
              <a:buChar char="●"/>
            </a:pPr>
            <a:r>
              <a:rPr lang="fr" sz="1600" u="sng">
                <a:solidFill>
                  <a:srgbClr val="4A86E8"/>
                </a:solidFill>
                <a:latin typeface="Lato"/>
                <a:ea typeface="Lato"/>
                <a:cs typeface="Lato"/>
                <a:sym typeface="Lato"/>
                <a:hlinkClick r:id="rId10">
                  <a:extLst>
                    <a:ext uri="{A12FA001-AC4F-418D-AE19-62706E023703}">
                      <ahyp:hlinkClr val="tx"/>
                    </a:ext>
                  </a:extLst>
                </a:hlinkClick>
              </a:rPr>
              <a:t>https://reussirsonccna.fr/switch/</a:t>
            </a:r>
            <a:endParaRPr sz="1600">
              <a:solidFill>
                <a:srgbClr val="4A86E8"/>
              </a:solidFill>
              <a:latin typeface="Lato"/>
              <a:ea typeface="Lato"/>
              <a:cs typeface="Lato"/>
              <a:sym typeface="Lato"/>
            </a:endParaRPr>
          </a:p>
          <a:p>
            <a:pPr indent="-330200" lvl="0" marL="457200" rtl="0" algn="l">
              <a:lnSpc>
                <a:spcPct val="115000"/>
              </a:lnSpc>
              <a:spcBef>
                <a:spcPts val="0"/>
              </a:spcBef>
              <a:spcAft>
                <a:spcPts val="0"/>
              </a:spcAft>
              <a:buClr>
                <a:srgbClr val="4A86E8"/>
              </a:buClr>
              <a:buSzPts val="1600"/>
              <a:buFont typeface="Lato"/>
              <a:buChar char="●"/>
            </a:pPr>
            <a:r>
              <a:rPr lang="fr" sz="1600" u="sng">
                <a:solidFill>
                  <a:srgbClr val="4A86E8"/>
                </a:solidFill>
                <a:latin typeface="Lato"/>
                <a:ea typeface="Lato"/>
                <a:cs typeface="Lato"/>
                <a:sym typeface="Lato"/>
                <a:hlinkClick r:id="rId11">
                  <a:extLst>
                    <a:ext uri="{A12FA001-AC4F-418D-AE19-62706E023703}">
                      <ahyp:hlinkClr val="tx"/>
                    </a:ext>
                  </a:extLst>
                </a:hlinkClick>
              </a:rPr>
              <a:t>https://community.fs.com/fr/blog/layer-2-switch-vs-layer-3-switch-what-is-the-difference.html</a:t>
            </a:r>
            <a:endParaRPr sz="1600">
              <a:solidFill>
                <a:srgbClr val="4A86E8"/>
              </a:solidFill>
              <a:latin typeface="Lato"/>
              <a:ea typeface="Lato"/>
              <a:cs typeface="Lato"/>
              <a:sym typeface="Lato"/>
            </a:endParaRPr>
          </a:p>
          <a:p>
            <a:pPr indent="-330200" lvl="0" marL="457200" rtl="0" algn="l">
              <a:lnSpc>
                <a:spcPct val="115000"/>
              </a:lnSpc>
              <a:spcBef>
                <a:spcPts val="0"/>
              </a:spcBef>
              <a:spcAft>
                <a:spcPts val="0"/>
              </a:spcAft>
              <a:buClr>
                <a:srgbClr val="4A86E8"/>
              </a:buClr>
              <a:buSzPts val="1600"/>
              <a:buFont typeface="Lato"/>
              <a:buChar char="●"/>
            </a:pPr>
            <a:r>
              <a:rPr lang="fr" sz="1600" u="sng">
                <a:solidFill>
                  <a:srgbClr val="4A86E8"/>
                </a:solidFill>
                <a:latin typeface="Lato"/>
                <a:ea typeface="Lato"/>
                <a:cs typeface="Lato"/>
                <a:sym typeface="Lato"/>
                <a:hlinkClick r:id="rId12">
                  <a:extLst>
                    <a:ext uri="{A12FA001-AC4F-418D-AE19-62706E023703}">
                      <ahyp:hlinkClr val="tx"/>
                    </a:ext>
                  </a:extLst>
                </a:hlinkClick>
              </a:rPr>
              <a:t>https://www.tomshardware.fr/comprendre-le-switch-reseau-commutateur/</a:t>
            </a:r>
            <a:endParaRPr sz="1600">
              <a:solidFill>
                <a:srgbClr val="4A86E8"/>
              </a:solidFill>
              <a:latin typeface="Lato"/>
              <a:ea typeface="Lato"/>
              <a:cs typeface="Lato"/>
              <a:sym typeface="Lato"/>
            </a:endParaRPr>
          </a:p>
          <a:p>
            <a:pPr indent="0" lvl="0" marL="457200" rtl="0" algn="l">
              <a:lnSpc>
                <a:spcPct val="115000"/>
              </a:lnSpc>
              <a:spcBef>
                <a:spcPts val="0"/>
              </a:spcBef>
              <a:spcAft>
                <a:spcPts val="0"/>
              </a:spcAft>
              <a:buNone/>
            </a:pPr>
            <a:r>
              <a:t/>
            </a:r>
            <a:endParaRPr sz="1800">
              <a:latin typeface="Lato"/>
              <a:ea typeface="Lato"/>
              <a:cs typeface="Lato"/>
              <a:sym typeface="Lato"/>
            </a:endParaRPr>
          </a:p>
          <a:p>
            <a:pPr indent="0" lvl="0" marL="457200" rtl="0" algn="l">
              <a:lnSpc>
                <a:spcPct val="115000"/>
              </a:lnSpc>
              <a:spcBef>
                <a:spcPts val="0"/>
              </a:spcBef>
              <a:spcAft>
                <a:spcPts val="0"/>
              </a:spcAft>
              <a:buNone/>
            </a:pPr>
            <a:r>
              <a:t/>
            </a:r>
            <a:endParaRPr sz="18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