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7A20AA-4E2A-4821-B771-27DA77D9A3DC}">
  <a:tblStyle styleId="{777A20AA-4E2A-4821-B771-27DA77D9A3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10"/>
    <p:restoredTop sz="94648"/>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07eb182a8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07eb182a8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07eb182a8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07eb182a8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07eb182a8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07eb182a8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07eb182a8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07eb182a8_0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07eb182a8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07eb182a8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c23ce8873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c23ce8873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c23ce8873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c23ce8873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c23ce8873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c23ce887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c23ce8873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c23ce8873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c23ce8873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c23ce8873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9c23ce887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9c23ce88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c23ce8873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c23ce8873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c23ce8873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9c23ce8873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c23ce8873_1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c23ce8873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a0ba08f62a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a0ba08f62a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9c23ce8873_1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9c23ce8873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c23ce8873_1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c23ce8873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07eb182a8_0_7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a07eb182a8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07eb182a8_0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07eb182a8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c23ce8873_1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9c23ce8873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a0b00f874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a0b00f874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c23ce887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c23ce887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c23ce8873_1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c23ce8873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a0b00f874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a0b00f87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0a3f220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a0a3f220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a0a3f220d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a0a3f220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9c23ce8873_1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9c23ce8873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9c23ce8873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9c23ce887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07eb182a8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07eb182a8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07eb182a8_0_6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07eb182a8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07eb182a8_0_6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07eb182a8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c23ce8873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c23ce887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07eb182a8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07eb182a8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sven.de/dp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hyperlink" Target="http://www.nelson-miller.com/lcd-displays-wor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9" Type="http://schemas.openxmlformats.org/officeDocument/2006/relationships/hyperlink" Target="http://cathodique.e-monsite.com/pages/les-differents-types-d-ecrans.html" TargetMode="External"/><Relationship Id="rId20" Type="http://schemas.openxmlformats.org/officeDocument/2006/relationships/hyperlink" Target="https://www.lcd-compare.com/definition-de-oled.htm" TargetMode="External"/><Relationship Id="rId21" Type="http://schemas.openxmlformats.org/officeDocument/2006/relationships/hyperlink" Target="https://www.eizo.fr/fr/content/20-connectique-des-moniteurs-pc" TargetMode="External"/><Relationship Id="rId22" Type="http://schemas.openxmlformats.org/officeDocument/2006/relationships/hyperlink" Target="https://www.comparez-malin.fr/blog/tout-savoir-sur-les-resolutions-decrans/" TargetMode="External"/><Relationship Id="rId10" Type="http://schemas.openxmlformats.org/officeDocument/2006/relationships/hyperlink" Target="https://blog.but.fr/article/ce-quil-faut-savoir-sur-les-ecrans-plasma" TargetMode="External"/><Relationship Id="rId11" Type="http://schemas.openxmlformats.org/officeDocument/2006/relationships/hyperlink" Target="https://www.leparisien.fr/guide-shopping/pratique/quelles-differences-entre-un-ecran-oled-lcd-led-et-plasma-15-11-2019-8194182.php" TargetMode="External"/><Relationship Id="rId12" Type="http://schemas.openxmlformats.org/officeDocument/2006/relationships/hyperlink" Target="http://kezako.unisciel.fr/kezako-comment-fonctionne-un-ecran-lcd/#approfondir" TargetMode="External"/><Relationship Id="rId13" Type="http://schemas.openxmlformats.org/officeDocument/2006/relationships/hyperlink" Target="https://www.larousse.fr/dictionnaires/francais/%C3%A9cran/27712" TargetMode="External"/><Relationship Id="rId14" Type="http://schemas.openxmlformats.org/officeDocument/2006/relationships/hyperlink" Target="https://www.nvidia.com/fr-fr/geforce/news/what-is-fps-and-how-it-helps-you-win-games/" TargetMode="External"/><Relationship Id="rId15" Type="http://schemas.openxmlformats.org/officeDocument/2006/relationships/hyperlink" Target="https://www.materiel.net/guide-achat/g10-les-ecrans-pc/4/" TargetMode="External"/><Relationship Id="rId16" Type="http://schemas.openxmlformats.org/officeDocument/2006/relationships/hyperlink" Target="http://www.europ-computer.com/dossiers/dossier_5_13.html" TargetMode="External"/><Relationship Id="rId17" Type="http://schemas.openxmlformats.org/officeDocument/2006/relationships/hyperlink" Target="https://www.astuces-pratiques.fr/high-tech/principe-de-fonctionnement-d-un-ecran-lcd" TargetMode="External"/><Relationship Id="rId18" Type="http://schemas.openxmlformats.org/officeDocument/2006/relationships/hyperlink" Target="https://www.materiel.net/guide-achat/g10-les-ecrans-pc/5/" TargetMode="External"/><Relationship Id="rId19" Type="http://schemas.openxmlformats.org/officeDocument/2006/relationships/hyperlink" Target="https://www.youtube.com/watch?v=47dtoEMGb_M&amp;ab_channel=YannisAstucesPC" TargetMode="External"/><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hyperlink" Target="https://www.commentcamarche.net/contents/742-ecran-a-tube-cathodique-crt" TargetMode="External"/><Relationship Id="rId4" Type="http://schemas.openxmlformats.org/officeDocument/2006/relationships/hyperlink" Target="https://leblob.fr/techno/du-tube-cathodique-ecran-lcd" TargetMode="External"/><Relationship Id="rId5" Type="http://schemas.openxmlformats.org/officeDocument/2006/relationships/hyperlink" Target="https://www.techno-science.net/definition/7411.html" TargetMode="External"/><Relationship Id="rId6" Type="http://schemas.openxmlformats.org/officeDocument/2006/relationships/hyperlink" Target="https://www.commentcamarche.net/contents/743-ecran-plat" TargetMode="External"/><Relationship Id="rId7" Type="http://schemas.openxmlformats.org/officeDocument/2006/relationships/hyperlink" Target="https://fr.wikipedia.org/wiki/%C3%89cran_%C3%A0_cristaux_liquides" TargetMode="External"/><Relationship Id="rId8" Type="http://schemas.openxmlformats.org/officeDocument/2006/relationships/hyperlink" Target="http://www.winlight.fr/blog/les-differents-types-ecran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dirty="0">
                <a:latin typeface="Arial"/>
                <a:ea typeface="Arial"/>
                <a:cs typeface="Arial"/>
                <a:sym typeface="Arial"/>
              </a:rPr>
              <a:t>Écrans</a:t>
            </a:r>
            <a:endParaRPr dirty="0">
              <a:latin typeface="Arial"/>
              <a:ea typeface="Arial"/>
              <a:cs typeface="Arial"/>
              <a:sym typeface="Arial"/>
            </a:endParaRPr>
          </a:p>
        </p:txBody>
      </p:sp>
      <p:sp>
        <p:nvSpPr>
          <p:cNvPr id="59" name="Google Shape;59;p13"/>
          <p:cNvSpPr txBox="1">
            <a:spLocks noGrp="1"/>
          </p:cNvSpPr>
          <p:nvPr>
            <p:ph type="subTitle" idx="1"/>
          </p:nvPr>
        </p:nvSpPr>
        <p:spPr>
          <a:xfrm>
            <a:off x="344250" y="3550650"/>
            <a:ext cx="4910100" cy="67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a:t>Myriam Dounar</a:t>
            </a:r>
            <a:endParaRPr/>
          </a:p>
          <a:p>
            <a:pPr marL="0" lvl="0" indent="0" algn="l" rtl="0">
              <a:spcBef>
                <a:spcPts val="0"/>
              </a:spcBef>
              <a:spcAft>
                <a:spcPts val="0"/>
              </a:spcAft>
              <a:buNone/>
            </a:pPr>
            <a:r>
              <a:rPr lang="it"/>
              <a:t>Simone Parisi</a:t>
            </a:r>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02735" y="149398"/>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4000" dirty="0"/>
              <a:t>CONCEPTS DE </a:t>
            </a:r>
            <a:r>
              <a:rPr lang="it" sz="4000" dirty="0" smtClean="0"/>
              <a:t>BASE</a:t>
            </a:r>
            <a:endParaRPr sz="4000" dirty="0"/>
          </a:p>
        </p:txBody>
      </p:sp>
      <p:pic>
        <p:nvPicPr>
          <p:cNvPr id="119" name="Google Shape;119;p22"/>
          <p:cNvPicPr preferRelativeResize="0"/>
          <p:nvPr/>
        </p:nvPicPr>
        <p:blipFill>
          <a:blip r:embed="rId3">
            <a:alphaModFix/>
          </a:blip>
          <a:stretch>
            <a:fillRect/>
          </a:stretch>
        </p:blipFill>
        <p:spPr>
          <a:xfrm>
            <a:off x="71716" y="1241845"/>
            <a:ext cx="6810609" cy="3820975"/>
          </a:xfrm>
          <a:prstGeom prst="rect">
            <a:avLst/>
          </a:prstGeom>
          <a:noFill/>
          <a:ln>
            <a:noFill/>
          </a:ln>
        </p:spPr>
      </p:pic>
      <p:pic>
        <p:nvPicPr>
          <p:cNvPr id="120" name="Google Shape;120;p22"/>
          <p:cNvPicPr preferRelativeResize="0"/>
          <p:nvPr/>
        </p:nvPicPr>
        <p:blipFill>
          <a:blip r:embed="rId4">
            <a:alphaModFix/>
          </a:blip>
          <a:stretch>
            <a:fillRect/>
          </a:stretch>
        </p:blipFill>
        <p:spPr>
          <a:xfrm>
            <a:off x="7088514" y="1250810"/>
            <a:ext cx="1876190" cy="1641048"/>
          </a:xfrm>
          <a:prstGeom prst="rect">
            <a:avLst/>
          </a:prstGeom>
          <a:noFill/>
          <a:ln>
            <a:noFill/>
          </a:ln>
        </p:spPr>
      </p:pic>
      <p:sp>
        <p:nvSpPr>
          <p:cNvPr id="121" name="Google Shape;121;p22"/>
          <p:cNvSpPr txBox="1"/>
          <p:nvPr/>
        </p:nvSpPr>
        <p:spPr>
          <a:xfrm>
            <a:off x="6761295" y="3554515"/>
            <a:ext cx="2487600" cy="80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it" sz="2800" dirty="0">
                <a:solidFill>
                  <a:schemeClr val="dk2"/>
                </a:solidFill>
                <a:highlight>
                  <a:schemeClr val="dk1"/>
                </a:highlight>
                <a:latin typeface="Oswald"/>
                <a:ea typeface="Oswald"/>
                <a:cs typeface="Oswald"/>
                <a:sym typeface="Oswald"/>
              </a:rPr>
              <a:t>LA LUMIÈRE</a:t>
            </a:r>
            <a:endParaRPr sz="2800" dirty="0">
              <a:solidFill>
                <a:schemeClr val="dk2"/>
              </a:solidFill>
              <a:highlight>
                <a:schemeClr val="dk1"/>
              </a:highlight>
              <a:latin typeface="Oswald"/>
              <a:ea typeface="Oswald"/>
              <a:cs typeface="Oswald"/>
              <a:sym typeface="Oswald"/>
            </a:endParaRPr>
          </a:p>
          <a:p>
            <a:pPr marL="0" lvl="0" indent="0" algn="ctr" rtl="0">
              <a:spcBef>
                <a:spcPts val="0"/>
              </a:spcBef>
              <a:spcAft>
                <a:spcPts val="0"/>
              </a:spcAft>
              <a:buNone/>
            </a:pPr>
            <a:endParaRPr sz="1200" dirty="0">
              <a:latin typeface="Playfair Display"/>
              <a:ea typeface="Playfair Display"/>
              <a:cs typeface="Playfair Display"/>
              <a:sym typeface="Playfair Display"/>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1000"/>
                                        <p:tgtEl>
                                          <p:spTgt spid="120"/>
                                        </p:tgtEl>
                                        <p:attrNameLst>
                                          <p:attrName>ppt_w</p:attrName>
                                        </p:attrNameLst>
                                      </p:cBhvr>
                                      <p:tavLst>
                                        <p:tav tm="0">
                                          <p:val>
                                            <p:strVal val="0"/>
                                          </p:val>
                                        </p:tav>
                                        <p:tav tm="100000">
                                          <p:val>
                                            <p:strVal val="#ppt_w"/>
                                          </p:val>
                                        </p:tav>
                                      </p:tavLst>
                                    </p:anim>
                                    <p:anim calcmode="lin" valueType="num">
                                      <p:cBhvr additive="base">
                                        <p:cTn id="8" dur="1000"/>
                                        <p:tgtEl>
                                          <p:spTgt spid="12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1000"/>
                                        <p:tgtEl>
                                          <p:spTgt spid="119"/>
                                        </p:tgtEl>
                                        <p:attrNameLst>
                                          <p:attrName>ppt_w</p:attrName>
                                        </p:attrNameLst>
                                      </p:cBhvr>
                                      <p:tavLst>
                                        <p:tav tm="0">
                                          <p:val>
                                            <p:strVal val="0"/>
                                          </p:val>
                                        </p:tav>
                                        <p:tav tm="100000">
                                          <p:val>
                                            <p:strVal val="#ppt_w"/>
                                          </p:val>
                                        </p:tav>
                                      </p:tavLst>
                                    </p:anim>
                                    <p:anim calcmode="lin" valueType="num">
                                      <p:cBhvr additive="base">
                                        <p:cTn id="12" dur="1000"/>
                                        <p:tgtEl>
                                          <p:spTgt spid="119"/>
                                        </p:tgtEl>
                                        <p:attrNameLst>
                                          <p:attrName>ppt_h</p:attrName>
                                        </p:attrNameLst>
                                      </p:cBhvr>
                                      <p:tavLst>
                                        <p:tav tm="0">
                                          <p:val>
                                            <p:str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anim calcmode="lin" valueType="num">
                                      <p:cBhvr additive="base">
                                        <p:cTn id="15" dur="1000"/>
                                        <p:tgtEl>
                                          <p:spTgt spid="121"/>
                                        </p:tgtEl>
                                        <p:attrNameLst>
                                          <p:attrName>ppt_w</p:attrName>
                                        </p:attrNameLst>
                                      </p:cBhvr>
                                      <p:tavLst>
                                        <p:tav tm="0">
                                          <p:val>
                                            <p:strVal val="0"/>
                                          </p:val>
                                        </p:tav>
                                        <p:tav tm="100000">
                                          <p:val>
                                            <p:strVal val="#ppt_w"/>
                                          </p:val>
                                        </p:tav>
                                      </p:tavLst>
                                    </p:anim>
                                    <p:anim calcmode="lin" valueType="num">
                                      <p:cBhvr additive="base">
                                        <p:cTn id="16" dur="1000"/>
                                        <p:tgtEl>
                                          <p:spTgt spid="12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280200" y="176084"/>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3900" dirty="0"/>
              <a:t>CONCEPTS DE BASE</a:t>
            </a:r>
            <a:endParaRPr sz="3900" dirty="0"/>
          </a:p>
        </p:txBody>
      </p:sp>
      <p:pic>
        <p:nvPicPr>
          <p:cNvPr id="127" name="Google Shape;127;p23"/>
          <p:cNvPicPr preferRelativeResize="0"/>
          <p:nvPr/>
        </p:nvPicPr>
        <p:blipFill>
          <a:blip r:embed="rId3">
            <a:alphaModFix/>
          </a:blip>
          <a:stretch>
            <a:fillRect/>
          </a:stretch>
        </p:blipFill>
        <p:spPr>
          <a:xfrm>
            <a:off x="63602" y="1369923"/>
            <a:ext cx="4423108" cy="2067430"/>
          </a:xfrm>
          <a:prstGeom prst="rect">
            <a:avLst/>
          </a:prstGeom>
          <a:noFill/>
          <a:ln>
            <a:noFill/>
          </a:ln>
        </p:spPr>
      </p:pic>
      <p:pic>
        <p:nvPicPr>
          <p:cNvPr id="128" name="Google Shape;128;p23"/>
          <p:cNvPicPr preferRelativeResize="0"/>
          <p:nvPr/>
        </p:nvPicPr>
        <p:blipFill>
          <a:blip r:embed="rId4">
            <a:alphaModFix/>
          </a:blip>
          <a:stretch>
            <a:fillRect/>
          </a:stretch>
        </p:blipFill>
        <p:spPr>
          <a:xfrm>
            <a:off x="4549575" y="2965350"/>
            <a:ext cx="4423101" cy="2087111"/>
          </a:xfrm>
          <a:prstGeom prst="rect">
            <a:avLst/>
          </a:prstGeom>
          <a:noFill/>
          <a:ln>
            <a:noFill/>
          </a:ln>
        </p:spPr>
      </p:pic>
      <p:sp>
        <p:nvSpPr>
          <p:cNvPr id="129" name="Google Shape;129;p23"/>
          <p:cNvSpPr txBox="1"/>
          <p:nvPr/>
        </p:nvSpPr>
        <p:spPr>
          <a:xfrm>
            <a:off x="649950" y="3922050"/>
            <a:ext cx="22188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130" name="Google Shape;130;p23"/>
          <p:cNvSpPr txBox="1"/>
          <p:nvPr/>
        </p:nvSpPr>
        <p:spPr>
          <a:xfrm>
            <a:off x="750863" y="3709050"/>
            <a:ext cx="2958300" cy="107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it" sz="2400" dirty="0">
                <a:solidFill>
                  <a:schemeClr val="dk2"/>
                </a:solidFill>
                <a:highlight>
                  <a:schemeClr val="dk1"/>
                </a:highlight>
                <a:latin typeface="Oswald"/>
                <a:ea typeface="Oswald"/>
                <a:cs typeface="Oswald"/>
                <a:sym typeface="Oswald"/>
              </a:rPr>
              <a:t>LA POLARISATION DE LA LUMIÈRE</a:t>
            </a:r>
            <a:endParaRPr sz="1100" dirty="0">
              <a:latin typeface="Playfair Display"/>
              <a:ea typeface="Playfair Display"/>
              <a:cs typeface="Playfair Display"/>
              <a:sym typeface="Playfair Display"/>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p:tgtEl>
                                          <p:spTgt spid="127"/>
                                        </p:tgtEl>
                                        <p:attrNameLst>
                                          <p:attrName>ppt_w</p:attrName>
                                        </p:attrNameLst>
                                      </p:cBhvr>
                                      <p:tavLst>
                                        <p:tav tm="0">
                                          <p:val>
                                            <p:strVal val="0"/>
                                          </p:val>
                                        </p:tav>
                                        <p:tav tm="100000">
                                          <p:val>
                                            <p:strVal val="#ppt_w"/>
                                          </p:val>
                                        </p:tav>
                                      </p:tavLst>
                                    </p:anim>
                                    <p:anim calcmode="lin" valueType="num">
                                      <p:cBhvr additive="base">
                                        <p:cTn id="8" dur="1000"/>
                                        <p:tgtEl>
                                          <p:spTgt spid="12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1000"/>
                                        <p:tgtEl>
                                          <p:spTgt spid="128"/>
                                        </p:tgtEl>
                                        <p:attrNameLst>
                                          <p:attrName>ppt_w</p:attrName>
                                        </p:attrNameLst>
                                      </p:cBhvr>
                                      <p:tavLst>
                                        <p:tav tm="0">
                                          <p:val>
                                            <p:strVal val="0"/>
                                          </p:val>
                                        </p:tav>
                                        <p:tav tm="100000">
                                          <p:val>
                                            <p:strVal val="#ppt_w"/>
                                          </p:val>
                                        </p:tav>
                                      </p:tavLst>
                                    </p:anim>
                                    <p:anim calcmode="lin" valueType="num">
                                      <p:cBhvr additive="base">
                                        <p:cTn id="12" dur="1000"/>
                                        <p:tgtEl>
                                          <p:spTgt spid="128"/>
                                        </p:tgtEl>
                                        <p:attrNameLst>
                                          <p:attrName>ppt_h</p:attrName>
                                        </p:attrNameLst>
                                      </p:cBhvr>
                                      <p:tavLst>
                                        <p:tav tm="0">
                                          <p:val>
                                            <p:str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1000"/>
                                        <p:tgtEl>
                                          <p:spTgt spid="130"/>
                                        </p:tgtEl>
                                        <p:attrNameLst>
                                          <p:attrName>ppt_w</p:attrName>
                                        </p:attrNameLst>
                                      </p:cBhvr>
                                      <p:tavLst>
                                        <p:tav tm="0">
                                          <p:val>
                                            <p:strVal val="0"/>
                                          </p:val>
                                        </p:tav>
                                        <p:tav tm="100000">
                                          <p:val>
                                            <p:strVal val="#ppt_w"/>
                                          </p:val>
                                        </p:tav>
                                      </p:tavLst>
                                    </p:anim>
                                    <p:anim calcmode="lin" valueType="num">
                                      <p:cBhvr additive="base">
                                        <p:cTn id="16" dur="1000"/>
                                        <p:tgtEl>
                                          <p:spTgt spid="1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4000"/>
              <a:t>CONCEPTS DE BASE</a:t>
            </a:r>
            <a:endParaRPr sz="4000"/>
          </a:p>
        </p:txBody>
      </p:sp>
      <p:pic>
        <p:nvPicPr>
          <p:cNvPr id="136" name="Google Shape;136;p24"/>
          <p:cNvPicPr preferRelativeResize="0"/>
          <p:nvPr/>
        </p:nvPicPr>
        <p:blipFill>
          <a:blip r:embed="rId3">
            <a:alphaModFix/>
          </a:blip>
          <a:stretch>
            <a:fillRect/>
          </a:stretch>
        </p:blipFill>
        <p:spPr>
          <a:xfrm>
            <a:off x="163775" y="1200750"/>
            <a:ext cx="4334407" cy="2173051"/>
          </a:xfrm>
          <a:prstGeom prst="rect">
            <a:avLst/>
          </a:prstGeom>
          <a:noFill/>
          <a:ln>
            <a:noFill/>
          </a:ln>
        </p:spPr>
      </p:pic>
      <p:pic>
        <p:nvPicPr>
          <p:cNvPr id="137" name="Google Shape;137;p24"/>
          <p:cNvPicPr preferRelativeResize="0"/>
          <p:nvPr/>
        </p:nvPicPr>
        <p:blipFill>
          <a:blip r:embed="rId4">
            <a:alphaModFix/>
          </a:blip>
          <a:stretch>
            <a:fillRect/>
          </a:stretch>
        </p:blipFill>
        <p:spPr>
          <a:xfrm>
            <a:off x="4671861" y="2905700"/>
            <a:ext cx="4337639" cy="2173051"/>
          </a:xfrm>
          <a:prstGeom prst="rect">
            <a:avLst/>
          </a:prstGeom>
          <a:noFill/>
          <a:ln>
            <a:noFill/>
          </a:ln>
        </p:spPr>
      </p:pic>
      <p:sp>
        <p:nvSpPr>
          <p:cNvPr id="138" name="Google Shape;138;p24"/>
          <p:cNvSpPr txBox="1"/>
          <p:nvPr/>
        </p:nvSpPr>
        <p:spPr>
          <a:xfrm>
            <a:off x="560300" y="3861625"/>
            <a:ext cx="2958300" cy="75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it" sz="2400" dirty="0">
                <a:solidFill>
                  <a:schemeClr val="dk2"/>
                </a:solidFill>
                <a:highlight>
                  <a:schemeClr val="dk1"/>
                </a:highlight>
                <a:latin typeface="Oswald"/>
                <a:ea typeface="Oswald"/>
                <a:cs typeface="Oswald"/>
                <a:sym typeface="Oswald"/>
              </a:rPr>
              <a:t>POLARISEURS</a:t>
            </a:r>
            <a:endParaRPr sz="3000" dirty="0">
              <a:latin typeface="Playfair Display"/>
              <a:ea typeface="Playfair Display"/>
              <a:cs typeface="Playfair Display"/>
              <a:sym typeface="Playfair Display"/>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ppt_w</p:attrName>
                                        </p:attrNameLst>
                                      </p:cBhvr>
                                      <p:tavLst>
                                        <p:tav tm="0">
                                          <p:val>
                                            <p:strVal val="0"/>
                                          </p:val>
                                        </p:tav>
                                        <p:tav tm="100000">
                                          <p:val>
                                            <p:strVal val="#ppt_w"/>
                                          </p:val>
                                        </p:tav>
                                      </p:tavLst>
                                    </p:anim>
                                    <p:anim calcmode="lin" valueType="num">
                                      <p:cBhvr additive="base">
                                        <p:cTn id="8" dur="1000"/>
                                        <p:tgtEl>
                                          <p:spTgt spid="13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7"/>
                                        </p:tgtEl>
                                        <p:attrNameLst>
                                          <p:attrName>style.visibility</p:attrName>
                                        </p:attrNameLst>
                                      </p:cBhvr>
                                      <p:to>
                                        <p:strVal val="visible"/>
                                      </p:to>
                                    </p:set>
                                    <p:anim calcmode="lin" valueType="num">
                                      <p:cBhvr additive="base">
                                        <p:cTn id="11" dur="1000"/>
                                        <p:tgtEl>
                                          <p:spTgt spid="137"/>
                                        </p:tgtEl>
                                        <p:attrNameLst>
                                          <p:attrName>ppt_w</p:attrName>
                                        </p:attrNameLst>
                                      </p:cBhvr>
                                      <p:tavLst>
                                        <p:tav tm="0">
                                          <p:val>
                                            <p:strVal val="0"/>
                                          </p:val>
                                        </p:tav>
                                        <p:tav tm="100000">
                                          <p:val>
                                            <p:strVal val="#ppt_w"/>
                                          </p:val>
                                        </p:tav>
                                      </p:tavLst>
                                    </p:anim>
                                    <p:anim calcmode="lin" valueType="num">
                                      <p:cBhvr additive="base">
                                        <p:cTn id="12" dur="1000"/>
                                        <p:tgtEl>
                                          <p:spTgt spid="137"/>
                                        </p:tgtEl>
                                        <p:attrNameLst>
                                          <p:attrName>ppt_h</p:attrName>
                                        </p:attrNameLst>
                                      </p:cBhvr>
                                      <p:tavLst>
                                        <p:tav tm="0">
                                          <p:val>
                                            <p:str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1000"/>
                                        <p:tgtEl>
                                          <p:spTgt spid="138"/>
                                        </p:tgtEl>
                                        <p:attrNameLst>
                                          <p:attrName>ppt_w</p:attrName>
                                        </p:attrNameLst>
                                      </p:cBhvr>
                                      <p:tavLst>
                                        <p:tav tm="0">
                                          <p:val>
                                            <p:strVal val="0"/>
                                          </p:val>
                                        </p:tav>
                                        <p:tav tm="100000">
                                          <p:val>
                                            <p:strVal val="#ppt_w"/>
                                          </p:val>
                                        </p:tav>
                                      </p:tavLst>
                                    </p:anim>
                                    <p:anim calcmode="lin" valueType="num">
                                      <p:cBhvr additive="base">
                                        <p:cTn id="16" dur="1000"/>
                                        <p:tgtEl>
                                          <p:spTgt spid="13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220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4000" dirty="0"/>
              <a:t>CONCEPTS DE BASE</a:t>
            </a:r>
            <a:endParaRPr sz="4000" dirty="0"/>
          </a:p>
        </p:txBody>
      </p:sp>
      <p:pic>
        <p:nvPicPr>
          <p:cNvPr id="144" name="Google Shape;144;p25"/>
          <p:cNvPicPr preferRelativeResize="0"/>
          <p:nvPr/>
        </p:nvPicPr>
        <p:blipFill rotWithShape="1">
          <a:blip r:embed="rId3">
            <a:alphaModFix/>
          </a:blip>
          <a:srcRect l="4810" r="25576"/>
          <a:stretch/>
        </p:blipFill>
        <p:spPr>
          <a:xfrm>
            <a:off x="208605" y="1070545"/>
            <a:ext cx="3050075" cy="2766725"/>
          </a:xfrm>
          <a:prstGeom prst="rect">
            <a:avLst/>
          </a:prstGeom>
          <a:noFill/>
          <a:ln>
            <a:noFill/>
          </a:ln>
        </p:spPr>
      </p:pic>
      <p:pic>
        <p:nvPicPr>
          <p:cNvPr id="145" name="Google Shape;145;p25"/>
          <p:cNvPicPr preferRelativeResize="0"/>
          <p:nvPr/>
        </p:nvPicPr>
        <p:blipFill>
          <a:blip r:embed="rId4">
            <a:alphaModFix/>
          </a:blip>
          <a:stretch>
            <a:fillRect/>
          </a:stretch>
        </p:blipFill>
        <p:spPr>
          <a:xfrm>
            <a:off x="3528519" y="1509818"/>
            <a:ext cx="5330676" cy="3000699"/>
          </a:xfrm>
          <a:prstGeom prst="rect">
            <a:avLst/>
          </a:prstGeom>
          <a:noFill/>
          <a:ln>
            <a:noFill/>
          </a:ln>
        </p:spPr>
      </p:pic>
      <p:sp>
        <p:nvSpPr>
          <p:cNvPr id="146" name="Google Shape;146;p25"/>
          <p:cNvSpPr txBox="1"/>
          <p:nvPr/>
        </p:nvSpPr>
        <p:spPr>
          <a:xfrm>
            <a:off x="33501" y="3996436"/>
            <a:ext cx="3225180" cy="75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it" sz="2400" dirty="0">
                <a:solidFill>
                  <a:schemeClr val="dk2"/>
                </a:solidFill>
                <a:highlight>
                  <a:schemeClr val="dk1"/>
                </a:highlight>
                <a:latin typeface="Oswald"/>
                <a:ea typeface="Oswald"/>
                <a:cs typeface="Oswald"/>
                <a:sym typeface="Oswald"/>
              </a:rPr>
              <a:t>CELLULE À CRISTAUX LIQUIDES</a:t>
            </a:r>
            <a:endParaRPr sz="2400" dirty="0">
              <a:latin typeface="Playfair Display"/>
              <a:ea typeface="Playfair Display"/>
              <a:cs typeface="Playfair Display"/>
              <a:sym typeface="Playfair Display"/>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1000"/>
                                        <p:tgtEl>
                                          <p:spTgt spid="144"/>
                                        </p:tgtEl>
                                        <p:attrNameLst>
                                          <p:attrName>ppt_w</p:attrName>
                                        </p:attrNameLst>
                                      </p:cBhvr>
                                      <p:tavLst>
                                        <p:tav tm="0">
                                          <p:val>
                                            <p:strVal val="0"/>
                                          </p:val>
                                        </p:tav>
                                        <p:tav tm="100000">
                                          <p:val>
                                            <p:strVal val="#ppt_w"/>
                                          </p:val>
                                        </p:tav>
                                      </p:tavLst>
                                    </p:anim>
                                    <p:anim calcmode="lin" valueType="num">
                                      <p:cBhvr additive="base">
                                        <p:cTn id="8" dur="1000"/>
                                        <p:tgtEl>
                                          <p:spTgt spid="14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5"/>
                                        </p:tgtEl>
                                        <p:attrNameLst>
                                          <p:attrName>style.visibility</p:attrName>
                                        </p:attrNameLst>
                                      </p:cBhvr>
                                      <p:to>
                                        <p:strVal val="visible"/>
                                      </p:to>
                                    </p:set>
                                    <p:anim calcmode="lin" valueType="num">
                                      <p:cBhvr additive="base">
                                        <p:cTn id="11" dur="1000"/>
                                        <p:tgtEl>
                                          <p:spTgt spid="145"/>
                                        </p:tgtEl>
                                        <p:attrNameLst>
                                          <p:attrName>ppt_w</p:attrName>
                                        </p:attrNameLst>
                                      </p:cBhvr>
                                      <p:tavLst>
                                        <p:tav tm="0">
                                          <p:val>
                                            <p:strVal val="0"/>
                                          </p:val>
                                        </p:tav>
                                        <p:tav tm="100000">
                                          <p:val>
                                            <p:strVal val="#ppt_w"/>
                                          </p:val>
                                        </p:tav>
                                      </p:tavLst>
                                    </p:anim>
                                    <p:anim calcmode="lin" valueType="num">
                                      <p:cBhvr additive="base">
                                        <p:cTn id="12" dur="1000"/>
                                        <p:tgtEl>
                                          <p:spTgt spid="145"/>
                                        </p:tgtEl>
                                        <p:attrNameLst>
                                          <p:attrName>ppt_h</p:attrName>
                                        </p:attrNameLst>
                                      </p:cBhvr>
                                      <p:tavLst>
                                        <p:tav tm="0">
                                          <p:val>
                                            <p:str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6"/>
                                        </p:tgtEl>
                                        <p:attrNameLst>
                                          <p:attrName>style.visibility</p:attrName>
                                        </p:attrNameLst>
                                      </p:cBhvr>
                                      <p:to>
                                        <p:strVal val="visible"/>
                                      </p:to>
                                    </p:set>
                                    <p:anim calcmode="lin" valueType="num">
                                      <p:cBhvr additive="base">
                                        <p:cTn id="15" dur="1000"/>
                                        <p:tgtEl>
                                          <p:spTgt spid="146"/>
                                        </p:tgtEl>
                                        <p:attrNameLst>
                                          <p:attrName>ppt_w</p:attrName>
                                        </p:attrNameLst>
                                      </p:cBhvr>
                                      <p:tavLst>
                                        <p:tav tm="0">
                                          <p:val>
                                            <p:strVal val="0"/>
                                          </p:val>
                                        </p:tav>
                                        <p:tav tm="100000">
                                          <p:val>
                                            <p:strVal val="#ppt_w"/>
                                          </p:val>
                                        </p:tav>
                                      </p:tavLst>
                                    </p:anim>
                                    <p:anim calcmode="lin" valueType="num">
                                      <p:cBhvr additive="base">
                                        <p:cTn id="16" dur="1000"/>
                                        <p:tgtEl>
                                          <p:spTgt spid="14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2209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4000"/>
              <a:t>CONCEPTS DE BASE</a:t>
            </a:r>
            <a:endParaRPr sz="4000"/>
          </a:p>
        </p:txBody>
      </p:sp>
      <p:pic>
        <p:nvPicPr>
          <p:cNvPr id="152" name="Google Shape;152;p26"/>
          <p:cNvPicPr preferRelativeResize="0"/>
          <p:nvPr/>
        </p:nvPicPr>
        <p:blipFill>
          <a:blip r:embed="rId3">
            <a:alphaModFix/>
          </a:blip>
          <a:stretch>
            <a:fillRect/>
          </a:stretch>
        </p:blipFill>
        <p:spPr>
          <a:xfrm>
            <a:off x="304800" y="1093925"/>
            <a:ext cx="6510902" cy="3820975"/>
          </a:xfrm>
          <a:prstGeom prst="rect">
            <a:avLst/>
          </a:prstGeom>
          <a:noFill/>
          <a:ln>
            <a:noFill/>
          </a:ln>
        </p:spPr>
      </p:pic>
      <p:sp>
        <p:nvSpPr>
          <p:cNvPr id="153" name="Google Shape;153;p26"/>
          <p:cNvSpPr txBox="1"/>
          <p:nvPr/>
        </p:nvSpPr>
        <p:spPr>
          <a:xfrm>
            <a:off x="6815700" y="1255050"/>
            <a:ext cx="2193900" cy="36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2400" dirty="0" smtClean="0">
                <a:solidFill>
                  <a:schemeClr val="dk2"/>
                </a:solidFill>
                <a:highlight>
                  <a:schemeClr val="dk1"/>
                </a:highlight>
                <a:latin typeface="Oswald"/>
                <a:ea typeface="Oswald"/>
                <a:cs typeface="Oswald"/>
                <a:sym typeface="Oswald"/>
              </a:rPr>
              <a:t>CELLULE</a:t>
            </a:r>
            <a:endParaRPr lang="it-IT" sz="2400" dirty="0" smtClean="0">
              <a:solidFill>
                <a:schemeClr val="dk2"/>
              </a:solidFill>
              <a:highlight>
                <a:schemeClr val="dk1"/>
              </a:highlight>
              <a:latin typeface="Oswald"/>
              <a:ea typeface="Oswald"/>
              <a:cs typeface="Oswald"/>
              <a:sym typeface="Oswald"/>
            </a:endParaRPr>
          </a:p>
          <a:p>
            <a:pPr marL="0" lvl="0" indent="0" algn="ctr" rtl="0">
              <a:spcBef>
                <a:spcPts val="0"/>
              </a:spcBef>
              <a:spcAft>
                <a:spcPts val="0"/>
              </a:spcAft>
              <a:buNone/>
            </a:pPr>
            <a:endParaRPr sz="2400" dirty="0">
              <a:solidFill>
                <a:schemeClr val="dk2"/>
              </a:solidFill>
              <a:highlight>
                <a:schemeClr val="dk1"/>
              </a:highlight>
              <a:latin typeface="Oswald"/>
              <a:ea typeface="Oswald"/>
              <a:cs typeface="Oswald"/>
              <a:sym typeface="Oswald"/>
            </a:endParaRPr>
          </a:p>
          <a:p>
            <a:pPr marL="0" lvl="0" indent="0" algn="ctr" rtl="0">
              <a:spcBef>
                <a:spcPts val="0"/>
              </a:spcBef>
              <a:spcAft>
                <a:spcPts val="0"/>
              </a:spcAft>
              <a:buNone/>
            </a:pPr>
            <a:r>
              <a:rPr lang="it" sz="2400" dirty="0">
                <a:solidFill>
                  <a:schemeClr val="dk2"/>
                </a:solidFill>
                <a:highlight>
                  <a:schemeClr val="dk1"/>
                </a:highlight>
                <a:latin typeface="Oswald"/>
                <a:ea typeface="Oswald"/>
                <a:cs typeface="Oswald"/>
                <a:sym typeface="Oswald"/>
              </a:rPr>
              <a:t> À </a:t>
            </a:r>
            <a:endParaRPr lang="it-IT" sz="2400" dirty="0" smtClean="0">
              <a:solidFill>
                <a:schemeClr val="dk2"/>
              </a:solidFill>
              <a:highlight>
                <a:schemeClr val="dk1"/>
              </a:highlight>
              <a:latin typeface="Oswald"/>
              <a:ea typeface="Oswald"/>
              <a:cs typeface="Oswald"/>
              <a:sym typeface="Oswald"/>
            </a:endParaRPr>
          </a:p>
          <a:p>
            <a:pPr marL="0" lvl="0" indent="0" algn="ctr" rtl="0">
              <a:spcBef>
                <a:spcPts val="0"/>
              </a:spcBef>
              <a:spcAft>
                <a:spcPts val="0"/>
              </a:spcAft>
              <a:buNone/>
            </a:pPr>
            <a:endParaRPr sz="2400" dirty="0">
              <a:solidFill>
                <a:schemeClr val="dk2"/>
              </a:solidFill>
              <a:highlight>
                <a:schemeClr val="dk1"/>
              </a:highlight>
              <a:latin typeface="Oswald"/>
              <a:ea typeface="Oswald"/>
              <a:cs typeface="Oswald"/>
              <a:sym typeface="Oswald"/>
            </a:endParaRPr>
          </a:p>
          <a:p>
            <a:pPr marL="0" lvl="0" indent="0" algn="ctr" rtl="0">
              <a:spcBef>
                <a:spcPts val="0"/>
              </a:spcBef>
              <a:spcAft>
                <a:spcPts val="0"/>
              </a:spcAft>
              <a:buNone/>
            </a:pPr>
            <a:r>
              <a:rPr lang="it" sz="2400" dirty="0">
                <a:solidFill>
                  <a:schemeClr val="dk2"/>
                </a:solidFill>
                <a:highlight>
                  <a:schemeClr val="dk1"/>
                </a:highlight>
                <a:latin typeface="Oswald"/>
                <a:ea typeface="Oswald"/>
                <a:cs typeface="Oswald"/>
                <a:sym typeface="Oswald"/>
              </a:rPr>
              <a:t>COULEURS</a:t>
            </a:r>
            <a:endParaRPr sz="2400" dirty="0">
              <a:solidFill>
                <a:schemeClr val="dk2"/>
              </a:solidFill>
              <a:highlight>
                <a:schemeClr val="dk1"/>
              </a:highlight>
              <a:latin typeface="Oswald"/>
              <a:ea typeface="Oswald"/>
              <a:cs typeface="Oswald"/>
              <a:sym typeface="Oswald"/>
            </a:endParaRPr>
          </a:p>
          <a:p>
            <a:pPr marL="0" lvl="0" indent="0" algn="ctr" rtl="0">
              <a:spcBef>
                <a:spcPts val="0"/>
              </a:spcBef>
              <a:spcAft>
                <a:spcPts val="0"/>
              </a:spcAft>
              <a:buNone/>
            </a:pPr>
            <a:endParaRPr sz="2400" dirty="0">
              <a:solidFill>
                <a:schemeClr val="dk2"/>
              </a:solidFill>
              <a:highlight>
                <a:schemeClr val="dk1"/>
              </a:highlight>
              <a:latin typeface="Oswald"/>
              <a:ea typeface="Oswald"/>
              <a:cs typeface="Oswald"/>
              <a:sym typeface="Oswald"/>
            </a:endParaRPr>
          </a:p>
          <a:p>
            <a:pPr marL="0" lvl="0" indent="0" algn="ctr" rtl="0">
              <a:spcBef>
                <a:spcPts val="0"/>
              </a:spcBef>
              <a:spcAft>
                <a:spcPts val="0"/>
              </a:spcAft>
              <a:buClr>
                <a:schemeClr val="dk2"/>
              </a:buClr>
              <a:buSzPts val="1100"/>
              <a:buFont typeface="Arial"/>
              <a:buNone/>
            </a:pPr>
            <a:r>
              <a:rPr lang="it" sz="2400" dirty="0">
                <a:solidFill>
                  <a:schemeClr val="dk2"/>
                </a:solidFill>
                <a:highlight>
                  <a:schemeClr val="dk1"/>
                </a:highlight>
                <a:latin typeface="Oswald"/>
                <a:ea typeface="Oswald"/>
                <a:cs typeface="Oswald"/>
                <a:sym typeface="Oswald"/>
              </a:rPr>
              <a:t>(PIXEL)</a:t>
            </a:r>
            <a:endParaRPr sz="2400" dirty="0">
              <a:solidFill>
                <a:schemeClr val="dk2"/>
              </a:solidFill>
              <a:highlight>
                <a:schemeClr val="dk1"/>
              </a:highlight>
              <a:latin typeface="Oswald"/>
              <a:ea typeface="Oswald"/>
              <a:cs typeface="Oswald"/>
              <a:sym typeface="Oswald"/>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1000"/>
                                        <p:tgtEl>
                                          <p:spTgt spid="152"/>
                                        </p:tgtEl>
                                        <p:attrNameLst>
                                          <p:attrName>ppt_w</p:attrName>
                                        </p:attrNameLst>
                                      </p:cBhvr>
                                      <p:tavLst>
                                        <p:tav tm="0">
                                          <p:val>
                                            <p:strVal val="0"/>
                                          </p:val>
                                        </p:tav>
                                        <p:tav tm="100000">
                                          <p:val>
                                            <p:strVal val="#ppt_w"/>
                                          </p:val>
                                        </p:tav>
                                      </p:tavLst>
                                    </p:anim>
                                    <p:anim calcmode="lin" valueType="num">
                                      <p:cBhvr additive="base">
                                        <p:cTn id="8" dur="1000"/>
                                        <p:tgtEl>
                                          <p:spTgt spid="152"/>
                                        </p:tgtEl>
                                        <p:attrNameLst>
                                          <p:attrName>ppt_h</p:attrName>
                                        </p:attrNameLst>
                                      </p:cBhvr>
                                      <p:tavLst>
                                        <p:tav tm="0">
                                          <p:val>
                                            <p:str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1000"/>
                                        <p:tgtEl>
                                          <p:spTgt spid="153"/>
                                        </p:tgtEl>
                                        <p:attrNameLst>
                                          <p:attrName>ppt_w</p:attrName>
                                        </p:attrNameLst>
                                      </p:cBhvr>
                                      <p:tavLst>
                                        <p:tav tm="0">
                                          <p:val>
                                            <p:strVal val="0"/>
                                          </p:val>
                                        </p:tav>
                                        <p:tav tm="100000">
                                          <p:val>
                                            <p:strVal val="#ppt_w"/>
                                          </p:val>
                                        </p:tav>
                                      </p:tavLst>
                                    </p:anim>
                                    <p:anim calcmode="lin" valueType="num">
                                      <p:cBhvr additive="base">
                                        <p:cTn id="12" dur="1000"/>
                                        <p:tgtEl>
                                          <p:spTgt spid="15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Les écrans LCD</a:t>
            </a:r>
            <a:endParaRPr/>
          </a:p>
        </p:txBody>
      </p:sp>
      <p:sp>
        <p:nvSpPr>
          <p:cNvPr id="159" name="Google Shape;159;p27"/>
          <p:cNvSpPr txBox="1"/>
          <p:nvPr/>
        </p:nvSpPr>
        <p:spPr>
          <a:xfrm>
            <a:off x="2291550" y="4375100"/>
            <a:ext cx="4560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800" u="sng">
                <a:latin typeface="Playfair Display"/>
                <a:ea typeface="Playfair Display"/>
                <a:cs typeface="Playfair Display"/>
                <a:sym typeface="Playfair Display"/>
              </a:rPr>
              <a:t>Ecrans cathodiques = TOUS brillants</a:t>
            </a:r>
            <a:endParaRPr sz="1800" u="sng">
              <a:latin typeface="Playfair Display"/>
              <a:ea typeface="Playfair Display"/>
              <a:cs typeface="Playfair Display"/>
              <a:sym typeface="Playfair Display"/>
            </a:endParaRPr>
          </a:p>
        </p:txBody>
      </p:sp>
      <p:pic>
        <p:nvPicPr>
          <p:cNvPr id="160" name="Google Shape;160;p27"/>
          <p:cNvPicPr preferRelativeResize="0"/>
          <p:nvPr/>
        </p:nvPicPr>
        <p:blipFill>
          <a:blip r:embed="rId3">
            <a:alphaModFix/>
          </a:blip>
          <a:stretch>
            <a:fillRect/>
          </a:stretch>
        </p:blipFill>
        <p:spPr>
          <a:xfrm>
            <a:off x="548700" y="1445225"/>
            <a:ext cx="8046600" cy="2253050"/>
          </a:xfrm>
          <a:prstGeom prst="rect">
            <a:avLst/>
          </a:prstGeom>
          <a:noFill/>
          <a:ln>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1000"/>
                                        <p:tgtEl>
                                          <p:spTgt spid="160"/>
                                        </p:tgtEl>
                                        <p:attrNameLst>
                                          <p:attrName>ppt_w</p:attrName>
                                        </p:attrNameLst>
                                      </p:cBhvr>
                                      <p:tavLst>
                                        <p:tav tm="0">
                                          <p:val>
                                            <p:strVal val="0"/>
                                          </p:val>
                                        </p:tav>
                                        <p:tav tm="100000">
                                          <p:val>
                                            <p:strVal val="#ppt_w"/>
                                          </p:val>
                                        </p:tav>
                                      </p:tavLst>
                                    </p:anim>
                                    <p:anim calcmode="lin" valueType="num">
                                      <p:cBhvr additive="base">
                                        <p:cTn id="8" dur="1000"/>
                                        <p:tgtEl>
                                          <p:spTgt spid="16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Les écrans LCD</a:t>
            </a:r>
            <a:endParaRPr/>
          </a:p>
        </p:txBody>
      </p:sp>
      <p:sp>
        <p:nvSpPr>
          <p:cNvPr id="166" name="Google Shape;166;p28"/>
          <p:cNvSpPr txBox="1"/>
          <p:nvPr/>
        </p:nvSpPr>
        <p:spPr>
          <a:xfrm>
            <a:off x="4008000" y="3197625"/>
            <a:ext cx="1705500" cy="4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100" b="1">
                <a:latin typeface="Playfair Display"/>
                <a:ea typeface="Playfair Display"/>
                <a:cs typeface="Playfair Display"/>
                <a:sym typeface="Playfair Display"/>
              </a:rPr>
              <a:t>Dalles IPN</a:t>
            </a:r>
            <a:endParaRPr sz="2100" b="1">
              <a:latin typeface="Playfair Display"/>
              <a:ea typeface="Playfair Display"/>
              <a:cs typeface="Playfair Display"/>
              <a:sym typeface="Playfair Display"/>
            </a:endParaRPr>
          </a:p>
        </p:txBody>
      </p:sp>
      <p:sp>
        <p:nvSpPr>
          <p:cNvPr id="167" name="Google Shape;167;p28"/>
          <p:cNvSpPr txBox="1"/>
          <p:nvPr/>
        </p:nvSpPr>
        <p:spPr>
          <a:xfrm>
            <a:off x="1908675" y="1623600"/>
            <a:ext cx="13881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100" b="1">
                <a:latin typeface="Playfair Display"/>
                <a:ea typeface="Playfair Display"/>
                <a:cs typeface="Playfair Display"/>
                <a:sym typeface="Playfair Display"/>
              </a:rPr>
              <a:t>Dalles TN</a:t>
            </a:r>
            <a:endParaRPr sz="2100" b="1">
              <a:latin typeface="Playfair Display"/>
              <a:ea typeface="Playfair Display"/>
              <a:cs typeface="Playfair Display"/>
              <a:sym typeface="Playfair Display"/>
            </a:endParaRPr>
          </a:p>
        </p:txBody>
      </p:sp>
      <p:sp>
        <p:nvSpPr>
          <p:cNvPr id="168" name="Google Shape;168;p28"/>
          <p:cNvSpPr txBox="1"/>
          <p:nvPr/>
        </p:nvSpPr>
        <p:spPr>
          <a:xfrm>
            <a:off x="5825175" y="1623600"/>
            <a:ext cx="1896300" cy="35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100" b="1">
                <a:latin typeface="Playfair Display"/>
                <a:ea typeface="Playfair Display"/>
                <a:cs typeface="Playfair Display"/>
                <a:sym typeface="Playfair Display"/>
              </a:rPr>
              <a:t>Dalles VA</a:t>
            </a:r>
            <a:endParaRPr sz="2100" b="1">
              <a:latin typeface="Playfair Display"/>
              <a:ea typeface="Playfair Display"/>
              <a:cs typeface="Playfair Display"/>
              <a:sym typeface="Playfair Display"/>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fade">
                                      <p:cBhvr>
                                        <p:cTn id="10" dur="1000"/>
                                        <p:tgtEl>
                                          <p:spTgt spid="167"/>
                                        </p:tgtEl>
                                      </p:cBhvr>
                                    </p:animEffect>
                                  </p:childTnLst>
                                </p:cTn>
                              </p:par>
                              <p:par>
                                <p:cTn id="11" presetID="10" presetClass="entr" presetSubtype="0"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fade">
                                      <p:cBhvr>
                                        <p:cTn id="13"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Caractéristiques techniques LCD</a:t>
            </a:r>
            <a:endParaRPr/>
          </a:p>
        </p:txBody>
      </p:sp>
      <p:graphicFrame>
        <p:nvGraphicFramePr>
          <p:cNvPr id="174" name="Google Shape;174;p29"/>
          <p:cNvGraphicFramePr/>
          <p:nvPr/>
        </p:nvGraphicFramePr>
        <p:xfrm>
          <a:off x="952500" y="1319563"/>
          <a:ext cx="7239000" cy="2504375"/>
        </p:xfrm>
        <a:graphic>
          <a:graphicData uri="http://schemas.openxmlformats.org/drawingml/2006/table">
            <a:tbl>
              <a:tblPr>
                <a:noFill/>
                <a:tableStyleId>{777A20AA-4E2A-4821-B771-27DA77D9A3DC}</a:tableStyleId>
              </a:tblPr>
              <a:tblGrid>
                <a:gridCol w="1921525"/>
                <a:gridCol w="5317475"/>
              </a:tblGrid>
              <a:tr h="627600">
                <a:tc>
                  <a:txBody>
                    <a:bodyPr/>
                    <a:lstStyle/>
                    <a:p>
                      <a:pPr marL="0" lvl="0" indent="0" algn="l" rtl="0">
                        <a:spcBef>
                          <a:spcPts val="0"/>
                        </a:spcBef>
                        <a:spcAft>
                          <a:spcPts val="0"/>
                        </a:spcAft>
                        <a:buNone/>
                      </a:pPr>
                      <a:r>
                        <a:rPr lang="it" b="1"/>
                        <a:t>Définition</a:t>
                      </a:r>
                      <a:endParaRPr b="1"/>
                    </a:p>
                  </a:txBody>
                  <a:tcPr marL="91425" marR="91425" marT="91425" marB="91425"/>
                </a:tc>
                <a:tc>
                  <a:txBody>
                    <a:bodyPr/>
                    <a:lstStyle/>
                    <a:p>
                      <a:pPr marL="0" lvl="0" indent="0" algn="l" rtl="0">
                        <a:spcBef>
                          <a:spcPts val="0"/>
                        </a:spcBef>
                        <a:spcAft>
                          <a:spcPts val="0"/>
                        </a:spcAft>
                        <a:buNone/>
                      </a:pPr>
                      <a:r>
                        <a:rPr lang="it"/>
                        <a:t>Nombre de pixels à l’écran, horizontale x verticale</a:t>
                      </a:r>
                      <a:endParaRPr/>
                    </a:p>
                  </a:txBody>
                  <a:tcPr marL="91425" marR="91425" marT="91425" marB="91425"/>
                </a:tc>
              </a:tr>
              <a:tr h="627600">
                <a:tc>
                  <a:txBody>
                    <a:bodyPr/>
                    <a:lstStyle/>
                    <a:p>
                      <a:pPr marL="0" lvl="0" indent="0" algn="l" rtl="0">
                        <a:spcBef>
                          <a:spcPts val="0"/>
                        </a:spcBef>
                        <a:spcAft>
                          <a:spcPts val="0"/>
                        </a:spcAft>
                        <a:buNone/>
                      </a:pPr>
                      <a:r>
                        <a:rPr lang="it" b="1"/>
                        <a:t>Taille</a:t>
                      </a:r>
                      <a:endParaRPr b="1"/>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r h="627600">
                <a:tc>
                  <a:txBody>
                    <a:bodyPr/>
                    <a:lstStyle/>
                    <a:p>
                      <a:pPr marL="0" lvl="0" indent="0" algn="l" rtl="0">
                        <a:spcBef>
                          <a:spcPts val="0"/>
                        </a:spcBef>
                        <a:spcAft>
                          <a:spcPts val="0"/>
                        </a:spcAft>
                        <a:buNone/>
                      </a:pPr>
                      <a:r>
                        <a:rPr lang="it" b="1"/>
                        <a:t>Résolution</a:t>
                      </a:r>
                      <a:endParaRPr b="1"/>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r h="621575">
                <a:tc>
                  <a:txBody>
                    <a:bodyPr/>
                    <a:lstStyle/>
                    <a:p>
                      <a:pPr marL="0" lvl="0" indent="0" algn="l" rtl="0">
                        <a:spcBef>
                          <a:spcPts val="0"/>
                        </a:spcBef>
                        <a:spcAft>
                          <a:spcPts val="0"/>
                        </a:spcAft>
                        <a:buNone/>
                      </a:pPr>
                      <a:r>
                        <a:rPr lang="it" b="1"/>
                        <a:t>Temps de réponse</a:t>
                      </a:r>
                      <a:endParaRPr b="1"/>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bl>
          </a:graphicData>
        </a:graphic>
      </p:graphicFrame>
      <p:sp>
        <p:nvSpPr>
          <p:cNvPr id="175" name="Google Shape;175;p29"/>
          <p:cNvSpPr txBox="1"/>
          <p:nvPr/>
        </p:nvSpPr>
        <p:spPr>
          <a:xfrm>
            <a:off x="1002600" y="3928900"/>
            <a:ext cx="7138800" cy="83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800"/>
              <a:t>1920 x 1080 = + de </a:t>
            </a:r>
            <a:r>
              <a:rPr lang="it" sz="1800" u="sng"/>
              <a:t>2 millions de pixels</a:t>
            </a:r>
            <a:endParaRPr sz="1800" u="sng"/>
          </a:p>
          <a:p>
            <a:pPr marL="0" lvl="0" indent="0" algn="ctr" rtl="0">
              <a:spcBef>
                <a:spcPts val="0"/>
              </a:spcBef>
              <a:spcAft>
                <a:spcPts val="0"/>
              </a:spcAft>
              <a:buNone/>
            </a:pPr>
            <a:endParaRPr sz="1800"/>
          </a:p>
          <a:p>
            <a:pPr marL="0" lvl="0" indent="0" algn="ctr" rtl="0">
              <a:spcBef>
                <a:spcPts val="0"/>
              </a:spcBef>
              <a:spcAft>
                <a:spcPts val="0"/>
              </a:spcAft>
              <a:buNone/>
            </a:pPr>
            <a:r>
              <a:rPr lang="it" sz="2500"/>
              <a:t>→ </a:t>
            </a:r>
            <a:r>
              <a:rPr lang="it" sz="1800"/>
              <a:t>1080p</a:t>
            </a:r>
            <a:endParaRPr sz="180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1000"/>
                                        <p:tgtEl>
                                          <p:spTgt spid="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Effect transition="in" filter="fade">
                                      <p:cBhvr>
                                        <p:cTn id="12" dur="1000"/>
                                        <p:tgtEl>
                                          <p:spTgt spid="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Effect transition="in" filter="fade">
                                      <p:cBhvr>
                                        <p:cTn id="17" dur="1000"/>
                                        <p:tgtEl>
                                          <p:spTgt spid="1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Caractéristiques techniques LCD</a:t>
            </a:r>
            <a:endParaRPr/>
          </a:p>
        </p:txBody>
      </p:sp>
      <p:graphicFrame>
        <p:nvGraphicFramePr>
          <p:cNvPr id="181" name="Google Shape;181;p30"/>
          <p:cNvGraphicFramePr/>
          <p:nvPr/>
        </p:nvGraphicFramePr>
        <p:xfrm>
          <a:off x="952500" y="1319563"/>
          <a:ext cx="7239000" cy="2504375"/>
        </p:xfrm>
        <a:graphic>
          <a:graphicData uri="http://schemas.openxmlformats.org/drawingml/2006/table">
            <a:tbl>
              <a:tblPr>
                <a:noFill/>
                <a:tableStyleId>{777A20AA-4E2A-4821-B771-27DA77D9A3DC}</a:tableStyleId>
              </a:tblPr>
              <a:tblGrid>
                <a:gridCol w="1921525"/>
                <a:gridCol w="5317475"/>
              </a:tblGrid>
              <a:tr h="627600">
                <a:tc>
                  <a:txBody>
                    <a:bodyPr/>
                    <a:lstStyle/>
                    <a:p>
                      <a:pPr marL="0" lvl="0" indent="0" algn="l" rtl="0">
                        <a:spcBef>
                          <a:spcPts val="0"/>
                        </a:spcBef>
                        <a:spcAft>
                          <a:spcPts val="0"/>
                        </a:spcAft>
                        <a:buNone/>
                      </a:pPr>
                      <a:r>
                        <a:rPr lang="it" b="1"/>
                        <a:t>Définition</a:t>
                      </a:r>
                      <a:endParaRPr b="1"/>
                    </a:p>
                  </a:txBody>
                  <a:tcPr marL="91425" marR="91425" marT="91425" marB="91425"/>
                </a:tc>
                <a:tc>
                  <a:txBody>
                    <a:bodyPr/>
                    <a:lstStyle/>
                    <a:p>
                      <a:pPr marL="0" lvl="0" indent="0" algn="l" rtl="0">
                        <a:spcBef>
                          <a:spcPts val="0"/>
                        </a:spcBef>
                        <a:spcAft>
                          <a:spcPts val="0"/>
                        </a:spcAft>
                        <a:buNone/>
                      </a:pPr>
                      <a:r>
                        <a:rPr lang="it"/>
                        <a:t>Nombre de pixels à l’écran, horizontale x verticale</a:t>
                      </a:r>
                      <a:endParaRPr/>
                    </a:p>
                  </a:txBody>
                  <a:tcPr marL="91425" marR="91425" marT="91425" marB="91425"/>
                </a:tc>
              </a:tr>
              <a:tr h="627600">
                <a:tc>
                  <a:txBody>
                    <a:bodyPr/>
                    <a:lstStyle/>
                    <a:p>
                      <a:pPr marL="0" lvl="0" indent="0" algn="l" rtl="0">
                        <a:spcBef>
                          <a:spcPts val="0"/>
                        </a:spcBef>
                        <a:spcAft>
                          <a:spcPts val="0"/>
                        </a:spcAft>
                        <a:buNone/>
                      </a:pPr>
                      <a:r>
                        <a:rPr lang="it" b="1"/>
                        <a:t>Taille</a:t>
                      </a:r>
                      <a:endParaRPr b="1"/>
                    </a:p>
                  </a:txBody>
                  <a:tcPr marL="91425" marR="91425" marT="91425" marB="91425"/>
                </a:tc>
                <a:tc>
                  <a:txBody>
                    <a:bodyPr/>
                    <a:lstStyle/>
                    <a:p>
                      <a:pPr marL="0" lvl="0" indent="0" algn="l" rtl="0">
                        <a:spcBef>
                          <a:spcPts val="0"/>
                        </a:spcBef>
                        <a:spcAft>
                          <a:spcPts val="0"/>
                        </a:spcAft>
                        <a:buNone/>
                      </a:pPr>
                      <a:r>
                        <a:rPr lang="it"/>
                        <a:t>Diagonale exprimée en pouces. Peut être aussi caractérisée par des tailles comme pour la TV (format 16/9)</a:t>
                      </a:r>
                      <a:endParaRPr/>
                    </a:p>
                  </a:txBody>
                  <a:tcPr marL="91425" marR="91425" marT="91425" marB="91425"/>
                </a:tc>
              </a:tr>
              <a:tr h="627600">
                <a:tc>
                  <a:txBody>
                    <a:bodyPr/>
                    <a:lstStyle/>
                    <a:p>
                      <a:pPr marL="0" lvl="0" indent="0" algn="l" rtl="0">
                        <a:spcBef>
                          <a:spcPts val="0"/>
                        </a:spcBef>
                        <a:spcAft>
                          <a:spcPts val="0"/>
                        </a:spcAft>
                        <a:buNone/>
                      </a:pPr>
                      <a:r>
                        <a:rPr lang="it" b="1"/>
                        <a:t>Résolution</a:t>
                      </a:r>
                      <a:endParaRPr b="1"/>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r h="621575">
                <a:tc>
                  <a:txBody>
                    <a:bodyPr/>
                    <a:lstStyle/>
                    <a:p>
                      <a:pPr marL="0" lvl="0" indent="0" algn="l" rtl="0">
                        <a:spcBef>
                          <a:spcPts val="0"/>
                        </a:spcBef>
                        <a:spcAft>
                          <a:spcPts val="0"/>
                        </a:spcAft>
                        <a:buNone/>
                      </a:pPr>
                      <a:r>
                        <a:rPr lang="it" b="1"/>
                        <a:t>Temps de réponse</a:t>
                      </a:r>
                      <a:endParaRPr b="1"/>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bl>
          </a:graphicData>
        </a:graphic>
      </p:graphicFrame>
      <p:sp>
        <p:nvSpPr>
          <p:cNvPr id="182" name="Google Shape;182;p30"/>
          <p:cNvSpPr txBox="1"/>
          <p:nvPr/>
        </p:nvSpPr>
        <p:spPr>
          <a:xfrm>
            <a:off x="2161350" y="4125800"/>
            <a:ext cx="4821300" cy="76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900" b="1"/>
              <a:t>24’ en 1080p</a:t>
            </a:r>
            <a:endParaRPr sz="1900" b="1"/>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Caractéristiques techniques LCD</a:t>
            </a:r>
            <a:endParaRPr/>
          </a:p>
        </p:txBody>
      </p:sp>
      <p:graphicFrame>
        <p:nvGraphicFramePr>
          <p:cNvPr id="188" name="Google Shape;188;p31"/>
          <p:cNvGraphicFramePr/>
          <p:nvPr/>
        </p:nvGraphicFramePr>
        <p:xfrm>
          <a:off x="952500" y="1319563"/>
          <a:ext cx="7239000" cy="2504375"/>
        </p:xfrm>
        <a:graphic>
          <a:graphicData uri="http://schemas.openxmlformats.org/drawingml/2006/table">
            <a:tbl>
              <a:tblPr>
                <a:noFill/>
                <a:tableStyleId>{777A20AA-4E2A-4821-B771-27DA77D9A3DC}</a:tableStyleId>
              </a:tblPr>
              <a:tblGrid>
                <a:gridCol w="1921525"/>
                <a:gridCol w="5317475"/>
              </a:tblGrid>
              <a:tr h="627600">
                <a:tc>
                  <a:txBody>
                    <a:bodyPr/>
                    <a:lstStyle/>
                    <a:p>
                      <a:pPr marL="0" lvl="0" indent="0" algn="l" rtl="0">
                        <a:spcBef>
                          <a:spcPts val="0"/>
                        </a:spcBef>
                        <a:spcAft>
                          <a:spcPts val="0"/>
                        </a:spcAft>
                        <a:buNone/>
                      </a:pPr>
                      <a:r>
                        <a:rPr lang="it" b="1"/>
                        <a:t>Définition</a:t>
                      </a:r>
                      <a:endParaRPr b="1"/>
                    </a:p>
                  </a:txBody>
                  <a:tcPr marL="91425" marR="91425" marT="91425" marB="91425"/>
                </a:tc>
                <a:tc>
                  <a:txBody>
                    <a:bodyPr/>
                    <a:lstStyle/>
                    <a:p>
                      <a:pPr marL="0" lvl="0" indent="0" algn="l" rtl="0">
                        <a:spcBef>
                          <a:spcPts val="0"/>
                        </a:spcBef>
                        <a:spcAft>
                          <a:spcPts val="0"/>
                        </a:spcAft>
                        <a:buNone/>
                      </a:pPr>
                      <a:r>
                        <a:rPr lang="it"/>
                        <a:t>Nombre de pixels à l’écran, horizontale x verticale</a:t>
                      </a:r>
                      <a:endParaRPr/>
                    </a:p>
                  </a:txBody>
                  <a:tcPr marL="91425" marR="91425" marT="91425" marB="91425"/>
                </a:tc>
              </a:tr>
              <a:tr h="627600">
                <a:tc>
                  <a:txBody>
                    <a:bodyPr/>
                    <a:lstStyle/>
                    <a:p>
                      <a:pPr marL="0" lvl="0" indent="0" algn="l" rtl="0">
                        <a:spcBef>
                          <a:spcPts val="0"/>
                        </a:spcBef>
                        <a:spcAft>
                          <a:spcPts val="0"/>
                        </a:spcAft>
                        <a:buNone/>
                      </a:pPr>
                      <a:r>
                        <a:rPr lang="it" b="1"/>
                        <a:t>Taille</a:t>
                      </a:r>
                      <a:endParaRPr b="1"/>
                    </a:p>
                  </a:txBody>
                  <a:tcPr marL="91425" marR="91425" marT="91425" marB="91425"/>
                </a:tc>
                <a:tc>
                  <a:txBody>
                    <a:bodyPr/>
                    <a:lstStyle/>
                    <a:p>
                      <a:pPr marL="0" lvl="0" indent="0" algn="l" rtl="0">
                        <a:spcBef>
                          <a:spcPts val="0"/>
                        </a:spcBef>
                        <a:spcAft>
                          <a:spcPts val="0"/>
                        </a:spcAft>
                        <a:buNone/>
                      </a:pPr>
                      <a:r>
                        <a:rPr lang="it"/>
                        <a:t>Diagonale exprimée en pouces. Peut être aussi caractérisée par des tailles comme pour la TV (format 16/9)</a:t>
                      </a:r>
                      <a:endParaRPr/>
                    </a:p>
                  </a:txBody>
                  <a:tcPr marL="91425" marR="91425" marT="91425" marB="91425"/>
                </a:tc>
              </a:tr>
              <a:tr h="627600">
                <a:tc>
                  <a:txBody>
                    <a:bodyPr/>
                    <a:lstStyle/>
                    <a:p>
                      <a:pPr marL="0" lvl="0" indent="0" algn="l" rtl="0">
                        <a:spcBef>
                          <a:spcPts val="0"/>
                        </a:spcBef>
                        <a:spcAft>
                          <a:spcPts val="0"/>
                        </a:spcAft>
                        <a:buNone/>
                      </a:pPr>
                      <a:r>
                        <a:rPr lang="it" b="1"/>
                        <a:t>Résolution</a:t>
                      </a:r>
                      <a:endParaRPr b="1"/>
                    </a:p>
                  </a:txBody>
                  <a:tcPr marL="91425" marR="91425" marT="91425" marB="91425"/>
                </a:tc>
                <a:tc>
                  <a:txBody>
                    <a:bodyPr/>
                    <a:lstStyle/>
                    <a:p>
                      <a:pPr marL="0" lvl="0" indent="0" algn="l" rtl="0">
                        <a:spcBef>
                          <a:spcPts val="0"/>
                        </a:spcBef>
                        <a:spcAft>
                          <a:spcPts val="0"/>
                        </a:spcAft>
                        <a:buNone/>
                      </a:pPr>
                      <a:r>
                        <a:rPr lang="it">
                          <a:solidFill>
                            <a:schemeClr val="dk2"/>
                          </a:solidFill>
                        </a:rPr>
                        <a:t>Nombre de pixel par pouce. + c’est élevé, + de précision à l’image, et donc + de qualité</a:t>
                      </a:r>
                      <a:endParaRPr/>
                    </a:p>
                  </a:txBody>
                  <a:tcPr marL="91425" marR="91425" marT="91425" marB="91425"/>
                </a:tc>
              </a:tr>
              <a:tr h="621575">
                <a:tc>
                  <a:txBody>
                    <a:bodyPr/>
                    <a:lstStyle/>
                    <a:p>
                      <a:pPr marL="0" lvl="0" indent="0" algn="l" rtl="0">
                        <a:spcBef>
                          <a:spcPts val="0"/>
                        </a:spcBef>
                        <a:spcAft>
                          <a:spcPts val="0"/>
                        </a:spcAft>
                        <a:buNone/>
                      </a:pPr>
                      <a:r>
                        <a:rPr lang="it" b="1"/>
                        <a:t>Temps de réponse</a:t>
                      </a:r>
                      <a:endParaRPr b="1"/>
                    </a:p>
                  </a:txBody>
                  <a:tcPr marL="91425" marR="91425" marT="91425" marB="91425"/>
                </a:tc>
                <a:tc>
                  <a:txBody>
                    <a:bodyPr/>
                    <a:lstStyle/>
                    <a:p>
                      <a:pPr marL="0" lvl="0" indent="0" algn="l" rtl="0">
                        <a:spcBef>
                          <a:spcPts val="0"/>
                        </a:spcBef>
                        <a:spcAft>
                          <a:spcPts val="0"/>
                        </a:spcAft>
                        <a:buNone/>
                      </a:pPr>
                      <a:endParaRPr/>
                    </a:p>
                  </a:txBody>
                  <a:tcPr marL="91425" marR="91425" marT="91425" marB="91425"/>
                </a:tc>
              </a:tr>
            </a:tbl>
          </a:graphicData>
        </a:graphic>
      </p:graphicFrame>
      <p:sp>
        <p:nvSpPr>
          <p:cNvPr id="189" name="Google Shape;189;p31"/>
          <p:cNvSpPr txBox="1"/>
          <p:nvPr/>
        </p:nvSpPr>
        <p:spPr>
          <a:xfrm>
            <a:off x="952500" y="4022250"/>
            <a:ext cx="3197700" cy="6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600"/>
              <a:t>Ecran 24’, 1080p</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it" sz="1600"/>
              <a:t>→ 92 PPI</a:t>
            </a:r>
            <a:endParaRPr sz="1600"/>
          </a:p>
          <a:p>
            <a:pPr marL="0" lvl="0" indent="0" algn="ctr" rtl="0">
              <a:spcBef>
                <a:spcPts val="0"/>
              </a:spcBef>
              <a:spcAft>
                <a:spcPts val="0"/>
              </a:spcAft>
              <a:buNone/>
            </a:pPr>
            <a:r>
              <a:rPr lang="it" sz="1100"/>
              <a:t>(</a:t>
            </a:r>
            <a:r>
              <a:rPr lang="it" sz="1100" u="sng">
                <a:solidFill>
                  <a:schemeClr val="hlink"/>
                </a:solidFill>
                <a:hlinkClick r:id="rId3"/>
              </a:rPr>
              <a:t>https://www.sven.de/dpi/</a:t>
            </a:r>
            <a:r>
              <a:rPr lang="it" sz="1100"/>
              <a:t>)</a:t>
            </a:r>
            <a:endParaRPr sz="1100"/>
          </a:p>
        </p:txBody>
      </p:sp>
      <p:sp>
        <p:nvSpPr>
          <p:cNvPr id="190" name="Google Shape;190;p31"/>
          <p:cNvSpPr txBox="1"/>
          <p:nvPr/>
        </p:nvSpPr>
        <p:spPr>
          <a:xfrm>
            <a:off x="4386600" y="4022250"/>
            <a:ext cx="3804900" cy="9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600"/>
              <a:t>Smartphone 5’, 1080p</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it" sz="1600"/>
              <a:t>→ 400 PPI</a:t>
            </a:r>
            <a:endParaRPr sz="16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Définition</a:t>
            </a:r>
            <a:endParaRPr/>
          </a:p>
        </p:txBody>
      </p:sp>
      <p:sp>
        <p:nvSpPr>
          <p:cNvPr id="65" name="Google Shape;65;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it" sz="1550">
                <a:solidFill>
                  <a:srgbClr val="F13D07"/>
                </a:solidFill>
              </a:rPr>
              <a:t>“Informatique, télévision</a:t>
            </a:r>
            <a:endParaRPr sz="1550">
              <a:solidFill>
                <a:srgbClr val="F13D07"/>
              </a:solidFill>
            </a:endParaRPr>
          </a:p>
          <a:p>
            <a:pPr marL="0" lvl="0" indent="0" algn="ctr" rtl="0">
              <a:spcBef>
                <a:spcPts val="800"/>
              </a:spcBef>
              <a:spcAft>
                <a:spcPts val="0"/>
              </a:spcAft>
              <a:buNone/>
            </a:pPr>
            <a:r>
              <a:rPr lang="it" sz="1550">
                <a:solidFill>
                  <a:srgbClr val="444A4D"/>
                </a:solidFill>
                <a:highlight>
                  <a:srgbClr val="F8F7FD"/>
                </a:highlight>
              </a:rPr>
              <a:t>Dispositif d'affichage électronique d'images ou de données. (À la technologie de l'écran cathodique succèdent aujourd'hui celles de l'écran à cristaux liquides [LCD], de l'écran à plasma et de l'écran à LED)” (Dictionnaire Larrousse)</a:t>
            </a:r>
            <a:endParaRPr/>
          </a:p>
          <a:p>
            <a:pPr marL="0" lvl="0" indent="0" algn="ctr" rtl="0">
              <a:spcBef>
                <a:spcPts val="1600"/>
              </a:spcBef>
              <a:spcAft>
                <a:spcPts val="0"/>
              </a:spcAft>
              <a:buNone/>
            </a:pPr>
            <a:r>
              <a:rPr lang="it"/>
              <a:t>Ecran PC/Moniteur PC= </a:t>
            </a:r>
            <a:r>
              <a:rPr lang="it" b="1"/>
              <a:t>sortie vidéo externe d’un PC</a:t>
            </a:r>
            <a:endParaRPr b="1"/>
          </a:p>
          <a:p>
            <a:pPr marL="0" lvl="0" indent="0" algn="ctr" rtl="0">
              <a:spcBef>
                <a:spcPts val="1600"/>
              </a:spcBef>
              <a:spcAft>
                <a:spcPts val="0"/>
              </a:spcAft>
              <a:buNone/>
            </a:pPr>
            <a:endParaRPr/>
          </a:p>
          <a:p>
            <a:pPr marL="0" lvl="0" indent="0" algn="ctr" rtl="0">
              <a:spcBef>
                <a:spcPts val="1600"/>
              </a:spcBef>
              <a:spcAft>
                <a:spcPts val="0"/>
              </a:spcAft>
              <a:buNone/>
            </a:pPr>
            <a:r>
              <a:rPr lang="it"/>
              <a:t>Relié à l’ordinateur via différentes connectiques (DVI, DisplayPort, HDMI…)</a:t>
            </a:r>
            <a:endParaRPr/>
          </a:p>
          <a:p>
            <a:pPr marL="0" lvl="0" indent="0" algn="l" rtl="0">
              <a:spcBef>
                <a:spcPts val="1600"/>
              </a:spcBef>
              <a:spcAft>
                <a:spcPts val="1600"/>
              </a:spcAft>
              <a:buNone/>
            </a:pPr>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1000"/>
                                        <p:tgtEl>
                                          <p:spTgt spid="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1000"/>
                                        <p:tgtEl>
                                          <p:spTgt spid="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xEl>
                                              <p:pRg st="3" end="3"/>
                                            </p:txEl>
                                          </p:spTgt>
                                        </p:tgtEl>
                                        <p:attrNameLst>
                                          <p:attrName>style.visibility</p:attrName>
                                        </p:attrNameLst>
                                      </p:cBhvr>
                                      <p:to>
                                        <p:strVal val="visible"/>
                                      </p:to>
                                    </p:set>
                                    <p:animEffect transition="in" filter="fade">
                                      <p:cBhvr>
                                        <p:cTn id="22" dur="1000"/>
                                        <p:tgtEl>
                                          <p:spTgt spid="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xEl>
                                              <p:pRg st="4" end="4"/>
                                            </p:txEl>
                                          </p:spTgt>
                                        </p:tgtEl>
                                        <p:attrNameLst>
                                          <p:attrName>style.visibility</p:attrName>
                                        </p:attrNameLst>
                                      </p:cBhvr>
                                      <p:to>
                                        <p:strVal val="visible"/>
                                      </p:to>
                                    </p:set>
                                    <p:animEffect transition="in" filter="fade">
                                      <p:cBhvr>
                                        <p:cTn id="27" dur="1000"/>
                                        <p:tgtEl>
                                          <p:spTgt spid="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
                                            <p:txEl>
                                              <p:pRg st="5" end="5"/>
                                            </p:txEl>
                                          </p:spTgt>
                                        </p:tgtEl>
                                        <p:attrNameLst>
                                          <p:attrName>style.visibility</p:attrName>
                                        </p:attrNameLst>
                                      </p:cBhvr>
                                      <p:to>
                                        <p:strVal val="visible"/>
                                      </p:to>
                                    </p:set>
                                    <p:animEffect transition="in" filter="fade">
                                      <p:cBhvr>
                                        <p:cTn id="32" dur="1000"/>
                                        <p:tgtEl>
                                          <p:spTgt spid="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Caractéristiques techniques LCD</a:t>
            </a:r>
            <a:endParaRPr/>
          </a:p>
        </p:txBody>
      </p:sp>
      <p:graphicFrame>
        <p:nvGraphicFramePr>
          <p:cNvPr id="196" name="Google Shape;196;p32"/>
          <p:cNvGraphicFramePr/>
          <p:nvPr/>
        </p:nvGraphicFramePr>
        <p:xfrm>
          <a:off x="952500" y="1319550"/>
          <a:ext cx="7239000" cy="2504375"/>
        </p:xfrm>
        <a:graphic>
          <a:graphicData uri="http://schemas.openxmlformats.org/drawingml/2006/table">
            <a:tbl>
              <a:tblPr>
                <a:noFill/>
                <a:tableStyleId>{777A20AA-4E2A-4821-B771-27DA77D9A3DC}</a:tableStyleId>
              </a:tblPr>
              <a:tblGrid>
                <a:gridCol w="1921525"/>
                <a:gridCol w="5317475"/>
              </a:tblGrid>
              <a:tr h="627600">
                <a:tc>
                  <a:txBody>
                    <a:bodyPr/>
                    <a:lstStyle/>
                    <a:p>
                      <a:pPr marL="0" lvl="0" indent="0" algn="l" rtl="0">
                        <a:spcBef>
                          <a:spcPts val="0"/>
                        </a:spcBef>
                        <a:spcAft>
                          <a:spcPts val="0"/>
                        </a:spcAft>
                        <a:buNone/>
                      </a:pPr>
                      <a:r>
                        <a:rPr lang="it" b="1"/>
                        <a:t>Définition</a:t>
                      </a:r>
                      <a:endParaRPr b="1"/>
                    </a:p>
                  </a:txBody>
                  <a:tcPr marL="91425" marR="91425" marT="91425" marB="91425"/>
                </a:tc>
                <a:tc>
                  <a:txBody>
                    <a:bodyPr/>
                    <a:lstStyle/>
                    <a:p>
                      <a:pPr marL="0" lvl="0" indent="0" algn="l" rtl="0">
                        <a:spcBef>
                          <a:spcPts val="0"/>
                        </a:spcBef>
                        <a:spcAft>
                          <a:spcPts val="0"/>
                        </a:spcAft>
                        <a:buNone/>
                      </a:pPr>
                      <a:r>
                        <a:rPr lang="it"/>
                        <a:t>Nombre de pixels à l’écran, horizontale x verticale</a:t>
                      </a:r>
                      <a:endParaRPr/>
                    </a:p>
                  </a:txBody>
                  <a:tcPr marL="91425" marR="91425" marT="91425" marB="91425"/>
                </a:tc>
              </a:tr>
              <a:tr h="627600">
                <a:tc>
                  <a:txBody>
                    <a:bodyPr/>
                    <a:lstStyle/>
                    <a:p>
                      <a:pPr marL="0" lvl="0" indent="0" algn="l" rtl="0">
                        <a:spcBef>
                          <a:spcPts val="0"/>
                        </a:spcBef>
                        <a:spcAft>
                          <a:spcPts val="0"/>
                        </a:spcAft>
                        <a:buNone/>
                      </a:pPr>
                      <a:r>
                        <a:rPr lang="it" b="1"/>
                        <a:t>Taille</a:t>
                      </a:r>
                      <a:endParaRPr b="1"/>
                    </a:p>
                  </a:txBody>
                  <a:tcPr marL="91425" marR="91425" marT="91425" marB="91425"/>
                </a:tc>
                <a:tc>
                  <a:txBody>
                    <a:bodyPr/>
                    <a:lstStyle/>
                    <a:p>
                      <a:pPr marL="0" lvl="0" indent="0" algn="l" rtl="0">
                        <a:spcBef>
                          <a:spcPts val="0"/>
                        </a:spcBef>
                        <a:spcAft>
                          <a:spcPts val="0"/>
                        </a:spcAft>
                        <a:buNone/>
                      </a:pPr>
                      <a:r>
                        <a:rPr lang="it"/>
                        <a:t>Diagonale exprimée en pouces. Peut être aussi caractérisée par des tailles comme pour la TV (format 16/9)</a:t>
                      </a:r>
                      <a:endParaRPr/>
                    </a:p>
                  </a:txBody>
                  <a:tcPr marL="91425" marR="91425" marT="91425" marB="91425"/>
                </a:tc>
              </a:tr>
              <a:tr h="627600">
                <a:tc>
                  <a:txBody>
                    <a:bodyPr/>
                    <a:lstStyle/>
                    <a:p>
                      <a:pPr marL="0" lvl="0" indent="0" algn="l" rtl="0">
                        <a:spcBef>
                          <a:spcPts val="0"/>
                        </a:spcBef>
                        <a:spcAft>
                          <a:spcPts val="0"/>
                        </a:spcAft>
                        <a:buNone/>
                      </a:pPr>
                      <a:r>
                        <a:rPr lang="it" b="1"/>
                        <a:t>Résolution</a:t>
                      </a:r>
                      <a:endParaRPr b="1"/>
                    </a:p>
                  </a:txBody>
                  <a:tcPr marL="91425" marR="91425" marT="91425" marB="91425"/>
                </a:tc>
                <a:tc>
                  <a:txBody>
                    <a:bodyPr/>
                    <a:lstStyle/>
                    <a:p>
                      <a:pPr marL="0" lvl="0" indent="0" algn="l" rtl="0">
                        <a:spcBef>
                          <a:spcPts val="0"/>
                        </a:spcBef>
                        <a:spcAft>
                          <a:spcPts val="0"/>
                        </a:spcAft>
                        <a:buNone/>
                      </a:pPr>
                      <a:r>
                        <a:rPr lang="it"/>
                        <a:t>Nombre de pixel par pouce. + c’est élevé, + de précision à l’image, et donc + de qualité</a:t>
                      </a:r>
                      <a:endParaRPr/>
                    </a:p>
                  </a:txBody>
                  <a:tcPr marL="91425" marR="91425" marT="91425" marB="91425"/>
                </a:tc>
              </a:tr>
              <a:tr h="621575">
                <a:tc>
                  <a:txBody>
                    <a:bodyPr/>
                    <a:lstStyle/>
                    <a:p>
                      <a:pPr marL="0" lvl="0" indent="0" algn="l" rtl="0">
                        <a:spcBef>
                          <a:spcPts val="0"/>
                        </a:spcBef>
                        <a:spcAft>
                          <a:spcPts val="0"/>
                        </a:spcAft>
                        <a:buNone/>
                      </a:pPr>
                      <a:r>
                        <a:rPr lang="it" b="1"/>
                        <a:t>Temps de réponse</a:t>
                      </a:r>
                      <a:endParaRPr b="1"/>
                    </a:p>
                  </a:txBody>
                  <a:tcPr marL="91425" marR="91425" marT="91425" marB="91425"/>
                </a:tc>
                <a:tc>
                  <a:txBody>
                    <a:bodyPr/>
                    <a:lstStyle/>
                    <a:p>
                      <a:pPr marL="0" lvl="0" indent="0" algn="l" rtl="0">
                        <a:spcBef>
                          <a:spcPts val="0"/>
                        </a:spcBef>
                        <a:spcAft>
                          <a:spcPts val="0"/>
                        </a:spcAft>
                        <a:buNone/>
                      </a:pPr>
                      <a:r>
                        <a:rPr lang="it"/>
                        <a:t>Rafraîchissement de l’image en ms.</a:t>
                      </a:r>
                      <a:endParaRPr/>
                    </a:p>
                  </a:txBody>
                  <a:tcPr marL="91425" marR="91425" marT="91425" marB="91425"/>
                </a:tc>
              </a:tr>
            </a:tbl>
          </a:graphicData>
        </a:graphic>
      </p:graphicFrame>
      <p:sp>
        <p:nvSpPr>
          <p:cNvPr id="197" name="Google Shape;197;p32"/>
          <p:cNvSpPr txBox="1"/>
          <p:nvPr/>
        </p:nvSpPr>
        <p:spPr>
          <a:xfrm>
            <a:off x="2280500" y="4127200"/>
            <a:ext cx="42387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600"/>
              <a:t>Entre 0.5 ms et 2 ms</a:t>
            </a:r>
            <a:endParaRPr sz="16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Caractéristiques techniques LCD</a:t>
            </a:r>
            <a:endParaRPr/>
          </a:p>
        </p:txBody>
      </p:sp>
      <p:graphicFrame>
        <p:nvGraphicFramePr>
          <p:cNvPr id="203" name="Google Shape;203;p33"/>
          <p:cNvGraphicFramePr/>
          <p:nvPr/>
        </p:nvGraphicFramePr>
        <p:xfrm>
          <a:off x="952500" y="1319550"/>
          <a:ext cx="7239000" cy="2504375"/>
        </p:xfrm>
        <a:graphic>
          <a:graphicData uri="http://schemas.openxmlformats.org/drawingml/2006/table">
            <a:tbl>
              <a:tblPr>
                <a:noFill/>
                <a:tableStyleId>{777A20AA-4E2A-4821-B771-27DA77D9A3DC}</a:tableStyleId>
              </a:tblPr>
              <a:tblGrid>
                <a:gridCol w="1921525"/>
                <a:gridCol w="5317475"/>
              </a:tblGrid>
              <a:tr h="627600">
                <a:tc>
                  <a:txBody>
                    <a:bodyPr/>
                    <a:lstStyle/>
                    <a:p>
                      <a:pPr marL="0" lvl="0" indent="0" algn="l" rtl="0">
                        <a:spcBef>
                          <a:spcPts val="0"/>
                        </a:spcBef>
                        <a:spcAft>
                          <a:spcPts val="0"/>
                        </a:spcAft>
                        <a:buNone/>
                      </a:pPr>
                      <a:r>
                        <a:rPr lang="it" b="1"/>
                        <a:t>Définition</a:t>
                      </a:r>
                      <a:endParaRPr b="1"/>
                    </a:p>
                  </a:txBody>
                  <a:tcPr marL="91425" marR="91425" marT="91425" marB="91425"/>
                </a:tc>
                <a:tc>
                  <a:txBody>
                    <a:bodyPr/>
                    <a:lstStyle/>
                    <a:p>
                      <a:pPr marL="0" lvl="0" indent="0" algn="l" rtl="0">
                        <a:spcBef>
                          <a:spcPts val="0"/>
                        </a:spcBef>
                        <a:spcAft>
                          <a:spcPts val="0"/>
                        </a:spcAft>
                        <a:buNone/>
                      </a:pPr>
                      <a:r>
                        <a:rPr lang="it"/>
                        <a:t>Nombre de pixels à l’écran, horizontale x verticale</a:t>
                      </a:r>
                      <a:endParaRPr/>
                    </a:p>
                  </a:txBody>
                  <a:tcPr marL="91425" marR="91425" marT="91425" marB="91425"/>
                </a:tc>
              </a:tr>
              <a:tr h="627600">
                <a:tc>
                  <a:txBody>
                    <a:bodyPr/>
                    <a:lstStyle/>
                    <a:p>
                      <a:pPr marL="0" lvl="0" indent="0" algn="l" rtl="0">
                        <a:spcBef>
                          <a:spcPts val="0"/>
                        </a:spcBef>
                        <a:spcAft>
                          <a:spcPts val="0"/>
                        </a:spcAft>
                        <a:buNone/>
                      </a:pPr>
                      <a:r>
                        <a:rPr lang="it" b="1"/>
                        <a:t>Taille</a:t>
                      </a:r>
                      <a:endParaRPr b="1"/>
                    </a:p>
                  </a:txBody>
                  <a:tcPr marL="91425" marR="91425" marT="91425" marB="91425"/>
                </a:tc>
                <a:tc>
                  <a:txBody>
                    <a:bodyPr/>
                    <a:lstStyle/>
                    <a:p>
                      <a:pPr marL="0" lvl="0" indent="0" algn="l" rtl="0">
                        <a:spcBef>
                          <a:spcPts val="0"/>
                        </a:spcBef>
                        <a:spcAft>
                          <a:spcPts val="0"/>
                        </a:spcAft>
                        <a:buNone/>
                      </a:pPr>
                      <a:r>
                        <a:rPr lang="it"/>
                        <a:t>Diagonale exprimée en pouces. Peut être aussi caractérisée par des tailles comme pour la TV (format 16/9)</a:t>
                      </a:r>
                      <a:endParaRPr/>
                    </a:p>
                  </a:txBody>
                  <a:tcPr marL="91425" marR="91425" marT="91425" marB="91425"/>
                </a:tc>
              </a:tr>
              <a:tr h="627600">
                <a:tc>
                  <a:txBody>
                    <a:bodyPr/>
                    <a:lstStyle/>
                    <a:p>
                      <a:pPr marL="0" lvl="0" indent="0" algn="l" rtl="0">
                        <a:spcBef>
                          <a:spcPts val="0"/>
                        </a:spcBef>
                        <a:spcAft>
                          <a:spcPts val="0"/>
                        </a:spcAft>
                        <a:buNone/>
                      </a:pPr>
                      <a:r>
                        <a:rPr lang="it" b="1"/>
                        <a:t>Résolution</a:t>
                      </a:r>
                      <a:endParaRPr b="1"/>
                    </a:p>
                  </a:txBody>
                  <a:tcPr marL="91425" marR="91425" marT="91425" marB="91425"/>
                </a:tc>
                <a:tc>
                  <a:txBody>
                    <a:bodyPr/>
                    <a:lstStyle/>
                    <a:p>
                      <a:pPr marL="0" lvl="0" indent="0" algn="l" rtl="0">
                        <a:spcBef>
                          <a:spcPts val="0"/>
                        </a:spcBef>
                        <a:spcAft>
                          <a:spcPts val="0"/>
                        </a:spcAft>
                        <a:buNone/>
                      </a:pPr>
                      <a:r>
                        <a:rPr lang="it"/>
                        <a:t>Nombre de pixel par pouce. + c’est élevé, + de précision à l’image, et donc + de qualité</a:t>
                      </a:r>
                      <a:endParaRPr/>
                    </a:p>
                  </a:txBody>
                  <a:tcPr marL="91425" marR="91425" marT="91425" marB="91425"/>
                </a:tc>
              </a:tr>
              <a:tr h="621575">
                <a:tc>
                  <a:txBody>
                    <a:bodyPr/>
                    <a:lstStyle/>
                    <a:p>
                      <a:pPr marL="0" lvl="0" indent="0" algn="l" rtl="0">
                        <a:spcBef>
                          <a:spcPts val="0"/>
                        </a:spcBef>
                        <a:spcAft>
                          <a:spcPts val="0"/>
                        </a:spcAft>
                        <a:buNone/>
                      </a:pPr>
                      <a:r>
                        <a:rPr lang="it" b="1"/>
                        <a:t>Temps de réponse</a:t>
                      </a:r>
                      <a:endParaRPr b="1"/>
                    </a:p>
                  </a:txBody>
                  <a:tcPr marL="91425" marR="91425" marT="91425" marB="91425"/>
                </a:tc>
                <a:tc>
                  <a:txBody>
                    <a:bodyPr/>
                    <a:lstStyle/>
                    <a:p>
                      <a:pPr marL="0" lvl="0" indent="0" algn="l" rtl="0">
                        <a:spcBef>
                          <a:spcPts val="0"/>
                        </a:spcBef>
                        <a:spcAft>
                          <a:spcPts val="0"/>
                        </a:spcAft>
                        <a:buNone/>
                      </a:pPr>
                      <a:r>
                        <a:rPr lang="it" dirty="0"/>
                        <a:t>Rafraîchissement de l’image en ms.</a:t>
                      </a:r>
                      <a:endParaRPr dirty="0"/>
                    </a:p>
                  </a:txBody>
                  <a:tcPr marL="91425" marR="91425" marT="91425" marB="91425"/>
                </a:tc>
              </a:tr>
            </a:tbl>
          </a:graphicData>
        </a:graphic>
      </p:graphicFrame>
      <p:sp>
        <p:nvSpPr>
          <p:cNvPr id="204" name="Google Shape;204;p33"/>
          <p:cNvSpPr txBox="1"/>
          <p:nvPr/>
        </p:nvSpPr>
        <p:spPr>
          <a:xfrm>
            <a:off x="1239400" y="4213950"/>
            <a:ext cx="6804300" cy="43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900"/>
              <a:t>Images par secondes, angle de vision, luminosité, contraste, etc...</a:t>
            </a:r>
            <a:endParaRPr sz="19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Autres écrans LCD</a:t>
            </a:r>
            <a:endParaRPr/>
          </a:p>
        </p:txBody>
      </p:sp>
      <p:sp>
        <p:nvSpPr>
          <p:cNvPr id="210" name="Google Shape;210;p3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Tactile</a:t>
            </a:r>
            <a:endParaRPr/>
          </a:p>
          <a:p>
            <a:pPr marL="914400" lvl="0" indent="-342900" algn="l" rtl="0">
              <a:spcBef>
                <a:spcPts val="1600"/>
              </a:spcBef>
              <a:spcAft>
                <a:spcPts val="0"/>
              </a:spcAft>
              <a:buSzPts val="1800"/>
              <a:buChar char="●"/>
            </a:pPr>
            <a:r>
              <a:rPr lang="it"/>
              <a:t>Seulement pour les systèmes d’exploitation récents</a:t>
            </a:r>
            <a:endParaRPr/>
          </a:p>
          <a:p>
            <a:pPr marL="0" lvl="0" indent="0" algn="l" rtl="0">
              <a:spcBef>
                <a:spcPts val="1600"/>
              </a:spcBef>
              <a:spcAft>
                <a:spcPts val="0"/>
              </a:spcAft>
              <a:buNone/>
            </a:pPr>
            <a:endParaRPr/>
          </a:p>
          <a:p>
            <a:pPr marL="0" lvl="0" indent="0" algn="l" rtl="0">
              <a:spcBef>
                <a:spcPts val="1600"/>
              </a:spcBef>
              <a:spcAft>
                <a:spcPts val="0"/>
              </a:spcAft>
              <a:buNone/>
            </a:pPr>
            <a:r>
              <a:rPr lang="it"/>
              <a:t>LED</a:t>
            </a:r>
            <a:endParaRPr/>
          </a:p>
          <a:p>
            <a:pPr marL="914400" lvl="0" indent="-342900" algn="l" rtl="0">
              <a:spcBef>
                <a:spcPts val="1600"/>
              </a:spcBef>
              <a:spcAft>
                <a:spcPts val="0"/>
              </a:spcAft>
              <a:buSzPts val="1800"/>
              <a:buChar char="●"/>
            </a:pPr>
            <a:r>
              <a:rPr lang="it"/>
              <a:t>Dalle LCD + rétroéclairage LED = écran LED</a:t>
            </a:r>
            <a:endParaRPr/>
          </a:p>
          <a:p>
            <a:pPr marL="914400" lvl="0" indent="0" algn="l" rtl="0">
              <a:spcBef>
                <a:spcPts val="1600"/>
              </a:spcBef>
              <a:spcAft>
                <a:spcPts val="1600"/>
              </a:spcAft>
              <a:buNone/>
            </a:pPr>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fade">
                                      <p:cBhvr>
                                        <p:cTn id="7" dur="1000"/>
                                        <p:tgtEl>
                                          <p:spTgt spid="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Effect transition="in" filter="fade">
                                      <p:cBhvr>
                                        <p:cTn id="12" dur="1000"/>
                                        <p:tgtEl>
                                          <p:spTgt spid="2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xEl>
                                              <p:pRg st="2" end="2"/>
                                            </p:txEl>
                                          </p:spTgt>
                                        </p:tgtEl>
                                        <p:attrNameLst>
                                          <p:attrName>style.visibility</p:attrName>
                                        </p:attrNameLst>
                                      </p:cBhvr>
                                      <p:to>
                                        <p:strVal val="visible"/>
                                      </p:to>
                                    </p:set>
                                    <p:animEffect transition="in" filter="fade">
                                      <p:cBhvr>
                                        <p:cTn id="17" dur="1000"/>
                                        <p:tgtEl>
                                          <p:spTgt spid="2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0">
                                            <p:txEl>
                                              <p:pRg st="3" end="3"/>
                                            </p:txEl>
                                          </p:spTgt>
                                        </p:tgtEl>
                                        <p:attrNameLst>
                                          <p:attrName>style.visibility</p:attrName>
                                        </p:attrNameLst>
                                      </p:cBhvr>
                                      <p:to>
                                        <p:strVal val="visible"/>
                                      </p:to>
                                    </p:set>
                                    <p:animEffect transition="in" filter="fade">
                                      <p:cBhvr>
                                        <p:cTn id="22" dur="1000"/>
                                        <p:tgtEl>
                                          <p:spTgt spid="2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
                                            <p:txEl>
                                              <p:pRg st="4" end="4"/>
                                            </p:txEl>
                                          </p:spTgt>
                                        </p:tgtEl>
                                        <p:attrNameLst>
                                          <p:attrName>style.visibility</p:attrName>
                                        </p:attrNameLst>
                                      </p:cBhvr>
                                      <p:to>
                                        <p:strVal val="visible"/>
                                      </p:to>
                                    </p:set>
                                    <p:animEffect transition="in" filter="fade">
                                      <p:cBhvr>
                                        <p:cTn id="27" dur="1000"/>
                                        <p:tgtEl>
                                          <p:spTgt spid="2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0">
                                            <p:txEl>
                                              <p:pRg st="5" end="5"/>
                                            </p:txEl>
                                          </p:spTgt>
                                        </p:tgtEl>
                                        <p:attrNameLst>
                                          <p:attrName>style.visibility</p:attrName>
                                        </p:attrNameLst>
                                      </p:cBhvr>
                                      <p:to>
                                        <p:strVal val="visible"/>
                                      </p:to>
                                    </p:set>
                                    <p:animEffect transition="in" filter="fade">
                                      <p:cBhvr>
                                        <p:cTn id="32" dur="1000"/>
                                        <p:tgtEl>
                                          <p:spTgt spid="2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Les écrans LED</a:t>
            </a:r>
            <a:endParaRPr/>
          </a:p>
        </p:txBody>
      </p:sp>
      <p:pic>
        <p:nvPicPr>
          <p:cNvPr id="216" name="Google Shape;216;p35"/>
          <p:cNvPicPr preferRelativeResize="0"/>
          <p:nvPr/>
        </p:nvPicPr>
        <p:blipFill>
          <a:blip r:embed="rId3">
            <a:alphaModFix/>
          </a:blip>
          <a:stretch>
            <a:fillRect/>
          </a:stretch>
        </p:blipFill>
        <p:spPr>
          <a:xfrm>
            <a:off x="2381250" y="1244500"/>
            <a:ext cx="4381500" cy="3143250"/>
          </a:xfrm>
          <a:prstGeom prst="rect">
            <a:avLst/>
          </a:prstGeom>
          <a:noFill/>
          <a:ln>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1000"/>
                                        <p:tgtEl>
                                          <p:spTgt spid="216"/>
                                        </p:tgtEl>
                                        <p:attrNameLst>
                                          <p:attrName>ppt_w</p:attrName>
                                        </p:attrNameLst>
                                      </p:cBhvr>
                                      <p:tavLst>
                                        <p:tav tm="0">
                                          <p:val>
                                            <p:strVal val="0"/>
                                          </p:val>
                                        </p:tav>
                                        <p:tav tm="100000">
                                          <p:val>
                                            <p:strVal val="#ppt_w"/>
                                          </p:val>
                                        </p:tav>
                                      </p:tavLst>
                                    </p:anim>
                                    <p:anim calcmode="lin" valueType="num">
                                      <p:cBhvr additive="base">
                                        <p:cTn id="8" dur="1000"/>
                                        <p:tgtEl>
                                          <p:spTgt spid="2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Les écrans OLED</a:t>
            </a:r>
            <a:endParaRPr/>
          </a:p>
        </p:txBody>
      </p:sp>
      <p:pic>
        <p:nvPicPr>
          <p:cNvPr id="222" name="Google Shape;222;p36"/>
          <p:cNvPicPr preferRelativeResize="0"/>
          <p:nvPr/>
        </p:nvPicPr>
        <p:blipFill>
          <a:blip r:embed="rId3">
            <a:alphaModFix/>
          </a:blip>
          <a:stretch>
            <a:fillRect/>
          </a:stretch>
        </p:blipFill>
        <p:spPr>
          <a:xfrm>
            <a:off x="1907300" y="1162613"/>
            <a:ext cx="5180675" cy="2818275"/>
          </a:xfrm>
          <a:prstGeom prst="rect">
            <a:avLst/>
          </a:prstGeom>
          <a:noFill/>
          <a:ln>
            <a:noFill/>
          </a:ln>
        </p:spPr>
      </p:pic>
      <p:sp>
        <p:nvSpPr>
          <p:cNvPr id="223" name="Google Shape;223;p36"/>
          <p:cNvSpPr txBox="1"/>
          <p:nvPr/>
        </p:nvSpPr>
        <p:spPr>
          <a:xfrm>
            <a:off x="1423888" y="556325"/>
            <a:ext cx="7510800" cy="46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600">
                <a:latin typeface="Playfair Display"/>
                <a:ea typeface="Playfair Display"/>
                <a:cs typeface="Playfair Display"/>
                <a:sym typeface="Playfair Display"/>
              </a:rPr>
              <a:t>Diodes électroluminescentes organiques</a:t>
            </a:r>
            <a:endParaRPr sz="1600">
              <a:latin typeface="Playfair Display"/>
              <a:ea typeface="Playfair Display"/>
              <a:cs typeface="Playfair Display"/>
              <a:sym typeface="Playfair Display"/>
            </a:endParaRPr>
          </a:p>
        </p:txBody>
      </p:sp>
      <p:sp>
        <p:nvSpPr>
          <p:cNvPr id="224" name="Google Shape;224;p36"/>
          <p:cNvSpPr txBox="1"/>
          <p:nvPr/>
        </p:nvSpPr>
        <p:spPr>
          <a:xfrm>
            <a:off x="2292875" y="4437050"/>
            <a:ext cx="4003200" cy="70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600">
                <a:latin typeface="Playfair Display"/>
                <a:ea typeface="Playfair Display"/>
                <a:cs typeface="Playfair Display"/>
                <a:sym typeface="Playfair Display"/>
              </a:rPr>
              <a:t> + de contraste, + de profondeur de noir</a:t>
            </a:r>
            <a:endParaRPr sz="1600">
              <a:latin typeface="Playfair Display"/>
              <a:ea typeface="Playfair Display"/>
              <a:cs typeface="Playfair Display"/>
              <a:sym typeface="Playfair Display"/>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1000"/>
                                        <p:tgtEl>
                                          <p:spTgt spid="224"/>
                                        </p:tgtEl>
                                        <p:attrNameLst>
                                          <p:attrName>ppt_w</p:attrName>
                                        </p:attrNameLst>
                                      </p:cBhvr>
                                      <p:tavLst>
                                        <p:tav tm="0">
                                          <p:val>
                                            <p:strVal val="0"/>
                                          </p:val>
                                        </p:tav>
                                        <p:tav tm="100000">
                                          <p:val>
                                            <p:strVal val="#ppt_w"/>
                                          </p:val>
                                        </p:tav>
                                      </p:tavLst>
                                    </p:anim>
                                    <p:anim calcmode="lin" valueType="num">
                                      <p:cBhvr additive="base">
                                        <p:cTn id="8" dur="1000"/>
                                        <p:tgtEl>
                                          <p:spTgt spid="22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2"/>
                                        </p:tgtEl>
                                        <p:attrNameLst>
                                          <p:attrName>style.visibility</p:attrName>
                                        </p:attrNameLst>
                                      </p:cBhvr>
                                      <p:to>
                                        <p:strVal val="visible"/>
                                      </p:to>
                                    </p:set>
                                    <p:anim calcmode="lin" valueType="num">
                                      <p:cBhvr additive="base">
                                        <p:cTn id="11" dur="1000"/>
                                        <p:tgtEl>
                                          <p:spTgt spid="222"/>
                                        </p:tgtEl>
                                        <p:attrNameLst>
                                          <p:attrName>ppt_w</p:attrName>
                                        </p:attrNameLst>
                                      </p:cBhvr>
                                      <p:tavLst>
                                        <p:tav tm="0">
                                          <p:val>
                                            <p:strVal val="0"/>
                                          </p:val>
                                        </p:tav>
                                        <p:tav tm="100000">
                                          <p:val>
                                            <p:strVal val="#ppt_w"/>
                                          </p:val>
                                        </p:tav>
                                      </p:tavLst>
                                    </p:anim>
                                    <p:anim calcmode="lin" valueType="num">
                                      <p:cBhvr additive="base">
                                        <p:cTn id="12" dur="1000"/>
                                        <p:tgtEl>
                                          <p:spTgt spid="22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23"/>
                                        </p:tgtEl>
                                        <p:attrNameLst>
                                          <p:attrName>style.visibility</p:attrName>
                                        </p:attrNameLst>
                                      </p:cBhvr>
                                      <p:to>
                                        <p:strVal val="visible"/>
                                      </p:to>
                                    </p:set>
                                    <p:anim calcmode="lin" valueType="num">
                                      <p:cBhvr additive="base">
                                        <p:cTn id="15" dur="1000"/>
                                        <p:tgtEl>
                                          <p:spTgt spid="223"/>
                                        </p:tgtEl>
                                        <p:attrNameLst>
                                          <p:attrName>ppt_w</p:attrName>
                                        </p:attrNameLst>
                                      </p:cBhvr>
                                      <p:tavLst>
                                        <p:tav tm="0">
                                          <p:val>
                                            <p:strVal val="0"/>
                                          </p:val>
                                        </p:tav>
                                        <p:tav tm="100000">
                                          <p:val>
                                            <p:strVal val="#ppt_w"/>
                                          </p:val>
                                        </p:tav>
                                      </p:tavLst>
                                    </p:anim>
                                    <p:anim calcmode="lin" valueType="num">
                                      <p:cBhvr additive="base">
                                        <p:cTn id="16" dur="1000"/>
                                        <p:tgtEl>
                                          <p:spTgt spid="2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a:t>Les écrans plasma</a:t>
            </a:r>
            <a:endParaRPr/>
          </a:p>
        </p:txBody>
      </p:sp>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ÉCRANS PLASMA</a:t>
            </a:r>
            <a:endParaRPr/>
          </a:p>
        </p:txBody>
      </p:sp>
      <p:pic>
        <p:nvPicPr>
          <p:cNvPr id="235" name="Google Shape;235;p38"/>
          <p:cNvPicPr preferRelativeResize="0"/>
          <p:nvPr/>
        </p:nvPicPr>
        <p:blipFill>
          <a:blip r:embed="rId3">
            <a:alphaModFix/>
          </a:blip>
          <a:stretch>
            <a:fillRect/>
          </a:stretch>
        </p:blipFill>
        <p:spPr>
          <a:xfrm>
            <a:off x="4572000" y="959225"/>
            <a:ext cx="4528500" cy="3088437"/>
          </a:xfrm>
          <a:prstGeom prst="rect">
            <a:avLst/>
          </a:prstGeom>
          <a:noFill/>
          <a:ln>
            <a:noFill/>
          </a:ln>
        </p:spPr>
      </p:pic>
      <p:sp>
        <p:nvSpPr>
          <p:cNvPr id="236" name="Google Shape;236;p38"/>
          <p:cNvSpPr/>
          <p:nvPr/>
        </p:nvSpPr>
        <p:spPr>
          <a:xfrm>
            <a:off x="4930600" y="4325475"/>
            <a:ext cx="750900" cy="291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1000"/>
                                        <p:tgtEl>
                                          <p:spTgt spid="235"/>
                                        </p:tgtEl>
                                        <p:attrNameLst>
                                          <p:attrName>ppt_w</p:attrName>
                                        </p:attrNameLst>
                                      </p:cBhvr>
                                      <p:tavLst>
                                        <p:tav tm="0">
                                          <p:val>
                                            <p:strVal val="0"/>
                                          </p:val>
                                        </p:tav>
                                        <p:tav tm="100000">
                                          <p:val>
                                            <p:strVal val="#ppt_w"/>
                                          </p:val>
                                        </p:tav>
                                      </p:tavLst>
                                    </p:anim>
                                    <p:anim calcmode="lin" valueType="num">
                                      <p:cBhvr additive="base">
                                        <p:cTn id="8" dur="1000"/>
                                        <p:tgtEl>
                                          <p:spTgt spid="2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CELLULE PLASMA</a:t>
            </a:r>
            <a:endParaRPr/>
          </a:p>
        </p:txBody>
      </p:sp>
      <p:pic>
        <p:nvPicPr>
          <p:cNvPr id="242" name="Google Shape;242;p39"/>
          <p:cNvPicPr preferRelativeResize="0"/>
          <p:nvPr/>
        </p:nvPicPr>
        <p:blipFill>
          <a:blip r:embed="rId3">
            <a:alphaModFix/>
          </a:blip>
          <a:stretch>
            <a:fillRect/>
          </a:stretch>
        </p:blipFill>
        <p:spPr>
          <a:xfrm>
            <a:off x="1600200" y="1093925"/>
            <a:ext cx="6198035" cy="3820976"/>
          </a:xfrm>
          <a:prstGeom prst="rect">
            <a:avLst/>
          </a:prstGeom>
          <a:noFill/>
          <a:ln>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1000"/>
                                        <p:tgtEl>
                                          <p:spTgt spid="242"/>
                                        </p:tgtEl>
                                        <p:attrNameLst>
                                          <p:attrName>ppt_w</p:attrName>
                                        </p:attrNameLst>
                                      </p:cBhvr>
                                      <p:tavLst>
                                        <p:tav tm="0">
                                          <p:val>
                                            <p:strVal val="0"/>
                                          </p:val>
                                        </p:tav>
                                        <p:tav tm="100000">
                                          <p:val>
                                            <p:strVal val="#ppt_w"/>
                                          </p:val>
                                        </p:tav>
                                      </p:tavLst>
                                    </p:anim>
                                    <p:anim calcmode="lin" valueType="num">
                                      <p:cBhvr additive="base">
                                        <p:cTn id="8" dur="1000"/>
                                        <p:tgtEl>
                                          <p:spTgt spid="2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0"/>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a:t>Glossaire</a:t>
            </a:r>
            <a:endParaRPr/>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p:nvPr/>
        </p:nvSpPr>
        <p:spPr>
          <a:xfrm>
            <a:off x="190175" y="207475"/>
            <a:ext cx="8852100" cy="480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it" sz="1200"/>
              <a:t> </a:t>
            </a:r>
            <a:endParaRPr sz="1200"/>
          </a:p>
          <a:p>
            <a:pPr marL="0" lvl="0" indent="0" algn="l" rtl="0">
              <a:lnSpc>
                <a:spcPct val="115000"/>
              </a:lnSpc>
              <a:spcBef>
                <a:spcPts val="0"/>
              </a:spcBef>
              <a:spcAft>
                <a:spcPts val="0"/>
              </a:spcAft>
              <a:buNone/>
            </a:pPr>
            <a:r>
              <a:rPr lang="it" sz="1200"/>
              <a:t> </a:t>
            </a:r>
            <a:endParaRPr sz="1200"/>
          </a:p>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253" name="Google Shape;253;p41"/>
          <p:cNvSpPr txBox="1"/>
          <p:nvPr/>
        </p:nvSpPr>
        <p:spPr>
          <a:xfrm>
            <a:off x="328500" y="518675"/>
            <a:ext cx="4243500" cy="4253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it" sz="1200"/>
              <a:t>Liquid Crystal Display (LCD)</a:t>
            </a:r>
            <a:endParaRPr sz="1200"/>
          </a:p>
          <a:p>
            <a:pPr marL="457200" lvl="0" indent="-317500" algn="l" rtl="0">
              <a:lnSpc>
                <a:spcPct val="150000"/>
              </a:lnSpc>
              <a:spcBef>
                <a:spcPts val="0"/>
              </a:spcBef>
              <a:spcAft>
                <a:spcPts val="0"/>
              </a:spcAft>
              <a:buSzPts val="1400"/>
              <a:buFont typeface="Playfair Display"/>
              <a:buChar char="●"/>
            </a:pPr>
            <a:r>
              <a:rPr lang="it" sz="1200"/>
              <a:t>Electronic display</a:t>
            </a:r>
            <a:endParaRPr sz="1200"/>
          </a:p>
          <a:p>
            <a:pPr marL="457200" lvl="0" indent="-317500" algn="l" rtl="0">
              <a:lnSpc>
                <a:spcPct val="150000"/>
              </a:lnSpc>
              <a:spcBef>
                <a:spcPts val="0"/>
              </a:spcBef>
              <a:spcAft>
                <a:spcPts val="0"/>
              </a:spcAft>
              <a:buSzPts val="1400"/>
              <a:buFont typeface="Playfair Display"/>
              <a:buChar char="●"/>
            </a:pPr>
            <a:r>
              <a:rPr lang="it" sz="1200"/>
              <a:t>Backlight</a:t>
            </a:r>
            <a:endParaRPr sz="1200"/>
          </a:p>
          <a:p>
            <a:pPr marL="457200" lvl="0" indent="-317500" algn="l" rtl="0">
              <a:lnSpc>
                <a:spcPct val="150000"/>
              </a:lnSpc>
              <a:spcBef>
                <a:spcPts val="0"/>
              </a:spcBef>
              <a:spcAft>
                <a:spcPts val="0"/>
              </a:spcAft>
              <a:buSzPts val="1400"/>
              <a:buFont typeface="Playfair Display"/>
              <a:buChar char="●"/>
            </a:pPr>
            <a:r>
              <a:rPr lang="it" sz="1200"/>
              <a:t>Polarized filter</a:t>
            </a:r>
            <a:endParaRPr sz="1200"/>
          </a:p>
          <a:p>
            <a:pPr marL="457200" lvl="0" indent="-317500" algn="l" rtl="0">
              <a:lnSpc>
                <a:spcPct val="150000"/>
              </a:lnSpc>
              <a:spcBef>
                <a:spcPts val="0"/>
              </a:spcBef>
              <a:spcAft>
                <a:spcPts val="0"/>
              </a:spcAft>
              <a:buSzPts val="1400"/>
              <a:buFont typeface="Playfair Display"/>
              <a:buChar char="●"/>
            </a:pPr>
            <a:r>
              <a:rPr lang="it" sz="1200"/>
              <a:t>Electrodes</a:t>
            </a:r>
            <a:endParaRPr sz="1200"/>
          </a:p>
          <a:p>
            <a:pPr marL="457200" lvl="0" indent="-317500" algn="l" rtl="0">
              <a:lnSpc>
                <a:spcPct val="150000"/>
              </a:lnSpc>
              <a:spcBef>
                <a:spcPts val="0"/>
              </a:spcBef>
              <a:spcAft>
                <a:spcPts val="0"/>
              </a:spcAft>
              <a:buSzPts val="1400"/>
              <a:buFont typeface="Playfair Display"/>
              <a:buChar char="●"/>
            </a:pPr>
            <a:r>
              <a:rPr lang="it" sz="1200"/>
              <a:t>Image burn-in</a:t>
            </a:r>
            <a:endParaRPr sz="1200"/>
          </a:p>
          <a:p>
            <a:pPr marL="457200" lvl="0" indent="-317500" algn="l" rtl="0">
              <a:lnSpc>
                <a:spcPct val="150000"/>
              </a:lnSpc>
              <a:spcBef>
                <a:spcPts val="0"/>
              </a:spcBef>
              <a:spcAft>
                <a:spcPts val="0"/>
              </a:spcAft>
              <a:buSzPts val="1400"/>
              <a:buFont typeface="Playfair Display"/>
              <a:buChar char="●"/>
            </a:pPr>
            <a:r>
              <a:rPr lang="it" sz="1200"/>
              <a:t>Cathode Ray Tube monitors (CRT)</a:t>
            </a:r>
            <a:endParaRPr sz="1200"/>
          </a:p>
          <a:p>
            <a:pPr marL="457200" lvl="0" indent="-304800" algn="l" rtl="0">
              <a:lnSpc>
                <a:spcPct val="150000"/>
              </a:lnSpc>
              <a:spcBef>
                <a:spcPts val="0"/>
              </a:spcBef>
              <a:spcAft>
                <a:spcPts val="0"/>
              </a:spcAft>
              <a:buSzPts val="1200"/>
              <a:buChar char="●"/>
            </a:pPr>
            <a:r>
              <a:rPr lang="it" sz="1200"/>
              <a:t>Cathode</a:t>
            </a:r>
            <a:endParaRPr sz="1200"/>
          </a:p>
          <a:p>
            <a:pPr marL="457200" lvl="0" indent="-304800" algn="l" rtl="0">
              <a:lnSpc>
                <a:spcPct val="150000"/>
              </a:lnSpc>
              <a:spcBef>
                <a:spcPts val="0"/>
              </a:spcBef>
              <a:spcAft>
                <a:spcPts val="0"/>
              </a:spcAft>
              <a:buSzPts val="1200"/>
              <a:buChar char="●"/>
            </a:pPr>
            <a:r>
              <a:rPr lang="it" sz="1200"/>
              <a:t>Anode</a:t>
            </a:r>
            <a:endParaRPr sz="1200"/>
          </a:p>
          <a:p>
            <a:pPr marL="457200" lvl="0" indent="-304800" algn="l" rtl="0">
              <a:lnSpc>
                <a:spcPct val="150000"/>
              </a:lnSpc>
              <a:spcBef>
                <a:spcPts val="0"/>
              </a:spcBef>
              <a:spcAft>
                <a:spcPts val="0"/>
              </a:spcAft>
              <a:buSzPts val="1200"/>
              <a:buChar char="●"/>
            </a:pPr>
            <a:r>
              <a:rPr lang="it" sz="1200"/>
              <a:t>Phosphor dot</a:t>
            </a:r>
            <a:endParaRPr sz="1200"/>
          </a:p>
          <a:p>
            <a:pPr marL="457200" lvl="0" indent="-304800" algn="l" rtl="0">
              <a:lnSpc>
                <a:spcPct val="150000"/>
              </a:lnSpc>
              <a:spcBef>
                <a:spcPts val="0"/>
              </a:spcBef>
              <a:spcAft>
                <a:spcPts val="0"/>
              </a:spcAft>
              <a:buSzPts val="1200"/>
              <a:buChar char="●"/>
            </a:pPr>
            <a:r>
              <a:rPr lang="it" sz="1200"/>
              <a:t>Faceplate</a:t>
            </a:r>
            <a:endParaRPr sz="1200"/>
          </a:p>
          <a:p>
            <a:pPr marL="457200" lvl="0" indent="-317500" algn="l" rtl="0">
              <a:lnSpc>
                <a:spcPct val="150000"/>
              </a:lnSpc>
              <a:spcBef>
                <a:spcPts val="0"/>
              </a:spcBef>
              <a:spcAft>
                <a:spcPts val="0"/>
              </a:spcAft>
              <a:buSzPts val="1400"/>
              <a:buFont typeface="Playfair Display"/>
              <a:buChar char="●"/>
            </a:pPr>
            <a:r>
              <a:rPr lang="it" sz="1200">
                <a:highlight>
                  <a:srgbClr val="FFFF00"/>
                </a:highlight>
              </a:rPr>
              <a:t>Resolution</a:t>
            </a:r>
            <a:endParaRPr sz="1200">
              <a:highlight>
                <a:srgbClr val="FFFF00"/>
              </a:highlight>
            </a:endParaRPr>
          </a:p>
          <a:p>
            <a:pPr marL="457200" lvl="0" indent="-317500" algn="l" rtl="0">
              <a:lnSpc>
                <a:spcPct val="150000"/>
              </a:lnSpc>
              <a:spcBef>
                <a:spcPts val="0"/>
              </a:spcBef>
              <a:spcAft>
                <a:spcPts val="0"/>
              </a:spcAft>
              <a:buSzPts val="1400"/>
              <a:buFont typeface="Playfair Display"/>
              <a:buChar char="●"/>
            </a:pPr>
            <a:r>
              <a:rPr lang="it" sz="1200">
                <a:highlight>
                  <a:schemeClr val="dk1"/>
                </a:highlight>
              </a:rPr>
              <a:t>Definition</a:t>
            </a:r>
            <a:endParaRPr sz="1200">
              <a:highlight>
                <a:schemeClr val="dk1"/>
              </a:highlight>
            </a:endParaRPr>
          </a:p>
          <a:p>
            <a:pPr marL="457200" lvl="0" indent="0" algn="l" rtl="0">
              <a:spcBef>
                <a:spcPts val="0"/>
              </a:spcBef>
              <a:spcAft>
                <a:spcPts val="0"/>
              </a:spcAft>
              <a:buNone/>
            </a:pPr>
            <a:endParaRPr>
              <a:latin typeface="Playfair Display"/>
              <a:ea typeface="Playfair Display"/>
              <a:cs typeface="Playfair Display"/>
              <a:sym typeface="Playfair Display"/>
            </a:endParaRPr>
          </a:p>
        </p:txBody>
      </p:sp>
      <p:sp>
        <p:nvSpPr>
          <p:cNvPr id="254" name="Google Shape;254;p41"/>
          <p:cNvSpPr txBox="1"/>
          <p:nvPr/>
        </p:nvSpPr>
        <p:spPr>
          <a:xfrm>
            <a:off x="4545900" y="518675"/>
            <a:ext cx="4314900" cy="4253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it" sz="1200"/>
              <a:t>Ecran à cristaux liquides</a:t>
            </a:r>
            <a:endParaRPr sz="1200"/>
          </a:p>
          <a:p>
            <a:pPr marL="457200" lvl="0" indent="-317500" algn="l" rtl="0">
              <a:lnSpc>
                <a:spcPct val="150000"/>
              </a:lnSpc>
              <a:spcBef>
                <a:spcPts val="0"/>
              </a:spcBef>
              <a:spcAft>
                <a:spcPts val="0"/>
              </a:spcAft>
              <a:buSzPts val="1400"/>
              <a:buFont typeface="Playfair Display"/>
              <a:buChar char="●"/>
            </a:pPr>
            <a:r>
              <a:rPr lang="it" sz="1200"/>
              <a:t>Dispositif d’affichage électronique</a:t>
            </a:r>
            <a:endParaRPr sz="1200"/>
          </a:p>
          <a:p>
            <a:pPr marL="457200" lvl="0" indent="-317500" algn="l" rtl="0">
              <a:lnSpc>
                <a:spcPct val="150000"/>
              </a:lnSpc>
              <a:spcBef>
                <a:spcPts val="0"/>
              </a:spcBef>
              <a:spcAft>
                <a:spcPts val="0"/>
              </a:spcAft>
              <a:buSzPts val="1400"/>
              <a:buFont typeface="Playfair Display"/>
              <a:buChar char="●"/>
            </a:pPr>
            <a:r>
              <a:rPr lang="it" sz="1200"/>
              <a:t>Panneaux lumineux</a:t>
            </a:r>
            <a:endParaRPr sz="1200"/>
          </a:p>
          <a:p>
            <a:pPr marL="457200" lvl="0" indent="-317500" algn="l" rtl="0">
              <a:lnSpc>
                <a:spcPct val="150000"/>
              </a:lnSpc>
              <a:spcBef>
                <a:spcPts val="0"/>
              </a:spcBef>
              <a:spcAft>
                <a:spcPts val="0"/>
              </a:spcAft>
              <a:buSzPts val="1400"/>
              <a:buFont typeface="Playfair Display"/>
              <a:buChar char="●"/>
            </a:pPr>
            <a:r>
              <a:rPr lang="it" sz="1200"/>
              <a:t>Filtre polarisé</a:t>
            </a:r>
            <a:endParaRPr sz="1200"/>
          </a:p>
          <a:p>
            <a:pPr marL="457200" lvl="0" indent="-317500" algn="l" rtl="0">
              <a:lnSpc>
                <a:spcPct val="150000"/>
              </a:lnSpc>
              <a:spcBef>
                <a:spcPts val="0"/>
              </a:spcBef>
              <a:spcAft>
                <a:spcPts val="0"/>
              </a:spcAft>
              <a:buSzPts val="1400"/>
              <a:buFont typeface="Playfair Display"/>
              <a:buChar char="●"/>
            </a:pPr>
            <a:r>
              <a:rPr lang="it" sz="1200"/>
              <a:t>Électrodes</a:t>
            </a:r>
            <a:endParaRPr sz="1200"/>
          </a:p>
          <a:p>
            <a:pPr marL="457200" lvl="0" indent="-317500" algn="l" rtl="0">
              <a:lnSpc>
                <a:spcPct val="150000"/>
              </a:lnSpc>
              <a:spcBef>
                <a:spcPts val="0"/>
              </a:spcBef>
              <a:spcAft>
                <a:spcPts val="0"/>
              </a:spcAft>
              <a:buSzPts val="1400"/>
              <a:buFont typeface="Playfair Display"/>
              <a:buChar char="●"/>
            </a:pPr>
            <a:r>
              <a:rPr lang="it" sz="1200"/>
              <a:t>Marquage d’image</a:t>
            </a:r>
            <a:endParaRPr sz="1200"/>
          </a:p>
          <a:p>
            <a:pPr marL="457200" lvl="0" indent="-317500" algn="l" rtl="0">
              <a:lnSpc>
                <a:spcPct val="150000"/>
              </a:lnSpc>
              <a:spcBef>
                <a:spcPts val="0"/>
              </a:spcBef>
              <a:spcAft>
                <a:spcPts val="0"/>
              </a:spcAft>
              <a:buSzPts val="1400"/>
              <a:buFont typeface="Playfair Display"/>
              <a:buChar char="●"/>
            </a:pPr>
            <a:r>
              <a:rPr lang="it" sz="1200"/>
              <a:t>Moniteur à tube cathodique</a:t>
            </a:r>
            <a:endParaRPr sz="1200"/>
          </a:p>
          <a:p>
            <a:pPr marL="457200" lvl="0" indent="-304800" algn="l" rtl="0">
              <a:lnSpc>
                <a:spcPct val="150000"/>
              </a:lnSpc>
              <a:spcBef>
                <a:spcPts val="0"/>
              </a:spcBef>
              <a:spcAft>
                <a:spcPts val="0"/>
              </a:spcAft>
              <a:buSzPts val="1200"/>
              <a:buChar char="●"/>
            </a:pPr>
            <a:r>
              <a:rPr lang="it" sz="1200"/>
              <a:t>Cathode</a:t>
            </a:r>
            <a:endParaRPr sz="1200"/>
          </a:p>
          <a:p>
            <a:pPr marL="457200" lvl="0" indent="-304800" algn="l" rtl="0">
              <a:lnSpc>
                <a:spcPct val="150000"/>
              </a:lnSpc>
              <a:spcBef>
                <a:spcPts val="0"/>
              </a:spcBef>
              <a:spcAft>
                <a:spcPts val="0"/>
              </a:spcAft>
              <a:buSzPts val="1200"/>
              <a:buChar char="●"/>
            </a:pPr>
            <a:r>
              <a:rPr lang="it" sz="1200"/>
              <a:t>Anode</a:t>
            </a:r>
            <a:endParaRPr sz="1200"/>
          </a:p>
          <a:p>
            <a:pPr marL="457200" lvl="0" indent="-304800" algn="l" rtl="0">
              <a:lnSpc>
                <a:spcPct val="150000"/>
              </a:lnSpc>
              <a:spcBef>
                <a:spcPts val="0"/>
              </a:spcBef>
              <a:spcAft>
                <a:spcPts val="0"/>
              </a:spcAft>
              <a:buSzPts val="1200"/>
              <a:buChar char="●"/>
            </a:pPr>
            <a:r>
              <a:rPr lang="it" sz="1200"/>
              <a:t>Luminophore</a:t>
            </a:r>
            <a:endParaRPr sz="1200"/>
          </a:p>
          <a:p>
            <a:pPr marL="457200" lvl="0" indent="-304800" algn="l" rtl="0">
              <a:lnSpc>
                <a:spcPct val="150000"/>
              </a:lnSpc>
              <a:spcBef>
                <a:spcPts val="0"/>
              </a:spcBef>
              <a:spcAft>
                <a:spcPts val="0"/>
              </a:spcAft>
              <a:buSzPts val="1200"/>
              <a:buChar char="●"/>
            </a:pPr>
            <a:r>
              <a:rPr lang="it" sz="1200"/>
              <a:t>Dalle</a:t>
            </a:r>
            <a:endParaRPr sz="1200"/>
          </a:p>
          <a:p>
            <a:pPr marL="457200" lvl="0" indent="-317500" algn="l" rtl="0">
              <a:lnSpc>
                <a:spcPct val="150000"/>
              </a:lnSpc>
              <a:spcBef>
                <a:spcPts val="0"/>
              </a:spcBef>
              <a:spcAft>
                <a:spcPts val="0"/>
              </a:spcAft>
              <a:buSzPts val="1400"/>
              <a:buFont typeface="Playfair Display"/>
              <a:buChar char="●"/>
            </a:pPr>
            <a:r>
              <a:rPr lang="it" sz="1200">
                <a:highlight>
                  <a:srgbClr val="FFFF00"/>
                </a:highlight>
              </a:rPr>
              <a:t>Définition</a:t>
            </a:r>
            <a:endParaRPr sz="1200">
              <a:highlight>
                <a:srgbClr val="FFFF00"/>
              </a:highlight>
            </a:endParaRPr>
          </a:p>
          <a:p>
            <a:pPr marL="457200" lvl="0" indent="-317500" algn="l" rtl="0">
              <a:lnSpc>
                <a:spcPct val="150000"/>
              </a:lnSpc>
              <a:spcBef>
                <a:spcPts val="0"/>
              </a:spcBef>
              <a:spcAft>
                <a:spcPts val="0"/>
              </a:spcAft>
              <a:buSzPts val="1400"/>
              <a:buFont typeface="Playfair Display"/>
              <a:buChar char="●"/>
            </a:pPr>
            <a:r>
              <a:rPr lang="it" sz="1200">
                <a:highlight>
                  <a:srgbClr val="FFFF00"/>
                </a:highlight>
              </a:rPr>
              <a:t>Résolution</a:t>
            </a:r>
            <a:endParaRPr sz="1200">
              <a:highlight>
                <a:srgbClr val="FFFF00"/>
              </a:highlight>
            </a:endParaRPr>
          </a:p>
          <a:p>
            <a:pPr marL="457200" lvl="0" indent="0" algn="l" rtl="0">
              <a:spcBef>
                <a:spcPts val="0"/>
              </a:spcBef>
              <a:spcAft>
                <a:spcPts val="0"/>
              </a:spcAft>
              <a:buNone/>
            </a:pPr>
            <a:endParaRPr>
              <a:latin typeface="Playfair Display"/>
              <a:ea typeface="Playfair Display"/>
              <a:cs typeface="Playfair Display"/>
              <a:sym typeface="Playfair Display"/>
            </a:endParaRPr>
          </a:p>
        </p:txBody>
      </p:sp>
      <p:sp>
        <p:nvSpPr>
          <p:cNvPr id="255" name="Google Shape;255;p41"/>
          <p:cNvSpPr/>
          <p:nvPr/>
        </p:nvSpPr>
        <p:spPr>
          <a:xfrm>
            <a:off x="1806700" y="3660804"/>
            <a:ext cx="2697000" cy="5187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1"/>
          <p:cNvSpPr txBox="1"/>
          <p:nvPr/>
        </p:nvSpPr>
        <p:spPr>
          <a:xfrm>
            <a:off x="2442100" y="3744502"/>
            <a:ext cx="1426200" cy="1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a:t>ATTENTION!</a:t>
            </a:r>
            <a:endParaRPr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1000"/>
                                        <p:tgtEl>
                                          <p:spTgt spid="253"/>
                                        </p:tgtEl>
                                        <p:attrNameLst>
                                          <p:attrName>ppt_w</p:attrName>
                                        </p:attrNameLst>
                                      </p:cBhvr>
                                      <p:tavLst>
                                        <p:tav tm="0">
                                          <p:val>
                                            <p:strVal val="0"/>
                                          </p:val>
                                        </p:tav>
                                        <p:tav tm="100000">
                                          <p:val>
                                            <p:strVal val="#ppt_w"/>
                                          </p:val>
                                        </p:tav>
                                      </p:tavLst>
                                    </p:anim>
                                    <p:anim calcmode="lin" valueType="num">
                                      <p:cBhvr additive="base">
                                        <p:cTn id="8" dur="1000"/>
                                        <p:tgtEl>
                                          <p:spTgt spid="25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5"/>
                                        </p:tgtEl>
                                        <p:attrNameLst>
                                          <p:attrName>style.visibility</p:attrName>
                                        </p:attrNameLst>
                                      </p:cBhvr>
                                      <p:to>
                                        <p:strVal val="visible"/>
                                      </p:to>
                                    </p:set>
                                    <p:anim calcmode="lin" valueType="num">
                                      <p:cBhvr additive="base">
                                        <p:cTn id="11" dur="1000"/>
                                        <p:tgtEl>
                                          <p:spTgt spid="255"/>
                                        </p:tgtEl>
                                        <p:attrNameLst>
                                          <p:attrName>ppt_w</p:attrName>
                                        </p:attrNameLst>
                                      </p:cBhvr>
                                      <p:tavLst>
                                        <p:tav tm="0">
                                          <p:val>
                                            <p:strVal val="0"/>
                                          </p:val>
                                        </p:tav>
                                        <p:tav tm="100000">
                                          <p:val>
                                            <p:strVal val="#ppt_w"/>
                                          </p:val>
                                        </p:tav>
                                      </p:tavLst>
                                    </p:anim>
                                    <p:anim calcmode="lin" valueType="num">
                                      <p:cBhvr additive="base">
                                        <p:cTn id="12" dur="1000"/>
                                        <p:tgtEl>
                                          <p:spTgt spid="25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6"/>
                                        </p:tgtEl>
                                        <p:attrNameLst>
                                          <p:attrName>style.visibility</p:attrName>
                                        </p:attrNameLst>
                                      </p:cBhvr>
                                      <p:to>
                                        <p:strVal val="visible"/>
                                      </p:to>
                                    </p:set>
                                    <p:anim calcmode="lin" valueType="num">
                                      <p:cBhvr additive="base">
                                        <p:cTn id="15" dur="1000"/>
                                        <p:tgtEl>
                                          <p:spTgt spid="256"/>
                                        </p:tgtEl>
                                        <p:attrNameLst>
                                          <p:attrName>ppt_w</p:attrName>
                                        </p:attrNameLst>
                                      </p:cBhvr>
                                      <p:tavLst>
                                        <p:tav tm="0">
                                          <p:val>
                                            <p:strVal val="0"/>
                                          </p:val>
                                        </p:tav>
                                        <p:tav tm="100000">
                                          <p:val>
                                            <p:strVal val="#ppt_w"/>
                                          </p:val>
                                        </p:tav>
                                      </p:tavLst>
                                    </p:anim>
                                    <p:anim calcmode="lin" valueType="num">
                                      <p:cBhvr additive="base">
                                        <p:cTn id="16" dur="1000"/>
                                        <p:tgtEl>
                                          <p:spTgt spid="25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54"/>
                                        </p:tgtEl>
                                        <p:attrNameLst>
                                          <p:attrName>style.visibility</p:attrName>
                                        </p:attrNameLst>
                                      </p:cBhvr>
                                      <p:to>
                                        <p:strVal val="visible"/>
                                      </p:to>
                                    </p:set>
                                    <p:anim calcmode="lin" valueType="num">
                                      <p:cBhvr additive="base">
                                        <p:cTn id="19" dur="1000"/>
                                        <p:tgtEl>
                                          <p:spTgt spid="254"/>
                                        </p:tgtEl>
                                        <p:attrNameLst>
                                          <p:attrName>ppt_w</p:attrName>
                                        </p:attrNameLst>
                                      </p:cBhvr>
                                      <p:tavLst>
                                        <p:tav tm="0">
                                          <p:val>
                                            <p:strVal val="0"/>
                                          </p:val>
                                        </p:tav>
                                        <p:tav tm="100000">
                                          <p:val>
                                            <p:strVal val="#ppt_w"/>
                                          </p:val>
                                        </p:tav>
                                      </p:tavLst>
                                    </p:anim>
                                    <p:anim calcmode="lin" valueType="num">
                                      <p:cBhvr additive="base">
                                        <p:cTn id="20" dur="1000"/>
                                        <p:tgtEl>
                                          <p:spTgt spid="2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3200" b="1"/>
              <a:t>Sommaire</a:t>
            </a:r>
            <a:endParaRPr sz="3200" b="1"/>
          </a:p>
        </p:txBody>
      </p:sp>
      <p:sp>
        <p:nvSpPr>
          <p:cNvPr id="71" name="Google Shape;71;p1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AutoNum type="arabicPeriod"/>
            </a:pPr>
            <a:r>
              <a:rPr lang="it" sz="2500"/>
              <a:t>Les écrans CRT</a:t>
            </a:r>
            <a:endParaRPr sz="2500"/>
          </a:p>
          <a:p>
            <a:pPr marL="457200" lvl="0" indent="-387350" algn="l" rtl="0">
              <a:spcBef>
                <a:spcPts val="0"/>
              </a:spcBef>
              <a:spcAft>
                <a:spcPts val="0"/>
              </a:spcAft>
              <a:buSzPts val="2500"/>
              <a:buAutoNum type="arabicPeriod"/>
            </a:pPr>
            <a:r>
              <a:rPr lang="it" sz="2500"/>
              <a:t>Les écrans LCD</a:t>
            </a:r>
            <a:endParaRPr sz="2500"/>
          </a:p>
          <a:p>
            <a:pPr marL="457200" lvl="0" indent="-387350" algn="l" rtl="0">
              <a:spcBef>
                <a:spcPts val="0"/>
              </a:spcBef>
              <a:spcAft>
                <a:spcPts val="0"/>
              </a:spcAft>
              <a:buSzPts val="2500"/>
              <a:buAutoNum type="arabicPeriod"/>
            </a:pPr>
            <a:r>
              <a:rPr lang="it" sz="2500"/>
              <a:t>Les écrans plasma</a:t>
            </a:r>
            <a:endParaRPr sz="2500"/>
          </a:p>
          <a:p>
            <a:pPr marL="457200" lvl="0" indent="-387350" algn="l" rtl="0">
              <a:spcBef>
                <a:spcPts val="0"/>
              </a:spcBef>
              <a:spcAft>
                <a:spcPts val="0"/>
              </a:spcAft>
              <a:buSzPts val="2500"/>
              <a:buAutoNum type="arabicPeriod"/>
            </a:pPr>
            <a:r>
              <a:rPr lang="it" sz="2500"/>
              <a:t>Glossaire</a:t>
            </a:r>
            <a:endParaRPr sz="2500"/>
          </a:p>
          <a:p>
            <a:pPr marL="457200" lvl="0" indent="-387350" algn="l" rtl="0">
              <a:spcBef>
                <a:spcPts val="0"/>
              </a:spcBef>
              <a:spcAft>
                <a:spcPts val="0"/>
              </a:spcAft>
              <a:buSzPts val="2500"/>
              <a:buAutoNum type="arabicPeriod"/>
            </a:pPr>
            <a:r>
              <a:rPr lang="it" sz="2500"/>
              <a:t>Texte</a:t>
            </a:r>
            <a:endParaRPr sz="2500"/>
          </a:p>
          <a:p>
            <a:pPr marL="457200" lvl="0" indent="-387350" algn="l" rtl="0">
              <a:spcBef>
                <a:spcPts val="0"/>
              </a:spcBef>
              <a:spcAft>
                <a:spcPts val="0"/>
              </a:spcAft>
              <a:buSzPts val="2500"/>
              <a:buAutoNum type="arabicPeriod"/>
            </a:pPr>
            <a:r>
              <a:rPr lang="it" sz="2500"/>
              <a:t>Sources</a:t>
            </a:r>
            <a:endParaRPr sz="2500"/>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2"/>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a:t>Texte choisi</a:t>
            </a:r>
            <a:endParaRPr/>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p:nvPr/>
        </p:nvSpPr>
        <p:spPr>
          <a:xfrm>
            <a:off x="128850" y="-185925"/>
            <a:ext cx="8886300" cy="52257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2400"/>
              </a:spcBef>
              <a:spcAft>
                <a:spcPts val="0"/>
              </a:spcAft>
              <a:buClr>
                <a:schemeClr val="dk2"/>
              </a:buClr>
              <a:buSzPts val="1100"/>
              <a:buFont typeface="Arial"/>
              <a:buNone/>
            </a:pPr>
            <a:r>
              <a:rPr lang="it" sz="1900" b="1">
                <a:solidFill>
                  <a:srgbClr val="050505"/>
                </a:solidFill>
              </a:rPr>
              <a:t>How LCD Displays Work</a:t>
            </a:r>
            <a:endParaRPr sz="1900" b="1">
              <a:solidFill>
                <a:srgbClr val="050505"/>
              </a:solidFill>
            </a:endParaRPr>
          </a:p>
          <a:p>
            <a:pPr marL="0" lvl="0" indent="0" algn="just" rtl="0">
              <a:lnSpc>
                <a:spcPct val="100000"/>
              </a:lnSpc>
              <a:spcBef>
                <a:spcPts val="1200"/>
              </a:spcBef>
              <a:spcAft>
                <a:spcPts val="0"/>
              </a:spcAft>
              <a:buClr>
                <a:schemeClr val="dk2"/>
              </a:buClr>
              <a:buSzPts val="1100"/>
              <a:buFont typeface="Arial"/>
              <a:buNone/>
            </a:pPr>
            <a:r>
              <a:rPr lang="it" sz="1200">
                <a:solidFill>
                  <a:srgbClr val="0A0A0A"/>
                </a:solidFill>
              </a:rPr>
              <a:t>Liquid-crystal display (LCD) is a popular type of technology used in electronic displays. As the name suggests, it’s characterized by the use of liquid-filled crystals to produce images. Because liquid crystals have light-modulating properties, LCDs are particularly effective for this purpose. The liquid crystals don’t necessarily produce the light used to create the images. Rather, they “propagate” light created by a separate device (backlight). To learn more about LCD displays and how they work, keep reading.</a:t>
            </a:r>
            <a:endParaRPr sz="1100">
              <a:solidFill>
                <a:schemeClr val="dk2"/>
              </a:solidFill>
            </a:endParaRPr>
          </a:p>
          <a:p>
            <a:pPr marL="0" lvl="0" indent="0" algn="just" rtl="0">
              <a:lnSpc>
                <a:spcPct val="100000"/>
              </a:lnSpc>
              <a:spcBef>
                <a:spcPts val="1800"/>
              </a:spcBef>
              <a:spcAft>
                <a:spcPts val="0"/>
              </a:spcAft>
              <a:buClr>
                <a:schemeClr val="dk2"/>
              </a:buClr>
              <a:buSzPts val="1100"/>
              <a:buFont typeface="Arial"/>
              <a:buNone/>
            </a:pPr>
            <a:r>
              <a:rPr lang="it" sz="1500">
                <a:solidFill>
                  <a:srgbClr val="0A0A0A"/>
                </a:solidFill>
              </a:rPr>
              <a:t>The Basics of LCD Displays</a:t>
            </a:r>
            <a:endParaRPr sz="1500">
              <a:solidFill>
                <a:srgbClr val="0A0A0A"/>
              </a:solidFill>
            </a:endParaRPr>
          </a:p>
          <a:p>
            <a:pPr marL="0" lvl="0" indent="0" algn="just" rtl="0">
              <a:lnSpc>
                <a:spcPct val="100000"/>
              </a:lnSpc>
              <a:spcBef>
                <a:spcPts val="1200"/>
              </a:spcBef>
              <a:spcAft>
                <a:spcPts val="0"/>
              </a:spcAft>
              <a:buNone/>
            </a:pPr>
            <a:r>
              <a:rPr lang="it" sz="1100">
                <a:solidFill>
                  <a:srgbClr val="0A0A0A"/>
                </a:solidFill>
              </a:rPr>
              <a:t>While there are several different configurations for LCD displays, most are designed in the same basic manner. They work by using liquid crystals to produce an image. The liquid crystals are embedded into the display screen, and there’s some form of backlight used to illuminate them. The actual liquid crystal display is made of several layers, including a polarized filter and electrodes. When the backlight is activated, it produces light that is somewhat obstructed by the liquid crystals. And this obstruction is essentially what creates the images we see in LCD displays.</a:t>
            </a:r>
            <a:endParaRPr sz="1100">
              <a:solidFill>
                <a:srgbClr val="0A0A0A"/>
              </a:solidFill>
            </a:endParaRPr>
          </a:p>
          <a:p>
            <a:pPr marL="0" lvl="0" indent="0" algn="just" rtl="0">
              <a:lnSpc>
                <a:spcPct val="100000"/>
              </a:lnSpc>
              <a:spcBef>
                <a:spcPts val="1800"/>
              </a:spcBef>
              <a:spcAft>
                <a:spcPts val="0"/>
              </a:spcAft>
              <a:buNone/>
            </a:pPr>
            <a:r>
              <a:rPr lang="it" sz="1500">
                <a:solidFill>
                  <a:srgbClr val="0A0A0A"/>
                </a:solidFill>
              </a:rPr>
              <a:t>Benefits of LCD Displays</a:t>
            </a:r>
            <a:endParaRPr sz="1500">
              <a:solidFill>
                <a:srgbClr val="0A0A0A"/>
              </a:solidFill>
            </a:endParaRPr>
          </a:p>
          <a:p>
            <a:pPr marL="0" lvl="0" indent="0" algn="just" rtl="0">
              <a:lnSpc>
                <a:spcPct val="100000"/>
              </a:lnSpc>
              <a:spcBef>
                <a:spcPts val="1200"/>
              </a:spcBef>
              <a:spcAft>
                <a:spcPts val="1500"/>
              </a:spcAft>
              <a:buNone/>
            </a:pPr>
            <a:r>
              <a:rPr lang="it" sz="1200">
                <a:solidFill>
                  <a:srgbClr val="0A0A0A"/>
                </a:solidFill>
              </a:rPr>
              <a:t>There are several benefits associated with LCD displays, one of which is the simple fact that they do not suffer from image burn-in. It’s also worth mentioning that LCD displays are significantly thinner and more compact than traditional CRT monitors. This is why you see so computer monitors using LCD technology instead of the now-dated CRT technology. Furthermore, LCD displays offer a sharp image resolution with no bleeding, assuming they are operated at native resolution. Finally, LCDs aren’t affected by the Earth’s magnetic field, which is something that cannot be said about other electronic displays. These are just a few reasons why LCD displays are preferred over other display types.</a:t>
            </a:r>
            <a:endParaRPr>
              <a:latin typeface="Playfair Display"/>
              <a:ea typeface="Playfair Display"/>
              <a:cs typeface="Playfair Display"/>
              <a:sym typeface="Playfair Display"/>
            </a:endParaRPr>
          </a:p>
        </p:txBody>
      </p:sp>
      <p:sp>
        <p:nvSpPr>
          <p:cNvPr id="267" name="Google Shape;267;p43"/>
          <p:cNvSpPr txBox="1"/>
          <p:nvPr/>
        </p:nvSpPr>
        <p:spPr>
          <a:xfrm>
            <a:off x="5532450" y="4722100"/>
            <a:ext cx="3482700" cy="35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100" u="sng">
                <a:solidFill>
                  <a:schemeClr val="hlink"/>
                </a:solidFill>
                <a:hlinkClick r:id="rId3"/>
              </a:rPr>
              <a:t>http://www.nelson-miller.com/lcd-displays-work/</a:t>
            </a:r>
            <a:r>
              <a:rPr lang="it" sz="1100"/>
              <a:t> </a:t>
            </a:r>
            <a:endParaRPr sz="110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000"/>
                                        <p:tgtEl>
                                          <p:spTgt spid="266"/>
                                        </p:tgtEl>
                                      </p:cBhvr>
                                    </p:animEffect>
                                  </p:childTnLst>
                                </p:cTn>
                              </p:par>
                              <p:par>
                                <p:cTn id="8" presetID="10" presetClass="entr" presetSubtype="0" fill="hold" nodeType="withEffect">
                                  <p:stCondLst>
                                    <p:cond delay="0"/>
                                  </p:stCondLst>
                                  <p:childTnLst>
                                    <p:set>
                                      <p:cBhvr>
                                        <p:cTn id="9" dur="1" fill="hold">
                                          <p:stCondLst>
                                            <p:cond delay="0"/>
                                          </p:stCondLst>
                                        </p:cTn>
                                        <p:tgtEl>
                                          <p:spTgt spid="267"/>
                                        </p:tgtEl>
                                        <p:attrNameLst>
                                          <p:attrName>style.visibility</p:attrName>
                                        </p:attrNameLst>
                                      </p:cBhvr>
                                      <p:to>
                                        <p:strVal val="visible"/>
                                      </p:to>
                                    </p:set>
                                    <p:animEffect transition="in" filter="fade">
                                      <p:cBhvr>
                                        <p:cTn id="10"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dirty="0"/>
              <a:t>Sources</a:t>
            </a:r>
            <a:endParaRPr dirty="0"/>
          </a:p>
        </p:txBody>
      </p:sp>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5"/>
          <p:cNvSpPr txBox="1"/>
          <p:nvPr/>
        </p:nvSpPr>
        <p:spPr>
          <a:xfrm>
            <a:off x="352950" y="52325"/>
            <a:ext cx="8438100" cy="4905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3"/>
              </a:rPr>
              <a:t>https://www.commentcamarche.net/contents/742-ecran-a-tube-cathodique-crt</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4"/>
              </a:rPr>
              <a:t>https://leblob.fr/techno/du-tube-cathodique-ecran-lcd</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5"/>
              </a:rPr>
              <a:t>https://www.techno-science.net/definition/7411.html</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6"/>
              </a:rPr>
              <a:t>https://www.commentcamarche.net/contents/743-ecran-plat</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7"/>
              </a:rPr>
              <a:t>https://fr.wikipedia.org/wiki/Écran_à_cristaux_liquides</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8"/>
              </a:rPr>
              <a:t>http://www.winlight.fr/blog/les-differents-types-ecrans/</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9"/>
              </a:rPr>
              <a:t>http://cathodique.e-monsite.com/pages/les-differents-types-d-ecrans.html</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10"/>
              </a:rPr>
              <a:t>https://blog.but.fr/article/ce-quil-faut-savoir-sur-les-ecrans-plasma</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11"/>
              </a:rPr>
              <a:t>https://www.leparisien.fr/guide-shopping/pratique/quelles-differences-entre-un-ecran-oled-lcd-led-et-plasma-15-11-2019-8194182.php</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12"/>
              </a:rPr>
              <a:t>http://kezako.unisciel.fr/kezako-comment-fonctionne-un-ecran-lcd/#approfondir</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13"/>
              </a:rPr>
              <a:t>https://www.larousse.fr/dictionnaires/francais/%C3%A9cran/27712</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14"/>
              </a:rPr>
              <a:t>https://www.nvidia.com/fr-fr/geforce/news/what-is-fps-and-how-it-helps-you-win-games/</a:t>
            </a:r>
            <a:endParaRPr>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it" u="sng">
                <a:solidFill>
                  <a:schemeClr val="hlink"/>
                </a:solidFill>
                <a:latin typeface="Playfair Display"/>
                <a:ea typeface="Playfair Display"/>
                <a:cs typeface="Playfair Display"/>
                <a:sym typeface="Playfair Display"/>
                <a:hlinkClick r:id="rId15"/>
              </a:rPr>
              <a:t>https://www.materiel.net/guide-achat/g10-les-ecrans-pc/4/</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it" u="sng">
                <a:solidFill>
                  <a:schemeClr val="hlink"/>
                </a:solidFill>
                <a:latin typeface="Playfair Display"/>
                <a:ea typeface="Playfair Display"/>
                <a:cs typeface="Playfair Display"/>
                <a:sym typeface="Playfair Display"/>
                <a:hlinkClick r:id="rId16"/>
              </a:rPr>
              <a:t>http://www.europ-computer.com/dossiers/dossier_5_13.html</a:t>
            </a:r>
            <a:endParaRPr u="sng">
              <a:solidFill>
                <a:schemeClr val="hlink"/>
              </a:solidFill>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it" u="sng">
                <a:solidFill>
                  <a:schemeClr val="hlink"/>
                </a:solidFill>
                <a:latin typeface="Playfair Display"/>
                <a:ea typeface="Playfair Display"/>
                <a:cs typeface="Playfair Display"/>
                <a:sym typeface="Playfair Display"/>
                <a:hlinkClick r:id="rId17"/>
              </a:rPr>
              <a:t>https://www.astuces-pratiques.fr/high-tech/principe-de-fonctionnement-d-un-ecran-lcd</a:t>
            </a:r>
            <a:endParaRPr u="sng">
              <a:solidFill>
                <a:schemeClr val="hlink"/>
              </a:solidFill>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it" u="sng">
                <a:solidFill>
                  <a:schemeClr val="hlink"/>
                </a:solidFill>
                <a:latin typeface="Playfair Display"/>
                <a:ea typeface="Playfair Display"/>
                <a:cs typeface="Playfair Display"/>
                <a:sym typeface="Playfair Display"/>
              </a:rPr>
              <a:t>https://www.youtube.com/watch?v=kqJJ0Vmis8g</a:t>
            </a:r>
            <a:endParaRPr u="sng">
              <a:solidFill>
                <a:schemeClr val="hlink"/>
              </a:solidFill>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it" u="sng">
                <a:solidFill>
                  <a:schemeClr val="hlink"/>
                </a:solidFill>
                <a:latin typeface="Playfair Display"/>
                <a:ea typeface="Playfair Display"/>
                <a:cs typeface="Playfair Display"/>
                <a:sym typeface="Playfair Display"/>
                <a:hlinkClick r:id="rId18"/>
              </a:rPr>
              <a:t>https://www.materiel.net/guide-achat/g10-les-ecrans-pc/5/</a:t>
            </a:r>
            <a:endParaRPr u="sng">
              <a:solidFill>
                <a:schemeClr val="hlink"/>
              </a:solidFill>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it" u="sng">
                <a:solidFill>
                  <a:schemeClr val="hlink"/>
                </a:solidFill>
                <a:latin typeface="Playfair Display"/>
                <a:ea typeface="Playfair Display"/>
                <a:cs typeface="Playfair Display"/>
                <a:sym typeface="Playfair Display"/>
                <a:hlinkClick r:id="rId19"/>
              </a:rPr>
              <a:t>https://www.youtube.com/watch?v=47dtoEMGb_M&amp;ab_channel=YannisAstucesPC</a:t>
            </a:r>
            <a:endParaRPr u="sng">
              <a:solidFill>
                <a:schemeClr val="hlink"/>
              </a:solidFill>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20"/>
              </a:rPr>
              <a:t>https://www.lcd-compare.com/definition-de-oled.htm</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21"/>
              </a:rPr>
              <a:t>https://www.eizo.fr/fr/content/20-connectique-des-moniteurs-pc</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u="sng">
                <a:solidFill>
                  <a:schemeClr val="hlink"/>
                </a:solidFill>
                <a:latin typeface="Playfair Display"/>
                <a:ea typeface="Playfair Display"/>
                <a:cs typeface="Playfair Display"/>
                <a:sym typeface="Playfair Display"/>
                <a:hlinkClick r:id="rId22"/>
              </a:rPr>
              <a:t>https://www.comparez-malin.fr/blog/tout-savoir-sur-les-resolutions-decrans/</a:t>
            </a:r>
            <a:r>
              <a:rPr lang="it">
                <a:latin typeface="Playfair Display"/>
                <a:ea typeface="Playfair Display"/>
                <a:cs typeface="Playfair Display"/>
                <a:sym typeface="Playfair Display"/>
              </a:rPr>
              <a:t> </a:t>
            </a:r>
            <a:endParaRPr>
              <a:latin typeface="Playfair Display"/>
              <a:ea typeface="Playfair Display"/>
              <a:cs typeface="Playfair Display"/>
              <a:sym typeface="Playfair Display"/>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a:t>C’est fini !</a:t>
            </a:r>
            <a:endParaRPr/>
          </a:p>
        </p:txBody>
      </p:sp>
      <p:sp>
        <p:nvSpPr>
          <p:cNvPr id="283" name="Google Shape;283;p46"/>
          <p:cNvSpPr txBox="1"/>
          <p:nvPr/>
        </p:nvSpPr>
        <p:spPr>
          <a:xfrm>
            <a:off x="2378250" y="4238725"/>
            <a:ext cx="4387500" cy="40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900">
                <a:latin typeface="Playfair Display"/>
                <a:ea typeface="Playfair Display"/>
                <a:cs typeface="Playfair Display"/>
                <a:sym typeface="Playfair Display"/>
              </a:rPr>
              <a:t>Avez-vous des questions ?</a:t>
            </a:r>
            <a:endParaRPr sz="1900">
              <a:latin typeface="Playfair Display"/>
              <a:ea typeface="Playfair Display"/>
              <a:cs typeface="Playfair Display"/>
              <a:sym typeface="Playfair Display"/>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a:t>Les écrans CRT</a:t>
            </a:r>
            <a:endParaRP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211630" y="936198"/>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sz="4000" dirty="0"/>
              <a:t>ÉCRANS À TUBE CATHODIQUE (CRT)</a:t>
            </a:r>
            <a:endParaRPr sz="4000" dirty="0"/>
          </a:p>
        </p:txBody>
      </p:sp>
      <p:pic>
        <p:nvPicPr>
          <p:cNvPr id="82" name="Google Shape;82;p17"/>
          <p:cNvPicPr preferRelativeResize="0"/>
          <p:nvPr/>
        </p:nvPicPr>
        <p:blipFill>
          <a:blip r:embed="rId3">
            <a:alphaModFix/>
          </a:blip>
          <a:stretch>
            <a:fillRect/>
          </a:stretch>
        </p:blipFill>
        <p:spPr>
          <a:xfrm flipH="1">
            <a:off x="6732550" y="164000"/>
            <a:ext cx="2249150" cy="2558398"/>
          </a:xfrm>
          <a:prstGeom prst="rect">
            <a:avLst/>
          </a:prstGeom>
          <a:noFill/>
          <a:ln>
            <a:noFill/>
          </a:ln>
        </p:spPr>
      </p:pic>
      <p:pic>
        <p:nvPicPr>
          <p:cNvPr id="83" name="Google Shape;83;p17"/>
          <p:cNvPicPr preferRelativeResize="0"/>
          <p:nvPr/>
        </p:nvPicPr>
        <p:blipFill>
          <a:blip r:embed="rId4">
            <a:alphaModFix/>
          </a:blip>
          <a:stretch>
            <a:fillRect/>
          </a:stretch>
        </p:blipFill>
        <p:spPr>
          <a:xfrm>
            <a:off x="688456" y="2958651"/>
            <a:ext cx="2963293" cy="1970825"/>
          </a:xfrm>
          <a:prstGeom prst="rect">
            <a:avLst/>
          </a:prstGeom>
          <a:noFill/>
          <a:ln>
            <a:noFill/>
          </a:ln>
        </p:spPr>
      </p:pic>
      <p:sp>
        <p:nvSpPr>
          <p:cNvPr id="84" name="Google Shape;84;p17"/>
          <p:cNvSpPr txBox="1"/>
          <p:nvPr/>
        </p:nvSpPr>
        <p:spPr>
          <a:xfrm>
            <a:off x="4493550" y="2274800"/>
            <a:ext cx="33954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85" name="Google Shape;85;p17"/>
          <p:cNvSpPr/>
          <p:nvPr/>
        </p:nvSpPr>
        <p:spPr>
          <a:xfrm>
            <a:off x="4953000" y="4370300"/>
            <a:ext cx="694800" cy="24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7"/>
          <p:cNvPicPr preferRelativeResize="0"/>
          <p:nvPr/>
        </p:nvPicPr>
        <p:blipFill>
          <a:blip r:embed="rId5">
            <a:alphaModFix/>
          </a:blip>
          <a:stretch>
            <a:fillRect/>
          </a:stretch>
        </p:blipFill>
        <p:spPr>
          <a:xfrm>
            <a:off x="4731950" y="2497800"/>
            <a:ext cx="2076799" cy="2431676"/>
          </a:xfrm>
          <a:prstGeom prst="rect">
            <a:avLst/>
          </a:prstGeom>
          <a:noFill/>
          <a:ln>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1000"/>
                                        <p:tgtEl>
                                          <p:spTgt spid="82"/>
                                        </p:tgtEl>
                                        <p:attrNameLst>
                                          <p:attrName>ppt_w</p:attrName>
                                        </p:attrNameLst>
                                      </p:cBhvr>
                                      <p:tavLst>
                                        <p:tav tm="0">
                                          <p:val>
                                            <p:strVal val="0"/>
                                          </p:val>
                                        </p:tav>
                                        <p:tav tm="100000">
                                          <p:val>
                                            <p:strVal val="#ppt_w"/>
                                          </p:val>
                                        </p:tav>
                                      </p:tavLst>
                                    </p:anim>
                                    <p:anim calcmode="lin" valueType="num">
                                      <p:cBhvr additive="base">
                                        <p:cTn id="8" dur="1000"/>
                                        <p:tgtEl>
                                          <p:spTgt spid="8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p:tgtEl>
                                          <p:spTgt spid="86"/>
                                        </p:tgtEl>
                                        <p:attrNameLst>
                                          <p:attrName>ppt_w</p:attrName>
                                        </p:attrNameLst>
                                      </p:cBhvr>
                                      <p:tavLst>
                                        <p:tav tm="0">
                                          <p:val>
                                            <p:strVal val="0"/>
                                          </p:val>
                                        </p:tav>
                                        <p:tav tm="100000">
                                          <p:val>
                                            <p:strVal val="#ppt_w"/>
                                          </p:val>
                                        </p:tav>
                                      </p:tavLst>
                                    </p:anim>
                                    <p:anim calcmode="lin" valueType="num">
                                      <p:cBhvr additive="base">
                                        <p:cTn id="12" dur="1000"/>
                                        <p:tgtEl>
                                          <p:spTgt spid="86"/>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1000"/>
                                        <p:tgtEl>
                                          <p:spTgt spid="83"/>
                                        </p:tgtEl>
                                        <p:attrNameLst>
                                          <p:attrName>ppt_w</p:attrName>
                                        </p:attrNameLst>
                                      </p:cBhvr>
                                      <p:tavLst>
                                        <p:tav tm="0">
                                          <p:val>
                                            <p:strVal val="0"/>
                                          </p:val>
                                        </p:tav>
                                        <p:tav tm="100000">
                                          <p:val>
                                            <p:strVal val="#ppt_w"/>
                                          </p:val>
                                        </p:tav>
                                      </p:tavLst>
                                    </p:anim>
                                    <p:anim calcmode="lin" valueType="num">
                                      <p:cBhvr additive="base">
                                        <p:cTn id="16" dur="1000"/>
                                        <p:tgtEl>
                                          <p:spTgt spid="83"/>
                                        </p:tgtEl>
                                        <p:attrNameLst>
                                          <p:attrName>ppt_h</p:attrName>
                                        </p:attrNameLst>
                                      </p:cBhvr>
                                      <p:tavLst>
                                        <p:tav tm="0">
                                          <p:val>
                                            <p:str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1000"/>
                                        <p:tgtEl>
                                          <p:spTgt spid="81"/>
                                        </p:tgtEl>
                                        <p:attrNameLst>
                                          <p:attrName>ppt_w</p:attrName>
                                        </p:attrNameLst>
                                      </p:cBhvr>
                                      <p:tavLst>
                                        <p:tav tm="0">
                                          <p:val>
                                            <p:strVal val="0"/>
                                          </p:val>
                                        </p:tav>
                                        <p:tav tm="100000">
                                          <p:val>
                                            <p:strVal val="#ppt_w"/>
                                          </p:val>
                                        </p:tav>
                                      </p:tavLst>
                                    </p:anim>
                                    <p:anim calcmode="lin" valueType="num">
                                      <p:cBhvr additive="base">
                                        <p:cTn id="20" dur="1000"/>
                                        <p:tgtEl>
                                          <p:spTgt spid="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a:t>Schéma de tube cathodique</a:t>
            </a:r>
            <a:endParaRPr/>
          </a:p>
        </p:txBody>
      </p:sp>
      <p:pic>
        <p:nvPicPr>
          <p:cNvPr id="92" name="Google Shape;92;p18"/>
          <p:cNvPicPr preferRelativeResize="0"/>
          <p:nvPr/>
        </p:nvPicPr>
        <p:blipFill>
          <a:blip r:embed="rId3">
            <a:alphaModFix/>
          </a:blip>
          <a:stretch>
            <a:fillRect/>
          </a:stretch>
        </p:blipFill>
        <p:spPr>
          <a:xfrm>
            <a:off x="152400" y="304800"/>
            <a:ext cx="7796975" cy="3792075"/>
          </a:xfrm>
          <a:prstGeom prst="rect">
            <a:avLst/>
          </a:prstGeom>
          <a:noFill/>
          <a:ln>
            <a:noFill/>
          </a:ln>
        </p:spPr>
      </p:pic>
      <p:pic>
        <p:nvPicPr>
          <p:cNvPr id="93" name="Google Shape;93;p18"/>
          <p:cNvPicPr preferRelativeResize="0"/>
          <p:nvPr/>
        </p:nvPicPr>
        <p:blipFill>
          <a:blip r:embed="rId4">
            <a:alphaModFix/>
          </a:blip>
          <a:stretch>
            <a:fillRect/>
          </a:stretch>
        </p:blipFill>
        <p:spPr>
          <a:xfrm flipH="1">
            <a:off x="6655675" y="2937250"/>
            <a:ext cx="2454400" cy="2177180"/>
          </a:xfrm>
          <a:prstGeom prst="rect">
            <a:avLst/>
          </a:prstGeom>
          <a:noFill/>
          <a:ln>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000"/>
                                        <p:tgtEl>
                                          <p:spTgt spid="92"/>
                                        </p:tgtEl>
                                        <p:attrNameLst>
                                          <p:attrName>ppt_w</p:attrName>
                                        </p:attrNameLst>
                                      </p:cBhvr>
                                      <p:tavLst>
                                        <p:tav tm="0">
                                          <p:val>
                                            <p:strVal val="0"/>
                                          </p:val>
                                        </p:tav>
                                        <p:tav tm="100000">
                                          <p:val>
                                            <p:strVal val="#ppt_w"/>
                                          </p:val>
                                        </p:tav>
                                      </p:tavLst>
                                    </p:anim>
                                    <p:anim calcmode="lin" valueType="num">
                                      <p:cBhvr additive="base">
                                        <p:cTn id="8" dur="1000"/>
                                        <p:tgtEl>
                                          <p:spTgt spid="9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000"/>
                                        <p:tgtEl>
                                          <p:spTgt spid="93"/>
                                        </p:tgtEl>
                                        <p:attrNameLst>
                                          <p:attrName>ppt_w</p:attrName>
                                        </p:attrNameLst>
                                      </p:cBhvr>
                                      <p:tavLst>
                                        <p:tav tm="0">
                                          <p:val>
                                            <p:strVal val="0"/>
                                          </p:val>
                                        </p:tav>
                                        <p:tav tm="100000">
                                          <p:val>
                                            <p:strVal val="#ppt_w"/>
                                          </p:val>
                                        </p:tav>
                                      </p:tavLst>
                                    </p:anim>
                                    <p:anim calcmode="lin" valueType="num">
                                      <p:cBhvr additive="base">
                                        <p:cTn id="12" dur="1000"/>
                                        <p:tgtEl>
                                          <p:spTgt spid="93"/>
                                        </p:tgtEl>
                                        <p:attrNameLst>
                                          <p:attrName>ppt_h</p:attrName>
                                        </p:attrNameLst>
                                      </p:cBhvr>
                                      <p:tavLst>
                                        <p:tav tm="0">
                                          <p:val>
                                            <p:str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1">
                                            <p:txEl>
                                              <p:pRg st="0" end="0"/>
                                            </p:txEl>
                                          </p:spTgt>
                                        </p:tgtEl>
                                        <p:attrNameLst>
                                          <p:attrName>style.visibility</p:attrName>
                                        </p:attrNameLst>
                                      </p:cBhvr>
                                      <p:to>
                                        <p:strVal val="visible"/>
                                      </p:to>
                                    </p:set>
                                    <p:anim calcmode="lin" valueType="num">
                                      <p:cBhvr additive="base">
                                        <p:cTn id="15" dur="1000"/>
                                        <p:tgtEl>
                                          <p:spTgt spid="91">
                                            <p:txEl>
                                              <p:pRg st="0" end="0"/>
                                            </p:txEl>
                                          </p:spTgt>
                                        </p:tgtEl>
                                        <p:attrNameLst>
                                          <p:attrName>ppt_w</p:attrName>
                                        </p:attrNameLst>
                                      </p:cBhvr>
                                      <p:tavLst>
                                        <p:tav tm="0">
                                          <p:val>
                                            <p:strVal val="0"/>
                                          </p:val>
                                        </p:tav>
                                        <p:tav tm="100000">
                                          <p:val>
                                            <p:strVal val="#ppt_w"/>
                                          </p:val>
                                        </p:tav>
                                      </p:tavLst>
                                    </p:anim>
                                    <p:anim calcmode="lin" valueType="num">
                                      <p:cBhvr additive="base">
                                        <p:cTn id="16" dur="1000"/>
                                        <p:tgtEl>
                                          <p:spTgt spid="91">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a:t>Balayage</a:t>
            </a:r>
            <a:endParaRPr/>
          </a:p>
        </p:txBody>
      </p:sp>
      <p:pic>
        <p:nvPicPr>
          <p:cNvPr id="99" name="Google Shape;99;p19"/>
          <p:cNvPicPr preferRelativeResize="0"/>
          <p:nvPr/>
        </p:nvPicPr>
        <p:blipFill>
          <a:blip r:embed="rId3">
            <a:alphaModFix/>
          </a:blip>
          <a:stretch>
            <a:fillRect/>
          </a:stretch>
        </p:blipFill>
        <p:spPr>
          <a:xfrm>
            <a:off x="1828800" y="381000"/>
            <a:ext cx="5461200" cy="3713625"/>
          </a:xfrm>
          <a:prstGeom prst="rect">
            <a:avLst/>
          </a:prstGeom>
          <a:noFill/>
          <a:ln>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1000"/>
                                        <p:tgtEl>
                                          <p:spTgt spid="99"/>
                                        </p:tgtEl>
                                        <p:attrNameLst>
                                          <p:attrName>ppt_w</p:attrName>
                                        </p:attrNameLst>
                                      </p:cBhvr>
                                      <p:tavLst>
                                        <p:tav tm="0">
                                          <p:val>
                                            <p:strVal val="0"/>
                                          </p:val>
                                        </p:tav>
                                        <p:tav tm="100000">
                                          <p:val>
                                            <p:strVal val="#ppt_w"/>
                                          </p:val>
                                        </p:tav>
                                      </p:tavLst>
                                    </p:anim>
                                    <p:anim calcmode="lin" valueType="num">
                                      <p:cBhvr additive="base">
                                        <p:cTn id="8" dur="1000"/>
                                        <p:tgtEl>
                                          <p:spTgt spid="99"/>
                                        </p:tgtEl>
                                        <p:attrNameLst>
                                          <p:attrName>ppt_h</p:attrName>
                                        </p:attrNameLst>
                                      </p:cBhvr>
                                      <p:tavLst>
                                        <p:tav tm="0">
                                          <p:val>
                                            <p:str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8">
                                            <p:txEl>
                                              <p:pRg st="0" end="0"/>
                                            </p:txEl>
                                          </p:spTgt>
                                        </p:tgtEl>
                                        <p:attrNameLst>
                                          <p:attrName>style.visibility</p:attrName>
                                        </p:attrNameLst>
                                      </p:cBhvr>
                                      <p:to>
                                        <p:strVal val="visible"/>
                                      </p:to>
                                    </p:set>
                                    <p:anim calcmode="lin" valueType="num">
                                      <p:cBhvr additive="base">
                                        <p:cTn id="11" dur="1000"/>
                                        <p:tgtEl>
                                          <p:spTgt spid="98">
                                            <p:txEl>
                                              <p:pRg st="0" end="0"/>
                                            </p:txEl>
                                          </p:spTgt>
                                        </p:tgtEl>
                                        <p:attrNameLst>
                                          <p:attrName>ppt_w</p:attrName>
                                        </p:attrNameLst>
                                      </p:cBhvr>
                                      <p:tavLst>
                                        <p:tav tm="0">
                                          <p:val>
                                            <p:strVal val="0"/>
                                          </p:val>
                                        </p:tav>
                                        <p:tav tm="100000">
                                          <p:val>
                                            <p:strVal val="#ppt_w"/>
                                          </p:val>
                                        </p:tav>
                                      </p:tavLst>
                                    </p:anim>
                                    <p:anim calcmode="lin" valueType="num">
                                      <p:cBhvr additive="base">
                                        <p:cTn id="12" dur="1000"/>
                                        <p:tgtEl>
                                          <p:spTgt spid="98">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dirty="0"/>
              <a:t>Les écrans LCD</a:t>
            </a:r>
            <a:endParaRPr dirty="0"/>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sz="4000" dirty="0"/>
              <a:t>Écrans LCD</a:t>
            </a:r>
            <a:endParaRPr sz="4000" dirty="0"/>
          </a:p>
        </p:txBody>
      </p:sp>
      <p:pic>
        <p:nvPicPr>
          <p:cNvPr id="110" name="Google Shape;110;p21"/>
          <p:cNvPicPr preferRelativeResize="0"/>
          <p:nvPr/>
        </p:nvPicPr>
        <p:blipFill>
          <a:blip r:embed="rId3">
            <a:alphaModFix/>
          </a:blip>
          <a:stretch>
            <a:fillRect/>
          </a:stretch>
        </p:blipFill>
        <p:spPr>
          <a:xfrm>
            <a:off x="4572000" y="50725"/>
            <a:ext cx="2340355" cy="1970825"/>
          </a:xfrm>
          <a:prstGeom prst="rect">
            <a:avLst/>
          </a:prstGeom>
          <a:noFill/>
          <a:ln>
            <a:noFill/>
          </a:ln>
        </p:spPr>
      </p:pic>
      <p:pic>
        <p:nvPicPr>
          <p:cNvPr id="111" name="Google Shape;111;p21"/>
          <p:cNvPicPr preferRelativeResize="0"/>
          <p:nvPr/>
        </p:nvPicPr>
        <p:blipFill>
          <a:blip r:embed="rId4">
            <a:alphaModFix/>
          </a:blip>
          <a:stretch>
            <a:fillRect/>
          </a:stretch>
        </p:blipFill>
        <p:spPr>
          <a:xfrm>
            <a:off x="6267250" y="1463500"/>
            <a:ext cx="3059094" cy="2514575"/>
          </a:xfrm>
          <a:prstGeom prst="rect">
            <a:avLst/>
          </a:prstGeom>
          <a:noFill/>
          <a:ln>
            <a:noFill/>
          </a:ln>
        </p:spPr>
      </p:pic>
      <p:sp>
        <p:nvSpPr>
          <p:cNvPr id="112" name="Google Shape;112;p21"/>
          <p:cNvSpPr/>
          <p:nvPr/>
        </p:nvSpPr>
        <p:spPr>
          <a:xfrm>
            <a:off x="5020225" y="4403900"/>
            <a:ext cx="560400" cy="190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21"/>
          <p:cNvPicPr preferRelativeResize="0"/>
          <p:nvPr/>
        </p:nvPicPr>
        <p:blipFill>
          <a:blip r:embed="rId5">
            <a:alphaModFix/>
          </a:blip>
          <a:stretch>
            <a:fillRect/>
          </a:stretch>
        </p:blipFill>
        <p:spPr>
          <a:xfrm>
            <a:off x="4630875" y="3098725"/>
            <a:ext cx="2132927" cy="1970825"/>
          </a:xfrm>
          <a:prstGeom prst="rect">
            <a:avLst/>
          </a:prstGeom>
          <a:noFill/>
          <a:ln>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1000"/>
                                        <p:tgtEl>
                                          <p:spTgt spid="110"/>
                                        </p:tgtEl>
                                        <p:attrNameLst>
                                          <p:attrName>ppt_w</p:attrName>
                                        </p:attrNameLst>
                                      </p:cBhvr>
                                      <p:tavLst>
                                        <p:tav tm="0">
                                          <p:val>
                                            <p:strVal val="0"/>
                                          </p:val>
                                        </p:tav>
                                        <p:tav tm="100000">
                                          <p:val>
                                            <p:strVal val="#ppt_w"/>
                                          </p:val>
                                        </p:tav>
                                      </p:tavLst>
                                    </p:anim>
                                    <p:anim calcmode="lin" valueType="num">
                                      <p:cBhvr additive="base">
                                        <p:cTn id="8" dur="1000"/>
                                        <p:tgtEl>
                                          <p:spTgt spid="11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1000"/>
                                        <p:tgtEl>
                                          <p:spTgt spid="111"/>
                                        </p:tgtEl>
                                        <p:attrNameLst>
                                          <p:attrName>ppt_w</p:attrName>
                                        </p:attrNameLst>
                                      </p:cBhvr>
                                      <p:tavLst>
                                        <p:tav tm="0">
                                          <p:val>
                                            <p:strVal val="0"/>
                                          </p:val>
                                        </p:tav>
                                        <p:tav tm="100000">
                                          <p:val>
                                            <p:strVal val="#ppt_w"/>
                                          </p:val>
                                        </p:tav>
                                      </p:tavLst>
                                    </p:anim>
                                    <p:anim calcmode="lin" valueType="num">
                                      <p:cBhvr additive="base">
                                        <p:cTn id="12" dur="1000"/>
                                        <p:tgtEl>
                                          <p:spTgt spid="11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additive="base">
                                        <p:cTn id="15" dur="1000"/>
                                        <p:tgtEl>
                                          <p:spTgt spid="113"/>
                                        </p:tgtEl>
                                        <p:attrNameLst>
                                          <p:attrName>ppt_w</p:attrName>
                                        </p:attrNameLst>
                                      </p:cBhvr>
                                      <p:tavLst>
                                        <p:tav tm="0">
                                          <p:val>
                                            <p:strVal val="0"/>
                                          </p:val>
                                        </p:tav>
                                        <p:tav tm="100000">
                                          <p:val>
                                            <p:strVal val="#ppt_w"/>
                                          </p:val>
                                        </p:tav>
                                      </p:tavLst>
                                    </p:anim>
                                    <p:anim calcmode="lin" valueType="num">
                                      <p:cBhvr additive="base">
                                        <p:cTn id="16" dur="1000"/>
                                        <p:tgtEl>
                                          <p:spTgt spid="113"/>
                                        </p:tgtEl>
                                        <p:attrNameLst>
                                          <p:attrName>ppt_h</p:attrName>
                                        </p:attrNameLst>
                                      </p:cBhvr>
                                      <p:tavLst>
                                        <p:tav tm="0">
                                          <p:val>
                                            <p:str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additive="base">
                                        <p:cTn id="19" dur="1000"/>
                                        <p:tgtEl>
                                          <p:spTgt spid="109"/>
                                        </p:tgtEl>
                                        <p:attrNameLst>
                                          <p:attrName>ppt_w</p:attrName>
                                        </p:attrNameLst>
                                      </p:cBhvr>
                                      <p:tavLst>
                                        <p:tav tm="0">
                                          <p:val>
                                            <p:strVal val="0"/>
                                          </p:val>
                                        </p:tav>
                                        <p:tav tm="100000">
                                          <p:val>
                                            <p:strVal val="#ppt_w"/>
                                          </p:val>
                                        </p:tav>
                                      </p:tavLst>
                                    </p:anim>
                                    <p:anim calcmode="lin" valueType="num">
                                      <p:cBhvr additive="base">
                                        <p:cTn id="20" dur="1000"/>
                                        <p:tgtEl>
                                          <p:spTgt spid="1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971</Words>
  <Application>Microsoft Macintosh PowerPoint</Application>
  <PresentationFormat>Presentazione su schermo (16:9)</PresentationFormat>
  <Paragraphs>172</Paragraphs>
  <Slides>34</Slides>
  <Notes>34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Arial</vt:lpstr>
      <vt:lpstr>Montserrat</vt:lpstr>
      <vt:lpstr>Oswald</vt:lpstr>
      <vt:lpstr>Playfair Display</vt:lpstr>
      <vt:lpstr>Pop</vt:lpstr>
      <vt:lpstr>Écrans</vt:lpstr>
      <vt:lpstr>Définition</vt:lpstr>
      <vt:lpstr>Sommaire</vt:lpstr>
      <vt:lpstr>Les écrans CRT</vt:lpstr>
      <vt:lpstr>ÉCRANS À TUBE CATHODIQUE (CRT)</vt:lpstr>
      <vt:lpstr>Presentazione di PowerPoint</vt:lpstr>
      <vt:lpstr>Presentazione di PowerPoint</vt:lpstr>
      <vt:lpstr>Les écrans LCD</vt:lpstr>
      <vt:lpstr>Écrans LCD</vt:lpstr>
      <vt:lpstr>CONCEPTS DE BASE</vt:lpstr>
      <vt:lpstr>CONCEPTS DE BASE</vt:lpstr>
      <vt:lpstr>CONCEPTS DE BASE</vt:lpstr>
      <vt:lpstr>CONCEPTS DE BASE</vt:lpstr>
      <vt:lpstr>CONCEPTS DE BASE</vt:lpstr>
      <vt:lpstr>Les écrans LCD</vt:lpstr>
      <vt:lpstr>Les écrans LCD</vt:lpstr>
      <vt:lpstr>Caractéristiques techniques LCD</vt:lpstr>
      <vt:lpstr>Caractéristiques techniques LCD</vt:lpstr>
      <vt:lpstr>Caractéristiques techniques LCD</vt:lpstr>
      <vt:lpstr>Caractéristiques techniques LCD</vt:lpstr>
      <vt:lpstr>Caractéristiques techniques LCD</vt:lpstr>
      <vt:lpstr>Autres écrans LCD</vt:lpstr>
      <vt:lpstr>Les écrans LED</vt:lpstr>
      <vt:lpstr>Les écrans OLED</vt:lpstr>
      <vt:lpstr>Les écrans plasma</vt:lpstr>
      <vt:lpstr>ÉCRANS PLASMA</vt:lpstr>
      <vt:lpstr>CELLULE PLASMA</vt:lpstr>
      <vt:lpstr>Glossaire</vt:lpstr>
      <vt:lpstr>Presentazione di PowerPoint</vt:lpstr>
      <vt:lpstr>Texte choisi</vt:lpstr>
      <vt:lpstr>Presentazione di PowerPoint</vt:lpstr>
      <vt:lpstr>Sources</vt:lpstr>
      <vt:lpstr>Presentazione di PowerPoint</vt:lpstr>
      <vt:lpstr>C’est fini !</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Écrans</dc:title>
  <cp:lastModifiedBy>Simone Parisi</cp:lastModifiedBy>
  <cp:revision>2</cp:revision>
  <dcterms:modified xsi:type="dcterms:W3CDTF">2020-10-11T17:31:50Z</dcterms:modified>
</cp:coreProperties>
</file>