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5"/>
  </p:notesMasterIdLst>
  <p:handoutMasterIdLst>
    <p:handoutMasterId r:id="rId76"/>
  </p:handoutMasterIdLst>
  <p:sldIdLst>
    <p:sldId id="679" r:id="rId2"/>
    <p:sldId id="680" r:id="rId3"/>
    <p:sldId id="681" r:id="rId4"/>
    <p:sldId id="682" r:id="rId5"/>
    <p:sldId id="683" r:id="rId6"/>
    <p:sldId id="684" r:id="rId7"/>
    <p:sldId id="691" r:id="rId8"/>
    <p:sldId id="692" r:id="rId9"/>
    <p:sldId id="693" r:id="rId10"/>
    <p:sldId id="714" r:id="rId11"/>
    <p:sldId id="685" r:id="rId12"/>
    <p:sldId id="694" r:id="rId13"/>
    <p:sldId id="699" r:id="rId14"/>
    <p:sldId id="700" r:id="rId15"/>
    <p:sldId id="701" r:id="rId16"/>
    <p:sldId id="702" r:id="rId17"/>
    <p:sldId id="703" r:id="rId18"/>
    <p:sldId id="704" r:id="rId19"/>
    <p:sldId id="706" r:id="rId20"/>
    <p:sldId id="708" r:id="rId21"/>
    <p:sldId id="709" r:id="rId22"/>
    <p:sldId id="705" r:id="rId23"/>
    <p:sldId id="710" r:id="rId24"/>
    <p:sldId id="712" r:id="rId25"/>
    <p:sldId id="711" r:id="rId26"/>
    <p:sldId id="713" r:id="rId27"/>
    <p:sldId id="697" r:id="rId28"/>
    <p:sldId id="698" r:id="rId29"/>
    <p:sldId id="696" r:id="rId30"/>
    <p:sldId id="695" r:id="rId31"/>
    <p:sldId id="686" r:id="rId32"/>
    <p:sldId id="687" r:id="rId33"/>
    <p:sldId id="688" r:id="rId34"/>
    <p:sldId id="690" r:id="rId35"/>
    <p:sldId id="265" r:id="rId36"/>
    <p:sldId id="719" r:id="rId37"/>
    <p:sldId id="715" r:id="rId38"/>
    <p:sldId id="716" r:id="rId39"/>
    <p:sldId id="717" r:id="rId40"/>
    <p:sldId id="718" r:id="rId41"/>
    <p:sldId id="266" r:id="rId42"/>
    <p:sldId id="262" r:id="rId43"/>
    <p:sldId id="263" r:id="rId44"/>
    <p:sldId id="256" r:id="rId45"/>
    <p:sldId id="257" r:id="rId46"/>
    <p:sldId id="261" r:id="rId47"/>
    <p:sldId id="258" r:id="rId48"/>
    <p:sldId id="259" r:id="rId49"/>
    <p:sldId id="260" r:id="rId50"/>
    <p:sldId id="264" r:id="rId51"/>
    <p:sldId id="267" r:id="rId52"/>
    <p:sldId id="268" r:id="rId53"/>
    <p:sldId id="287" r:id="rId54"/>
    <p:sldId id="288" r:id="rId55"/>
    <p:sldId id="289" r:id="rId56"/>
    <p:sldId id="269" r:id="rId57"/>
    <p:sldId id="283" r:id="rId58"/>
    <p:sldId id="284" r:id="rId59"/>
    <p:sldId id="285" r:id="rId60"/>
    <p:sldId id="286" r:id="rId61"/>
    <p:sldId id="274" r:id="rId62"/>
    <p:sldId id="275" r:id="rId63"/>
    <p:sldId id="276" r:id="rId64"/>
    <p:sldId id="277" r:id="rId65"/>
    <p:sldId id="290" r:id="rId66"/>
    <p:sldId id="278" r:id="rId67"/>
    <p:sldId id="291" r:id="rId68"/>
    <p:sldId id="279" r:id="rId69"/>
    <p:sldId id="280" r:id="rId70"/>
    <p:sldId id="281" r:id="rId71"/>
    <p:sldId id="294" r:id="rId72"/>
    <p:sldId id="282" r:id="rId73"/>
    <p:sldId id="293" r:id="rId7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ction par défaut" id="{EC44A995-7F57-4FBE-9E63-45E3F0B43379}">
          <p14:sldIdLst>
            <p14:sldId id="679"/>
            <p14:sldId id="680"/>
            <p14:sldId id="681"/>
            <p14:sldId id="682"/>
            <p14:sldId id="683"/>
            <p14:sldId id="684"/>
            <p14:sldId id="691"/>
            <p14:sldId id="692"/>
            <p14:sldId id="693"/>
            <p14:sldId id="714"/>
            <p14:sldId id="685"/>
            <p14:sldId id="694"/>
            <p14:sldId id="699"/>
            <p14:sldId id="700"/>
            <p14:sldId id="701"/>
            <p14:sldId id="702"/>
            <p14:sldId id="703"/>
            <p14:sldId id="704"/>
            <p14:sldId id="706"/>
            <p14:sldId id="708"/>
            <p14:sldId id="709"/>
            <p14:sldId id="705"/>
            <p14:sldId id="710"/>
            <p14:sldId id="712"/>
            <p14:sldId id="711"/>
            <p14:sldId id="713"/>
            <p14:sldId id="697"/>
            <p14:sldId id="698"/>
            <p14:sldId id="696"/>
            <p14:sldId id="695"/>
            <p14:sldId id="686"/>
            <p14:sldId id="687"/>
            <p14:sldId id="688"/>
            <p14:sldId id="690"/>
            <p14:sldId id="265"/>
            <p14:sldId id="719"/>
            <p14:sldId id="715"/>
            <p14:sldId id="716"/>
            <p14:sldId id="717"/>
            <p14:sldId id="718"/>
            <p14:sldId id="266"/>
            <p14:sldId id="262"/>
            <p14:sldId id="263"/>
            <p14:sldId id="256"/>
            <p14:sldId id="257"/>
            <p14:sldId id="261"/>
            <p14:sldId id="258"/>
            <p14:sldId id="259"/>
            <p14:sldId id="260"/>
            <p14:sldId id="264"/>
            <p14:sldId id="267"/>
            <p14:sldId id="268"/>
            <p14:sldId id="287"/>
            <p14:sldId id="288"/>
            <p14:sldId id="289"/>
            <p14:sldId id="269"/>
            <p14:sldId id="283"/>
            <p14:sldId id="284"/>
            <p14:sldId id="285"/>
            <p14:sldId id="286"/>
            <p14:sldId id="274"/>
            <p14:sldId id="275"/>
            <p14:sldId id="276"/>
            <p14:sldId id="277"/>
            <p14:sldId id="290"/>
            <p14:sldId id="278"/>
            <p14:sldId id="291"/>
            <p14:sldId id="279"/>
            <p14:sldId id="280"/>
            <p14:sldId id="281"/>
            <p14:sldId id="294"/>
            <p14:sldId id="282"/>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5F72A"/>
    <a:srgbClr val="FF0000"/>
    <a:srgbClr val="F10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6472" autoAdjust="0"/>
  </p:normalViewPr>
  <p:slideViewPr>
    <p:cSldViewPr>
      <p:cViewPr varScale="1">
        <p:scale>
          <a:sx n="98" d="100"/>
          <a:sy n="98" d="100"/>
        </p:scale>
        <p:origin x="19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fr-FR"/>
          </a:p>
        </p:txBody>
      </p:sp>
      <p:sp>
        <p:nvSpPr>
          <p:cNvPr id="1361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endParaRPr lang="fr-FR"/>
          </a:p>
        </p:txBody>
      </p:sp>
      <p:sp>
        <p:nvSpPr>
          <p:cNvPr id="1361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fr-FR"/>
          </a:p>
        </p:txBody>
      </p:sp>
      <p:sp>
        <p:nvSpPr>
          <p:cNvPr id="1361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931EEBD-9336-4F08-B5E6-C33AD58F736E}" type="slidenum">
              <a:rPr lang="fr-FR" altLang="fr-F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6A69933F-BE05-4238-9235-56CD491D6026}" type="datetimeFigureOut">
              <a:rPr lang="fr-FR"/>
              <a:pPr>
                <a:defRPr/>
              </a:pPr>
              <a:t>27/11/2025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5282413-FAF6-4455-A36F-EC13DB1B421B}"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B74626-9738-4C6C-9B33-3D14BBE471E7}" type="slidenum">
              <a:rPr kumimoji="0" lang="fr-FR" altLang="fr-FR" sz="12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fr-FR" altLang="fr-FR" sz="12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7622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p:spPr>
          <p:txBody>
            <a:bodyPr wrap="none" anchor="ctr"/>
            <a:lstStyle/>
            <a:p>
              <a:pPr eaLnBrk="1" hangingPunct="1">
                <a:defRPr/>
              </a:pPr>
              <a:endParaRPr lang="fr-FR">
                <a:cs typeface="Arial" charset="0"/>
              </a:endParaRPr>
            </a:p>
          </p:txBody>
        </p:sp>
        <p:sp>
          <p:nvSpPr>
            <p:cNvPr id="6"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p:spPr>
          <p:txBody>
            <a:bodyPr wrap="none" anchor="ctr"/>
            <a:lstStyle/>
            <a:p>
              <a:pPr eaLnBrk="1" hangingPunct="1">
                <a:defRPr/>
              </a:pPr>
              <a:endParaRPr lang="fr-FR">
                <a:cs typeface="Arial" charset="0"/>
              </a:endParaRPr>
            </a:p>
          </p:txBody>
        </p:sp>
        <p:sp>
          <p:nvSpPr>
            <p:cNvPr id="7"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p:spPr>
          <p:txBody>
            <a:bodyPr wrap="none" anchor="ctr"/>
            <a:lstStyle/>
            <a:p>
              <a:pPr eaLnBrk="1" hangingPunct="1">
                <a:defRPr/>
              </a:pPr>
              <a:endParaRPr lang="fr-FR">
                <a:cs typeface="Arial" charset="0"/>
              </a:endParaRPr>
            </a:p>
          </p:txBody>
        </p:sp>
      </p:grpSp>
      <p:sp>
        <p:nvSpPr>
          <p:cNvPr id="5122" name="Rectangle 2"/>
          <p:cNvSpPr>
            <a:spLocks noGrp="1" noChangeArrowheads="1"/>
          </p:cNvSpPr>
          <p:nvPr>
            <p:ph type="ctrTitle"/>
          </p:nvPr>
        </p:nvSpPr>
        <p:spPr>
          <a:xfrm>
            <a:off x="685800" y="685800"/>
            <a:ext cx="7772400" cy="2127250"/>
          </a:xfrm>
        </p:spPr>
        <p:txBody>
          <a:bodyPr/>
          <a:lstStyle>
            <a:lvl1pPr algn="ctr">
              <a:defRPr sz="5800"/>
            </a:lvl1pPr>
          </a:lstStyle>
          <a:p>
            <a:r>
              <a:rPr lang="fr-FR"/>
              <a:t>Cliquez pour modifier le style du titre</a:t>
            </a:r>
          </a:p>
        </p:txBody>
      </p:sp>
      <p:sp>
        <p:nvSpPr>
          <p:cNvPr id="5123"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fr-FR"/>
              <a:t>Cliquez pour modifier le style des sous-titres du masque</a:t>
            </a:r>
          </a:p>
        </p:txBody>
      </p:sp>
      <p:sp>
        <p:nvSpPr>
          <p:cNvPr id="8" name="Rectangle 4"/>
          <p:cNvSpPr>
            <a:spLocks noGrp="1" noChangeArrowheads="1"/>
          </p:cNvSpPr>
          <p:nvPr>
            <p:ph type="dt" sz="half" idx="10"/>
          </p:nvPr>
        </p:nvSpPr>
        <p:spPr/>
        <p:txBody>
          <a:bodyPr/>
          <a:lstStyle>
            <a:lvl1pPr>
              <a:defRPr/>
            </a:lvl1pPr>
          </a:lstStyle>
          <a:p>
            <a:pPr>
              <a:defRPr/>
            </a:pPr>
            <a:endParaRPr lang="fr-FR"/>
          </a:p>
        </p:txBody>
      </p:sp>
      <p:sp>
        <p:nvSpPr>
          <p:cNvPr id="9" name="Rectangle 5"/>
          <p:cNvSpPr>
            <a:spLocks noGrp="1" noChangeArrowheads="1"/>
          </p:cNvSpPr>
          <p:nvPr>
            <p:ph type="ftr" sz="quarter" idx="11"/>
          </p:nvPr>
        </p:nvSpPr>
        <p:spPr/>
        <p:txBody>
          <a:bodyPr/>
          <a:lstStyle>
            <a:lvl1pPr>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vl1pPr>
          </a:lstStyle>
          <a:p>
            <a:fld id="{8393702B-76D9-426B-84BC-C47C6CB181D6}" type="slidenum">
              <a:rPr lang="fr-FR" altLang="fr-FR"/>
              <a:pPr/>
              <a:t>‹N°›</a:t>
            </a:fld>
            <a:endParaRPr lang="fr-FR" altLang="fr-FR"/>
          </a:p>
        </p:txBody>
      </p:sp>
    </p:spTree>
    <p:extLst>
      <p:ext uri="{BB962C8B-B14F-4D97-AF65-F5344CB8AC3E}">
        <p14:creationId xmlns:p14="http://schemas.microsoft.com/office/powerpoint/2010/main" val="372304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568140B0-7DCB-48A0-99DD-DC31991F18B2}" type="slidenum">
              <a:rPr lang="fr-FR" altLang="fr-FR"/>
              <a:pPr/>
              <a:t>‹N°›</a:t>
            </a:fld>
            <a:endParaRPr lang="fr-FR" altLang="fr-FR"/>
          </a:p>
        </p:txBody>
      </p:sp>
    </p:spTree>
    <p:extLst>
      <p:ext uri="{BB962C8B-B14F-4D97-AF65-F5344CB8AC3E}">
        <p14:creationId xmlns:p14="http://schemas.microsoft.com/office/powerpoint/2010/main" val="130028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639CB92E-6604-460F-AFC2-B1B9068892FE}" type="slidenum">
              <a:rPr lang="fr-FR" altLang="fr-FR"/>
              <a:pPr/>
              <a:t>‹N°›</a:t>
            </a:fld>
            <a:endParaRPr lang="fr-FR" altLang="fr-FR"/>
          </a:p>
        </p:txBody>
      </p:sp>
    </p:spTree>
    <p:extLst>
      <p:ext uri="{BB962C8B-B14F-4D97-AF65-F5344CB8AC3E}">
        <p14:creationId xmlns:p14="http://schemas.microsoft.com/office/powerpoint/2010/main" val="181309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C7794370-774E-436C-AB61-DD9D67BD0BA7}" type="slidenum">
              <a:rPr lang="fr-FR" altLang="fr-FR"/>
              <a:pPr/>
              <a:t>‹N°›</a:t>
            </a:fld>
            <a:endParaRPr lang="fr-FR" altLang="fr-FR"/>
          </a:p>
        </p:txBody>
      </p:sp>
    </p:spTree>
    <p:extLst>
      <p:ext uri="{BB962C8B-B14F-4D97-AF65-F5344CB8AC3E}">
        <p14:creationId xmlns:p14="http://schemas.microsoft.com/office/powerpoint/2010/main" val="170254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8C53857-36D5-4BE4-B0B3-A7E5005AFE71}" type="slidenum">
              <a:rPr lang="fr-FR" altLang="fr-FR"/>
              <a:pPr/>
              <a:t>‹N°›</a:t>
            </a:fld>
            <a:endParaRPr lang="fr-FR" altLang="fr-FR"/>
          </a:p>
        </p:txBody>
      </p:sp>
    </p:spTree>
    <p:extLst>
      <p:ext uri="{BB962C8B-B14F-4D97-AF65-F5344CB8AC3E}">
        <p14:creationId xmlns:p14="http://schemas.microsoft.com/office/powerpoint/2010/main" val="1590721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E2C057D4-8DF7-4473-A91C-D9269EFB24E8}" type="slidenum">
              <a:rPr lang="fr-FR" altLang="fr-FR"/>
              <a:pPr/>
              <a:t>‹N°›</a:t>
            </a:fld>
            <a:endParaRPr lang="fr-FR" altLang="fr-FR"/>
          </a:p>
        </p:txBody>
      </p:sp>
    </p:spTree>
    <p:extLst>
      <p:ext uri="{BB962C8B-B14F-4D97-AF65-F5344CB8AC3E}">
        <p14:creationId xmlns:p14="http://schemas.microsoft.com/office/powerpoint/2010/main" val="613384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C0975519-1CE8-46B9-8CD6-B9C8E54FEA27}" type="slidenum">
              <a:rPr lang="fr-FR" altLang="fr-FR"/>
              <a:pPr/>
              <a:t>‹N°›</a:t>
            </a:fld>
            <a:endParaRPr lang="fr-FR" altLang="fr-FR"/>
          </a:p>
        </p:txBody>
      </p:sp>
    </p:spTree>
    <p:extLst>
      <p:ext uri="{BB962C8B-B14F-4D97-AF65-F5344CB8AC3E}">
        <p14:creationId xmlns:p14="http://schemas.microsoft.com/office/powerpoint/2010/main" val="45499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98250C17-64A2-4248-9D3F-2C2509036534}" type="slidenum">
              <a:rPr lang="fr-FR" altLang="fr-FR"/>
              <a:pPr/>
              <a:t>‹N°›</a:t>
            </a:fld>
            <a:endParaRPr lang="fr-FR" altLang="fr-FR"/>
          </a:p>
        </p:txBody>
      </p:sp>
    </p:spTree>
    <p:extLst>
      <p:ext uri="{BB962C8B-B14F-4D97-AF65-F5344CB8AC3E}">
        <p14:creationId xmlns:p14="http://schemas.microsoft.com/office/powerpoint/2010/main" val="120632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74679F3D-E9F2-4187-9525-A7A51EC34984}" type="slidenum">
              <a:rPr lang="fr-FR" altLang="fr-FR"/>
              <a:pPr/>
              <a:t>‹N°›</a:t>
            </a:fld>
            <a:endParaRPr lang="fr-FR" altLang="fr-FR"/>
          </a:p>
        </p:txBody>
      </p:sp>
    </p:spTree>
    <p:extLst>
      <p:ext uri="{BB962C8B-B14F-4D97-AF65-F5344CB8AC3E}">
        <p14:creationId xmlns:p14="http://schemas.microsoft.com/office/powerpoint/2010/main" val="77151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866B9211-DE0B-4980-9C89-E07C579C1DD6}" type="slidenum">
              <a:rPr lang="fr-FR" altLang="fr-FR"/>
              <a:pPr/>
              <a:t>‹N°›</a:t>
            </a:fld>
            <a:endParaRPr lang="fr-FR" altLang="fr-FR"/>
          </a:p>
        </p:txBody>
      </p:sp>
    </p:spTree>
    <p:extLst>
      <p:ext uri="{BB962C8B-B14F-4D97-AF65-F5344CB8AC3E}">
        <p14:creationId xmlns:p14="http://schemas.microsoft.com/office/powerpoint/2010/main" val="295369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40361A3-63D6-4788-9D02-7085CAF22183}" type="slidenum">
              <a:rPr lang="fr-FR" altLang="fr-FR"/>
              <a:pPr/>
              <a:t>‹N°›</a:t>
            </a:fld>
            <a:endParaRPr lang="fr-FR" altLang="fr-FR"/>
          </a:p>
        </p:txBody>
      </p:sp>
    </p:spTree>
    <p:extLst>
      <p:ext uri="{BB962C8B-B14F-4D97-AF65-F5344CB8AC3E}">
        <p14:creationId xmlns:p14="http://schemas.microsoft.com/office/powerpoint/2010/main" val="273995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162BF6B-1B00-42C0-A977-F082D3BE979C}" type="slidenum">
              <a:rPr lang="fr-FR" altLang="fr-FR"/>
              <a:pPr/>
              <a:t>‹N°›</a:t>
            </a:fld>
            <a:endParaRPr lang="fr-FR" altLang="fr-FR"/>
          </a:p>
        </p:txBody>
      </p:sp>
    </p:spTree>
    <p:extLst>
      <p:ext uri="{BB962C8B-B14F-4D97-AF65-F5344CB8AC3E}">
        <p14:creationId xmlns:p14="http://schemas.microsoft.com/office/powerpoint/2010/main" val="134334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Cliquez pour modifier le style du titre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100"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cs typeface="Arial" charset="0"/>
              </a:defRPr>
            </a:lvl1pPr>
          </a:lstStyle>
          <a:p>
            <a:pPr>
              <a:defRPr/>
            </a:pPr>
            <a:endParaRPr lang="fr-F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cs typeface="Arial" charset="0"/>
              </a:defRPr>
            </a:lvl1pPr>
          </a:lstStyle>
          <a:p>
            <a:pPr>
              <a:defRPr/>
            </a:pPr>
            <a:endParaRPr lang="fr-FR"/>
          </a:p>
        </p:txBody>
      </p:sp>
      <p:sp>
        <p:nvSpPr>
          <p:cNvPr id="4102"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880E3669-9120-4B12-9B4C-6C3B667A56B6}" type="slidenum">
              <a:rPr lang="fr-FR" altLang="fr-FR"/>
              <a:pPr/>
              <a:t>‹N°›</a:t>
            </a:fld>
            <a:endParaRPr lang="fr-FR" altLang="fr-FR"/>
          </a:p>
        </p:txBody>
      </p:sp>
      <p:sp>
        <p:nvSpPr>
          <p:cNvPr id="1031" name="Rectangle 7"/>
          <p:cNvSpPr>
            <a:spLocks noChangeArrowheads="1"/>
          </p:cNvSpPr>
          <p:nvPr/>
        </p:nvSpPr>
        <p:spPr bwMode="auto">
          <a:xfrm>
            <a:off x="0" y="0"/>
            <a:ext cx="228600" cy="2286000"/>
          </a:xfrm>
          <a:prstGeom prst="rect">
            <a:avLst/>
          </a:prstGeom>
          <a:solidFill>
            <a:schemeClr val="bg2"/>
          </a:solidFill>
          <a:ln w="9525">
            <a:noFill/>
            <a:miter lim="800000"/>
            <a:headEnd/>
            <a:tailEnd/>
          </a:ln>
        </p:spPr>
        <p:txBody>
          <a:bodyPr wrap="none" anchor="ctr"/>
          <a:lstStyle/>
          <a:p>
            <a:pPr algn="ctr" eaLnBrk="1" hangingPunct="1">
              <a:defRPr/>
            </a:pPr>
            <a:endParaRPr lang="fr-FR" sz="2400">
              <a:latin typeface="Times New Roman" charset="0"/>
              <a:cs typeface="Arial" charset="0"/>
            </a:endParaRPr>
          </a:p>
        </p:txBody>
      </p:sp>
      <p:sp>
        <p:nvSpPr>
          <p:cNvPr id="1032" name="Line 8"/>
          <p:cNvSpPr>
            <a:spLocks noChangeShapeType="1"/>
          </p:cNvSpPr>
          <p:nvPr/>
        </p:nvSpPr>
        <p:spPr bwMode="auto">
          <a:xfrm>
            <a:off x="457200" y="1447800"/>
            <a:ext cx="8077200" cy="0"/>
          </a:xfrm>
          <a:prstGeom prst="line">
            <a:avLst/>
          </a:prstGeom>
          <a:noFill/>
          <a:ln w="19050">
            <a:solidFill>
              <a:schemeClr val="tx2"/>
            </a:solidFill>
            <a:round/>
            <a:headEnd/>
            <a:tailEnd/>
          </a:ln>
        </p:spPr>
        <p:txBody>
          <a:bodyPr/>
          <a:lstStyle/>
          <a:p>
            <a:pPr>
              <a:defRPr/>
            </a:pPr>
            <a:endParaRPr lang="fr-FR">
              <a:cs typeface="Arial" charset="0"/>
            </a:endParaRPr>
          </a:p>
        </p:txBody>
      </p:sp>
      <p:sp>
        <p:nvSpPr>
          <p:cNvPr id="1033"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p:spPr>
        <p:txBody>
          <a:bodyPr wrap="none" anchor="ctr"/>
          <a:lstStyle/>
          <a:p>
            <a:pPr algn="ctr" eaLnBrk="1" hangingPunct="1">
              <a:defRPr/>
            </a:pPr>
            <a:endParaRPr lang="fr-FR" sz="2400">
              <a:latin typeface="Times New Roman" charset="0"/>
              <a:cs typeface="Arial" charset="0"/>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p:spPr>
        <p:txBody>
          <a:bodyPr wrap="none" anchor="ctr"/>
          <a:lstStyle/>
          <a:p>
            <a:pPr algn="ctr" eaLnBrk="1" hangingPunct="1">
              <a:defRPr/>
            </a:pPr>
            <a:endParaRPr lang="fr-FR" sz="2400">
              <a:latin typeface="Times New Roman" charset="0"/>
              <a:cs typeface="Arial" charset="0"/>
            </a:endParaRPr>
          </a:p>
        </p:txBody>
      </p:sp>
    </p:spTree>
  </p:cSld>
  <p:clrMap bg1="lt1" tx1="dk1" bg2="lt2" tx2="dk2" accent1="accent1" accent2="accent2" accent3="accent3" accent4="accent4" accent5="accent5" accent6="accent6" hlink="hlink" folHlink="folHlink"/>
  <p:sldLayoutIdLst>
    <p:sldLayoutId id="2147484020"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acOsX:Users:superman:Desktop:G&#233;rard%201:"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s://doi.org/10.4000/archeomed.11381"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hyperlink" Target="file:///G:\Mon%20Drive\Lavigne_Film%20B&#232;gles.mov"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2B130-39DC-5784-9906-22151D3E8A60}"/>
              </a:ext>
            </a:extLst>
          </p:cNvPr>
          <p:cNvSpPr>
            <a:spLocks noGrp="1"/>
          </p:cNvSpPr>
          <p:nvPr>
            <p:ph type="title"/>
          </p:nvPr>
        </p:nvSpPr>
        <p:spPr/>
        <p:txBody>
          <a:bodyPr/>
          <a:lstStyle/>
          <a:p>
            <a:pPr algn="ctr"/>
            <a:r>
              <a:rPr lang="fr-FR" dirty="0"/>
              <a:t>Unités et particularités morphologiques du parcellaire</a:t>
            </a:r>
          </a:p>
        </p:txBody>
      </p:sp>
      <p:sp>
        <p:nvSpPr>
          <p:cNvPr id="6" name="Sous-titre 2">
            <a:extLst>
              <a:ext uri="{FF2B5EF4-FFF2-40B4-BE49-F238E27FC236}">
                <a16:creationId xmlns:a16="http://schemas.microsoft.com/office/drawing/2014/main" id="{EAE6AE61-8803-9ACA-5828-B26B385A5512}"/>
              </a:ext>
            </a:extLst>
          </p:cNvPr>
          <p:cNvSpPr txBox="1">
            <a:spLocks/>
          </p:cNvSpPr>
          <p:nvPr/>
        </p:nvSpPr>
        <p:spPr bwMode="auto">
          <a:xfrm>
            <a:off x="1371600" y="2708920"/>
            <a:ext cx="64008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457200" indent="0" algn="ctr" rtl="0" eaLnBrk="0" fontAlgn="base" hangingPunct="0">
              <a:spcBef>
                <a:spcPct val="20000"/>
              </a:spcBef>
              <a:spcAft>
                <a:spcPct val="0"/>
              </a:spcAft>
              <a:buClr>
                <a:schemeClr val="accent2"/>
              </a:buClr>
              <a:buSzPct val="70000"/>
              <a:buFont typeface="Wingdings" panose="05000000000000000000" pitchFamily="2" charset="2"/>
              <a:buNone/>
              <a:defRPr sz="2200" kern="1200">
                <a:solidFill>
                  <a:schemeClr val="tx2"/>
                </a:solidFill>
                <a:latin typeface="+mn-lt"/>
                <a:ea typeface="+mn-ea"/>
                <a:cs typeface="+mn-cs"/>
              </a:defRPr>
            </a:lvl2pPr>
            <a:lvl3pPr marL="914400" indent="0" algn="ctr" rtl="0" eaLnBrk="0" fontAlgn="base" hangingPunct="0">
              <a:spcBef>
                <a:spcPct val="20000"/>
              </a:spcBef>
              <a:spcAft>
                <a:spcPct val="0"/>
              </a:spcAft>
              <a:buClr>
                <a:srgbClr val="C32D2E"/>
              </a:buClr>
              <a:buSzPct val="75000"/>
              <a:buFont typeface="Wingdings 2" panose="05020102010507070707" pitchFamily="18" charset="2"/>
              <a:buNone/>
              <a:defRPr sz="20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4AA33"/>
              </a:buClr>
              <a:buSzPct val="70000"/>
              <a:buFont typeface="Wingdings" panose="05000000000000000000" pitchFamily="2"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rgbClr val="964305"/>
              </a:buClr>
              <a:buNone/>
              <a:defRPr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endParaRPr kumimoji="0" lang="fr-FR" sz="1600" b="1" i="0" u="none" strike="noStrike" kern="1200" cap="all" spc="250" normalizeH="0" baseline="0" noProof="0" dirty="0">
              <a:ln>
                <a:noFill/>
              </a:ln>
              <a:solidFill>
                <a:srgbClr val="C00000"/>
              </a:solidFill>
              <a:effectLst/>
              <a:uLnTx/>
              <a:uFillTx/>
              <a:latin typeface="Georgia"/>
              <a:ea typeface="+mn-ea"/>
              <a:cs typeface="+mn-cs"/>
            </a:endParaRP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C00000"/>
                </a:solidFill>
                <a:effectLst/>
                <a:uLnTx/>
                <a:uFillTx/>
                <a:latin typeface="Georgia"/>
                <a:ea typeface="+mn-ea"/>
                <a:cs typeface="+mn-cs"/>
              </a:rPr>
              <a:t>Master d’archéologie</a:t>
            </a: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r>
              <a:rPr kumimoji="0" lang="fr-FR" sz="2400" b="1" i="0" u="none" strike="noStrike" kern="1200" cap="none" spc="250" normalizeH="0" baseline="0" noProof="0" dirty="0">
                <a:ln>
                  <a:noFill/>
                </a:ln>
                <a:solidFill>
                  <a:srgbClr val="C00000"/>
                </a:solidFill>
                <a:effectLst/>
                <a:uLnTx/>
                <a:uFillTx/>
                <a:latin typeface="Georgia"/>
                <a:ea typeface="+mn-ea"/>
                <a:cs typeface="+mn-cs"/>
              </a:rPr>
              <a:t>M1 - S1</a:t>
            </a: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r>
              <a:rPr kumimoji="0" lang="fr-FR" sz="2400" b="1" i="0" u="none" strike="noStrike" kern="1200" cap="none" spc="250" normalizeH="0" baseline="0" noProof="0" dirty="0">
                <a:ln>
                  <a:noFill/>
                </a:ln>
                <a:solidFill>
                  <a:srgbClr val="C00000"/>
                </a:solidFill>
                <a:effectLst/>
                <a:uLnTx/>
                <a:uFillTx/>
                <a:latin typeface="Georgia"/>
                <a:ea typeface="+mn-ea"/>
                <a:cs typeface="+mn-cs"/>
              </a:rPr>
              <a:t>2025-2026</a:t>
            </a: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endParaRPr kumimoji="0" lang="fr-FR" sz="2800" b="0" i="0" u="none" strike="noStrike" kern="1200" cap="none" spc="250" normalizeH="0" baseline="0" noProof="0" dirty="0">
              <a:ln>
                <a:noFill/>
              </a:ln>
              <a:solidFill>
                <a:srgbClr val="964305">
                  <a:lumMod val="60000"/>
                  <a:lumOff val="40000"/>
                </a:srgbClr>
              </a:solidFill>
              <a:effectLst/>
              <a:uLnTx/>
              <a:uFillTx/>
              <a:latin typeface="Georgia"/>
              <a:ea typeface="+mn-ea"/>
              <a:cs typeface="+mn-cs"/>
            </a:endParaRP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r>
              <a:rPr kumimoji="0" lang="fr-FR" sz="2000" b="0" i="0" u="none" strike="noStrike" kern="1200" cap="all" spc="250" normalizeH="0" baseline="0" noProof="0" dirty="0">
                <a:ln>
                  <a:noFill/>
                </a:ln>
                <a:solidFill>
                  <a:srgbClr val="C00000"/>
                </a:solidFill>
                <a:effectLst/>
                <a:uLnTx/>
                <a:uFillTx/>
                <a:latin typeface="Georgia"/>
                <a:ea typeface="+mn-ea"/>
                <a:cs typeface="+mn-cs"/>
              </a:rPr>
              <a:t>Jonathan guillaume</a:t>
            </a: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r>
              <a:rPr lang="fr-FR" b="0" cap="none" dirty="0" err="1">
                <a:solidFill>
                  <a:srgbClr val="C00000"/>
                </a:solidFill>
                <a:latin typeface="Georgia"/>
              </a:rPr>
              <a:t>jonathan</a:t>
            </a:r>
            <a:r>
              <a:rPr kumimoji="0" lang="fr-FR" sz="1600" b="0" i="0" u="none" strike="noStrike" kern="1200" cap="none" spc="250" normalizeH="0" baseline="0" noProof="0" dirty="0">
                <a:ln>
                  <a:noFill/>
                </a:ln>
                <a:solidFill>
                  <a:srgbClr val="C00000"/>
                </a:solidFill>
                <a:effectLst/>
                <a:uLnTx/>
                <a:uFillTx/>
                <a:latin typeface="Georgia"/>
                <a:ea typeface="+mn-ea"/>
                <a:cs typeface="+mn-cs"/>
              </a:rPr>
              <a:t>.guillaume@univ-rennes2.fr</a:t>
            </a: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endParaRPr kumimoji="0" lang="fr-FR" sz="2800" b="0" i="0" u="none" strike="noStrike" kern="1200" cap="all" spc="250" normalizeH="0" baseline="0" noProof="0" dirty="0">
              <a:ln>
                <a:noFill/>
              </a:ln>
              <a:solidFill>
                <a:srgbClr val="C00000"/>
              </a:solidFill>
              <a:effectLst/>
              <a:uLnTx/>
              <a:uFillTx/>
              <a:latin typeface="Georgia"/>
              <a:ea typeface="+mn-ea"/>
              <a:cs typeface="+mn-cs"/>
            </a:endParaRP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endParaRPr kumimoji="0" lang="fr-FR" sz="2800" b="0" i="0" u="none" strike="noStrike" kern="1200" cap="all" spc="250" normalizeH="0" baseline="0" noProof="0" dirty="0">
              <a:ln>
                <a:noFill/>
              </a:ln>
              <a:solidFill>
                <a:srgbClr val="964305">
                  <a:lumMod val="60000"/>
                  <a:lumOff val="40000"/>
                </a:srgbClr>
              </a:solidFill>
              <a:effectLst/>
              <a:uLnTx/>
              <a:uFillTx/>
              <a:latin typeface="Georgia"/>
              <a:ea typeface="+mn-ea"/>
              <a:cs typeface="+mn-cs"/>
            </a:endParaRPr>
          </a:p>
          <a:p>
            <a:pPr marL="0" marR="0" lvl="0" indent="0" algn="ctr" defTabSz="914400" rtl="0" eaLnBrk="1" fontAlgn="base" latinLnBrk="0" hangingPunct="1">
              <a:lnSpc>
                <a:spcPct val="100000"/>
              </a:lnSpc>
              <a:spcBef>
                <a:spcPct val="20000"/>
              </a:spcBef>
              <a:spcAft>
                <a:spcPct val="0"/>
              </a:spcAft>
              <a:buClr>
                <a:srgbClr val="3891A7"/>
              </a:buClr>
              <a:buSzPct val="85000"/>
              <a:buFont typeface="Wingdings 2" panose="05020102010507070707" pitchFamily="18" charset="2"/>
              <a:buNone/>
              <a:tabLst/>
              <a:defRPr/>
            </a:pPr>
            <a:endParaRPr kumimoji="0" lang="fr-FR" sz="1600" b="1" i="0" u="none" strike="noStrike" kern="1200" cap="none" spc="250" normalizeH="0" baseline="0" noProof="0" dirty="0">
              <a:ln>
                <a:noFill/>
              </a:ln>
              <a:solidFill>
                <a:srgbClr val="964305">
                  <a:lumMod val="60000"/>
                  <a:lumOff val="40000"/>
                </a:srgbClr>
              </a:solidFill>
              <a:effectLst/>
              <a:uLnTx/>
              <a:uFillTx/>
              <a:latin typeface="Georgia"/>
              <a:ea typeface="+mn-ea"/>
              <a:cs typeface="+mn-cs"/>
            </a:endParaRPr>
          </a:p>
        </p:txBody>
      </p:sp>
    </p:spTree>
    <p:extLst>
      <p:ext uri="{BB962C8B-B14F-4D97-AF65-F5344CB8AC3E}">
        <p14:creationId xmlns:p14="http://schemas.microsoft.com/office/powerpoint/2010/main" val="10663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F2576-B8F3-2479-4E4C-82AAC117A877}"/>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EF13063-303F-17AB-3C10-727A376C1D7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86" y="680186"/>
            <a:ext cx="9129193" cy="6148605"/>
          </a:xfrm>
        </p:spPr>
      </p:pic>
    </p:spTree>
    <p:extLst>
      <p:ext uri="{BB962C8B-B14F-4D97-AF65-F5344CB8AC3E}">
        <p14:creationId xmlns:p14="http://schemas.microsoft.com/office/powerpoint/2010/main" val="201590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CE75202-4494-C24C-51E3-5638E49B89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999" t="6786" r="43126"/>
          <a:stretch>
            <a:fillRect/>
          </a:stretch>
        </p:blipFill>
        <p:spPr>
          <a:xfrm>
            <a:off x="323528" y="2411390"/>
            <a:ext cx="4104456" cy="3956937"/>
          </a:xfrm>
        </p:spPr>
      </p:pic>
      <p:sp>
        <p:nvSpPr>
          <p:cNvPr id="7" name="ZoneTexte 6">
            <a:extLst>
              <a:ext uri="{FF2B5EF4-FFF2-40B4-BE49-F238E27FC236}">
                <a16:creationId xmlns:a16="http://schemas.microsoft.com/office/drawing/2014/main" id="{C3AA75F2-D886-C440-B4AB-33953BD1355D}"/>
              </a:ext>
            </a:extLst>
          </p:cNvPr>
          <p:cNvSpPr txBox="1"/>
          <p:nvPr/>
        </p:nvSpPr>
        <p:spPr>
          <a:xfrm>
            <a:off x="89756" y="6371978"/>
            <a:ext cx="4572000" cy="253916"/>
          </a:xfrm>
          <a:prstGeom prst="rect">
            <a:avLst/>
          </a:prstGeom>
          <a:noFill/>
        </p:spPr>
        <p:txBody>
          <a:bodyPr wrap="square">
            <a:spAutoFit/>
          </a:bodyPr>
          <a:lstStyle/>
          <a:p>
            <a:pPr algn="ctr"/>
            <a:r>
              <a:rPr lang="fr-FR" sz="1050" dirty="0"/>
              <a:t>Ellipse parcellaire de </a:t>
            </a:r>
            <a:r>
              <a:rPr lang="fr-FR" sz="1050" dirty="0" err="1"/>
              <a:t>Franxaut</a:t>
            </a:r>
            <a:r>
              <a:rPr lang="fr-FR" sz="1050" dirty="0"/>
              <a:t> à Ligny (Côte d’Or) G. </a:t>
            </a:r>
            <a:r>
              <a:rPr lang="fr-FR" sz="1050" dirty="0" err="1"/>
              <a:t>Chouquer</a:t>
            </a:r>
            <a:endParaRPr lang="fr-FR" sz="1050" dirty="0"/>
          </a:p>
        </p:txBody>
      </p:sp>
      <p:pic>
        <p:nvPicPr>
          <p:cNvPr id="9" name="Image 8">
            <a:extLst>
              <a:ext uri="{FF2B5EF4-FFF2-40B4-BE49-F238E27FC236}">
                <a16:creationId xmlns:a16="http://schemas.microsoft.com/office/drawing/2014/main" id="{D11329FB-E5E7-3F5A-6DB3-C5E312207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966" y="2169726"/>
            <a:ext cx="4435746" cy="4389859"/>
          </a:xfrm>
          <a:prstGeom prst="rect">
            <a:avLst/>
          </a:prstGeom>
        </p:spPr>
      </p:pic>
      <p:sp>
        <p:nvSpPr>
          <p:cNvPr id="11" name="ZoneTexte 10">
            <a:extLst>
              <a:ext uri="{FF2B5EF4-FFF2-40B4-BE49-F238E27FC236}">
                <a16:creationId xmlns:a16="http://schemas.microsoft.com/office/drawing/2014/main" id="{D9DD80C9-F8F8-F64C-BCDC-816CC63CF7BC}"/>
              </a:ext>
            </a:extLst>
          </p:cNvPr>
          <p:cNvSpPr txBox="1"/>
          <p:nvPr/>
        </p:nvSpPr>
        <p:spPr>
          <a:xfrm>
            <a:off x="474386" y="103309"/>
            <a:ext cx="8653184" cy="2031325"/>
          </a:xfrm>
          <a:prstGeom prst="rect">
            <a:avLst/>
          </a:prstGeom>
          <a:noFill/>
        </p:spPr>
        <p:txBody>
          <a:bodyPr wrap="square">
            <a:spAutoFit/>
          </a:bodyPr>
          <a:lstStyle/>
          <a:p>
            <a:pPr>
              <a:buNone/>
            </a:pPr>
            <a:r>
              <a:rPr lang="fr-FR" sz="1400" dirty="0"/>
              <a:t>Cependant, en </a:t>
            </a:r>
            <a:r>
              <a:rPr lang="fr-FR" sz="1400" dirty="0" err="1"/>
              <a:t>archéogéographie</a:t>
            </a:r>
            <a:r>
              <a:rPr lang="fr-FR" sz="1400" dirty="0"/>
              <a:t> on préféra employer le terme d’</a:t>
            </a:r>
            <a:r>
              <a:rPr lang="fr-FR" sz="1400" b="1" dirty="0"/>
              <a:t>ellipse parcellaire</a:t>
            </a:r>
            <a:r>
              <a:rPr lang="fr-FR" sz="1400" dirty="0"/>
              <a:t>, la forme ne découlant pas forcément d’une organisation du paysage en bocage. De plus, un nombre important de ces formes elliptiques sont induites par le support orographique et n’indique ainsi aucune fondation spécifique de la forme. </a:t>
            </a:r>
          </a:p>
          <a:p>
            <a:pPr>
              <a:buNone/>
            </a:pPr>
            <a:endParaRPr lang="fr-FR" sz="1400" dirty="0"/>
          </a:p>
          <a:p>
            <a:pPr>
              <a:buNone/>
            </a:pPr>
            <a:r>
              <a:rPr lang="fr-FR" sz="1400" dirty="0"/>
              <a:t>Magali </a:t>
            </a:r>
            <a:r>
              <a:rPr lang="fr-FR" sz="1400" dirty="0" err="1"/>
              <a:t>Watteaux</a:t>
            </a:r>
            <a:r>
              <a:rPr lang="fr-FR" sz="1400" dirty="0"/>
              <a:t> a remis en cause ces observations, montrant que la plupart des parcellaires au sein de ces ellipses sont radio-quadrillés. C’est très souvent la centralité du réseau vicinal et viaire qui amène le plan radial du parcellaire, alors que ce dernier s’insère dans le plan pseudo-quadrillé des parcellaires de formation armoricain (</a:t>
            </a:r>
            <a:r>
              <a:rPr lang="fr-FR" sz="1400" dirty="0" err="1"/>
              <a:t>Watteaux</a:t>
            </a:r>
            <a:r>
              <a:rPr lang="fr-FR" sz="1400" dirty="0"/>
              <a:t>, 2003). </a:t>
            </a:r>
          </a:p>
        </p:txBody>
      </p:sp>
    </p:spTree>
    <p:extLst>
      <p:ext uri="{BB962C8B-B14F-4D97-AF65-F5344CB8AC3E}">
        <p14:creationId xmlns:p14="http://schemas.microsoft.com/office/powerpoint/2010/main" val="316910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D249F3-20F0-C19B-AEE9-BE5B5B236E6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EC50510-B5C8-BF62-81D4-037C0DC561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4401"/>
            <a:ext cx="7300341" cy="6845424"/>
          </a:xfrm>
        </p:spPr>
      </p:pic>
      <p:sp>
        <p:nvSpPr>
          <p:cNvPr id="6" name="ZoneTexte 5">
            <a:extLst>
              <a:ext uri="{FF2B5EF4-FFF2-40B4-BE49-F238E27FC236}">
                <a16:creationId xmlns:a16="http://schemas.microsoft.com/office/drawing/2014/main" id="{5BD7B964-4051-BF4F-4618-27068BC32E57}"/>
              </a:ext>
            </a:extLst>
          </p:cNvPr>
          <p:cNvSpPr txBox="1"/>
          <p:nvPr/>
        </p:nvSpPr>
        <p:spPr>
          <a:xfrm>
            <a:off x="7479853" y="1589589"/>
            <a:ext cx="1664147" cy="3108543"/>
          </a:xfrm>
          <a:prstGeom prst="rect">
            <a:avLst/>
          </a:prstGeom>
          <a:noFill/>
        </p:spPr>
        <p:txBody>
          <a:bodyPr wrap="square" rtlCol="0">
            <a:spAutoFit/>
          </a:bodyPr>
          <a:lstStyle/>
          <a:p>
            <a:r>
              <a:rPr lang="fr-FR" sz="1400" dirty="0"/>
              <a:t>Ellipse parcellaire de défrichement à La Boissière à Soudan,  avec trace de parcellaire concentrique ? </a:t>
            </a:r>
          </a:p>
          <a:p>
            <a:endParaRPr lang="fr-FR" sz="1400" dirty="0"/>
          </a:p>
          <a:p>
            <a:r>
              <a:rPr lang="fr-FR" sz="1400" dirty="0"/>
              <a:t>Autre exemple à ajouter la </a:t>
            </a:r>
            <a:r>
              <a:rPr lang="fr-FR" sz="1400" dirty="0" err="1"/>
              <a:t>Meilleraie</a:t>
            </a:r>
            <a:r>
              <a:rPr lang="fr-FR" sz="1400" dirty="0"/>
              <a:t> Château d’Olonne </a:t>
            </a:r>
          </a:p>
        </p:txBody>
      </p:sp>
    </p:spTree>
    <p:extLst>
      <p:ext uri="{BB962C8B-B14F-4D97-AF65-F5344CB8AC3E}">
        <p14:creationId xmlns:p14="http://schemas.microsoft.com/office/powerpoint/2010/main" val="2618573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2B618-C9C3-CB37-87C3-7A05AB24482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A3DFE11F-182F-780F-6BA8-4DA6D5A906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5070"/>
            <a:ext cx="6840760" cy="6832199"/>
          </a:xfrm>
        </p:spPr>
      </p:pic>
    </p:spTree>
    <p:extLst>
      <p:ext uri="{BB962C8B-B14F-4D97-AF65-F5344CB8AC3E}">
        <p14:creationId xmlns:p14="http://schemas.microsoft.com/office/powerpoint/2010/main" val="4283486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57C80-8528-00C0-7820-0F6FB79501E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41A6972-44CD-8B29-66FD-5E3582B29F6D}"/>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7F3E2F5B-0CE5-BB19-3BA8-6B97CBB184FA}"/>
              </a:ext>
            </a:extLst>
          </p:cNvPr>
          <p:cNvPicPr>
            <a:picLocks noChangeAspect="1"/>
          </p:cNvPicPr>
          <p:nvPr/>
        </p:nvPicPr>
        <p:blipFill>
          <a:blip r:embed="rId2"/>
          <a:stretch>
            <a:fillRect/>
          </a:stretch>
        </p:blipFill>
        <p:spPr>
          <a:xfrm>
            <a:off x="0" y="0"/>
            <a:ext cx="9144000" cy="6786610"/>
          </a:xfrm>
          <a:prstGeom prst="rect">
            <a:avLst/>
          </a:prstGeom>
        </p:spPr>
      </p:pic>
      <p:sp>
        <p:nvSpPr>
          <p:cNvPr id="5" name="ZoneTexte 4">
            <a:extLst>
              <a:ext uri="{FF2B5EF4-FFF2-40B4-BE49-F238E27FC236}">
                <a16:creationId xmlns:a16="http://schemas.microsoft.com/office/drawing/2014/main" id="{EBFBB4C1-3CDA-8BCC-762D-F7B0B5F03A1C}"/>
              </a:ext>
            </a:extLst>
          </p:cNvPr>
          <p:cNvSpPr txBox="1"/>
          <p:nvPr/>
        </p:nvSpPr>
        <p:spPr>
          <a:xfrm>
            <a:off x="6732240" y="5143936"/>
            <a:ext cx="2411760" cy="1600438"/>
          </a:xfrm>
          <a:prstGeom prst="rect">
            <a:avLst/>
          </a:prstGeom>
          <a:noFill/>
        </p:spPr>
        <p:txBody>
          <a:bodyPr wrap="square" rtlCol="0">
            <a:spAutoFit/>
          </a:bodyPr>
          <a:lstStyle/>
          <a:p>
            <a:pPr algn="ctr"/>
            <a:r>
              <a:rPr lang="fr-FR" sz="1400" dirty="0"/>
              <a:t>Un exemple encore peu connu et à l’opposé des ellipses de défrichement le « parc de chasse » </a:t>
            </a:r>
            <a:r>
              <a:rPr lang="fr-FR" sz="1400" dirty="0" err="1"/>
              <a:t>centro</a:t>
            </a:r>
            <a:r>
              <a:rPr lang="fr-FR" sz="1400" dirty="0"/>
              <a:t>-médiéval</a:t>
            </a:r>
          </a:p>
          <a:p>
            <a:pPr algn="ctr"/>
            <a:r>
              <a:rPr lang="fr-FR" sz="1400" dirty="0"/>
              <a:t>La </a:t>
            </a:r>
            <a:r>
              <a:rPr lang="fr-FR" sz="1400" dirty="0" err="1"/>
              <a:t>Brichetière</a:t>
            </a:r>
            <a:r>
              <a:rPr lang="fr-FR" sz="1400" dirty="0"/>
              <a:t> Soudan (44)</a:t>
            </a:r>
          </a:p>
        </p:txBody>
      </p:sp>
    </p:spTree>
    <p:extLst>
      <p:ext uri="{BB962C8B-B14F-4D97-AF65-F5344CB8AC3E}">
        <p14:creationId xmlns:p14="http://schemas.microsoft.com/office/powerpoint/2010/main" val="1249637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9C6A5-C8EE-87B5-565F-C112349882A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9BBE284-69B2-DA02-DF6B-82E890FD3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024370"/>
          </a:xfrm>
        </p:spPr>
      </p:pic>
    </p:spTree>
    <p:extLst>
      <p:ext uri="{BB962C8B-B14F-4D97-AF65-F5344CB8AC3E}">
        <p14:creationId xmlns:p14="http://schemas.microsoft.com/office/powerpoint/2010/main" val="11380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EA6C1-6A2D-F66B-1E56-0CBC3430A82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742846E-CD37-5CCA-D51F-334CC6C134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51647"/>
            <a:ext cx="8712968" cy="4576578"/>
          </a:xfrm>
        </p:spPr>
      </p:pic>
    </p:spTree>
    <p:extLst>
      <p:ext uri="{BB962C8B-B14F-4D97-AF65-F5344CB8AC3E}">
        <p14:creationId xmlns:p14="http://schemas.microsoft.com/office/powerpoint/2010/main" val="358755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03B3C-6C2C-C9CD-09E1-D187377C0456}"/>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9C79AFC-F5EE-DB55-AFF7-638945E45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652" y="13590"/>
            <a:ext cx="8892480" cy="6296302"/>
          </a:xfrm>
        </p:spPr>
      </p:pic>
    </p:spTree>
    <p:extLst>
      <p:ext uri="{BB962C8B-B14F-4D97-AF65-F5344CB8AC3E}">
        <p14:creationId xmlns:p14="http://schemas.microsoft.com/office/powerpoint/2010/main" val="381196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06B4A-8044-5F37-55A3-D09F054BF3A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6CE668F-246D-51D5-550A-D64C939FCF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8632113" cy="5904656"/>
          </a:xfrm>
        </p:spPr>
      </p:pic>
    </p:spTree>
    <p:extLst>
      <p:ext uri="{BB962C8B-B14F-4D97-AF65-F5344CB8AC3E}">
        <p14:creationId xmlns:p14="http://schemas.microsoft.com/office/powerpoint/2010/main" val="339506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519179D-F3FC-3BF6-C4AF-B9B571863627}"/>
              </a:ext>
            </a:extLst>
          </p:cNvPr>
          <p:cNvSpPr txBox="1">
            <a:spLocks/>
          </p:cNvSpPr>
          <p:nvPr/>
        </p:nvSpPr>
        <p:spPr bwMode="auto">
          <a:xfrm>
            <a:off x="755576" y="-99392"/>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r>
              <a:rPr lang="fr-FR" sz="2800" kern="0" dirty="0"/>
              <a:t>Les enceintes villageoises du Bassin Parisien</a:t>
            </a:r>
          </a:p>
        </p:txBody>
      </p:sp>
      <p:pic>
        <p:nvPicPr>
          <p:cNvPr id="8" name="Image 7">
            <a:extLst>
              <a:ext uri="{FF2B5EF4-FFF2-40B4-BE49-F238E27FC236}">
                <a16:creationId xmlns:a16="http://schemas.microsoft.com/office/drawing/2014/main" id="{1918F17E-6AB3-FA4F-FD62-16B36F1A10F4}"/>
              </a:ext>
            </a:extLst>
          </p:cNvPr>
          <p:cNvPicPr>
            <a:picLocks noChangeAspect="1"/>
          </p:cNvPicPr>
          <p:nvPr/>
        </p:nvPicPr>
        <p:blipFill>
          <a:blip r:embed="rId2">
            <a:extLst>
              <a:ext uri="{28A0092B-C50C-407E-A947-70E740481C1C}">
                <a14:useLocalDpi xmlns:a14="http://schemas.microsoft.com/office/drawing/2010/main" val="0"/>
              </a:ext>
            </a:extLst>
          </a:blip>
          <a:srcRect b="992"/>
          <a:stretch>
            <a:fillRect/>
          </a:stretch>
        </p:blipFill>
        <p:spPr>
          <a:xfrm>
            <a:off x="256232" y="1052737"/>
            <a:ext cx="8778853" cy="4248472"/>
          </a:xfrm>
          <a:prstGeom prst="rect">
            <a:avLst/>
          </a:prstGeom>
        </p:spPr>
      </p:pic>
      <p:sp>
        <p:nvSpPr>
          <p:cNvPr id="9" name="ZoneTexte 8">
            <a:extLst>
              <a:ext uri="{FF2B5EF4-FFF2-40B4-BE49-F238E27FC236}">
                <a16:creationId xmlns:a16="http://schemas.microsoft.com/office/drawing/2014/main" id="{33F41034-0E9D-3EFD-A225-1A7777EA10AE}"/>
              </a:ext>
            </a:extLst>
          </p:cNvPr>
          <p:cNvSpPr txBox="1"/>
          <p:nvPr/>
        </p:nvSpPr>
        <p:spPr>
          <a:xfrm>
            <a:off x="1043608" y="5678305"/>
            <a:ext cx="7416824" cy="253916"/>
          </a:xfrm>
          <a:prstGeom prst="rect">
            <a:avLst/>
          </a:prstGeom>
          <a:noFill/>
        </p:spPr>
        <p:txBody>
          <a:bodyPr wrap="square">
            <a:spAutoFit/>
          </a:bodyPr>
          <a:lstStyle/>
          <a:p>
            <a:pPr algn="ctr"/>
            <a:r>
              <a:rPr lang="fr-FR" sz="1050" dirty="0" err="1"/>
              <a:t>Villeneuse-sur-Verberie</a:t>
            </a:r>
            <a:r>
              <a:rPr lang="fr-FR" sz="1050" dirty="0"/>
              <a:t> (Oise), JM </a:t>
            </a:r>
            <a:r>
              <a:rPr lang="fr-FR" sz="1050" dirty="0" err="1"/>
              <a:t>Popineau</a:t>
            </a:r>
            <a:r>
              <a:rPr lang="fr-FR" sz="1050" dirty="0"/>
              <a:t> </a:t>
            </a:r>
          </a:p>
        </p:txBody>
      </p:sp>
    </p:spTree>
    <p:extLst>
      <p:ext uri="{BB962C8B-B14F-4D97-AF65-F5344CB8AC3E}">
        <p14:creationId xmlns:p14="http://schemas.microsoft.com/office/powerpoint/2010/main" val="147710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F881D9D-C148-C7C5-BD69-902779C5F234}"/>
              </a:ext>
            </a:extLst>
          </p:cNvPr>
          <p:cNvSpPr>
            <a:spLocks noGrp="1"/>
          </p:cNvSpPr>
          <p:nvPr>
            <p:ph idx="1"/>
          </p:nvPr>
        </p:nvSpPr>
        <p:spPr/>
        <p:txBody>
          <a:bodyPr/>
          <a:lstStyle/>
          <a:p>
            <a:pPr algn="just"/>
            <a:r>
              <a:rPr lang="fr-FR" sz="1600" dirty="0"/>
              <a:t>Par unités ou particularités morphologiques on entend des formes qui ressortent de l’organisation générale du parcellaire en trame de fondation ou de formation. </a:t>
            </a:r>
          </a:p>
          <a:p>
            <a:pPr marL="0" indent="0" algn="just">
              <a:buNone/>
            </a:pPr>
            <a:endParaRPr lang="fr-FR" sz="1600" dirty="0"/>
          </a:p>
          <a:p>
            <a:pPr algn="just"/>
            <a:r>
              <a:rPr lang="fr-FR" sz="1600" dirty="0"/>
              <a:t>Elles peuvent s’intégrer ou non dans l’orientation de ces trames. </a:t>
            </a:r>
          </a:p>
          <a:p>
            <a:pPr marL="0" indent="0" algn="just">
              <a:buNone/>
            </a:pPr>
            <a:endParaRPr lang="fr-FR" sz="1600" dirty="0"/>
          </a:p>
          <a:p>
            <a:pPr algn="just"/>
            <a:r>
              <a:rPr lang="fr-FR" sz="1600" dirty="0"/>
              <a:t>Les corridors hydro-</a:t>
            </a:r>
            <a:r>
              <a:rPr lang="fr-FR" sz="1600" dirty="0" err="1"/>
              <a:t>végétalo</a:t>
            </a:r>
            <a:r>
              <a:rPr lang="fr-FR" sz="1600" dirty="0"/>
              <a:t>-parcellaire que nous avons vu la dernière fois peuvent donc être considérés comme des unités morphologiques particulières, mais leur organisation en réseau à large échelle en font des objets qui vont bien au-delà des formes que nous allons aborder aujourd’hui. </a:t>
            </a:r>
            <a:endParaRPr lang="fr-FR" sz="800" dirty="0"/>
          </a:p>
          <a:p>
            <a:pPr lvl="1" algn="ctr"/>
            <a:r>
              <a:rPr lang="fr-FR" sz="2000" dirty="0"/>
              <a:t>EN CONTEXTE RURAL</a:t>
            </a:r>
          </a:p>
          <a:p>
            <a:pPr lvl="1" algn="ctr"/>
            <a:r>
              <a:rPr lang="fr-FR" sz="2000" dirty="0"/>
              <a:t>EN CONTEXTE URBAIN </a:t>
            </a:r>
          </a:p>
        </p:txBody>
      </p:sp>
      <p:sp>
        <p:nvSpPr>
          <p:cNvPr id="4" name="Titre 1">
            <a:extLst>
              <a:ext uri="{FF2B5EF4-FFF2-40B4-BE49-F238E27FC236}">
                <a16:creationId xmlns:a16="http://schemas.microsoft.com/office/drawing/2014/main" id="{17CECC6F-BE05-8F95-4C95-DD8A0EE6A029}"/>
              </a:ext>
            </a:extLst>
          </p:cNvPr>
          <p:cNvSpPr>
            <a:spLocks noGrp="1"/>
          </p:cNvSpPr>
          <p:nvPr>
            <p:ph type="title"/>
          </p:nvPr>
        </p:nvSpPr>
        <p:spPr>
          <a:xfrm>
            <a:off x="457200" y="277813"/>
            <a:ext cx="8229600" cy="1139825"/>
          </a:xfrm>
        </p:spPr>
        <p:txBody>
          <a:bodyPr/>
          <a:lstStyle/>
          <a:p>
            <a:pPr algn="ctr"/>
            <a:r>
              <a:rPr lang="fr-FR" dirty="0"/>
              <a:t>Unités et particularités morphologiques du parcellaire</a:t>
            </a:r>
          </a:p>
        </p:txBody>
      </p:sp>
    </p:spTree>
    <p:extLst>
      <p:ext uri="{BB962C8B-B14F-4D97-AF65-F5344CB8AC3E}">
        <p14:creationId xmlns:p14="http://schemas.microsoft.com/office/powerpoint/2010/main" val="255091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6301-A50A-346F-A5C7-2895C32F6D83}"/>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C9B816C2-8190-8165-73DA-5156A1F2D4BA}"/>
              </a:ext>
            </a:extLst>
          </p:cNvPr>
          <p:cNvSpPr txBox="1">
            <a:spLocks/>
          </p:cNvSpPr>
          <p:nvPr/>
        </p:nvSpPr>
        <p:spPr bwMode="auto">
          <a:xfrm>
            <a:off x="755576" y="-99392"/>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r>
              <a:rPr lang="fr-FR" sz="2800" kern="0" dirty="0"/>
              <a:t>Les enceintes villageoises du Bassin Parisien</a:t>
            </a:r>
          </a:p>
        </p:txBody>
      </p:sp>
      <p:pic>
        <p:nvPicPr>
          <p:cNvPr id="3" name="Image 2">
            <a:extLst>
              <a:ext uri="{FF2B5EF4-FFF2-40B4-BE49-F238E27FC236}">
                <a16:creationId xmlns:a16="http://schemas.microsoft.com/office/drawing/2014/main" id="{4A7096CF-5A25-C4CE-4949-627CD4A09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88" y="624542"/>
            <a:ext cx="8331224" cy="5891485"/>
          </a:xfrm>
          <a:prstGeom prst="rect">
            <a:avLst/>
          </a:prstGeom>
        </p:spPr>
      </p:pic>
      <p:sp>
        <p:nvSpPr>
          <p:cNvPr id="5" name="ZoneTexte 4">
            <a:extLst>
              <a:ext uri="{FF2B5EF4-FFF2-40B4-BE49-F238E27FC236}">
                <a16:creationId xmlns:a16="http://schemas.microsoft.com/office/drawing/2014/main" id="{27F224DB-4001-873D-B73D-323C6CDA0530}"/>
              </a:ext>
            </a:extLst>
          </p:cNvPr>
          <p:cNvSpPr txBox="1"/>
          <p:nvPr/>
        </p:nvSpPr>
        <p:spPr>
          <a:xfrm>
            <a:off x="2339752" y="6516027"/>
            <a:ext cx="4572000" cy="253916"/>
          </a:xfrm>
          <a:prstGeom prst="rect">
            <a:avLst/>
          </a:prstGeom>
          <a:noFill/>
        </p:spPr>
        <p:txBody>
          <a:bodyPr wrap="square">
            <a:spAutoFit/>
          </a:bodyPr>
          <a:lstStyle/>
          <a:p>
            <a:pPr algn="ctr"/>
            <a:r>
              <a:rPr lang="fr-FR" sz="1050" dirty="0"/>
              <a:t>Villeneuve-sous-Thury (Oise), J. Guillaume</a:t>
            </a:r>
          </a:p>
        </p:txBody>
      </p:sp>
    </p:spTree>
    <p:extLst>
      <p:ext uri="{BB962C8B-B14F-4D97-AF65-F5344CB8AC3E}">
        <p14:creationId xmlns:p14="http://schemas.microsoft.com/office/powerpoint/2010/main" val="183767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29D4E-5D18-CE88-7762-CCB1CA10AD0F}"/>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F52B97F6-5394-62AF-9936-0E880753EBF9}"/>
              </a:ext>
            </a:extLst>
          </p:cNvPr>
          <p:cNvSpPr txBox="1">
            <a:spLocks/>
          </p:cNvSpPr>
          <p:nvPr/>
        </p:nvSpPr>
        <p:spPr bwMode="auto">
          <a:xfrm>
            <a:off x="755576" y="-99392"/>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r>
              <a:rPr lang="fr-FR" sz="2800" kern="0" dirty="0"/>
              <a:t>Les enceintes villageoises du Bassin Parisien</a:t>
            </a:r>
          </a:p>
        </p:txBody>
      </p:sp>
      <p:pic>
        <p:nvPicPr>
          <p:cNvPr id="6" name="Image 5">
            <a:extLst>
              <a:ext uri="{FF2B5EF4-FFF2-40B4-BE49-F238E27FC236}">
                <a16:creationId xmlns:a16="http://schemas.microsoft.com/office/drawing/2014/main" id="{0A3F2347-5049-79C8-D132-EF68487A2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36712"/>
            <a:ext cx="8229600" cy="5819621"/>
          </a:xfrm>
          <a:prstGeom prst="rect">
            <a:avLst/>
          </a:prstGeom>
        </p:spPr>
      </p:pic>
    </p:spTree>
    <p:extLst>
      <p:ext uri="{BB962C8B-B14F-4D97-AF65-F5344CB8AC3E}">
        <p14:creationId xmlns:p14="http://schemas.microsoft.com/office/powerpoint/2010/main" val="66041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8C3C0-35B7-CC39-90B7-14EA5B2A47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75299A-78D4-77F5-B588-B443E544C62C}"/>
              </a:ext>
            </a:extLst>
          </p:cNvPr>
          <p:cNvSpPr>
            <a:spLocks noGrp="1"/>
          </p:cNvSpPr>
          <p:nvPr>
            <p:ph type="title"/>
          </p:nvPr>
        </p:nvSpPr>
        <p:spPr>
          <a:xfrm>
            <a:off x="950303" y="-205275"/>
            <a:ext cx="8229600" cy="1042490"/>
          </a:xfrm>
        </p:spPr>
        <p:txBody>
          <a:bodyPr/>
          <a:lstStyle/>
          <a:p>
            <a:r>
              <a:rPr lang="fr-FR" dirty="0"/>
              <a:t>Les petites unités morphologiques</a:t>
            </a:r>
          </a:p>
        </p:txBody>
      </p:sp>
      <p:sp>
        <p:nvSpPr>
          <p:cNvPr id="4" name="Titre 1">
            <a:extLst>
              <a:ext uri="{FF2B5EF4-FFF2-40B4-BE49-F238E27FC236}">
                <a16:creationId xmlns:a16="http://schemas.microsoft.com/office/drawing/2014/main" id="{86D7F933-B280-AE41-DE02-1351617BB532}"/>
              </a:ext>
            </a:extLst>
          </p:cNvPr>
          <p:cNvSpPr txBox="1">
            <a:spLocks/>
          </p:cNvSpPr>
          <p:nvPr/>
        </p:nvSpPr>
        <p:spPr bwMode="auto">
          <a:xfrm>
            <a:off x="107504" y="315970"/>
            <a:ext cx="9176048" cy="8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2800" kern="0" dirty="0"/>
              <a:t>de quelques centaines d’ha à plus de 1 ha</a:t>
            </a:r>
          </a:p>
        </p:txBody>
      </p:sp>
      <p:pic>
        <p:nvPicPr>
          <p:cNvPr id="7" name="Image 6">
            <a:extLst>
              <a:ext uri="{FF2B5EF4-FFF2-40B4-BE49-F238E27FC236}">
                <a16:creationId xmlns:a16="http://schemas.microsoft.com/office/drawing/2014/main" id="{7503377D-8454-BA91-141C-43A790A7B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14947"/>
            <a:ext cx="7956376" cy="5637779"/>
          </a:xfrm>
          <a:prstGeom prst="rect">
            <a:avLst/>
          </a:prstGeom>
        </p:spPr>
      </p:pic>
    </p:spTree>
    <p:extLst>
      <p:ext uri="{BB962C8B-B14F-4D97-AF65-F5344CB8AC3E}">
        <p14:creationId xmlns:p14="http://schemas.microsoft.com/office/powerpoint/2010/main" val="165704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0BFF-D350-F5FD-6182-568E799848D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89C887-607A-E00F-3498-AEDDF04C055D}"/>
              </a:ext>
            </a:extLst>
          </p:cNvPr>
          <p:cNvSpPr>
            <a:spLocks noGrp="1"/>
          </p:cNvSpPr>
          <p:nvPr>
            <p:ph type="title"/>
          </p:nvPr>
        </p:nvSpPr>
        <p:spPr>
          <a:xfrm>
            <a:off x="950303" y="-205275"/>
            <a:ext cx="8229600" cy="1042490"/>
          </a:xfrm>
        </p:spPr>
        <p:txBody>
          <a:bodyPr/>
          <a:lstStyle/>
          <a:p>
            <a:r>
              <a:rPr lang="fr-FR" dirty="0"/>
              <a:t>Les petites unités morphologiques</a:t>
            </a:r>
          </a:p>
        </p:txBody>
      </p:sp>
      <p:sp>
        <p:nvSpPr>
          <p:cNvPr id="4" name="Titre 1">
            <a:extLst>
              <a:ext uri="{FF2B5EF4-FFF2-40B4-BE49-F238E27FC236}">
                <a16:creationId xmlns:a16="http://schemas.microsoft.com/office/drawing/2014/main" id="{DB49A8B6-859D-B960-A0B9-34F46C0B6CB4}"/>
              </a:ext>
            </a:extLst>
          </p:cNvPr>
          <p:cNvSpPr txBox="1">
            <a:spLocks/>
          </p:cNvSpPr>
          <p:nvPr/>
        </p:nvSpPr>
        <p:spPr bwMode="auto">
          <a:xfrm>
            <a:off x="107504" y="315970"/>
            <a:ext cx="9176048" cy="8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2800" kern="0" dirty="0"/>
              <a:t>de quelques centaines d’ha à plus de 1 ha</a:t>
            </a:r>
          </a:p>
        </p:txBody>
      </p:sp>
      <p:pic>
        <p:nvPicPr>
          <p:cNvPr id="5" name="Image 4">
            <a:extLst>
              <a:ext uri="{FF2B5EF4-FFF2-40B4-BE49-F238E27FC236}">
                <a16:creationId xmlns:a16="http://schemas.microsoft.com/office/drawing/2014/main" id="{32A24979-138D-78AA-B956-6BBC70BC6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3"/>
            <a:ext cx="8136904" cy="5737377"/>
          </a:xfrm>
          <a:prstGeom prst="rect">
            <a:avLst/>
          </a:prstGeom>
        </p:spPr>
      </p:pic>
    </p:spTree>
    <p:extLst>
      <p:ext uri="{BB962C8B-B14F-4D97-AF65-F5344CB8AC3E}">
        <p14:creationId xmlns:p14="http://schemas.microsoft.com/office/powerpoint/2010/main" val="216997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2E9C-6A84-0277-DBEA-BCC1BAFC9E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E06BBA2-A5B5-FA37-1E10-66343CBCCF92}"/>
              </a:ext>
            </a:extLst>
          </p:cNvPr>
          <p:cNvSpPr>
            <a:spLocks noGrp="1"/>
          </p:cNvSpPr>
          <p:nvPr>
            <p:ph type="title"/>
          </p:nvPr>
        </p:nvSpPr>
        <p:spPr>
          <a:xfrm>
            <a:off x="950303" y="-205275"/>
            <a:ext cx="8229600" cy="1042490"/>
          </a:xfrm>
        </p:spPr>
        <p:txBody>
          <a:bodyPr/>
          <a:lstStyle/>
          <a:p>
            <a:r>
              <a:rPr lang="fr-FR" dirty="0"/>
              <a:t>Les petites unités morphologiques</a:t>
            </a:r>
          </a:p>
        </p:txBody>
      </p:sp>
      <p:sp>
        <p:nvSpPr>
          <p:cNvPr id="4" name="Titre 1">
            <a:extLst>
              <a:ext uri="{FF2B5EF4-FFF2-40B4-BE49-F238E27FC236}">
                <a16:creationId xmlns:a16="http://schemas.microsoft.com/office/drawing/2014/main" id="{351E13EA-8C05-27E4-5C34-FAAB9208019C}"/>
              </a:ext>
            </a:extLst>
          </p:cNvPr>
          <p:cNvSpPr txBox="1">
            <a:spLocks/>
          </p:cNvSpPr>
          <p:nvPr/>
        </p:nvSpPr>
        <p:spPr bwMode="auto">
          <a:xfrm>
            <a:off x="107504" y="315970"/>
            <a:ext cx="9176048" cy="8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2800" kern="0" dirty="0"/>
              <a:t>de quelques centaines d’ha à plus de 1 ha</a:t>
            </a:r>
          </a:p>
        </p:txBody>
      </p:sp>
      <p:pic>
        <p:nvPicPr>
          <p:cNvPr id="6" name="Image 5">
            <a:extLst>
              <a:ext uri="{FF2B5EF4-FFF2-40B4-BE49-F238E27FC236}">
                <a16:creationId xmlns:a16="http://schemas.microsoft.com/office/drawing/2014/main" id="{AD8B75C4-D6DB-A76D-8824-2EFB7985A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27" y="1098809"/>
            <a:ext cx="8136904" cy="5759191"/>
          </a:xfrm>
          <a:prstGeom prst="rect">
            <a:avLst/>
          </a:prstGeom>
        </p:spPr>
      </p:pic>
    </p:spTree>
    <p:extLst>
      <p:ext uri="{BB962C8B-B14F-4D97-AF65-F5344CB8AC3E}">
        <p14:creationId xmlns:p14="http://schemas.microsoft.com/office/powerpoint/2010/main" val="3707893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D336-47F3-1A4E-8AAD-1CA6B42B79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8293BB-4132-5DED-5C27-8A55A722038E}"/>
              </a:ext>
            </a:extLst>
          </p:cNvPr>
          <p:cNvSpPr>
            <a:spLocks noGrp="1"/>
          </p:cNvSpPr>
          <p:nvPr>
            <p:ph type="title"/>
          </p:nvPr>
        </p:nvSpPr>
        <p:spPr>
          <a:xfrm>
            <a:off x="950303" y="-531439"/>
            <a:ext cx="8229600" cy="1108032"/>
          </a:xfrm>
        </p:spPr>
        <p:txBody>
          <a:bodyPr/>
          <a:lstStyle/>
          <a:p>
            <a:r>
              <a:rPr lang="fr-FR" dirty="0"/>
              <a:t>Les petites unités morphologiques</a:t>
            </a:r>
          </a:p>
        </p:txBody>
      </p:sp>
      <p:sp>
        <p:nvSpPr>
          <p:cNvPr id="4" name="Titre 1">
            <a:extLst>
              <a:ext uri="{FF2B5EF4-FFF2-40B4-BE49-F238E27FC236}">
                <a16:creationId xmlns:a16="http://schemas.microsoft.com/office/drawing/2014/main" id="{D6810929-5B35-31AF-151C-38E7019113C5}"/>
              </a:ext>
            </a:extLst>
          </p:cNvPr>
          <p:cNvSpPr txBox="1">
            <a:spLocks/>
          </p:cNvSpPr>
          <p:nvPr/>
        </p:nvSpPr>
        <p:spPr bwMode="auto">
          <a:xfrm>
            <a:off x="107504" y="476672"/>
            <a:ext cx="917604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2000" kern="0" dirty="0"/>
              <a:t>Retrouver les héritages des habitats </a:t>
            </a:r>
            <a:r>
              <a:rPr lang="fr-FR" sz="2000" kern="0" dirty="0" err="1"/>
              <a:t>altomédiévaux</a:t>
            </a:r>
            <a:r>
              <a:rPr lang="fr-FR" sz="2000" kern="0" dirty="0"/>
              <a:t> dans le parcellaire </a:t>
            </a:r>
            <a:r>
              <a:rPr lang="fr-FR" sz="2000" kern="0" dirty="0" err="1"/>
              <a:t>subcontemporain</a:t>
            </a:r>
            <a:r>
              <a:rPr lang="fr-FR" sz="2000" kern="0" dirty="0"/>
              <a:t> ?</a:t>
            </a:r>
          </a:p>
        </p:txBody>
      </p:sp>
      <p:pic>
        <p:nvPicPr>
          <p:cNvPr id="8" name="Image 7">
            <a:extLst>
              <a:ext uri="{FF2B5EF4-FFF2-40B4-BE49-F238E27FC236}">
                <a16:creationId xmlns:a16="http://schemas.microsoft.com/office/drawing/2014/main" id="{FB94BA74-8850-7AAA-6641-59BF7CF4F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8" y="3802099"/>
            <a:ext cx="9144000" cy="3081382"/>
          </a:xfrm>
          <a:prstGeom prst="rect">
            <a:avLst/>
          </a:prstGeom>
        </p:spPr>
      </p:pic>
    </p:spTree>
    <p:extLst>
      <p:ext uri="{BB962C8B-B14F-4D97-AF65-F5344CB8AC3E}">
        <p14:creationId xmlns:p14="http://schemas.microsoft.com/office/powerpoint/2010/main" val="1397124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32E04-1B30-6193-BB94-CBDA00121D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D2C82A-9569-9BB7-C0DF-847127889C3F}"/>
              </a:ext>
            </a:extLst>
          </p:cNvPr>
          <p:cNvSpPr>
            <a:spLocks noGrp="1"/>
          </p:cNvSpPr>
          <p:nvPr>
            <p:ph type="title"/>
          </p:nvPr>
        </p:nvSpPr>
        <p:spPr>
          <a:xfrm>
            <a:off x="950303" y="-531439"/>
            <a:ext cx="8229600" cy="1108032"/>
          </a:xfrm>
        </p:spPr>
        <p:txBody>
          <a:bodyPr/>
          <a:lstStyle/>
          <a:p>
            <a:r>
              <a:rPr lang="fr-FR" dirty="0"/>
              <a:t>Les petites unités morphologiques</a:t>
            </a:r>
          </a:p>
        </p:txBody>
      </p:sp>
      <p:sp>
        <p:nvSpPr>
          <p:cNvPr id="4" name="Titre 1">
            <a:extLst>
              <a:ext uri="{FF2B5EF4-FFF2-40B4-BE49-F238E27FC236}">
                <a16:creationId xmlns:a16="http://schemas.microsoft.com/office/drawing/2014/main" id="{F8AB9138-EF1C-F2F0-9148-4BC56F673EA6}"/>
              </a:ext>
            </a:extLst>
          </p:cNvPr>
          <p:cNvSpPr txBox="1">
            <a:spLocks/>
          </p:cNvSpPr>
          <p:nvPr/>
        </p:nvSpPr>
        <p:spPr bwMode="auto">
          <a:xfrm>
            <a:off x="107504" y="476672"/>
            <a:ext cx="917604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2000" kern="0" dirty="0"/>
              <a:t>Retrouver les héritages des habitats </a:t>
            </a:r>
            <a:r>
              <a:rPr lang="fr-FR" sz="2000" kern="0" dirty="0" err="1"/>
              <a:t>altomédiévaux</a:t>
            </a:r>
            <a:r>
              <a:rPr lang="fr-FR" sz="2000" kern="0" dirty="0"/>
              <a:t> dans le parcellaire </a:t>
            </a:r>
            <a:r>
              <a:rPr lang="fr-FR" sz="2000" kern="0" dirty="0" err="1"/>
              <a:t>subcontemporain</a:t>
            </a:r>
            <a:r>
              <a:rPr lang="fr-FR" sz="2000" kern="0" dirty="0"/>
              <a:t> ?</a:t>
            </a:r>
          </a:p>
        </p:txBody>
      </p:sp>
      <p:pic>
        <p:nvPicPr>
          <p:cNvPr id="6" name="Image 5">
            <a:extLst>
              <a:ext uri="{FF2B5EF4-FFF2-40B4-BE49-F238E27FC236}">
                <a16:creationId xmlns:a16="http://schemas.microsoft.com/office/drawing/2014/main" id="{C45C3EF3-6C71-73CD-6011-A8EFAD6CD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003649"/>
            <a:ext cx="7956376" cy="5635766"/>
          </a:xfrm>
          <a:prstGeom prst="rect">
            <a:avLst/>
          </a:prstGeom>
        </p:spPr>
      </p:pic>
    </p:spTree>
    <p:extLst>
      <p:ext uri="{BB962C8B-B14F-4D97-AF65-F5344CB8AC3E}">
        <p14:creationId xmlns:p14="http://schemas.microsoft.com/office/powerpoint/2010/main" val="4120776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C35967-6F4A-0525-580F-7DB426AAA025}"/>
              </a:ext>
            </a:extLst>
          </p:cNvPr>
          <p:cNvSpPr>
            <a:spLocks noGrp="1"/>
          </p:cNvSpPr>
          <p:nvPr>
            <p:ph type="title"/>
          </p:nvPr>
        </p:nvSpPr>
        <p:spPr/>
        <p:txBody>
          <a:bodyPr/>
          <a:lstStyle/>
          <a:p>
            <a:r>
              <a:rPr lang="fr-FR" dirty="0"/>
              <a:t>Spatialisation</a:t>
            </a:r>
            <a:r>
              <a:rPr lang="fr-FR"/>
              <a:t>, toponymie…</a:t>
            </a:r>
          </a:p>
        </p:txBody>
      </p:sp>
      <p:pic>
        <p:nvPicPr>
          <p:cNvPr id="5" name="Espace réservé du contenu 4">
            <a:extLst>
              <a:ext uri="{FF2B5EF4-FFF2-40B4-BE49-F238E27FC236}">
                <a16:creationId xmlns:a16="http://schemas.microsoft.com/office/drawing/2014/main" id="{D122D345-AA0B-080E-2FC8-1B7BC9F5C65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59" y="1556792"/>
            <a:ext cx="5559617" cy="4896544"/>
          </a:xfrm>
        </p:spPr>
      </p:pic>
    </p:spTree>
    <p:extLst>
      <p:ext uri="{BB962C8B-B14F-4D97-AF65-F5344CB8AC3E}">
        <p14:creationId xmlns:p14="http://schemas.microsoft.com/office/powerpoint/2010/main" val="1360799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0B3BD-69F6-426F-E30C-881C23F4589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40AC1FD-CE72-7F46-85A3-9D9CD03EC51C}"/>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626299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5F53E-CDD9-636D-8D30-14295C672A9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EF049F-E8B4-114A-021B-049AEC3B5342}"/>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18706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2307D-A396-A951-735A-AD8C1B73340B}"/>
              </a:ext>
            </a:extLst>
          </p:cNvPr>
          <p:cNvSpPr>
            <a:spLocks noGrp="1"/>
          </p:cNvSpPr>
          <p:nvPr>
            <p:ph type="title"/>
          </p:nvPr>
        </p:nvSpPr>
        <p:spPr>
          <a:xfrm>
            <a:off x="457200" y="332656"/>
            <a:ext cx="8229600" cy="1139825"/>
          </a:xfrm>
        </p:spPr>
        <p:txBody>
          <a:bodyPr/>
          <a:lstStyle/>
          <a:p>
            <a:pPr algn="ctr"/>
            <a:r>
              <a:rPr lang="fr-FR" dirty="0"/>
              <a:t>Mise en garde préalable,</a:t>
            </a:r>
            <a:br>
              <a:rPr lang="fr-FR" dirty="0"/>
            </a:br>
            <a:r>
              <a:rPr lang="fr-FR" dirty="0"/>
              <a:t>attention à l’effet de paréidolie !</a:t>
            </a:r>
          </a:p>
        </p:txBody>
      </p:sp>
      <p:sp>
        <p:nvSpPr>
          <p:cNvPr id="3" name="Espace réservé du contenu 2">
            <a:extLst>
              <a:ext uri="{FF2B5EF4-FFF2-40B4-BE49-F238E27FC236}">
                <a16:creationId xmlns:a16="http://schemas.microsoft.com/office/drawing/2014/main" id="{2A412E87-C574-2788-12AA-6487751AB876}"/>
              </a:ext>
            </a:extLst>
          </p:cNvPr>
          <p:cNvSpPr>
            <a:spLocks noGrp="1"/>
          </p:cNvSpPr>
          <p:nvPr>
            <p:ph idx="1"/>
          </p:nvPr>
        </p:nvSpPr>
        <p:spPr>
          <a:xfrm>
            <a:off x="457200" y="1583410"/>
            <a:ext cx="8507288" cy="4547515"/>
          </a:xfrm>
        </p:spPr>
        <p:txBody>
          <a:bodyPr/>
          <a:lstStyle/>
          <a:p>
            <a:pPr algn="just"/>
            <a:r>
              <a:rPr lang="fr-FR" sz="1600" dirty="0"/>
              <a:t>La </a:t>
            </a:r>
            <a:r>
              <a:rPr lang="fr-FR" sz="1600" b="1" dirty="0"/>
              <a:t>paréidolie</a:t>
            </a:r>
            <a:r>
              <a:rPr lang="fr-FR" sz="1600" dirty="0"/>
              <a:t> est un phénomène perceptif relevant des sciences cognitives, défini comme la tendance du cerveau humain à interpréter des formes familières dans des objets ou des motifs aléatoires. Elle traduit notre penchant naturel à donner du sens à ce que nous voyons, même quand il n’y en a pas. </a:t>
            </a:r>
          </a:p>
          <a:p>
            <a:pPr algn="just"/>
            <a:endParaRPr lang="fr-FR" sz="1600" dirty="0"/>
          </a:p>
        </p:txBody>
      </p:sp>
      <p:pic>
        <p:nvPicPr>
          <p:cNvPr id="5" name="Image 4">
            <a:extLst>
              <a:ext uri="{FF2B5EF4-FFF2-40B4-BE49-F238E27FC236}">
                <a16:creationId xmlns:a16="http://schemas.microsoft.com/office/drawing/2014/main" id="{7FA2A724-56C8-A930-3D88-09EB441FB397}"/>
              </a:ext>
            </a:extLst>
          </p:cNvPr>
          <p:cNvPicPr>
            <a:picLocks noChangeAspect="1"/>
          </p:cNvPicPr>
          <p:nvPr/>
        </p:nvPicPr>
        <p:blipFill>
          <a:blip r:embed="rId2">
            <a:extLst>
              <a:ext uri="{28A0092B-C50C-407E-A947-70E740481C1C}">
                <a14:useLocalDpi xmlns:a14="http://schemas.microsoft.com/office/drawing/2010/main" val="0"/>
              </a:ext>
            </a:extLst>
          </a:blip>
          <a:srcRect l="11413" r="11413"/>
          <a:stretch>
            <a:fillRect/>
          </a:stretch>
        </p:blipFill>
        <p:spPr>
          <a:xfrm>
            <a:off x="4355977" y="2719848"/>
            <a:ext cx="4788023" cy="4138152"/>
          </a:xfrm>
          <a:prstGeom prst="rect">
            <a:avLst/>
          </a:prstGeom>
        </p:spPr>
      </p:pic>
      <p:sp>
        <p:nvSpPr>
          <p:cNvPr id="9" name="Espace réservé du contenu 2">
            <a:extLst>
              <a:ext uri="{FF2B5EF4-FFF2-40B4-BE49-F238E27FC236}">
                <a16:creationId xmlns:a16="http://schemas.microsoft.com/office/drawing/2014/main" id="{85249516-8778-DEE4-CF5F-0B856A1041FC}"/>
              </a:ext>
            </a:extLst>
          </p:cNvPr>
          <p:cNvSpPr txBox="1">
            <a:spLocks/>
          </p:cNvSpPr>
          <p:nvPr/>
        </p:nvSpPr>
        <p:spPr bwMode="auto">
          <a:xfrm>
            <a:off x="457200" y="3068960"/>
            <a:ext cx="3826768" cy="399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a:lstStyle>
          <a:p>
            <a:pPr algn="just"/>
            <a:r>
              <a:rPr lang="fr-FR" sz="1600" kern="0" dirty="0"/>
              <a:t>Ce mécanisme explique par exemple pourquoi l’on distingue parfois un visage dans les nuages, un animal dans les aspérités d’un tronc d’arbre, ou encore une silhouette humaine dans une tache d’humidité sur un mur.</a:t>
            </a:r>
          </a:p>
          <a:p>
            <a:pPr marL="0" indent="0" algn="just">
              <a:buNone/>
            </a:pPr>
            <a:endParaRPr lang="fr-FR" sz="1600" kern="0" dirty="0"/>
          </a:p>
          <a:p>
            <a:pPr algn="just"/>
            <a:r>
              <a:rPr lang="fr-FR" sz="1600" kern="0" dirty="0">
                <a:solidFill>
                  <a:srgbClr val="FF0000"/>
                </a:solidFill>
              </a:rPr>
              <a:t>Si vous recherchez tel ou tel type de forme dans le parcellaire, vous aurez tendance à en interpréter là où il n’y en a pas !</a:t>
            </a:r>
          </a:p>
        </p:txBody>
      </p:sp>
    </p:spTree>
    <p:extLst>
      <p:ext uri="{BB962C8B-B14F-4D97-AF65-F5344CB8AC3E}">
        <p14:creationId xmlns:p14="http://schemas.microsoft.com/office/powerpoint/2010/main" val="3445157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7550B8-0304-6857-8F6A-E8BD1610E0A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4E9E401-0521-61AE-F89D-90DEFA213D5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9693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72649-B5F2-EECC-2D45-4AA6B81F111B}"/>
              </a:ext>
            </a:extLst>
          </p:cNvPr>
          <p:cNvSpPr>
            <a:spLocks noGrp="1"/>
          </p:cNvSpPr>
          <p:nvPr>
            <p:ph type="title"/>
          </p:nvPr>
        </p:nvSpPr>
        <p:spPr/>
        <p:txBody>
          <a:bodyPr/>
          <a:lstStyle/>
          <a:p>
            <a:endParaRPr lang="fr-FR" dirty="0"/>
          </a:p>
        </p:txBody>
      </p:sp>
      <p:pic>
        <p:nvPicPr>
          <p:cNvPr id="7" name="Espace réservé du contenu 6">
            <a:extLst>
              <a:ext uri="{FF2B5EF4-FFF2-40B4-BE49-F238E27FC236}">
                <a16:creationId xmlns:a16="http://schemas.microsoft.com/office/drawing/2014/main" id="{BF12E4AB-E132-D573-7EB0-415A3DC51C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64" y="260135"/>
            <a:ext cx="8820472" cy="6302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6824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99EC6F-2A42-4E03-0887-D59F74294F78}"/>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F8F0269-6D08-C99C-C54C-852983D9B139}"/>
              </a:ext>
            </a:extLst>
          </p:cNvPr>
          <p:cNvPicPr>
            <a:picLocks noGrp="1" noChangeAspect="1"/>
          </p:cNvPicPr>
          <p:nvPr>
            <p:ph idx="1"/>
          </p:nvPr>
        </p:nvPicPr>
        <p:blipFill>
          <a:blip r:embed="rId2"/>
          <a:stretch>
            <a:fillRect/>
          </a:stretch>
        </p:blipFill>
        <p:spPr>
          <a:xfrm>
            <a:off x="221361" y="0"/>
            <a:ext cx="8922639" cy="6309220"/>
          </a:xfrm>
          <a:prstGeom prst="rect">
            <a:avLst/>
          </a:prstGeom>
        </p:spPr>
      </p:pic>
    </p:spTree>
    <p:extLst>
      <p:ext uri="{BB962C8B-B14F-4D97-AF65-F5344CB8AC3E}">
        <p14:creationId xmlns:p14="http://schemas.microsoft.com/office/powerpoint/2010/main" val="294795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2F83B-DEF2-5B33-5E85-FAC68189A5C7}"/>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85602AC3-968A-91C4-A055-52C7D0F891CE}"/>
              </a:ext>
            </a:extLst>
          </p:cNvPr>
          <p:cNvPicPr>
            <a:picLocks noGrp="1" noChangeAspect="1"/>
          </p:cNvPicPr>
          <p:nvPr>
            <p:ph idx="1"/>
          </p:nvPr>
        </p:nvPicPr>
        <p:blipFill>
          <a:blip r:embed="rId2"/>
          <a:stretch>
            <a:fillRect/>
          </a:stretch>
        </p:blipFill>
        <p:spPr>
          <a:xfrm>
            <a:off x="205666" y="116632"/>
            <a:ext cx="8938334" cy="6306492"/>
          </a:xfrm>
          <a:prstGeom prst="rect">
            <a:avLst/>
          </a:prstGeom>
        </p:spPr>
      </p:pic>
    </p:spTree>
    <p:extLst>
      <p:ext uri="{BB962C8B-B14F-4D97-AF65-F5344CB8AC3E}">
        <p14:creationId xmlns:p14="http://schemas.microsoft.com/office/powerpoint/2010/main" val="2022341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F9B1-3305-5231-0591-97DBE8636495}"/>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83EB924D-DC02-131A-F0EC-96F356B398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35294"/>
            <a:ext cx="8892480" cy="6286064"/>
          </a:xfrm>
        </p:spPr>
      </p:pic>
      <p:sp>
        <p:nvSpPr>
          <p:cNvPr id="6" name="ZoneTexte 5">
            <a:extLst>
              <a:ext uri="{FF2B5EF4-FFF2-40B4-BE49-F238E27FC236}">
                <a16:creationId xmlns:a16="http://schemas.microsoft.com/office/drawing/2014/main" id="{BEB3EF1A-EA2E-2F1F-B643-E0504688CDE0}"/>
              </a:ext>
            </a:extLst>
          </p:cNvPr>
          <p:cNvSpPr txBox="1"/>
          <p:nvPr/>
        </p:nvSpPr>
        <p:spPr>
          <a:xfrm>
            <a:off x="251520" y="6453374"/>
            <a:ext cx="8892480" cy="307777"/>
          </a:xfrm>
          <a:prstGeom prst="rect">
            <a:avLst/>
          </a:prstGeom>
          <a:noFill/>
        </p:spPr>
        <p:txBody>
          <a:bodyPr wrap="square" rtlCol="0">
            <a:spAutoFit/>
          </a:bodyPr>
          <a:lstStyle/>
          <a:p>
            <a:pPr algn="ctr"/>
            <a:r>
              <a:rPr lang="fr-FR" sz="1400" dirty="0"/>
              <a:t>Évolution schématique des habitats élitaires en Armorique (Jonathan Guillaume)</a:t>
            </a:r>
          </a:p>
        </p:txBody>
      </p:sp>
    </p:spTree>
    <p:extLst>
      <p:ext uri="{BB962C8B-B14F-4D97-AF65-F5344CB8AC3E}">
        <p14:creationId xmlns:p14="http://schemas.microsoft.com/office/powerpoint/2010/main" val="92719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617785" y="3204620"/>
            <a:ext cx="5908431" cy="2889120"/>
          </a:xfrm>
        </p:spPr>
        <p:txBody>
          <a:bodyPr/>
          <a:lstStyle/>
          <a:p>
            <a:endParaRPr lang="fr-FR" dirty="0">
              <a:solidFill>
                <a:srgbClr val="C00000"/>
              </a:solidFill>
            </a:endParaRPr>
          </a:p>
          <a:p>
            <a:endParaRPr lang="fr-FR" sz="2585" b="0" dirty="0">
              <a:solidFill>
                <a:srgbClr val="C00000"/>
              </a:solidFill>
              <a:latin typeface="+mj-lt"/>
              <a:ea typeface="+mj-ea"/>
              <a:cs typeface="+mj-cs"/>
            </a:endParaRPr>
          </a:p>
          <a:p>
            <a:endParaRPr lang="fr-FR" sz="2585" b="0" dirty="0">
              <a:solidFill>
                <a:schemeClr val="accent5">
                  <a:lumMod val="60000"/>
                  <a:lumOff val="40000"/>
                </a:schemeClr>
              </a:solidFill>
              <a:latin typeface="+mj-lt"/>
              <a:ea typeface="+mj-ea"/>
              <a:cs typeface="+mj-cs"/>
            </a:endParaRPr>
          </a:p>
          <a:p>
            <a:endParaRPr lang="fr-FR" cap="none" dirty="0">
              <a:solidFill>
                <a:schemeClr val="accent5">
                  <a:lumMod val="60000"/>
                  <a:lumOff val="40000"/>
                </a:schemeClr>
              </a:solidFill>
            </a:endParaRPr>
          </a:p>
        </p:txBody>
      </p:sp>
      <p:sp>
        <p:nvSpPr>
          <p:cNvPr id="2" name="Titre 1"/>
          <p:cNvSpPr>
            <a:spLocks noGrp="1"/>
          </p:cNvSpPr>
          <p:nvPr>
            <p:ph type="ctrTitle"/>
          </p:nvPr>
        </p:nvSpPr>
        <p:spPr>
          <a:xfrm>
            <a:off x="982678" y="437898"/>
            <a:ext cx="7178644" cy="1617785"/>
          </a:xfrm>
        </p:spPr>
        <p:txBody>
          <a:bodyPr/>
          <a:lstStyle/>
          <a:p>
            <a:r>
              <a:rPr lang="fr-FR" sz="3692" dirty="0">
                <a:solidFill>
                  <a:srgbClr val="C00000"/>
                </a:solidFill>
              </a:rPr>
              <a:t>L’analyse de morphologie urbaine au service de la recherche historique</a:t>
            </a:r>
            <a:endParaRPr lang="fr-FR" sz="3692" i="1" dirty="0">
              <a:solidFill>
                <a:srgbClr val="C00000"/>
              </a:solidFill>
            </a:endParaRPr>
          </a:p>
        </p:txBody>
      </p:sp>
    </p:spTree>
    <p:extLst>
      <p:ext uri="{BB962C8B-B14F-4D97-AF65-F5344CB8AC3E}">
        <p14:creationId xmlns:p14="http://schemas.microsoft.com/office/powerpoint/2010/main" val="3358769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C31EA9A-87DB-FF1F-C8A3-5347A15D701C}"/>
              </a:ext>
            </a:extLst>
          </p:cNvPr>
          <p:cNvSpPr>
            <a:spLocks noGrp="1"/>
          </p:cNvSpPr>
          <p:nvPr>
            <p:ph type="title"/>
          </p:nvPr>
        </p:nvSpPr>
        <p:spPr>
          <a:xfrm>
            <a:off x="611560" y="-19322"/>
            <a:ext cx="8175677" cy="1406769"/>
          </a:xfrm>
        </p:spPr>
        <p:txBody>
          <a:bodyPr/>
          <a:lstStyle/>
          <a:p>
            <a:r>
              <a:rPr lang="fr-FR" dirty="0"/>
              <a:t>Étude de cas : Châteaubriant (Loire-Atlantique</a:t>
            </a:r>
          </a:p>
        </p:txBody>
      </p:sp>
      <p:sp>
        <p:nvSpPr>
          <p:cNvPr id="5" name="Titre 1">
            <a:extLst>
              <a:ext uri="{FF2B5EF4-FFF2-40B4-BE49-F238E27FC236}">
                <a16:creationId xmlns:a16="http://schemas.microsoft.com/office/drawing/2014/main" id="{A863B858-C16E-890D-31AE-533336F7DE73}"/>
              </a:ext>
            </a:extLst>
          </p:cNvPr>
          <p:cNvSpPr txBox="1">
            <a:spLocks/>
          </p:cNvSpPr>
          <p:nvPr/>
        </p:nvSpPr>
        <p:spPr bwMode="auto">
          <a:xfrm>
            <a:off x="484161" y="3501008"/>
            <a:ext cx="8175677" cy="16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pPr algn="ctr"/>
            <a:r>
              <a:rPr lang="fr-FR" sz="3692" i="1" kern="0" dirty="0">
                <a:solidFill>
                  <a:srgbClr val="C00000"/>
                </a:solidFill>
              </a:rPr>
              <a:t>Proposition pour une évolution morphologique de la ville de Châteaubriant à partir de l’analyse </a:t>
            </a:r>
            <a:r>
              <a:rPr lang="fr-FR" sz="3692" i="1" kern="0" dirty="0" err="1">
                <a:solidFill>
                  <a:srgbClr val="C00000"/>
                </a:solidFill>
              </a:rPr>
              <a:t>archéogéographiques</a:t>
            </a:r>
            <a:r>
              <a:rPr lang="fr-FR" sz="3692" i="1" kern="0" dirty="0">
                <a:solidFill>
                  <a:srgbClr val="C00000"/>
                </a:solidFill>
              </a:rPr>
              <a:t> e des informations archéologique et historiques</a:t>
            </a:r>
          </a:p>
        </p:txBody>
      </p:sp>
    </p:spTree>
    <p:extLst>
      <p:ext uri="{BB962C8B-B14F-4D97-AF65-F5344CB8AC3E}">
        <p14:creationId xmlns:p14="http://schemas.microsoft.com/office/powerpoint/2010/main" val="14753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5BAE8E2-7F3A-EE6A-E0D1-15A34FDA8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910" y="-2032"/>
            <a:ext cx="8922090" cy="6309320"/>
          </a:xfrm>
          <a:prstGeom prst="rect">
            <a:avLst/>
          </a:prstGeom>
        </p:spPr>
      </p:pic>
      <p:sp>
        <p:nvSpPr>
          <p:cNvPr id="7" name="ZoneTexte 6">
            <a:extLst>
              <a:ext uri="{FF2B5EF4-FFF2-40B4-BE49-F238E27FC236}">
                <a16:creationId xmlns:a16="http://schemas.microsoft.com/office/drawing/2014/main" id="{FC32F583-F679-B1C6-E9BC-CA4A278893F8}"/>
              </a:ext>
            </a:extLst>
          </p:cNvPr>
          <p:cNvSpPr txBox="1"/>
          <p:nvPr/>
        </p:nvSpPr>
        <p:spPr>
          <a:xfrm>
            <a:off x="251520" y="6453374"/>
            <a:ext cx="8892480" cy="307777"/>
          </a:xfrm>
          <a:prstGeom prst="rect">
            <a:avLst/>
          </a:prstGeom>
          <a:noFill/>
        </p:spPr>
        <p:txBody>
          <a:bodyPr wrap="square" rtlCol="0">
            <a:spAutoFit/>
          </a:bodyPr>
          <a:lstStyle/>
          <a:p>
            <a:pPr algn="ctr"/>
            <a:r>
              <a:rPr lang="fr-FR" sz="1400" dirty="0"/>
              <a:t>Châteaubriant, analyse morphogénique à partir du cadastre de 1824 (J. Guillaume)</a:t>
            </a:r>
          </a:p>
        </p:txBody>
      </p:sp>
    </p:spTree>
    <p:extLst>
      <p:ext uri="{BB962C8B-B14F-4D97-AF65-F5344CB8AC3E}">
        <p14:creationId xmlns:p14="http://schemas.microsoft.com/office/powerpoint/2010/main" val="225298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760260E-3D8E-7E7B-6D00-C4BED922E1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084" y="0"/>
            <a:ext cx="8858987" cy="6264696"/>
          </a:xfrm>
        </p:spPr>
      </p:pic>
      <p:sp>
        <p:nvSpPr>
          <p:cNvPr id="6" name="ZoneTexte 5">
            <a:extLst>
              <a:ext uri="{FF2B5EF4-FFF2-40B4-BE49-F238E27FC236}">
                <a16:creationId xmlns:a16="http://schemas.microsoft.com/office/drawing/2014/main" id="{ECD8755B-9CA7-E071-4750-D59A4EC62796}"/>
              </a:ext>
            </a:extLst>
          </p:cNvPr>
          <p:cNvSpPr txBox="1"/>
          <p:nvPr/>
        </p:nvSpPr>
        <p:spPr>
          <a:xfrm>
            <a:off x="251520" y="6453374"/>
            <a:ext cx="8892480" cy="307777"/>
          </a:xfrm>
          <a:prstGeom prst="rect">
            <a:avLst/>
          </a:prstGeom>
          <a:noFill/>
        </p:spPr>
        <p:txBody>
          <a:bodyPr wrap="square" rtlCol="0">
            <a:spAutoFit/>
          </a:bodyPr>
          <a:lstStyle/>
          <a:p>
            <a:pPr algn="ctr"/>
            <a:r>
              <a:rPr lang="fr-FR" sz="1400" dirty="0"/>
              <a:t>Châteaubriant, interprétation morphologique pour la fin du XIIe – début XIIIe s. (J. Guillaume)</a:t>
            </a:r>
          </a:p>
        </p:txBody>
      </p:sp>
    </p:spTree>
    <p:extLst>
      <p:ext uri="{BB962C8B-B14F-4D97-AF65-F5344CB8AC3E}">
        <p14:creationId xmlns:p14="http://schemas.microsoft.com/office/powerpoint/2010/main" val="2267495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676F50B-2F8B-CCE1-7034-CAA465EE0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
            <a:ext cx="8964488" cy="6339302"/>
          </a:xfrm>
          <a:prstGeom prst="rect">
            <a:avLst/>
          </a:prstGeom>
        </p:spPr>
      </p:pic>
      <p:sp>
        <p:nvSpPr>
          <p:cNvPr id="6" name="ZoneTexte 5">
            <a:extLst>
              <a:ext uri="{FF2B5EF4-FFF2-40B4-BE49-F238E27FC236}">
                <a16:creationId xmlns:a16="http://schemas.microsoft.com/office/drawing/2014/main" id="{132EF7F7-1D38-14AD-BDC2-454239907380}"/>
              </a:ext>
            </a:extLst>
          </p:cNvPr>
          <p:cNvSpPr txBox="1"/>
          <p:nvPr/>
        </p:nvSpPr>
        <p:spPr>
          <a:xfrm>
            <a:off x="251520" y="6453374"/>
            <a:ext cx="8892480" cy="307777"/>
          </a:xfrm>
          <a:prstGeom prst="rect">
            <a:avLst/>
          </a:prstGeom>
          <a:noFill/>
        </p:spPr>
        <p:txBody>
          <a:bodyPr wrap="square" rtlCol="0">
            <a:spAutoFit/>
          </a:bodyPr>
          <a:lstStyle/>
          <a:p>
            <a:pPr algn="ctr"/>
            <a:r>
              <a:rPr lang="fr-FR" sz="1400" dirty="0"/>
              <a:t>Châteaubriant, interprétation mi XIIIe –XIVe s. (J. Guillaume)</a:t>
            </a:r>
          </a:p>
        </p:txBody>
      </p:sp>
    </p:spTree>
    <p:extLst>
      <p:ext uri="{BB962C8B-B14F-4D97-AF65-F5344CB8AC3E}">
        <p14:creationId xmlns:p14="http://schemas.microsoft.com/office/powerpoint/2010/main" val="325288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367425-89D4-38F5-3EB9-D1607853CF9A}"/>
              </a:ext>
            </a:extLst>
          </p:cNvPr>
          <p:cNvSpPr>
            <a:spLocks noGrp="1"/>
          </p:cNvSpPr>
          <p:nvPr>
            <p:ph idx="1"/>
          </p:nvPr>
        </p:nvSpPr>
        <p:spPr>
          <a:xfrm>
            <a:off x="389045" y="1916832"/>
            <a:ext cx="8435280" cy="4530725"/>
          </a:xfrm>
        </p:spPr>
        <p:txBody>
          <a:bodyPr/>
          <a:lstStyle/>
          <a:p>
            <a:r>
              <a:rPr lang="fr-FR" sz="2000" dirty="0"/>
              <a:t>La plupart des formes qui vont être abordées concernent avant tout l’expression du pouvoir des élites locales. </a:t>
            </a:r>
          </a:p>
          <a:p>
            <a:r>
              <a:rPr lang="fr-FR" sz="2000" dirty="0"/>
              <a:t>Sans autorisation seigneuriale (ecclésiastique ou laïque), les paysans n’ont théoriquement aucun droit de produire des monuments ou des limites physiques de types  fossés, talus, haies, palissades, murs, …</a:t>
            </a:r>
          </a:p>
          <a:p>
            <a:r>
              <a:rPr lang="fr-FR" sz="2000" dirty="0"/>
              <a:t>Au-delà des caractères techniques ou fonctionnels, ne faut jamais oublier le rôle symbolique d’appropriation du territoire que constituent l’érection de ces limites. </a:t>
            </a:r>
          </a:p>
          <a:p>
            <a:r>
              <a:rPr lang="fr-FR" sz="2000" dirty="0"/>
              <a:t>La plupart des exemples abordées pourra donc se rapprocher de ce qu’on appelle l’expression du phénomène manorial dans le paysage, mais pas uniquement. </a:t>
            </a:r>
          </a:p>
        </p:txBody>
      </p:sp>
      <p:sp>
        <p:nvSpPr>
          <p:cNvPr id="5" name="Titre 1">
            <a:extLst>
              <a:ext uri="{FF2B5EF4-FFF2-40B4-BE49-F238E27FC236}">
                <a16:creationId xmlns:a16="http://schemas.microsoft.com/office/drawing/2014/main" id="{99254A32-9094-047E-9CD5-8CDDF2E833E9}"/>
              </a:ext>
            </a:extLst>
          </p:cNvPr>
          <p:cNvSpPr>
            <a:spLocks noGrp="1"/>
          </p:cNvSpPr>
          <p:nvPr>
            <p:ph type="title"/>
          </p:nvPr>
        </p:nvSpPr>
        <p:spPr>
          <a:xfrm>
            <a:off x="611560" y="332656"/>
            <a:ext cx="8229600" cy="1036340"/>
          </a:xfrm>
        </p:spPr>
        <p:txBody>
          <a:bodyPr/>
          <a:lstStyle/>
          <a:p>
            <a:pPr algn="ctr"/>
            <a:r>
              <a:rPr lang="fr-FR" dirty="0"/>
              <a:t>Unités et particularités morphologiques du parcellaire</a:t>
            </a:r>
          </a:p>
        </p:txBody>
      </p:sp>
    </p:spTree>
    <p:extLst>
      <p:ext uri="{BB962C8B-B14F-4D97-AF65-F5344CB8AC3E}">
        <p14:creationId xmlns:p14="http://schemas.microsoft.com/office/powerpoint/2010/main" val="300116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BAB996-B8B0-0806-F75B-E5A32C63F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910" y="-15674"/>
            <a:ext cx="8922090" cy="6309320"/>
          </a:xfrm>
          <a:prstGeom prst="rect">
            <a:avLst/>
          </a:prstGeom>
        </p:spPr>
      </p:pic>
      <p:sp>
        <p:nvSpPr>
          <p:cNvPr id="6" name="ZoneTexte 5">
            <a:extLst>
              <a:ext uri="{FF2B5EF4-FFF2-40B4-BE49-F238E27FC236}">
                <a16:creationId xmlns:a16="http://schemas.microsoft.com/office/drawing/2014/main" id="{7505183D-A607-9133-0572-9BBF52390217}"/>
              </a:ext>
            </a:extLst>
          </p:cNvPr>
          <p:cNvSpPr txBox="1"/>
          <p:nvPr/>
        </p:nvSpPr>
        <p:spPr>
          <a:xfrm>
            <a:off x="251520" y="6453374"/>
            <a:ext cx="8892480" cy="307777"/>
          </a:xfrm>
          <a:prstGeom prst="rect">
            <a:avLst/>
          </a:prstGeom>
          <a:noFill/>
        </p:spPr>
        <p:txBody>
          <a:bodyPr wrap="square" rtlCol="0">
            <a:spAutoFit/>
          </a:bodyPr>
          <a:lstStyle/>
          <a:p>
            <a:pPr algn="ctr"/>
            <a:r>
              <a:rPr lang="fr-FR" sz="1400" dirty="0"/>
              <a:t>Châteaubriant</a:t>
            </a:r>
            <a:r>
              <a:rPr lang="fr-FR" sz="1400"/>
              <a:t>, interprétation vers le XVIe s</a:t>
            </a:r>
            <a:r>
              <a:rPr lang="fr-FR" sz="1400" dirty="0"/>
              <a:t>. (J. Guillaume)</a:t>
            </a:r>
          </a:p>
        </p:txBody>
      </p:sp>
    </p:spTree>
    <p:extLst>
      <p:ext uri="{BB962C8B-B14F-4D97-AF65-F5344CB8AC3E}">
        <p14:creationId xmlns:p14="http://schemas.microsoft.com/office/powerpoint/2010/main" val="2499218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265062" y="3280334"/>
            <a:ext cx="6613876" cy="1544515"/>
          </a:xfrm>
        </p:spPr>
        <p:txBody>
          <a:bodyPr/>
          <a:lstStyle/>
          <a:p>
            <a:r>
              <a:rPr lang="fr-FR" sz="2215" dirty="0"/>
              <a:t>Restituer des éléments de l’ancienne topographie antique et médiévale</a:t>
            </a:r>
          </a:p>
        </p:txBody>
      </p:sp>
      <p:sp>
        <p:nvSpPr>
          <p:cNvPr id="3" name="Titre 2"/>
          <p:cNvSpPr>
            <a:spLocks noGrp="1"/>
          </p:cNvSpPr>
          <p:nvPr>
            <p:ph type="title"/>
          </p:nvPr>
        </p:nvSpPr>
        <p:spPr>
          <a:xfrm>
            <a:off x="450928" y="570836"/>
            <a:ext cx="8175677" cy="1406769"/>
          </a:xfrm>
        </p:spPr>
        <p:txBody>
          <a:bodyPr/>
          <a:lstStyle/>
          <a:p>
            <a:r>
              <a:rPr lang="fr-FR" dirty="0"/>
              <a:t>Étude de cas : la ville de Beja (Alentejo, Portugal)</a:t>
            </a:r>
          </a:p>
        </p:txBody>
      </p:sp>
    </p:spTree>
    <p:extLst>
      <p:ext uri="{BB962C8B-B14F-4D97-AF65-F5344CB8AC3E}">
        <p14:creationId xmlns:p14="http://schemas.microsoft.com/office/powerpoint/2010/main" val="716549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642095" cy="6858000"/>
          </a:xfrm>
          <a:prstGeom prst="rect">
            <a:avLst/>
          </a:prstGeom>
        </p:spPr>
      </p:pic>
      <p:sp>
        <p:nvSpPr>
          <p:cNvPr id="3" name="ZoneTexte 2"/>
          <p:cNvSpPr txBox="1"/>
          <p:nvPr/>
        </p:nvSpPr>
        <p:spPr>
          <a:xfrm>
            <a:off x="5882640" y="843280"/>
            <a:ext cx="2885440" cy="4031873"/>
          </a:xfrm>
          <a:prstGeom prst="rect">
            <a:avLst/>
          </a:prstGeom>
          <a:noFill/>
        </p:spPr>
        <p:txBody>
          <a:bodyPr wrap="square" rtlCol="0">
            <a:spAutoFit/>
          </a:bodyPr>
          <a:lstStyle/>
          <a:p>
            <a:r>
              <a:rPr lang="fr-FR" b="1" dirty="0"/>
              <a:t>Recherchez dans le plan parcellaire contemporain de Beja </a:t>
            </a:r>
            <a:r>
              <a:rPr lang="fr-FR" dirty="0"/>
              <a:t>:</a:t>
            </a:r>
          </a:p>
          <a:p>
            <a:endParaRPr lang="fr-FR" dirty="0"/>
          </a:p>
          <a:p>
            <a:pPr marL="342900" indent="-342900">
              <a:spcAft>
                <a:spcPts val="1200"/>
              </a:spcAft>
              <a:buFont typeface="+mj-lt"/>
              <a:buAutoNum type="arabicPeriod"/>
            </a:pPr>
            <a:r>
              <a:rPr lang="fr-FR" dirty="0"/>
              <a:t>L’ancien rempart médiéval, ses tours et son aire d’attraction</a:t>
            </a:r>
          </a:p>
          <a:p>
            <a:pPr marL="342900" indent="-342900">
              <a:spcAft>
                <a:spcPts val="1200"/>
              </a:spcAft>
              <a:buFont typeface="+mj-lt"/>
              <a:buAutoNum type="arabicPeriod"/>
            </a:pPr>
            <a:r>
              <a:rPr lang="fr-FR" dirty="0"/>
              <a:t>Les points de passage dans ce rempart</a:t>
            </a:r>
          </a:p>
          <a:p>
            <a:pPr marL="342900" indent="-342900">
              <a:spcAft>
                <a:spcPts val="1200"/>
              </a:spcAft>
              <a:buFont typeface="+mj-lt"/>
              <a:buAutoNum type="arabicPeriod"/>
            </a:pPr>
            <a:r>
              <a:rPr lang="fr-FR" dirty="0"/>
              <a:t>Des lotissements urbains</a:t>
            </a:r>
          </a:p>
          <a:p>
            <a:pPr marL="342900" indent="-342900">
              <a:spcAft>
                <a:spcPts val="1200"/>
              </a:spcAft>
              <a:buFont typeface="+mj-lt"/>
              <a:buAutoNum type="arabicPeriod"/>
            </a:pPr>
            <a:r>
              <a:rPr lang="fr-FR" dirty="0"/>
              <a:t>Un amphithéâtre antique</a:t>
            </a:r>
          </a:p>
          <a:p>
            <a:pPr marL="342900" indent="-342900">
              <a:buFont typeface="+mj-lt"/>
              <a:buAutoNum type="arabicPeriod"/>
            </a:pPr>
            <a:endParaRPr lang="fr-FR" dirty="0"/>
          </a:p>
        </p:txBody>
      </p:sp>
    </p:spTree>
    <p:extLst>
      <p:ext uri="{BB962C8B-B14F-4D97-AF65-F5344CB8AC3E}">
        <p14:creationId xmlns:p14="http://schemas.microsoft.com/office/powerpoint/2010/main" val="2280687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0041" y="7910"/>
            <a:ext cx="8747759" cy="6850136"/>
          </a:xfrm>
          <a:prstGeom prst="rect">
            <a:avLst/>
          </a:prstGeom>
        </p:spPr>
      </p:pic>
    </p:spTree>
    <p:extLst>
      <p:ext uri="{BB962C8B-B14F-4D97-AF65-F5344CB8AC3E}">
        <p14:creationId xmlns:p14="http://schemas.microsoft.com/office/powerpoint/2010/main" val="1254061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24640" y="0"/>
            <a:ext cx="8494720" cy="6892396"/>
          </a:xfrm>
          <a:prstGeom prst="rect">
            <a:avLst/>
          </a:prstGeom>
        </p:spPr>
      </p:pic>
      <p:sp>
        <p:nvSpPr>
          <p:cNvPr id="6" name="ZoneTexte 5"/>
          <p:cNvSpPr txBox="1"/>
          <p:nvPr/>
        </p:nvSpPr>
        <p:spPr>
          <a:xfrm>
            <a:off x="7018528" y="5628640"/>
            <a:ext cx="2743200" cy="338554"/>
          </a:xfrm>
          <a:prstGeom prst="rect">
            <a:avLst/>
          </a:prstGeom>
          <a:noFill/>
        </p:spPr>
        <p:txBody>
          <a:bodyPr wrap="square" rtlCol="0">
            <a:spAutoFit/>
          </a:bodyPr>
          <a:lstStyle/>
          <a:p>
            <a:r>
              <a:rPr lang="fr-FR" sz="1600" dirty="0">
                <a:solidFill>
                  <a:srgbClr val="C00000"/>
                </a:solidFill>
              </a:rPr>
              <a:t>Muraille médiévale</a:t>
            </a:r>
          </a:p>
        </p:txBody>
      </p:sp>
    </p:spTree>
    <p:extLst>
      <p:ext uri="{BB962C8B-B14F-4D97-AF65-F5344CB8AC3E}">
        <p14:creationId xmlns:p14="http://schemas.microsoft.com/office/powerpoint/2010/main" val="2341876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1970" y="0"/>
            <a:ext cx="8460060" cy="6858000"/>
          </a:xfrm>
          <a:prstGeom prst="rect">
            <a:avLst/>
          </a:prstGeom>
        </p:spPr>
      </p:pic>
      <p:sp>
        <p:nvSpPr>
          <p:cNvPr id="3" name="ZoneTexte 2"/>
          <p:cNvSpPr txBox="1"/>
          <p:nvPr/>
        </p:nvSpPr>
        <p:spPr>
          <a:xfrm>
            <a:off x="7000240" y="5262880"/>
            <a:ext cx="1788160" cy="830997"/>
          </a:xfrm>
          <a:prstGeom prst="rect">
            <a:avLst/>
          </a:prstGeom>
          <a:noFill/>
        </p:spPr>
        <p:txBody>
          <a:bodyPr wrap="square" rtlCol="0">
            <a:spAutoFit/>
          </a:bodyPr>
          <a:lstStyle/>
          <a:p>
            <a:pPr algn="ctr"/>
            <a:r>
              <a:rPr lang="fr-FR" sz="1600" dirty="0">
                <a:solidFill>
                  <a:srgbClr val="C00000"/>
                </a:solidFill>
              </a:rPr>
              <a:t>Domaine d’attraction de la muraille médiévale</a:t>
            </a:r>
          </a:p>
        </p:txBody>
      </p:sp>
    </p:spTree>
    <p:extLst>
      <p:ext uri="{BB962C8B-B14F-4D97-AF65-F5344CB8AC3E}">
        <p14:creationId xmlns:p14="http://schemas.microsoft.com/office/powerpoint/2010/main" val="1115565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1971" y="0"/>
            <a:ext cx="8460059" cy="6858000"/>
          </a:xfrm>
          <a:prstGeom prst="rect">
            <a:avLst/>
          </a:prstGeom>
        </p:spPr>
      </p:pic>
      <p:sp>
        <p:nvSpPr>
          <p:cNvPr id="3" name="ZoneTexte 2"/>
          <p:cNvSpPr txBox="1"/>
          <p:nvPr/>
        </p:nvSpPr>
        <p:spPr>
          <a:xfrm>
            <a:off x="7162800" y="5527040"/>
            <a:ext cx="1330960" cy="830997"/>
          </a:xfrm>
          <a:prstGeom prst="rect">
            <a:avLst/>
          </a:prstGeom>
          <a:noFill/>
        </p:spPr>
        <p:txBody>
          <a:bodyPr wrap="square" rtlCol="0">
            <a:spAutoFit/>
          </a:bodyPr>
          <a:lstStyle/>
          <a:p>
            <a:pPr algn="ctr"/>
            <a:r>
              <a:rPr lang="fr-FR" sz="1600" dirty="0">
                <a:solidFill>
                  <a:srgbClr val="C00000"/>
                </a:solidFill>
              </a:rPr>
              <a:t>Pattes d’oies et convergences</a:t>
            </a:r>
          </a:p>
        </p:txBody>
      </p:sp>
    </p:spTree>
    <p:extLst>
      <p:ext uri="{BB962C8B-B14F-4D97-AF65-F5344CB8AC3E}">
        <p14:creationId xmlns:p14="http://schemas.microsoft.com/office/powerpoint/2010/main" val="124366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3971" y="0"/>
            <a:ext cx="8476059" cy="6857999"/>
          </a:xfrm>
          <a:prstGeom prst="rect">
            <a:avLst/>
          </a:prstGeom>
        </p:spPr>
      </p:pic>
      <p:sp>
        <p:nvSpPr>
          <p:cNvPr id="3" name="ZoneTexte 2"/>
          <p:cNvSpPr txBox="1"/>
          <p:nvPr/>
        </p:nvSpPr>
        <p:spPr>
          <a:xfrm>
            <a:off x="7000240" y="5262880"/>
            <a:ext cx="1788160" cy="584775"/>
          </a:xfrm>
          <a:prstGeom prst="rect">
            <a:avLst/>
          </a:prstGeom>
          <a:noFill/>
        </p:spPr>
        <p:txBody>
          <a:bodyPr wrap="square" rtlCol="0">
            <a:spAutoFit/>
          </a:bodyPr>
          <a:lstStyle/>
          <a:p>
            <a:pPr algn="ctr"/>
            <a:r>
              <a:rPr lang="fr-FR" sz="1600" dirty="0">
                <a:solidFill>
                  <a:srgbClr val="C00000"/>
                </a:solidFill>
              </a:rPr>
              <a:t>Lotissements médiévaux</a:t>
            </a:r>
          </a:p>
        </p:txBody>
      </p:sp>
    </p:spTree>
    <p:extLst>
      <p:ext uri="{BB962C8B-B14F-4D97-AF65-F5344CB8AC3E}">
        <p14:creationId xmlns:p14="http://schemas.microsoft.com/office/powerpoint/2010/main" val="1533205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4640" y="0"/>
            <a:ext cx="8494720" cy="6886096"/>
          </a:xfrm>
          <a:prstGeom prst="rect">
            <a:avLst/>
          </a:prstGeom>
        </p:spPr>
      </p:pic>
      <p:sp>
        <p:nvSpPr>
          <p:cNvPr id="3" name="ZoneTexte 2"/>
          <p:cNvSpPr txBox="1"/>
          <p:nvPr/>
        </p:nvSpPr>
        <p:spPr>
          <a:xfrm>
            <a:off x="7000240" y="5262880"/>
            <a:ext cx="1788160" cy="584775"/>
          </a:xfrm>
          <a:prstGeom prst="rect">
            <a:avLst/>
          </a:prstGeom>
          <a:noFill/>
        </p:spPr>
        <p:txBody>
          <a:bodyPr wrap="square" rtlCol="0">
            <a:spAutoFit/>
          </a:bodyPr>
          <a:lstStyle/>
          <a:p>
            <a:pPr algn="ctr"/>
            <a:r>
              <a:rPr lang="fr-FR" sz="1600" dirty="0">
                <a:solidFill>
                  <a:srgbClr val="C00000"/>
                </a:solidFill>
              </a:rPr>
              <a:t>Discordances d’orientation</a:t>
            </a:r>
          </a:p>
        </p:txBody>
      </p:sp>
    </p:spTree>
    <p:extLst>
      <p:ext uri="{BB962C8B-B14F-4D97-AF65-F5344CB8AC3E}">
        <p14:creationId xmlns:p14="http://schemas.microsoft.com/office/powerpoint/2010/main" val="1148210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27880" y="181406"/>
            <a:ext cx="6850800" cy="586526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0" y="6177280"/>
            <a:ext cx="9144000" cy="523220"/>
          </a:xfrm>
          <a:prstGeom prst="rect">
            <a:avLst/>
          </a:prstGeom>
          <a:noFill/>
        </p:spPr>
        <p:txBody>
          <a:bodyPr wrap="square" rtlCol="0">
            <a:spAutoFit/>
          </a:bodyPr>
          <a:lstStyle/>
          <a:p>
            <a:pPr algn="ctr"/>
            <a:r>
              <a:rPr lang="fr-FR" sz="1400" dirty="0"/>
              <a:t>L'hypothèse d'un amphithéâtre et d'un théâtre peut rendre compte de la disposition spécifique de nombreuses lignes du parcellaire urbain hérité dans le quartier de la </a:t>
            </a:r>
            <a:r>
              <a:rPr lang="fr-FR" sz="1400" i="1" dirty="0"/>
              <a:t>rua Alexandre Herculano</a:t>
            </a:r>
            <a:r>
              <a:rPr lang="fr-FR" sz="1400" dirty="0"/>
              <a:t>. </a:t>
            </a:r>
          </a:p>
        </p:txBody>
      </p:sp>
    </p:spTree>
    <p:extLst>
      <p:ext uri="{BB962C8B-B14F-4D97-AF65-F5344CB8AC3E}">
        <p14:creationId xmlns:p14="http://schemas.microsoft.com/office/powerpoint/2010/main" val="127258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3E3F9B-981B-0857-8BEF-0C4507366D21}"/>
              </a:ext>
            </a:extLst>
          </p:cNvPr>
          <p:cNvSpPr>
            <a:spLocks noGrp="1"/>
          </p:cNvSpPr>
          <p:nvPr>
            <p:ph type="title"/>
          </p:nvPr>
        </p:nvSpPr>
        <p:spPr>
          <a:xfrm>
            <a:off x="680526" y="-193104"/>
            <a:ext cx="8229600" cy="1042490"/>
          </a:xfrm>
        </p:spPr>
        <p:txBody>
          <a:bodyPr/>
          <a:lstStyle/>
          <a:p>
            <a:r>
              <a:rPr lang="fr-FR" dirty="0"/>
              <a:t>Les grandes unités morphologiques</a:t>
            </a:r>
          </a:p>
        </p:txBody>
      </p:sp>
      <p:sp>
        <p:nvSpPr>
          <p:cNvPr id="3" name="Espace réservé du contenu 2">
            <a:extLst>
              <a:ext uri="{FF2B5EF4-FFF2-40B4-BE49-F238E27FC236}">
                <a16:creationId xmlns:a16="http://schemas.microsoft.com/office/drawing/2014/main" id="{41E9D98F-CE29-ED21-E628-EFB490955109}"/>
              </a:ext>
            </a:extLst>
          </p:cNvPr>
          <p:cNvSpPr>
            <a:spLocks noGrp="1"/>
          </p:cNvSpPr>
          <p:nvPr>
            <p:ph idx="1"/>
          </p:nvPr>
        </p:nvSpPr>
        <p:spPr/>
        <p:txBody>
          <a:bodyPr/>
          <a:lstStyle/>
          <a:p>
            <a:r>
              <a:rPr lang="fr-FR" sz="1800" dirty="0"/>
              <a:t>Certaines de ces formes échappent à l’expression du phénomène manorial </a:t>
            </a:r>
            <a:r>
              <a:rPr lang="fr-FR" sz="1800" i="1" dirty="0"/>
              <a:t>stricto sensu</a:t>
            </a:r>
            <a:r>
              <a:rPr lang="fr-FR" sz="1800" dirty="0"/>
              <a:t>, notamment car elles peuvent revêtir un caractère communautaire, mais probablement toute ont été à l’origine décidée par une élite sociale.</a:t>
            </a:r>
          </a:p>
          <a:p>
            <a:pPr marL="0" indent="0">
              <a:buNone/>
            </a:pPr>
            <a:endParaRPr lang="fr-FR" sz="1800" dirty="0"/>
          </a:p>
          <a:p>
            <a:r>
              <a:rPr lang="fr-FR" sz="1800" dirty="0"/>
              <a:t>On pourra distinguer 2 types de grandes formes : Curvilignes ou circulaires ; angulaires ou quadrangulaires</a:t>
            </a:r>
          </a:p>
          <a:p>
            <a:endParaRPr lang="fr-FR" sz="1800" dirty="0"/>
          </a:p>
          <a:p>
            <a:r>
              <a:rPr lang="fr-FR" sz="1800" dirty="0"/>
              <a:t>Les formes curvilignes ou circulaires : ellipses « bocagères », ellipses parcellaires, ellipses de défrichement, Bois clos (Parc de chasse). </a:t>
            </a:r>
          </a:p>
          <a:p>
            <a:endParaRPr lang="fr-FR" sz="1800" dirty="0"/>
          </a:p>
          <a:p>
            <a:r>
              <a:rPr lang="fr-FR" sz="1800" dirty="0"/>
              <a:t>Les formes quadrangulaires : Enceintes villageoises et parcs de chasse</a:t>
            </a:r>
          </a:p>
          <a:p>
            <a:endParaRPr lang="fr-FR" sz="1800" dirty="0"/>
          </a:p>
          <a:p>
            <a:endParaRPr lang="fr-FR" sz="1800" dirty="0"/>
          </a:p>
        </p:txBody>
      </p:sp>
      <p:sp>
        <p:nvSpPr>
          <p:cNvPr id="4" name="Titre 1">
            <a:extLst>
              <a:ext uri="{FF2B5EF4-FFF2-40B4-BE49-F238E27FC236}">
                <a16:creationId xmlns:a16="http://schemas.microsoft.com/office/drawing/2014/main" id="{EA0E19FC-F743-CF10-31BC-615FE8C5031C}"/>
              </a:ext>
            </a:extLst>
          </p:cNvPr>
          <p:cNvSpPr txBox="1">
            <a:spLocks/>
          </p:cNvSpPr>
          <p:nvPr/>
        </p:nvSpPr>
        <p:spPr bwMode="auto">
          <a:xfrm>
            <a:off x="1403648" y="304003"/>
            <a:ext cx="8229600" cy="104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r>
              <a:rPr lang="fr-FR" sz="2800" kern="0" dirty="0"/>
              <a:t>D’une dizaine d’ha à quelques centaines d’ha</a:t>
            </a:r>
          </a:p>
        </p:txBody>
      </p:sp>
    </p:spTree>
    <p:extLst>
      <p:ext uri="{BB962C8B-B14F-4D97-AF65-F5344CB8AC3E}">
        <p14:creationId xmlns:p14="http://schemas.microsoft.com/office/powerpoint/2010/main" val="1010036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6982" y="281849"/>
            <a:ext cx="6970036" cy="5885270"/>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543560" y="6390640"/>
            <a:ext cx="8056880" cy="369332"/>
          </a:xfrm>
          <a:prstGeom prst="rect">
            <a:avLst/>
          </a:prstGeom>
          <a:noFill/>
        </p:spPr>
        <p:txBody>
          <a:bodyPr wrap="square" rtlCol="0">
            <a:spAutoFit/>
          </a:bodyPr>
          <a:lstStyle/>
          <a:p>
            <a:pPr algn="ctr"/>
            <a:r>
              <a:rPr lang="fr-FR" dirty="0"/>
              <a:t>Liste des 30 films créés pour l'analyse morphologique du parcellaire de Beja</a:t>
            </a:r>
          </a:p>
        </p:txBody>
      </p:sp>
    </p:spTree>
    <p:extLst>
      <p:ext uri="{BB962C8B-B14F-4D97-AF65-F5344CB8AC3E}">
        <p14:creationId xmlns:p14="http://schemas.microsoft.com/office/powerpoint/2010/main" val="1047457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265062" y="3280334"/>
            <a:ext cx="6613876" cy="1544515"/>
          </a:xfrm>
        </p:spPr>
        <p:txBody>
          <a:bodyPr/>
          <a:lstStyle/>
          <a:p>
            <a:r>
              <a:rPr lang="fr-FR" sz="2215" dirty="0"/>
              <a:t>À propos de quelques principes méthodologiques avant d’aller plus loin…</a:t>
            </a:r>
          </a:p>
        </p:txBody>
      </p:sp>
      <p:sp>
        <p:nvSpPr>
          <p:cNvPr id="3" name="Titre 2"/>
          <p:cNvSpPr>
            <a:spLocks noGrp="1"/>
          </p:cNvSpPr>
          <p:nvPr>
            <p:ph type="title"/>
          </p:nvPr>
        </p:nvSpPr>
        <p:spPr>
          <a:xfrm>
            <a:off x="1018443" y="570836"/>
            <a:ext cx="7174523" cy="1406769"/>
          </a:xfrm>
        </p:spPr>
        <p:txBody>
          <a:bodyPr/>
          <a:lstStyle/>
          <a:p>
            <a:r>
              <a:rPr lang="fr-FR" dirty="0"/>
              <a:t>2. Que retenir ?</a:t>
            </a:r>
          </a:p>
        </p:txBody>
      </p:sp>
    </p:spTree>
    <p:extLst>
      <p:ext uri="{BB962C8B-B14F-4D97-AF65-F5344CB8AC3E}">
        <p14:creationId xmlns:p14="http://schemas.microsoft.com/office/powerpoint/2010/main" val="4207483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395536" y="620688"/>
            <a:ext cx="770413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4400" b="0" i="0" u="none" strike="noStrike" kern="1200" cap="none" spc="0" normalizeH="0" baseline="0" noProof="0" dirty="0">
                <a:ln>
                  <a:noFill/>
                </a:ln>
                <a:solidFill>
                  <a:srgbClr val="CC3300"/>
                </a:solidFill>
                <a:effectLst/>
                <a:uLnTx/>
                <a:uFillTx/>
                <a:latin typeface="Garamond"/>
                <a:ea typeface="+mn-ea"/>
                <a:cs typeface="Arial"/>
              </a:rPr>
              <a:t>Deux façons d’étudier une ville</a:t>
            </a:r>
          </a:p>
        </p:txBody>
      </p:sp>
      <p:sp>
        <p:nvSpPr>
          <p:cNvPr id="130053" name="Text Box 5"/>
          <p:cNvSpPr txBox="1">
            <a:spLocks noChangeArrowheads="1"/>
          </p:cNvSpPr>
          <p:nvPr/>
        </p:nvSpPr>
        <p:spPr bwMode="auto">
          <a:xfrm>
            <a:off x="539552" y="1628800"/>
            <a:ext cx="82386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base" latinLnBrk="0" hangingPunct="0">
              <a:lnSpc>
                <a:spcPct val="100000"/>
              </a:lnSpc>
              <a:spcBef>
                <a:spcPct val="50000"/>
              </a:spcBef>
              <a:spcAft>
                <a:spcPct val="0"/>
              </a:spcAft>
              <a:buClrTx/>
              <a:buSzTx/>
              <a:buFontTx/>
              <a:buChar char="-"/>
              <a:tabLst/>
              <a:defRPr/>
            </a:pP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fr-FR" altLang="fr-FR" sz="1600" b="0"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La ville est complètement détruite</a:t>
            </a: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sym typeface="Wingdings" panose="05000000000000000000" pitchFamily="2" charset="2"/>
              </a:rPr>
              <a:t> étude par photographies aériennes, </a:t>
            </a:r>
            <a:r>
              <a:rPr kumimoji="0" lang="fr-FR" altLang="fr-FR" sz="1600" b="0" i="0" u="none" strike="noStrike" kern="1200" cap="none" spc="0" normalizeH="0" baseline="0" noProof="0" dirty="0" err="1">
                <a:ln>
                  <a:noFill/>
                </a:ln>
                <a:solidFill>
                  <a:srgbClr val="000000"/>
                </a:solidFill>
                <a:effectLst/>
                <a:uLnTx/>
                <a:uFillTx/>
                <a:latin typeface="Verdana" panose="020B0604030504040204" pitchFamily="34" charset="0"/>
                <a:ea typeface="+mn-ea"/>
                <a:cs typeface="Arial" panose="020B0604020202020204" pitchFamily="34" charset="0"/>
                <a:sym typeface="Wingdings" panose="05000000000000000000" pitchFamily="2" charset="2"/>
              </a:rPr>
              <a:t>carto</a:t>
            </a: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sym typeface="Wingdings" panose="05000000000000000000" pitchFamily="2" charset="2"/>
              </a:rPr>
              <a:t>-interprétation et fouilles.</a:t>
            </a:r>
          </a:p>
          <a:p>
            <a:pPr marL="0" marR="0" lvl="0" indent="0" algn="just" defTabSz="914400" rtl="0" eaLnBrk="0" fontAlgn="base" latinLnBrk="0" hangingPunct="0">
              <a:lnSpc>
                <a:spcPct val="100000"/>
              </a:lnSpc>
              <a:spcBef>
                <a:spcPct val="50000"/>
              </a:spcBef>
              <a:spcAft>
                <a:spcPct val="0"/>
              </a:spcAft>
              <a:buClrTx/>
              <a:buSzTx/>
              <a:buFontTx/>
              <a:buChar char="-"/>
              <a:tabLst/>
              <a:defRPr/>
            </a:pP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fr-FR" altLang="fr-FR" sz="1600" b="0"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La ville ancienne est encore occupée de nos jours</a:t>
            </a: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sym typeface="Wingdings" panose="05000000000000000000" pitchFamily="2" charset="2"/>
              </a:rPr>
              <a:t> études historiques, archéologique mais aussi morphologiques à partir des formes actuelles.</a:t>
            </a:r>
            <a:endParaRPr kumimoji="0" lang="fr-FR" altLang="fr-FR" sz="16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p:txBody>
      </p:sp>
      <p:pic>
        <p:nvPicPr>
          <p:cNvPr id="7" name="Image 13" descr="GC_Couv-libre-Beja_2012.jpg"/>
          <p:cNvPicPr>
            <a:picLocks noChangeAspect="1"/>
          </p:cNvPicPr>
          <p:nvPr/>
        </p:nvPicPr>
        <p:blipFill>
          <a:blip r:embed="rId2"/>
          <a:srcRect l="1056" t="-15090" r="894" b="800"/>
          <a:stretch>
            <a:fillRect/>
          </a:stretch>
        </p:blipFill>
        <p:spPr bwMode="auto">
          <a:xfrm>
            <a:off x="228600" y="2470842"/>
            <a:ext cx="2703512" cy="3832225"/>
          </a:xfrm>
          <a:prstGeom prst="rect">
            <a:avLst/>
          </a:prstGeom>
          <a:ln>
            <a:noFill/>
          </a:ln>
          <a:effectLst>
            <a:outerShdw blurRad="292100" dist="139700" dir="2700000" algn="tl" rotWithShape="0">
              <a:srgbClr val="333333">
                <a:alpha val="65000"/>
              </a:srgbClr>
            </a:outerShdw>
          </a:effectLst>
        </p:spPr>
      </p:pic>
      <p:sp>
        <p:nvSpPr>
          <p:cNvPr id="6" name="ZoneTexte 8"/>
          <p:cNvSpPr txBox="1">
            <a:spLocks noChangeArrowheads="1"/>
          </p:cNvSpPr>
          <p:nvPr/>
        </p:nvSpPr>
        <p:spPr bwMode="auto">
          <a:xfrm>
            <a:off x="1266821" y="6035000"/>
            <a:ext cx="627070" cy="26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2012</a:t>
            </a:r>
          </a:p>
        </p:txBody>
      </p:sp>
      <p:pic>
        <p:nvPicPr>
          <p:cNvPr id="3" name="Image 2"/>
          <p:cNvPicPr>
            <a:picLocks noChangeAspect="1"/>
          </p:cNvPicPr>
          <p:nvPr/>
        </p:nvPicPr>
        <p:blipFill rotWithShape="1">
          <a:blip r:embed="rId3"/>
          <a:srcRect t="8704"/>
          <a:stretch/>
        </p:blipFill>
        <p:spPr>
          <a:xfrm>
            <a:off x="6093564" y="3817482"/>
            <a:ext cx="3013860" cy="3040518"/>
          </a:xfrm>
          <a:prstGeom prst="rect">
            <a:avLst/>
          </a:prstGeom>
        </p:spPr>
      </p:pic>
      <p:grpSp>
        <p:nvGrpSpPr>
          <p:cNvPr id="4" name="Groupe 3"/>
          <p:cNvGrpSpPr>
            <a:grpSpLocks noChangeAspect="1"/>
          </p:cNvGrpSpPr>
          <p:nvPr/>
        </p:nvGrpSpPr>
        <p:grpSpPr>
          <a:xfrm>
            <a:off x="3064090" y="2892180"/>
            <a:ext cx="3105229" cy="3915700"/>
            <a:chOff x="2755135" y="2827217"/>
            <a:chExt cx="3105229" cy="3915700"/>
          </a:xfrm>
        </p:grpSpPr>
        <p:pic>
          <p:nvPicPr>
            <p:cNvPr id="2" name="Image 1"/>
            <p:cNvPicPr>
              <a:picLocks noChangeAspect="1"/>
            </p:cNvPicPr>
            <p:nvPr/>
          </p:nvPicPr>
          <p:blipFill rotWithShape="1">
            <a:blip r:embed="rId4"/>
            <a:srcRect b="1910"/>
            <a:stretch/>
          </p:blipFill>
          <p:spPr>
            <a:xfrm>
              <a:off x="2755135" y="2827217"/>
              <a:ext cx="3105229" cy="3756463"/>
            </a:xfrm>
            <a:prstGeom prst="rect">
              <a:avLst/>
            </a:prstGeom>
          </p:spPr>
        </p:pic>
        <p:pic>
          <p:nvPicPr>
            <p:cNvPr id="8" name="Image 7"/>
            <p:cNvPicPr>
              <a:picLocks noChangeAspect="1"/>
            </p:cNvPicPr>
            <p:nvPr/>
          </p:nvPicPr>
          <p:blipFill rotWithShape="1">
            <a:blip r:embed="rId3"/>
            <a:srcRect t="2166" r="35642" b="92756"/>
            <a:stretch/>
          </p:blipFill>
          <p:spPr>
            <a:xfrm>
              <a:off x="2791711" y="6600447"/>
              <a:ext cx="1633985" cy="142470"/>
            </a:xfrm>
            <a:prstGeom prst="rect">
              <a:avLst/>
            </a:prstGeom>
          </p:spPr>
        </p:pic>
      </p:grpSp>
    </p:spTree>
    <p:extLst>
      <p:ext uri="{BB962C8B-B14F-4D97-AF65-F5344CB8AC3E}">
        <p14:creationId xmlns:p14="http://schemas.microsoft.com/office/powerpoint/2010/main" val="2149286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30053">
                                            <p:txEl>
                                              <p:pRg st="0" end="0"/>
                                            </p:txEl>
                                          </p:spTgt>
                                        </p:tgtEl>
                                        <p:attrNameLst>
                                          <p:attrName>style.visibility</p:attrName>
                                        </p:attrNameLst>
                                      </p:cBhvr>
                                      <p:to>
                                        <p:strVal val="visible"/>
                                      </p:to>
                                    </p:set>
                                    <p:anim calcmode="lin" valueType="num">
                                      <p:cBhvr>
                                        <p:cTn id="7" dur="500" fill="hold"/>
                                        <p:tgtEl>
                                          <p:spTgt spid="13005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13005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13005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30053">
                                            <p:txEl>
                                              <p:pRg st="1" end="1"/>
                                            </p:txEl>
                                          </p:spTgt>
                                        </p:tgtEl>
                                        <p:attrNameLst>
                                          <p:attrName>style.visibility</p:attrName>
                                        </p:attrNameLst>
                                      </p:cBhvr>
                                      <p:to>
                                        <p:strVal val="visible"/>
                                      </p:to>
                                    </p:set>
                                    <p:anim calcmode="lin" valueType="num">
                                      <p:cBhvr>
                                        <p:cTn id="14" dur="500" fill="hold"/>
                                        <p:tgtEl>
                                          <p:spTgt spid="130053">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13005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13005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700808"/>
            <a:ext cx="7642040" cy="3310104"/>
          </a:xfrm>
        </p:spPr>
        <p:txBody>
          <a:bodyPr/>
          <a:lstStyle/>
          <a:p>
            <a:r>
              <a:rPr lang="fr-FR" sz="3600" dirty="0"/>
              <a:t>1. Restituer la topographie historique </a:t>
            </a:r>
            <a:br>
              <a:rPr lang="fr-FR" sz="3600" dirty="0"/>
            </a:br>
            <a:r>
              <a:rPr lang="fr-FR" sz="3600" dirty="0">
                <a:solidFill>
                  <a:schemeClr val="tx2">
                    <a:lumMod val="60000"/>
                    <a:lumOff val="40000"/>
                  </a:schemeClr>
                </a:solidFill>
              </a:rPr>
              <a:t>par l’identification d’unités morphologiques</a:t>
            </a:r>
          </a:p>
        </p:txBody>
      </p:sp>
    </p:spTree>
    <p:extLst>
      <p:ext uri="{BB962C8B-B14F-4D97-AF65-F5344CB8AC3E}">
        <p14:creationId xmlns:p14="http://schemas.microsoft.com/office/powerpoint/2010/main" val="3217768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Tours - vue d'ensemble"/>
          <p:cNvPicPr>
            <a:picLocks noChangeAspect="1" noChangeArrowheads="1"/>
          </p:cNvPicPr>
          <p:nvPr/>
        </p:nvPicPr>
        <p:blipFill>
          <a:blip r:embed="rId3">
            <a:extLst>
              <a:ext uri="{28A0092B-C50C-407E-A947-70E740481C1C}">
                <a14:useLocalDpi xmlns:a14="http://schemas.microsoft.com/office/drawing/2010/main" val="0"/>
              </a:ext>
            </a:extLst>
          </a:blip>
          <a:srcRect l="48219" t="6886" b="28374"/>
          <a:stretch>
            <a:fillRect/>
          </a:stretch>
        </p:blipFill>
        <p:spPr bwMode="auto">
          <a:xfrm>
            <a:off x="4608513" y="2160588"/>
            <a:ext cx="4500562" cy="37163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nterro archéogéo 2005"/>
          <p:cNvPicPr>
            <a:picLocks noChangeAspect="1" noChangeArrowheads="1"/>
          </p:cNvPicPr>
          <p:nvPr/>
        </p:nvPicPr>
        <p:blipFill>
          <a:blip r:embed="rId4">
            <a:extLst>
              <a:ext uri="{28A0092B-C50C-407E-A947-70E740481C1C}">
                <a14:useLocalDpi xmlns:a14="http://schemas.microsoft.com/office/drawing/2010/main" val="0"/>
              </a:ext>
            </a:extLst>
          </a:blip>
          <a:srcRect l="14728" r="11066"/>
          <a:stretch>
            <a:fillRect/>
          </a:stretch>
        </p:blipFill>
        <p:spPr bwMode="auto">
          <a:xfrm>
            <a:off x="0" y="2151063"/>
            <a:ext cx="4535488"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9"/>
          <p:cNvSpPr>
            <a:spLocks noChangeArrowheads="1"/>
          </p:cNvSpPr>
          <p:nvPr/>
        </p:nvSpPr>
        <p:spPr bwMode="auto">
          <a:xfrm>
            <a:off x="0" y="2160588"/>
            <a:ext cx="4572000" cy="371633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130" name="Rectangle 10"/>
          <p:cNvSpPr>
            <a:spLocks noChangeArrowheads="1"/>
          </p:cNvSpPr>
          <p:nvPr/>
        </p:nvSpPr>
        <p:spPr bwMode="auto">
          <a:xfrm>
            <a:off x="4608513" y="2160588"/>
            <a:ext cx="4500562" cy="3716337"/>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131" name="Text Box 11"/>
          <p:cNvSpPr txBox="1">
            <a:spLocks noChangeArrowheads="1"/>
          </p:cNvSpPr>
          <p:nvPr/>
        </p:nvSpPr>
        <p:spPr bwMode="auto">
          <a:xfrm>
            <a:off x="900113" y="1724025"/>
            <a:ext cx="2951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fr-FR" altLang="fr-FR"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rPr>
              <a:t>Poitiers</a:t>
            </a:r>
          </a:p>
        </p:txBody>
      </p:sp>
      <p:sp>
        <p:nvSpPr>
          <p:cNvPr id="5132" name="Text Box 12"/>
          <p:cNvSpPr txBox="1">
            <a:spLocks noChangeArrowheads="1"/>
          </p:cNvSpPr>
          <p:nvPr/>
        </p:nvSpPr>
        <p:spPr bwMode="auto">
          <a:xfrm>
            <a:off x="6516688" y="1651000"/>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mn-ea"/>
                <a:cs typeface="Arial" panose="020B0604020202020204" pitchFamily="34" charset="0"/>
              </a:rPr>
              <a:t>Tours</a:t>
            </a:r>
          </a:p>
        </p:txBody>
      </p:sp>
      <p:sp>
        <p:nvSpPr>
          <p:cNvPr id="5134" name="Oval 14"/>
          <p:cNvSpPr>
            <a:spLocks noChangeArrowheads="1"/>
          </p:cNvSpPr>
          <p:nvPr/>
        </p:nvSpPr>
        <p:spPr bwMode="auto">
          <a:xfrm>
            <a:off x="7235825" y="2492375"/>
            <a:ext cx="1439863" cy="1584325"/>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135" name="Text Box 15"/>
          <p:cNvSpPr txBox="1">
            <a:spLocks noChangeArrowheads="1"/>
          </p:cNvSpPr>
          <p:nvPr/>
        </p:nvSpPr>
        <p:spPr bwMode="auto">
          <a:xfrm>
            <a:off x="395561" y="692150"/>
            <a:ext cx="756019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4400" b="0" i="0" u="none" strike="noStrike" kern="1200" cap="none" spc="0" normalizeH="0" baseline="0" noProof="0" dirty="0">
                <a:ln>
                  <a:noFill/>
                </a:ln>
                <a:solidFill>
                  <a:srgbClr val="CC3300"/>
                </a:solidFill>
                <a:effectLst/>
                <a:uLnTx/>
                <a:uFillTx/>
                <a:latin typeface="Garamond"/>
                <a:ea typeface="+mn-ea"/>
                <a:cs typeface="Arial"/>
              </a:rPr>
              <a:t>Amphithéâtres </a:t>
            </a:r>
            <a:r>
              <a:rPr lang="fr-FR" altLang="fr-FR" sz="4400" dirty="0">
                <a:solidFill>
                  <a:srgbClr val="CC3300"/>
                </a:solidFill>
                <a:latin typeface="Garamond"/>
                <a:cs typeface="Arial"/>
              </a:rPr>
              <a:t>antiques</a:t>
            </a:r>
            <a:endParaRPr kumimoji="0" lang="fr-FR" altLang="fr-FR" sz="4400" b="0" i="0" u="none" strike="noStrike" kern="1200" cap="none" spc="0" normalizeH="0" baseline="0" noProof="0" dirty="0">
              <a:ln>
                <a:noFill/>
              </a:ln>
              <a:solidFill>
                <a:srgbClr val="CC3300"/>
              </a:solidFill>
              <a:effectLst/>
              <a:uLnTx/>
              <a:uFillTx/>
              <a:latin typeface="Garamond"/>
              <a:ea typeface="+mn-ea"/>
              <a:cs typeface="Arial"/>
            </a:endParaRPr>
          </a:p>
        </p:txBody>
      </p:sp>
      <p:sp>
        <p:nvSpPr>
          <p:cNvPr id="5136" name="Text Box 16"/>
          <p:cNvSpPr txBox="1">
            <a:spLocks noChangeArrowheads="1"/>
          </p:cNvSpPr>
          <p:nvPr/>
        </p:nvSpPr>
        <p:spPr bwMode="auto">
          <a:xfrm>
            <a:off x="230568" y="5886450"/>
            <a:ext cx="19182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Source : Robert 2003</a:t>
            </a:r>
          </a:p>
        </p:txBody>
      </p:sp>
      <p:sp>
        <p:nvSpPr>
          <p:cNvPr id="5137" name="Text Box 17"/>
          <p:cNvSpPr txBox="1">
            <a:spLocks noChangeArrowheads="1"/>
          </p:cNvSpPr>
          <p:nvPr/>
        </p:nvSpPr>
        <p:spPr bwMode="auto">
          <a:xfrm>
            <a:off x="7309448" y="5886450"/>
            <a:ext cx="1477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Source : Noizet 2004</a:t>
            </a:r>
          </a:p>
        </p:txBody>
      </p:sp>
    </p:spTree>
    <p:extLst>
      <p:ext uri="{BB962C8B-B14F-4D97-AF65-F5344CB8AC3E}">
        <p14:creationId xmlns:p14="http://schemas.microsoft.com/office/powerpoint/2010/main" val="696354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r>
              <a:rPr lang="fr-FR" altLang="fr-FR" dirty="0"/>
              <a:t>Les enceintes médiévales</a:t>
            </a:r>
          </a:p>
        </p:txBody>
      </p:sp>
      <p:grpSp>
        <p:nvGrpSpPr>
          <p:cNvPr id="7" name="Group 7"/>
          <p:cNvGrpSpPr>
            <a:grpSpLocks noChangeAspect="1"/>
          </p:cNvGrpSpPr>
          <p:nvPr/>
        </p:nvGrpSpPr>
        <p:grpSpPr bwMode="auto">
          <a:xfrm>
            <a:off x="1709755" y="1556792"/>
            <a:ext cx="7364043" cy="5256584"/>
            <a:chOff x="431" y="527"/>
            <a:chExt cx="5189" cy="3704"/>
          </a:xfrm>
        </p:grpSpPr>
        <p:pic>
          <p:nvPicPr>
            <p:cNvPr id="8" name="Picture 4" descr="Sans titre-1"/>
            <p:cNvPicPr>
              <a:picLocks noChangeAspect="1" noChangeArrowheads="1"/>
            </p:cNvPicPr>
            <p:nvPr/>
          </p:nvPicPr>
          <p:blipFill>
            <a:blip r:embed="rId2" cstate="print">
              <a:extLst>
                <a:ext uri="{28A0092B-C50C-407E-A947-70E740481C1C}">
                  <a14:useLocalDpi xmlns:a14="http://schemas.microsoft.com/office/drawing/2010/main" val="0"/>
                </a:ext>
              </a:extLst>
            </a:blip>
            <a:srcRect l="909" t="2530" r="2046" b="3098"/>
            <a:stretch>
              <a:fillRect/>
            </a:stretch>
          </p:blipFill>
          <p:spPr bwMode="auto">
            <a:xfrm>
              <a:off x="431" y="527"/>
              <a:ext cx="5189" cy="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612" y="618"/>
              <a:ext cx="3084"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 name="Espace réservé du contenu 1"/>
          <p:cNvSpPr>
            <a:spLocks noGrp="1"/>
          </p:cNvSpPr>
          <p:nvPr>
            <p:ph idx="1"/>
          </p:nvPr>
        </p:nvSpPr>
        <p:spPr>
          <a:xfrm>
            <a:off x="338328" y="1556792"/>
            <a:ext cx="8229600" cy="532656"/>
          </a:xfrm>
        </p:spPr>
        <p:txBody>
          <a:bodyPr/>
          <a:lstStyle/>
          <a:p>
            <a:pPr marL="0" indent="0">
              <a:buNone/>
            </a:pPr>
            <a:r>
              <a:rPr lang="fr-FR" sz="1800" dirty="0">
                <a:effectLst>
                  <a:outerShdw blurRad="38100" dist="38100" dir="2700000" algn="tl">
                    <a:srgbClr val="000000">
                      <a:alpha val="43137"/>
                    </a:srgbClr>
                  </a:outerShdw>
                </a:effectLst>
              </a:rPr>
              <a:t>Tours : </a:t>
            </a:r>
            <a:r>
              <a:rPr lang="fr-FR" altLang="fr-FR" sz="1800" dirty="0"/>
              <a:t>conservation du tracé de l'enceinte du XIV</a:t>
            </a:r>
            <a:r>
              <a:rPr lang="fr-FR" altLang="fr-FR" sz="1800" baseline="30000" dirty="0"/>
              <a:t>e</a:t>
            </a:r>
            <a:r>
              <a:rPr lang="fr-FR" altLang="fr-FR" sz="1800" dirty="0"/>
              <a:t> dans le parcellaire (unité 1).</a:t>
            </a:r>
          </a:p>
          <a:p>
            <a:endParaRPr lang="fr-FR" sz="1800" dirty="0">
              <a:effectLst>
                <a:outerShdw blurRad="38100" dist="38100" dir="2700000" algn="tl">
                  <a:srgbClr val="000000">
                    <a:alpha val="43137"/>
                  </a:srgbClr>
                </a:outerShdw>
              </a:effectLst>
            </a:endParaRPr>
          </a:p>
        </p:txBody>
      </p:sp>
      <p:sp>
        <p:nvSpPr>
          <p:cNvPr id="3" name="Rectangle 2"/>
          <p:cNvSpPr/>
          <p:nvPr/>
        </p:nvSpPr>
        <p:spPr>
          <a:xfrm>
            <a:off x="457200" y="5265746"/>
            <a:ext cx="1371427" cy="1277273"/>
          </a:xfrm>
          <a:prstGeom prst="rect">
            <a:avLst/>
          </a:prstGeom>
        </p:spPr>
        <p:txBody>
          <a:bodyPr wrap="square">
            <a:spAutoFit/>
          </a:bodyPr>
          <a:lstStyle/>
          <a:p>
            <a:pPr eaLnBrk="1" hangingPunct="1">
              <a:defRPr/>
            </a:pPr>
            <a:r>
              <a:rPr lang="fr-FR" sz="1100" dirty="0">
                <a:solidFill>
                  <a:schemeClr val="bg2">
                    <a:lumMod val="60000"/>
                    <a:lumOff val="40000"/>
                  </a:schemeClr>
                </a:solidFill>
                <a:cs typeface="Arial" charset="0"/>
              </a:rPr>
              <a:t>H. Noizet, </a:t>
            </a:r>
            <a:r>
              <a:rPr lang="fr-FR" sz="1100" i="1" dirty="0">
                <a:solidFill>
                  <a:schemeClr val="bg2">
                    <a:lumMod val="60000"/>
                    <a:lumOff val="40000"/>
                  </a:schemeClr>
                </a:solidFill>
                <a:cs typeface="Arial" charset="0"/>
              </a:rPr>
              <a:t>La fabrique de la ville. Espaces et sociétés à Tours (IXe-XIIIe s.)</a:t>
            </a:r>
            <a:r>
              <a:rPr lang="fr-FR" sz="1100" dirty="0">
                <a:solidFill>
                  <a:schemeClr val="bg2">
                    <a:lumMod val="60000"/>
                    <a:lumOff val="40000"/>
                  </a:schemeClr>
                </a:solidFill>
                <a:cs typeface="Arial" charset="0"/>
              </a:rPr>
              <a:t>, Sorbonne, Paris, 2007.</a:t>
            </a:r>
            <a:endParaRPr lang="fr-FR" sz="1000" dirty="0">
              <a:solidFill>
                <a:schemeClr val="bg2">
                  <a:lumMod val="60000"/>
                  <a:lumOff val="40000"/>
                </a:schemeClr>
              </a:solidFill>
              <a:cs typeface="Arial" charset="0"/>
            </a:endParaRPr>
          </a:p>
        </p:txBody>
      </p:sp>
    </p:spTree>
    <p:extLst>
      <p:ext uri="{BB962C8B-B14F-4D97-AF65-F5344CB8AC3E}">
        <p14:creationId xmlns:p14="http://schemas.microsoft.com/office/powerpoint/2010/main" val="2029664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700808"/>
            <a:ext cx="8280920" cy="3209520"/>
          </a:xfrm>
        </p:spPr>
        <p:txBody>
          <a:bodyPr/>
          <a:lstStyle/>
          <a:p>
            <a:r>
              <a:rPr lang="fr-FR" sz="3600" dirty="0"/>
              <a:t>2. Reconnaître les formes globales ou ponctuelles d’organisation de la planimétrie urbaine </a:t>
            </a:r>
            <a:br>
              <a:rPr lang="fr-FR" sz="3600" dirty="0"/>
            </a:br>
            <a:r>
              <a:rPr lang="fr-FR" sz="3600" dirty="0">
                <a:solidFill>
                  <a:schemeClr val="tx2">
                    <a:lumMod val="60000"/>
                    <a:lumOff val="40000"/>
                  </a:schemeClr>
                </a:solidFill>
              </a:rPr>
              <a:t>par l’analyse des orientations dominantes</a:t>
            </a:r>
          </a:p>
        </p:txBody>
      </p:sp>
    </p:spTree>
    <p:extLst>
      <p:ext uri="{BB962C8B-B14F-4D97-AF65-F5344CB8AC3E}">
        <p14:creationId xmlns:p14="http://schemas.microsoft.com/office/powerpoint/2010/main" val="3587123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MacOsX:Users:superman:Desktop:Gérard 1:"/>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187450" y="1484313"/>
            <a:ext cx="7345363"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72" name="Rectangle 8"/>
          <p:cNvSpPr>
            <a:spLocks noChangeArrowheads="1"/>
          </p:cNvSpPr>
          <p:nvPr/>
        </p:nvSpPr>
        <p:spPr bwMode="auto">
          <a:xfrm>
            <a:off x="446931" y="269552"/>
            <a:ext cx="7092465" cy="11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Helvetica" panose="020B0604020202020204" pitchFamily="34" charset="0"/>
              </a:defRPr>
            </a:lvl1pPr>
            <a:lvl2pPr>
              <a:defRPr sz="4400">
                <a:solidFill>
                  <a:schemeClr val="tx2"/>
                </a:solidFill>
                <a:latin typeface="Helvetica" panose="020B0604020202020204" pitchFamily="34" charset="0"/>
              </a:defRPr>
            </a:lvl2pPr>
            <a:lvl3pPr>
              <a:defRPr sz="4400">
                <a:solidFill>
                  <a:schemeClr val="tx2"/>
                </a:solidFill>
                <a:latin typeface="Helvetica" panose="020B0604020202020204" pitchFamily="34" charset="0"/>
              </a:defRPr>
            </a:lvl3pPr>
            <a:lvl4pPr>
              <a:defRPr sz="4400">
                <a:solidFill>
                  <a:schemeClr val="tx2"/>
                </a:solidFill>
                <a:latin typeface="Helvetica" panose="020B0604020202020204" pitchFamily="34" charset="0"/>
              </a:defRPr>
            </a:lvl4pPr>
            <a:lvl5pPr>
              <a:defRPr sz="4400">
                <a:solidFill>
                  <a:schemeClr val="tx2"/>
                </a:solidFill>
                <a:latin typeface="Helvetica" panose="020B0604020202020204" pitchFamily="34" charset="0"/>
              </a:defRPr>
            </a:lvl5pPr>
            <a:lvl6pPr marL="457200" fontAlgn="base">
              <a:spcBef>
                <a:spcPct val="0"/>
              </a:spcBef>
              <a:spcAft>
                <a:spcPct val="0"/>
              </a:spcAft>
              <a:defRPr sz="4400">
                <a:solidFill>
                  <a:schemeClr val="tx2"/>
                </a:solidFill>
                <a:latin typeface="Helvetica" panose="020B0604020202020204" pitchFamily="34" charset="0"/>
              </a:defRPr>
            </a:lvl6pPr>
            <a:lvl7pPr marL="914400" fontAlgn="base">
              <a:spcBef>
                <a:spcPct val="0"/>
              </a:spcBef>
              <a:spcAft>
                <a:spcPct val="0"/>
              </a:spcAft>
              <a:defRPr sz="4400">
                <a:solidFill>
                  <a:schemeClr val="tx2"/>
                </a:solidFill>
                <a:latin typeface="Helvetica" panose="020B0604020202020204" pitchFamily="34" charset="0"/>
              </a:defRPr>
            </a:lvl7pPr>
            <a:lvl8pPr marL="1371600" fontAlgn="base">
              <a:spcBef>
                <a:spcPct val="0"/>
              </a:spcBef>
              <a:spcAft>
                <a:spcPct val="0"/>
              </a:spcAft>
              <a:defRPr sz="4400">
                <a:solidFill>
                  <a:schemeClr val="tx2"/>
                </a:solidFill>
                <a:latin typeface="Helvetica" panose="020B0604020202020204" pitchFamily="34" charset="0"/>
              </a:defRPr>
            </a:lvl8pPr>
            <a:lvl9pPr marL="1828800" fontAlgn="base">
              <a:spcBef>
                <a:spcPct val="0"/>
              </a:spcBef>
              <a:spcAft>
                <a:spcPct val="0"/>
              </a:spcAft>
              <a:defRPr sz="4400">
                <a:solidFill>
                  <a:schemeClr val="tx2"/>
                </a:solidFill>
                <a:latin typeface="Helvetica" panose="020B0604020202020204" pitchFamily="34" charset="0"/>
              </a:defRPr>
            </a:lvl9pPr>
          </a:lstStyle>
          <a:p>
            <a:pPr eaLnBrk="1" hangingPunct="1">
              <a:lnSpc>
                <a:spcPct val="80000"/>
              </a:lnSpc>
            </a:pPr>
            <a:r>
              <a:rPr lang="fr-FR" altLang="fr-FR" dirty="0">
                <a:latin typeface="+mj-lt"/>
                <a:ea typeface="+mj-ea"/>
                <a:cs typeface="+mj-cs"/>
              </a:rPr>
              <a:t>Besançon : héritages antiques</a:t>
            </a:r>
          </a:p>
        </p:txBody>
      </p:sp>
      <p:sp>
        <p:nvSpPr>
          <p:cNvPr id="113674" name="Rectangle 10"/>
          <p:cNvSpPr>
            <a:spLocks noChangeArrowheads="1"/>
          </p:cNvSpPr>
          <p:nvPr/>
        </p:nvSpPr>
        <p:spPr bwMode="auto">
          <a:xfrm>
            <a:off x="1187450" y="6583363"/>
            <a:ext cx="1282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fr-FR" altLang="fr-FR" sz="1200"/>
              <a:t>© Chouquer 2005</a:t>
            </a:r>
          </a:p>
        </p:txBody>
      </p:sp>
      <p:sp>
        <p:nvSpPr>
          <p:cNvPr id="2" name="ZoneTexte 1"/>
          <p:cNvSpPr txBox="1"/>
          <p:nvPr/>
        </p:nvSpPr>
        <p:spPr>
          <a:xfrm>
            <a:off x="467544" y="891576"/>
            <a:ext cx="8568952" cy="461665"/>
          </a:xfrm>
          <a:prstGeom prst="rect">
            <a:avLst/>
          </a:prstGeom>
          <a:noFill/>
        </p:spPr>
        <p:txBody>
          <a:bodyPr wrap="square" rtlCol="0">
            <a:spAutoFit/>
          </a:bodyPr>
          <a:lstStyle/>
          <a:p>
            <a:r>
              <a:rPr lang="fr-FR" sz="1200" dirty="0">
                <a:solidFill>
                  <a:schemeClr val="tx2">
                    <a:lumMod val="60000"/>
                    <a:lumOff val="40000"/>
                  </a:schemeClr>
                </a:solidFill>
              </a:rPr>
              <a:t>G. Chouquer, « Le plan de la ville antique et de la ville médiévale de Besançon », </a:t>
            </a:r>
            <a:r>
              <a:rPr lang="fr-FR" sz="1200" i="1" dirty="0">
                <a:solidFill>
                  <a:schemeClr val="tx2">
                    <a:lumMod val="60000"/>
                    <a:lumOff val="40000"/>
                  </a:schemeClr>
                </a:solidFill>
              </a:rPr>
              <a:t>Revue Archéologique de l’Est</a:t>
            </a:r>
            <a:r>
              <a:rPr lang="fr-FR" sz="1200" dirty="0">
                <a:solidFill>
                  <a:schemeClr val="tx2">
                    <a:lumMod val="60000"/>
                    <a:lumOff val="40000"/>
                  </a:schemeClr>
                </a:solidFill>
              </a:rPr>
              <a:t>, n°166, t. 45, 1994, p. 361-407.</a:t>
            </a:r>
          </a:p>
        </p:txBody>
      </p:sp>
    </p:spTree>
    <p:extLst>
      <p:ext uri="{BB962C8B-B14F-4D97-AF65-F5344CB8AC3E}">
        <p14:creationId xmlns:p14="http://schemas.microsoft.com/office/powerpoint/2010/main" val="2015078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82924" y="159824"/>
            <a:ext cx="4582268" cy="11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a:solidFill>
                  <a:schemeClr val="tx2"/>
                </a:solidFill>
                <a:latin typeface="Helvetica" panose="020B0604020202020204" pitchFamily="34" charset="0"/>
              </a:defRPr>
            </a:lvl1pPr>
            <a:lvl2pPr>
              <a:defRPr sz="4400">
                <a:solidFill>
                  <a:schemeClr val="tx2"/>
                </a:solidFill>
                <a:latin typeface="Helvetica" panose="020B0604020202020204" pitchFamily="34" charset="0"/>
              </a:defRPr>
            </a:lvl2pPr>
            <a:lvl3pPr>
              <a:defRPr sz="4400">
                <a:solidFill>
                  <a:schemeClr val="tx2"/>
                </a:solidFill>
                <a:latin typeface="Helvetica" panose="020B0604020202020204" pitchFamily="34" charset="0"/>
              </a:defRPr>
            </a:lvl3pPr>
            <a:lvl4pPr>
              <a:defRPr sz="4400">
                <a:solidFill>
                  <a:schemeClr val="tx2"/>
                </a:solidFill>
                <a:latin typeface="Helvetica" panose="020B0604020202020204" pitchFamily="34" charset="0"/>
              </a:defRPr>
            </a:lvl4pPr>
            <a:lvl5pPr>
              <a:defRPr sz="4400">
                <a:solidFill>
                  <a:schemeClr val="tx2"/>
                </a:solidFill>
                <a:latin typeface="Helvetica" panose="020B0604020202020204" pitchFamily="34" charset="0"/>
              </a:defRPr>
            </a:lvl5pPr>
            <a:lvl6pPr marL="457200" fontAlgn="base">
              <a:spcBef>
                <a:spcPct val="0"/>
              </a:spcBef>
              <a:spcAft>
                <a:spcPct val="0"/>
              </a:spcAft>
              <a:defRPr sz="4400">
                <a:solidFill>
                  <a:schemeClr val="tx2"/>
                </a:solidFill>
                <a:latin typeface="Helvetica" panose="020B0604020202020204" pitchFamily="34" charset="0"/>
              </a:defRPr>
            </a:lvl6pPr>
            <a:lvl7pPr marL="914400" fontAlgn="base">
              <a:spcBef>
                <a:spcPct val="0"/>
              </a:spcBef>
              <a:spcAft>
                <a:spcPct val="0"/>
              </a:spcAft>
              <a:defRPr sz="4400">
                <a:solidFill>
                  <a:schemeClr val="tx2"/>
                </a:solidFill>
                <a:latin typeface="Helvetica" panose="020B0604020202020204" pitchFamily="34" charset="0"/>
              </a:defRPr>
            </a:lvl7pPr>
            <a:lvl8pPr marL="1371600" fontAlgn="base">
              <a:spcBef>
                <a:spcPct val="0"/>
              </a:spcBef>
              <a:spcAft>
                <a:spcPct val="0"/>
              </a:spcAft>
              <a:defRPr sz="4400">
                <a:solidFill>
                  <a:schemeClr val="tx2"/>
                </a:solidFill>
                <a:latin typeface="Helvetica" panose="020B0604020202020204" pitchFamily="34" charset="0"/>
              </a:defRPr>
            </a:lvl8pPr>
            <a:lvl9pPr marL="1828800" fontAlgn="base">
              <a:spcBef>
                <a:spcPct val="0"/>
              </a:spcBef>
              <a:spcAft>
                <a:spcPct val="0"/>
              </a:spcAft>
              <a:defRPr sz="4400">
                <a:solidFill>
                  <a:schemeClr val="tx2"/>
                </a:solidFill>
                <a:latin typeface="Helvetica" panose="020B0604020202020204" pitchFamily="34" charset="0"/>
              </a:defRPr>
            </a:lvl9pPr>
          </a:lstStyle>
          <a:p>
            <a:pPr eaLnBrk="1" hangingPunct="1"/>
            <a:r>
              <a:rPr lang="fr-FR" altLang="fr-FR" sz="3400" dirty="0">
                <a:latin typeface="+mj-lt"/>
                <a:ea typeface="+mj-ea"/>
                <a:cs typeface="+mj-cs"/>
              </a:rPr>
              <a:t>Paris : héritages antiques et lotissements médiévaux</a:t>
            </a: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15086" t="3158" r="3136"/>
          <a:stretch/>
        </p:blipFill>
        <p:spPr>
          <a:xfrm>
            <a:off x="265175" y="1362820"/>
            <a:ext cx="6464809" cy="5417493"/>
          </a:xfrm>
          <a:prstGeom prst="rect">
            <a:avLst/>
          </a:prstGeom>
        </p:spPr>
      </p:pic>
      <p:sp>
        <p:nvSpPr>
          <p:cNvPr id="6" name="Rectangle 5"/>
          <p:cNvSpPr/>
          <p:nvPr/>
        </p:nvSpPr>
        <p:spPr>
          <a:xfrm>
            <a:off x="3148464" y="2159626"/>
            <a:ext cx="1648375" cy="211112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a:grpSpLocks noChangeAspect="1"/>
          </p:cNvGrpSpPr>
          <p:nvPr/>
        </p:nvGrpSpPr>
        <p:grpSpPr>
          <a:xfrm>
            <a:off x="4905237" y="0"/>
            <a:ext cx="4380663" cy="6190488"/>
            <a:chOff x="5650993" y="1636776"/>
            <a:chExt cx="3493008" cy="4936108"/>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993" y="1636776"/>
              <a:ext cx="3493008" cy="4936108"/>
            </a:xfrm>
            <a:prstGeom prst="rect">
              <a:avLst/>
            </a:prstGeom>
          </p:spPr>
        </p:pic>
        <p:sp>
          <p:nvSpPr>
            <p:cNvPr id="5" name="Rectangle 4"/>
            <p:cNvSpPr/>
            <p:nvPr/>
          </p:nvSpPr>
          <p:spPr>
            <a:xfrm>
              <a:off x="5824728" y="2011680"/>
              <a:ext cx="3072384" cy="435254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593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628800"/>
            <a:ext cx="8424936" cy="3327248"/>
          </a:xfrm>
        </p:spPr>
        <p:txBody>
          <a:bodyPr/>
          <a:lstStyle/>
          <a:p>
            <a:r>
              <a:rPr lang="fr-FR" sz="3600" dirty="0"/>
              <a:t>3. Révéler des opérations urbanistiques (lotissements)</a:t>
            </a:r>
            <a:br>
              <a:rPr lang="fr-FR" sz="3600" dirty="0"/>
            </a:br>
            <a:r>
              <a:rPr lang="fr-FR" sz="3600" dirty="0">
                <a:solidFill>
                  <a:schemeClr val="tx2">
                    <a:lumMod val="60000"/>
                    <a:lumOff val="40000"/>
                  </a:schemeClr>
                </a:solidFill>
              </a:rPr>
              <a:t>par la reconnaissance de régularités</a:t>
            </a:r>
          </a:p>
        </p:txBody>
      </p:sp>
    </p:spTree>
    <p:extLst>
      <p:ext uri="{BB962C8B-B14F-4D97-AF65-F5344CB8AC3E}">
        <p14:creationId xmlns:p14="http://schemas.microsoft.com/office/powerpoint/2010/main" val="140263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204B6A6-1926-4A3C-573F-ED789D5E531A}"/>
              </a:ext>
            </a:extLst>
          </p:cNvPr>
          <p:cNvSpPr txBox="1">
            <a:spLocks/>
          </p:cNvSpPr>
          <p:nvPr/>
        </p:nvSpPr>
        <p:spPr bwMode="auto">
          <a:xfrm>
            <a:off x="971600" y="-603448"/>
            <a:ext cx="8229600" cy="104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cs typeface="Arial" charset="0"/>
              </a:defRPr>
            </a:lvl2pPr>
            <a:lvl3pPr algn="l" rtl="0" eaLnBrk="0" fontAlgn="base" hangingPunct="0">
              <a:spcBef>
                <a:spcPct val="0"/>
              </a:spcBef>
              <a:spcAft>
                <a:spcPct val="0"/>
              </a:spcAft>
              <a:defRPr sz="4400">
                <a:solidFill>
                  <a:schemeClr val="tx2"/>
                </a:solidFill>
                <a:latin typeface="Garamond" pitchFamily="18" charset="0"/>
                <a:cs typeface="Arial" charset="0"/>
              </a:defRPr>
            </a:lvl3pPr>
            <a:lvl4pPr algn="l" rtl="0" eaLnBrk="0" fontAlgn="base" hangingPunct="0">
              <a:spcBef>
                <a:spcPct val="0"/>
              </a:spcBef>
              <a:spcAft>
                <a:spcPct val="0"/>
              </a:spcAft>
              <a:defRPr sz="4400">
                <a:solidFill>
                  <a:schemeClr val="tx2"/>
                </a:solidFill>
                <a:latin typeface="Garamond" pitchFamily="18" charset="0"/>
                <a:cs typeface="Arial" charset="0"/>
              </a:defRPr>
            </a:lvl4pPr>
            <a:lvl5pPr algn="l" rtl="0" eaLnBrk="0" fontAlgn="base" hangingPunct="0">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a:lstStyle>
          <a:p>
            <a:r>
              <a:rPr lang="fr-FR" sz="2800" kern="0" dirty="0"/>
              <a:t>Des ellipses « bocagères » aux ellipses parcellaires </a:t>
            </a:r>
          </a:p>
        </p:txBody>
      </p:sp>
      <p:pic>
        <p:nvPicPr>
          <p:cNvPr id="6" name="Image 5">
            <a:extLst>
              <a:ext uri="{FF2B5EF4-FFF2-40B4-BE49-F238E27FC236}">
                <a16:creationId xmlns:a16="http://schemas.microsoft.com/office/drawing/2014/main" id="{5AE1D475-76D0-4400-196D-F62CDD00B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21" y="437622"/>
            <a:ext cx="8040222" cy="6318525"/>
          </a:xfrm>
          <a:prstGeom prst="rect">
            <a:avLst/>
          </a:prstGeom>
        </p:spPr>
      </p:pic>
      <p:sp>
        <p:nvSpPr>
          <p:cNvPr id="8" name="ZoneTexte 7">
            <a:extLst>
              <a:ext uri="{FF2B5EF4-FFF2-40B4-BE49-F238E27FC236}">
                <a16:creationId xmlns:a16="http://schemas.microsoft.com/office/drawing/2014/main" id="{B099C0C7-676E-147E-265F-EDD0F1A24D37}"/>
              </a:ext>
            </a:extLst>
          </p:cNvPr>
          <p:cNvSpPr txBox="1"/>
          <p:nvPr/>
        </p:nvSpPr>
        <p:spPr>
          <a:xfrm>
            <a:off x="-612576" y="6448370"/>
            <a:ext cx="8892480" cy="307777"/>
          </a:xfrm>
          <a:prstGeom prst="rect">
            <a:avLst/>
          </a:prstGeom>
          <a:noFill/>
        </p:spPr>
        <p:txBody>
          <a:bodyPr wrap="square" rtlCol="0">
            <a:spAutoFit/>
          </a:bodyPr>
          <a:lstStyle/>
          <a:p>
            <a:pPr algn="ctr"/>
            <a:r>
              <a:rPr lang="fr-FR" sz="1400" dirty="0"/>
              <a:t>Schéma classique de l’ellipse « bocagère »</a:t>
            </a:r>
          </a:p>
        </p:txBody>
      </p:sp>
    </p:spTree>
    <p:extLst>
      <p:ext uri="{BB962C8B-B14F-4D97-AF65-F5344CB8AC3E}">
        <p14:creationId xmlns:p14="http://schemas.microsoft.com/office/powerpoint/2010/main" val="530886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2012_11_18_sauvDATA1\2_Recherche\2_Colloques\12_Alpage_Juin2010\edition colloque Alpage\Version_avril_2012\2012_04_Figures\15\15-FIG17.t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357563"/>
            <a:ext cx="5321300" cy="3500437"/>
          </a:xfrm>
          <a:noFill/>
        </p:spPr>
      </p:pic>
      <p:sp>
        <p:nvSpPr>
          <p:cNvPr id="37891" name="Titre 12"/>
          <p:cNvSpPr>
            <a:spLocks noGrp="1"/>
          </p:cNvSpPr>
          <p:nvPr>
            <p:ph type="title" idx="4294967295"/>
          </p:nvPr>
        </p:nvSpPr>
        <p:spPr>
          <a:xfrm>
            <a:off x="374650" y="277813"/>
            <a:ext cx="8229600" cy="1139825"/>
          </a:xfrm>
        </p:spPr>
        <p:txBody>
          <a:bodyPr/>
          <a:lstStyle/>
          <a:p>
            <a:r>
              <a:rPr lang="fr-FR" altLang="fr-FR" dirty="0"/>
              <a:t>Paris</a:t>
            </a:r>
          </a:p>
        </p:txBody>
      </p:sp>
      <p:sp>
        <p:nvSpPr>
          <p:cNvPr id="62470" name="Rectangle 6"/>
          <p:cNvSpPr>
            <a:spLocks noChangeArrowheads="1"/>
          </p:cNvSpPr>
          <p:nvPr/>
        </p:nvSpPr>
        <p:spPr bwMode="auto">
          <a:xfrm>
            <a:off x="5722938" y="4724400"/>
            <a:ext cx="3421062" cy="16319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Planification de la Villeneuve du Temple (</a:t>
            </a:r>
            <a:r>
              <a:rPr kumimoji="0" lang="fr-FR" sz="2000" b="0" i="0" u="none" strike="noStrike" kern="1200" cap="none" spc="0" normalizeH="0" baseline="0" noProof="0" dirty="0">
                <a:ln>
                  <a:noFill/>
                </a:ln>
                <a:solidFill>
                  <a:srgbClr val="25F72A"/>
                </a:solidFill>
                <a:effectLst/>
                <a:uLnTx/>
                <a:uFillTx/>
                <a:latin typeface="Verdana"/>
                <a:ea typeface="+mn-ea"/>
                <a:cs typeface="Arial" charset="0"/>
              </a:rPr>
              <a:t>XIII</a:t>
            </a:r>
            <a:r>
              <a:rPr kumimoji="0" lang="fr-FR" sz="2000" b="0" i="0" u="none" strike="noStrike" kern="1200" cap="none" spc="0" normalizeH="0" baseline="30000" noProof="0" dirty="0">
                <a:ln>
                  <a:noFill/>
                </a:ln>
                <a:solidFill>
                  <a:srgbClr val="25F72A"/>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25F72A"/>
                </a:solidFill>
                <a:effectLst/>
                <a:uLnTx/>
                <a:uFillTx/>
                <a:latin typeface="Verdana"/>
                <a:ea typeface="+mn-ea"/>
                <a:cs typeface="Arial" charset="0"/>
              </a:rPr>
              <a:t> s.</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et lotissement du </a:t>
            </a:r>
            <a:r>
              <a:rPr kumimoji="0" lang="fr-FR" sz="2000" b="0" i="0" u="none" strike="noStrike" kern="1200" cap="none" spc="0" normalizeH="0" baseline="0" noProof="0" dirty="0">
                <a:ln>
                  <a:noFill/>
                </a:ln>
                <a:solidFill>
                  <a:srgbClr val="FF0000"/>
                </a:solidFill>
                <a:effectLst/>
                <a:uLnTx/>
                <a:uFillTx/>
                <a:latin typeface="Verdana"/>
                <a:ea typeface="+mn-ea"/>
                <a:cs typeface="Arial" charset="0"/>
              </a:rPr>
              <a:t>XVII</a:t>
            </a:r>
            <a:r>
              <a:rPr kumimoji="0" lang="fr-FR" sz="2000" b="0" i="0" u="none" strike="noStrike" kern="1200" cap="none" spc="0" normalizeH="0" baseline="30000" noProof="0" dirty="0">
                <a:ln>
                  <a:noFill/>
                </a:ln>
                <a:solidFill>
                  <a:srgbClr val="FF0000"/>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FF0000"/>
                </a:solidFill>
                <a:effectLst/>
                <a:uLnTx/>
                <a:uFillTx/>
                <a:latin typeface="Verdana"/>
                <a:ea typeface="+mn-ea"/>
                <a:cs typeface="Arial" charset="0"/>
              </a:rPr>
              <a:t> s. </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des fossés de l’enceinte de Charles V</a:t>
            </a:r>
          </a:p>
        </p:txBody>
      </p:sp>
      <p:sp>
        <p:nvSpPr>
          <p:cNvPr id="8" name="Rectangle 7"/>
          <p:cNvSpPr/>
          <p:nvPr/>
        </p:nvSpPr>
        <p:spPr>
          <a:xfrm rot="20048049">
            <a:off x="14288" y="3943350"/>
            <a:ext cx="2322512" cy="539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Arial"/>
            </a:endParaRPr>
          </a:p>
        </p:txBody>
      </p:sp>
      <p:sp>
        <p:nvSpPr>
          <p:cNvPr id="9" name="Rectangle 8"/>
          <p:cNvSpPr/>
          <p:nvPr/>
        </p:nvSpPr>
        <p:spPr>
          <a:xfrm rot="2310001">
            <a:off x="3209925" y="5308600"/>
            <a:ext cx="949325" cy="1155700"/>
          </a:xfrm>
          <a:prstGeom prst="rect">
            <a:avLst/>
          </a:prstGeom>
          <a:noFill/>
          <a:ln>
            <a:solidFill>
              <a:srgbClr val="25F7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Arial"/>
            </a:endParaRPr>
          </a:p>
        </p:txBody>
      </p:sp>
      <p:sp>
        <p:nvSpPr>
          <p:cNvPr id="11" name="Flèche gauche 10"/>
          <p:cNvSpPr/>
          <p:nvPr/>
        </p:nvSpPr>
        <p:spPr>
          <a:xfrm>
            <a:off x="4932363" y="5445125"/>
            <a:ext cx="719137" cy="360363"/>
          </a:xfrm>
          <a:prstGeom prst="leftArrow">
            <a:avLst/>
          </a:prstGeom>
          <a:solidFill>
            <a:srgbClr val="25F72A"/>
          </a:solidFill>
          <a:ln>
            <a:solidFill>
              <a:srgbClr val="25F7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Arial"/>
            </a:endParaRPr>
          </a:p>
        </p:txBody>
      </p:sp>
      <p:pic>
        <p:nvPicPr>
          <p:cNvPr id="37896" name="Picture 2" descr="C:\2012_11_18_sauvDATA1\2_Recherche\2_Colloques\12_Alpage_Juin2010\edition colloque Alpage\Version_avril_2012\2012_04_Figures\15\15-FIG16.tif"/>
          <p:cNvPicPr>
            <a:picLocks noChangeAspect="1" noChangeArrowheads="1"/>
          </p:cNvPicPr>
          <p:nvPr/>
        </p:nvPicPr>
        <p:blipFill>
          <a:blip r:embed="rId3">
            <a:extLst>
              <a:ext uri="{28A0092B-C50C-407E-A947-70E740481C1C}">
                <a14:useLocalDpi xmlns:a14="http://schemas.microsoft.com/office/drawing/2010/main" val="0"/>
              </a:ext>
            </a:extLst>
          </a:blip>
          <a:srcRect b="1817"/>
          <a:stretch>
            <a:fillRect/>
          </a:stretch>
        </p:blipFill>
        <p:spPr bwMode="auto">
          <a:xfrm>
            <a:off x="3930650" y="0"/>
            <a:ext cx="52133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èche droite 9"/>
          <p:cNvSpPr/>
          <p:nvPr/>
        </p:nvSpPr>
        <p:spPr>
          <a:xfrm>
            <a:off x="3779838" y="2133600"/>
            <a:ext cx="647700" cy="28892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Verdana"/>
              <a:ea typeface="+mn-ea"/>
              <a:cs typeface="Arial"/>
            </a:endParaRPr>
          </a:p>
        </p:txBody>
      </p:sp>
      <p:sp>
        <p:nvSpPr>
          <p:cNvPr id="6" name="Ellipse 5"/>
          <p:cNvSpPr/>
          <p:nvPr/>
        </p:nvSpPr>
        <p:spPr>
          <a:xfrm rot="1572601">
            <a:off x="6905625" y="1528763"/>
            <a:ext cx="1838325" cy="1116012"/>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Verdana"/>
              <a:ea typeface="+mn-ea"/>
              <a:cs typeface="Arial"/>
            </a:endParaRPr>
          </a:p>
        </p:txBody>
      </p:sp>
      <p:sp>
        <p:nvSpPr>
          <p:cNvPr id="62469" name="Rectangle 3"/>
          <p:cNvSpPr>
            <a:spLocks noChangeArrowheads="1"/>
          </p:cNvSpPr>
          <p:nvPr/>
        </p:nvSpPr>
        <p:spPr bwMode="auto">
          <a:xfrm>
            <a:off x="611188" y="1773238"/>
            <a:ext cx="3168650" cy="1323975"/>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Planification de l’île Saint-Louis (</a:t>
            </a:r>
            <a:r>
              <a:rPr kumimoji="0" lang="fr-FR" sz="2000" b="0" i="0" u="none" strike="noStrike" kern="1200" cap="none" spc="0" normalizeH="0" baseline="0" noProof="0" dirty="0">
                <a:ln>
                  <a:noFill/>
                </a:ln>
                <a:solidFill>
                  <a:srgbClr val="00B0F0"/>
                </a:solidFill>
                <a:effectLst/>
                <a:uLnTx/>
                <a:uFillTx/>
                <a:latin typeface="Verdana"/>
                <a:ea typeface="+mn-ea"/>
                <a:cs typeface="Arial" charset="0"/>
              </a:rPr>
              <a:t>XVII</a:t>
            </a:r>
            <a:r>
              <a:rPr kumimoji="0" lang="fr-FR" sz="2000" b="0" i="0" u="none" strike="noStrike" kern="1200" cap="none" spc="0" normalizeH="0" baseline="30000" noProof="0" dirty="0">
                <a:ln>
                  <a:noFill/>
                </a:ln>
                <a:solidFill>
                  <a:srgbClr val="00B0F0"/>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00B0F0"/>
                </a:solidFill>
                <a:effectLst/>
                <a:uLnTx/>
                <a:uFillTx/>
                <a:latin typeface="Verdana"/>
                <a:ea typeface="+mn-ea"/>
                <a:cs typeface="Arial" charset="0"/>
              </a:rPr>
              <a:t> s.</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qui contraste avec l’Ile de la Cité</a:t>
            </a:r>
          </a:p>
        </p:txBody>
      </p:sp>
    </p:spTree>
    <p:extLst>
      <p:ext uri="{BB962C8B-B14F-4D97-AF65-F5344CB8AC3E}">
        <p14:creationId xmlns:p14="http://schemas.microsoft.com/office/powerpoint/2010/main" val="3337835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628800"/>
            <a:ext cx="8424936" cy="4616552"/>
          </a:xfrm>
        </p:spPr>
        <p:txBody>
          <a:bodyPr/>
          <a:lstStyle/>
          <a:p>
            <a:r>
              <a:rPr lang="fr-FR" sz="3600" dirty="0"/>
              <a:t>4. Reconnaître les acteurs sociaux à travers leurs empreintes morphologiques </a:t>
            </a:r>
            <a:br>
              <a:rPr lang="fr-FR" sz="3600" dirty="0"/>
            </a:br>
            <a:r>
              <a:rPr lang="fr-FR" sz="3600" dirty="0">
                <a:solidFill>
                  <a:schemeClr val="bg2">
                    <a:lumMod val="60000"/>
                    <a:lumOff val="40000"/>
                  </a:schemeClr>
                </a:solidFill>
              </a:rPr>
              <a:t>par l’analyse de la taille et de la densité parcellaire</a:t>
            </a:r>
          </a:p>
        </p:txBody>
      </p:sp>
    </p:spTree>
    <p:extLst>
      <p:ext uri="{BB962C8B-B14F-4D97-AF65-F5344CB8AC3E}">
        <p14:creationId xmlns:p14="http://schemas.microsoft.com/office/powerpoint/2010/main" val="2442628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2012_11_18_sauvDATA1\2_Recherche\1_Articles\EspaceGeo\Version4_expertise\2_St-Victor_SteGe_vect.jpg"/>
          <p:cNvPicPr>
            <a:picLocks noChangeAspect="1" noChangeArrowheads="1"/>
          </p:cNvPicPr>
          <p:nvPr/>
        </p:nvPicPr>
        <p:blipFill>
          <a:blip r:embed="rId2">
            <a:extLst>
              <a:ext uri="{28A0092B-C50C-407E-A947-70E740481C1C}">
                <a14:useLocalDpi xmlns:a14="http://schemas.microsoft.com/office/drawing/2010/main" val="0"/>
              </a:ext>
            </a:extLst>
          </a:blip>
          <a:srcRect l="2451" t="3416" r="3697" b="1668"/>
          <a:stretch>
            <a:fillRect/>
          </a:stretch>
        </p:blipFill>
        <p:spPr bwMode="auto">
          <a:xfrm>
            <a:off x="2136775" y="1484313"/>
            <a:ext cx="70072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re 1"/>
          <p:cNvSpPr>
            <a:spLocks noGrp="1"/>
          </p:cNvSpPr>
          <p:nvPr>
            <p:ph type="title"/>
          </p:nvPr>
        </p:nvSpPr>
        <p:spPr/>
        <p:txBody>
          <a:bodyPr/>
          <a:lstStyle/>
          <a:p>
            <a:r>
              <a:rPr lang="fr-FR" altLang="fr-FR"/>
              <a:t>Interactions dialectiques du tissu urbain et des modes d’habiter</a:t>
            </a:r>
          </a:p>
        </p:txBody>
      </p:sp>
      <p:sp>
        <p:nvSpPr>
          <p:cNvPr id="61443" name="Espace réservé du contenu 2"/>
          <p:cNvSpPr>
            <a:spLocks noGrp="1"/>
          </p:cNvSpPr>
          <p:nvPr>
            <p:ph idx="1"/>
          </p:nvPr>
        </p:nvSpPr>
        <p:spPr>
          <a:xfrm>
            <a:off x="179388" y="2420938"/>
            <a:ext cx="2098675" cy="1828800"/>
          </a:xfrm>
        </p:spPr>
        <p:txBody>
          <a:bodyPr/>
          <a:lstStyle/>
          <a:p>
            <a:pPr marL="0" indent="0" algn="ctr">
              <a:buFont typeface="Wingdings" panose="05000000000000000000" pitchFamily="2" charset="2"/>
              <a:buNone/>
              <a:defRPr/>
            </a:pPr>
            <a:r>
              <a:rPr lang="fr-FR" sz="2400" dirty="0">
                <a:effectLst>
                  <a:outerShdw blurRad="38100" dist="38100" dir="2700000" algn="tl">
                    <a:srgbClr val="000000">
                      <a:alpha val="43137"/>
                    </a:srgbClr>
                  </a:outerShdw>
                </a:effectLst>
              </a:rPr>
              <a:t>Paris</a:t>
            </a:r>
            <a:endParaRPr lang="fr-FR" sz="1800" b="1" dirty="0"/>
          </a:p>
          <a:p>
            <a:pPr marL="0" indent="0" algn="ctr">
              <a:buFont typeface="Wingdings" panose="05000000000000000000" pitchFamily="2" charset="2"/>
              <a:buNone/>
              <a:defRPr/>
            </a:pPr>
            <a:r>
              <a:rPr lang="fr-FR" sz="1800" dirty="0"/>
              <a:t>Relation inverse de la densité parcellaire et de la régularité ecclésiastique</a:t>
            </a:r>
          </a:p>
          <a:p>
            <a:pPr algn="ctr">
              <a:defRPr/>
            </a:pPr>
            <a:endParaRPr lang="fr-FR" sz="1800" dirty="0"/>
          </a:p>
        </p:txBody>
      </p:sp>
      <p:sp>
        <p:nvSpPr>
          <p:cNvPr id="7" name="ZoneTexte 6"/>
          <p:cNvSpPr txBox="1"/>
          <p:nvPr/>
        </p:nvSpPr>
        <p:spPr>
          <a:xfrm>
            <a:off x="900113" y="6351588"/>
            <a:ext cx="8243887"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H. </a:t>
            </a:r>
            <a:r>
              <a:rPr kumimoji="0" lang="fr-FR" sz="1200" b="0" i="0" u="none" strike="noStrike" kern="1200" cap="none" spc="0" normalizeH="0" baseline="0" noProof="0" dirty="0" err="1">
                <a:ln>
                  <a:noFill/>
                </a:ln>
                <a:solidFill>
                  <a:srgbClr val="CC3300">
                    <a:lumMod val="60000"/>
                    <a:lumOff val="40000"/>
                  </a:srgbClr>
                </a:solidFill>
                <a:effectLst/>
                <a:uLnTx/>
                <a:uFillTx/>
                <a:latin typeface="Verdana" panose="020B0604030504040204" pitchFamily="34" charset="0"/>
                <a:ea typeface="+mn-ea"/>
                <a:cs typeface="Arial" charset="0"/>
              </a:rPr>
              <a:t>Noizet</a:t>
            </a: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 « Germain, Victor, Martin et les autres. Morphologie urbaine et pratiques socio-ecclésiastiques à Paris aux </a:t>
            </a:r>
            <a:r>
              <a:rPr kumimoji="0" lang="fr-FR" sz="1200" b="0" i="0" u="none" strike="noStrike" kern="1200" cap="small"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ix</a:t>
            </a: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a:t>
            </a:r>
            <a:r>
              <a:rPr kumimoji="0" lang="fr-FR" sz="1200" b="0" i="0" u="none" strike="noStrike" kern="1200" cap="small" spc="0" normalizeH="0" baseline="0" noProof="0" dirty="0" err="1">
                <a:ln>
                  <a:noFill/>
                </a:ln>
                <a:solidFill>
                  <a:srgbClr val="CC3300">
                    <a:lumMod val="60000"/>
                    <a:lumOff val="40000"/>
                  </a:srgbClr>
                </a:solidFill>
                <a:effectLst/>
                <a:uLnTx/>
                <a:uFillTx/>
                <a:latin typeface="Verdana" panose="020B0604030504040204" pitchFamily="34" charset="0"/>
                <a:ea typeface="+mn-ea"/>
                <a:cs typeface="Arial" charset="0"/>
              </a:rPr>
              <a:t>xii</a:t>
            </a:r>
            <a:r>
              <a:rPr kumimoji="0" lang="fr-FR" sz="1200" b="0" i="0" u="none" strike="noStrike" kern="1200" cap="none" spc="0" normalizeH="0" baseline="30000" noProof="0" dirty="0" err="1">
                <a:ln>
                  <a:noFill/>
                </a:ln>
                <a:solidFill>
                  <a:srgbClr val="CC3300">
                    <a:lumMod val="60000"/>
                    <a:lumOff val="40000"/>
                  </a:srgbClr>
                </a:solidFill>
                <a:effectLst/>
                <a:uLnTx/>
                <a:uFillTx/>
                <a:latin typeface="Verdana" panose="020B0604030504040204" pitchFamily="34" charset="0"/>
                <a:ea typeface="+mn-ea"/>
                <a:cs typeface="Arial" charset="0"/>
              </a:rPr>
              <a:t>e</a:t>
            </a:r>
            <a:r>
              <a:rPr kumimoji="0" lang="fr-FR" sz="1200" b="0" i="0" u="none" strike="noStrike" kern="1200" cap="none" spc="0" normalizeH="0" baseline="30000" noProof="0" dirty="0">
                <a:ln>
                  <a:noFill/>
                </a:ln>
                <a:solidFill>
                  <a:srgbClr val="CC3300">
                    <a:lumMod val="60000"/>
                    <a:lumOff val="40000"/>
                  </a:srgbClr>
                </a:solidFill>
                <a:effectLst/>
                <a:uLnTx/>
                <a:uFillTx/>
                <a:latin typeface="Verdana" panose="020B0604030504040204" pitchFamily="34" charset="0"/>
                <a:ea typeface="+mn-ea"/>
                <a:cs typeface="Arial" charset="0"/>
              </a:rPr>
              <a:t> </a:t>
            </a: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siècles et au </a:t>
            </a:r>
            <a:r>
              <a:rPr kumimoji="0" lang="fr-FR" sz="1200" b="0" i="0" u="none" strike="noStrike" kern="1200" cap="small" spc="0" normalizeH="0" baseline="0" noProof="0" dirty="0" err="1">
                <a:ln>
                  <a:noFill/>
                </a:ln>
                <a:solidFill>
                  <a:srgbClr val="CC3300">
                    <a:lumMod val="60000"/>
                    <a:lumOff val="40000"/>
                  </a:srgbClr>
                </a:solidFill>
                <a:effectLst/>
                <a:uLnTx/>
                <a:uFillTx/>
                <a:latin typeface="Verdana" panose="020B0604030504040204" pitchFamily="34" charset="0"/>
                <a:ea typeface="+mn-ea"/>
                <a:cs typeface="Arial" charset="0"/>
              </a:rPr>
              <a:t>xix</a:t>
            </a:r>
            <a:r>
              <a:rPr kumimoji="0" lang="fr-FR" sz="1200" b="0" i="0" u="none" strike="noStrike" kern="1200" cap="none" spc="0" normalizeH="0" baseline="30000" noProof="0" dirty="0" err="1">
                <a:ln>
                  <a:noFill/>
                </a:ln>
                <a:solidFill>
                  <a:srgbClr val="CC3300">
                    <a:lumMod val="60000"/>
                    <a:lumOff val="40000"/>
                  </a:srgbClr>
                </a:solidFill>
                <a:effectLst/>
                <a:uLnTx/>
                <a:uFillTx/>
                <a:latin typeface="Verdana" panose="020B0604030504040204" pitchFamily="34" charset="0"/>
                <a:ea typeface="+mn-ea"/>
                <a:cs typeface="Arial" charset="0"/>
              </a:rPr>
              <a:t>e</a:t>
            </a: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 siècle », </a:t>
            </a:r>
            <a:r>
              <a:rPr kumimoji="0" lang="fr-FR" sz="1200" b="0" i="1"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L’espace géographique</a:t>
            </a:r>
            <a:r>
              <a:rPr kumimoji="0" lang="fr-FR" sz="12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rPr>
              <a:t>, 2012/4, p.324-339.</a:t>
            </a:r>
            <a:endParaRPr kumimoji="0" lang="fr-FR" sz="1600" b="0" i="0" u="none" strike="noStrike" kern="1200" cap="none" spc="0" normalizeH="0" baseline="0" noProof="0" dirty="0">
              <a:ln>
                <a:noFill/>
              </a:ln>
              <a:solidFill>
                <a:srgbClr val="CC3300">
                  <a:lumMod val="60000"/>
                  <a:lumOff val="40000"/>
                </a:srgbClr>
              </a:solidFill>
              <a:effectLst/>
              <a:uLnTx/>
              <a:uFillTx/>
              <a:latin typeface="Verdana" panose="020B0604030504040204" pitchFamily="34" charset="0"/>
              <a:ea typeface="+mn-ea"/>
              <a:cs typeface="Arial" charset="0"/>
            </a:endParaRPr>
          </a:p>
        </p:txBody>
      </p:sp>
    </p:spTree>
    <p:extLst>
      <p:ext uri="{BB962C8B-B14F-4D97-AF65-F5344CB8AC3E}">
        <p14:creationId xmlns:p14="http://schemas.microsoft.com/office/powerpoint/2010/main" val="2784333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700808"/>
            <a:ext cx="7772400" cy="3240360"/>
          </a:xfrm>
        </p:spPr>
        <p:txBody>
          <a:bodyPr/>
          <a:lstStyle/>
          <a:p>
            <a:r>
              <a:rPr lang="fr-FR" sz="3600" dirty="0"/>
              <a:t>5. Étudier la résilience de configurations morphologiques dans la longue durée</a:t>
            </a:r>
            <a:br>
              <a:rPr lang="fr-FR" sz="3600" dirty="0"/>
            </a:br>
            <a:r>
              <a:rPr lang="fr-FR" sz="3600" dirty="0">
                <a:solidFill>
                  <a:schemeClr val="bg2">
                    <a:lumMod val="60000"/>
                    <a:lumOff val="40000"/>
                  </a:schemeClr>
                </a:solidFill>
              </a:rPr>
              <a:t>par l’Hybridation et l’analyse multiscalaire</a:t>
            </a:r>
          </a:p>
        </p:txBody>
      </p:sp>
    </p:spTree>
    <p:extLst>
      <p:ext uri="{BB962C8B-B14F-4D97-AF65-F5344CB8AC3E}">
        <p14:creationId xmlns:p14="http://schemas.microsoft.com/office/powerpoint/2010/main" val="1998589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ChangeArrowheads="1"/>
          </p:cNvSpPr>
          <p:nvPr/>
        </p:nvSpPr>
        <p:spPr bwMode="auto">
          <a:xfrm>
            <a:off x="250825" y="180975"/>
            <a:ext cx="8893175"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Verdana"/>
                <a:ea typeface="+mn-ea"/>
                <a:cs typeface="Arial" charset="0"/>
              </a:rPr>
              <a:t>Héritage du </a:t>
            </a:r>
            <a:r>
              <a:rPr kumimoji="0" lang="fr-FR" sz="2000" b="1" i="0" u="none" strike="noStrike" kern="1200" cap="none" spc="0" normalizeH="0" baseline="0" noProof="0" dirty="0" err="1">
                <a:ln>
                  <a:noFill/>
                </a:ln>
                <a:solidFill>
                  <a:srgbClr val="000000"/>
                </a:solidFill>
                <a:effectLst/>
                <a:uLnTx/>
                <a:uFillTx/>
                <a:latin typeface="Verdana"/>
                <a:ea typeface="+mn-ea"/>
                <a:cs typeface="Arial" charset="0"/>
              </a:rPr>
              <a:t>paléoméandre</a:t>
            </a:r>
            <a:r>
              <a:rPr kumimoji="0" lang="fr-FR" sz="2000" b="1" i="0" u="none" strike="noStrike" kern="1200" cap="none" spc="0" normalizeH="0" baseline="0" noProof="0" dirty="0">
                <a:ln>
                  <a:noFill/>
                </a:ln>
                <a:solidFill>
                  <a:srgbClr val="000000"/>
                </a:solidFill>
                <a:effectLst/>
                <a:uLnTx/>
                <a:uFillTx/>
                <a:latin typeface="Verdana"/>
                <a:ea typeface="+mn-ea"/>
                <a:cs typeface="Arial" charset="0"/>
              </a:rPr>
              <a:t> </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concordance entre les zones inondables et les terres de la censive de Ste-Opportune qui drainent la boucle marécageuse à partir milieu XII</a:t>
            </a:r>
            <a:r>
              <a:rPr kumimoji="0" lang="fr-FR" sz="2000" b="0" i="0" u="none" strike="noStrike" kern="1200" cap="none" spc="0" normalizeH="0" baseline="30000" noProof="0" dirty="0">
                <a:ln>
                  <a:noFill/>
                </a:ln>
                <a:solidFill>
                  <a:srgbClr val="000000"/>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s.</a:t>
            </a:r>
          </a:p>
        </p:txBody>
      </p:sp>
      <p:pic>
        <p:nvPicPr>
          <p:cNvPr id="35844" name="Picture 6" descr="3_TopoMA_coul"/>
          <p:cNvPicPr>
            <a:picLocks noChangeAspect="1" noChangeArrowheads="1"/>
          </p:cNvPicPr>
          <p:nvPr/>
        </p:nvPicPr>
        <p:blipFill>
          <a:blip r:embed="rId2"/>
          <a:srcRect l="14438" t="13518" r="13935" b="5443"/>
          <a:stretch>
            <a:fillRect/>
          </a:stretch>
        </p:blipFill>
        <p:spPr bwMode="auto">
          <a:xfrm>
            <a:off x="1293813" y="1484313"/>
            <a:ext cx="6556375" cy="5249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5215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C:\2012_11_18_sauvDATA1\2_Recherche\1_Articles\ArticlesRefuses\Paleomeandre_Annales\Version2\IMAGES_v2\5_CeintureVerte_2.jpg"/>
          <p:cNvPicPr>
            <a:picLocks noChangeAspect="1" noChangeArrowheads="1"/>
          </p:cNvPicPr>
          <p:nvPr/>
        </p:nvPicPr>
        <p:blipFill>
          <a:blip r:embed="rId2"/>
          <a:srcRect l="1717" t="2617" r="1226" b="1301"/>
          <a:stretch>
            <a:fillRect/>
          </a:stretch>
        </p:blipFill>
        <p:spPr bwMode="auto">
          <a:xfrm>
            <a:off x="922338" y="1557338"/>
            <a:ext cx="7380287" cy="5170487"/>
          </a:xfrm>
          <a:prstGeom prst="rect">
            <a:avLst/>
          </a:prstGeom>
          <a:ln>
            <a:noFill/>
          </a:ln>
          <a:effectLst>
            <a:outerShdw blurRad="292100" dist="139700" dir="2700000" algn="tl" rotWithShape="0">
              <a:srgbClr val="333333">
                <a:alpha val="65000"/>
              </a:srgbClr>
            </a:outerShdw>
          </a:effectLst>
        </p:spPr>
      </p:pic>
      <p:sp>
        <p:nvSpPr>
          <p:cNvPr id="36868" name="Rectangle 4"/>
          <p:cNvSpPr>
            <a:spLocks noChangeArrowheads="1"/>
          </p:cNvSpPr>
          <p:nvPr/>
        </p:nvSpPr>
        <p:spPr bwMode="auto">
          <a:xfrm>
            <a:off x="287338" y="115888"/>
            <a:ext cx="8569325" cy="708025"/>
          </a:xfrm>
          <a:prstGeom prst="rect">
            <a:avLst/>
          </a:prstGeom>
          <a:noFill/>
          <a:ln w="9525">
            <a:noFill/>
            <a:miter lim="800000"/>
            <a:headEnd/>
            <a:tailEnd/>
          </a:ln>
        </p:spPr>
        <p:txBody>
          <a:bodyPr>
            <a:spAutoFit/>
          </a:bodyPr>
          <a:lstStyle/>
          <a:p>
            <a:pPr algn="ctr" eaLnBrk="1" hangingPunct="1">
              <a:defRPr/>
            </a:pPr>
            <a:r>
              <a:rPr lang="fr-FR" sz="2000" dirty="0">
                <a:latin typeface="+mn-lt"/>
                <a:cs typeface="Arial" charset="0"/>
              </a:rPr>
              <a:t>La </a:t>
            </a:r>
            <a:r>
              <a:rPr lang="fr-FR" sz="2000" b="1" dirty="0">
                <a:latin typeface="+mn-lt"/>
                <a:cs typeface="Arial" charset="0"/>
              </a:rPr>
              <a:t>ceinture verte de Paris </a:t>
            </a:r>
            <a:r>
              <a:rPr lang="fr-FR" sz="2000" dirty="0">
                <a:latin typeface="+mn-lt"/>
                <a:cs typeface="Arial" charset="0"/>
              </a:rPr>
              <a:t>et le </a:t>
            </a:r>
            <a:r>
              <a:rPr lang="fr-FR" sz="2000" b="1" dirty="0">
                <a:latin typeface="+mn-lt"/>
                <a:cs typeface="Arial" charset="0"/>
              </a:rPr>
              <a:t>grand égout </a:t>
            </a:r>
            <a:r>
              <a:rPr lang="fr-FR" sz="2000" dirty="0">
                <a:latin typeface="+mn-lt"/>
                <a:cs typeface="Arial" charset="0"/>
              </a:rPr>
              <a:t>de la rive droite au début du XVIIIe siècle</a:t>
            </a:r>
          </a:p>
        </p:txBody>
      </p:sp>
      <p:sp>
        <p:nvSpPr>
          <p:cNvPr id="52228" name="Rectangle 3"/>
          <p:cNvSpPr>
            <a:spLocks noChangeArrowheads="1"/>
          </p:cNvSpPr>
          <p:nvPr/>
        </p:nvSpPr>
        <p:spPr bwMode="auto">
          <a:xfrm>
            <a:off x="2286000" y="98107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600"/>
              <a:t>Plan de Jean Delagrive (BnF, env.1730)</a:t>
            </a:r>
          </a:p>
        </p:txBody>
      </p:sp>
    </p:spTree>
    <p:extLst>
      <p:ext uri="{BB962C8B-B14F-4D97-AF65-F5344CB8AC3E}">
        <p14:creationId xmlns:p14="http://schemas.microsoft.com/office/powerpoint/2010/main" val="2397420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2012_11_18_sauvDATA1\2_Recherche\1_Articles\ArticlesRefuses\Paleomeandre_Annales\Version1\Figures\FIGURES_SR\FIGURES_SR_DEF\Figure7Rues.jpg"/>
          <p:cNvPicPr>
            <a:picLocks noChangeAspect="1" noChangeArrowheads="1"/>
          </p:cNvPicPr>
          <p:nvPr/>
        </p:nvPicPr>
        <p:blipFill>
          <a:blip r:embed="rId2"/>
          <a:srcRect l="2368" t="4461" r="2673" b="4507"/>
          <a:stretch>
            <a:fillRect/>
          </a:stretch>
        </p:blipFill>
        <p:spPr bwMode="auto">
          <a:xfrm>
            <a:off x="989013" y="1608138"/>
            <a:ext cx="7470775" cy="5133975"/>
          </a:xfrm>
          <a:prstGeom prst="rect">
            <a:avLst/>
          </a:prstGeom>
          <a:ln>
            <a:noFill/>
          </a:ln>
          <a:effectLst>
            <a:outerShdw blurRad="292100" dist="139700" dir="2700000" algn="tl" rotWithShape="0">
              <a:srgbClr val="333333">
                <a:alpha val="65000"/>
              </a:srgbClr>
            </a:outerShdw>
          </a:effectLst>
        </p:spPr>
      </p:pic>
      <p:sp>
        <p:nvSpPr>
          <p:cNvPr id="38915" name="Rectangle 4"/>
          <p:cNvSpPr>
            <a:spLocks noChangeArrowheads="1"/>
          </p:cNvSpPr>
          <p:nvPr/>
        </p:nvSpPr>
        <p:spPr bwMode="auto">
          <a:xfrm>
            <a:off x="468313" y="200025"/>
            <a:ext cx="8351837"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err="1">
                <a:ln>
                  <a:noFill/>
                </a:ln>
                <a:solidFill>
                  <a:srgbClr val="000000"/>
                </a:solidFill>
                <a:effectLst/>
                <a:uLnTx/>
                <a:uFillTx/>
                <a:latin typeface="Verdana"/>
                <a:ea typeface="+mn-ea"/>
                <a:cs typeface="Arial" charset="0"/>
              </a:rPr>
              <a:t>Rejeu</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de la forme fluviale initiale dans le </a:t>
            </a:r>
            <a:r>
              <a:rPr kumimoji="0" lang="fr-FR" sz="2000" b="1" i="0" u="none" strike="noStrike" kern="1200" cap="none" spc="0" normalizeH="0" baseline="0" noProof="0" dirty="0">
                <a:ln>
                  <a:noFill/>
                </a:ln>
                <a:solidFill>
                  <a:srgbClr val="000000"/>
                </a:solidFill>
                <a:effectLst/>
                <a:uLnTx/>
                <a:uFillTx/>
                <a:latin typeface="Verdana"/>
                <a:ea typeface="+mn-ea"/>
                <a:cs typeface="Arial" charset="0"/>
              </a:rPr>
              <a:t>réseau viaire </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actuel: répartition chronologique et localisation des tracés viaires hérités du grand égout</a:t>
            </a:r>
          </a:p>
        </p:txBody>
      </p:sp>
    </p:spTree>
    <p:extLst>
      <p:ext uri="{BB962C8B-B14F-4D97-AF65-F5344CB8AC3E}">
        <p14:creationId xmlns:p14="http://schemas.microsoft.com/office/powerpoint/2010/main" val="1266625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136525" y="404813"/>
            <a:ext cx="8891588" cy="708025"/>
          </a:xfrm>
          <a:prstGeom prst="rect">
            <a:avLst/>
          </a:prstGeom>
          <a:noFill/>
          <a:ln w="9525">
            <a:noFill/>
            <a:miter lim="800000"/>
            <a:headEnd/>
            <a:tailEnd/>
          </a:ln>
        </p:spPr>
        <p:txBody>
          <a:bodyPr>
            <a:spAutoFit/>
          </a:bodyPr>
          <a:lstStyle/>
          <a:p>
            <a:pPr algn="ctr" eaLnBrk="1" hangingPunct="1">
              <a:defRPr/>
            </a:pPr>
            <a:r>
              <a:rPr lang="fr-FR" sz="2000" b="1" dirty="0">
                <a:latin typeface="+mn-lt"/>
                <a:cs typeface="Arial" charset="0"/>
              </a:rPr>
              <a:t>Un corridor « </a:t>
            </a:r>
            <a:r>
              <a:rPr lang="fr-FR" sz="2000" b="1" dirty="0" err="1">
                <a:latin typeface="+mn-lt"/>
                <a:cs typeface="Arial" charset="0"/>
              </a:rPr>
              <a:t>fluviaire</a:t>
            </a:r>
            <a:r>
              <a:rPr lang="fr-FR" sz="2000" b="1" dirty="0">
                <a:latin typeface="+mn-lt"/>
                <a:cs typeface="Arial" charset="0"/>
              </a:rPr>
              <a:t> » </a:t>
            </a:r>
            <a:r>
              <a:rPr lang="fr-FR" sz="2000" dirty="0">
                <a:latin typeface="+mn-lt"/>
                <a:cs typeface="Arial" charset="0"/>
              </a:rPr>
              <a:t>= une configuration morphologique diachronique, du </a:t>
            </a:r>
            <a:r>
              <a:rPr lang="fr-FR" sz="2000" dirty="0" err="1">
                <a:latin typeface="+mn-lt"/>
                <a:cs typeface="Arial" charset="0"/>
              </a:rPr>
              <a:t>paléoméandre</a:t>
            </a:r>
            <a:r>
              <a:rPr lang="fr-FR" sz="2000" dirty="0">
                <a:latin typeface="+mn-lt"/>
                <a:cs typeface="Arial" charset="0"/>
              </a:rPr>
              <a:t> au réseau viaire actuel</a:t>
            </a:r>
          </a:p>
        </p:txBody>
      </p:sp>
      <p:pic>
        <p:nvPicPr>
          <p:cNvPr id="40964" name="Picture 6" descr="8_CorridorFinal"/>
          <p:cNvPicPr>
            <a:picLocks noChangeAspect="1" noChangeArrowheads="1"/>
          </p:cNvPicPr>
          <p:nvPr/>
        </p:nvPicPr>
        <p:blipFill>
          <a:blip r:embed="rId2"/>
          <a:srcRect l="13858" t="11420" r="15361" b="6035"/>
          <a:stretch>
            <a:fillRect/>
          </a:stretch>
        </p:blipFill>
        <p:spPr bwMode="auto">
          <a:xfrm>
            <a:off x="1400175" y="1484313"/>
            <a:ext cx="6343650" cy="5235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401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628800"/>
            <a:ext cx="7772400" cy="2915768"/>
          </a:xfrm>
        </p:spPr>
        <p:txBody>
          <a:bodyPr/>
          <a:lstStyle/>
          <a:p>
            <a:r>
              <a:rPr lang="fr-FR" sz="3600" dirty="0"/>
              <a:t>6. Relire la fabrique urbaine </a:t>
            </a:r>
            <a:r>
              <a:rPr lang="fr-FR" sz="3600" dirty="0">
                <a:solidFill>
                  <a:schemeClr val="accent6">
                    <a:lumMod val="60000"/>
                    <a:lumOff val="40000"/>
                  </a:schemeClr>
                </a:solidFill>
              </a:rPr>
              <a:t>à l’aune de l’histoire des réseaux routiers</a:t>
            </a:r>
          </a:p>
        </p:txBody>
      </p:sp>
    </p:spTree>
    <p:extLst>
      <p:ext uri="{BB962C8B-B14F-4D97-AF65-F5344CB8AC3E}">
        <p14:creationId xmlns:p14="http://schemas.microsoft.com/office/powerpoint/2010/main" val="796753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contenu 2"/>
          <p:cNvSpPr>
            <a:spLocks noGrp="1"/>
          </p:cNvSpPr>
          <p:nvPr>
            <p:ph idx="1"/>
          </p:nvPr>
        </p:nvSpPr>
        <p:spPr/>
        <p:txBody>
          <a:bodyPr/>
          <a:lstStyle/>
          <a:p>
            <a:pPr eaLnBrk="1" hangingPunct="1"/>
            <a:endParaRPr lang="fr-FR" altLang="fr-FR"/>
          </a:p>
        </p:txBody>
      </p:sp>
      <p:pic>
        <p:nvPicPr>
          <p:cNvPr id="65539" name="Picture 2" descr="C:\2012_11_18_sauvDATA1\2_Recherche\1_Articles\13_NouvArcheo\Images\Fig6_Corridor.jpg"/>
          <p:cNvPicPr>
            <a:picLocks noChangeAspect="1" noChangeArrowheads="1"/>
          </p:cNvPicPr>
          <p:nvPr/>
        </p:nvPicPr>
        <p:blipFill>
          <a:blip r:embed="rId2"/>
          <a:srcRect l="1465" t="8044" r="1488" b="7366"/>
          <a:stretch>
            <a:fillRect/>
          </a:stretch>
        </p:blipFill>
        <p:spPr bwMode="auto">
          <a:xfrm>
            <a:off x="323850" y="1492250"/>
            <a:ext cx="8637588" cy="5321300"/>
          </a:xfrm>
          <a:prstGeom prst="rect">
            <a:avLst/>
          </a:prstGeom>
          <a:ln>
            <a:noFill/>
          </a:ln>
          <a:effectLst>
            <a:outerShdw blurRad="292100" dist="139700" dir="2700000" algn="tl" rotWithShape="0">
              <a:srgbClr val="333333">
                <a:alpha val="65000"/>
              </a:srgbClr>
            </a:outerShdw>
          </a:effectLst>
        </p:spPr>
      </p:pic>
      <p:sp>
        <p:nvSpPr>
          <p:cNvPr id="65540" name="Titre 1"/>
          <p:cNvSpPr txBox="1">
            <a:spLocks/>
          </p:cNvSpPr>
          <p:nvPr/>
        </p:nvSpPr>
        <p:spPr bwMode="auto">
          <a:xfrm>
            <a:off x="776288" y="269875"/>
            <a:ext cx="7591425"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Les </a:t>
            </a:r>
            <a:r>
              <a:rPr kumimoji="0" lang="fr-FR" sz="2000" b="1" i="0" u="none" strike="noStrike" kern="1200" cap="none" spc="0" normalizeH="0" baseline="0" noProof="0" dirty="0">
                <a:ln>
                  <a:noFill/>
                </a:ln>
                <a:solidFill>
                  <a:srgbClr val="000000"/>
                </a:solidFill>
                <a:effectLst/>
                <a:uLnTx/>
                <a:uFillTx/>
                <a:latin typeface="Verdana"/>
                <a:ea typeface="+mn-ea"/>
                <a:cs typeface="Arial" charset="0"/>
              </a:rPr>
              <a:t>ruptures</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du gisement parcellaire dominant correspondent à un axe entre la Grève et les Halles</a:t>
            </a:r>
          </a:p>
        </p:txBody>
      </p:sp>
    </p:spTree>
    <p:extLst>
      <p:ext uri="{BB962C8B-B14F-4D97-AF65-F5344CB8AC3E}">
        <p14:creationId xmlns:p14="http://schemas.microsoft.com/office/powerpoint/2010/main" val="129660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E72BB-54A4-166D-2E3B-2DA9C5E9203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7BFE61B1-B7F5-0384-72B4-2D1BD334A8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
            <a:ext cx="6251831" cy="6381329"/>
          </a:xfrm>
        </p:spPr>
      </p:pic>
      <p:sp>
        <p:nvSpPr>
          <p:cNvPr id="6" name="ZoneTexte 5">
            <a:extLst>
              <a:ext uri="{FF2B5EF4-FFF2-40B4-BE49-F238E27FC236}">
                <a16:creationId xmlns:a16="http://schemas.microsoft.com/office/drawing/2014/main" id="{368A0D87-2F25-398B-A273-1116969A4202}"/>
              </a:ext>
            </a:extLst>
          </p:cNvPr>
          <p:cNvSpPr txBox="1"/>
          <p:nvPr/>
        </p:nvSpPr>
        <p:spPr>
          <a:xfrm>
            <a:off x="6709031" y="374602"/>
            <a:ext cx="2362595" cy="6340197"/>
          </a:xfrm>
          <a:prstGeom prst="rect">
            <a:avLst/>
          </a:prstGeom>
          <a:noFill/>
        </p:spPr>
        <p:txBody>
          <a:bodyPr wrap="square">
            <a:spAutoFit/>
          </a:bodyPr>
          <a:lstStyle/>
          <a:p>
            <a:pPr>
              <a:buNone/>
            </a:pPr>
            <a:r>
              <a:rPr lang="fr-FR" sz="1400" dirty="0"/>
              <a:t>Selon le géographe </a:t>
            </a:r>
            <a:r>
              <a:rPr lang="fr-FR" sz="1400" b="1" dirty="0"/>
              <a:t>André </a:t>
            </a:r>
            <a:r>
              <a:rPr lang="fr-FR" sz="1400" b="1" dirty="0" err="1"/>
              <a:t>Meynier</a:t>
            </a:r>
            <a:r>
              <a:rPr lang="fr-FR" sz="1400" dirty="0"/>
              <a:t>, ces structures seraient issues des </a:t>
            </a:r>
            <a:r>
              <a:rPr lang="fr-FR" sz="1400" b="1" dirty="0"/>
              <a:t>défrichements</a:t>
            </a:r>
            <a:r>
              <a:rPr lang="fr-FR" sz="1400" dirty="0"/>
              <a:t> successifs ayant organisé le peuplement depuis la Protohistoire par un développement en îlots, avec un habitat autour duquel les champs se seraient organisés de manière concentrique avant d’être enclavés par le bocage. </a:t>
            </a:r>
          </a:p>
          <a:p>
            <a:pPr>
              <a:buNone/>
            </a:pPr>
            <a:r>
              <a:rPr lang="fr-FR" sz="1400" dirty="0"/>
              <a:t>Selon </a:t>
            </a:r>
            <a:r>
              <a:rPr lang="fr-FR" sz="1400" b="1" dirty="0"/>
              <a:t>Jean-Claude </a:t>
            </a:r>
            <a:r>
              <a:rPr lang="fr-FR" sz="1400" b="1" dirty="0" err="1"/>
              <a:t>Meuret</a:t>
            </a:r>
            <a:r>
              <a:rPr lang="fr-FR" sz="1400" b="1" dirty="0"/>
              <a:t>, </a:t>
            </a:r>
            <a:r>
              <a:rPr lang="fr-FR" sz="1400" dirty="0"/>
              <a:t>ces formes pourraient être liée aux techniques d’essartage par le feu, mais il remarque aussi que c’est la forme de mise en valeur la plus économique en temps et en travail et la plus adaptée aux contraintes du milieu. </a:t>
            </a:r>
          </a:p>
          <a:p>
            <a:pPr>
              <a:buNone/>
            </a:pPr>
            <a:endParaRPr lang="fr-FR" sz="1400" dirty="0"/>
          </a:p>
        </p:txBody>
      </p:sp>
      <p:sp>
        <p:nvSpPr>
          <p:cNvPr id="7" name="ZoneTexte 6">
            <a:extLst>
              <a:ext uri="{FF2B5EF4-FFF2-40B4-BE49-F238E27FC236}">
                <a16:creationId xmlns:a16="http://schemas.microsoft.com/office/drawing/2014/main" id="{194E9C80-0B06-AA86-1733-9B10938A5CD0}"/>
              </a:ext>
            </a:extLst>
          </p:cNvPr>
          <p:cNvSpPr txBox="1"/>
          <p:nvPr/>
        </p:nvSpPr>
        <p:spPr>
          <a:xfrm>
            <a:off x="422717" y="6426298"/>
            <a:ext cx="8892480" cy="307777"/>
          </a:xfrm>
          <a:prstGeom prst="rect">
            <a:avLst/>
          </a:prstGeom>
          <a:noFill/>
        </p:spPr>
        <p:txBody>
          <a:bodyPr wrap="square" rtlCol="0">
            <a:spAutoFit/>
          </a:bodyPr>
          <a:lstStyle/>
          <a:p>
            <a:pPr algn="ctr"/>
            <a:r>
              <a:rPr lang="fr-FR" sz="1400" dirty="0"/>
              <a:t>Schéma classique de l’ellipse « bocagère »</a:t>
            </a:r>
          </a:p>
        </p:txBody>
      </p:sp>
    </p:spTree>
    <p:extLst>
      <p:ext uri="{BB962C8B-B14F-4D97-AF65-F5344CB8AC3E}">
        <p14:creationId xmlns:p14="http://schemas.microsoft.com/office/powerpoint/2010/main" val="2226654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contenu 2"/>
          <p:cNvSpPr>
            <a:spLocks noGrp="1"/>
          </p:cNvSpPr>
          <p:nvPr>
            <p:ph idx="1"/>
          </p:nvPr>
        </p:nvSpPr>
        <p:spPr/>
        <p:txBody>
          <a:bodyPr/>
          <a:lstStyle/>
          <a:p>
            <a:pPr eaLnBrk="1" hangingPunct="1"/>
            <a:endParaRPr lang="fr-FR" altLang="fr-FR"/>
          </a:p>
        </p:txBody>
      </p:sp>
      <p:pic>
        <p:nvPicPr>
          <p:cNvPr id="66563" name="Picture 2" descr="C:\2012_11_18_sauvDATA1\2_Recherche\1_Articles\13_NouvArcheo\Images\Fig4_GreveHallesTopo.jpg"/>
          <p:cNvPicPr>
            <a:picLocks noChangeAspect="1" noChangeArrowheads="1"/>
          </p:cNvPicPr>
          <p:nvPr/>
        </p:nvPicPr>
        <p:blipFill>
          <a:blip r:embed="rId2"/>
          <a:srcRect l="1572" t="7588" r="1395" b="7150"/>
          <a:stretch>
            <a:fillRect/>
          </a:stretch>
        </p:blipFill>
        <p:spPr bwMode="auto">
          <a:xfrm>
            <a:off x="374650" y="1524000"/>
            <a:ext cx="8518525" cy="5289550"/>
          </a:xfrm>
          <a:prstGeom prst="rect">
            <a:avLst/>
          </a:prstGeom>
          <a:ln>
            <a:noFill/>
          </a:ln>
          <a:effectLst>
            <a:outerShdw blurRad="292100" dist="139700" dir="2700000" algn="tl" rotWithShape="0">
              <a:srgbClr val="333333">
                <a:alpha val="65000"/>
              </a:srgbClr>
            </a:outerShdw>
          </a:effectLst>
        </p:spPr>
      </p:pic>
      <p:sp>
        <p:nvSpPr>
          <p:cNvPr id="66564" name="Rectangle 3"/>
          <p:cNvSpPr>
            <a:spLocks noChangeArrowheads="1"/>
          </p:cNvSpPr>
          <p:nvPr/>
        </p:nvSpPr>
        <p:spPr bwMode="auto">
          <a:xfrm>
            <a:off x="755650" y="488950"/>
            <a:ext cx="7632700" cy="7080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L’axe Grève-Halles = une </a:t>
            </a:r>
            <a:r>
              <a:rPr kumimoji="0" lang="fr-FR" sz="2000" b="1" i="0" u="none" strike="noStrike" kern="1200" cap="none" spc="0" normalizeH="0" baseline="0" noProof="0" dirty="0">
                <a:ln>
                  <a:noFill/>
                </a:ln>
                <a:solidFill>
                  <a:srgbClr val="000000"/>
                </a:solidFill>
                <a:effectLst/>
                <a:uLnTx/>
                <a:uFillTx/>
                <a:latin typeface="Verdana"/>
                <a:ea typeface="+mn-ea"/>
                <a:cs typeface="Arial" charset="0"/>
              </a:rPr>
              <a:t>bifurcation du système urbain </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sans doute des XI</a:t>
            </a:r>
            <a:r>
              <a:rPr kumimoji="0" lang="fr-FR" sz="2000" b="0" i="0" u="none" strike="noStrike" kern="1200" cap="none" spc="0" normalizeH="0" baseline="30000" noProof="0" dirty="0">
                <a:ln>
                  <a:noFill/>
                </a:ln>
                <a:solidFill>
                  <a:srgbClr val="000000"/>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-XII</a:t>
            </a:r>
            <a:r>
              <a:rPr kumimoji="0" lang="fr-FR" sz="2000" b="0" i="0" u="none" strike="noStrike" kern="1200" cap="none" spc="0" normalizeH="0" baseline="30000" noProof="0" dirty="0">
                <a:ln>
                  <a:noFill/>
                </a:ln>
                <a:solidFill>
                  <a:srgbClr val="000000"/>
                </a:solidFill>
                <a:effectLst/>
                <a:uLnTx/>
                <a:uFillTx/>
                <a:latin typeface="Verdana"/>
                <a:ea typeface="+mn-ea"/>
                <a:cs typeface="Arial" charset="0"/>
              </a:rPr>
              <a:t>e</a:t>
            </a:r>
            <a:r>
              <a:rPr kumimoji="0" lang="fr-FR" sz="2000" b="0" i="0" u="none" strike="noStrike" kern="1200" cap="none" spc="0" normalizeH="0" baseline="0" noProof="0" dirty="0">
                <a:ln>
                  <a:noFill/>
                </a:ln>
                <a:solidFill>
                  <a:srgbClr val="000000"/>
                </a:solidFill>
                <a:effectLst/>
                <a:uLnTx/>
                <a:uFillTx/>
                <a:latin typeface="Verdana"/>
                <a:ea typeface="+mn-ea"/>
                <a:cs typeface="Arial" charset="0"/>
              </a:rPr>
              <a:t> s.</a:t>
            </a:r>
          </a:p>
        </p:txBody>
      </p:sp>
    </p:spTree>
    <p:extLst>
      <p:ext uri="{BB962C8B-B14F-4D97-AF65-F5344CB8AC3E}">
        <p14:creationId xmlns:p14="http://schemas.microsoft.com/office/powerpoint/2010/main" val="2922896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AC93EF4-3E9D-4BEB-AD71-33A60688B490}"/>
              </a:ext>
            </a:extLst>
          </p:cNvPr>
          <p:cNvSpPr>
            <a:spLocks noGrp="1"/>
          </p:cNvSpPr>
          <p:nvPr>
            <p:ph type="body" idx="1"/>
          </p:nvPr>
        </p:nvSpPr>
        <p:spPr/>
        <p:txBody>
          <a:bodyPr/>
          <a:lstStyle/>
          <a:p>
            <a:endParaRPr lang="fr-FR" dirty="0"/>
          </a:p>
        </p:txBody>
      </p:sp>
      <p:sp>
        <p:nvSpPr>
          <p:cNvPr id="3" name="Titre 2">
            <a:extLst>
              <a:ext uri="{FF2B5EF4-FFF2-40B4-BE49-F238E27FC236}">
                <a16:creationId xmlns:a16="http://schemas.microsoft.com/office/drawing/2014/main" id="{277A6A50-0772-437B-841A-C04779EAA224}"/>
              </a:ext>
            </a:extLst>
          </p:cNvPr>
          <p:cNvSpPr>
            <a:spLocks noGrp="1"/>
          </p:cNvSpPr>
          <p:nvPr>
            <p:ph type="title"/>
          </p:nvPr>
        </p:nvSpPr>
        <p:spPr/>
        <p:txBody>
          <a:bodyPr/>
          <a:lstStyle/>
          <a:p>
            <a:r>
              <a:rPr lang="fr-FR" dirty="0"/>
              <a:t>Pour aller plus loin</a:t>
            </a:r>
          </a:p>
        </p:txBody>
      </p:sp>
    </p:spTree>
    <p:extLst>
      <p:ext uri="{BB962C8B-B14F-4D97-AF65-F5344CB8AC3E}">
        <p14:creationId xmlns:p14="http://schemas.microsoft.com/office/powerpoint/2010/main" val="635957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5275" t="13287" r="9747" b="23828"/>
          <a:stretch/>
        </p:blipFill>
        <p:spPr>
          <a:xfrm>
            <a:off x="5076056" y="2487168"/>
            <a:ext cx="4067944" cy="437083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4855464" cy="6858000"/>
          </a:xfrm>
          <a:prstGeom prst="rect">
            <a:avLst/>
          </a:prstGeom>
        </p:spPr>
      </p:pic>
      <p:sp>
        <p:nvSpPr>
          <p:cNvPr id="2" name="ZoneTexte 1"/>
          <p:cNvSpPr txBox="1"/>
          <p:nvPr/>
        </p:nvSpPr>
        <p:spPr>
          <a:xfrm>
            <a:off x="5232684" y="156279"/>
            <a:ext cx="3785616" cy="2062103"/>
          </a:xfrm>
          <a:prstGeom prst="rect">
            <a:avLst/>
          </a:prstGeom>
          <a:solidFill>
            <a:schemeClr val="bg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fr-FR" sz="1600" b="1" dirty="0"/>
              <a:t>Sandrine Robert</a:t>
            </a:r>
            <a:r>
              <a:rPr lang="fr-FR" sz="1600" dirty="0"/>
              <a:t>, « La construction de la forme urbaine de Pontoise au Moyen Âge : entre « impensé » et stratégies des élites », </a:t>
            </a:r>
            <a:r>
              <a:rPr lang="fr-FR" sz="1600" i="1" dirty="0"/>
              <a:t>Archéologie médiévale</a:t>
            </a:r>
            <a:r>
              <a:rPr lang="fr-FR" sz="1600" dirty="0"/>
              <a:t>, n°41, 2011, p. 123-167.</a:t>
            </a:r>
          </a:p>
          <a:p>
            <a:pPr algn="ctr"/>
            <a:r>
              <a:rPr lang="fr-FR" sz="1600" dirty="0">
                <a:hlinkClick r:id="rId4"/>
              </a:rPr>
              <a:t>https://doi.org/10.4000/archeomed.11381</a:t>
            </a:r>
            <a:endParaRPr lang="fr-FR" sz="1600" dirty="0"/>
          </a:p>
        </p:txBody>
      </p:sp>
    </p:spTree>
    <p:extLst>
      <p:ext uri="{BB962C8B-B14F-4D97-AF65-F5344CB8AC3E}">
        <p14:creationId xmlns:p14="http://schemas.microsoft.com/office/powerpoint/2010/main" val="1129805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a:solidFill>
                  <a:srgbClr val="C00000"/>
                </a:solidFill>
              </a:rPr>
              <a:t>Bègles en Gironde (C. Lavigne)</a:t>
            </a:r>
          </a:p>
        </p:txBody>
      </p:sp>
      <p:pic>
        <p:nvPicPr>
          <p:cNvPr id="3" name="Image 2"/>
          <p:cNvPicPr>
            <a:picLocks noChangeAspect="1"/>
          </p:cNvPicPr>
          <p:nvPr/>
        </p:nvPicPr>
        <p:blipFill>
          <a:blip r:embed="rId2"/>
          <a:stretch>
            <a:fillRect/>
          </a:stretch>
        </p:blipFill>
        <p:spPr>
          <a:xfrm>
            <a:off x="395536" y="1733739"/>
            <a:ext cx="2855362" cy="1618991"/>
          </a:xfrm>
          <a:prstGeom prst="rect">
            <a:avLst/>
          </a:prstGeom>
        </p:spPr>
      </p:pic>
      <p:pic>
        <p:nvPicPr>
          <p:cNvPr id="4" name="Image 3"/>
          <p:cNvPicPr>
            <a:picLocks noChangeAspect="1"/>
          </p:cNvPicPr>
          <p:nvPr/>
        </p:nvPicPr>
        <p:blipFill>
          <a:blip r:embed="rId3"/>
          <a:stretch>
            <a:fillRect/>
          </a:stretch>
        </p:blipFill>
        <p:spPr>
          <a:xfrm>
            <a:off x="3422453" y="2543234"/>
            <a:ext cx="2855361" cy="1537001"/>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6449369" y="1863022"/>
            <a:ext cx="2602373" cy="4411166"/>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5"/>
          <a:stretch>
            <a:fillRect/>
          </a:stretch>
        </p:blipFill>
        <p:spPr>
          <a:xfrm>
            <a:off x="3422042" y="4080235"/>
            <a:ext cx="2855772" cy="1054594"/>
          </a:xfrm>
          <a:prstGeom prst="rect">
            <a:avLst/>
          </a:prstGeom>
          <a:ln>
            <a:noFill/>
          </a:ln>
          <a:effectLst>
            <a:outerShdw blurRad="292100" dist="139700" dir="2700000" algn="tl" rotWithShape="0">
              <a:srgbClr val="333333">
                <a:alpha val="65000"/>
              </a:srgbClr>
            </a:outerShdw>
          </a:effectLst>
        </p:spPr>
      </p:pic>
      <p:sp>
        <p:nvSpPr>
          <p:cNvPr id="10" name="ZoneTexte 9"/>
          <p:cNvSpPr txBox="1"/>
          <p:nvPr/>
        </p:nvSpPr>
        <p:spPr>
          <a:xfrm>
            <a:off x="395536" y="3356992"/>
            <a:ext cx="2855362" cy="276999"/>
          </a:xfrm>
          <a:prstGeom prst="rect">
            <a:avLst/>
          </a:prstGeom>
          <a:noFill/>
        </p:spPr>
        <p:txBody>
          <a:bodyPr wrap="square" rtlCol="0">
            <a:spAutoFit/>
          </a:bodyPr>
          <a:lstStyle/>
          <a:p>
            <a:r>
              <a:rPr lang="fr-FR" sz="1200" dirty="0">
                <a:hlinkClick r:id="rId6" action="ppaction://hlinkfile"/>
              </a:rPr>
              <a:t>Film documentaire (18’49’’)</a:t>
            </a:r>
            <a:endParaRPr lang="fr-FR" sz="1200" dirty="0"/>
          </a:p>
        </p:txBody>
      </p:sp>
    </p:spTree>
    <p:extLst>
      <p:ext uri="{BB962C8B-B14F-4D97-AF65-F5344CB8AC3E}">
        <p14:creationId xmlns:p14="http://schemas.microsoft.com/office/powerpoint/2010/main" val="72306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E86DA9-70BD-8EB8-C476-B25E2D3E262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A8FBACB-F75B-AA86-D18A-E00DD6F84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836" y="188640"/>
            <a:ext cx="8568149" cy="5981811"/>
          </a:xfrm>
        </p:spPr>
      </p:pic>
      <p:sp>
        <p:nvSpPr>
          <p:cNvPr id="6" name="ZoneTexte 5">
            <a:extLst>
              <a:ext uri="{FF2B5EF4-FFF2-40B4-BE49-F238E27FC236}">
                <a16:creationId xmlns:a16="http://schemas.microsoft.com/office/drawing/2014/main" id="{BE4A2064-3AFF-0C62-4F06-DBDD4AE41C82}"/>
              </a:ext>
            </a:extLst>
          </p:cNvPr>
          <p:cNvSpPr txBox="1"/>
          <p:nvPr/>
        </p:nvSpPr>
        <p:spPr>
          <a:xfrm>
            <a:off x="-28600" y="6272410"/>
            <a:ext cx="8892480" cy="307777"/>
          </a:xfrm>
          <a:prstGeom prst="rect">
            <a:avLst/>
          </a:prstGeom>
          <a:noFill/>
        </p:spPr>
        <p:txBody>
          <a:bodyPr wrap="square" rtlCol="0">
            <a:spAutoFit/>
          </a:bodyPr>
          <a:lstStyle/>
          <a:p>
            <a:pPr algn="ctr"/>
            <a:r>
              <a:rPr lang="fr-FR" sz="1400" dirty="0"/>
              <a:t>Ellipse de défrichement de </a:t>
            </a:r>
            <a:r>
              <a:rPr lang="fr-FR" sz="1400" dirty="0" err="1"/>
              <a:t>Felenne</a:t>
            </a:r>
            <a:r>
              <a:rPr lang="fr-FR" sz="1400" dirty="0"/>
              <a:t> sur la Carte de Cassini</a:t>
            </a:r>
          </a:p>
        </p:txBody>
      </p:sp>
    </p:spTree>
    <p:extLst>
      <p:ext uri="{BB962C8B-B14F-4D97-AF65-F5344CB8AC3E}">
        <p14:creationId xmlns:p14="http://schemas.microsoft.com/office/powerpoint/2010/main" val="46777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2B54D-BAA4-958C-29CA-72EB6DF985E6}"/>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B184CD93-F33D-0FD3-C689-20F4A3F18C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632"/>
            <a:ext cx="8435280" cy="6190249"/>
          </a:xfrm>
        </p:spPr>
      </p:pic>
      <p:sp>
        <p:nvSpPr>
          <p:cNvPr id="6" name="ZoneTexte 5">
            <a:extLst>
              <a:ext uri="{FF2B5EF4-FFF2-40B4-BE49-F238E27FC236}">
                <a16:creationId xmlns:a16="http://schemas.microsoft.com/office/drawing/2014/main" id="{20EBE001-90BF-0E5C-DEA1-EF79482B7AAF}"/>
              </a:ext>
            </a:extLst>
          </p:cNvPr>
          <p:cNvSpPr txBox="1"/>
          <p:nvPr/>
        </p:nvSpPr>
        <p:spPr>
          <a:xfrm>
            <a:off x="-28600" y="6272410"/>
            <a:ext cx="8892480" cy="307777"/>
          </a:xfrm>
          <a:prstGeom prst="rect">
            <a:avLst/>
          </a:prstGeom>
          <a:noFill/>
        </p:spPr>
        <p:txBody>
          <a:bodyPr wrap="square" rtlCol="0">
            <a:spAutoFit/>
          </a:bodyPr>
          <a:lstStyle/>
          <a:p>
            <a:pPr algn="ctr"/>
            <a:r>
              <a:rPr lang="fr-FR" sz="1400" dirty="0"/>
              <a:t>Ellipse de défrichement de l’Abbaye à La Guerche de Bretagne</a:t>
            </a:r>
          </a:p>
        </p:txBody>
      </p:sp>
    </p:spTree>
    <p:extLst>
      <p:ext uri="{BB962C8B-B14F-4D97-AF65-F5344CB8AC3E}">
        <p14:creationId xmlns:p14="http://schemas.microsoft.com/office/powerpoint/2010/main" val="774139439"/>
      </p:ext>
    </p:extLst>
  </p:cSld>
  <p:clrMapOvr>
    <a:masterClrMapping/>
  </p:clrMapOvr>
</p:sld>
</file>

<file path=ppt/theme/theme1.xml><?xml version="1.0" encoding="utf-8"?>
<a:theme xmlns:a="http://schemas.openxmlformats.org/drawingml/2006/main" name="Niveau">
  <a:themeElements>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Niveau">
      <a:majorFont>
        <a:latin typeface="Garamond"/>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8129</TotalTime>
  <Words>1637</Words>
  <Application>Microsoft Office PowerPoint</Application>
  <PresentationFormat>Affichage à l'écran (4:3)</PresentationFormat>
  <Paragraphs>137</Paragraphs>
  <Slides>73</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73</vt:i4>
      </vt:variant>
    </vt:vector>
  </HeadingPairs>
  <TitlesOfParts>
    <vt:vector size="82" baseType="lpstr">
      <vt:lpstr>Arial</vt:lpstr>
      <vt:lpstr>Calibri</vt:lpstr>
      <vt:lpstr>Garamond</vt:lpstr>
      <vt:lpstr>Georgia</vt:lpstr>
      <vt:lpstr>Times New Roman</vt:lpstr>
      <vt:lpstr>Verdana</vt:lpstr>
      <vt:lpstr>Wingdings</vt:lpstr>
      <vt:lpstr>Wingdings 2</vt:lpstr>
      <vt:lpstr>Niveau</vt:lpstr>
      <vt:lpstr>Unités et particularités morphologiques du parcellaire</vt:lpstr>
      <vt:lpstr>Unités et particularités morphologiques du parcellaire</vt:lpstr>
      <vt:lpstr>Mise en garde préalable, attention à l’effet de paréidolie !</vt:lpstr>
      <vt:lpstr>Unités et particularités morphologiques du parcellaire</vt:lpstr>
      <vt:lpstr>Les grandes unités morphologiques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petites unités morphologiques</vt:lpstr>
      <vt:lpstr>Les petites unités morphologiques</vt:lpstr>
      <vt:lpstr>Les petites unités morphologiques</vt:lpstr>
      <vt:lpstr>Les petites unités morphologiques</vt:lpstr>
      <vt:lpstr>Les petites unités morphologiques</vt:lpstr>
      <vt:lpstr>Spatialisation, toponymie…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L’analyse de morphologie urbaine au service de la recherche historique</vt:lpstr>
      <vt:lpstr>Étude de cas : Châteaubriant (Loire-Atlantique</vt:lpstr>
      <vt:lpstr>Présentation PowerPoint</vt:lpstr>
      <vt:lpstr>Présentation PowerPoint</vt:lpstr>
      <vt:lpstr>Présentation PowerPoint</vt:lpstr>
      <vt:lpstr>Présentation PowerPoint</vt:lpstr>
      <vt:lpstr>Étude de cas : la ville de Beja (Alentejo, Portugal)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Que retenir ?</vt:lpstr>
      <vt:lpstr>Présentation PowerPoint</vt:lpstr>
      <vt:lpstr>1. Restituer la topographie historique  par l’identification d’unités morphologiques</vt:lpstr>
      <vt:lpstr>Présentation PowerPoint</vt:lpstr>
      <vt:lpstr>Les enceintes médiévales</vt:lpstr>
      <vt:lpstr>2. Reconnaître les formes globales ou ponctuelles d’organisation de la planimétrie urbaine  par l’analyse des orientations dominantes</vt:lpstr>
      <vt:lpstr>Présentation PowerPoint</vt:lpstr>
      <vt:lpstr>Présentation PowerPoint</vt:lpstr>
      <vt:lpstr>3. Révéler des opérations urbanistiques (lotissements) par la reconnaissance de régularités</vt:lpstr>
      <vt:lpstr>Paris</vt:lpstr>
      <vt:lpstr>4. Reconnaître les acteurs sociaux à travers leurs empreintes morphologiques  par l’analyse de la taille et de la densité parcellaire</vt:lpstr>
      <vt:lpstr>Interactions dialectiques du tissu urbain et des modes d’habiter</vt:lpstr>
      <vt:lpstr>5. Étudier la résilience de configurations morphologiques dans la longue durée par l’Hybridation et l’analyse multiscalaire</vt:lpstr>
      <vt:lpstr>Présentation PowerPoint</vt:lpstr>
      <vt:lpstr>Présentation PowerPoint</vt:lpstr>
      <vt:lpstr>Présentation PowerPoint</vt:lpstr>
      <vt:lpstr>Présentation PowerPoint</vt:lpstr>
      <vt:lpstr>6. Relire la fabrique urbaine à l’aune de l’histoire des réseaux routiers</vt:lpstr>
      <vt:lpstr>Présentation PowerPoint</vt:lpstr>
      <vt:lpstr>Présentation PowerPoint</vt:lpstr>
      <vt:lpstr>Pour aller plus loin</vt:lpstr>
      <vt:lpstr>Présentation PowerPoint</vt:lpstr>
      <vt:lpstr>Bègles en Gironde (C. Lavigne)</vt:lpstr>
    </vt:vector>
  </TitlesOfParts>
  <Company>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7 L’habitat des Elites</dc:title>
  <dc:creator>Sandrine</dc:creator>
  <cp:lastModifiedBy>Jo Gui</cp:lastModifiedBy>
  <cp:revision>642</cp:revision>
  <dcterms:created xsi:type="dcterms:W3CDTF">2007-08-16T14:34:28Z</dcterms:created>
  <dcterms:modified xsi:type="dcterms:W3CDTF">2025-11-27T15:58:24Z</dcterms:modified>
</cp:coreProperties>
</file>