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ëtitia Melcer" userId="ceb8152c8c9d0fe1" providerId="LiveId" clId="{ADEC9F94-C461-42FD-8280-4D2C7364E394}"/>
    <pc:docChg chg="undo redo custSel addSld delSld modSld sldOrd">
      <pc:chgData name="Laëtitia Melcer" userId="ceb8152c8c9d0fe1" providerId="LiveId" clId="{ADEC9F94-C461-42FD-8280-4D2C7364E394}" dt="2020-11-14T13:54:01.107" v="907" actId="20577"/>
      <pc:docMkLst>
        <pc:docMk/>
      </pc:docMkLst>
      <pc:sldChg chg="modSp">
        <pc:chgData name="Laëtitia Melcer" userId="ceb8152c8c9d0fe1" providerId="LiveId" clId="{ADEC9F94-C461-42FD-8280-4D2C7364E394}" dt="2020-11-14T13:36:48.149" v="345" actId="20577"/>
        <pc:sldMkLst>
          <pc:docMk/>
          <pc:sldMk cId="2560535007" sldId="257"/>
        </pc:sldMkLst>
        <pc:spChg chg="mod">
          <ac:chgData name="Laëtitia Melcer" userId="ceb8152c8c9d0fe1" providerId="LiveId" clId="{ADEC9F94-C461-42FD-8280-4D2C7364E394}" dt="2020-11-14T13:36:48.149" v="345" actId="20577"/>
          <ac:spMkLst>
            <pc:docMk/>
            <pc:sldMk cId="2560535007" sldId="257"/>
            <ac:spMk id="3" creationId="{00000000-0000-0000-0000-000000000000}"/>
          </ac:spMkLst>
        </pc:spChg>
      </pc:sldChg>
      <pc:sldChg chg="modSp">
        <pc:chgData name="Laëtitia Melcer" userId="ceb8152c8c9d0fe1" providerId="LiveId" clId="{ADEC9F94-C461-42FD-8280-4D2C7364E394}" dt="2020-11-14T13:34:52.799" v="306" actId="20577"/>
        <pc:sldMkLst>
          <pc:docMk/>
          <pc:sldMk cId="2910761779" sldId="258"/>
        </pc:sldMkLst>
        <pc:spChg chg="mod">
          <ac:chgData name="Laëtitia Melcer" userId="ceb8152c8c9d0fe1" providerId="LiveId" clId="{ADEC9F94-C461-42FD-8280-4D2C7364E394}" dt="2020-11-14T13:34:52.799" v="306" actId="20577"/>
          <ac:spMkLst>
            <pc:docMk/>
            <pc:sldMk cId="2910761779" sldId="258"/>
            <ac:spMk id="3" creationId="{00000000-0000-0000-0000-000000000000}"/>
          </ac:spMkLst>
        </pc:spChg>
      </pc:sldChg>
      <pc:sldChg chg="delSp modSp del">
        <pc:chgData name="Laëtitia Melcer" userId="ceb8152c8c9d0fe1" providerId="LiveId" clId="{ADEC9F94-C461-42FD-8280-4D2C7364E394}" dt="2020-11-14T13:53:44.073" v="891" actId="2696"/>
        <pc:sldMkLst>
          <pc:docMk/>
          <pc:sldMk cId="4218845633" sldId="259"/>
        </pc:sldMkLst>
        <pc:spChg chg="del">
          <ac:chgData name="Laëtitia Melcer" userId="ceb8152c8c9d0fe1" providerId="LiveId" clId="{ADEC9F94-C461-42FD-8280-4D2C7364E394}" dt="2020-11-14T13:36:08.177" v="336" actId="478"/>
          <ac:spMkLst>
            <pc:docMk/>
            <pc:sldMk cId="4218845633" sldId="259"/>
            <ac:spMk id="2" creationId="{00000000-0000-0000-0000-000000000000}"/>
          </ac:spMkLst>
        </pc:spChg>
        <pc:spChg chg="mod">
          <ac:chgData name="Laëtitia Melcer" userId="ceb8152c8c9d0fe1" providerId="LiveId" clId="{ADEC9F94-C461-42FD-8280-4D2C7364E394}" dt="2020-11-14T13:47:28.261" v="745" actId="20577"/>
          <ac:spMkLst>
            <pc:docMk/>
            <pc:sldMk cId="4218845633" sldId="259"/>
            <ac:spMk id="3" creationId="{00000000-0000-0000-0000-000000000000}"/>
          </ac:spMkLst>
        </pc:spChg>
      </pc:sldChg>
      <pc:sldChg chg="modSp">
        <pc:chgData name="Laëtitia Melcer" userId="ceb8152c8c9d0fe1" providerId="LiveId" clId="{ADEC9F94-C461-42FD-8280-4D2C7364E394}" dt="2020-11-14T13:47:45.495" v="763" actId="20577"/>
        <pc:sldMkLst>
          <pc:docMk/>
          <pc:sldMk cId="4050079202" sldId="260"/>
        </pc:sldMkLst>
        <pc:spChg chg="mod">
          <ac:chgData name="Laëtitia Melcer" userId="ceb8152c8c9d0fe1" providerId="LiveId" clId="{ADEC9F94-C461-42FD-8280-4D2C7364E394}" dt="2020-11-14T13:47:45.495" v="763" actId="20577"/>
          <ac:spMkLst>
            <pc:docMk/>
            <pc:sldMk cId="4050079202" sldId="260"/>
            <ac:spMk id="3" creationId="{00000000-0000-0000-0000-000000000000}"/>
          </ac:spMkLst>
        </pc:spChg>
      </pc:sldChg>
      <pc:sldChg chg="modSp">
        <pc:chgData name="Laëtitia Melcer" userId="ceb8152c8c9d0fe1" providerId="LiveId" clId="{ADEC9F94-C461-42FD-8280-4D2C7364E394}" dt="2020-11-14T13:52:45.646" v="885" actId="20577"/>
        <pc:sldMkLst>
          <pc:docMk/>
          <pc:sldMk cId="3225789756" sldId="261"/>
        </pc:sldMkLst>
        <pc:spChg chg="mod">
          <ac:chgData name="Laëtitia Melcer" userId="ceb8152c8c9d0fe1" providerId="LiveId" clId="{ADEC9F94-C461-42FD-8280-4D2C7364E394}" dt="2020-11-14T13:52:45.646" v="885" actId="20577"/>
          <ac:spMkLst>
            <pc:docMk/>
            <pc:sldMk cId="3225789756" sldId="261"/>
            <ac:spMk id="2" creationId="{00000000-0000-0000-0000-000000000000}"/>
          </ac:spMkLst>
        </pc:spChg>
        <pc:spChg chg="mod">
          <ac:chgData name="Laëtitia Melcer" userId="ceb8152c8c9d0fe1" providerId="LiveId" clId="{ADEC9F94-C461-42FD-8280-4D2C7364E394}" dt="2020-11-14T13:50:07.588" v="815" actId="20577"/>
          <ac:spMkLst>
            <pc:docMk/>
            <pc:sldMk cId="3225789756" sldId="261"/>
            <ac:spMk id="3" creationId="{00000000-0000-0000-0000-000000000000}"/>
          </ac:spMkLst>
        </pc:spChg>
      </pc:sldChg>
      <pc:sldChg chg="modSp ord">
        <pc:chgData name="Laëtitia Melcer" userId="ceb8152c8c9d0fe1" providerId="LiveId" clId="{ADEC9F94-C461-42FD-8280-4D2C7364E394}" dt="2020-11-14T13:30:18.210" v="95"/>
        <pc:sldMkLst>
          <pc:docMk/>
          <pc:sldMk cId="4100577496" sldId="263"/>
        </pc:sldMkLst>
        <pc:picChg chg="mod">
          <ac:chgData name="Laëtitia Melcer" userId="ceb8152c8c9d0fe1" providerId="LiveId" clId="{ADEC9F94-C461-42FD-8280-4D2C7364E394}" dt="2020-11-14T13:16:06.248" v="1" actId="1076"/>
          <ac:picMkLst>
            <pc:docMk/>
            <pc:sldMk cId="4100577496" sldId="263"/>
            <ac:picMk id="4" creationId="{00000000-0000-0000-0000-000000000000}"/>
          </ac:picMkLst>
        </pc:picChg>
      </pc:sldChg>
      <pc:sldChg chg="modSp">
        <pc:chgData name="Laëtitia Melcer" userId="ceb8152c8c9d0fe1" providerId="LiveId" clId="{ADEC9F94-C461-42FD-8280-4D2C7364E394}" dt="2020-11-14T13:19:15.628" v="2" actId="20577"/>
        <pc:sldMkLst>
          <pc:docMk/>
          <pc:sldMk cId="4245859726" sldId="264"/>
        </pc:sldMkLst>
        <pc:spChg chg="mod">
          <ac:chgData name="Laëtitia Melcer" userId="ceb8152c8c9d0fe1" providerId="LiveId" clId="{ADEC9F94-C461-42FD-8280-4D2C7364E394}" dt="2020-11-14T13:19:15.628" v="2" actId="20577"/>
          <ac:spMkLst>
            <pc:docMk/>
            <pc:sldMk cId="4245859726" sldId="264"/>
            <ac:spMk id="3" creationId="{00000000-0000-0000-0000-000000000000}"/>
          </ac:spMkLst>
        </pc:spChg>
      </pc:sldChg>
      <pc:sldChg chg="modSp add">
        <pc:chgData name="Laëtitia Melcer" userId="ceb8152c8c9d0fe1" providerId="LiveId" clId="{ADEC9F94-C461-42FD-8280-4D2C7364E394}" dt="2020-11-14T13:54:01.107" v="907" actId="20577"/>
        <pc:sldMkLst>
          <pc:docMk/>
          <pc:sldMk cId="1860720518" sldId="267"/>
        </pc:sldMkLst>
        <pc:spChg chg="mod">
          <ac:chgData name="Laëtitia Melcer" userId="ceb8152c8c9d0fe1" providerId="LiveId" clId="{ADEC9F94-C461-42FD-8280-4D2C7364E394}" dt="2020-11-14T13:54:01.107" v="907" actId="20577"/>
          <ac:spMkLst>
            <pc:docMk/>
            <pc:sldMk cId="1860720518" sldId="267"/>
            <ac:spMk id="2" creationId="{F517BA1F-8E0E-4CC1-9950-735191E91FE4}"/>
          </ac:spMkLst>
        </pc:spChg>
        <pc:spChg chg="mod">
          <ac:chgData name="Laëtitia Melcer" userId="ceb8152c8c9d0fe1" providerId="LiveId" clId="{ADEC9F94-C461-42FD-8280-4D2C7364E394}" dt="2020-11-14T13:52:25.578" v="882" actId="20577"/>
          <ac:spMkLst>
            <pc:docMk/>
            <pc:sldMk cId="1860720518" sldId="267"/>
            <ac:spMk id="3" creationId="{56E6B5B3-3F3D-4D1B-B06A-929CA5EF0F80}"/>
          </ac:spMkLst>
        </pc:spChg>
      </pc:sldChg>
      <pc:sldChg chg="modSp add">
        <pc:chgData name="Laëtitia Melcer" userId="ceb8152c8c9d0fe1" providerId="LiveId" clId="{ADEC9F94-C461-42FD-8280-4D2C7364E394}" dt="2020-11-14T13:53:51.967" v="901" actId="20577"/>
        <pc:sldMkLst>
          <pc:docMk/>
          <pc:sldMk cId="265213503" sldId="268"/>
        </pc:sldMkLst>
        <pc:spChg chg="mod">
          <ac:chgData name="Laëtitia Melcer" userId="ceb8152c8c9d0fe1" providerId="LiveId" clId="{ADEC9F94-C461-42FD-8280-4D2C7364E394}" dt="2020-11-14T13:53:51.967" v="901" actId="20577"/>
          <ac:spMkLst>
            <pc:docMk/>
            <pc:sldMk cId="265213503" sldId="268"/>
            <ac:spMk id="2" creationId="{6480284A-F76A-47A9-9992-CFBC527B0CC7}"/>
          </ac:spMkLst>
        </pc:spChg>
        <pc:spChg chg="mod">
          <ac:chgData name="Laëtitia Melcer" userId="ceb8152c8c9d0fe1" providerId="LiveId" clId="{ADEC9F94-C461-42FD-8280-4D2C7364E394}" dt="2020-11-14T13:53:39.091" v="890" actId="27636"/>
          <ac:spMkLst>
            <pc:docMk/>
            <pc:sldMk cId="265213503" sldId="268"/>
            <ac:spMk id="3" creationId="{0EF688F9-4105-446C-B8CC-E4823DF30A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écrans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439862"/>
          </a:xfrm>
        </p:spPr>
        <p:txBody>
          <a:bodyPr>
            <a:normAutofit/>
          </a:bodyPr>
          <a:lstStyle/>
          <a:p>
            <a:r>
              <a:rPr lang="fr-FR" dirty="0"/>
              <a:t>Mickaël </a:t>
            </a:r>
            <a:r>
              <a:rPr lang="fr-FR" dirty="0" err="1"/>
              <a:t>Arbid</a:t>
            </a:r>
            <a:endParaRPr lang="fr-FR" dirty="0"/>
          </a:p>
          <a:p>
            <a:r>
              <a:rPr lang="fr-FR" dirty="0"/>
              <a:t>Laëtitia </a:t>
            </a:r>
            <a:r>
              <a:rPr lang="fr-FR" dirty="0" err="1"/>
              <a:t>Melcer</a:t>
            </a:r>
            <a:endParaRPr lang="fr-FR" dirty="0"/>
          </a:p>
          <a:p>
            <a:r>
              <a:rPr lang="fr-FR" dirty="0"/>
              <a:t>Bénédicte Jozefowicz</a:t>
            </a:r>
          </a:p>
        </p:txBody>
      </p:sp>
    </p:spTree>
    <p:extLst>
      <p:ext uri="{BB962C8B-B14F-4D97-AF65-F5344CB8AC3E}">
        <p14:creationId xmlns:p14="http://schemas.microsoft.com/office/powerpoint/2010/main" val="87026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DIFFERENCES entre tv et ECRANS (motion rate)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42" y="2057401"/>
            <a:ext cx="7716327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30" y="534729"/>
            <a:ext cx="7615518" cy="61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02" y="1270410"/>
            <a:ext cx="8564170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b="1" dirty="0"/>
              <a:t>écran d'ordinateur </a:t>
            </a:r>
            <a:r>
              <a:rPr lang="fr-FR" dirty="0"/>
              <a:t>est un périphérique de sortie vidéo d'ordinateur.</a:t>
            </a:r>
          </a:p>
          <a:p>
            <a:r>
              <a:rPr lang="fr-FR" dirty="0"/>
              <a:t>Il affiche les images générées par la carte graphique de l'ordinateur.</a:t>
            </a:r>
          </a:p>
          <a:p>
            <a:r>
              <a:rPr lang="fr-FR" dirty="0"/>
              <a:t>Grâce au taux de rafraîchissement d'écran élevé, il permet de donner l’impression de mouvement.</a:t>
            </a:r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b="1" dirty="0"/>
              <a:t>écran à cristaux liquides (LCD) </a:t>
            </a:r>
            <a:r>
              <a:rPr lang="fr-FR" dirty="0"/>
              <a:t>se compose :</a:t>
            </a:r>
          </a:p>
          <a:p>
            <a:pPr lvl="1"/>
            <a:r>
              <a:rPr lang="fr-FR" dirty="0"/>
              <a:t>d'une dalle (qui est le support des images)</a:t>
            </a:r>
          </a:p>
          <a:p>
            <a:pPr lvl="1"/>
            <a:r>
              <a:rPr lang="fr-FR" dirty="0"/>
              <a:t>des circuits vidéo</a:t>
            </a:r>
          </a:p>
          <a:p>
            <a:pPr lvl="2"/>
            <a:r>
              <a:rPr lang="fr-FR" dirty="0"/>
              <a:t>dont un multiplexeur électronique et une alimentation stabilisée</a:t>
            </a:r>
          </a:p>
        </p:txBody>
      </p:sp>
    </p:spTree>
    <p:extLst>
      <p:ext uri="{BB962C8B-B14F-4D97-AF65-F5344CB8AC3E}">
        <p14:creationId xmlns:p14="http://schemas.microsoft.com/office/powerpoint/2010/main" val="256053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d’écrans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400" b="1" dirty="0"/>
              <a:t>crans à tube cathodique (ou écran CRT, de l’anglais Cathode Ray Tube) :</a:t>
            </a:r>
            <a:endParaRPr lang="fr-FR" sz="2200" b="1" dirty="0"/>
          </a:p>
          <a:p>
            <a:pPr lvl="1"/>
            <a:r>
              <a:rPr lang="fr-FR" dirty="0"/>
              <a:t>Type d'écran le plus ancien</a:t>
            </a:r>
          </a:p>
          <a:p>
            <a:pPr lvl="1"/>
            <a:r>
              <a:rPr lang="fr-FR" dirty="0"/>
              <a:t>Analogiques</a:t>
            </a:r>
          </a:p>
          <a:p>
            <a:pPr lvl="1"/>
            <a:r>
              <a:rPr lang="fr-FR" dirty="0"/>
              <a:t>Angle de vision large et rendu des couleurs fidèle</a:t>
            </a:r>
          </a:p>
          <a:p>
            <a:pPr lvl="1"/>
            <a:r>
              <a:rPr lang="fr-FR" dirty="0"/>
              <a:t>Lourds, volumineux et grands consommateurs d'énergie</a:t>
            </a:r>
          </a:p>
          <a:p>
            <a:pPr lvl="1"/>
            <a:r>
              <a:rPr lang="fr-FR" dirty="0"/>
              <a:t>Consomment deux à trois fois plus de courant qu’un écran LCD</a:t>
            </a:r>
          </a:p>
          <a:p>
            <a:pPr lvl="1"/>
            <a:r>
              <a:rPr lang="fr-FR" dirty="0"/>
              <a:t>Durée de vie moyenne : environ 25 000 heures, soit 13,7 ans si l’écran reste allumé 5 heures par jour</a:t>
            </a:r>
          </a:p>
          <a:p>
            <a:pPr marL="0" indent="0">
              <a:buNone/>
            </a:pPr>
            <a:r>
              <a:rPr lang="fr-FR" dirty="0"/>
              <a:t>Comme pour les écrans de télévisions, l'année 2009 a signé l'arrêt de production des écrans à tube cathodique.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76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0284A-F76A-47A9-9992-CFBC527B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d’écrans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688F9-4105-446C-B8CC-E4823DF3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b="1" dirty="0"/>
              <a:t>Écrans numériques :</a:t>
            </a:r>
            <a:endParaRPr lang="fr-FR" sz="2400" dirty="0"/>
          </a:p>
          <a:p>
            <a:pPr marL="0" indent="0">
              <a:buNone/>
            </a:pPr>
            <a:r>
              <a:rPr lang="fr-FR" dirty="0"/>
              <a:t>Les écrans à cristaux liquides, ACL ou LCD (</a:t>
            </a:r>
            <a:r>
              <a:rPr lang="fr-FR" dirty="0" err="1"/>
              <a:t>Liquid</a:t>
            </a:r>
            <a:r>
              <a:rPr lang="fr-FR" dirty="0"/>
              <a:t> Crystal Display en anglais) :</a:t>
            </a:r>
          </a:p>
          <a:p>
            <a:pPr lvl="1"/>
            <a:r>
              <a:rPr lang="fr-FR" dirty="0"/>
              <a:t>Légers</a:t>
            </a:r>
          </a:p>
          <a:p>
            <a:pPr lvl="1"/>
            <a:r>
              <a:rPr lang="fr-FR" dirty="0"/>
              <a:t>Plus simples à industrialiser</a:t>
            </a:r>
          </a:p>
          <a:p>
            <a:pPr lvl="1"/>
            <a:r>
              <a:rPr lang="fr-FR" dirty="0"/>
              <a:t>Certaines limites, notamment dans le rendu des couleurs, voire d'une rémanence affectant l'affichage de vidéo changeant très rapidement comme les jeux.</a:t>
            </a:r>
          </a:p>
          <a:p>
            <a:pPr marL="0" lvl="0" indent="0">
              <a:buNone/>
            </a:pPr>
            <a:r>
              <a:rPr lang="fr-FR" dirty="0"/>
              <a:t>Les DLP (Digital Light </a:t>
            </a:r>
            <a:r>
              <a:rPr lang="fr-FR" dirty="0" err="1"/>
              <a:t>Processing</a:t>
            </a:r>
            <a:r>
              <a:rPr lang="fr-FR" dirty="0"/>
              <a:t>) font usage de millions de micro-miroirs.</a:t>
            </a:r>
          </a:p>
          <a:p>
            <a:pPr marL="0" lvl="0" indent="0">
              <a:buNone/>
            </a:pPr>
            <a:r>
              <a:rPr lang="fr-FR" dirty="0"/>
              <a:t>Les écrans à plasma :</a:t>
            </a:r>
          </a:p>
          <a:p>
            <a:pPr lvl="1"/>
            <a:r>
              <a:rPr lang="fr-FR" dirty="0"/>
              <a:t>Rendu fidèle</a:t>
            </a:r>
          </a:p>
          <a:p>
            <a:pPr lvl="1"/>
            <a:r>
              <a:rPr lang="fr-FR" dirty="0"/>
              <a:t>Coûteux</a:t>
            </a:r>
          </a:p>
          <a:p>
            <a:pPr lvl="1"/>
            <a:r>
              <a:rPr lang="fr-FR" dirty="0"/>
              <a:t>Durée de vie limitée</a:t>
            </a:r>
          </a:p>
          <a:p>
            <a:pPr lvl="1"/>
            <a:r>
              <a:rPr lang="fr-FR" dirty="0"/>
              <a:t>Technologie progressivement abandonnée.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1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/>
              <a:t>Deux gammes d'écrans sont disponibles :</a:t>
            </a:r>
            <a:endParaRPr lang="fr-FR" sz="2400" dirty="0"/>
          </a:p>
          <a:p>
            <a:r>
              <a:rPr lang="fr-FR" b="1" dirty="0"/>
              <a:t>Les écrans brillants :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Traitement de surface fortement réfléchissant</a:t>
            </a:r>
          </a:p>
          <a:p>
            <a:pPr lvl="1"/>
            <a:r>
              <a:rPr lang="fr-FR" dirty="0"/>
              <a:t>Contraste amélioré</a:t>
            </a:r>
          </a:p>
          <a:p>
            <a:pPr lvl="1"/>
            <a:r>
              <a:rPr lang="fr-FR" dirty="0"/>
              <a:t>Visibilité moyenne voire médiocre en cas de forte luminosité ambiante (fenêtre, spot, etc.).</a:t>
            </a:r>
          </a:p>
          <a:p>
            <a:pPr lvl="1"/>
            <a:r>
              <a:rPr lang="fr-FR" dirty="0"/>
              <a:t>Couleurs plus belles que sur écran mat</a:t>
            </a:r>
          </a:p>
          <a:p>
            <a:r>
              <a:rPr lang="fr-FR" b="1" dirty="0"/>
              <a:t>Les écrans mats :</a:t>
            </a:r>
          </a:p>
          <a:p>
            <a:pPr lvl="1"/>
            <a:r>
              <a:rPr lang="fr-FR" dirty="0"/>
              <a:t>Moins contrastés que les écrans brillants</a:t>
            </a:r>
          </a:p>
          <a:p>
            <a:pPr lvl="1"/>
            <a:r>
              <a:rPr lang="fr-FR" dirty="0"/>
              <a:t>Visibilité meilleure sous la lumière (moins de reflets)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07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RésolutioN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600" y="2057402"/>
            <a:ext cx="11023600" cy="41612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000" dirty="0"/>
              <a:t>Le format d’image haute définition se caractérise par une résolution de 1920 pixels sur la largeur et de 1080 pixels sur la hauteur de l’image.</a:t>
            </a:r>
          </a:p>
          <a:p>
            <a:pPr>
              <a:lnSpc>
                <a:spcPct val="110000"/>
              </a:lnSpc>
            </a:pPr>
            <a:r>
              <a:rPr lang="fr-FR" sz="2000" dirty="0"/>
              <a:t>Cette résolution HD peut être affichée selon deux méthodes différentes :</a:t>
            </a:r>
          </a:p>
          <a:p>
            <a:pPr lvl="1">
              <a:lnSpc>
                <a:spcPct val="110000"/>
              </a:lnSpc>
            </a:pPr>
            <a:r>
              <a:rPr lang="fr-FR" sz="1800" dirty="0"/>
              <a:t>l’affichage entrelacé (1080i)</a:t>
            </a:r>
          </a:p>
          <a:p>
            <a:pPr lvl="1">
              <a:lnSpc>
                <a:spcPct val="110000"/>
              </a:lnSpc>
            </a:pPr>
            <a:r>
              <a:rPr lang="fr-FR" sz="1800" dirty="0"/>
              <a:t>l’affichage progressif (1080p)</a:t>
            </a:r>
          </a:p>
          <a:p>
            <a:pPr>
              <a:lnSpc>
                <a:spcPct val="110000"/>
              </a:lnSpc>
            </a:pPr>
            <a:r>
              <a:rPr lang="fr-FR" sz="2000" dirty="0"/>
              <a:t>Les lettres “i” et “p” font référence au mode d’affichage utilisé.</a:t>
            </a:r>
          </a:p>
          <a:p>
            <a:pPr lvl="1">
              <a:lnSpc>
                <a:spcPct val="110000"/>
              </a:lnSpc>
            </a:pPr>
            <a:r>
              <a:rPr lang="fr-FR" sz="1800" dirty="0"/>
              <a:t>1080i = « </a:t>
            </a:r>
            <a:r>
              <a:rPr lang="fr-FR" sz="1800" dirty="0" err="1"/>
              <a:t>interlaced</a:t>
            </a:r>
            <a:r>
              <a:rPr lang="fr-FR" sz="1800" dirty="0"/>
              <a:t> » (entrelacé)</a:t>
            </a:r>
          </a:p>
          <a:p>
            <a:pPr lvl="1">
              <a:lnSpc>
                <a:spcPct val="110000"/>
              </a:lnSpc>
            </a:pPr>
            <a:r>
              <a:rPr lang="fr-FR" sz="1800" dirty="0"/>
              <a:t>1080p = « progressive scan » (balayage progressif).</a:t>
            </a:r>
          </a:p>
        </p:txBody>
      </p:sp>
    </p:spTree>
    <p:extLst>
      <p:ext uri="{BB962C8B-B14F-4D97-AF65-F5344CB8AC3E}">
        <p14:creationId xmlns:p14="http://schemas.microsoft.com/office/powerpoint/2010/main" val="322578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7BA1F-8E0E-4CC1-9950-735191E9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E6B5B3-3F3D-4D1B-B06A-929CA5EF0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L’affichage entrelacé du format 1080i </a:t>
            </a:r>
            <a:r>
              <a:rPr lang="fr-FR" dirty="0"/>
              <a:t>signifie que chaque image est affichée en deux fois. Il s’agit du mode d’affichage des anciens téléviseurs à tube cathodique. </a:t>
            </a:r>
          </a:p>
          <a:p>
            <a:pPr marL="0" indent="0">
              <a:buNone/>
            </a:pPr>
            <a:r>
              <a:rPr lang="fr-FR" dirty="0"/>
              <a:t>Chaque trame affichée correspond ainsi à la moitié des lignes d’une image. </a:t>
            </a:r>
          </a:p>
          <a:p>
            <a:r>
              <a:rPr lang="fr-FR" dirty="0"/>
              <a:t>Pour une fréquence de balayage de 50 Hz, on obtient une demi-image par balayage, soit 25 images par seconde.</a:t>
            </a:r>
          </a:p>
          <a:p>
            <a:pPr marL="0" indent="0">
              <a:buNone/>
            </a:pPr>
            <a:r>
              <a:rPr lang="fr-FR" b="1" dirty="0"/>
              <a:t>L’affichage 1080p </a:t>
            </a:r>
            <a:r>
              <a:rPr lang="fr-FR" dirty="0"/>
              <a:t>dispose d’une résolution de 1920 pixels sur la largeur et de 1080 pixels sur la hauteur de l’image.</a:t>
            </a:r>
          </a:p>
          <a:p>
            <a:pPr lvl="1"/>
            <a:r>
              <a:rPr lang="fr-FR" dirty="0"/>
              <a:t>Principe de fonctionnement différent</a:t>
            </a:r>
          </a:p>
          <a:p>
            <a:pPr lvl="1"/>
            <a:r>
              <a:rPr lang="fr-FR" dirty="0"/>
              <a:t>Consiste à afficher la totalité de l’image en une seule fois</a:t>
            </a:r>
          </a:p>
          <a:p>
            <a:pPr marL="0" indent="0">
              <a:buNone/>
            </a:pPr>
            <a:r>
              <a:rPr lang="fr-FR" dirty="0"/>
              <a:t>Chaque trame affichée correspond donc à une image entière.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L’affichage progressif est aujourd’hui utilisé par la totalité des écrans d’ordinateur et des téléviseurs modernes.</a:t>
            </a:r>
          </a:p>
        </p:txBody>
      </p:sp>
    </p:spTree>
    <p:extLst>
      <p:ext uri="{BB962C8B-B14F-4D97-AF65-F5344CB8AC3E}">
        <p14:creationId xmlns:p14="http://schemas.microsoft.com/office/powerpoint/2010/main" val="186072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2787" y="19287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de fonctionnement d’un affichage entrelacé en 1080i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3" y="1485900"/>
            <a:ext cx="4635153" cy="2484069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3" y="4026016"/>
            <a:ext cx="4632840" cy="261052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61" y="1950243"/>
            <a:ext cx="6445725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1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5663" y="13095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r-FR" dirty="0"/>
              <a:t>Fréquence de rafraichissement (</a:t>
            </a:r>
            <a:r>
              <a:rPr lang="fr-FR" dirty="0" err="1"/>
              <a:t>refresh</a:t>
            </a:r>
            <a:r>
              <a:rPr lang="fr-FR" dirty="0"/>
              <a:t> rate in Hertz) 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5" y="1742514"/>
            <a:ext cx="2886434" cy="468077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742514"/>
            <a:ext cx="3120136" cy="312238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70" y="2599764"/>
            <a:ext cx="5750748" cy="25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7496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85</TotalTime>
  <Words>478</Words>
  <Application>Microsoft Office PowerPoint</Application>
  <PresentationFormat>Grand écran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Traînée de condensation</vt:lpstr>
      <vt:lpstr>Les écrans</vt:lpstr>
      <vt:lpstr>Introduction</vt:lpstr>
      <vt:lpstr>Types d’écrans</vt:lpstr>
      <vt:lpstr>Types d’écrans (2)</vt:lpstr>
      <vt:lpstr>FINITION</vt:lpstr>
      <vt:lpstr>RésolutioN</vt:lpstr>
      <vt:lpstr>Résolution (2)</vt:lpstr>
      <vt:lpstr>Principe de fonctionnement d’un affichage entrelacé en 1080i</vt:lpstr>
      <vt:lpstr>Fréquence de rafraichissement (refresh rate in Hertz) </vt:lpstr>
      <vt:lpstr>DIFFERENCES entre tv et ECRANS (motion rate)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écrans</dc:title>
  <dc:creator>Bénédicte Jozefowicz</dc:creator>
  <cp:lastModifiedBy>Bénédicte Jozefowicz</cp:lastModifiedBy>
  <cp:revision>8</cp:revision>
  <dcterms:created xsi:type="dcterms:W3CDTF">2020-11-13T10:15:13Z</dcterms:created>
  <dcterms:modified xsi:type="dcterms:W3CDTF">2020-11-15T10:19:07Z</dcterms:modified>
</cp:coreProperties>
</file>