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bc9ed5a7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bc9ed5a7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bc9ed5a7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bc9ed5a7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cbc230ab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cbc230ab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cbc230ab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cbc230ab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aaae455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aaae455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ccf29c7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ccf29c7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ccf29c7f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ccf29c7f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15025"/>
            <a:ext cx="8520600" cy="92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Le système nerveux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688" y="4415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HIRGAIR Eleanor TESTA Coline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4962" y="1381276"/>
            <a:ext cx="4674075" cy="287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639225" y="1518150"/>
            <a:ext cx="5269200" cy="21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Définition générique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Réseau qui regroupe les organes intervenant dans la réception de messages nerveux générés par les organes sensoriels.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526" y="227925"/>
            <a:ext cx="3335326" cy="468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Les système nerveux se divise en deux parties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826800" y="1971450"/>
            <a:ext cx="280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Montserrat"/>
                <a:ea typeface="Montserrat"/>
                <a:cs typeface="Montserrat"/>
                <a:sym typeface="Montserrat"/>
              </a:rPr>
              <a:t>Le système nerveux central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170925" y="1971450"/>
            <a:ext cx="3401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Montserrat"/>
                <a:ea typeface="Montserrat"/>
                <a:cs typeface="Montserrat"/>
                <a:sym typeface="Montserrat"/>
              </a:rPr>
              <a:t>Le système nerveux périphérique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0" name="Google Shape;70;p15"/>
          <p:cNvCxnSpPr>
            <a:stCxn id="67" idx="2"/>
            <a:endCxn id="68" idx="0"/>
          </p:cNvCxnSpPr>
          <p:nvPr/>
        </p:nvCxnSpPr>
        <p:spPr>
          <a:xfrm flipH="1">
            <a:off x="2230800" y="1017725"/>
            <a:ext cx="2341200" cy="9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5"/>
          <p:cNvCxnSpPr>
            <a:stCxn id="67" idx="2"/>
            <a:endCxn id="69" idx="0"/>
          </p:cNvCxnSpPr>
          <p:nvPr/>
        </p:nvCxnSpPr>
        <p:spPr>
          <a:xfrm>
            <a:off x="4572000" y="1017725"/>
            <a:ext cx="2299800" cy="9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" name="Google Shape;72;p15"/>
          <p:cNvSpPr txBox="1"/>
          <p:nvPr/>
        </p:nvSpPr>
        <p:spPr>
          <a:xfrm>
            <a:off x="1060200" y="3340675"/>
            <a:ext cx="23412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fr" sz="1500">
                <a:latin typeface="Montserrat"/>
                <a:ea typeface="Montserrat"/>
                <a:cs typeface="Montserrat"/>
                <a:sym typeface="Montserrat"/>
              </a:rPr>
              <a:t>Moelle épinière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fr" sz="1500">
                <a:latin typeface="Montserrat"/>
                <a:ea typeface="Montserrat"/>
                <a:cs typeface="Montserrat"/>
                <a:sym typeface="Montserrat"/>
              </a:rPr>
              <a:t>Cerveau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3" name="Google Shape;73;p15"/>
          <p:cNvCxnSpPr>
            <a:stCxn id="68" idx="2"/>
            <a:endCxn id="72" idx="0"/>
          </p:cNvCxnSpPr>
          <p:nvPr/>
        </p:nvCxnSpPr>
        <p:spPr>
          <a:xfrm>
            <a:off x="2230800" y="2386950"/>
            <a:ext cx="0" cy="9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" name="Google Shape;74;p15"/>
          <p:cNvSpPr txBox="1"/>
          <p:nvPr/>
        </p:nvSpPr>
        <p:spPr>
          <a:xfrm>
            <a:off x="7104000" y="3040375"/>
            <a:ext cx="172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somatique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158025" y="3040375"/>
            <a:ext cx="112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végétatif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895350" y="4265675"/>
            <a:ext cx="13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sympathique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959625" y="4265675"/>
            <a:ext cx="182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parasympathique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8" name="Google Shape;78;p15"/>
          <p:cNvCxnSpPr>
            <a:stCxn id="69" idx="2"/>
            <a:endCxn id="75" idx="0"/>
          </p:cNvCxnSpPr>
          <p:nvPr/>
        </p:nvCxnSpPr>
        <p:spPr>
          <a:xfrm flipH="1">
            <a:off x="5722175" y="2386950"/>
            <a:ext cx="1149600" cy="65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5"/>
          <p:cNvCxnSpPr>
            <a:stCxn id="69" idx="2"/>
            <a:endCxn id="74" idx="0"/>
          </p:cNvCxnSpPr>
          <p:nvPr/>
        </p:nvCxnSpPr>
        <p:spPr>
          <a:xfrm>
            <a:off x="6871775" y="2386950"/>
            <a:ext cx="1096500" cy="65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5"/>
          <p:cNvCxnSpPr>
            <a:stCxn id="75" idx="2"/>
            <a:endCxn id="76" idx="0"/>
          </p:cNvCxnSpPr>
          <p:nvPr/>
        </p:nvCxnSpPr>
        <p:spPr>
          <a:xfrm flipH="1">
            <a:off x="4588025" y="3440575"/>
            <a:ext cx="1134300" cy="82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Google Shape;81;p15"/>
          <p:cNvCxnSpPr>
            <a:stCxn id="75" idx="2"/>
            <a:endCxn id="77" idx="0"/>
          </p:cNvCxnSpPr>
          <p:nvPr/>
        </p:nvCxnSpPr>
        <p:spPr>
          <a:xfrm>
            <a:off x="5722325" y="3440575"/>
            <a:ext cx="1149600" cy="82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Le système nerveux somatique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507500" y="1174000"/>
            <a:ext cx="609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latin typeface="Montserrat"/>
                <a:ea typeface="Montserrat"/>
                <a:cs typeface="Montserrat"/>
                <a:sym typeface="Montserrat"/>
              </a:rPr>
              <a:t>(= système nerveux moteur et sensitif)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07500" y="1776675"/>
            <a:ext cx="38679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fr" sz="1600">
                <a:latin typeface="Montserrat"/>
                <a:ea typeface="Montserrat"/>
                <a:cs typeface="Montserrat"/>
                <a:sym typeface="Montserrat"/>
              </a:rPr>
              <a:t>nerfs spinaux et nerfs crâniens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fr" sz="1600">
                <a:latin typeface="Montserrat"/>
                <a:ea typeface="Montserrat"/>
                <a:cs typeface="Montserrat"/>
                <a:sym typeface="Montserrat"/>
              </a:rPr>
              <a:t>transmissions des informations (SN central → organes)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fr" sz="1600">
                <a:latin typeface="Montserrat"/>
                <a:ea typeface="Montserrat"/>
                <a:cs typeface="Montserrat"/>
                <a:sym typeface="Montserrat"/>
              </a:rPr>
              <a:t>contrôle mouvements volontaires (fibres efférentes)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fr" sz="1600">
                <a:latin typeface="Montserrat"/>
                <a:ea typeface="Montserrat"/>
                <a:cs typeface="Montserrat"/>
                <a:sym typeface="Montserrat"/>
              </a:rPr>
              <a:t>réception stimuli externes (fibres afférentes)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0375" y="1475475"/>
            <a:ext cx="3249900" cy="324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Le système nerveux végétatif (ou autonome)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565050" y="1152475"/>
            <a:ext cx="8013900" cy="6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(= </a:t>
            </a:r>
            <a:r>
              <a:rPr lang="fr" sz="14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responsable des fonctions automatiques de l'organisme (digestion, rythme cardiaque, transpiration…). Lui-même composé de deux autres systèmes 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7"/>
          <p:cNvSpPr txBox="1"/>
          <p:nvPr>
            <p:ph idx="2" type="body"/>
          </p:nvPr>
        </p:nvSpPr>
        <p:spPr>
          <a:xfrm>
            <a:off x="6520650" y="2046000"/>
            <a:ext cx="2058300" cy="4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rPr lang="fr" sz="1565">
                <a:latin typeface="Montserrat"/>
                <a:ea typeface="Montserrat"/>
                <a:cs typeface="Montserrat"/>
                <a:sym typeface="Montserrat"/>
              </a:rPr>
              <a:t>Parasympathique</a:t>
            </a:r>
            <a:endParaRPr sz="1565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565050" y="2084100"/>
            <a:ext cx="17925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rPr lang="fr" sz="1565">
                <a:latin typeface="Montserrat"/>
                <a:ea typeface="Montserrat"/>
                <a:cs typeface="Montserrat"/>
                <a:sym typeface="Montserrat"/>
              </a:rPr>
              <a:t>Sympathique</a:t>
            </a:r>
            <a:endParaRPr sz="1565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565050" y="2571750"/>
            <a:ext cx="3892800" cy="26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prépare à l’activité physique et intellectuelle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prépare réponse stress important (combat/fuite)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accélération cardiaque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transpiration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dilatation des pupilles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diminue la digestion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noradrénaline, adrénaline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4939500" y="2571750"/>
            <a:ext cx="3892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Ralentissement des fonctions pour conserver l’énergie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Favorise la digestion et l’appétit sexuel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Acétylcholine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0" name="Google Shape;100;p17"/>
          <p:cNvCxnSpPr>
            <a:stCxn id="95" idx="2"/>
            <a:endCxn id="97" idx="0"/>
          </p:cNvCxnSpPr>
          <p:nvPr/>
        </p:nvCxnSpPr>
        <p:spPr>
          <a:xfrm flipH="1">
            <a:off x="1461300" y="1810375"/>
            <a:ext cx="3110700" cy="27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7"/>
          <p:cNvCxnSpPr>
            <a:stCxn id="95" idx="2"/>
            <a:endCxn id="96" idx="0"/>
          </p:cNvCxnSpPr>
          <p:nvPr/>
        </p:nvCxnSpPr>
        <p:spPr>
          <a:xfrm>
            <a:off x="4572000" y="1810375"/>
            <a:ext cx="2977800" cy="2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Fonctionnement du système nerveux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311700" y="1755750"/>
            <a:ext cx="8520600" cy="16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fr" sz="164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Quand les organes sensoriels sont stimulés (goût, vue, ouïe, odorat, toucher), ils génèrent des </a:t>
            </a:r>
            <a:r>
              <a:rPr lang="fr" sz="164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messages nerveux sensitifs</a:t>
            </a:r>
            <a:r>
              <a:rPr lang="fr" sz="164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(ou afférents). Ce sont des signaux ultra-rapides, électriques ou chimiques, qui sont transmis par les </a:t>
            </a:r>
            <a:r>
              <a:rPr lang="fr" sz="164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nerfs sensitifs </a:t>
            </a:r>
            <a:r>
              <a:rPr lang="fr" sz="164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(ou nerfs afférents) au système nerveux central.</a:t>
            </a:r>
            <a:endParaRPr sz="164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64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sz="164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Fonctionnement du système nerveux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603500" y="1429500"/>
            <a:ext cx="1892700" cy="65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Organe stimulé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3540250" y="1429500"/>
            <a:ext cx="1892700" cy="65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Centre nerveux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9"/>
          <p:cNvSpPr/>
          <p:nvPr/>
        </p:nvSpPr>
        <p:spPr>
          <a:xfrm>
            <a:off x="6243825" y="1429500"/>
            <a:ext cx="1892700" cy="65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Message efférent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4913375" y="2880775"/>
            <a:ext cx="1892700" cy="65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Nerfs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/>
          <p:nvPr/>
        </p:nvSpPr>
        <p:spPr>
          <a:xfrm>
            <a:off x="2062025" y="2880775"/>
            <a:ext cx="1892700" cy="65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Organes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8" name="Google Shape;118;p19"/>
          <p:cNvCxnSpPr>
            <a:stCxn id="113" idx="3"/>
            <a:endCxn id="114" idx="1"/>
          </p:cNvCxnSpPr>
          <p:nvPr/>
        </p:nvCxnSpPr>
        <p:spPr>
          <a:xfrm>
            <a:off x="2496200" y="1758750"/>
            <a:ext cx="104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19"/>
          <p:cNvCxnSpPr>
            <a:stCxn id="114" idx="3"/>
            <a:endCxn id="115" idx="1"/>
          </p:cNvCxnSpPr>
          <p:nvPr/>
        </p:nvCxnSpPr>
        <p:spPr>
          <a:xfrm>
            <a:off x="5432950" y="1758750"/>
            <a:ext cx="81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9"/>
          <p:cNvCxnSpPr>
            <a:stCxn id="115" idx="2"/>
            <a:endCxn id="116" idx="0"/>
          </p:cNvCxnSpPr>
          <p:nvPr/>
        </p:nvCxnSpPr>
        <p:spPr>
          <a:xfrm flipH="1">
            <a:off x="5859675" y="2088000"/>
            <a:ext cx="1330500" cy="79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1" name="Google Shape;121;p19"/>
          <p:cNvCxnSpPr>
            <a:stCxn id="116" idx="1"/>
            <a:endCxn id="117" idx="3"/>
          </p:cNvCxnSpPr>
          <p:nvPr/>
        </p:nvCxnSpPr>
        <p:spPr>
          <a:xfrm rot="10800000">
            <a:off x="3954875" y="3210025"/>
            <a:ext cx="958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19"/>
          <p:cNvSpPr txBox="1"/>
          <p:nvPr/>
        </p:nvSpPr>
        <p:spPr>
          <a:xfrm>
            <a:off x="754375" y="4073650"/>
            <a:ext cx="7680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Exemple :</a:t>
            </a: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lors d’une brûlure, les muscles du bras et de la main recevront</a:t>
            </a: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l’ordre de bouger ou de se contracter via les nerfs moteurs.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Montserrat"/>
                <a:ea typeface="Montserrat"/>
                <a:cs typeface="Montserrat"/>
                <a:sym typeface="Montserrat"/>
              </a:rPr>
              <a:t>Fonctionnement du système nerveux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572750"/>
            <a:ext cx="8520600" cy="20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Dysfonctionnement du système nerveux :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facteurs spécifiques (musique/bruits trop forts, rayon UV etc.)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fatigue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alcool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drogue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</a:pPr>
            <a:r>
              <a:rPr lang="f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peuvent être irréversibles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