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CA788F-11B3-496C-9123-4F938670EBD3}">
  <a:tblStyle styleId="{BECA788F-11B3-496C-9123-4F938670EB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0a48a3fc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0a48a3fc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0a48a3fcb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0a48a3fc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0a48a3fcb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0a48a3fcb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0a48a3fc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0a48a3fc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0a48a3fc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0a48a3fc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0a48a3fc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00a48a3fc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0a48a3f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0a48a3f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0a48a3fc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0a48a3f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0a48a3fcb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0a48a3fcb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0a48a3fc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0a48a3f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0a48a3fc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0a48a3fc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0a48a3fc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00a48a3fc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0a48a3fc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0a48a3fc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0a48a3fc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0a48a3fc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fr.wikipedia.org/wiki/R%C3%A9flexe" TargetMode="External"/><Relationship Id="rId3" Type="http://schemas.openxmlformats.org/officeDocument/2006/relationships/hyperlink" Target="https://www.neurosciences.asso.fr/wp-content/uploads/2020/01/FichesCerveau-le-mouvement.pdf" TargetMode="External"/><Relationship Id="rId7" Type="http://schemas.openxmlformats.org/officeDocument/2006/relationships/hyperlink" Target="https://ressources.unisciel.fr/physiologie/co/module_Physiologie_81.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sci-sport.com/theorie/chapitre-2-description-anatomique-du-mouvement.php" TargetMode="External"/><Relationship Id="rId5" Type="http://schemas.openxmlformats.org/officeDocument/2006/relationships/hyperlink" Target="https://katalysis.ca/2019/02/05/systemes-du-corps-humain/" TargetMode="External"/><Relationship Id="rId10" Type="http://schemas.openxmlformats.org/officeDocument/2006/relationships/hyperlink" Target="https://www.assistancescolaire.com/enseignant/college/ressources/base-documentaire-en-sciences/un-mouvement-volontaire-declenche-par-une-stimulation-visuelle-5smc0303" TargetMode="External"/><Relationship Id="rId4" Type="http://schemas.openxmlformats.org/officeDocument/2006/relationships/hyperlink" Target="https://www.cap-concours.fr/donnees/enseignement/preparer-les-concours/les-epreuves-du-crpe/les-divers-mouvements-du-corps-humain-mas_vie_17" TargetMode="External"/><Relationship Id="rId9" Type="http://schemas.openxmlformats.org/officeDocument/2006/relationships/hyperlink" Target="https://fr.wikipedia.org/wiki/R%C3%A9flexe_ost%C3%A9otendineu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a:t>Le fonctionnement du corps humain</a:t>
            </a:r>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1018"/>
              <a:buNone/>
            </a:pPr>
            <a:r>
              <a:rPr lang="fr" sz="2242" b="1"/>
              <a:t>Les mouvements</a:t>
            </a:r>
            <a:endParaRPr sz="2242"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mouvements réflexes / complexes</a:t>
            </a:r>
            <a:endParaRPr/>
          </a:p>
        </p:txBody>
      </p:sp>
      <p:sp>
        <p:nvSpPr>
          <p:cNvPr id="152" name="Google Shape;152;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a:t>réflexe </a:t>
            </a:r>
            <a:r>
              <a:rPr lang="fr" b="1"/>
              <a:t>ostéotendineux </a:t>
            </a:r>
            <a:r>
              <a:rPr lang="fr"/>
              <a:t>(ou réflexe </a:t>
            </a:r>
            <a:r>
              <a:rPr lang="fr" b="1"/>
              <a:t>d'extension</a:t>
            </a:r>
            <a:r>
              <a:rPr lang="fr"/>
              <a:t>)</a:t>
            </a:r>
            <a:endParaRPr/>
          </a:p>
          <a:p>
            <a:pPr marL="0" lvl="0" indent="0" algn="l" rtl="0">
              <a:spcBef>
                <a:spcPts val="1200"/>
              </a:spcBef>
              <a:spcAft>
                <a:spcPts val="1200"/>
              </a:spcAft>
              <a:buNone/>
            </a:pPr>
            <a:endParaRPr/>
          </a:p>
        </p:txBody>
      </p:sp>
      <p:pic>
        <p:nvPicPr>
          <p:cNvPr id="153" name="Google Shape;153;p22"/>
          <p:cNvPicPr preferRelativeResize="0"/>
          <p:nvPr/>
        </p:nvPicPr>
        <p:blipFill>
          <a:blip r:embed="rId3">
            <a:alphaModFix/>
          </a:blip>
          <a:stretch>
            <a:fillRect/>
          </a:stretch>
        </p:blipFill>
        <p:spPr>
          <a:xfrm>
            <a:off x="5882903" y="1085353"/>
            <a:ext cx="2821825" cy="362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mouvements réflexes / complexes</a:t>
            </a:r>
            <a:endParaRPr/>
          </a:p>
        </p:txBody>
      </p:sp>
      <p:sp>
        <p:nvSpPr>
          <p:cNvPr id="159" name="Google Shape;159;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Un exemple de mouvement </a:t>
            </a:r>
            <a:br>
              <a:rPr lang="fr"/>
            </a:br>
            <a:r>
              <a:rPr lang="fr"/>
              <a:t>dit </a:t>
            </a:r>
            <a:r>
              <a:rPr lang="fr" b="1"/>
              <a:t>complexe </a:t>
            </a:r>
            <a:r>
              <a:rPr lang="fr"/>
              <a:t>:</a:t>
            </a:r>
            <a:endParaRPr/>
          </a:p>
          <a:p>
            <a:pPr marL="457200" lvl="0" indent="-342900" algn="l" rtl="0">
              <a:spcBef>
                <a:spcPts val="1200"/>
              </a:spcBef>
              <a:spcAft>
                <a:spcPts val="0"/>
              </a:spcAft>
              <a:buSzPts val="1800"/>
              <a:buAutoNum type="arabicPeriod"/>
            </a:pPr>
            <a:r>
              <a:rPr lang="fr"/>
              <a:t>retrait en flexion de la jambe</a:t>
            </a:r>
            <a:br>
              <a:rPr lang="fr"/>
            </a:br>
            <a:r>
              <a:rPr lang="fr"/>
              <a:t>où le stimulus se produit</a:t>
            </a:r>
            <a:endParaRPr/>
          </a:p>
          <a:p>
            <a:pPr marL="457200" lvl="0" indent="-342900" algn="l" rtl="0">
              <a:spcBef>
                <a:spcPts val="0"/>
              </a:spcBef>
              <a:spcAft>
                <a:spcPts val="0"/>
              </a:spcAft>
              <a:buSzPts val="1800"/>
              <a:buAutoNum type="arabicPeriod"/>
            </a:pPr>
            <a:r>
              <a:rPr lang="fr"/>
              <a:t>extension accentuée de</a:t>
            </a:r>
            <a:br>
              <a:rPr lang="fr"/>
            </a:br>
            <a:r>
              <a:rPr lang="fr"/>
              <a:t>l’autre jambe pour maintenir</a:t>
            </a:r>
            <a:br>
              <a:rPr lang="fr"/>
            </a:br>
            <a:r>
              <a:rPr lang="fr"/>
              <a:t>l’équilibre</a:t>
            </a:r>
            <a:endParaRPr/>
          </a:p>
          <a:p>
            <a:pPr marL="0" lvl="0" indent="0" algn="l" rtl="0">
              <a:spcBef>
                <a:spcPts val="1200"/>
              </a:spcBef>
              <a:spcAft>
                <a:spcPts val="1200"/>
              </a:spcAft>
              <a:buNone/>
            </a:pPr>
            <a:endParaRPr/>
          </a:p>
        </p:txBody>
      </p:sp>
      <p:pic>
        <p:nvPicPr>
          <p:cNvPr id="160" name="Google Shape;160;p23"/>
          <p:cNvPicPr preferRelativeResize="0"/>
          <p:nvPr/>
        </p:nvPicPr>
        <p:blipFill>
          <a:blip r:embed="rId3">
            <a:alphaModFix/>
          </a:blip>
          <a:stretch>
            <a:fillRect/>
          </a:stretch>
        </p:blipFill>
        <p:spPr>
          <a:xfrm>
            <a:off x="3782974" y="1144150"/>
            <a:ext cx="5102926" cy="3664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311700" y="1817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Glossaire</a:t>
            </a:r>
            <a:endParaRPr/>
          </a:p>
        </p:txBody>
      </p:sp>
      <p:graphicFrame>
        <p:nvGraphicFramePr>
          <p:cNvPr id="166" name="Google Shape;166;p24"/>
          <p:cNvGraphicFramePr/>
          <p:nvPr/>
        </p:nvGraphicFramePr>
        <p:xfrm>
          <a:off x="952500" y="1017800"/>
          <a:ext cx="7225550" cy="3657420"/>
        </p:xfrm>
        <a:graphic>
          <a:graphicData uri="http://schemas.openxmlformats.org/drawingml/2006/table">
            <a:tbl>
              <a:tblPr>
                <a:noFill/>
                <a:tableStyleId>{BECA788F-11B3-496C-9123-4F938670EBD3}</a:tableStyleId>
              </a:tblPr>
              <a:tblGrid>
                <a:gridCol w="3619500">
                  <a:extLst>
                    <a:ext uri="{9D8B030D-6E8A-4147-A177-3AD203B41FA5}">
                      <a16:colId xmlns:a16="http://schemas.microsoft.com/office/drawing/2014/main" val="20000"/>
                    </a:ext>
                  </a:extLst>
                </a:gridCol>
                <a:gridCol w="360605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fr" b="1"/>
                        <a:t>Français</a:t>
                      </a:r>
                      <a:endParaRPr b="1"/>
                    </a:p>
                  </a:txBody>
                  <a:tcPr marL="91425" marR="91425" marT="91425" marB="91425"/>
                </a:tc>
                <a:tc>
                  <a:txBody>
                    <a:bodyPr/>
                    <a:lstStyle/>
                    <a:p>
                      <a:pPr marL="0" lvl="0" indent="0" algn="ctr" rtl="0">
                        <a:spcBef>
                          <a:spcPts val="0"/>
                        </a:spcBef>
                        <a:spcAft>
                          <a:spcPts val="0"/>
                        </a:spcAft>
                        <a:buNone/>
                      </a:pPr>
                      <a:r>
                        <a:rPr lang="fr" b="1"/>
                        <a:t>Anglais</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
                        <a:t>extension</a:t>
                      </a:r>
                      <a:endParaRPr/>
                    </a:p>
                  </a:txBody>
                  <a:tcPr marL="91425" marR="91425" marT="91425" marB="91425"/>
                </a:tc>
                <a:tc>
                  <a:txBody>
                    <a:bodyPr/>
                    <a:lstStyle/>
                    <a:p>
                      <a:pPr marL="0" lvl="0" indent="0" algn="l" rtl="0">
                        <a:spcBef>
                          <a:spcPts val="0"/>
                        </a:spcBef>
                        <a:spcAft>
                          <a:spcPts val="0"/>
                        </a:spcAft>
                        <a:buNone/>
                      </a:pPr>
                      <a:r>
                        <a:rPr lang="fr"/>
                        <a:t>extension</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
                        <a:t>flexion</a:t>
                      </a:r>
                      <a:endParaRPr/>
                    </a:p>
                  </a:txBody>
                  <a:tcPr marL="91425" marR="91425" marT="91425" marB="91425"/>
                </a:tc>
                <a:tc>
                  <a:txBody>
                    <a:bodyPr/>
                    <a:lstStyle/>
                    <a:p>
                      <a:pPr marL="0" lvl="0" indent="0" algn="l" rtl="0">
                        <a:spcBef>
                          <a:spcPts val="0"/>
                        </a:spcBef>
                        <a:spcAft>
                          <a:spcPts val="0"/>
                        </a:spcAft>
                        <a:buNone/>
                      </a:pPr>
                      <a:r>
                        <a:rPr lang="fr"/>
                        <a:t>flexion</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
                        <a:t>rotation</a:t>
                      </a:r>
                      <a:endParaRPr/>
                    </a:p>
                  </a:txBody>
                  <a:tcPr marL="91425" marR="91425" marT="91425" marB="91425"/>
                </a:tc>
                <a:tc>
                  <a:txBody>
                    <a:bodyPr/>
                    <a:lstStyle/>
                    <a:p>
                      <a:pPr marL="0" lvl="0" indent="0" algn="l" rtl="0">
                        <a:spcBef>
                          <a:spcPts val="0"/>
                        </a:spcBef>
                        <a:spcAft>
                          <a:spcPts val="0"/>
                        </a:spcAft>
                        <a:buNone/>
                      </a:pPr>
                      <a:r>
                        <a:rPr lang="fr"/>
                        <a:t>rotation</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
                        <a:t>plan :</a:t>
                      </a:r>
                      <a:endParaRPr/>
                    </a:p>
                    <a:p>
                      <a:pPr marL="457200" lvl="0" indent="-317500" algn="l" rtl="0">
                        <a:spcBef>
                          <a:spcPts val="0"/>
                        </a:spcBef>
                        <a:spcAft>
                          <a:spcPts val="0"/>
                        </a:spcAft>
                        <a:buSzPts val="1400"/>
                        <a:buChar char="-"/>
                      </a:pPr>
                      <a:r>
                        <a:rPr lang="fr"/>
                        <a:t>frontal</a:t>
                      </a:r>
                      <a:endParaRPr/>
                    </a:p>
                    <a:p>
                      <a:pPr marL="457200" lvl="0" indent="-317500" algn="l" rtl="0">
                        <a:spcBef>
                          <a:spcPts val="0"/>
                        </a:spcBef>
                        <a:spcAft>
                          <a:spcPts val="0"/>
                        </a:spcAft>
                        <a:buSzPts val="1400"/>
                        <a:buChar char="-"/>
                      </a:pPr>
                      <a:r>
                        <a:rPr lang="fr"/>
                        <a:t>sagittal</a:t>
                      </a:r>
                      <a:endParaRPr/>
                    </a:p>
                    <a:p>
                      <a:pPr marL="457200" lvl="0" indent="-317500" algn="l" rtl="0">
                        <a:spcBef>
                          <a:spcPts val="0"/>
                        </a:spcBef>
                        <a:spcAft>
                          <a:spcPts val="0"/>
                        </a:spcAft>
                        <a:buSzPts val="1400"/>
                        <a:buChar char="-"/>
                      </a:pPr>
                      <a:r>
                        <a:rPr lang="fr"/>
                        <a:t>transversal</a:t>
                      </a:r>
                      <a:endParaRPr/>
                    </a:p>
                  </a:txBody>
                  <a:tcPr marL="91425" marR="91425" marT="91425" marB="91425"/>
                </a:tc>
                <a:tc>
                  <a:txBody>
                    <a:bodyPr/>
                    <a:lstStyle/>
                    <a:p>
                      <a:pPr marL="0" lvl="0" indent="0" algn="l" rtl="0">
                        <a:spcBef>
                          <a:spcPts val="0"/>
                        </a:spcBef>
                        <a:spcAft>
                          <a:spcPts val="0"/>
                        </a:spcAft>
                        <a:buNone/>
                      </a:pPr>
                      <a:r>
                        <a:rPr lang="fr"/>
                        <a:t>plane:</a:t>
                      </a:r>
                      <a:endParaRPr/>
                    </a:p>
                    <a:p>
                      <a:pPr marL="457200" lvl="0" indent="-317500" algn="l" rtl="0">
                        <a:spcBef>
                          <a:spcPts val="0"/>
                        </a:spcBef>
                        <a:spcAft>
                          <a:spcPts val="0"/>
                        </a:spcAft>
                        <a:buSzPts val="1400"/>
                        <a:buChar char="-"/>
                      </a:pPr>
                      <a:r>
                        <a:rPr lang="fr"/>
                        <a:t>frontal</a:t>
                      </a:r>
                      <a:endParaRPr/>
                    </a:p>
                    <a:p>
                      <a:pPr marL="457200" lvl="0" indent="-317500" algn="l" rtl="0">
                        <a:spcBef>
                          <a:spcPts val="0"/>
                        </a:spcBef>
                        <a:spcAft>
                          <a:spcPts val="0"/>
                        </a:spcAft>
                        <a:buSzPts val="1400"/>
                        <a:buChar char="-"/>
                      </a:pPr>
                      <a:r>
                        <a:rPr lang="fr"/>
                        <a:t>sagittal</a:t>
                      </a:r>
                      <a:endParaRPr/>
                    </a:p>
                    <a:p>
                      <a:pPr marL="457200" lvl="0" indent="-317500" algn="l" rtl="0">
                        <a:spcBef>
                          <a:spcPts val="0"/>
                        </a:spcBef>
                        <a:spcAft>
                          <a:spcPts val="0"/>
                        </a:spcAft>
                        <a:buSzPts val="1400"/>
                        <a:buChar char="-"/>
                      </a:pPr>
                      <a:r>
                        <a:rPr lang="fr"/>
                        <a:t>transverse</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fr"/>
                        <a:t>système :</a:t>
                      </a:r>
                      <a:endParaRPr/>
                    </a:p>
                    <a:p>
                      <a:pPr marL="457200" lvl="0" indent="-317500" algn="l" rtl="0">
                        <a:spcBef>
                          <a:spcPts val="0"/>
                        </a:spcBef>
                        <a:spcAft>
                          <a:spcPts val="0"/>
                        </a:spcAft>
                        <a:buSzPts val="1400"/>
                        <a:buChar char="-"/>
                      </a:pPr>
                      <a:r>
                        <a:rPr lang="fr"/>
                        <a:t>nerveux</a:t>
                      </a:r>
                      <a:endParaRPr/>
                    </a:p>
                    <a:p>
                      <a:pPr marL="457200" lvl="0" indent="-317500" algn="l" rtl="0">
                        <a:spcBef>
                          <a:spcPts val="0"/>
                        </a:spcBef>
                        <a:spcAft>
                          <a:spcPts val="0"/>
                        </a:spcAft>
                        <a:buSzPts val="1400"/>
                        <a:buChar char="-"/>
                      </a:pPr>
                      <a:r>
                        <a:rPr lang="fr"/>
                        <a:t>circulatoire</a:t>
                      </a:r>
                      <a:endParaRPr/>
                    </a:p>
                    <a:p>
                      <a:pPr marL="457200" lvl="0" indent="-317500" algn="l" rtl="0">
                        <a:spcBef>
                          <a:spcPts val="0"/>
                        </a:spcBef>
                        <a:spcAft>
                          <a:spcPts val="0"/>
                        </a:spcAft>
                        <a:buSzPts val="1400"/>
                        <a:buChar char="-"/>
                      </a:pPr>
                      <a:r>
                        <a:rPr lang="fr"/>
                        <a:t>musculo-squelettique</a:t>
                      </a:r>
                      <a:endParaRPr/>
                    </a:p>
                  </a:txBody>
                  <a:tcPr marL="91425" marR="91425" marT="91425" marB="91425"/>
                </a:tc>
                <a:tc>
                  <a:txBody>
                    <a:bodyPr/>
                    <a:lstStyle/>
                    <a:p>
                      <a:pPr marL="0" lvl="0" indent="0" algn="l" rtl="0">
                        <a:spcBef>
                          <a:spcPts val="0"/>
                        </a:spcBef>
                        <a:spcAft>
                          <a:spcPts val="0"/>
                        </a:spcAft>
                        <a:buNone/>
                      </a:pPr>
                      <a:r>
                        <a:rPr lang="fr"/>
                        <a:t>system: </a:t>
                      </a:r>
                      <a:endParaRPr/>
                    </a:p>
                    <a:p>
                      <a:pPr marL="457200" lvl="0" indent="-317500" algn="l" rtl="0">
                        <a:spcBef>
                          <a:spcPts val="0"/>
                        </a:spcBef>
                        <a:spcAft>
                          <a:spcPts val="0"/>
                        </a:spcAft>
                        <a:buSzPts val="1400"/>
                        <a:buChar char="-"/>
                      </a:pPr>
                      <a:r>
                        <a:rPr lang="fr"/>
                        <a:t>nervous system</a:t>
                      </a:r>
                      <a:endParaRPr/>
                    </a:p>
                    <a:p>
                      <a:pPr marL="457200" lvl="0" indent="-317500" algn="l" rtl="0">
                        <a:spcBef>
                          <a:spcPts val="0"/>
                        </a:spcBef>
                        <a:spcAft>
                          <a:spcPts val="0"/>
                        </a:spcAft>
                        <a:buSzPts val="1400"/>
                        <a:buChar char="-"/>
                      </a:pPr>
                      <a:r>
                        <a:rPr lang="fr"/>
                        <a:t>circulatory system (cardiovascular)</a:t>
                      </a:r>
                      <a:endParaRPr/>
                    </a:p>
                    <a:p>
                      <a:pPr marL="457200" lvl="0" indent="-317500" algn="l" rtl="0">
                        <a:spcBef>
                          <a:spcPts val="0"/>
                        </a:spcBef>
                        <a:spcAft>
                          <a:spcPts val="0"/>
                        </a:spcAft>
                        <a:buSzPts val="1400"/>
                        <a:buChar char="-"/>
                      </a:pPr>
                      <a:r>
                        <a:rPr lang="fr"/>
                        <a:t>musculoskeletal system</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Glossaire</a:t>
            </a:r>
            <a:endParaRPr/>
          </a:p>
        </p:txBody>
      </p:sp>
      <p:graphicFrame>
        <p:nvGraphicFramePr>
          <p:cNvPr id="172" name="Google Shape;172;p25"/>
          <p:cNvGraphicFramePr/>
          <p:nvPr>
            <p:extLst>
              <p:ext uri="{D42A27DB-BD31-4B8C-83A1-F6EECF244321}">
                <p14:modId xmlns:p14="http://schemas.microsoft.com/office/powerpoint/2010/main" val="3157722085"/>
              </p:ext>
            </p:extLst>
          </p:nvPr>
        </p:nvGraphicFramePr>
        <p:xfrm>
          <a:off x="952500" y="1017800"/>
          <a:ext cx="7239000" cy="2224920"/>
        </p:xfrm>
        <a:graphic>
          <a:graphicData uri="http://schemas.openxmlformats.org/drawingml/2006/table">
            <a:tbl>
              <a:tblPr>
                <a:noFill/>
                <a:tableStyleId>{BECA788F-11B3-496C-9123-4F938670EBD3}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fr" b="1"/>
                        <a:t>Français</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fr" b="1"/>
                        <a:t>Anglais</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
                        <a:t>axe</a:t>
                      </a:r>
                      <a:endParaRPr/>
                    </a:p>
                    <a:p>
                      <a:pPr marL="457200" lvl="0" indent="-317500" algn="l" rtl="0">
                        <a:spcBef>
                          <a:spcPts val="0"/>
                        </a:spcBef>
                        <a:spcAft>
                          <a:spcPts val="0"/>
                        </a:spcAft>
                        <a:buSzPts val="1400"/>
                        <a:buChar char="-"/>
                      </a:pPr>
                      <a:r>
                        <a:rPr lang="fr"/>
                        <a:t>antéro-postérieur</a:t>
                      </a:r>
                      <a:endParaRPr/>
                    </a:p>
                    <a:p>
                      <a:pPr marL="457200" lvl="0" indent="-317500" algn="l" rtl="0">
                        <a:spcBef>
                          <a:spcPts val="0"/>
                        </a:spcBef>
                        <a:spcAft>
                          <a:spcPts val="0"/>
                        </a:spcAft>
                        <a:buSzPts val="1400"/>
                        <a:buChar char="-"/>
                      </a:pPr>
                      <a:r>
                        <a:rPr lang="fr"/>
                        <a:t>transversal</a:t>
                      </a:r>
                      <a:endParaRPr/>
                    </a:p>
                    <a:p>
                      <a:pPr marL="457200" lvl="0" indent="-317500" algn="l" rtl="0">
                        <a:spcBef>
                          <a:spcPts val="0"/>
                        </a:spcBef>
                        <a:spcAft>
                          <a:spcPts val="0"/>
                        </a:spcAft>
                        <a:buSzPts val="1400"/>
                        <a:buChar char="-"/>
                      </a:pPr>
                      <a:r>
                        <a:rPr lang="fr"/>
                        <a:t>longitudinal</a:t>
                      </a:r>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 dirty="0"/>
                        <a:t>axis</a:t>
                      </a:r>
                      <a:endParaRPr dirty="0"/>
                    </a:p>
                    <a:p>
                      <a:pPr marL="457200" lvl="0" indent="-317500" algn="l" rtl="0">
                        <a:spcBef>
                          <a:spcPts val="0"/>
                        </a:spcBef>
                        <a:spcAft>
                          <a:spcPts val="0"/>
                        </a:spcAft>
                        <a:buSzPts val="1400"/>
                        <a:buChar char="-"/>
                      </a:pPr>
                      <a:r>
                        <a:rPr lang="fr" dirty="0"/>
                        <a:t>anteroposterior axis</a:t>
                      </a:r>
                    </a:p>
                    <a:p>
                      <a:pPr marL="457200" lvl="0" indent="-317500" algn="l" rtl="0">
                        <a:spcBef>
                          <a:spcPts val="0"/>
                        </a:spcBef>
                        <a:spcAft>
                          <a:spcPts val="0"/>
                        </a:spcAft>
                        <a:buSzPts val="1400"/>
                        <a:buChar char="-"/>
                      </a:pPr>
                      <a:r>
                        <a:rPr lang="fr-FR" dirty="0"/>
                        <a:t>t</a:t>
                      </a:r>
                      <a:r>
                        <a:rPr lang="fr"/>
                        <a:t>ransverse </a:t>
                      </a:r>
                      <a:r>
                        <a:rPr lang="fr" dirty="0"/>
                        <a:t>axis</a:t>
                      </a:r>
                    </a:p>
                    <a:p>
                      <a:pPr marL="457200" lvl="0" indent="-317500" algn="l" rtl="0">
                        <a:spcBef>
                          <a:spcPts val="0"/>
                        </a:spcBef>
                        <a:spcAft>
                          <a:spcPts val="0"/>
                        </a:spcAft>
                        <a:buSzPts val="1400"/>
                        <a:buChar char="-"/>
                      </a:pPr>
                      <a:r>
                        <a:rPr lang="fr-FR" dirty="0"/>
                        <a:t>longitudinal axis</a:t>
                      </a:r>
                      <a:endParaRPr dirty="0"/>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
                        <a:t>adduction</a:t>
                      </a:r>
                      <a:endParaRPr b="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fr"/>
                        <a:t>adduction</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
                        <a:t>abduction</a:t>
                      </a:r>
                      <a:endParaRPr/>
                    </a:p>
                  </a:txBody>
                  <a:tcPr marL="91425" marR="91425" marT="91425" marB="91425"/>
                </a:tc>
                <a:tc>
                  <a:txBody>
                    <a:bodyPr/>
                    <a:lstStyle/>
                    <a:p>
                      <a:pPr marL="0" lvl="0" indent="0" algn="l" rtl="0">
                        <a:spcBef>
                          <a:spcPts val="0"/>
                        </a:spcBef>
                        <a:spcAft>
                          <a:spcPts val="0"/>
                        </a:spcAft>
                        <a:buNone/>
                      </a:pPr>
                      <a:r>
                        <a:rPr lang="fr" dirty="0"/>
                        <a:t>abduction</a:t>
                      </a: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Texte à traduire</a:t>
            </a:r>
            <a:endParaRPr/>
          </a:p>
        </p:txBody>
      </p:sp>
      <p:sp>
        <p:nvSpPr>
          <p:cNvPr id="178" name="Google Shape;178;p26"/>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00000"/>
              </a:lnSpc>
              <a:spcBef>
                <a:spcPts val="0"/>
              </a:spcBef>
              <a:spcAft>
                <a:spcPts val="0"/>
              </a:spcAft>
              <a:buNone/>
            </a:pPr>
            <a:r>
              <a:rPr lang="fr" sz="4400">
                <a:solidFill>
                  <a:srgbClr val="495354"/>
                </a:solidFill>
                <a:highlight>
                  <a:srgbClr val="FFFFFF"/>
                </a:highlight>
                <a:latin typeface="Arial"/>
                <a:ea typeface="Arial"/>
                <a:cs typeface="Arial"/>
                <a:sym typeface="Arial"/>
              </a:rPr>
              <a:t>Anatomical movements usually involve bones or body parts moving around fixed joints relative to the main anatomical axes (sagittal, coronal, frontal, etc.) or planes parallel to them.</a:t>
            </a:r>
            <a:endParaRPr sz="4400">
              <a:solidFill>
                <a:srgbClr val="32323C"/>
              </a:solidFill>
              <a:highlight>
                <a:schemeClr val="lt1"/>
              </a:highlight>
              <a:latin typeface="Arial"/>
              <a:ea typeface="Arial"/>
              <a:cs typeface="Arial"/>
              <a:sym typeface="Arial"/>
            </a:endParaRPr>
          </a:p>
          <a:p>
            <a:pPr marL="0" lvl="0" indent="0" algn="just" rtl="0">
              <a:lnSpc>
                <a:spcPct val="100000"/>
              </a:lnSpc>
              <a:spcBef>
                <a:spcPts val="1200"/>
              </a:spcBef>
              <a:spcAft>
                <a:spcPts val="0"/>
              </a:spcAft>
              <a:buNone/>
            </a:pPr>
            <a:r>
              <a:rPr lang="fr" sz="4117">
                <a:solidFill>
                  <a:srgbClr val="32323C"/>
                </a:solidFill>
                <a:highlight>
                  <a:schemeClr val="lt1"/>
                </a:highlight>
                <a:latin typeface="Arial"/>
                <a:ea typeface="Arial"/>
                <a:cs typeface="Arial"/>
                <a:sym typeface="Arial"/>
              </a:rPr>
              <a:t>Anatomical terms of movement are used to describe the actions of muscles upon the skeleton. Muscles contract to produce movement at joints, and the subsequent movements can be precisely described using this terminology.</a:t>
            </a:r>
            <a:endParaRPr sz="4117">
              <a:solidFill>
                <a:srgbClr val="32323C"/>
              </a:solidFill>
              <a:highlight>
                <a:schemeClr val="lt1"/>
              </a:highlight>
              <a:latin typeface="Arial"/>
              <a:ea typeface="Arial"/>
              <a:cs typeface="Arial"/>
              <a:sym typeface="Arial"/>
            </a:endParaRPr>
          </a:p>
          <a:p>
            <a:pPr marL="0" lvl="0" indent="0" algn="just" rtl="0">
              <a:lnSpc>
                <a:spcPct val="100000"/>
              </a:lnSpc>
              <a:spcBef>
                <a:spcPts val="1200"/>
              </a:spcBef>
              <a:spcAft>
                <a:spcPts val="0"/>
              </a:spcAft>
              <a:buNone/>
            </a:pPr>
            <a:r>
              <a:rPr lang="fr" sz="4117">
                <a:solidFill>
                  <a:srgbClr val="32323C"/>
                </a:solidFill>
                <a:highlight>
                  <a:schemeClr val="lt1"/>
                </a:highlight>
                <a:latin typeface="Arial"/>
                <a:ea typeface="Arial"/>
                <a:cs typeface="Arial"/>
                <a:sym typeface="Arial"/>
              </a:rPr>
              <a:t>The terms used assume that the body begins in the anatomical position. Most movements have an opposite movement – also known as an antagonistic movement. We have described the terms in antagonistic pairs for ease of understanding.</a:t>
            </a:r>
            <a:endParaRPr sz="4117">
              <a:solidFill>
                <a:srgbClr val="32323C"/>
              </a:solidFill>
              <a:highlight>
                <a:schemeClr val="lt1"/>
              </a:highlight>
              <a:latin typeface="Arial"/>
              <a:ea typeface="Arial"/>
              <a:cs typeface="Arial"/>
              <a:sym typeface="Arial"/>
            </a:endParaRPr>
          </a:p>
          <a:p>
            <a:pPr marL="0" lvl="0" indent="0" algn="just" rtl="0">
              <a:lnSpc>
                <a:spcPct val="100000"/>
              </a:lnSpc>
              <a:spcBef>
                <a:spcPts val="0"/>
              </a:spcBef>
              <a:spcAft>
                <a:spcPts val="0"/>
              </a:spcAft>
              <a:buNone/>
            </a:pPr>
            <a:endParaRPr sz="4117">
              <a:solidFill>
                <a:srgbClr val="32323C"/>
              </a:solidFill>
              <a:highlight>
                <a:schemeClr val="lt1"/>
              </a:highlight>
              <a:latin typeface="Arial"/>
              <a:ea typeface="Arial"/>
              <a:cs typeface="Arial"/>
              <a:sym typeface="Arial"/>
            </a:endParaRPr>
          </a:p>
          <a:p>
            <a:pPr marL="457200" lvl="0" indent="-293968" algn="just" rtl="0">
              <a:lnSpc>
                <a:spcPct val="100000"/>
              </a:lnSpc>
              <a:spcBef>
                <a:spcPts val="0"/>
              </a:spcBef>
              <a:spcAft>
                <a:spcPts val="0"/>
              </a:spcAft>
              <a:buClr>
                <a:srgbClr val="32323C"/>
              </a:buClr>
              <a:buSzPct val="100000"/>
              <a:buFont typeface="Arial"/>
              <a:buChar char="●"/>
            </a:pPr>
            <a:r>
              <a:rPr lang="fr" sz="4117" b="1">
                <a:solidFill>
                  <a:srgbClr val="32323C"/>
                </a:solidFill>
                <a:highlight>
                  <a:schemeClr val="lt1"/>
                </a:highlight>
                <a:latin typeface="Arial"/>
                <a:ea typeface="Arial"/>
                <a:cs typeface="Arial"/>
                <a:sym typeface="Arial"/>
              </a:rPr>
              <a:t>Flexion and extension</a:t>
            </a:r>
            <a:r>
              <a:rPr lang="fr" sz="4117">
                <a:solidFill>
                  <a:srgbClr val="32323C"/>
                </a:solidFill>
                <a:highlight>
                  <a:schemeClr val="lt1"/>
                </a:highlight>
                <a:latin typeface="Arial"/>
                <a:ea typeface="Arial"/>
                <a:cs typeface="Arial"/>
                <a:sym typeface="Arial"/>
              </a:rPr>
              <a:t> are movements that occur in the sagittal plane. They refer to increasing and decreasing the angle between two body parts:</a:t>
            </a:r>
            <a:endParaRPr sz="4117">
              <a:solidFill>
                <a:srgbClr val="32323C"/>
              </a:solidFill>
              <a:highlight>
                <a:schemeClr val="lt1"/>
              </a:highlight>
              <a:latin typeface="Arial"/>
              <a:ea typeface="Arial"/>
              <a:cs typeface="Arial"/>
              <a:sym typeface="Arial"/>
            </a:endParaRPr>
          </a:p>
          <a:p>
            <a:pPr marL="0" lvl="0" indent="0" algn="just" rtl="0">
              <a:lnSpc>
                <a:spcPct val="100000"/>
              </a:lnSpc>
              <a:spcBef>
                <a:spcPts val="1200"/>
              </a:spcBef>
              <a:spcAft>
                <a:spcPts val="0"/>
              </a:spcAft>
              <a:buNone/>
            </a:pPr>
            <a:r>
              <a:rPr lang="fr" sz="4117" b="1">
                <a:solidFill>
                  <a:srgbClr val="32323C"/>
                </a:solidFill>
                <a:highlight>
                  <a:schemeClr val="lt1"/>
                </a:highlight>
                <a:latin typeface="Arial"/>
                <a:ea typeface="Arial"/>
                <a:cs typeface="Arial"/>
                <a:sym typeface="Arial"/>
              </a:rPr>
              <a:t>Flexion </a:t>
            </a:r>
            <a:r>
              <a:rPr lang="fr" sz="4117">
                <a:solidFill>
                  <a:srgbClr val="32323C"/>
                </a:solidFill>
                <a:highlight>
                  <a:schemeClr val="lt1"/>
                </a:highlight>
                <a:latin typeface="Arial"/>
                <a:ea typeface="Arial"/>
                <a:cs typeface="Arial"/>
                <a:sym typeface="Arial"/>
              </a:rPr>
              <a:t>refers to a movement that decreases the angle between two body parts. Flexion at the elbow is decreasing the angle between the ulna and the humerus. When the knee flexes, the ankle moves closer to the buttock, and the angle between the femur and tibia gets smaller.</a:t>
            </a:r>
            <a:endParaRPr sz="4117">
              <a:solidFill>
                <a:srgbClr val="32323C"/>
              </a:solidFill>
              <a:highlight>
                <a:schemeClr val="lt1"/>
              </a:highlight>
              <a:latin typeface="Arial"/>
              <a:ea typeface="Arial"/>
              <a:cs typeface="Arial"/>
              <a:sym typeface="Arial"/>
            </a:endParaRPr>
          </a:p>
          <a:p>
            <a:pPr marL="0" lvl="0" indent="0" algn="just" rtl="0">
              <a:lnSpc>
                <a:spcPct val="100000"/>
              </a:lnSpc>
              <a:spcBef>
                <a:spcPts val="1200"/>
              </a:spcBef>
              <a:spcAft>
                <a:spcPts val="0"/>
              </a:spcAft>
              <a:buNone/>
            </a:pPr>
            <a:r>
              <a:rPr lang="fr" sz="4117" b="1">
                <a:solidFill>
                  <a:srgbClr val="32323C"/>
                </a:solidFill>
                <a:highlight>
                  <a:schemeClr val="lt1"/>
                </a:highlight>
                <a:latin typeface="Arial"/>
                <a:ea typeface="Arial"/>
                <a:cs typeface="Arial"/>
                <a:sym typeface="Arial"/>
              </a:rPr>
              <a:t>Extension </a:t>
            </a:r>
            <a:r>
              <a:rPr lang="fr" sz="4117">
                <a:solidFill>
                  <a:srgbClr val="32323C"/>
                </a:solidFill>
                <a:highlight>
                  <a:schemeClr val="lt1"/>
                </a:highlight>
                <a:latin typeface="Arial"/>
                <a:ea typeface="Arial"/>
                <a:cs typeface="Arial"/>
                <a:sym typeface="Arial"/>
              </a:rPr>
              <a:t>refers to a movement that increases the angle between two body parts. Extension at the elbow is increasing the angle between the ulna and the humerus. Extension of the knee straightens the lower limb.</a:t>
            </a:r>
            <a:endParaRPr sz="4117">
              <a:solidFill>
                <a:srgbClr val="32323C"/>
              </a:solidFill>
              <a:highlight>
                <a:schemeClr val="lt1"/>
              </a:highlight>
              <a:latin typeface="Arial"/>
              <a:ea typeface="Arial"/>
              <a:cs typeface="Arial"/>
              <a:sym typeface="Arial"/>
            </a:endParaRPr>
          </a:p>
          <a:p>
            <a:pPr marL="457200" lvl="0" indent="-293968" algn="just" rtl="0">
              <a:lnSpc>
                <a:spcPct val="100000"/>
              </a:lnSpc>
              <a:spcBef>
                <a:spcPts val="1200"/>
              </a:spcBef>
              <a:spcAft>
                <a:spcPts val="0"/>
              </a:spcAft>
              <a:buClr>
                <a:srgbClr val="32323C"/>
              </a:buClr>
              <a:buSzPct val="100000"/>
              <a:buFont typeface="Arial"/>
              <a:buChar char="●"/>
            </a:pPr>
            <a:r>
              <a:rPr lang="fr" sz="4117" b="1">
                <a:solidFill>
                  <a:srgbClr val="32323C"/>
                </a:solidFill>
                <a:highlight>
                  <a:srgbClr val="FFFFFF"/>
                </a:highlight>
                <a:latin typeface="Arial"/>
                <a:ea typeface="Arial"/>
                <a:cs typeface="Arial"/>
                <a:sym typeface="Arial"/>
              </a:rPr>
              <a:t>Abduction and adduction </a:t>
            </a:r>
            <a:r>
              <a:rPr lang="fr" sz="4117">
                <a:solidFill>
                  <a:srgbClr val="32323C"/>
                </a:solidFill>
                <a:highlight>
                  <a:srgbClr val="FFFFFF"/>
                </a:highlight>
                <a:latin typeface="Arial"/>
                <a:ea typeface="Arial"/>
                <a:cs typeface="Arial"/>
                <a:sym typeface="Arial"/>
              </a:rPr>
              <a:t>are two terms that are used to describe movements towards or away from the midline of the body.</a:t>
            </a:r>
            <a:endParaRPr sz="4117">
              <a:solidFill>
                <a:srgbClr val="32323C"/>
              </a:solidFill>
              <a:highlight>
                <a:srgbClr val="FFFFFF"/>
              </a:highlight>
              <a:latin typeface="Arial"/>
              <a:ea typeface="Arial"/>
              <a:cs typeface="Arial"/>
              <a:sym typeface="Arial"/>
            </a:endParaRPr>
          </a:p>
          <a:p>
            <a:pPr marL="0" lvl="0" indent="0" algn="just" rtl="0">
              <a:lnSpc>
                <a:spcPct val="100000"/>
              </a:lnSpc>
              <a:spcBef>
                <a:spcPts val="0"/>
              </a:spcBef>
              <a:spcAft>
                <a:spcPts val="0"/>
              </a:spcAft>
              <a:buNone/>
            </a:pPr>
            <a:endParaRPr sz="4117">
              <a:solidFill>
                <a:srgbClr val="32323C"/>
              </a:solidFill>
              <a:highlight>
                <a:srgbClr val="FFFFFF"/>
              </a:highlight>
              <a:latin typeface="Arial"/>
              <a:ea typeface="Arial"/>
              <a:cs typeface="Arial"/>
              <a:sym typeface="Arial"/>
            </a:endParaRPr>
          </a:p>
          <a:p>
            <a:pPr marL="0" lvl="0" indent="0" algn="just" rtl="0">
              <a:lnSpc>
                <a:spcPct val="100000"/>
              </a:lnSpc>
              <a:spcBef>
                <a:spcPts val="0"/>
              </a:spcBef>
              <a:spcAft>
                <a:spcPts val="0"/>
              </a:spcAft>
              <a:buNone/>
            </a:pPr>
            <a:r>
              <a:rPr lang="fr" sz="4117" b="1">
                <a:solidFill>
                  <a:srgbClr val="32323C"/>
                </a:solidFill>
                <a:highlight>
                  <a:srgbClr val="FFFFFF"/>
                </a:highlight>
                <a:latin typeface="Arial"/>
                <a:ea typeface="Arial"/>
                <a:cs typeface="Arial"/>
                <a:sym typeface="Arial"/>
              </a:rPr>
              <a:t>Abduction </a:t>
            </a:r>
            <a:r>
              <a:rPr lang="fr" sz="4117">
                <a:solidFill>
                  <a:srgbClr val="32323C"/>
                </a:solidFill>
                <a:highlight>
                  <a:srgbClr val="FFFFFF"/>
                </a:highlight>
                <a:latin typeface="Arial"/>
                <a:ea typeface="Arial"/>
                <a:cs typeface="Arial"/>
                <a:sym typeface="Arial"/>
              </a:rPr>
              <a:t>is a movement away from the midline – just as abducting someone is to take them away. For example, abduction of the shoulder raises the arms out to the sides of the body.</a:t>
            </a:r>
            <a:endParaRPr sz="4117">
              <a:solidFill>
                <a:srgbClr val="32323C"/>
              </a:solidFill>
              <a:highlight>
                <a:srgbClr val="FFFFFF"/>
              </a:highlight>
              <a:latin typeface="Arial"/>
              <a:ea typeface="Arial"/>
              <a:cs typeface="Arial"/>
              <a:sym typeface="Arial"/>
            </a:endParaRPr>
          </a:p>
          <a:p>
            <a:pPr marL="0" lvl="0" indent="0" algn="just" rtl="0">
              <a:lnSpc>
                <a:spcPct val="100000"/>
              </a:lnSpc>
              <a:spcBef>
                <a:spcPts val="0"/>
              </a:spcBef>
              <a:spcAft>
                <a:spcPts val="0"/>
              </a:spcAft>
              <a:buNone/>
            </a:pPr>
            <a:endParaRPr sz="4117">
              <a:solidFill>
                <a:srgbClr val="32323C"/>
              </a:solidFill>
              <a:highlight>
                <a:srgbClr val="FFFFFF"/>
              </a:highlight>
              <a:latin typeface="Arial"/>
              <a:ea typeface="Arial"/>
              <a:cs typeface="Arial"/>
              <a:sym typeface="Arial"/>
            </a:endParaRPr>
          </a:p>
          <a:p>
            <a:pPr marL="0" lvl="0" indent="0" algn="just" rtl="0">
              <a:lnSpc>
                <a:spcPct val="100000"/>
              </a:lnSpc>
              <a:spcBef>
                <a:spcPts val="0"/>
              </a:spcBef>
              <a:spcAft>
                <a:spcPts val="0"/>
              </a:spcAft>
              <a:buNone/>
            </a:pPr>
            <a:r>
              <a:rPr lang="fr" sz="4117" b="1">
                <a:solidFill>
                  <a:srgbClr val="32323C"/>
                </a:solidFill>
                <a:highlight>
                  <a:srgbClr val="FFFFFF"/>
                </a:highlight>
                <a:latin typeface="Arial"/>
                <a:ea typeface="Arial"/>
                <a:cs typeface="Arial"/>
                <a:sym typeface="Arial"/>
              </a:rPr>
              <a:t>Adduction </a:t>
            </a:r>
            <a:r>
              <a:rPr lang="fr" sz="4117">
                <a:solidFill>
                  <a:srgbClr val="32323C"/>
                </a:solidFill>
                <a:highlight>
                  <a:srgbClr val="FFFFFF"/>
                </a:highlight>
                <a:latin typeface="Arial"/>
                <a:ea typeface="Arial"/>
                <a:cs typeface="Arial"/>
                <a:sym typeface="Arial"/>
              </a:rPr>
              <a:t>is a movement towards the midline. Adduction of the hip squeezes the legs together.</a:t>
            </a:r>
            <a:endParaRPr sz="4117">
              <a:solidFill>
                <a:srgbClr val="32323C"/>
              </a:solidFill>
              <a:highlight>
                <a:srgbClr val="FFFFFF"/>
              </a:highlight>
              <a:latin typeface="Arial"/>
              <a:ea typeface="Arial"/>
              <a:cs typeface="Arial"/>
              <a:sym typeface="Arial"/>
            </a:endParaRPr>
          </a:p>
          <a:p>
            <a:pPr marL="0" lvl="0" indent="0" algn="just" rtl="0">
              <a:lnSpc>
                <a:spcPct val="100000"/>
              </a:lnSpc>
              <a:spcBef>
                <a:spcPts val="0"/>
              </a:spcBef>
              <a:spcAft>
                <a:spcPts val="0"/>
              </a:spcAft>
              <a:buNone/>
            </a:pPr>
            <a:endParaRPr sz="4117">
              <a:solidFill>
                <a:srgbClr val="32323C"/>
              </a:solidFill>
              <a:highlight>
                <a:srgbClr val="FFFFFF"/>
              </a:highlight>
              <a:latin typeface="Arial"/>
              <a:ea typeface="Arial"/>
              <a:cs typeface="Arial"/>
              <a:sym typeface="Arial"/>
            </a:endParaRPr>
          </a:p>
          <a:p>
            <a:pPr marL="0" lvl="0" indent="0" algn="just" rtl="0">
              <a:lnSpc>
                <a:spcPct val="100000"/>
              </a:lnSpc>
              <a:spcBef>
                <a:spcPts val="0"/>
              </a:spcBef>
              <a:spcAft>
                <a:spcPts val="0"/>
              </a:spcAft>
              <a:buNone/>
            </a:pPr>
            <a:r>
              <a:rPr lang="fr" sz="4117">
                <a:solidFill>
                  <a:srgbClr val="32323C"/>
                </a:solidFill>
                <a:highlight>
                  <a:srgbClr val="FFFFFF"/>
                </a:highlight>
                <a:latin typeface="Arial"/>
                <a:ea typeface="Arial"/>
                <a:cs typeface="Arial"/>
                <a:sym typeface="Arial"/>
              </a:rPr>
              <a:t>In fingers and toes, the midline used is not the midline of the body, but of the hand and foot respectively. Therefore, abducting the fingers spreads them out.</a:t>
            </a:r>
            <a:endParaRPr sz="4117">
              <a:solidFill>
                <a:srgbClr val="32323C"/>
              </a:solidFill>
              <a:highlight>
                <a:srgbClr val="FFFFFF"/>
              </a:highlight>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Sources</a:t>
            </a:r>
            <a:endParaRPr/>
          </a:p>
        </p:txBody>
      </p:sp>
      <p:sp>
        <p:nvSpPr>
          <p:cNvPr id="184" name="Google Shape;184;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fr"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https://www.neurosciences.asso.fr/wp-content/uploads/2020/01/FichesCerveau-le-mouvement.pdf</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fr" sz="110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Les divers mouvements du corps humain - CapConcours - CC (cap-concours.fr)</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fr" sz="110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Systèmes du corps humain - Katalysis</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fr" sz="1100" u="sng">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Sciences du Sport | Description anatomique du mouvement (sci-sport.com)</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fr" sz="1100" u="sng">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https://ressources.unisciel.fr/physiologie/co/module_Physiologie_81.html</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fr" sz="1100" u="sng">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https://fr.wikipedia.org/wiki/R%C3%A9flexe</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fr" sz="1100" u="sng">
                <a:solidFill>
                  <a:srgbClr val="1155CC"/>
                </a:solidFill>
                <a:latin typeface="Arial"/>
                <a:ea typeface="Arial"/>
                <a:cs typeface="Arial"/>
                <a:sym typeface="Arial"/>
                <a:hlinkClick r:id="rId9">
                  <a:extLst>
                    <a:ext uri="{A12FA001-AC4F-418D-AE19-62706E023703}">
                      <ahyp:hlinkClr xmlns:ahyp="http://schemas.microsoft.com/office/drawing/2018/hyperlinkcolor" val="tx"/>
                    </a:ext>
                  </a:extLst>
                </a:hlinkClick>
              </a:rPr>
              <a:t>Réflexe ostéotendineux — Wikipédia (wikipedia.org)</a:t>
            </a:r>
            <a:endParaRPr/>
          </a:p>
          <a:p>
            <a:pPr marL="0" lvl="0" indent="0" algn="l" rtl="0">
              <a:spcBef>
                <a:spcPts val="0"/>
              </a:spcBef>
              <a:spcAft>
                <a:spcPts val="0"/>
              </a:spcAft>
              <a:buNone/>
            </a:pPr>
            <a:endParaRPr/>
          </a:p>
          <a:p>
            <a:pPr marL="0" lvl="0" indent="0" algn="l" rtl="0">
              <a:spcBef>
                <a:spcPts val="0"/>
              </a:spcBef>
              <a:spcAft>
                <a:spcPts val="0"/>
              </a:spcAft>
              <a:buNone/>
            </a:pPr>
            <a:r>
              <a:rPr lang="fr" sz="1050" u="sng">
                <a:solidFill>
                  <a:schemeClr val="hlink"/>
                </a:solidFill>
                <a:latin typeface="Arial"/>
                <a:ea typeface="Arial"/>
                <a:cs typeface="Arial"/>
                <a:sym typeface="Arial"/>
                <a:hlinkClick r:id="rId10"/>
              </a:rPr>
              <a:t>https://www.assistancescolaire.com/enseignant/college/ressources/base-documentaire-en-sciences/un-mouvement-volontaire-declenche-par-une-stimulation-visuelle-5smc0303</a:t>
            </a:r>
            <a:endParaRPr sz="1050">
              <a:latin typeface="Arial"/>
              <a:ea typeface="Arial"/>
              <a:cs typeface="Arial"/>
              <a:sym typeface="Arial"/>
            </a:endParaRPr>
          </a:p>
          <a:p>
            <a:pPr marL="0" lvl="0" indent="0" algn="l" rtl="0">
              <a:spcBef>
                <a:spcPts val="0"/>
              </a:spcBef>
              <a:spcAft>
                <a:spcPts val="0"/>
              </a:spcAft>
              <a:buNone/>
            </a:pPr>
            <a:endParaRPr sz="1050">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Introduction</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Le corps humain : </a:t>
            </a:r>
            <a:endParaRPr/>
          </a:p>
          <a:p>
            <a:pPr marL="457200" lvl="0" indent="-342900" algn="l" rtl="0">
              <a:spcBef>
                <a:spcPts val="1200"/>
              </a:spcBef>
              <a:spcAft>
                <a:spcPts val="0"/>
              </a:spcAft>
              <a:buSzPts val="1800"/>
              <a:buChar char="-"/>
            </a:pPr>
            <a:r>
              <a:rPr lang="fr"/>
              <a:t>11 systèmes anatomiques : </a:t>
            </a:r>
            <a:br>
              <a:rPr lang="fr"/>
            </a:br>
            <a:r>
              <a:rPr lang="fr"/>
              <a:t>tels que le </a:t>
            </a:r>
            <a:r>
              <a:rPr lang="fr" b="1"/>
              <a:t>systèmes nerveux</a:t>
            </a:r>
            <a:r>
              <a:rPr lang="fr"/>
              <a:t>, ou encore les </a:t>
            </a:r>
            <a:r>
              <a:rPr lang="fr" b="1"/>
              <a:t>systèmes</a:t>
            </a:r>
            <a:br>
              <a:rPr lang="fr" b="1"/>
            </a:br>
            <a:r>
              <a:rPr lang="fr" b="1"/>
              <a:t>circulatoires </a:t>
            </a:r>
            <a:r>
              <a:rPr lang="fr"/>
              <a:t>et</a:t>
            </a:r>
            <a:r>
              <a:rPr lang="fr" b="1"/>
              <a:t> musculo-squelettiques</a:t>
            </a:r>
            <a:endParaRPr b="1"/>
          </a:p>
          <a:p>
            <a:pPr marL="457200" lvl="0" indent="-342900" algn="l" rtl="0">
              <a:spcBef>
                <a:spcPts val="0"/>
              </a:spcBef>
              <a:spcAft>
                <a:spcPts val="0"/>
              </a:spcAft>
              <a:buSzPts val="1800"/>
              <a:buChar char="-"/>
            </a:pPr>
            <a:r>
              <a:rPr lang="fr"/>
              <a:t>206 os </a:t>
            </a:r>
            <a:endParaRPr/>
          </a:p>
          <a:p>
            <a:pPr marL="457200" lvl="0" indent="-342900" algn="l" rtl="0">
              <a:spcBef>
                <a:spcPts val="0"/>
              </a:spcBef>
              <a:spcAft>
                <a:spcPts val="0"/>
              </a:spcAft>
              <a:buSzPts val="1800"/>
              <a:buChar char="-"/>
            </a:pPr>
            <a:r>
              <a:rPr lang="fr"/>
              <a:t>Plus de 600 muscles </a:t>
            </a:r>
            <a:endParaRPr/>
          </a:p>
        </p:txBody>
      </p:sp>
      <p:pic>
        <p:nvPicPr>
          <p:cNvPr id="93" name="Google Shape;93;p14"/>
          <p:cNvPicPr preferRelativeResize="0"/>
          <p:nvPr/>
        </p:nvPicPr>
        <p:blipFill>
          <a:blip r:embed="rId3">
            <a:alphaModFix/>
          </a:blip>
          <a:stretch>
            <a:fillRect/>
          </a:stretch>
        </p:blipFill>
        <p:spPr>
          <a:xfrm>
            <a:off x="7008025" y="1017802"/>
            <a:ext cx="2005776" cy="2323425"/>
          </a:xfrm>
          <a:prstGeom prst="rect">
            <a:avLst/>
          </a:prstGeom>
          <a:noFill/>
          <a:ln>
            <a:noFill/>
          </a:ln>
        </p:spPr>
      </p:pic>
      <p:pic>
        <p:nvPicPr>
          <p:cNvPr id="94" name="Google Shape;94;p14"/>
          <p:cNvPicPr preferRelativeResize="0"/>
          <p:nvPr/>
        </p:nvPicPr>
        <p:blipFill>
          <a:blip r:embed="rId4">
            <a:alphaModFix/>
          </a:blip>
          <a:stretch>
            <a:fillRect/>
          </a:stretch>
        </p:blipFill>
        <p:spPr>
          <a:xfrm>
            <a:off x="4622676" y="281400"/>
            <a:ext cx="2157875" cy="1550975"/>
          </a:xfrm>
          <a:prstGeom prst="rect">
            <a:avLst/>
          </a:prstGeom>
          <a:noFill/>
          <a:ln>
            <a:noFill/>
          </a:ln>
        </p:spPr>
      </p:pic>
      <p:pic>
        <p:nvPicPr>
          <p:cNvPr id="95" name="Google Shape;95;p14"/>
          <p:cNvPicPr preferRelativeResize="0"/>
          <p:nvPr/>
        </p:nvPicPr>
        <p:blipFill>
          <a:blip r:embed="rId5">
            <a:alphaModFix/>
          </a:blip>
          <a:stretch>
            <a:fillRect/>
          </a:stretch>
        </p:blipFill>
        <p:spPr>
          <a:xfrm>
            <a:off x="5021908" y="2571750"/>
            <a:ext cx="1359401" cy="20361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Qu’est-ce qu’un mouvement ?</a:t>
            </a:r>
            <a:endParaRPr/>
          </a:p>
        </p:txBody>
      </p:sp>
      <p:sp>
        <p:nvSpPr>
          <p:cNvPr id="101" name="Google Shape;101;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77500" lnSpcReduction="20000"/>
          </a:bodyPr>
          <a:lstStyle/>
          <a:p>
            <a:pPr marL="0" marR="2880000" lvl="0" indent="0" algn="just" rtl="0">
              <a:spcBef>
                <a:spcPts val="0"/>
              </a:spcBef>
              <a:spcAft>
                <a:spcPts val="0"/>
              </a:spcAft>
              <a:buNone/>
            </a:pPr>
            <a:r>
              <a:rPr lang="fr" sz="2150"/>
              <a:t>Un mouvement se réfère à toute partie du corps humain qui bouge par rapport à des plans et/ou des axes anatomiques. </a:t>
            </a:r>
            <a:endParaRPr sz="2150"/>
          </a:p>
          <a:p>
            <a:pPr marL="0" marR="2880000" lvl="0" indent="0" algn="just" rtl="0">
              <a:spcBef>
                <a:spcPts val="1200"/>
              </a:spcBef>
              <a:spcAft>
                <a:spcPts val="0"/>
              </a:spcAft>
              <a:buNone/>
            </a:pPr>
            <a:endParaRPr sz="2150"/>
          </a:p>
          <a:p>
            <a:pPr marL="0" lvl="0" indent="0" algn="l" rtl="0">
              <a:spcBef>
                <a:spcPts val="1200"/>
              </a:spcBef>
              <a:spcAft>
                <a:spcPts val="0"/>
              </a:spcAft>
              <a:buNone/>
            </a:pPr>
            <a:r>
              <a:rPr lang="fr" sz="2150"/>
              <a:t> Les organes impliqués : </a:t>
            </a:r>
            <a:endParaRPr sz="2150"/>
          </a:p>
          <a:p>
            <a:pPr marL="457200" lvl="0" indent="-334431" algn="l" rtl="0">
              <a:spcBef>
                <a:spcPts val="1200"/>
              </a:spcBef>
              <a:spcAft>
                <a:spcPts val="0"/>
              </a:spcAft>
              <a:buSzPct val="100000"/>
              <a:buChar char="-"/>
            </a:pPr>
            <a:r>
              <a:rPr lang="fr" sz="2150"/>
              <a:t>muscles </a:t>
            </a:r>
            <a:endParaRPr sz="2150"/>
          </a:p>
          <a:p>
            <a:pPr marL="457200" lvl="0" indent="-334431" algn="l" rtl="0">
              <a:spcBef>
                <a:spcPts val="0"/>
              </a:spcBef>
              <a:spcAft>
                <a:spcPts val="0"/>
              </a:spcAft>
              <a:buSzPct val="100000"/>
              <a:buChar char="-"/>
            </a:pPr>
            <a:r>
              <a:rPr lang="fr" sz="2150"/>
              <a:t>os </a:t>
            </a:r>
            <a:endParaRPr sz="2150"/>
          </a:p>
          <a:p>
            <a:pPr marL="457200" lvl="0" indent="-334431" algn="l" rtl="0">
              <a:spcBef>
                <a:spcPts val="0"/>
              </a:spcBef>
              <a:spcAft>
                <a:spcPts val="0"/>
              </a:spcAft>
              <a:buSzPct val="100000"/>
              <a:buChar char="-"/>
            </a:pPr>
            <a:r>
              <a:rPr lang="fr" sz="2150"/>
              <a:t>nerfs </a:t>
            </a:r>
            <a:endParaRPr sz="215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2" name="Google Shape;102;p15"/>
          <p:cNvPicPr preferRelativeResize="0"/>
          <p:nvPr/>
        </p:nvPicPr>
        <p:blipFill>
          <a:blip r:embed="rId3">
            <a:alphaModFix/>
          </a:blip>
          <a:stretch>
            <a:fillRect/>
          </a:stretch>
        </p:blipFill>
        <p:spPr>
          <a:xfrm>
            <a:off x="6168124" y="161200"/>
            <a:ext cx="2975875" cy="4203425"/>
          </a:xfrm>
          <a:prstGeom prst="rect">
            <a:avLst/>
          </a:prstGeom>
          <a:noFill/>
          <a:ln>
            <a:noFill/>
          </a:ln>
        </p:spPr>
      </p:pic>
      <p:sp>
        <p:nvSpPr>
          <p:cNvPr id="103" name="Google Shape;103;p15"/>
          <p:cNvSpPr txBox="1"/>
          <p:nvPr/>
        </p:nvSpPr>
        <p:spPr>
          <a:xfrm>
            <a:off x="4176500" y="3317500"/>
            <a:ext cx="29760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200" i="1">
                <a:latin typeface="Roboto"/>
                <a:ea typeface="Roboto"/>
                <a:cs typeface="Roboto"/>
                <a:sym typeface="Roboto"/>
              </a:rPr>
              <a:t>Position anatomique </a:t>
            </a:r>
            <a:endParaRPr sz="1200" i="1">
              <a:latin typeface="Roboto"/>
              <a:ea typeface="Roboto"/>
              <a:cs typeface="Roboto"/>
              <a:sym typeface="Roboto"/>
            </a:endParaRPr>
          </a:p>
          <a:p>
            <a:pPr marL="0" lvl="0" indent="0" algn="r" rtl="0">
              <a:spcBef>
                <a:spcPts val="0"/>
              </a:spcBef>
              <a:spcAft>
                <a:spcPts val="0"/>
              </a:spcAft>
              <a:buNone/>
            </a:pPr>
            <a:r>
              <a:rPr lang="fr" sz="1200" i="1">
                <a:latin typeface="Roboto"/>
                <a:ea typeface="Roboto"/>
                <a:cs typeface="Roboto"/>
                <a:sym typeface="Roboto"/>
              </a:rPr>
              <a:t>de référence</a:t>
            </a:r>
            <a:endParaRPr sz="1200" i="1">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1279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plans et les axes </a:t>
            </a:r>
            <a:endParaRPr/>
          </a:p>
        </p:txBody>
      </p:sp>
      <p:sp>
        <p:nvSpPr>
          <p:cNvPr id="109" name="Google Shape;109;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15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0" name="Google Shape;110;p16"/>
          <p:cNvPicPr preferRelativeResize="0"/>
          <p:nvPr/>
        </p:nvPicPr>
        <p:blipFill rotWithShape="1">
          <a:blip r:embed="rId3">
            <a:alphaModFix/>
          </a:blip>
          <a:srcRect t="4895" b="8298"/>
          <a:stretch/>
        </p:blipFill>
        <p:spPr>
          <a:xfrm>
            <a:off x="5021075" y="1141950"/>
            <a:ext cx="3894600" cy="2725725"/>
          </a:xfrm>
          <a:prstGeom prst="rect">
            <a:avLst/>
          </a:prstGeom>
          <a:noFill/>
          <a:ln>
            <a:noFill/>
          </a:ln>
        </p:spPr>
      </p:pic>
      <p:pic>
        <p:nvPicPr>
          <p:cNvPr id="111" name="Google Shape;111;p16"/>
          <p:cNvPicPr preferRelativeResize="0"/>
          <p:nvPr/>
        </p:nvPicPr>
        <p:blipFill rotWithShape="1">
          <a:blip r:embed="rId4">
            <a:alphaModFix/>
          </a:blip>
          <a:srcRect t="-1841" b="6430"/>
          <a:stretch/>
        </p:blipFill>
        <p:spPr>
          <a:xfrm>
            <a:off x="311700" y="1088400"/>
            <a:ext cx="3679625" cy="2779275"/>
          </a:xfrm>
          <a:prstGeom prst="rect">
            <a:avLst/>
          </a:prstGeom>
          <a:noFill/>
          <a:ln>
            <a:noFill/>
          </a:ln>
        </p:spPr>
      </p:pic>
      <p:sp>
        <p:nvSpPr>
          <p:cNvPr id="112" name="Google Shape;112;p16"/>
          <p:cNvSpPr txBox="1"/>
          <p:nvPr/>
        </p:nvSpPr>
        <p:spPr>
          <a:xfrm>
            <a:off x="5426975" y="257100"/>
            <a:ext cx="34887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a:latin typeface="Roboto"/>
                <a:ea typeface="Roboto"/>
                <a:cs typeface="Roboto"/>
                <a:sym typeface="Roboto"/>
              </a:rPr>
              <a:t>3 plans.</a:t>
            </a:r>
            <a:endParaRPr>
              <a:latin typeface="Roboto"/>
              <a:ea typeface="Roboto"/>
              <a:cs typeface="Roboto"/>
              <a:sym typeface="Roboto"/>
            </a:endParaRPr>
          </a:p>
          <a:p>
            <a:pPr marL="0" lvl="0" indent="0" algn="just" rtl="0">
              <a:spcBef>
                <a:spcPts val="0"/>
              </a:spcBef>
              <a:spcAft>
                <a:spcPts val="0"/>
              </a:spcAft>
              <a:buNone/>
            </a:pPr>
            <a:r>
              <a:rPr lang="fr">
                <a:latin typeface="Roboto"/>
                <a:ea typeface="Roboto"/>
                <a:cs typeface="Roboto"/>
                <a:sym typeface="Roboto"/>
              </a:rPr>
              <a:t>Permettent chacun de diviser le corps humain en deux parties symétriques. </a:t>
            </a:r>
            <a:endParaRPr>
              <a:latin typeface="Roboto"/>
              <a:ea typeface="Roboto"/>
              <a:cs typeface="Roboto"/>
              <a:sym typeface="Roboto"/>
            </a:endParaRPr>
          </a:p>
        </p:txBody>
      </p:sp>
      <p:sp>
        <p:nvSpPr>
          <p:cNvPr id="113" name="Google Shape;113;p16"/>
          <p:cNvSpPr txBox="1"/>
          <p:nvPr/>
        </p:nvSpPr>
        <p:spPr>
          <a:xfrm>
            <a:off x="378850" y="667988"/>
            <a:ext cx="3894600" cy="615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a:latin typeface="Roboto"/>
                <a:ea typeface="Roboto"/>
                <a:cs typeface="Roboto"/>
                <a:sym typeface="Roboto"/>
              </a:rPr>
              <a:t>3 axes.</a:t>
            </a:r>
            <a:endParaRPr>
              <a:latin typeface="Roboto"/>
              <a:ea typeface="Roboto"/>
              <a:cs typeface="Roboto"/>
              <a:sym typeface="Roboto"/>
            </a:endParaRPr>
          </a:p>
          <a:p>
            <a:pPr marL="0" lvl="0" indent="0" algn="just" rtl="0">
              <a:spcBef>
                <a:spcPts val="0"/>
              </a:spcBef>
              <a:spcAft>
                <a:spcPts val="0"/>
              </a:spcAft>
              <a:buNone/>
            </a:pPr>
            <a:r>
              <a:rPr lang="fr">
                <a:latin typeface="Roboto"/>
                <a:ea typeface="Roboto"/>
                <a:cs typeface="Roboto"/>
                <a:sym typeface="Roboto"/>
              </a:rPr>
              <a:t>Représentent la direction du mouvement.</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types de mouvements</a:t>
            </a:r>
            <a:endParaRPr/>
          </a:p>
        </p:txBody>
      </p:sp>
      <p:pic>
        <p:nvPicPr>
          <p:cNvPr id="119" name="Google Shape;119;p17"/>
          <p:cNvPicPr preferRelativeResize="0"/>
          <p:nvPr/>
        </p:nvPicPr>
        <p:blipFill>
          <a:blip r:embed="rId3">
            <a:alphaModFix/>
          </a:blip>
          <a:stretch>
            <a:fillRect/>
          </a:stretch>
        </p:blipFill>
        <p:spPr>
          <a:xfrm>
            <a:off x="4832399" y="410000"/>
            <a:ext cx="4195254" cy="3339000"/>
          </a:xfrm>
          <a:prstGeom prst="rect">
            <a:avLst/>
          </a:prstGeom>
          <a:noFill/>
          <a:ln>
            <a:noFill/>
          </a:ln>
        </p:spPr>
      </p:pic>
      <p:sp>
        <p:nvSpPr>
          <p:cNvPr id="120" name="Google Shape;120;p17"/>
          <p:cNvSpPr txBox="1">
            <a:spLocks noGrp="1"/>
          </p:cNvSpPr>
          <p:nvPr>
            <p:ph type="body" idx="1"/>
          </p:nvPr>
        </p:nvSpPr>
        <p:spPr>
          <a:xfrm>
            <a:off x="311700" y="1229875"/>
            <a:ext cx="8520600" cy="3339000"/>
          </a:xfrm>
          <a:prstGeom prst="rect">
            <a:avLst/>
          </a:prstGeom>
        </p:spPr>
        <p:txBody>
          <a:bodyPr spcFirstLastPara="1" wrap="square" lIns="126000" tIns="91425" rIns="3960000" bIns="91425" anchor="t" anchorCtr="0">
            <a:normAutofit/>
          </a:bodyPr>
          <a:lstStyle/>
          <a:p>
            <a:pPr marL="0" lvl="0" indent="0" algn="l" rtl="0">
              <a:spcBef>
                <a:spcPts val="0"/>
              </a:spcBef>
              <a:spcAft>
                <a:spcPts val="0"/>
              </a:spcAft>
              <a:buNone/>
            </a:pPr>
            <a:r>
              <a:rPr lang="fr"/>
              <a:t>On distingue les </a:t>
            </a:r>
            <a:r>
              <a:rPr lang="fr" b="1"/>
              <a:t>mouvements volontaires </a:t>
            </a:r>
            <a:r>
              <a:rPr lang="fr"/>
              <a:t>et les </a:t>
            </a:r>
            <a:r>
              <a:rPr lang="fr" b="1"/>
              <a:t>mouvements réflexes/complexes</a:t>
            </a:r>
            <a:r>
              <a:rPr lang="fr"/>
              <a:t>.</a:t>
            </a:r>
            <a:endParaRPr/>
          </a:p>
          <a:p>
            <a:pPr marL="0" lvl="0" indent="0" algn="l" rtl="0">
              <a:spcBef>
                <a:spcPts val="1200"/>
              </a:spcBef>
              <a:spcAft>
                <a:spcPts val="0"/>
              </a:spcAft>
              <a:buNone/>
            </a:pPr>
            <a:endParaRPr/>
          </a:p>
          <a:p>
            <a:pPr marL="0" lvl="0" indent="0" algn="l" rtl="0">
              <a:spcBef>
                <a:spcPts val="1200"/>
              </a:spcBef>
              <a:spcAft>
                <a:spcPts val="0"/>
              </a:spcAft>
              <a:buNone/>
            </a:pPr>
            <a:r>
              <a:rPr lang="fr"/>
              <a:t>3 types de mouvement des articulations :</a:t>
            </a:r>
            <a:endParaRPr/>
          </a:p>
          <a:p>
            <a:pPr marL="457200" lvl="0" indent="-342900" algn="l" rtl="0">
              <a:spcBef>
                <a:spcPts val="1200"/>
              </a:spcBef>
              <a:spcAft>
                <a:spcPts val="0"/>
              </a:spcAft>
              <a:buSzPts val="1800"/>
              <a:buChar char="-"/>
            </a:pPr>
            <a:r>
              <a:rPr lang="fr"/>
              <a:t>flexion</a:t>
            </a:r>
            <a:endParaRPr/>
          </a:p>
          <a:p>
            <a:pPr marL="457200" lvl="0" indent="-342900" algn="l" rtl="0">
              <a:spcBef>
                <a:spcPts val="0"/>
              </a:spcBef>
              <a:spcAft>
                <a:spcPts val="0"/>
              </a:spcAft>
              <a:buSzPts val="1800"/>
              <a:buChar char="-"/>
            </a:pPr>
            <a:r>
              <a:rPr lang="fr"/>
              <a:t>extension</a:t>
            </a:r>
            <a:endParaRPr/>
          </a:p>
          <a:p>
            <a:pPr marL="457200" lvl="0" indent="-342900" algn="l" rtl="0">
              <a:spcBef>
                <a:spcPts val="0"/>
              </a:spcBef>
              <a:spcAft>
                <a:spcPts val="0"/>
              </a:spcAft>
              <a:buSzPts val="1800"/>
              <a:buChar char="-"/>
            </a:pPr>
            <a:r>
              <a:rPr lang="fr"/>
              <a:t>rotation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mouvements volontaires</a:t>
            </a:r>
            <a:endParaRPr/>
          </a:p>
        </p:txBody>
      </p:sp>
      <p:sp>
        <p:nvSpPr>
          <p:cNvPr id="126" name="Google Shape;12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Les mouvements volontaires peuvent être divisés en 3 phases :</a:t>
            </a:r>
            <a:endParaRPr/>
          </a:p>
          <a:p>
            <a:pPr marL="457200" lvl="0" indent="-342900" algn="l" rtl="0">
              <a:spcBef>
                <a:spcPts val="1200"/>
              </a:spcBef>
              <a:spcAft>
                <a:spcPts val="0"/>
              </a:spcAft>
              <a:buSzPts val="1800"/>
              <a:buChar char="●"/>
            </a:pPr>
            <a:r>
              <a:rPr lang="fr"/>
              <a:t>la phase </a:t>
            </a:r>
            <a:r>
              <a:rPr lang="fr" b="1"/>
              <a:t>intentionnelle</a:t>
            </a:r>
            <a:endParaRPr b="1"/>
          </a:p>
          <a:p>
            <a:pPr marL="457200" lvl="0" indent="-342900" algn="l" rtl="0">
              <a:spcBef>
                <a:spcPts val="0"/>
              </a:spcBef>
              <a:spcAft>
                <a:spcPts val="0"/>
              </a:spcAft>
              <a:buSzPts val="1800"/>
              <a:buChar char="●"/>
            </a:pPr>
            <a:r>
              <a:rPr lang="fr"/>
              <a:t>la phase de </a:t>
            </a:r>
            <a:r>
              <a:rPr lang="fr" b="1"/>
              <a:t>planification </a:t>
            </a:r>
            <a:r>
              <a:rPr lang="fr"/>
              <a:t>et </a:t>
            </a:r>
            <a:r>
              <a:rPr lang="fr" b="1"/>
              <a:t>d'initiation </a:t>
            </a:r>
            <a:r>
              <a:rPr lang="fr"/>
              <a:t>du mouvement</a:t>
            </a:r>
            <a:endParaRPr/>
          </a:p>
          <a:p>
            <a:pPr marL="457200" lvl="0" indent="-342900" algn="l" rtl="0">
              <a:spcBef>
                <a:spcPts val="0"/>
              </a:spcBef>
              <a:spcAft>
                <a:spcPts val="0"/>
              </a:spcAft>
              <a:buSzPts val="1800"/>
              <a:buChar char="●"/>
            </a:pPr>
            <a:r>
              <a:rPr lang="fr"/>
              <a:t>la phase de </a:t>
            </a:r>
            <a:r>
              <a:rPr lang="fr" b="1"/>
              <a:t>réalisation</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311700" y="399368"/>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2" name="Google Shape;13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133" name="Google Shape;133;p19"/>
          <p:cNvPicPr preferRelativeResize="0"/>
          <p:nvPr/>
        </p:nvPicPr>
        <p:blipFill>
          <a:blip r:embed="rId3">
            <a:alphaModFix/>
          </a:blip>
          <a:stretch>
            <a:fillRect/>
          </a:stretch>
        </p:blipFill>
        <p:spPr>
          <a:xfrm>
            <a:off x="1379697" y="255150"/>
            <a:ext cx="6384603" cy="4633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mouvements réflexes / complexes</a:t>
            </a:r>
            <a:endParaRPr/>
          </a:p>
        </p:txBody>
      </p:sp>
      <p:sp>
        <p:nvSpPr>
          <p:cNvPr id="139" name="Google Shape;13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Une activité </a:t>
            </a:r>
            <a:r>
              <a:rPr lang="fr" b="1"/>
              <a:t>réflexe </a:t>
            </a:r>
            <a:r>
              <a:rPr lang="fr"/>
              <a:t>est produite par un « </a:t>
            </a:r>
            <a:r>
              <a:rPr lang="fr" b="1"/>
              <a:t>arc réflexe</a:t>
            </a:r>
            <a:r>
              <a:rPr lang="fr"/>
              <a:t> », le mécanisme de réponse intégrée d'un centre nerveux </a:t>
            </a:r>
            <a:r>
              <a:rPr lang="fr" u="sng"/>
              <a:t>sans intervention du cerveau</a:t>
            </a:r>
            <a:r>
              <a:rPr lang="fr"/>
              <a:t> et de </a:t>
            </a:r>
            <a:r>
              <a:rPr lang="fr" u="sng"/>
              <a:t>la volonté consciente</a:t>
            </a:r>
            <a:r>
              <a:rPr lang="fr"/>
              <a:t>.</a:t>
            </a:r>
            <a:endParaRPr/>
          </a:p>
          <a:p>
            <a:pPr marL="0" lvl="0" indent="0" algn="l" rtl="0">
              <a:spcBef>
                <a:spcPts val="1200"/>
              </a:spcBef>
              <a:spcAft>
                <a:spcPts val="1200"/>
              </a:spcAft>
              <a:buNone/>
            </a:pPr>
            <a:r>
              <a:rPr lang="fr"/>
              <a:t>Tous les réflexes impliquent l’activation de petits récepteurs sensoriels localisés dans la peau, les articulations ou les muscles eux-mêmes.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mouvements réflexes / complexes</a:t>
            </a:r>
            <a:endParaRPr/>
          </a:p>
        </p:txBody>
      </p:sp>
      <p:sp>
        <p:nvSpPr>
          <p:cNvPr id="145" name="Google Shape;145;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a:t>réflexe </a:t>
            </a:r>
            <a:r>
              <a:rPr lang="fr" b="1"/>
              <a:t>pupillaire</a:t>
            </a:r>
            <a:endParaRPr b="1"/>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6" name="Google Shape;146;p21"/>
          <p:cNvPicPr preferRelativeResize="0"/>
          <p:nvPr/>
        </p:nvPicPr>
        <p:blipFill>
          <a:blip r:embed="rId3">
            <a:alphaModFix/>
          </a:blip>
          <a:stretch>
            <a:fillRect/>
          </a:stretch>
        </p:blipFill>
        <p:spPr>
          <a:xfrm>
            <a:off x="3230396" y="1017800"/>
            <a:ext cx="4894654" cy="366915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Affichage à l'écran (16:9)</PresentationFormat>
  <Paragraphs>116</Paragraphs>
  <Slides>15</Slides>
  <Notes>15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Roboto</vt:lpstr>
      <vt:lpstr>Geometric</vt:lpstr>
      <vt:lpstr>Le fonctionnement du corps humain</vt:lpstr>
      <vt:lpstr>Introduction</vt:lpstr>
      <vt:lpstr>Qu’est-ce qu’un mouvement ?</vt:lpstr>
      <vt:lpstr>Les plans et les axes </vt:lpstr>
      <vt:lpstr>Les types de mouvements</vt:lpstr>
      <vt:lpstr>Les mouvements volontaires</vt:lpstr>
      <vt:lpstr>Présentation PowerPoint</vt:lpstr>
      <vt:lpstr>Les mouvements réflexes / complexes</vt:lpstr>
      <vt:lpstr>Les mouvements réflexes / complexes</vt:lpstr>
      <vt:lpstr>Les mouvements réflexes / complexes</vt:lpstr>
      <vt:lpstr>Les mouvements réflexes / complexes</vt:lpstr>
      <vt:lpstr>Glossaire</vt:lpstr>
      <vt:lpstr>Glossaire</vt:lpstr>
      <vt:lpstr>Texte à traduire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fonctionnement du corps humain</dc:title>
  <cp:lastModifiedBy>Jess Stanger</cp:lastModifiedBy>
  <cp:revision>2</cp:revision>
  <dcterms:modified xsi:type="dcterms:W3CDTF">2021-11-08T12:18:14Z</dcterms:modified>
</cp:coreProperties>
</file>