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4" r:id="rId5"/>
    <p:sldId id="257" r:id="rId6"/>
    <p:sldId id="259" r:id="rId7"/>
    <p:sldId id="260" r:id="rId8"/>
    <p:sldId id="261"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2E1D9-943F-430B-A1E7-C07C68C348FE}" v="475" dt="2025-11-19T10:06:29.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ys Davies [cad76]" userId="56487961-37d0-4495-a203-3bfbf855bb6b" providerId="ADAL" clId="{BFE7F7EA-43AC-4CE2-88F1-B98341C4A03B}"/>
    <pc:docChg chg="undo custSel addSld modSld sldOrd">
      <pc:chgData name="Carys Davies [cad76]" userId="56487961-37d0-4495-a203-3bfbf855bb6b" providerId="ADAL" clId="{BFE7F7EA-43AC-4CE2-88F1-B98341C4A03B}" dt="2025-11-19T10:06:29.206" v="699" actId="13926"/>
      <pc:docMkLst>
        <pc:docMk/>
      </pc:docMkLst>
      <pc:sldChg chg="modSp mod">
        <pc:chgData name="Carys Davies [cad76]" userId="56487961-37d0-4495-a203-3bfbf855bb6b" providerId="ADAL" clId="{BFE7F7EA-43AC-4CE2-88F1-B98341C4A03B}" dt="2025-11-19T08:03:45.548" v="148" actId="20577"/>
        <pc:sldMkLst>
          <pc:docMk/>
          <pc:sldMk cId="132956905" sldId="256"/>
        </pc:sldMkLst>
        <pc:spChg chg="mod">
          <ac:chgData name="Carys Davies [cad76]" userId="56487961-37d0-4495-a203-3bfbf855bb6b" providerId="ADAL" clId="{BFE7F7EA-43AC-4CE2-88F1-B98341C4A03B}" dt="2025-11-19T08:03:45.548" v="148" actId="20577"/>
          <ac:spMkLst>
            <pc:docMk/>
            <pc:sldMk cId="132956905" sldId="256"/>
            <ac:spMk id="3" creationId="{C494D2EC-88BD-3F51-B135-6F8795A8A7AF}"/>
          </ac:spMkLst>
        </pc:spChg>
      </pc:sldChg>
      <pc:sldChg chg="modSp mod">
        <pc:chgData name="Carys Davies [cad76]" userId="56487961-37d0-4495-a203-3bfbf855bb6b" providerId="ADAL" clId="{BFE7F7EA-43AC-4CE2-88F1-B98341C4A03B}" dt="2025-11-19T08:57:11.771" v="641" actId="20577"/>
        <pc:sldMkLst>
          <pc:docMk/>
          <pc:sldMk cId="3055899136" sldId="258"/>
        </pc:sldMkLst>
        <pc:spChg chg="mod">
          <ac:chgData name="Carys Davies [cad76]" userId="56487961-37d0-4495-a203-3bfbf855bb6b" providerId="ADAL" clId="{BFE7F7EA-43AC-4CE2-88F1-B98341C4A03B}" dt="2025-11-19T08:57:11.771" v="641" actId="20577"/>
          <ac:spMkLst>
            <pc:docMk/>
            <pc:sldMk cId="3055899136" sldId="258"/>
            <ac:spMk id="3" creationId="{27B6DDE6-78B1-6CA9-44DF-40FF75B4CFD1}"/>
          </ac:spMkLst>
        </pc:spChg>
      </pc:sldChg>
      <pc:sldChg chg="modSp mod ord modAnim">
        <pc:chgData name="Carys Davies [cad76]" userId="56487961-37d0-4495-a203-3bfbf855bb6b" providerId="ADAL" clId="{BFE7F7EA-43AC-4CE2-88F1-B98341C4A03B}" dt="2025-11-19T09:57:03.384" v="651" actId="20578"/>
        <pc:sldMkLst>
          <pc:docMk/>
          <pc:sldMk cId="679582079" sldId="261"/>
        </pc:sldMkLst>
        <pc:spChg chg="mod">
          <ac:chgData name="Carys Davies [cad76]" userId="56487961-37d0-4495-a203-3bfbf855bb6b" providerId="ADAL" clId="{BFE7F7EA-43AC-4CE2-88F1-B98341C4A03B}" dt="2025-11-19T08:07:01.961" v="151" actId="20577"/>
          <ac:spMkLst>
            <pc:docMk/>
            <pc:sldMk cId="679582079" sldId="261"/>
            <ac:spMk id="2" creationId="{9FB2A1A5-983C-7191-CBE2-F75F7EABF81A}"/>
          </ac:spMkLst>
        </pc:spChg>
        <pc:spChg chg="mod">
          <ac:chgData name="Carys Davies [cad76]" userId="56487961-37d0-4495-a203-3bfbf855bb6b" providerId="ADAL" clId="{BFE7F7EA-43AC-4CE2-88F1-B98341C4A03B}" dt="2025-11-19T08:12:09.906" v="505" actId="20577"/>
          <ac:spMkLst>
            <pc:docMk/>
            <pc:sldMk cId="679582079" sldId="261"/>
            <ac:spMk id="3" creationId="{2B957079-9D47-E54F-53D3-EB16E97FFAE6}"/>
          </ac:spMkLst>
        </pc:spChg>
      </pc:sldChg>
      <pc:sldChg chg="addSp delSp modSp new mod modAnim">
        <pc:chgData name="Carys Davies [cad76]" userId="56487961-37d0-4495-a203-3bfbf855bb6b" providerId="ADAL" clId="{BFE7F7EA-43AC-4CE2-88F1-B98341C4A03B}" dt="2025-11-19T08:19:01.745" v="572"/>
        <pc:sldMkLst>
          <pc:docMk/>
          <pc:sldMk cId="1108431417" sldId="262"/>
        </pc:sldMkLst>
        <pc:spChg chg="mod">
          <ac:chgData name="Carys Davies [cad76]" userId="56487961-37d0-4495-a203-3bfbf855bb6b" providerId="ADAL" clId="{BFE7F7EA-43AC-4CE2-88F1-B98341C4A03B}" dt="2025-11-19T07:55:50.986" v="35" actId="20577"/>
          <ac:spMkLst>
            <pc:docMk/>
            <pc:sldMk cId="1108431417" sldId="262"/>
            <ac:spMk id="2" creationId="{81E9C144-0424-6DCD-E199-F1DE74CC16F5}"/>
          </ac:spMkLst>
        </pc:spChg>
        <pc:spChg chg="mod">
          <ac:chgData name="Carys Davies [cad76]" userId="56487961-37d0-4495-a203-3bfbf855bb6b" providerId="ADAL" clId="{BFE7F7EA-43AC-4CE2-88F1-B98341C4A03B}" dt="2025-11-19T08:19:01.745" v="572"/>
          <ac:spMkLst>
            <pc:docMk/>
            <pc:sldMk cId="1108431417" sldId="262"/>
            <ac:spMk id="3" creationId="{4E866DC5-CCD2-6AD7-636E-634D82B8D382}"/>
          </ac:spMkLst>
        </pc:spChg>
        <pc:graphicFrameChg chg="add del mod modGraphic">
          <ac:chgData name="Carys Davies [cad76]" userId="56487961-37d0-4495-a203-3bfbf855bb6b" providerId="ADAL" clId="{BFE7F7EA-43AC-4CE2-88F1-B98341C4A03B}" dt="2025-11-19T08:14:20.741" v="538" actId="3680"/>
          <ac:graphicFrameMkLst>
            <pc:docMk/>
            <pc:sldMk cId="1108431417" sldId="262"/>
            <ac:graphicFrameMk id="4" creationId="{613F54D5-A9B4-022D-1CD5-A0A3DF3AFA56}"/>
          </ac:graphicFrameMkLst>
        </pc:graphicFrameChg>
        <pc:graphicFrameChg chg="add mod">
          <ac:chgData name="Carys Davies [cad76]" userId="56487961-37d0-4495-a203-3bfbf855bb6b" providerId="ADAL" clId="{BFE7F7EA-43AC-4CE2-88F1-B98341C4A03B}" dt="2025-11-19T08:15:24.212" v="545"/>
          <ac:graphicFrameMkLst>
            <pc:docMk/>
            <pc:sldMk cId="1108431417" sldId="262"/>
            <ac:graphicFrameMk id="5" creationId="{6C7219B5-26B4-4240-789A-ADD79927231A}"/>
          </ac:graphicFrameMkLst>
        </pc:graphicFrameChg>
      </pc:sldChg>
      <pc:sldChg chg="addSp delSp modSp new mod setBg modAnim">
        <pc:chgData name="Carys Davies [cad76]" userId="56487961-37d0-4495-a203-3bfbf855bb6b" providerId="ADAL" clId="{BFE7F7EA-43AC-4CE2-88F1-B98341C4A03B}" dt="2025-11-19T08:59:00.129" v="643" actId="26606"/>
        <pc:sldMkLst>
          <pc:docMk/>
          <pc:sldMk cId="3736441828" sldId="263"/>
        </pc:sldMkLst>
        <pc:spChg chg="del">
          <ac:chgData name="Carys Davies [cad76]" userId="56487961-37d0-4495-a203-3bfbf855bb6b" providerId="ADAL" clId="{BFE7F7EA-43AC-4CE2-88F1-B98341C4A03B}" dt="2025-11-19T08:59:00.129" v="643" actId="26606"/>
          <ac:spMkLst>
            <pc:docMk/>
            <pc:sldMk cId="3736441828" sldId="263"/>
            <ac:spMk id="2" creationId="{034309D5-38A3-3F83-0FE1-5F8E478ADB5A}"/>
          </ac:spMkLst>
        </pc:spChg>
        <pc:spChg chg="del">
          <ac:chgData name="Carys Davies [cad76]" userId="56487961-37d0-4495-a203-3bfbf855bb6b" providerId="ADAL" clId="{BFE7F7EA-43AC-4CE2-88F1-B98341C4A03B}" dt="2025-11-19T08:58:56.146" v="642"/>
          <ac:spMkLst>
            <pc:docMk/>
            <pc:sldMk cId="3736441828" sldId="263"/>
            <ac:spMk id="3" creationId="{92CDB7FD-B951-F26B-F09E-5C1C72C38776}"/>
          </ac:spMkLst>
        </pc:spChg>
        <pc:spChg chg="add">
          <ac:chgData name="Carys Davies [cad76]" userId="56487961-37d0-4495-a203-3bfbf855bb6b" providerId="ADAL" clId="{BFE7F7EA-43AC-4CE2-88F1-B98341C4A03B}" dt="2025-11-19T08:59:00.129" v="643" actId="26606"/>
          <ac:spMkLst>
            <pc:docMk/>
            <pc:sldMk cId="3736441828" sldId="263"/>
            <ac:spMk id="9" creationId="{AB8C311F-7253-4AED-9701-7FC0708C41C7}"/>
          </ac:spMkLst>
        </pc:spChg>
        <pc:spChg chg="add">
          <ac:chgData name="Carys Davies [cad76]" userId="56487961-37d0-4495-a203-3bfbf855bb6b" providerId="ADAL" clId="{BFE7F7EA-43AC-4CE2-88F1-B98341C4A03B}" dt="2025-11-19T08:59:00.129" v="643" actId="26606"/>
          <ac:spMkLst>
            <pc:docMk/>
            <pc:sldMk cId="3736441828" sldId="263"/>
            <ac:spMk id="11" creationId="{E2384209-CB15-4CDF-9D31-C44FD9A3F20D}"/>
          </ac:spMkLst>
        </pc:spChg>
        <pc:spChg chg="add">
          <ac:chgData name="Carys Davies [cad76]" userId="56487961-37d0-4495-a203-3bfbf855bb6b" providerId="ADAL" clId="{BFE7F7EA-43AC-4CE2-88F1-B98341C4A03B}" dt="2025-11-19T08:59:00.129" v="643" actId="26606"/>
          <ac:spMkLst>
            <pc:docMk/>
            <pc:sldMk cId="3736441828" sldId="263"/>
            <ac:spMk id="13" creationId="{2633B3B5-CC90-43F0-8714-D31D1F3F0209}"/>
          </ac:spMkLst>
        </pc:spChg>
        <pc:spChg chg="add">
          <ac:chgData name="Carys Davies [cad76]" userId="56487961-37d0-4495-a203-3bfbf855bb6b" providerId="ADAL" clId="{BFE7F7EA-43AC-4CE2-88F1-B98341C4A03B}" dt="2025-11-19T08:59:00.129" v="643" actId="26606"/>
          <ac:spMkLst>
            <pc:docMk/>
            <pc:sldMk cId="3736441828" sldId="263"/>
            <ac:spMk id="15" creationId="{A8D57A06-A426-446D-B02C-A2DC6B62E45E}"/>
          </ac:spMkLst>
        </pc:spChg>
        <pc:picChg chg="add mod">
          <ac:chgData name="Carys Davies [cad76]" userId="56487961-37d0-4495-a203-3bfbf855bb6b" providerId="ADAL" clId="{BFE7F7EA-43AC-4CE2-88F1-B98341C4A03B}" dt="2025-11-19T08:59:00.129" v="643" actId="26606"/>
          <ac:picMkLst>
            <pc:docMk/>
            <pc:sldMk cId="3736441828" sldId="263"/>
            <ac:picMk id="4" creationId="{B43361DF-BD73-3406-42AE-16A9CAB28F35}"/>
          </ac:picMkLst>
        </pc:picChg>
      </pc:sldChg>
      <pc:sldChg chg="addSp modSp new mod modAnim">
        <pc:chgData name="Carys Davies [cad76]" userId="56487961-37d0-4495-a203-3bfbf855bb6b" providerId="ADAL" clId="{BFE7F7EA-43AC-4CE2-88F1-B98341C4A03B}" dt="2025-11-19T08:56:38.876" v="637" actId="27636"/>
        <pc:sldMkLst>
          <pc:docMk/>
          <pc:sldMk cId="348125247" sldId="264"/>
        </pc:sldMkLst>
        <pc:spChg chg="mod">
          <ac:chgData name="Carys Davies [cad76]" userId="56487961-37d0-4495-a203-3bfbf855bb6b" providerId="ADAL" clId="{BFE7F7EA-43AC-4CE2-88F1-B98341C4A03B}" dt="2025-11-19T08:19:16.794" v="581" actId="20577"/>
          <ac:spMkLst>
            <pc:docMk/>
            <pc:sldMk cId="348125247" sldId="264"/>
            <ac:spMk id="2" creationId="{87487BAA-C45F-007D-09DD-27D0BA5D4A62}"/>
          </ac:spMkLst>
        </pc:spChg>
        <pc:spChg chg="mod">
          <ac:chgData name="Carys Davies [cad76]" userId="56487961-37d0-4495-a203-3bfbf855bb6b" providerId="ADAL" clId="{BFE7F7EA-43AC-4CE2-88F1-B98341C4A03B}" dt="2025-11-19T08:56:38.876" v="637" actId="27636"/>
          <ac:spMkLst>
            <pc:docMk/>
            <pc:sldMk cId="348125247" sldId="264"/>
            <ac:spMk id="3" creationId="{F016B8C4-BF1E-3065-BF4B-5519E5393B6B}"/>
          </ac:spMkLst>
        </pc:spChg>
        <pc:graphicFrameChg chg="add mod">
          <ac:chgData name="Carys Davies [cad76]" userId="56487961-37d0-4495-a203-3bfbf855bb6b" providerId="ADAL" clId="{BFE7F7EA-43AC-4CE2-88F1-B98341C4A03B}" dt="2025-11-19T08:54:35.332" v="620"/>
          <ac:graphicFrameMkLst>
            <pc:docMk/>
            <pc:sldMk cId="348125247" sldId="264"/>
            <ac:graphicFrameMk id="4" creationId="{F280EC35-063A-A915-3618-C2FD37F573B5}"/>
          </ac:graphicFrameMkLst>
        </pc:graphicFrameChg>
        <pc:graphicFrameChg chg="add mod">
          <ac:chgData name="Carys Davies [cad76]" userId="56487961-37d0-4495-a203-3bfbf855bb6b" providerId="ADAL" clId="{BFE7F7EA-43AC-4CE2-88F1-B98341C4A03B}" dt="2025-11-19T08:54:53.107" v="623"/>
          <ac:graphicFrameMkLst>
            <pc:docMk/>
            <pc:sldMk cId="348125247" sldId="264"/>
            <ac:graphicFrameMk id="5" creationId="{28DA3F86-01F7-E73F-D1EF-29D799727FC2}"/>
          </ac:graphicFrameMkLst>
        </pc:graphicFrameChg>
        <pc:graphicFrameChg chg="add mod">
          <ac:chgData name="Carys Davies [cad76]" userId="56487961-37d0-4495-a203-3bfbf855bb6b" providerId="ADAL" clId="{BFE7F7EA-43AC-4CE2-88F1-B98341C4A03B}" dt="2025-11-19T08:56:17.410" v="635"/>
          <ac:graphicFrameMkLst>
            <pc:docMk/>
            <pc:sldMk cId="348125247" sldId="264"/>
            <ac:graphicFrameMk id="6" creationId="{AEBB741A-4388-320C-9C50-C716CF5E3CF5}"/>
          </ac:graphicFrameMkLst>
        </pc:graphicFrameChg>
      </pc:sldChg>
      <pc:sldChg chg="modSp new mod modAnim">
        <pc:chgData name="Carys Davies [cad76]" userId="56487961-37d0-4495-a203-3bfbf855bb6b" providerId="ADAL" clId="{BFE7F7EA-43AC-4CE2-88F1-B98341C4A03B}" dt="2025-11-19T10:00:24.358" v="672" actId="5793"/>
        <pc:sldMkLst>
          <pc:docMk/>
          <pc:sldMk cId="3387130428" sldId="265"/>
        </pc:sldMkLst>
        <pc:spChg chg="mod">
          <ac:chgData name="Carys Davies [cad76]" userId="56487961-37d0-4495-a203-3bfbf855bb6b" providerId="ADAL" clId="{BFE7F7EA-43AC-4CE2-88F1-B98341C4A03B}" dt="2025-11-19T10:00:24.358" v="672" actId="5793"/>
          <ac:spMkLst>
            <pc:docMk/>
            <pc:sldMk cId="3387130428" sldId="265"/>
            <ac:spMk id="3" creationId="{2B0B926F-8AD9-E1BB-915B-7D5E5DCBC96C}"/>
          </ac:spMkLst>
        </pc:spChg>
      </pc:sldChg>
      <pc:sldChg chg="modSp new mod modAnim">
        <pc:chgData name="Carys Davies [cad76]" userId="56487961-37d0-4495-a203-3bfbf855bb6b" providerId="ADAL" clId="{BFE7F7EA-43AC-4CE2-88F1-B98341C4A03B}" dt="2025-11-19T10:01:36.012" v="683"/>
        <pc:sldMkLst>
          <pc:docMk/>
          <pc:sldMk cId="682704927" sldId="266"/>
        </pc:sldMkLst>
        <pc:spChg chg="mod">
          <ac:chgData name="Carys Davies [cad76]" userId="56487961-37d0-4495-a203-3bfbf855bb6b" providerId="ADAL" clId="{BFE7F7EA-43AC-4CE2-88F1-B98341C4A03B}" dt="2025-11-19T10:01:30.770" v="682" actId="5793"/>
          <ac:spMkLst>
            <pc:docMk/>
            <pc:sldMk cId="682704927" sldId="266"/>
            <ac:spMk id="3" creationId="{8CBD1B27-0D07-D39B-F961-80083D20D566}"/>
          </ac:spMkLst>
        </pc:spChg>
      </pc:sldChg>
      <pc:sldChg chg="modSp new mod modAnim">
        <pc:chgData name="Carys Davies [cad76]" userId="56487961-37d0-4495-a203-3bfbf855bb6b" providerId="ADAL" clId="{BFE7F7EA-43AC-4CE2-88F1-B98341C4A03B}" dt="2025-11-19T10:06:29.206" v="699" actId="13926"/>
        <pc:sldMkLst>
          <pc:docMk/>
          <pc:sldMk cId="2292038116" sldId="267"/>
        </pc:sldMkLst>
        <pc:spChg chg="mod">
          <ac:chgData name="Carys Davies [cad76]" userId="56487961-37d0-4495-a203-3bfbf855bb6b" providerId="ADAL" clId="{BFE7F7EA-43AC-4CE2-88F1-B98341C4A03B}" dt="2025-11-19T10:06:29.206" v="699" actId="13926"/>
          <ac:spMkLst>
            <pc:docMk/>
            <pc:sldMk cId="2292038116" sldId="267"/>
            <ac:spMk id="3" creationId="{57E3CCBB-EE27-F7D3-3723-E183C4A2235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9B47-E898-8E90-1C4A-4510DD4E66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D27583-3681-09C2-6DFF-D98BC3BD4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B4468A-DDE7-F7AF-A2A6-D1E0B9FF1E4C}"/>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5" name="Footer Placeholder 4">
            <a:extLst>
              <a:ext uri="{FF2B5EF4-FFF2-40B4-BE49-F238E27FC236}">
                <a16:creationId xmlns:a16="http://schemas.microsoft.com/office/drawing/2014/main" id="{8D4208BB-D9EF-B908-DCA0-C2705B4CC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C56B7-3F9A-5593-AF79-B29628B69F1B}"/>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348560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4971-6C77-2954-AF90-4A7F3ED88E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2AA7C7-232A-43A4-0E20-9AF529C44B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1F16A-2EA3-1EEF-4DA5-193028327AC3}"/>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5" name="Footer Placeholder 4">
            <a:extLst>
              <a:ext uri="{FF2B5EF4-FFF2-40B4-BE49-F238E27FC236}">
                <a16:creationId xmlns:a16="http://schemas.microsoft.com/office/drawing/2014/main" id="{30E943B8-831E-FA4C-EB18-1C74AB8ADC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476DD-7C49-BDDD-9AF3-BFF040DEBEBD}"/>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342193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5FD5CD-EDF4-3153-B667-41554A31E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5F4422-6CDE-B64D-CF0E-FF15BDD7F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56A7C-5029-0C7A-9A8F-72B9FEEF293E}"/>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5" name="Footer Placeholder 4">
            <a:extLst>
              <a:ext uri="{FF2B5EF4-FFF2-40B4-BE49-F238E27FC236}">
                <a16:creationId xmlns:a16="http://schemas.microsoft.com/office/drawing/2014/main" id="{DC9C735C-E726-93F1-1CEF-2A8C1A4BF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4E1631-5B45-0EB6-59D5-0CC30C5177EF}"/>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418794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6A5F-2DA7-3840-42B8-479230C48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66D880-87CD-BD7C-DD08-21F2DB5BDE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B9C51-4E00-35FA-C02E-7B0A2B199C0A}"/>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5" name="Footer Placeholder 4">
            <a:extLst>
              <a:ext uri="{FF2B5EF4-FFF2-40B4-BE49-F238E27FC236}">
                <a16:creationId xmlns:a16="http://schemas.microsoft.com/office/drawing/2014/main" id="{4B7D84AE-CDC0-BCF7-19D7-4A76B7DAE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FB3D6D-A146-9775-0F75-E0E571C03C51}"/>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302339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C01A-CB21-190D-833A-D21D8C29E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B9386B-8FE9-3BBB-CE1B-BF06DB816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829BD-BEBC-2C85-D3F0-ADE782E1D3E2}"/>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5" name="Footer Placeholder 4">
            <a:extLst>
              <a:ext uri="{FF2B5EF4-FFF2-40B4-BE49-F238E27FC236}">
                <a16:creationId xmlns:a16="http://schemas.microsoft.com/office/drawing/2014/main" id="{01C0E6DE-E991-8C59-DA69-6A294E744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DB85B-9F8F-010C-6DD0-BD92EFFF426C}"/>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109157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308F-6978-792B-1F8E-E24271711E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470A3A-C2F1-6C4D-F841-CA30F9E39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BB9B6C-CC23-53CE-AB71-355990A4E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9C2FF2-F282-4510-D740-CAD8BAC90956}"/>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6" name="Footer Placeholder 5">
            <a:extLst>
              <a:ext uri="{FF2B5EF4-FFF2-40B4-BE49-F238E27FC236}">
                <a16:creationId xmlns:a16="http://schemas.microsoft.com/office/drawing/2014/main" id="{8FFFFFC3-6D43-ECBD-2962-C6C85E7512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81F898-56D8-5C72-30C5-55EBA0212C93}"/>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203911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B516-195A-F657-20DA-1A0EFE8750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8C1F98-A003-4FAE-D6EF-B7CBE21DD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E0872-E294-7881-4983-67FEE59E3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E2365B-DB71-E30A-6A74-1B8553E91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BC7F8-F0BB-535B-1352-937D386575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982F5D-1211-0520-8BE1-C308B9801844}"/>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8" name="Footer Placeholder 7">
            <a:extLst>
              <a:ext uri="{FF2B5EF4-FFF2-40B4-BE49-F238E27FC236}">
                <a16:creationId xmlns:a16="http://schemas.microsoft.com/office/drawing/2014/main" id="{A4BCB6F5-B36F-F825-672B-042B6B6FF3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5E402F-664B-BA3A-43B8-4800814E228F}"/>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82371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09AB-0BF1-928A-15AA-9043AA2FA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152371-ED84-B9EF-9D0E-5605379F66B4}"/>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4" name="Footer Placeholder 3">
            <a:extLst>
              <a:ext uri="{FF2B5EF4-FFF2-40B4-BE49-F238E27FC236}">
                <a16:creationId xmlns:a16="http://schemas.microsoft.com/office/drawing/2014/main" id="{95C03575-ABCE-55F9-801B-48422A9985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BC2DD4-EA36-3B60-BF29-8723934C4E2C}"/>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258745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CE226-A9EA-0A47-288E-F4F1CC836CBF}"/>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3" name="Footer Placeholder 2">
            <a:extLst>
              <a:ext uri="{FF2B5EF4-FFF2-40B4-BE49-F238E27FC236}">
                <a16:creationId xmlns:a16="http://schemas.microsoft.com/office/drawing/2014/main" id="{9E3368CD-B27A-7835-625C-12AC01AF20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77F10F-D631-5346-DC64-BEB3171C2527}"/>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269632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D7AA-97EC-0E7B-190A-658006D4F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D1264B-9666-C4A6-6A9D-95B81B470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B5F6DD-4540-8810-0EE2-BECE4ABC8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61F33-9908-E394-A4B6-79A9E67DAD72}"/>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6" name="Footer Placeholder 5">
            <a:extLst>
              <a:ext uri="{FF2B5EF4-FFF2-40B4-BE49-F238E27FC236}">
                <a16:creationId xmlns:a16="http://schemas.microsoft.com/office/drawing/2014/main" id="{9CB32B81-6194-6D30-FF8A-4893F8AE86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09DADA-FA7A-5578-A439-979A9FB0B59E}"/>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211655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9DE5-25D0-8697-6DF8-DA0F56813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778D66-DE38-36F3-C2A4-6ABDA372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00CE99-E3B4-E4CE-5B7A-E6CFC3916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028E7-A739-4425-5B2C-A1C906F02212}"/>
              </a:ext>
            </a:extLst>
          </p:cNvPr>
          <p:cNvSpPr>
            <a:spLocks noGrp="1"/>
          </p:cNvSpPr>
          <p:nvPr>
            <p:ph type="dt" sz="half" idx="10"/>
          </p:nvPr>
        </p:nvSpPr>
        <p:spPr/>
        <p:txBody>
          <a:bodyPr/>
          <a:lstStyle/>
          <a:p>
            <a:fld id="{DA8EFF49-97CA-4F3D-A680-0FC08C92AC46}" type="datetimeFigureOut">
              <a:rPr lang="en-GB" smtClean="0"/>
              <a:t>19/11/2025</a:t>
            </a:fld>
            <a:endParaRPr lang="en-GB"/>
          </a:p>
        </p:txBody>
      </p:sp>
      <p:sp>
        <p:nvSpPr>
          <p:cNvPr id="6" name="Footer Placeholder 5">
            <a:extLst>
              <a:ext uri="{FF2B5EF4-FFF2-40B4-BE49-F238E27FC236}">
                <a16:creationId xmlns:a16="http://schemas.microsoft.com/office/drawing/2014/main" id="{7AD83043-F91C-219C-3A88-16198C38DB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D0E1F-2B4F-B5CA-752C-2ED09E3E6232}"/>
              </a:ext>
            </a:extLst>
          </p:cNvPr>
          <p:cNvSpPr>
            <a:spLocks noGrp="1"/>
          </p:cNvSpPr>
          <p:nvPr>
            <p:ph type="sldNum" sz="quarter" idx="12"/>
          </p:nvPr>
        </p:nvSpPr>
        <p:spPr/>
        <p:txBody>
          <a:bodyPr/>
          <a:lstStyle/>
          <a:p>
            <a:fld id="{197C72D3-1CEE-4909-9155-2E59ABFB0E6F}" type="slidenum">
              <a:rPr lang="en-GB" smtClean="0"/>
              <a:t>‹#›</a:t>
            </a:fld>
            <a:endParaRPr lang="en-GB"/>
          </a:p>
        </p:txBody>
      </p:sp>
    </p:spTree>
    <p:extLst>
      <p:ext uri="{BB962C8B-B14F-4D97-AF65-F5344CB8AC3E}">
        <p14:creationId xmlns:p14="http://schemas.microsoft.com/office/powerpoint/2010/main" val="323836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5AF1DF-4A55-8485-C860-D5D53FF37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48F6C8-A8A2-68A5-CC30-FEF180DE1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BEB99-EE83-92B0-3B81-196271364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8EFF49-97CA-4F3D-A680-0FC08C92AC46}" type="datetimeFigureOut">
              <a:rPr lang="en-GB" smtClean="0"/>
              <a:t>19/11/2025</a:t>
            </a:fld>
            <a:endParaRPr lang="en-GB"/>
          </a:p>
        </p:txBody>
      </p:sp>
      <p:sp>
        <p:nvSpPr>
          <p:cNvPr id="5" name="Footer Placeholder 4">
            <a:extLst>
              <a:ext uri="{FF2B5EF4-FFF2-40B4-BE49-F238E27FC236}">
                <a16:creationId xmlns:a16="http://schemas.microsoft.com/office/drawing/2014/main" id="{F96D6297-296D-6F83-99BE-C383C7DED4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D4EF47-F981-6F22-D47A-38ED1AECA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C72D3-1CEE-4909-9155-2E59ABFB0E6F}" type="slidenum">
              <a:rPr lang="en-GB" smtClean="0"/>
              <a:t>‹#›</a:t>
            </a:fld>
            <a:endParaRPr lang="en-GB"/>
          </a:p>
        </p:txBody>
      </p:sp>
    </p:spTree>
    <p:extLst>
      <p:ext uri="{BB962C8B-B14F-4D97-AF65-F5344CB8AC3E}">
        <p14:creationId xmlns:p14="http://schemas.microsoft.com/office/powerpoint/2010/main" val="325872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heguardian.com/books/2023/mar/27/the-big-idea-how-can-englands-universities-surviv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guardian.com/uk-news/2023/may/28/it-would-be-a-betrayal-to-back-down-now-university-pay-row-reaches-new-level-of-acrimon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UVJhvw0M8H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Graduates Throwing Hats">
            <a:extLst>
              <a:ext uri="{FF2B5EF4-FFF2-40B4-BE49-F238E27FC236}">
                <a16:creationId xmlns:a16="http://schemas.microsoft.com/office/drawing/2014/main" id="{B5486ADE-B68D-2DED-5526-39C11EF5BC7E}"/>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85"/>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B74E9-E3AF-8582-6EF2-9C50426F8F2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rPr>
              <a:t>Higher Education in the UK</a:t>
            </a:r>
          </a:p>
        </p:txBody>
      </p:sp>
      <p:sp>
        <p:nvSpPr>
          <p:cNvPr id="3" name="Subtitle 2">
            <a:extLst>
              <a:ext uri="{FF2B5EF4-FFF2-40B4-BE49-F238E27FC236}">
                <a16:creationId xmlns:a16="http://schemas.microsoft.com/office/drawing/2014/main" id="{C494D2EC-88BD-3F51-B135-6F8795A8A7AF}"/>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dirty="0">
                <a:solidFill>
                  <a:srgbClr val="FFFFFF"/>
                </a:solidFill>
              </a:rPr>
              <a:t>Reading comprehension (in class) </a:t>
            </a:r>
          </a:p>
          <a:p>
            <a:r>
              <a:rPr lang="en-GB" dirty="0">
                <a:solidFill>
                  <a:srgbClr val="FFFFFF"/>
                </a:solidFill>
              </a:rPr>
              <a:t>Listening comprehension (as homework) </a:t>
            </a:r>
          </a:p>
        </p:txBody>
      </p:sp>
    </p:spTree>
    <p:extLst>
      <p:ext uri="{BB962C8B-B14F-4D97-AF65-F5344CB8AC3E}">
        <p14:creationId xmlns:p14="http://schemas.microsoft.com/office/powerpoint/2010/main" val="13295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B497-292E-8393-D9E4-369CE9DACD0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B0B926F-8AD9-E1BB-915B-7D5E5DCBC96C}"/>
              </a:ext>
            </a:extLst>
          </p:cNvPr>
          <p:cNvSpPr>
            <a:spLocks noGrp="1"/>
          </p:cNvSpPr>
          <p:nvPr>
            <p:ph idx="1"/>
          </p:nvPr>
        </p:nvSpPr>
        <p:spPr/>
        <p:txBody>
          <a:bodyPr>
            <a:normAutofit fontScale="70000" lnSpcReduction="20000"/>
          </a:bodyPr>
          <a:lstStyle/>
          <a:p>
            <a:r>
              <a:rPr lang="en-GB" dirty="0"/>
              <a:t>.</a:t>
            </a:r>
            <a:r>
              <a:rPr lang="en-GB" b="1" dirty="0"/>
              <a:t> 1.	What does the price cap refer to here?</a:t>
            </a:r>
          </a:p>
          <a:p>
            <a:pPr marL="0" indent="0">
              <a:buNone/>
            </a:pPr>
            <a:r>
              <a:rPr lang="en-GB" dirty="0"/>
              <a:t>________________________________________________________________________________________________________________________________________________________</a:t>
            </a:r>
          </a:p>
          <a:p>
            <a:pPr marL="0" indent="0">
              <a:buNone/>
            </a:pPr>
            <a:r>
              <a:rPr lang="en-GB" dirty="0"/>
              <a:t>____________________________________________________________________________</a:t>
            </a:r>
          </a:p>
          <a:p>
            <a:r>
              <a:rPr lang="en-GB" dirty="0"/>
              <a:t>Earlier this year, the government put a price cap on tuition fees, setting it at £9,250 pounds for the next two years.</a:t>
            </a:r>
          </a:p>
          <a:p>
            <a:pPr marL="0" indent="0">
              <a:buNone/>
            </a:pPr>
            <a:r>
              <a:rPr lang="en-GB" dirty="0"/>
              <a:t> </a:t>
            </a:r>
          </a:p>
          <a:p>
            <a:r>
              <a:rPr lang="en-GB" b="1" dirty="0"/>
              <a:t>2.	Why do some universities believe this price cap is detrimental?</a:t>
            </a:r>
            <a:endParaRPr lang="en-GB" dirty="0"/>
          </a:p>
          <a:p>
            <a:pPr marL="0" indent="0">
              <a:buNone/>
            </a:pPr>
            <a:r>
              <a:rPr lang="en-GB" dirty="0"/>
              <a:t>________________________________________________________________________________________________________________________________________________________</a:t>
            </a:r>
          </a:p>
          <a:p>
            <a:pPr marL="0" indent="0">
              <a:buNone/>
            </a:pPr>
            <a:r>
              <a:rPr lang="en-GB" dirty="0"/>
              <a:t>____________________________________________________________________________</a:t>
            </a:r>
          </a:p>
          <a:p>
            <a:pPr marL="0" indent="0">
              <a:buNone/>
            </a:pPr>
            <a:r>
              <a:rPr lang="en-GB" dirty="0"/>
              <a:t>Some universities say that means that for every home student they take, they are making a loss of more than 1700 pounds and that by 2024 that loss more than doubles to 4000.</a:t>
            </a:r>
          </a:p>
          <a:p>
            <a:endParaRPr lang="en-GB" dirty="0"/>
          </a:p>
        </p:txBody>
      </p:sp>
    </p:spTree>
    <p:extLst>
      <p:ext uri="{BB962C8B-B14F-4D97-AF65-F5344CB8AC3E}">
        <p14:creationId xmlns:p14="http://schemas.microsoft.com/office/powerpoint/2010/main" val="338713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4248-E488-2ACC-BBC2-4AAC5E2EB0B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BD1B27-0D07-D39B-F961-80083D20D566}"/>
              </a:ext>
            </a:extLst>
          </p:cNvPr>
          <p:cNvSpPr>
            <a:spLocks noGrp="1"/>
          </p:cNvSpPr>
          <p:nvPr>
            <p:ph idx="1"/>
          </p:nvPr>
        </p:nvSpPr>
        <p:spPr/>
        <p:txBody>
          <a:bodyPr>
            <a:normAutofit fontScale="70000" lnSpcReduction="20000"/>
          </a:bodyPr>
          <a:lstStyle/>
          <a:p>
            <a:r>
              <a:rPr lang="en-GB" b="1" dirty="0"/>
              <a:t>3.	What does the 24,000-pound figure refer to?</a:t>
            </a:r>
            <a:endParaRPr lang="en-GB" dirty="0"/>
          </a:p>
          <a:p>
            <a:pPr marL="0" indent="0">
              <a:buNone/>
            </a:pPr>
            <a:r>
              <a:rPr lang="en-GB" dirty="0"/>
              <a:t>________________________________________________________________________________________________________________________________________________________</a:t>
            </a:r>
          </a:p>
          <a:p>
            <a:pPr marL="0" indent="0">
              <a:buNone/>
            </a:pPr>
            <a:r>
              <a:rPr lang="en-GB" dirty="0"/>
              <a:t>____________________________________________________________________________</a:t>
            </a:r>
          </a:p>
          <a:p>
            <a:r>
              <a:rPr lang="en-GB" dirty="0"/>
              <a:t>There’ve been media reports today of 24,000-pound fees. I mean, I think that nobody in the sector is seriously talking about that level of increase.</a:t>
            </a:r>
          </a:p>
          <a:p>
            <a:pPr marL="0" indent="0">
              <a:buNone/>
            </a:pPr>
            <a:endParaRPr lang="en-GB" dirty="0"/>
          </a:p>
          <a:p>
            <a:r>
              <a:rPr lang="en-GB" b="1" dirty="0"/>
              <a:t>4.	According to Daniele, what two factors are dissuading prospective university students?</a:t>
            </a:r>
            <a:endParaRPr lang="en-GB" dirty="0"/>
          </a:p>
          <a:p>
            <a:pPr marL="0" indent="0">
              <a:buNone/>
            </a:pPr>
            <a:r>
              <a:rPr lang="en-GB" dirty="0"/>
              <a:t>________________________________________________________________________________________________________________________________________________________</a:t>
            </a:r>
          </a:p>
          <a:p>
            <a:pPr marL="0" indent="0">
              <a:buNone/>
            </a:pPr>
            <a:r>
              <a:rPr lang="en-GB" dirty="0"/>
              <a:t>____________________________________________________________________________</a:t>
            </a:r>
          </a:p>
          <a:p>
            <a:r>
              <a:rPr lang="en-GB" dirty="0"/>
              <a:t>Increase in tuition fees but also maintenance loan being insufficient in the context of a cost of living crisis.</a:t>
            </a:r>
          </a:p>
          <a:p>
            <a:endParaRPr lang="en-GB" dirty="0"/>
          </a:p>
        </p:txBody>
      </p:sp>
    </p:spTree>
    <p:extLst>
      <p:ext uri="{BB962C8B-B14F-4D97-AF65-F5344CB8AC3E}">
        <p14:creationId xmlns:p14="http://schemas.microsoft.com/office/powerpoint/2010/main" val="6827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3334-37F6-2834-6499-B06EB4249A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E3CCBB-EE27-F7D3-3723-E183C4A2235C}"/>
              </a:ext>
            </a:extLst>
          </p:cNvPr>
          <p:cNvSpPr>
            <a:spLocks noGrp="1"/>
          </p:cNvSpPr>
          <p:nvPr>
            <p:ph idx="1"/>
          </p:nvPr>
        </p:nvSpPr>
        <p:spPr/>
        <p:txBody>
          <a:bodyPr/>
          <a:lstStyle/>
          <a:p>
            <a:r>
              <a:rPr lang="en-GB" b="1" dirty="0"/>
              <a:t>	Fill in the blanks in the following transcript of the news presenter’s speech:</a:t>
            </a:r>
            <a:endParaRPr lang="en-GB" dirty="0"/>
          </a:p>
          <a:p>
            <a:r>
              <a:rPr lang="en-GB" dirty="0"/>
              <a:t>No </a:t>
            </a:r>
            <a:r>
              <a:rPr lang="en-GB" b="1" dirty="0">
                <a:highlight>
                  <a:srgbClr val="FFFF00"/>
                </a:highlight>
              </a:rPr>
              <a:t>domestic</a:t>
            </a:r>
            <a:r>
              <a:rPr lang="en-GB" dirty="0"/>
              <a:t> tuition fee hike may mean more </a:t>
            </a:r>
            <a:r>
              <a:rPr lang="en-GB" b="1" dirty="0">
                <a:highlight>
                  <a:srgbClr val="FFFF00"/>
                </a:highlight>
              </a:rPr>
              <a:t>overseas</a:t>
            </a:r>
            <a:r>
              <a:rPr lang="en-GB" dirty="0"/>
              <a:t> students. According to some university bosses, they already pay more than double and some unis are already taking on record numbers. But the Department of Education says it’s a </a:t>
            </a:r>
            <a:r>
              <a:rPr lang="en-GB" b="1" dirty="0">
                <a:highlight>
                  <a:srgbClr val="FFFF00"/>
                </a:highlight>
              </a:rPr>
              <a:t>myth</a:t>
            </a:r>
            <a:r>
              <a:rPr lang="en-GB" dirty="0"/>
              <a:t> that UK students will </a:t>
            </a:r>
            <a:r>
              <a:rPr lang="en-GB" b="1" dirty="0">
                <a:highlight>
                  <a:srgbClr val="FFFF00"/>
                </a:highlight>
              </a:rPr>
              <a:t>miss</a:t>
            </a:r>
            <a:r>
              <a:rPr lang="en-GB" dirty="0"/>
              <a:t> places as a result. There’s no comment from them about addressing the price capping issue</a:t>
            </a:r>
          </a:p>
          <a:p>
            <a:endParaRPr lang="en-GB" dirty="0"/>
          </a:p>
        </p:txBody>
      </p:sp>
    </p:spTree>
    <p:extLst>
      <p:ext uri="{BB962C8B-B14F-4D97-AF65-F5344CB8AC3E}">
        <p14:creationId xmlns:p14="http://schemas.microsoft.com/office/powerpoint/2010/main" val="229203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view of graduates in an outdoor graduation">
            <a:extLst>
              <a:ext uri="{FF2B5EF4-FFF2-40B4-BE49-F238E27FC236}">
                <a16:creationId xmlns:a16="http://schemas.microsoft.com/office/drawing/2014/main" id="{A58505C3-6524-0B38-E508-14AB16A2F653}"/>
              </a:ext>
            </a:extLst>
          </p:cNvPr>
          <p:cNvPicPr>
            <a:picLocks noChangeAspect="1"/>
          </p:cNvPicPr>
          <p:nvPr/>
        </p:nvPicPr>
        <p:blipFill>
          <a:blip r:embed="rId2"/>
          <a:srcRect l="15527" r="31814" b="-2"/>
          <a:stretch>
            <a:fillRect/>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FD109-75BB-87AD-C9CE-86E7B32758C1}"/>
              </a:ext>
            </a:extLst>
          </p:cNvPr>
          <p:cNvSpPr>
            <a:spLocks noGrp="1"/>
          </p:cNvSpPr>
          <p:nvPr>
            <p:ph type="title"/>
          </p:nvPr>
        </p:nvSpPr>
        <p:spPr>
          <a:xfrm>
            <a:off x="6115317" y="405685"/>
            <a:ext cx="5464968" cy="1559301"/>
          </a:xfrm>
        </p:spPr>
        <p:txBody>
          <a:bodyPr>
            <a:normAutofit/>
          </a:bodyPr>
          <a:lstStyle/>
          <a:p>
            <a:r>
              <a:rPr lang="en-GB" sz="4000" dirty="0"/>
              <a:t>Context </a:t>
            </a:r>
          </a:p>
        </p:txBody>
      </p:sp>
      <p:sp>
        <p:nvSpPr>
          <p:cNvPr id="3" name="Content Placeholder 2">
            <a:extLst>
              <a:ext uri="{FF2B5EF4-FFF2-40B4-BE49-F238E27FC236}">
                <a16:creationId xmlns:a16="http://schemas.microsoft.com/office/drawing/2014/main" id="{27B6DDE6-78B1-6CA9-44DF-40FF75B4CFD1}"/>
              </a:ext>
            </a:extLst>
          </p:cNvPr>
          <p:cNvSpPr>
            <a:spLocks noGrp="1"/>
          </p:cNvSpPr>
          <p:nvPr>
            <p:ph idx="1"/>
          </p:nvPr>
        </p:nvSpPr>
        <p:spPr>
          <a:xfrm>
            <a:off x="6115316" y="1627833"/>
            <a:ext cx="5711593" cy="4612245"/>
          </a:xfrm>
        </p:spPr>
        <p:txBody>
          <a:bodyPr anchor="ctr">
            <a:normAutofit/>
          </a:bodyPr>
          <a:lstStyle/>
          <a:p>
            <a:r>
              <a:rPr lang="en-US" sz="1600" dirty="0"/>
              <a:t>Students in the UK usually enter university at the age of eighteen, often having studied </a:t>
            </a:r>
            <a:r>
              <a:rPr lang="en-US" sz="1600" b="1" dirty="0"/>
              <a:t>A-levels</a:t>
            </a:r>
            <a:r>
              <a:rPr lang="en-US" sz="1600" dirty="0"/>
              <a:t> for two years beforehand. The first higher education degree is a bachelor’s degree, which usually takes three years. However, depending on the degree pursued, the </a:t>
            </a:r>
            <a:r>
              <a:rPr lang="en-US" sz="1600" b="1" dirty="0"/>
              <a:t>bachelor’s degree </a:t>
            </a:r>
            <a:r>
              <a:rPr lang="en-US" sz="1600" dirty="0"/>
              <a:t>may take up to four years to complete, and research projects or dissertations are usually required during the fourth year. Remember that education is a </a:t>
            </a:r>
            <a:r>
              <a:rPr lang="en-US" sz="1600" b="1" dirty="0"/>
              <a:t>devolved matter</a:t>
            </a:r>
            <a:r>
              <a:rPr lang="en-US" sz="1600" dirty="0"/>
              <a:t>, meaning that there are differences depending on the nation, in terms of curricula, teaching methods, or testing requirements. For example, Scottish students who choose to study in Scotland pay no tuition fees, contrary to other parts of the UK, in which undergraduate tuition fees can amount to </a:t>
            </a:r>
            <a:r>
              <a:rPr lang="en-US" sz="1600" b="1" dirty="0"/>
              <a:t>£9,250 per year </a:t>
            </a:r>
            <a:r>
              <a:rPr lang="en-US" sz="1600" dirty="0"/>
              <a:t>for UK and EU students.</a:t>
            </a:r>
            <a:endParaRPr lang="en-GB" sz="1600" dirty="0"/>
          </a:p>
          <a:p>
            <a:r>
              <a:rPr lang="en-US" sz="1600" dirty="0"/>
              <a:t>UK tuition fees are frequently a source of </a:t>
            </a:r>
            <a:r>
              <a:rPr lang="en-US" sz="1600" b="1" dirty="0"/>
              <a:t>controversy</a:t>
            </a:r>
            <a:r>
              <a:rPr lang="en-US" sz="1600" dirty="0"/>
              <a:t>, with prices having risen to staggering levels for UK and EU students in recent years. At the same time, a lot of universities have had to face funding cuts for courses considered of « low value » in order to redirect money to subjects deemed </a:t>
            </a:r>
            <a:r>
              <a:rPr lang="en-US" sz="1600" b="1" dirty="0"/>
              <a:t>more important to the economy.</a:t>
            </a:r>
            <a:endParaRPr lang="en-GB" sz="1600" b="1" dirty="0"/>
          </a:p>
          <a:p>
            <a:endParaRPr lang="en-GB" sz="1300" dirty="0"/>
          </a:p>
        </p:txBody>
      </p:sp>
    </p:spTree>
    <p:extLst>
      <p:ext uri="{BB962C8B-B14F-4D97-AF65-F5344CB8AC3E}">
        <p14:creationId xmlns:p14="http://schemas.microsoft.com/office/powerpoint/2010/main" val="305589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C144-0424-6DCD-E199-F1DE74CC16F5}"/>
              </a:ext>
            </a:extLst>
          </p:cNvPr>
          <p:cNvSpPr>
            <a:spLocks noGrp="1"/>
          </p:cNvSpPr>
          <p:nvPr>
            <p:ph type="title"/>
          </p:nvPr>
        </p:nvSpPr>
        <p:spPr/>
        <p:txBody>
          <a:bodyPr/>
          <a:lstStyle/>
          <a:p>
            <a:r>
              <a:rPr lang="en-GB" dirty="0"/>
              <a:t>Vocab </a:t>
            </a:r>
          </a:p>
        </p:txBody>
      </p:sp>
      <p:sp>
        <p:nvSpPr>
          <p:cNvPr id="3" name="Content Placeholder 2">
            <a:extLst>
              <a:ext uri="{FF2B5EF4-FFF2-40B4-BE49-F238E27FC236}">
                <a16:creationId xmlns:a16="http://schemas.microsoft.com/office/drawing/2014/main" id="{4E866DC5-CCD2-6AD7-636E-634D82B8D382}"/>
              </a:ext>
            </a:extLst>
          </p:cNvPr>
          <p:cNvSpPr>
            <a:spLocks noGrp="1"/>
          </p:cNvSpPr>
          <p:nvPr>
            <p:ph idx="1"/>
          </p:nvPr>
        </p:nvSpPr>
        <p:spPr/>
        <p:txBody>
          <a:bodyPr/>
          <a:lstStyle/>
          <a:p>
            <a:r>
              <a:rPr lang="en-GB" dirty="0"/>
              <a:t>Tory : The conservative party in the UK</a:t>
            </a:r>
          </a:p>
          <a:p>
            <a:r>
              <a:rPr lang="fr-FR" dirty="0"/>
              <a:t>To prompt :</a:t>
            </a:r>
          </a:p>
          <a:p>
            <a:pPr>
              <a:buFont typeface="Wingdings" panose="05000000000000000000" pitchFamily="2" charset="2"/>
              <a:buChar char="Ø"/>
            </a:pPr>
            <a:r>
              <a:rPr lang="fr-FR" dirty="0"/>
              <a:t> </a:t>
            </a:r>
            <a:r>
              <a:rPr lang="en-GB" dirty="0"/>
              <a:t>To bring about an action or a feeling / to make something happen.</a:t>
            </a:r>
          </a:p>
          <a:p>
            <a:r>
              <a:rPr lang="fr-FR" dirty="0" err="1"/>
              <a:t>Dismay</a:t>
            </a:r>
            <a:r>
              <a:rPr lang="fr-FR" dirty="0"/>
              <a:t> : </a:t>
            </a:r>
          </a:p>
          <a:p>
            <a:pPr>
              <a:buFont typeface="Wingdings" panose="05000000000000000000" pitchFamily="2" charset="2"/>
              <a:buChar char="Ø"/>
            </a:pPr>
            <a:r>
              <a:rPr lang="fr-FR" dirty="0"/>
              <a:t> </a:t>
            </a:r>
            <a:r>
              <a:rPr lang="fr-FR" dirty="0" err="1"/>
              <a:t>strong</a:t>
            </a:r>
            <a:r>
              <a:rPr lang="fr-FR" dirty="0"/>
              <a:t> </a:t>
            </a:r>
            <a:r>
              <a:rPr lang="fr-FR" dirty="0" err="1"/>
              <a:t>disappointment</a:t>
            </a:r>
            <a:r>
              <a:rPr lang="fr-FR" dirty="0"/>
              <a:t> or </a:t>
            </a:r>
            <a:r>
              <a:rPr lang="fr-FR" dirty="0" err="1"/>
              <a:t>sadness</a:t>
            </a:r>
            <a:r>
              <a:rPr lang="fr-FR" dirty="0"/>
              <a:t> </a:t>
            </a:r>
          </a:p>
          <a:p>
            <a:r>
              <a:rPr lang="en-GB" dirty="0"/>
              <a:t>flagship : </a:t>
            </a:r>
          </a:p>
          <a:p>
            <a:pPr>
              <a:buFont typeface="Wingdings" panose="05000000000000000000" pitchFamily="2" charset="2"/>
              <a:buChar char="Ø"/>
            </a:pPr>
            <a:r>
              <a:rPr lang="en-GB" dirty="0"/>
              <a:t> </a:t>
            </a:r>
            <a:r>
              <a:rPr lang="en-US" dirty="0"/>
              <a:t>The best or most important product, idea, building, etc. that an organization owns or produces </a:t>
            </a:r>
            <a:endParaRPr lang="en-GB" dirty="0"/>
          </a:p>
        </p:txBody>
      </p:sp>
    </p:spTree>
    <p:extLst>
      <p:ext uri="{BB962C8B-B14F-4D97-AF65-F5344CB8AC3E}">
        <p14:creationId xmlns:p14="http://schemas.microsoft.com/office/powerpoint/2010/main" val="11084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7BAA-C45F-007D-09DD-27D0BA5D4A62}"/>
              </a:ext>
            </a:extLst>
          </p:cNvPr>
          <p:cNvSpPr>
            <a:spLocks noGrp="1"/>
          </p:cNvSpPr>
          <p:nvPr>
            <p:ph type="title"/>
          </p:nvPr>
        </p:nvSpPr>
        <p:spPr/>
        <p:txBody>
          <a:bodyPr/>
          <a:lstStyle/>
          <a:p>
            <a:r>
              <a:rPr lang="en-GB" dirty="0"/>
              <a:t>Vocab : </a:t>
            </a:r>
          </a:p>
        </p:txBody>
      </p:sp>
      <p:sp>
        <p:nvSpPr>
          <p:cNvPr id="3" name="Content Placeholder 2">
            <a:extLst>
              <a:ext uri="{FF2B5EF4-FFF2-40B4-BE49-F238E27FC236}">
                <a16:creationId xmlns:a16="http://schemas.microsoft.com/office/drawing/2014/main" id="{F016B8C4-BF1E-3065-BF4B-5519E5393B6B}"/>
              </a:ext>
            </a:extLst>
          </p:cNvPr>
          <p:cNvSpPr>
            <a:spLocks noGrp="1"/>
          </p:cNvSpPr>
          <p:nvPr>
            <p:ph idx="1"/>
          </p:nvPr>
        </p:nvSpPr>
        <p:spPr>
          <a:xfrm>
            <a:off x="838200" y="1510992"/>
            <a:ext cx="10515600" cy="4351338"/>
          </a:xfrm>
        </p:spPr>
        <p:txBody>
          <a:bodyPr>
            <a:normAutofit fontScale="85000" lnSpcReduction="20000"/>
          </a:bodyPr>
          <a:lstStyle/>
          <a:p>
            <a:r>
              <a:rPr lang="fr-FR" dirty="0"/>
              <a:t>Alumni</a:t>
            </a:r>
          </a:p>
          <a:p>
            <a:pPr>
              <a:buFont typeface="Wingdings" panose="05000000000000000000" pitchFamily="2" charset="2"/>
              <a:buChar char="Ø"/>
            </a:pPr>
            <a:r>
              <a:rPr lang="fr-FR" dirty="0"/>
              <a:t> </a:t>
            </a:r>
            <a:r>
              <a:rPr lang="en-US" dirty="0"/>
              <a:t>former students of a particular school, college, or university </a:t>
            </a:r>
          </a:p>
          <a:p>
            <a:r>
              <a:rPr lang="en-GB" dirty="0"/>
              <a:t> To undermine </a:t>
            </a:r>
          </a:p>
          <a:p>
            <a:pPr>
              <a:buFont typeface="Wingdings" panose="05000000000000000000" pitchFamily="2" charset="2"/>
              <a:buChar char="Ø"/>
            </a:pPr>
            <a:r>
              <a:rPr lang="en-GB" dirty="0"/>
              <a:t> to make someone less confident, less powerful, or less likely to succeed, or to make something weaker, often gradually </a:t>
            </a:r>
          </a:p>
          <a:p>
            <a:r>
              <a:rPr lang="en-GB" dirty="0"/>
              <a:t>In jeopardy </a:t>
            </a:r>
          </a:p>
          <a:p>
            <a:pPr>
              <a:buFont typeface="Wingdings" panose="05000000000000000000" pitchFamily="2" charset="2"/>
              <a:buChar char="Ø"/>
            </a:pPr>
            <a:r>
              <a:rPr lang="en-GB" dirty="0"/>
              <a:t> in danger of being damaged or destroyed</a:t>
            </a:r>
            <a:r>
              <a:rPr lang="en-GB" b="1" dirty="0"/>
              <a:t> </a:t>
            </a:r>
          </a:p>
          <a:p>
            <a:r>
              <a:rPr lang="en-GB" dirty="0"/>
              <a:t>grievances </a:t>
            </a:r>
          </a:p>
          <a:p>
            <a:pPr>
              <a:buFont typeface="Wingdings" panose="05000000000000000000" pitchFamily="2" charset="2"/>
              <a:buChar char="Ø"/>
            </a:pPr>
            <a:r>
              <a:rPr lang="en-GB" b="1" dirty="0"/>
              <a:t> </a:t>
            </a:r>
            <a:r>
              <a:rPr lang="en-GB" dirty="0"/>
              <a:t>a complaint or a strong feeling that you have been treated unfairly </a:t>
            </a:r>
          </a:p>
          <a:p>
            <a:r>
              <a:rPr lang="en-GB" dirty="0"/>
              <a:t>endowment </a:t>
            </a:r>
          </a:p>
          <a:p>
            <a:pPr>
              <a:buFont typeface="Wingdings" panose="05000000000000000000" pitchFamily="2" charset="2"/>
              <a:buChar char="Ø"/>
            </a:pPr>
            <a:r>
              <a:rPr lang="en-GB" b="1" dirty="0"/>
              <a:t> </a:t>
            </a:r>
            <a:r>
              <a:rPr lang="en-GB" dirty="0"/>
              <a:t>money that is given to a college, hospital, etc. in order to provide it with an income, or the giving of this money </a:t>
            </a:r>
            <a:endParaRPr lang="en-GB" b="1" dirty="0"/>
          </a:p>
          <a:p>
            <a:pPr marL="0" indent="0">
              <a:buNone/>
            </a:pPr>
            <a:endParaRPr lang="en-GB" dirty="0"/>
          </a:p>
        </p:txBody>
      </p:sp>
    </p:spTree>
    <p:extLst>
      <p:ext uri="{BB962C8B-B14F-4D97-AF65-F5344CB8AC3E}">
        <p14:creationId xmlns:p14="http://schemas.microsoft.com/office/powerpoint/2010/main" val="34812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D58D-9984-F399-50B7-AC9B11832572}"/>
              </a:ext>
            </a:extLst>
          </p:cNvPr>
          <p:cNvSpPr>
            <a:spLocks noGrp="1"/>
          </p:cNvSpPr>
          <p:nvPr>
            <p:ph type="title"/>
          </p:nvPr>
        </p:nvSpPr>
        <p:spPr/>
        <p:txBody>
          <a:bodyPr/>
          <a:lstStyle/>
          <a:p>
            <a:r>
              <a:rPr lang="en-GB" dirty="0"/>
              <a:t>Answers </a:t>
            </a:r>
          </a:p>
        </p:txBody>
      </p:sp>
      <p:sp>
        <p:nvSpPr>
          <p:cNvPr id="3" name="Content Placeholder 2">
            <a:extLst>
              <a:ext uri="{FF2B5EF4-FFF2-40B4-BE49-F238E27FC236}">
                <a16:creationId xmlns:a16="http://schemas.microsoft.com/office/drawing/2014/main" id="{12052824-95E1-B3BC-6E8B-9CAB2807C211}"/>
              </a:ext>
            </a:extLst>
          </p:cNvPr>
          <p:cNvSpPr>
            <a:spLocks noGrp="1"/>
          </p:cNvSpPr>
          <p:nvPr>
            <p:ph idx="1"/>
          </p:nvPr>
        </p:nvSpPr>
        <p:spPr/>
        <p:txBody>
          <a:bodyPr>
            <a:normAutofit fontScale="92500"/>
          </a:bodyPr>
          <a:lstStyle/>
          <a:p>
            <a:pPr lvl="0"/>
            <a:r>
              <a:rPr lang="en-US" dirty="0"/>
              <a:t>True or False ? Justify with a quote.</a:t>
            </a:r>
            <a:endParaRPr lang="en-GB" dirty="0"/>
          </a:p>
          <a:p>
            <a:r>
              <a:rPr lang="en-US" dirty="0"/>
              <a:t>Problems leading to job cuts result solely from a governmental push to encourage degrees in sciences.</a:t>
            </a:r>
            <a:endParaRPr lang="en-GB" dirty="0"/>
          </a:p>
          <a:p>
            <a:pPr marL="0" indent="0">
              <a:buNone/>
            </a:pPr>
            <a:endParaRPr lang="en-GB" dirty="0"/>
          </a:p>
          <a:p>
            <a:r>
              <a:rPr lang="en-US" dirty="0"/>
              <a:t>T    </a:t>
            </a:r>
            <a:r>
              <a:rPr lang="en-US" b="1" dirty="0"/>
              <a:t> F</a:t>
            </a:r>
            <a:endParaRPr lang="en-GB" dirty="0"/>
          </a:p>
          <a:p>
            <a:r>
              <a:rPr lang="en-US" i="1" dirty="0"/>
              <a:t>Paragraph 4 =&gt; But the problems leading to job cuts </a:t>
            </a:r>
            <a:r>
              <a:rPr lang="en-US" b="1" i="1" dirty="0"/>
              <a:t>run deeper</a:t>
            </a:r>
            <a:r>
              <a:rPr lang="en-US" i="1" dirty="0"/>
              <a:t>, and are </a:t>
            </a:r>
            <a:r>
              <a:rPr lang="en-US" b="1" i="1" dirty="0"/>
              <a:t>not solely the consequence of a ministerial push towards sciences and away from arts</a:t>
            </a:r>
            <a:r>
              <a:rPr lang="en-US" i="1" dirty="0"/>
              <a:t>. University finances are in crisis. Student fees have been capped at £9,250 a year since 2017, while costs have kept rising. Highly sought-after institutions have responded</a:t>
            </a:r>
            <a:endParaRPr lang="en-GB" dirty="0"/>
          </a:p>
          <a:p>
            <a:endParaRPr lang="en-GB" dirty="0"/>
          </a:p>
        </p:txBody>
      </p:sp>
    </p:spTree>
    <p:extLst>
      <p:ext uri="{BB962C8B-B14F-4D97-AF65-F5344CB8AC3E}">
        <p14:creationId xmlns:p14="http://schemas.microsoft.com/office/powerpoint/2010/main" val="11069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2858-09B9-E558-C3CC-5CF87A1DE4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8CA017-5C1E-51F4-3440-C8F838C11EC8}"/>
              </a:ext>
            </a:extLst>
          </p:cNvPr>
          <p:cNvSpPr>
            <a:spLocks noGrp="1"/>
          </p:cNvSpPr>
          <p:nvPr>
            <p:ph idx="1"/>
          </p:nvPr>
        </p:nvSpPr>
        <p:spPr/>
        <p:txBody>
          <a:bodyPr/>
          <a:lstStyle/>
          <a:p>
            <a:pPr lvl="0"/>
            <a:r>
              <a:rPr lang="en-US" dirty="0"/>
              <a:t>How have highly prestigious and popular institutions reacted to the rising costs? Rephrase as much as possible.</a:t>
            </a:r>
            <a:endParaRPr lang="en-GB" dirty="0"/>
          </a:p>
          <a:p>
            <a:r>
              <a:rPr lang="en-US" dirty="0"/>
              <a:t>« Highly sought-after institutions have responded by taking advantage of the uncapping of student numbers and </a:t>
            </a:r>
            <a:r>
              <a:rPr lang="en-US" b="1" u="sng" dirty="0">
                <a:hlinkClick r:id="rId2"/>
              </a:rPr>
              <a:t>recruiting more</a:t>
            </a:r>
            <a:r>
              <a:rPr lang="en-US" b="1" u="sng" dirty="0"/>
              <a:t> [...] </a:t>
            </a:r>
            <a:r>
              <a:rPr lang="fr-FR" b="1" u="sng" dirty="0"/>
              <a:t>»</a:t>
            </a:r>
            <a:endParaRPr lang="en-GB" b="1" u="sng" dirty="0"/>
          </a:p>
          <a:p>
            <a:r>
              <a:rPr lang="en-US" i="1" dirty="0"/>
              <a:t>Prestigious universities have tried to </a:t>
            </a:r>
            <a:r>
              <a:rPr lang="en-US" b="1" i="1" dirty="0"/>
              <a:t>cope with the rising costs by allowing more students to </a:t>
            </a:r>
            <a:r>
              <a:rPr lang="en-US" b="1" i="1" dirty="0" err="1"/>
              <a:t>enrol</a:t>
            </a:r>
            <a:r>
              <a:rPr lang="en-US" b="1" i="1" dirty="0"/>
              <a:t>(l) and hiring more teachers.</a:t>
            </a:r>
            <a:endParaRPr lang="en-GB" b="1" dirty="0"/>
          </a:p>
          <a:p>
            <a:endParaRPr lang="en-GB" dirty="0"/>
          </a:p>
        </p:txBody>
      </p:sp>
    </p:spTree>
    <p:extLst>
      <p:ext uri="{BB962C8B-B14F-4D97-AF65-F5344CB8AC3E}">
        <p14:creationId xmlns:p14="http://schemas.microsoft.com/office/powerpoint/2010/main" val="203551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1E10-B2C2-5204-8E39-DAD82333A68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7F2A997-6539-05F1-D8B5-13A929610646}"/>
              </a:ext>
            </a:extLst>
          </p:cNvPr>
          <p:cNvSpPr>
            <a:spLocks noGrp="1"/>
          </p:cNvSpPr>
          <p:nvPr>
            <p:ph idx="1"/>
          </p:nvPr>
        </p:nvSpPr>
        <p:spPr/>
        <p:txBody>
          <a:bodyPr/>
          <a:lstStyle/>
          <a:p>
            <a:pPr lvl="0"/>
            <a:r>
              <a:rPr lang="en-US" dirty="0"/>
              <a:t>What are the consequences of the funding cuts on staff?</a:t>
            </a:r>
            <a:endParaRPr lang="en-GB" dirty="0"/>
          </a:p>
          <a:p>
            <a:r>
              <a:rPr lang="en-US" dirty="0"/>
              <a:t>The text also refers to the consequences on teaching staff =&gt; “Academics who are specialists in their fields, following years of study, are frequently stuck on </a:t>
            </a:r>
            <a:r>
              <a:rPr lang="en-US" b="1" u="sng" dirty="0"/>
              <a:t>insecure, </a:t>
            </a:r>
            <a:r>
              <a:rPr lang="en-US" b="1" u="sng" dirty="0">
                <a:hlinkClick r:id="rId2"/>
              </a:rPr>
              <a:t>poorly paid</a:t>
            </a:r>
            <a:r>
              <a:rPr lang="en-US" b="1" u="sng" dirty="0"/>
              <a:t>, temporary contracts, </a:t>
            </a:r>
            <a:r>
              <a:rPr lang="en-US" dirty="0"/>
              <a:t>while staff pensions as well as pay are the subject of the UK’s </a:t>
            </a:r>
            <a:r>
              <a:rPr lang="en-US" u="sng" dirty="0">
                <a:hlinkClick r:id="rId2"/>
              </a:rPr>
              <a:t>longest-running industrial dispute</a:t>
            </a:r>
            <a:r>
              <a:rPr lang="en-US" dirty="0"/>
              <a:t>.” </a:t>
            </a:r>
            <a:endParaRPr lang="en-GB" dirty="0"/>
          </a:p>
          <a:p>
            <a:endParaRPr lang="en-GB" dirty="0"/>
          </a:p>
        </p:txBody>
      </p:sp>
    </p:spTree>
    <p:extLst>
      <p:ext uri="{BB962C8B-B14F-4D97-AF65-F5344CB8AC3E}">
        <p14:creationId xmlns:p14="http://schemas.microsoft.com/office/powerpoint/2010/main" val="34880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A1A5-983C-7191-CBE2-F75F7EABF81A}"/>
              </a:ext>
            </a:extLst>
          </p:cNvPr>
          <p:cNvSpPr>
            <a:spLocks noGrp="1"/>
          </p:cNvSpPr>
          <p:nvPr>
            <p:ph type="title"/>
          </p:nvPr>
        </p:nvSpPr>
        <p:spPr/>
        <p:txBody>
          <a:bodyPr>
            <a:normAutofit fontScale="90000"/>
          </a:bodyPr>
          <a:lstStyle/>
          <a:p>
            <a:r>
              <a:rPr lang="en-US" dirty="0"/>
              <a:t>Why are universities compared to “businesses”?</a:t>
            </a:r>
            <a:br>
              <a:rPr lang="en-GB" dirty="0"/>
            </a:br>
            <a:endParaRPr lang="en-GB" dirty="0"/>
          </a:p>
        </p:txBody>
      </p:sp>
      <p:sp>
        <p:nvSpPr>
          <p:cNvPr id="3" name="Content Placeholder 2">
            <a:extLst>
              <a:ext uri="{FF2B5EF4-FFF2-40B4-BE49-F238E27FC236}">
                <a16:creationId xmlns:a16="http://schemas.microsoft.com/office/drawing/2014/main" id="{2B957079-9D47-E54F-53D3-EB16E97FFAE6}"/>
              </a:ext>
            </a:extLst>
          </p:cNvPr>
          <p:cNvSpPr>
            <a:spLocks noGrp="1"/>
          </p:cNvSpPr>
          <p:nvPr>
            <p:ph idx="1"/>
          </p:nvPr>
        </p:nvSpPr>
        <p:spPr/>
        <p:txBody>
          <a:bodyPr/>
          <a:lstStyle/>
          <a:p>
            <a:r>
              <a:rPr lang="en-GB" dirty="0"/>
              <a:t>In your own words?</a:t>
            </a:r>
          </a:p>
          <a:p>
            <a:r>
              <a:rPr lang="en-GB" dirty="0"/>
              <a:t>Universities are being compared to businesses because they are driven by revenue and competition. Its cutbacks / lack of funding for the Arts and Humanities demonstrate that they are prioritising degrees that are guaranteed to make more money such as STEM.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67958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University bosses call for hike in student tuition fees">
            <a:hlinkClick r:id="" action="ppaction://media"/>
            <a:extLst>
              <a:ext uri="{FF2B5EF4-FFF2-40B4-BE49-F238E27FC236}">
                <a16:creationId xmlns:a16="http://schemas.microsoft.com/office/drawing/2014/main" id="{B43361DF-BD73-3406-42AE-16A9CAB28F35}"/>
              </a:ext>
            </a:extLst>
          </p:cNvPr>
          <p:cNvPicPr>
            <a:picLocks noGrp="1" noRot="1" noChangeAspect="1"/>
          </p:cNvPicPr>
          <p:nvPr>
            <p:ph idx="1"/>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7364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899</Words>
  <Application>Microsoft Office PowerPoint</Application>
  <PresentationFormat>Widescreen</PresentationFormat>
  <Paragraphs>59</Paragraphs>
  <Slides>12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Office Theme</vt:lpstr>
      <vt:lpstr>Higher Education in the UK</vt:lpstr>
      <vt:lpstr>Context </vt:lpstr>
      <vt:lpstr>Vocab </vt:lpstr>
      <vt:lpstr>Vocab : </vt:lpstr>
      <vt:lpstr>Answers </vt:lpstr>
      <vt:lpstr>PowerPoint Presentation</vt:lpstr>
      <vt:lpstr>PowerPoint Presentation</vt:lpstr>
      <vt:lpstr>Why are universities compared to “businesses”?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Carys Davies [cad76]</dc:creator>
  <cp:lastModifiedBy>Carys Davies [cad76]</cp:lastModifiedBy>
  <cp:revision>1</cp:revision>
  <dcterms:created xsi:type="dcterms:W3CDTF">2025-11-18T13:48:46Z</dcterms:created>
  <dcterms:modified xsi:type="dcterms:W3CDTF">2025-11-19T10:06:31Z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fecbd-fc97-4e8a-a9cd-19ed496c406e_Enabled">
    <vt:lpwstr>true</vt:lpwstr>
  </property>
  <property fmtid="{D5CDD505-2E9C-101B-9397-08002B2CF9AE}" pid="3" name="MSIP_Label_f2dfecbd-fc97-4e8a-a9cd-19ed496c406e_SetDate">
    <vt:lpwstr>2025-11-18T14:53:47Z</vt:lpwstr>
  </property>
  <property fmtid="{D5CDD505-2E9C-101B-9397-08002B2CF9AE}" pid="4" name="MSIP_Label_f2dfecbd-fc97-4e8a-a9cd-19ed496c406e_Method">
    <vt:lpwstr>Standard</vt:lpwstr>
  </property>
  <property fmtid="{D5CDD505-2E9C-101B-9397-08002B2CF9AE}" pid="5" name="MSIP_Label_f2dfecbd-fc97-4e8a-a9cd-19ed496c406e_Name">
    <vt:lpwstr>defa4170-0d19-0005-0004-bc88714345d2</vt:lpwstr>
  </property>
  <property fmtid="{D5CDD505-2E9C-101B-9397-08002B2CF9AE}" pid="6" name="MSIP_Label_f2dfecbd-fc97-4e8a-a9cd-19ed496c406e_SiteId">
    <vt:lpwstr>d47b090e-3f5a-4ca0-84d0-9f89d269f175</vt:lpwstr>
  </property>
  <property fmtid="{D5CDD505-2E9C-101B-9397-08002B2CF9AE}" pid="7" name="MSIP_Label_f2dfecbd-fc97-4e8a-a9cd-19ed496c406e_ActionId">
    <vt:lpwstr>d0859d8f-6155-42b1-8b0f-d707065fb3ab</vt:lpwstr>
  </property>
  <property fmtid="{D5CDD505-2E9C-101B-9397-08002B2CF9AE}" pid="8" name="MSIP_Label_f2dfecbd-fc97-4e8a-a9cd-19ed496c406e_ContentBits">
    <vt:lpwstr>0</vt:lpwstr>
  </property>
  <property fmtid="{D5CDD505-2E9C-101B-9397-08002B2CF9AE}" pid="9" name="MSIP_Label_f2dfecbd-fc97-4e8a-a9cd-19ed496c406e_Tag">
    <vt:lpwstr>10, 3, 0, 1</vt:lpwstr>
  </property>
</Properties>
</file>