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5"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15"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A381A-3DE3-4F5A-894B-7A196B4D97E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C8F0B6-31A1-43DB-8400-C279E4124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D70CDEA-9FD3-4ECC-AF80-D2DB0798170B}"/>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5" name="Espace réservé du pied de page 4">
            <a:extLst>
              <a:ext uri="{FF2B5EF4-FFF2-40B4-BE49-F238E27FC236}">
                <a16:creationId xmlns:a16="http://schemas.microsoft.com/office/drawing/2014/main" id="{6A1F3BA2-6F8E-4823-997B-6B1F2C1487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1EB89A-7125-432B-99D7-F57EDF5BBDA7}"/>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38243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09DB3-7789-48F6-94C7-40512E4DACB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EF5B3DB-4AE1-4AE9-B105-D697B4AA731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CF71A0-3EB4-4A86-B5E0-6D4F54D5CBB3}"/>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5" name="Espace réservé du pied de page 4">
            <a:extLst>
              <a:ext uri="{FF2B5EF4-FFF2-40B4-BE49-F238E27FC236}">
                <a16:creationId xmlns:a16="http://schemas.microsoft.com/office/drawing/2014/main" id="{65D96540-4102-41BA-A6DC-E1AF1B6B12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FE8D6A-05E3-473D-91AC-881550829500}"/>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142258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A9E5785-4341-487E-B248-7DC8CB75000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6E3CB70-2539-453D-85E6-C97958D78ED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FF2634-1703-42F8-AD48-0715CB2BE87E}"/>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5" name="Espace réservé du pied de page 4">
            <a:extLst>
              <a:ext uri="{FF2B5EF4-FFF2-40B4-BE49-F238E27FC236}">
                <a16:creationId xmlns:a16="http://schemas.microsoft.com/office/drawing/2014/main" id="{0EAF2592-2BC5-4695-9D45-619A63A615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771AD8-20FA-4C80-B353-ABB7272E0116}"/>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160175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91EC6-1CC5-49EE-B954-9C3EBD5948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CBF57A4-D9F1-4F5A-B77F-A564FBB4D14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C6AD5A-996A-41E9-8A0C-AB19C4547827}"/>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5" name="Espace réservé du pied de page 4">
            <a:extLst>
              <a:ext uri="{FF2B5EF4-FFF2-40B4-BE49-F238E27FC236}">
                <a16:creationId xmlns:a16="http://schemas.microsoft.com/office/drawing/2014/main" id="{ED08DA71-39C3-44ED-8A96-5DE13674AB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F7CA65-DD84-4654-B64E-9F6CF86EBD90}"/>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298314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F58AB-F391-4EC4-A20D-444CBB5DE8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20A73C2-0DBC-43E6-9395-B7C0C9F5B9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40974AF-762D-4FE0-8D6D-0EB681A4A598}"/>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5" name="Espace réservé du pied de page 4">
            <a:extLst>
              <a:ext uri="{FF2B5EF4-FFF2-40B4-BE49-F238E27FC236}">
                <a16:creationId xmlns:a16="http://schemas.microsoft.com/office/drawing/2014/main" id="{CF189588-492A-41EB-A936-444DB34EBC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BF56FD-376B-4C31-80FB-8F0C2CC53060}"/>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113386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37949-180F-4A57-92D0-13C515B1F0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2922F3-AC0D-4F5D-953C-BF203F34AA9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B82073C-1E23-47B0-91B2-12F11A4F999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E50C09-2BA1-4A68-8035-0856B9BFE95D}"/>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6" name="Espace réservé du pied de page 5">
            <a:extLst>
              <a:ext uri="{FF2B5EF4-FFF2-40B4-BE49-F238E27FC236}">
                <a16:creationId xmlns:a16="http://schemas.microsoft.com/office/drawing/2014/main" id="{8D2253B0-119E-4B72-A9C0-6958340652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27F065-9D12-4398-BA50-4AEB3CBBE905}"/>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318683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4AFED-F61B-4548-8D12-04E3423B01F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259865D-047A-45C8-894D-0D87A67CC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770C210-8347-4FAC-9D6B-AF55A6B5B8A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0EB904C-9651-471B-B5B2-23D708ED8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1B287A5-F48E-49C7-B0C0-5F688C58AD3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761F06-BA63-4E96-880B-BAACE1E50558}"/>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8" name="Espace réservé du pied de page 7">
            <a:extLst>
              <a:ext uri="{FF2B5EF4-FFF2-40B4-BE49-F238E27FC236}">
                <a16:creationId xmlns:a16="http://schemas.microsoft.com/office/drawing/2014/main" id="{71929514-3CE9-46EE-A1E6-6193B403125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20B161A-5990-4AAF-8B15-3798BE81824F}"/>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168107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97C32-4574-451D-AC71-9A0E36DE375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CAD7595-4E0D-4C2F-8967-83357092D75B}"/>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4" name="Espace réservé du pied de page 3">
            <a:extLst>
              <a:ext uri="{FF2B5EF4-FFF2-40B4-BE49-F238E27FC236}">
                <a16:creationId xmlns:a16="http://schemas.microsoft.com/office/drawing/2014/main" id="{D7D02C47-2D0A-48D5-BEB7-00359E3222B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9BAED44-14B0-4F82-8B79-599BADDB7915}"/>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416014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68DE5B-BDBB-4135-B6E3-D0A2F96E85C9}"/>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3" name="Espace réservé du pied de page 2">
            <a:extLst>
              <a:ext uri="{FF2B5EF4-FFF2-40B4-BE49-F238E27FC236}">
                <a16:creationId xmlns:a16="http://schemas.microsoft.com/office/drawing/2014/main" id="{B5B153BD-519B-4FE2-B7E0-DF156BA24A4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3C7CB4B-ECA3-4789-8C8C-B013EA9BD069}"/>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392583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AB4EA-6833-405F-8CF0-44E9A243CC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3944FE2-2684-426D-869E-B023CBE19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FD1D852-9CEB-4AB5-9B1C-2215A006F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4C08A28-17C7-42A2-8080-4777A634B751}"/>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6" name="Espace réservé du pied de page 5">
            <a:extLst>
              <a:ext uri="{FF2B5EF4-FFF2-40B4-BE49-F238E27FC236}">
                <a16:creationId xmlns:a16="http://schemas.microsoft.com/office/drawing/2014/main" id="{B126E5C6-CD1F-45ED-A8B1-C2F06BFADB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BD2838-1269-4E91-A8EA-BA23DC0A0478}"/>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375293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7A558-F3F8-42A8-BAFE-E4E0AD18BE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C6A80D3-9577-49B0-96B3-CA5947D1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4ED9355-9152-4DA0-992A-A114D6F10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6750F83-B976-461E-8E33-4627B92E939F}"/>
              </a:ext>
            </a:extLst>
          </p:cNvPr>
          <p:cNvSpPr>
            <a:spLocks noGrp="1"/>
          </p:cNvSpPr>
          <p:nvPr>
            <p:ph type="dt" sz="half" idx="10"/>
          </p:nvPr>
        </p:nvSpPr>
        <p:spPr/>
        <p:txBody>
          <a:bodyPr/>
          <a:lstStyle/>
          <a:p>
            <a:fld id="{637D6690-9777-4ED6-9453-345A55BE2563}" type="datetimeFigureOut">
              <a:rPr lang="fr-FR" smtClean="0"/>
              <a:t>22/02/2024</a:t>
            </a:fld>
            <a:endParaRPr lang="fr-FR"/>
          </a:p>
        </p:txBody>
      </p:sp>
      <p:sp>
        <p:nvSpPr>
          <p:cNvPr id="6" name="Espace réservé du pied de page 5">
            <a:extLst>
              <a:ext uri="{FF2B5EF4-FFF2-40B4-BE49-F238E27FC236}">
                <a16:creationId xmlns:a16="http://schemas.microsoft.com/office/drawing/2014/main" id="{154EBFF8-174B-4697-AC4D-09A9F0A69C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05558C-8FEA-4CDD-BB2C-24D13C3C2E36}"/>
              </a:ext>
            </a:extLst>
          </p:cNvPr>
          <p:cNvSpPr>
            <a:spLocks noGrp="1"/>
          </p:cNvSpPr>
          <p:nvPr>
            <p:ph type="sldNum" sz="quarter" idx="12"/>
          </p:nvPr>
        </p:nvSpPr>
        <p:spPr/>
        <p:txBody>
          <a:bodyPr/>
          <a:lstStyle/>
          <a:p>
            <a:fld id="{55C61179-47E7-427E-B353-28A1A24266DA}" type="slidenum">
              <a:rPr lang="fr-FR" smtClean="0"/>
              <a:t>‹N°›</a:t>
            </a:fld>
            <a:endParaRPr lang="fr-FR"/>
          </a:p>
        </p:txBody>
      </p:sp>
    </p:spTree>
    <p:extLst>
      <p:ext uri="{BB962C8B-B14F-4D97-AF65-F5344CB8AC3E}">
        <p14:creationId xmlns:p14="http://schemas.microsoft.com/office/powerpoint/2010/main" val="142970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DF6B13-A6F7-4E5F-993B-BE7D59E9F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DAD362-E14B-4790-8878-B9CA195193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8714A9-9F06-42EA-BD81-0E72A6E3D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D6690-9777-4ED6-9453-345A55BE2563}" type="datetimeFigureOut">
              <a:rPr lang="fr-FR" smtClean="0"/>
              <a:t>22/02/2024</a:t>
            </a:fld>
            <a:endParaRPr lang="fr-FR"/>
          </a:p>
        </p:txBody>
      </p:sp>
      <p:sp>
        <p:nvSpPr>
          <p:cNvPr id="5" name="Espace réservé du pied de page 4">
            <a:extLst>
              <a:ext uri="{FF2B5EF4-FFF2-40B4-BE49-F238E27FC236}">
                <a16:creationId xmlns:a16="http://schemas.microsoft.com/office/drawing/2014/main" id="{586FA67C-14F9-4A3A-A6CE-E7FF5CE71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E4B2C6E-5D4B-4C30-B968-8FE2D1BD6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61179-47E7-427E-B353-28A1A24266DA}" type="slidenum">
              <a:rPr lang="fr-FR" smtClean="0"/>
              <a:t>‹N°›</a:t>
            </a:fld>
            <a:endParaRPr lang="fr-FR"/>
          </a:p>
        </p:txBody>
      </p:sp>
    </p:spTree>
    <p:extLst>
      <p:ext uri="{BB962C8B-B14F-4D97-AF65-F5344CB8AC3E}">
        <p14:creationId xmlns:p14="http://schemas.microsoft.com/office/powerpoint/2010/main" val="3279135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svg"/><Relationship Id="rId11" Type="http://schemas.openxmlformats.org/officeDocument/2006/relationships/image" Target="../media/image13.sv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1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png"/><Relationship Id="rId7" Type="http://schemas.openxmlformats.org/officeDocument/2006/relationships/image" Target="../media/image13.svg"/><Relationship Id="rId12" Type="http://schemas.openxmlformats.org/officeDocument/2006/relationships/image" Target="../media/image24.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2.svg"/><Relationship Id="rId4" Type="http://schemas.openxmlformats.org/officeDocument/2006/relationships/image" Target="../media/image20.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DF25BD-17E3-4AD2-AA40-15F757B285D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771B55F3-A524-4CE1-9BE5-4E3FE1A88F8B}"/>
              </a:ext>
            </a:extLst>
          </p:cNvPr>
          <p:cNvSpPr txBox="1"/>
          <p:nvPr/>
        </p:nvSpPr>
        <p:spPr>
          <a:xfrm>
            <a:off x="2500544" y="2705725"/>
            <a:ext cx="7190912" cy="1446550"/>
          </a:xfrm>
          <a:prstGeom prst="rect">
            <a:avLst/>
          </a:prstGeom>
          <a:noFill/>
        </p:spPr>
        <p:txBody>
          <a:bodyPr wrap="square" rtlCol="0">
            <a:spAutoFit/>
          </a:bodyPr>
          <a:lstStyle/>
          <a:p>
            <a:pPr algn="ctr"/>
            <a:r>
              <a:rPr lang="fr-FR" sz="4400" b="1" dirty="0"/>
              <a:t>La règlementation des pesticides en France</a:t>
            </a:r>
          </a:p>
        </p:txBody>
      </p:sp>
    </p:spTree>
    <p:extLst>
      <p:ext uri="{BB962C8B-B14F-4D97-AF65-F5344CB8AC3E}">
        <p14:creationId xmlns:p14="http://schemas.microsoft.com/office/powerpoint/2010/main" val="282936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4C0717E-F7C8-470B-9935-4B9306FF3B6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a:extLst>
              <a:ext uri="{FF2B5EF4-FFF2-40B4-BE49-F238E27FC236}">
                <a16:creationId xmlns:a16="http://schemas.microsoft.com/office/drawing/2014/main" id="{BF59B418-F81B-45B3-AF93-AD839A06E58E}"/>
              </a:ext>
            </a:extLst>
          </p:cNvPr>
          <p:cNvSpPr txBox="1"/>
          <p:nvPr/>
        </p:nvSpPr>
        <p:spPr>
          <a:xfrm>
            <a:off x="2274071" y="248689"/>
            <a:ext cx="7190912" cy="584775"/>
          </a:xfrm>
          <a:prstGeom prst="rect">
            <a:avLst/>
          </a:prstGeom>
          <a:noFill/>
        </p:spPr>
        <p:txBody>
          <a:bodyPr wrap="square" rtlCol="0">
            <a:spAutoFit/>
          </a:bodyPr>
          <a:lstStyle/>
          <a:p>
            <a:pPr algn="ctr"/>
            <a:r>
              <a:rPr lang="fr-FR" sz="3200" b="1" dirty="0"/>
              <a:t>Une autorisation européenne</a:t>
            </a:r>
          </a:p>
        </p:txBody>
      </p:sp>
      <p:pic>
        <p:nvPicPr>
          <p:cNvPr id="11" name="Graphique 10">
            <a:extLst>
              <a:ext uri="{FF2B5EF4-FFF2-40B4-BE49-F238E27FC236}">
                <a16:creationId xmlns:a16="http://schemas.microsoft.com/office/drawing/2014/main" id="{B0E0BBCF-CC8B-4612-B2FA-0402044ECD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962" y="1728342"/>
            <a:ext cx="4022139" cy="1059523"/>
          </a:xfrm>
          <a:prstGeom prst="rect">
            <a:avLst/>
          </a:prstGeom>
        </p:spPr>
      </p:pic>
      <p:sp>
        <p:nvSpPr>
          <p:cNvPr id="12" name="ZoneTexte 11">
            <a:extLst>
              <a:ext uri="{FF2B5EF4-FFF2-40B4-BE49-F238E27FC236}">
                <a16:creationId xmlns:a16="http://schemas.microsoft.com/office/drawing/2014/main" id="{FD4C42E3-2FA4-482C-B4DE-F96F23C6E611}"/>
              </a:ext>
            </a:extLst>
          </p:cNvPr>
          <p:cNvSpPr txBox="1"/>
          <p:nvPr/>
        </p:nvSpPr>
        <p:spPr>
          <a:xfrm>
            <a:off x="-222220" y="2852592"/>
            <a:ext cx="5406501" cy="369332"/>
          </a:xfrm>
          <a:prstGeom prst="rect">
            <a:avLst/>
          </a:prstGeom>
          <a:noFill/>
        </p:spPr>
        <p:txBody>
          <a:bodyPr wrap="square" rtlCol="0">
            <a:spAutoFit/>
          </a:bodyPr>
          <a:lstStyle/>
          <a:p>
            <a:pPr algn="ctr"/>
            <a:r>
              <a:rPr lang="fr-FR" b="1" dirty="0"/>
              <a:t>Autorité européenne de sécurité des aliments</a:t>
            </a:r>
          </a:p>
        </p:txBody>
      </p:sp>
      <p:sp>
        <p:nvSpPr>
          <p:cNvPr id="15" name="Flèche : droite 14">
            <a:extLst>
              <a:ext uri="{FF2B5EF4-FFF2-40B4-BE49-F238E27FC236}">
                <a16:creationId xmlns:a16="http://schemas.microsoft.com/office/drawing/2014/main" id="{1FABFE9D-1626-4F1E-8249-E5CEDA8F6E0D}"/>
              </a:ext>
            </a:extLst>
          </p:cNvPr>
          <p:cNvSpPr/>
          <p:nvPr/>
        </p:nvSpPr>
        <p:spPr>
          <a:xfrm>
            <a:off x="5406501" y="2099579"/>
            <a:ext cx="1601220" cy="80185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67E3A6E6-3199-49D1-A5AD-DE8C064794DF}"/>
              </a:ext>
            </a:extLst>
          </p:cNvPr>
          <p:cNvSpPr txBox="1"/>
          <p:nvPr/>
        </p:nvSpPr>
        <p:spPr>
          <a:xfrm>
            <a:off x="5621645" y="2268076"/>
            <a:ext cx="948709" cy="461665"/>
          </a:xfrm>
          <a:prstGeom prst="rect">
            <a:avLst/>
          </a:prstGeom>
          <a:noFill/>
        </p:spPr>
        <p:txBody>
          <a:bodyPr wrap="square" rtlCol="0">
            <a:spAutoFit/>
          </a:bodyPr>
          <a:lstStyle/>
          <a:p>
            <a:pPr algn="ctr"/>
            <a:r>
              <a:rPr lang="fr-FR" sz="2400" b="1" dirty="0"/>
              <a:t>Avis</a:t>
            </a:r>
            <a:endParaRPr lang="fr-FR" b="1" dirty="0"/>
          </a:p>
        </p:txBody>
      </p:sp>
      <p:pic>
        <p:nvPicPr>
          <p:cNvPr id="18" name="Image 17">
            <a:extLst>
              <a:ext uri="{FF2B5EF4-FFF2-40B4-BE49-F238E27FC236}">
                <a16:creationId xmlns:a16="http://schemas.microsoft.com/office/drawing/2014/main" id="{948A38B2-1552-4A77-A567-BC1DF0327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664" y="4547238"/>
            <a:ext cx="2819541" cy="1796320"/>
          </a:xfrm>
          <a:prstGeom prst="rect">
            <a:avLst/>
          </a:prstGeom>
        </p:spPr>
      </p:pic>
      <p:sp>
        <p:nvSpPr>
          <p:cNvPr id="19" name="Flèche : virage 18">
            <a:extLst>
              <a:ext uri="{FF2B5EF4-FFF2-40B4-BE49-F238E27FC236}">
                <a16:creationId xmlns:a16="http://schemas.microsoft.com/office/drawing/2014/main" id="{F818CE2C-1A9D-482C-BBD3-521C5F00006F}"/>
              </a:ext>
            </a:extLst>
          </p:cNvPr>
          <p:cNvSpPr/>
          <p:nvPr/>
        </p:nvSpPr>
        <p:spPr>
          <a:xfrm rot="10800000">
            <a:off x="8606876" y="3604334"/>
            <a:ext cx="1141683" cy="21750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72EF52DE-4049-4D5D-9FEE-ED6BC437251D}"/>
              </a:ext>
            </a:extLst>
          </p:cNvPr>
          <p:cNvSpPr txBox="1"/>
          <p:nvPr/>
        </p:nvSpPr>
        <p:spPr>
          <a:xfrm>
            <a:off x="9873356" y="4527818"/>
            <a:ext cx="1862924" cy="830997"/>
          </a:xfrm>
          <a:prstGeom prst="rect">
            <a:avLst/>
          </a:prstGeom>
          <a:noFill/>
        </p:spPr>
        <p:txBody>
          <a:bodyPr wrap="square" rtlCol="0">
            <a:spAutoFit/>
          </a:bodyPr>
          <a:lstStyle/>
          <a:p>
            <a:r>
              <a:rPr lang="fr-FR" sz="2400" b="1" dirty="0"/>
              <a:t>Propose une autorisation</a:t>
            </a:r>
          </a:p>
        </p:txBody>
      </p:sp>
      <p:pic>
        <p:nvPicPr>
          <p:cNvPr id="22" name="Image 21">
            <a:extLst>
              <a:ext uri="{FF2B5EF4-FFF2-40B4-BE49-F238E27FC236}">
                <a16:creationId xmlns:a16="http://schemas.microsoft.com/office/drawing/2014/main" id="{697A43D2-DDFD-41AB-AFE3-180B2E672E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455" y="1600899"/>
            <a:ext cx="4011055" cy="1556383"/>
          </a:xfrm>
          <a:prstGeom prst="rect">
            <a:avLst/>
          </a:prstGeom>
        </p:spPr>
      </p:pic>
      <p:sp>
        <p:nvSpPr>
          <p:cNvPr id="23" name="ZoneTexte 22">
            <a:extLst>
              <a:ext uri="{FF2B5EF4-FFF2-40B4-BE49-F238E27FC236}">
                <a16:creationId xmlns:a16="http://schemas.microsoft.com/office/drawing/2014/main" id="{F918F7BD-C77A-42CD-96AD-FF3B5889EE70}"/>
              </a:ext>
            </a:extLst>
          </p:cNvPr>
          <p:cNvSpPr txBox="1"/>
          <p:nvPr/>
        </p:nvSpPr>
        <p:spPr>
          <a:xfrm>
            <a:off x="5649437" y="6343558"/>
            <a:ext cx="2716567" cy="461665"/>
          </a:xfrm>
          <a:prstGeom prst="rect">
            <a:avLst/>
          </a:prstGeom>
          <a:noFill/>
        </p:spPr>
        <p:txBody>
          <a:bodyPr wrap="square" rtlCol="0">
            <a:spAutoFit/>
          </a:bodyPr>
          <a:lstStyle/>
          <a:p>
            <a:r>
              <a:rPr lang="fr-FR" sz="2400" b="1" dirty="0"/>
              <a:t>Etats membres</a:t>
            </a:r>
          </a:p>
        </p:txBody>
      </p:sp>
      <p:pic>
        <p:nvPicPr>
          <p:cNvPr id="25" name="Image 24">
            <a:extLst>
              <a:ext uri="{FF2B5EF4-FFF2-40B4-BE49-F238E27FC236}">
                <a16:creationId xmlns:a16="http://schemas.microsoft.com/office/drawing/2014/main" id="{AF2FADC8-73E1-4BF3-84EE-63CEABD685AA}"/>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1255" y="3555771"/>
            <a:ext cx="1136077" cy="1136077"/>
          </a:xfrm>
          <a:prstGeom prst="rect">
            <a:avLst/>
          </a:prstGeom>
        </p:spPr>
      </p:pic>
      <p:sp>
        <p:nvSpPr>
          <p:cNvPr id="26" name="ZoneTexte 25">
            <a:extLst>
              <a:ext uri="{FF2B5EF4-FFF2-40B4-BE49-F238E27FC236}">
                <a16:creationId xmlns:a16="http://schemas.microsoft.com/office/drawing/2014/main" id="{4865633F-8DAB-4B72-9D35-AAF3527102A2}"/>
              </a:ext>
            </a:extLst>
          </p:cNvPr>
          <p:cNvSpPr txBox="1"/>
          <p:nvPr/>
        </p:nvSpPr>
        <p:spPr>
          <a:xfrm>
            <a:off x="396443" y="5255936"/>
            <a:ext cx="3755255" cy="830997"/>
          </a:xfrm>
          <a:prstGeom prst="rect">
            <a:avLst/>
          </a:prstGeom>
          <a:noFill/>
        </p:spPr>
        <p:txBody>
          <a:bodyPr wrap="square" rtlCol="0">
            <a:spAutoFit/>
          </a:bodyPr>
          <a:lstStyle/>
          <a:p>
            <a:r>
              <a:rPr lang="fr-FR" sz="2400" b="1" dirty="0">
                <a:solidFill>
                  <a:schemeClr val="accent2">
                    <a:lumMod val="75000"/>
                  </a:schemeClr>
                </a:solidFill>
              </a:rPr>
              <a:t>Autorisé avec restrictions</a:t>
            </a:r>
          </a:p>
          <a:p>
            <a:r>
              <a:rPr lang="fr-FR" sz="2400" b="1" dirty="0">
                <a:solidFill>
                  <a:srgbClr val="00B050"/>
                </a:solidFill>
              </a:rPr>
              <a:t>Autorisé sans restrictions</a:t>
            </a:r>
          </a:p>
        </p:txBody>
      </p:sp>
      <p:sp>
        <p:nvSpPr>
          <p:cNvPr id="28" name="Rectangle 27">
            <a:extLst>
              <a:ext uri="{FF2B5EF4-FFF2-40B4-BE49-F238E27FC236}">
                <a16:creationId xmlns:a16="http://schemas.microsoft.com/office/drawing/2014/main" id="{C02B977E-B4A1-4859-ADDD-D3C9A53291BD}"/>
              </a:ext>
            </a:extLst>
          </p:cNvPr>
          <p:cNvSpPr/>
          <p:nvPr/>
        </p:nvSpPr>
        <p:spPr>
          <a:xfrm>
            <a:off x="396443" y="4889918"/>
            <a:ext cx="1140825" cy="461665"/>
          </a:xfrm>
          <a:prstGeom prst="rect">
            <a:avLst/>
          </a:prstGeom>
        </p:spPr>
        <p:txBody>
          <a:bodyPr wrap="none">
            <a:spAutoFit/>
          </a:bodyPr>
          <a:lstStyle/>
          <a:p>
            <a:r>
              <a:rPr lang="fr-FR" sz="2400" b="1" dirty="0">
                <a:solidFill>
                  <a:srgbClr val="FF0000"/>
                </a:solidFill>
              </a:rPr>
              <a:t>Interdit</a:t>
            </a:r>
          </a:p>
        </p:txBody>
      </p:sp>
    </p:spTree>
    <p:extLst>
      <p:ext uri="{BB962C8B-B14F-4D97-AF65-F5344CB8AC3E}">
        <p14:creationId xmlns:p14="http://schemas.microsoft.com/office/powerpoint/2010/main" val="294136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4C0717E-F7C8-470B-9935-4B9306FF3B6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a:extLst>
              <a:ext uri="{FF2B5EF4-FFF2-40B4-BE49-F238E27FC236}">
                <a16:creationId xmlns:a16="http://schemas.microsoft.com/office/drawing/2014/main" id="{BF59B418-F81B-45B3-AF93-AD839A06E58E}"/>
              </a:ext>
            </a:extLst>
          </p:cNvPr>
          <p:cNvSpPr txBox="1"/>
          <p:nvPr/>
        </p:nvSpPr>
        <p:spPr>
          <a:xfrm>
            <a:off x="2274071" y="248689"/>
            <a:ext cx="7190912" cy="584775"/>
          </a:xfrm>
          <a:prstGeom prst="rect">
            <a:avLst/>
          </a:prstGeom>
          <a:noFill/>
        </p:spPr>
        <p:txBody>
          <a:bodyPr wrap="square" rtlCol="0">
            <a:spAutoFit/>
          </a:bodyPr>
          <a:lstStyle/>
          <a:p>
            <a:pPr algn="ctr"/>
            <a:r>
              <a:rPr lang="fr-FR" sz="3200" b="1" dirty="0"/>
              <a:t>Une autorisation européenne</a:t>
            </a:r>
          </a:p>
        </p:txBody>
      </p:sp>
      <p:pic>
        <p:nvPicPr>
          <p:cNvPr id="25" name="Image 24">
            <a:extLst>
              <a:ext uri="{FF2B5EF4-FFF2-40B4-BE49-F238E27FC236}">
                <a16:creationId xmlns:a16="http://schemas.microsoft.com/office/drawing/2014/main" id="{AF2FADC8-73E1-4BF3-84EE-63CEABD685A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67437" y="1814781"/>
            <a:ext cx="1136077" cy="1136077"/>
          </a:xfrm>
          <a:prstGeom prst="rect">
            <a:avLst/>
          </a:prstGeom>
        </p:spPr>
      </p:pic>
      <p:sp>
        <p:nvSpPr>
          <p:cNvPr id="28" name="Rectangle 27">
            <a:extLst>
              <a:ext uri="{FF2B5EF4-FFF2-40B4-BE49-F238E27FC236}">
                <a16:creationId xmlns:a16="http://schemas.microsoft.com/office/drawing/2014/main" id="{C02B977E-B4A1-4859-ADDD-D3C9A53291BD}"/>
              </a:ext>
            </a:extLst>
          </p:cNvPr>
          <p:cNvSpPr/>
          <p:nvPr/>
        </p:nvSpPr>
        <p:spPr>
          <a:xfrm>
            <a:off x="3289716" y="2976249"/>
            <a:ext cx="1140825" cy="461665"/>
          </a:xfrm>
          <a:prstGeom prst="rect">
            <a:avLst/>
          </a:prstGeom>
        </p:spPr>
        <p:txBody>
          <a:bodyPr wrap="none">
            <a:spAutoFit/>
          </a:bodyPr>
          <a:lstStyle/>
          <a:p>
            <a:r>
              <a:rPr lang="fr-FR" sz="2400" b="1" dirty="0">
                <a:solidFill>
                  <a:srgbClr val="FF0000"/>
                </a:solidFill>
              </a:rPr>
              <a:t>Interdit</a:t>
            </a:r>
          </a:p>
        </p:txBody>
      </p:sp>
      <p:pic>
        <p:nvPicPr>
          <p:cNvPr id="4" name="Image 3">
            <a:extLst>
              <a:ext uri="{FF2B5EF4-FFF2-40B4-BE49-F238E27FC236}">
                <a16:creationId xmlns:a16="http://schemas.microsoft.com/office/drawing/2014/main" id="{D5FAAEC1-22C9-40E9-A647-A10B2FCBE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928" y="1226881"/>
            <a:ext cx="3545895" cy="3637497"/>
          </a:xfrm>
          <a:prstGeom prst="rect">
            <a:avLst/>
          </a:prstGeom>
        </p:spPr>
      </p:pic>
      <p:sp>
        <p:nvSpPr>
          <p:cNvPr id="21" name="Flèche : droite 20">
            <a:extLst>
              <a:ext uri="{FF2B5EF4-FFF2-40B4-BE49-F238E27FC236}">
                <a16:creationId xmlns:a16="http://schemas.microsoft.com/office/drawing/2014/main" id="{2885657B-EEF3-4865-ABCD-DDB8B168D45E}"/>
              </a:ext>
            </a:extLst>
          </p:cNvPr>
          <p:cNvSpPr/>
          <p:nvPr/>
        </p:nvSpPr>
        <p:spPr>
          <a:xfrm>
            <a:off x="5078205" y="2549933"/>
            <a:ext cx="1601220" cy="8018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4" name="ZoneTexte 23">
            <a:extLst>
              <a:ext uri="{FF2B5EF4-FFF2-40B4-BE49-F238E27FC236}">
                <a16:creationId xmlns:a16="http://schemas.microsoft.com/office/drawing/2014/main" id="{3C710E32-F93F-451D-919C-7E4E7F338B13}"/>
              </a:ext>
            </a:extLst>
          </p:cNvPr>
          <p:cNvSpPr txBox="1"/>
          <p:nvPr/>
        </p:nvSpPr>
        <p:spPr>
          <a:xfrm>
            <a:off x="4703514" y="3384122"/>
            <a:ext cx="2303543" cy="830997"/>
          </a:xfrm>
          <a:prstGeom prst="rect">
            <a:avLst/>
          </a:prstGeom>
          <a:noFill/>
        </p:spPr>
        <p:txBody>
          <a:bodyPr wrap="square" rtlCol="0">
            <a:spAutoFit/>
          </a:bodyPr>
          <a:lstStyle/>
          <a:p>
            <a:pPr algn="ctr"/>
            <a:r>
              <a:rPr lang="fr-FR" sz="2400" b="1" dirty="0"/>
              <a:t>Autorisation dérogatoire</a:t>
            </a:r>
          </a:p>
        </p:txBody>
      </p:sp>
      <p:sp>
        <p:nvSpPr>
          <p:cNvPr id="3" name="ZoneTexte 2">
            <a:extLst>
              <a:ext uri="{FF2B5EF4-FFF2-40B4-BE49-F238E27FC236}">
                <a16:creationId xmlns:a16="http://schemas.microsoft.com/office/drawing/2014/main" id="{E9548EFD-6361-4C9B-B246-27FB0A0D4DF9}"/>
              </a:ext>
            </a:extLst>
          </p:cNvPr>
          <p:cNvSpPr txBox="1"/>
          <p:nvPr/>
        </p:nvSpPr>
        <p:spPr>
          <a:xfrm>
            <a:off x="1208532" y="5131983"/>
            <a:ext cx="9774936" cy="1477328"/>
          </a:xfrm>
          <a:prstGeom prst="rect">
            <a:avLst/>
          </a:prstGeom>
          <a:noFill/>
        </p:spPr>
        <p:txBody>
          <a:bodyPr wrap="square" rtlCol="0">
            <a:spAutoFit/>
          </a:bodyPr>
          <a:lstStyle/>
          <a:p>
            <a:r>
              <a:rPr lang="fr-FR" b="1" dirty="0"/>
              <a:t>Même un produit phytosanitaire interdit au sein de l’UE peut être autorisé de manière dérogatoire par un Etat membre pour 120 jours maximum en cas de danger exceptionnel pour les cultures qui ne peut être maîtrisé par d’autres moyens raisonnables.</a:t>
            </a:r>
          </a:p>
          <a:p>
            <a:endParaRPr lang="fr-FR" b="1" dirty="0"/>
          </a:p>
          <a:p>
            <a:r>
              <a:rPr lang="fr-FR" b="1" dirty="0"/>
              <a:t>Ex. : </a:t>
            </a:r>
            <a:r>
              <a:rPr lang="fr-FR" b="1" dirty="0" err="1"/>
              <a:t>réautorisation</a:t>
            </a:r>
            <a:r>
              <a:rPr lang="fr-FR" b="1" dirty="0"/>
              <a:t> des </a:t>
            </a:r>
            <a:r>
              <a:rPr lang="fr-FR" b="1" dirty="0" err="1"/>
              <a:t>néo-nicotinoïdes</a:t>
            </a:r>
            <a:r>
              <a:rPr lang="fr-FR" b="1" dirty="0"/>
              <a:t> (pesticides tueurs d’abeilles) en 2021 et 2022</a:t>
            </a:r>
          </a:p>
        </p:txBody>
      </p:sp>
    </p:spTree>
    <p:extLst>
      <p:ext uri="{BB962C8B-B14F-4D97-AF65-F5344CB8AC3E}">
        <p14:creationId xmlns:p14="http://schemas.microsoft.com/office/powerpoint/2010/main" val="252509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DF25BD-17E3-4AD2-AA40-15F757B285D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a:extLst>
              <a:ext uri="{FF2B5EF4-FFF2-40B4-BE49-F238E27FC236}">
                <a16:creationId xmlns:a16="http://schemas.microsoft.com/office/drawing/2014/main" id="{25B336D5-6876-45F3-8EF7-C6C8B611FF64}"/>
              </a:ext>
            </a:extLst>
          </p:cNvPr>
          <p:cNvSpPr txBox="1"/>
          <p:nvPr/>
        </p:nvSpPr>
        <p:spPr>
          <a:xfrm>
            <a:off x="2274071" y="248689"/>
            <a:ext cx="7190912" cy="1323439"/>
          </a:xfrm>
          <a:prstGeom prst="rect">
            <a:avLst/>
          </a:prstGeom>
          <a:noFill/>
        </p:spPr>
        <p:txBody>
          <a:bodyPr wrap="square" rtlCol="0">
            <a:spAutoFit/>
          </a:bodyPr>
          <a:lstStyle/>
          <a:p>
            <a:pPr algn="ctr"/>
            <a:r>
              <a:rPr lang="fr-FR" sz="3200" b="1" dirty="0"/>
              <a:t>La mise sur le marché national</a:t>
            </a:r>
          </a:p>
          <a:p>
            <a:pPr algn="ctr"/>
            <a:r>
              <a:rPr lang="fr-FR" sz="2400" b="1" dirty="0"/>
              <a:t>3 autorités nationales</a:t>
            </a:r>
          </a:p>
          <a:p>
            <a:pPr algn="ctr"/>
            <a:r>
              <a:rPr lang="fr-FR" sz="2400" b="1" dirty="0"/>
              <a:t>(pouvoir de police spéciale sur les pesticides)</a:t>
            </a:r>
          </a:p>
        </p:txBody>
      </p:sp>
      <p:pic>
        <p:nvPicPr>
          <p:cNvPr id="3" name="Image 2">
            <a:extLst>
              <a:ext uri="{FF2B5EF4-FFF2-40B4-BE49-F238E27FC236}">
                <a16:creationId xmlns:a16="http://schemas.microsoft.com/office/drawing/2014/main" id="{5F54E244-2927-48AF-84A5-CA6B3336B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07" y="1793717"/>
            <a:ext cx="2557213" cy="2172592"/>
          </a:xfrm>
          <a:prstGeom prst="rect">
            <a:avLst/>
          </a:prstGeom>
        </p:spPr>
      </p:pic>
      <p:pic>
        <p:nvPicPr>
          <p:cNvPr id="6" name="Image 5">
            <a:extLst>
              <a:ext uri="{FF2B5EF4-FFF2-40B4-BE49-F238E27FC236}">
                <a16:creationId xmlns:a16="http://schemas.microsoft.com/office/drawing/2014/main" id="{C794FC75-364B-4091-88AA-0A5B0D99B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136" y="2734056"/>
            <a:ext cx="4041727" cy="2297048"/>
          </a:xfrm>
          <a:prstGeom prst="rect">
            <a:avLst/>
          </a:prstGeom>
        </p:spPr>
      </p:pic>
      <p:pic>
        <p:nvPicPr>
          <p:cNvPr id="10" name="Image 9">
            <a:extLst>
              <a:ext uri="{FF2B5EF4-FFF2-40B4-BE49-F238E27FC236}">
                <a16:creationId xmlns:a16="http://schemas.microsoft.com/office/drawing/2014/main" id="{1D7B6503-CBF7-45FF-99E1-4F16BE0E64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8600" y="2541934"/>
            <a:ext cx="2388139" cy="2388139"/>
          </a:xfrm>
          <a:prstGeom prst="rect">
            <a:avLst/>
          </a:prstGeom>
        </p:spPr>
      </p:pic>
      <p:sp>
        <p:nvSpPr>
          <p:cNvPr id="11" name="ZoneTexte 10">
            <a:extLst>
              <a:ext uri="{FF2B5EF4-FFF2-40B4-BE49-F238E27FC236}">
                <a16:creationId xmlns:a16="http://schemas.microsoft.com/office/drawing/2014/main" id="{BB648595-8096-4F5D-8B67-AF4B13B80AEF}"/>
              </a:ext>
            </a:extLst>
          </p:cNvPr>
          <p:cNvSpPr txBox="1"/>
          <p:nvPr/>
        </p:nvSpPr>
        <p:spPr>
          <a:xfrm>
            <a:off x="498673" y="3966309"/>
            <a:ext cx="2388139" cy="1631216"/>
          </a:xfrm>
          <a:prstGeom prst="rect">
            <a:avLst/>
          </a:prstGeom>
          <a:noFill/>
        </p:spPr>
        <p:txBody>
          <a:bodyPr wrap="square" rtlCol="0">
            <a:spAutoFit/>
          </a:bodyPr>
          <a:lstStyle/>
          <a:p>
            <a:pPr algn="ctr"/>
            <a:r>
              <a:rPr lang="fr-FR" sz="2000" b="1" dirty="0"/>
              <a:t>Agence nationale de sécurité sanitaire de l’alimentation, de l’environnement et du travail</a:t>
            </a:r>
          </a:p>
        </p:txBody>
      </p:sp>
    </p:spTree>
    <p:extLst>
      <p:ext uri="{BB962C8B-B14F-4D97-AF65-F5344CB8AC3E}">
        <p14:creationId xmlns:p14="http://schemas.microsoft.com/office/powerpoint/2010/main" val="106246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DF25BD-17E3-4AD2-AA40-15F757B285D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a:extLst>
              <a:ext uri="{FF2B5EF4-FFF2-40B4-BE49-F238E27FC236}">
                <a16:creationId xmlns:a16="http://schemas.microsoft.com/office/drawing/2014/main" id="{25B336D5-6876-45F3-8EF7-C6C8B611FF64}"/>
              </a:ext>
            </a:extLst>
          </p:cNvPr>
          <p:cNvSpPr txBox="1"/>
          <p:nvPr/>
        </p:nvSpPr>
        <p:spPr>
          <a:xfrm>
            <a:off x="2235839" y="302939"/>
            <a:ext cx="7720321" cy="584775"/>
          </a:xfrm>
          <a:prstGeom prst="rect">
            <a:avLst/>
          </a:prstGeom>
          <a:noFill/>
        </p:spPr>
        <p:txBody>
          <a:bodyPr wrap="square" rtlCol="0">
            <a:spAutoFit/>
          </a:bodyPr>
          <a:lstStyle/>
          <a:p>
            <a:pPr algn="ctr"/>
            <a:r>
              <a:rPr lang="fr-FR" sz="3200" b="1" dirty="0"/>
              <a:t>Un conflit juridique entre l’Etat et les maires</a:t>
            </a:r>
          </a:p>
        </p:txBody>
      </p:sp>
      <p:pic>
        <p:nvPicPr>
          <p:cNvPr id="5" name="Image 4">
            <a:extLst>
              <a:ext uri="{FF2B5EF4-FFF2-40B4-BE49-F238E27FC236}">
                <a16:creationId xmlns:a16="http://schemas.microsoft.com/office/drawing/2014/main" id="{B462780B-B7EA-4549-A168-4AC3FAAB3C8F}"/>
              </a:ext>
            </a:extLst>
          </p:cNvPr>
          <p:cNvPicPr>
            <a:picLocks noChangeAspect="1"/>
          </p:cNvPicPr>
          <p:nvPr/>
        </p:nvPicPr>
        <p:blipFill rotWithShape="1">
          <a:blip r:embed="rId3">
            <a:extLst>
              <a:ext uri="{28A0092B-C50C-407E-A947-70E740481C1C}">
                <a14:useLocalDpi xmlns:a14="http://schemas.microsoft.com/office/drawing/2010/main" val="0"/>
              </a:ext>
            </a:extLst>
          </a:blip>
          <a:srcRect t="9155"/>
          <a:stretch/>
        </p:blipFill>
        <p:spPr>
          <a:xfrm>
            <a:off x="463296" y="2761868"/>
            <a:ext cx="3112008" cy="1925954"/>
          </a:xfrm>
          <a:prstGeom prst="rect">
            <a:avLst/>
          </a:prstGeom>
        </p:spPr>
      </p:pic>
      <p:pic>
        <p:nvPicPr>
          <p:cNvPr id="9" name="Graphique 8" descr="Maison">
            <a:extLst>
              <a:ext uri="{FF2B5EF4-FFF2-40B4-BE49-F238E27FC236}">
                <a16:creationId xmlns:a16="http://schemas.microsoft.com/office/drawing/2014/main" id="{11FEC54F-EEFC-4AB7-8A14-747062E5C9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1873" y="2862072"/>
            <a:ext cx="1825750" cy="1825750"/>
          </a:xfrm>
          <a:prstGeom prst="rect">
            <a:avLst/>
          </a:prstGeom>
        </p:spPr>
      </p:pic>
      <p:pic>
        <p:nvPicPr>
          <p:cNvPr id="12" name="Image 11">
            <a:extLst>
              <a:ext uri="{FF2B5EF4-FFF2-40B4-BE49-F238E27FC236}">
                <a16:creationId xmlns:a16="http://schemas.microsoft.com/office/drawing/2014/main" id="{D52BA990-3317-4010-ABF1-6B64B3E75094}"/>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51261" y="3551745"/>
            <a:ext cx="1136077" cy="1136077"/>
          </a:xfrm>
          <a:prstGeom prst="rect">
            <a:avLst/>
          </a:prstGeom>
        </p:spPr>
      </p:pic>
      <p:sp>
        <p:nvSpPr>
          <p:cNvPr id="13" name="Flèche : double flèche horizontale 12">
            <a:extLst>
              <a:ext uri="{FF2B5EF4-FFF2-40B4-BE49-F238E27FC236}">
                <a16:creationId xmlns:a16="http://schemas.microsoft.com/office/drawing/2014/main" id="{121676C8-9CE8-40D1-AA62-55581C5FC4DD}"/>
              </a:ext>
            </a:extLst>
          </p:cNvPr>
          <p:cNvSpPr/>
          <p:nvPr/>
        </p:nvSpPr>
        <p:spPr>
          <a:xfrm>
            <a:off x="4572000" y="3774947"/>
            <a:ext cx="3538728" cy="24879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692270CF-036B-4B25-A9A2-48BD4044B07D}"/>
              </a:ext>
            </a:extLst>
          </p:cNvPr>
          <p:cNvSpPr txBox="1"/>
          <p:nvPr/>
        </p:nvSpPr>
        <p:spPr>
          <a:xfrm>
            <a:off x="4572000" y="4119783"/>
            <a:ext cx="3651417" cy="461665"/>
          </a:xfrm>
          <a:prstGeom prst="rect">
            <a:avLst/>
          </a:prstGeom>
          <a:noFill/>
        </p:spPr>
        <p:txBody>
          <a:bodyPr wrap="square" rtlCol="0">
            <a:spAutoFit/>
          </a:bodyPr>
          <a:lstStyle/>
          <a:p>
            <a:pPr algn="ctr"/>
            <a:r>
              <a:rPr lang="fr-FR" sz="2400" b="1" dirty="0"/>
              <a:t>100 / 150 m</a:t>
            </a:r>
          </a:p>
        </p:txBody>
      </p:sp>
      <p:pic>
        <p:nvPicPr>
          <p:cNvPr id="20" name="Image 19">
            <a:extLst>
              <a:ext uri="{FF2B5EF4-FFF2-40B4-BE49-F238E27FC236}">
                <a16:creationId xmlns:a16="http://schemas.microsoft.com/office/drawing/2014/main" id="{F8FAEC27-A3F0-4923-8C49-7212B482D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4332" y="1633878"/>
            <a:ext cx="1274064" cy="1592580"/>
          </a:xfrm>
          <a:prstGeom prst="rect">
            <a:avLst/>
          </a:prstGeom>
        </p:spPr>
      </p:pic>
      <p:sp>
        <p:nvSpPr>
          <p:cNvPr id="2" name="Rectangle 1">
            <a:extLst>
              <a:ext uri="{FF2B5EF4-FFF2-40B4-BE49-F238E27FC236}">
                <a16:creationId xmlns:a16="http://schemas.microsoft.com/office/drawing/2014/main" id="{7D62AA52-4E7F-40DF-8400-682D66394E6A}"/>
              </a:ext>
            </a:extLst>
          </p:cNvPr>
          <p:cNvSpPr/>
          <p:nvPr/>
        </p:nvSpPr>
        <p:spPr>
          <a:xfrm>
            <a:off x="192025" y="5311246"/>
            <a:ext cx="11605222" cy="1200329"/>
          </a:xfrm>
          <a:prstGeom prst="rect">
            <a:avLst/>
          </a:prstGeom>
        </p:spPr>
        <p:txBody>
          <a:bodyPr wrap="square">
            <a:spAutoFit/>
          </a:bodyPr>
          <a:lstStyle/>
          <a:p>
            <a:r>
              <a:rPr lang="fr-FR" dirty="0">
                <a:ea typeface="Calibri" panose="020F0502020204030204" pitchFamily="34" charset="0"/>
              </a:rPr>
              <a:t>Alors que certains maires prenaient des arrêtés instaurant des distances de sécurité entre les champs traités et les zones d’habitation et de travail, en vertu de leur pouvoir de police, le Conseil d’Etat a strictement interdit aux maires d’intervenir dans ce domaine car il existe un pouvoir de police spéciale au niveau national (détenu par l’ANSES, le ministre de l’agriculture et les préfets : CE, 2020, </a:t>
            </a:r>
            <a:r>
              <a:rPr lang="fr-FR" i="1" dirty="0">
                <a:ea typeface="Calibri" panose="020F0502020204030204" pitchFamily="34" charset="0"/>
              </a:rPr>
              <a:t>Commune d’Arcueil</a:t>
            </a:r>
            <a:endParaRPr lang="fr-FR" i="1" dirty="0"/>
          </a:p>
        </p:txBody>
      </p:sp>
    </p:spTree>
    <p:extLst>
      <p:ext uri="{BB962C8B-B14F-4D97-AF65-F5344CB8AC3E}">
        <p14:creationId xmlns:p14="http://schemas.microsoft.com/office/powerpoint/2010/main" val="260983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DF25BD-17E3-4AD2-AA40-15F757B285D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a:extLst>
              <a:ext uri="{FF2B5EF4-FFF2-40B4-BE49-F238E27FC236}">
                <a16:creationId xmlns:a16="http://schemas.microsoft.com/office/drawing/2014/main" id="{DB6E1730-D975-46ED-BE85-45FE1EF74FBE}"/>
              </a:ext>
            </a:extLst>
          </p:cNvPr>
          <p:cNvSpPr txBox="1"/>
          <p:nvPr/>
        </p:nvSpPr>
        <p:spPr>
          <a:xfrm>
            <a:off x="550164" y="227341"/>
            <a:ext cx="11091672" cy="584775"/>
          </a:xfrm>
          <a:prstGeom prst="rect">
            <a:avLst/>
          </a:prstGeom>
          <a:noFill/>
        </p:spPr>
        <p:txBody>
          <a:bodyPr wrap="square" rtlCol="0">
            <a:spAutoFit/>
          </a:bodyPr>
          <a:lstStyle/>
          <a:p>
            <a:pPr algn="ctr"/>
            <a:r>
              <a:rPr lang="fr-FR" sz="3200" b="1" dirty="0"/>
              <a:t>La règlementation actuelle sur l’épandage (arrêté du 4 mai 2017)</a:t>
            </a:r>
          </a:p>
        </p:txBody>
      </p:sp>
      <p:sp>
        <p:nvSpPr>
          <p:cNvPr id="10" name="Flèche : double flèche horizontale 9">
            <a:extLst>
              <a:ext uri="{FF2B5EF4-FFF2-40B4-BE49-F238E27FC236}">
                <a16:creationId xmlns:a16="http://schemas.microsoft.com/office/drawing/2014/main" id="{628B93CF-4EB6-4A88-95A9-D6992F677330}"/>
              </a:ext>
            </a:extLst>
          </p:cNvPr>
          <p:cNvSpPr/>
          <p:nvPr/>
        </p:nvSpPr>
        <p:spPr>
          <a:xfrm>
            <a:off x="4681728" y="1656091"/>
            <a:ext cx="3520440" cy="20692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B58D7215-7434-4B22-852F-ECD737751180}"/>
              </a:ext>
            </a:extLst>
          </p:cNvPr>
          <p:cNvSpPr txBox="1"/>
          <p:nvPr/>
        </p:nvSpPr>
        <p:spPr>
          <a:xfrm>
            <a:off x="4582530" y="1876350"/>
            <a:ext cx="3695607" cy="646331"/>
          </a:xfrm>
          <a:prstGeom prst="rect">
            <a:avLst/>
          </a:prstGeom>
          <a:noFill/>
        </p:spPr>
        <p:txBody>
          <a:bodyPr wrap="square" rtlCol="0">
            <a:spAutoFit/>
          </a:bodyPr>
          <a:lstStyle/>
          <a:p>
            <a:pPr algn="ctr"/>
            <a:r>
              <a:rPr lang="fr-FR" b="1" dirty="0"/>
              <a:t>20 m incompressibles</a:t>
            </a:r>
          </a:p>
          <a:p>
            <a:pPr algn="ctr"/>
            <a:r>
              <a:rPr lang="fr-FR" b="1" dirty="0"/>
              <a:t>(produits cancérogènes probables)</a:t>
            </a:r>
          </a:p>
        </p:txBody>
      </p:sp>
      <p:pic>
        <p:nvPicPr>
          <p:cNvPr id="11" name="Graphique 10" descr="Danger">
            <a:extLst>
              <a:ext uri="{FF2B5EF4-FFF2-40B4-BE49-F238E27FC236}">
                <a16:creationId xmlns:a16="http://schemas.microsoft.com/office/drawing/2014/main" id="{A7205EDD-C5EE-4098-AEBD-15E8CF250B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0816" y="838518"/>
            <a:ext cx="739036" cy="739036"/>
          </a:xfrm>
          <a:prstGeom prst="rect">
            <a:avLst/>
          </a:prstGeom>
        </p:spPr>
      </p:pic>
      <p:sp>
        <p:nvSpPr>
          <p:cNvPr id="15" name="Flèche : double flèche horizontale 14">
            <a:extLst>
              <a:ext uri="{FF2B5EF4-FFF2-40B4-BE49-F238E27FC236}">
                <a16:creationId xmlns:a16="http://schemas.microsoft.com/office/drawing/2014/main" id="{8497AE87-9227-4CD4-A715-CA0977EA213B}"/>
              </a:ext>
            </a:extLst>
          </p:cNvPr>
          <p:cNvSpPr/>
          <p:nvPr/>
        </p:nvSpPr>
        <p:spPr>
          <a:xfrm>
            <a:off x="5471539" y="3310546"/>
            <a:ext cx="1927467" cy="217688"/>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6" name="ZoneTexte 15">
            <a:extLst>
              <a:ext uri="{FF2B5EF4-FFF2-40B4-BE49-F238E27FC236}">
                <a16:creationId xmlns:a16="http://schemas.microsoft.com/office/drawing/2014/main" id="{3F49578A-3A94-4AC4-864B-26F6C53B1A79}"/>
              </a:ext>
            </a:extLst>
          </p:cNvPr>
          <p:cNvSpPr txBox="1"/>
          <p:nvPr/>
        </p:nvSpPr>
        <p:spPr>
          <a:xfrm>
            <a:off x="4310521" y="3540864"/>
            <a:ext cx="4282700" cy="646331"/>
          </a:xfrm>
          <a:prstGeom prst="rect">
            <a:avLst/>
          </a:prstGeom>
          <a:noFill/>
        </p:spPr>
        <p:txBody>
          <a:bodyPr wrap="square" rtlCol="0">
            <a:spAutoFit/>
          </a:bodyPr>
          <a:lstStyle/>
          <a:p>
            <a:pPr algn="ctr"/>
            <a:r>
              <a:rPr lang="fr-FR" b="1" dirty="0"/>
              <a:t>10 m incompressibles</a:t>
            </a:r>
          </a:p>
          <a:p>
            <a:pPr algn="ctr"/>
            <a:r>
              <a:rPr lang="fr-FR" b="1" dirty="0"/>
              <a:t>(produits cancérogènes suspectés)</a:t>
            </a:r>
          </a:p>
        </p:txBody>
      </p:sp>
      <p:pic>
        <p:nvPicPr>
          <p:cNvPr id="18" name="Graphique 17" descr="Danger">
            <a:extLst>
              <a:ext uri="{FF2B5EF4-FFF2-40B4-BE49-F238E27FC236}">
                <a16:creationId xmlns:a16="http://schemas.microsoft.com/office/drawing/2014/main" id="{A6277B1F-2A2D-45CD-A329-EE55E3360B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65755" y="2558880"/>
            <a:ext cx="739036" cy="739036"/>
          </a:xfrm>
          <a:prstGeom prst="rect">
            <a:avLst/>
          </a:prstGeom>
        </p:spPr>
      </p:pic>
      <p:sp>
        <p:nvSpPr>
          <p:cNvPr id="19" name="Flèche : double flèche horizontale 18">
            <a:extLst>
              <a:ext uri="{FF2B5EF4-FFF2-40B4-BE49-F238E27FC236}">
                <a16:creationId xmlns:a16="http://schemas.microsoft.com/office/drawing/2014/main" id="{BD55D652-B678-479D-A0EE-F281BC1DAC63}"/>
              </a:ext>
            </a:extLst>
          </p:cNvPr>
          <p:cNvSpPr/>
          <p:nvPr/>
        </p:nvSpPr>
        <p:spPr>
          <a:xfrm>
            <a:off x="5475744" y="5014427"/>
            <a:ext cx="1927467" cy="217688"/>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ZoneTexte 19">
            <a:extLst>
              <a:ext uri="{FF2B5EF4-FFF2-40B4-BE49-F238E27FC236}">
                <a16:creationId xmlns:a16="http://schemas.microsoft.com/office/drawing/2014/main" id="{E4E25F28-EA5D-4488-80F2-CF39931328C8}"/>
              </a:ext>
            </a:extLst>
          </p:cNvPr>
          <p:cNvSpPr txBox="1"/>
          <p:nvPr/>
        </p:nvSpPr>
        <p:spPr>
          <a:xfrm>
            <a:off x="4314726" y="5244745"/>
            <a:ext cx="4282700" cy="369332"/>
          </a:xfrm>
          <a:prstGeom prst="rect">
            <a:avLst/>
          </a:prstGeom>
          <a:noFill/>
        </p:spPr>
        <p:txBody>
          <a:bodyPr wrap="square" rtlCol="0">
            <a:spAutoFit/>
          </a:bodyPr>
          <a:lstStyle/>
          <a:p>
            <a:pPr algn="ctr"/>
            <a:r>
              <a:rPr lang="fr-FR" b="1" dirty="0"/>
              <a:t>10 m pour l’arboriculture</a:t>
            </a:r>
          </a:p>
        </p:txBody>
      </p:sp>
      <p:sp>
        <p:nvSpPr>
          <p:cNvPr id="21" name="Flèche : double flèche horizontale 20">
            <a:extLst>
              <a:ext uri="{FF2B5EF4-FFF2-40B4-BE49-F238E27FC236}">
                <a16:creationId xmlns:a16="http://schemas.microsoft.com/office/drawing/2014/main" id="{B942435F-FDB0-4DA2-9ED3-885E6A223094}"/>
              </a:ext>
            </a:extLst>
          </p:cNvPr>
          <p:cNvSpPr/>
          <p:nvPr/>
        </p:nvSpPr>
        <p:spPr>
          <a:xfrm>
            <a:off x="5967063" y="6188416"/>
            <a:ext cx="978027" cy="184488"/>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ZoneTexte 21">
            <a:extLst>
              <a:ext uri="{FF2B5EF4-FFF2-40B4-BE49-F238E27FC236}">
                <a16:creationId xmlns:a16="http://schemas.microsoft.com/office/drawing/2014/main" id="{B401B033-9FE7-4202-80D8-2BF0AAD08ADD}"/>
              </a:ext>
            </a:extLst>
          </p:cNvPr>
          <p:cNvSpPr txBox="1"/>
          <p:nvPr/>
        </p:nvSpPr>
        <p:spPr>
          <a:xfrm>
            <a:off x="4322949" y="6372904"/>
            <a:ext cx="4282700" cy="369332"/>
          </a:xfrm>
          <a:prstGeom prst="rect">
            <a:avLst/>
          </a:prstGeom>
          <a:noFill/>
        </p:spPr>
        <p:txBody>
          <a:bodyPr wrap="square" rtlCol="0">
            <a:spAutoFit/>
          </a:bodyPr>
          <a:lstStyle/>
          <a:p>
            <a:pPr algn="ctr"/>
            <a:r>
              <a:rPr lang="fr-FR" b="1" dirty="0"/>
              <a:t>5 m pour les cultures basses</a:t>
            </a:r>
          </a:p>
        </p:txBody>
      </p:sp>
      <p:pic>
        <p:nvPicPr>
          <p:cNvPr id="24" name="Graphique 23" descr="Avertissement">
            <a:extLst>
              <a:ext uri="{FF2B5EF4-FFF2-40B4-BE49-F238E27FC236}">
                <a16:creationId xmlns:a16="http://schemas.microsoft.com/office/drawing/2014/main" id="{BEFD8624-23A0-4F6C-A7E2-7FB7A19117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3354" y="4449440"/>
            <a:ext cx="605443" cy="605443"/>
          </a:xfrm>
          <a:prstGeom prst="rect">
            <a:avLst/>
          </a:prstGeom>
        </p:spPr>
      </p:pic>
      <p:pic>
        <p:nvPicPr>
          <p:cNvPr id="25" name="Graphique 24" descr="Avertissement">
            <a:extLst>
              <a:ext uri="{FF2B5EF4-FFF2-40B4-BE49-F238E27FC236}">
                <a16:creationId xmlns:a16="http://schemas.microsoft.com/office/drawing/2014/main" id="{21BE121C-CAC0-454D-B93C-67BBE38A83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3354" y="5641441"/>
            <a:ext cx="605443" cy="605443"/>
          </a:xfrm>
          <a:prstGeom prst="rect">
            <a:avLst/>
          </a:prstGeom>
        </p:spPr>
      </p:pic>
      <p:pic>
        <p:nvPicPr>
          <p:cNvPr id="29" name="Image 28">
            <a:extLst>
              <a:ext uri="{FF2B5EF4-FFF2-40B4-BE49-F238E27FC236}">
                <a16:creationId xmlns:a16="http://schemas.microsoft.com/office/drawing/2014/main" id="{3EFD6C7C-4511-41CB-8FC8-54777D63E38D}"/>
              </a:ext>
            </a:extLst>
          </p:cNvPr>
          <p:cNvPicPr>
            <a:picLocks noChangeAspect="1"/>
          </p:cNvPicPr>
          <p:nvPr/>
        </p:nvPicPr>
        <p:blipFill rotWithShape="1">
          <a:blip r:embed="rId9">
            <a:extLst>
              <a:ext uri="{28A0092B-C50C-407E-A947-70E740481C1C}">
                <a14:useLocalDpi xmlns:a14="http://schemas.microsoft.com/office/drawing/2010/main" val="0"/>
              </a:ext>
            </a:extLst>
          </a:blip>
          <a:srcRect t="9155"/>
          <a:stretch/>
        </p:blipFill>
        <p:spPr>
          <a:xfrm>
            <a:off x="554736" y="3328796"/>
            <a:ext cx="3112008" cy="1925954"/>
          </a:xfrm>
          <a:prstGeom prst="rect">
            <a:avLst/>
          </a:prstGeom>
        </p:spPr>
      </p:pic>
      <p:pic>
        <p:nvPicPr>
          <p:cNvPr id="30" name="Graphique 29" descr="Maison">
            <a:extLst>
              <a:ext uri="{FF2B5EF4-FFF2-40B4-BE49-F238E27FC236}">
                <a16:creationId xmlns:a16="http://schemas.microsoft.com/office/drawing/2014/main" id="{82F79BE3-C611-4568-92CF-ABAB77C25C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73313" y="3429000"/>
            <a:ext cx="1825750" cy="1825750"/>
          </a:xfrm>
          <a:prstGeom prst="rect">
            <a:avLst/>
          </a:prstGeom>
        </p:spPr>
      </p:pic>
      <p:pic>
        <p:nvPicPr>
          <p:cNvPr id="31" name="Image 30">
            <a:extLst>
              <a:ext uri="{FF2B5EF4-FFF2-40B4-BE49-F238E27FC236}">
                <a16:creationId xmlns:a16="http://schemas.microsoft.com/office/drawing/2014/main" id="{8E725256-CB90-4E2E-9446-FD93E44AB3CD}"/>
              </a:ext>
            </a:extLst>
          </p:cNvPr>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2701" y="4118673"/>
            <a:ext cx="1136077" cy="1136077"/>
          </a:xfrm>
          <a:prstGeom prst="rect">
            <a:avLst/>
          </a:prstGeom>
        </p:spPr>
      </p:pic>
    </p:spTree>
    <p:extLst>
      <p:ext uri="{BB962C8B-B14F-4D97-AF65-F5344CB8AC3E}">
        <p14:creationId xmlns:p14="http://schemas.microsoft.com/office/powerpoint/2010/main" val="209471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DF25BD-17E3-4AD2-AA40-15F757B285D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a:extLst>
              <a:ext uri="{FF2B5EF4-FFF2-40B4-BE49-F238E27FC236}">
                <a16:creationId xmlns:a16="http://schemas.microsoft.com/office/drawing/2014/main" id="{DB6E1730-D975-46ED-BE85-45FE1EF74FBE}"/>
              </a:ext>
            </a:extLst>
          </p:cNvPr>
          <p:cNvSpPr txBox="1"/>
          <p:nvPr/>
        </p:nvSpPr>
        <p:spPr>
          <a:xfrm>
            <a:off x="550164" y="227341"/>
            <a:ext cx="11091672" cy="584775"/>
          </a:xfrm>
          <a:prstGeom prst="rect">
            <a:avLst/>
          </a:prstGeom>
          <a:noFill/>
        </p:spPr>
        <p:txBody>
          <a:bodyPr wrap="square" rtlCol="0">
            <a:spAutoFit/>
          </a:bodyPr>
          <a:lstStyle/>
          <a:p>
            <a:pPr algn="ctr"/>
            <a:r>
              <a:rPr lang="fr-FR" sz="3200" b="1" dirty="0"/>
              <a:t>La règlementation actuelle sur l’épandage (arrêté du 4 mai 2017)</a:t>
            </a:r>
          </a:p>
        </p:txBody>
      </p:sp>
      <p:sp>
        <p:nvSpPr>
          <p:cNvPr id="19" name="Flèche : double flèche horizontale 18">
            <a:extLst>
              <a:ext uri="{FF2B5EF4-FFF2-40B4-BE49-F238E27FC236}">
                <a16:creationId xmlns:a16="http://schemas.microsoft.com/office/drawing/2014/main" id="{BD55D652-B678-479D-A0EE-F281BC1DAC63}"/>
              </a:ext>
            </a:extLst>
          </p:cNvPr>
          <p:cNvSpPr/>
          <p:nvPr/>
        </p:nvSpPr>
        <p:spPr>
          <a:xfrm>
            <a:off x="5475744" y="5014427"/>
            <a:ext cx="1927467" cy="217688"/>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ZoneTexte 19">
            <a:extLst>
              <a:ext uri="{FF2B5EF4-FFF2-40B4-BE49-F238E27FC236}">
                <a16:creationId xmlns:a16="http://schemas.microsoft.com/office/drawing/2014/main" id="{E4E25F28-EA5D-4488-80F2-CF39931328C8}"/>
              </a:ext>
            </a:extLst>
          </p:cNvPr>
          <p:cNvSpPr txBox="1"/>
          <p:nvPr/>
        </p:nvSpPr>
        <p:spPr>
          <a:xfrm>
            <a:off x="4314726" y="5244745"/>
            <a:ext cx="4282700" cy="369332"/>
          </a:xfrm>
          <a:prstGeom prst="rect">
            <a:avLst/>
          </a:prstGeom>
          <a:noFill/>
        </p:spPr>
        <p:txBody>
          <a:bodyPr wrap="square" rtlCol="0">
            <a:spAutoFit/>
          </a:bodyPr>
          <a:lstStyle/>
          <a:p>
            <a:pPr algn="ctr"/>
            <a:r>
              <a:rPr lang="fr-FR" b="1" dirty="0"/>
              <a:t>10 m pour l’arboriculture</a:t>
            </a:r>
          </a:p>
        </p:txBody>
      </p:sp>
      <p:sp>
        <p:nvSpPr>
          <p:cNvPr id="21" name="Flèche : double flèche horizontale 20">
            <a:extLst>
              <a:ext uri="{FF2B5EF4-FFF2-40B4-BE49-F238E27FC236}">
                <a16:creationId xmlns:a16="http://schemas.microsoft.com/office/drawing/2014/main" id="{B942435F-FDB0-4DA2-9ED3-885E6A223094}"/>
              </a:ext>
            </a:extLst>
          </p:cNvPr>
          <p:cNvSpPr/>
          <p:nvPr/>
        </p:nvSpPr>
        <p:spPr>
          <a:xfrm>
            <a:off x="5967063" y="6188416"/>
            <a:ext cx="978027" cy="184488"/>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ZoneTexte 21">
            <a:extLst>
              <a:ext uri="{FF2B5EF4-FFF2-40B4-BE49-F238E27FC236}">
                <a16:creationId xmlns:a16="http://schemas.microsoft.com/office/drawing/2014/main" id="{B401B033-9FE7-4202-80D8-2BF0AAD08ADD}"/>
              </a:ext>
            </a:extLst>
          </p:cNvPr>
          <p:cNvSpPr txBox="1"/>
          <p:nvPr/>
        </p:nvSpPr>
        <p:spPr>
          <a:xfrm>
            <a:off x="4322949" y="6372904"/>
            <a:ext cx="4282700" cy="369332"/>
          </a:xfrm>
          <a:prstGeom prst="rect">
            <a:avLst/>
          </a:prstGeom>
          <a:noFill/>
        </p:spPr>
        <p:txBody>
          <a:bodyPr wrap="square" rtlCol="0">
            <a:spAutoFit/>
          </a:bodyPr>
          <a:lstStyle/>
          <a:p>
            <a:pPr algn="ctr"/>
            <a:r>
              <a:rPr lang="fr-FR" b="1" dirty="0"/>
              <a:t>5 m pour les cultures basses</a:t>
            </a:r>
          </a:p>
        </p:txBody>
      </p:sp>
      <p:pic>
        <p:nvPicPr>
          <p:cNvPr id="24" name="Graphique 23" descr="Avertissement">
            <a:extLst>
              <a:ext uri="{FF2B5EF4-FFF2-40B4-BE49-F238E27FC236}">
                <a16:creationId xmlns:a16="http://schemas.microsoft.com/office/drawing/2014/main" id="{BEFD8624-23A0-4F6C-A7E2-7FB7A19117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3354" y="4449440"/>
            <a:ext cx="605443" cy="605443"/>
          </a:xfrm>
          <a:prstGeom prst="rect">
            <a:avLst/>
          </a:prstGeom>
        </p:spPr>
      </p:pic>
      <p:pic>
        <p:nvPicPr>
          <p:cNvPr id="25" name="Graphique 24" descr="Avertissement">
            <a:extLst>
              <a:ext uri="{FF2B5EF4-FFF2-40B4-BE49-F238E27FC236}">
                <a16:creationId xmlns:a16="http://schemas.microsoft.com/office/drawing/2014/main" id="{21BE121C-CAC0-454D-B93C-67BBE38A8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3354" y="5641441"/>
            <a:ext cx="605443" cy="605443"/>
          </a:xfrm>
          <a:prstGeom prst="rect">
            <a:avLst/>
          </a:prstGeom>
        </p:spPr>
      </p:pic>
      <p:pic>
        <p:nvPicPr>
          <p:cNvPr id="28" name="Image 27">
            <a:extLst>
              <a:ext uri="{FF2B5EF4-FFF2-40B4-BE49-F238E27FC236}">
                <a16:creationId xmlns:a16="http://schemas.microsoft.com/office/drawing/2014/main" id="{A8D55DD4-1BDB-4EF3-B3B1-95F0C323E4D0}"/>
              </a:ext>
            </a:extLst>
          </p:cNvPr>
          <p:cNvPicPr>
            <a:picLocks noChangeAspect="1"/>
          </p:cNvPicPr>
          <p:nvPr/>
        </p:nvPicPr>
        <p:blipFill rotWithShape="1">
          <a:blip r:embed="rId5">
            <a:extLst>
              <a:ext uri="{28A0092B-C50C-407E-A947-70E740481C1C}">
                <a14:useLocalDpi xmlns:a14="http://schemas.microsoft.com/office/drawing/2010/main" val="0"/>
              </a:ext>
            </a:extLst>
          </a:blip>
          <a:srcRect t="9155"/>
          <a:stretch/>
        </p:blipFill>
        <p:spPr>
          <a:xfrm>
            <a:off x="554736" y="3328796"/>
            <a:ext cx="3112008" cy="1925954"/>
          </a:xfrm>
          <a:prstGeom prst="rect">
            <a:avLst/>
          </a:prstGeom>
        </p:spPr>
      </p:pic>
      <p:pic>
        <p:nvPicPr>
          <p:cNvPr id="29" name="Graphique 28" descr="Maison">
            <a:extLst>
              <a:ext uri="{FF2B5EF4-FFF2-40B4-BE49-F238E27FC236}">
                <a16:creationId xmlns:a16="http://schemas.microsoft.com/office/drawing/2014/main" id="{DA43B39D-3CE1-4191-AAF7-BA73C2E40A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3313" y="3429000"/>
            <a:ext cx="1825750" cy="1825750"/>
          </a:xfrm>
          <a:prstGeom prst="rect">
            <a:avLst/>
          </a:prstGeom>
        </p:spPr>
      </p:pic>
      <p:pic>
        <p:nvPicPr>
          <p:cNvPr id="30" name="Image 29">
            <a:extLst>
              <a:ext uri="{FF2B5EF4-FFF2-40B4-BE49-F238E27FC236}">
                <a16:creationId xmlns:a16="http://schemas.microsoft.com/office/drawing/2014/main" id="{7C995B47-7576-4938-98C1-7AAD90ED97E6}"/>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2701" y="4118673"/>
            <a:ext cx="1136077" cy="1136077"/>
          </a:xfrm>
          <a:prstGeom prst="rect">
            <a:avLst/>
          </a:prstGeom>
        </p:spPr>
      </p:pic>
      <p:pic>
        <p:nvPicPr>
          <p:cNvPr id="8" name="Graphique 7" descr="Document">
            <a:extLst>
              <a:ext uri="{FF2B5EF4-FFF2-40B4-BE49-F238E27FC236}">
                <a16:creationId xmlns:a16="http://schemas.microsoft.com/office/drawing/2014/main" id="{B4D83FAE-9B80-4A58-903E-2DD186DA7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77805" y="820922"/>
            <a:ext cx="2098877" cy="1825749"/>
          </a:xfrm>
          <a:prstGeom prst="rect">
            <a:avLst/>
          </a:prstGeom>
        </p:spPr>
      </p:pic>
      <p:sp>
        <p:nvSpPr>
          <p:cNvPr id="12" name="ZoneTexte 11">
            <a:extLst>
              <a:ext uri="{FF2B5EF4-FFF2-40B4-BE49-F238E27FC236}">
                <a16:creationId xmlns:a16="http://schemas.microsoft.com/office/drawing/2014/main" id="{96CF7707-1FD6-4688-A952-30E2F542773F}"/>
              </a:ext>
            </a:extLst>
          </p:cNvPr>
          <p:cNvSpPr txBox="1"/>
          <p:nvPr/>
        </p:nvSpPr>
        <p:spPr>
          <a:xfrm>
            <a:off x="475546" y="2494835"/>
            <a:ext cx="5303520" cy="1292662"/>
          </a:xfrm>
          <a:prstGeom prst="rect">
            <a:avLst/>
          </a:prstGeom>
          <a:noFill/>
        </p:spPr>
        <p:txBody>
          <a:bodyPr wrap="square" rtlCol="0">
            <a:spAutoFit/>
          </a:bodyPr>
          <a:lstStyle/>
          <a:p>
            <a:r>
              <a:rPr lang="fr-FR" sz="2400" b="1" dirty="0"/>
              <a:t>Chartes de « bon voisinage »</a:t>
            </a:r>
          </a:p>
          <a:p>
            <a:r>
              <a:rPr lang="fr-FR" dirty="0"/>
              <a:t>Les distances de 10 et 5 mètres pour l’arboriculture et les cultures basses peuvent être réduites, voire supprimées grâce à ces chartes</a:t>
            </a:r>
          </a:p>
        </p:txBody>
      </p:sp>
      <p:pic>
        <p:nvPicPr>
          <p:cNvPr id="14" name="Graphique 13" descr="Connexions">
            <a:extLst>
              <a:ext uri="{FF2B5EF4-FFF2-40B4-BE49-F238E27FC236}">
                <a16:creationId xmlns:a16="http://schemas.microsoft.com/office/drawing/2014/main" id="{D8E252FC-A1A3-4DA0-8F5F-42B712D620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69009" y="1507465"/>
            <a:ext cx="914400" cy="914400"/>
          </a:xfrm>
          <a:prstGeom prst="rect">
            <a:avLst/>
          </a:prstGeom>
        </p:spPr>
      </p:pic>
      <p:sp>
        <p:nvSpPr>
          <p:cNvPr id="17" name="ZoneTexte 16">
            <a:extLst>
              <a:ext uri="{FF2B5EF4-FFF2-40B4-BE49-F238E27FC236}">
                <a16:creationId xmlns:a16="http://schemas.microsoft.com/office/drawing/2014/main" id="{FB4A66FF-3966-4DD5-9B0F-72F48C445A4C}"/>
              </a:ext>
            </a:extLst>
          </p:cNvPr>
          <p:cNvSpPr txBox="1"/>
          <p:nvPr/>
        </p:nvSpPr>
        <p:spPr>
          <a:xfrm>
            <a:off x="6153354" y="1156541"/>
            <a:ext cx="1927467" cy="646331"/>
          </a:xfrm>
          <a:prstGeom prst="rect">
            <a:avLst/>
          </a:prstGeom>
          <a:noFill/>
        </p:spPr>
        <p:txBody>
          <a:bodyPr wrap="square" rtlCol="0">
            <a:spAutoFit/>
          </a:bodyPr>
          <a:lstStyle/>
          <a:p>
            <a:r>
              <a:rPr lang="fr-FR" b="1" dirty="0"/>
              <a:t>Utilisateurs de pesticides</a:t>
            </a:r>
          </a:p>
        </p:txBody>
      </p:sp>
      <p:sp>
        <p:nvSpPr>
          <p:cNvPr id="31" name="ZoneTexte 30">
            <a:extLst>
              <a:ext uri="{FF2B5EF4-FFF2-40B4-BE49-F238E27FC236}">
                <a16:creationId xmlns:a16="http://schemas.microsoft.com/office/drawing/2014/main" id="{2635A0FC-8A37-4AAD-8723-96E9FA142977}"/>
              </a:ext>
            </a:extLst>
          </p:cNvPr>
          <p:cNvSpPr txBox="1"/>
          <p:nvPr/>
        </p:nvSpPr>
        <p:spPr>
          <a:xfrm>
            <a:off x="8726884" y="1045399"/>
            <a:ext cx="1927467" cy="369332"/>
          </a:xfrm>
          <a:prstGeom prst="rect">
            <a:avLst/>
          </a:prstGeom>
          <a:noFill/>
        </p:spPr>
        <p:txBody>
          <a:bodyPr wrap="square" rtlCol="0">
            <a:spAutoFit/>
          </a:bodyPr>
          <a:lstStyle/>
          <a:p>
            <a:r>
              <a:rPr lang="fr-FR" b="1" dirty="0"/>
              <a:t>Riverains</a:t>
            </a:r>
          </a:p>
        </p:txBody>
      </p:sp>
      <p:sp>
        <p:nvSpPr>
          <p:cNvPr id="32" name="ZoneTexte 31">
            <a:extLst>
              <a:ext uri="{FF2B5EF4-FFF2-40B4-BE49-F238E27FC236}">
                <a16:creationId xmlns:a16="http://schemas.microsoft.com/office/drawing/2014/main" id="{D6C2C20E-4A30-452F-8B01-1A362650051A}"/>
              </a:ext>
            </a:extLst>
          </p:cNvPr>
          <p:cNvSpPr txBox="1"/>
          <p:nvPr/>
        </p:nvSpPr>
        <p:spPr>
          <a:xfrm>
            <a:off x="9169391" y="1997725"/>
            <a:ext cx="1927467" cy="646331"/>
          </a:xfrm>
          <a:prstGeom prst="rect">
            <a:avLst/>
          </a:prstGeom>
          <a:noFill/>
        </p:spPr>
        <p:txBody>
          <a:bodyPr wrap="square" rtlCol="0">
            <a:spAutoFit/>
          </a:bodyPr>
          <a:lstStyle/>
          <a:p>
            <a:r>
              <a:rPr lang="fr-FR" b="1" dirty="0"/>
              <a:t>Associations écologistes</a:t>
            </a:r>
          </a:p>
        </p:txBody>
      </p:sp>
      <p:sp>
        <p:nvSpPr>
          <p:cNvPr id="33" name="ZoneTexte 32">
            <a:extLst>
              <a:ext uri="{FF2B5EF4-FFF2-40B4-BE49-F238E27FC236}">
                <a16:creationId xmlns:a16="http://schemas.microsoft.com/office/drawing/2014/main" id="{AC597D97-ECF4-4670-9860-658FAB701A6F}"/>
              </a:ext>
            </a:extLst>
          </p:cNvPr>
          <p:cNvSpPr txBox="1"/>
          <p:nvPr/>
        </p:nvSpPr>
        <p:spPr>
          <a:xfrm>
            <a:off x="6669959" y="2270699"/>
            <a:ext cx="1927467" cy="369332"/>
          </a:xfrm>
          <a:prstGeom prst="rect">
            <a:avLst/>
          </a:prstGeom>
          <a:noFill/>
        </p:spPr>
        <p:txBody>
          <a:bodyPr wrap="square" rtlCol="0">
            <a:spAutoFit/>
          </a:bodyPr>
          <a:lstStyle/>
          <a:p>
            <a:r>
              <a:rPr lang="fr-FR" b="1" dirty="0"/>
              <a:t>Elus locaux</a:t>
            </a:r>
          </a:p>
        </p:txBody>
      </p:sp>
    </p:spTree>
    <p:extLst>
      <p:ext uri="{BB962C8B-B14F-4D97-AF65-F5344CB8AC3E}">
        <p14:creationId xmlns:p14="http://schemas.microsoft.com/office/powerpoint/2010/main" val="12959385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306</Words>
  <Application>Microsoft Office PowerPoint</Application>
  <PresentationFormat>Grand écran</PresentationFormat>
  <Paragraphs>38</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Rouillier</dc:creator>
  <cp:lastModifiedBy>Clement Rouillier</cp:lastModifiedBy>
  <cp:revision>16</cp:revision>
  <dcterms:created xsi:type="dcterms:W3CDTF">2024-02-16T13:35:34Z</dcterms:created>
  <dcterms:modified xsi:type="dcterms:W3CDTF">2024-02-22T10:32:57Z</dcterms:modified>
</cp:coreProperties>
</file>