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Nunito" charset="0"/>
      <p:regular r:id="rId16"/>
      <p:bold r:id="rId17"/>
      <p:italic r:id="rId18"/>
      <p:boldItalic r:id="rId19"/>
    </p:embeddedFont>
    <p:embeddedFont>
      <p:font typeface="Calibri"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CD0706C5-AF98-4C8D-A157-C09578FCBAE4}">
  <a:tblStyle styleId="{CD0706C5-AF98-4C8D-A157-C09578FCBAE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52" d="100"/>
          <a:sy n="152" d="100"/>
        </p:scale>
        <p:origin x="-360" y="3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930438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a3d6606619_1_9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a3d6606619_1_9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a3d5955dc2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a3d5955dc2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a3d5955c89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a3d5955c89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a3d660661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a3d660661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a3d6606619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a3d660661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a3d5955c89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a3d5955c89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a3d6606619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a3d660661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a3d5955c8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a3d5955c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a3d6606619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a3d660661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a3d6606619_1_9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a3d6606619_1_9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a3d6606619_1_9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a3d6606619_1_9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a3d6606619_1_10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a3d6606619_1_10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GB"/>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blogs.umass.edu/Techbytes/2017/04/04/hard-drives-how-do-they-work/"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hyperlink" Target="https://www.techno-science.net/glossaire-definition/Disque-dur.html" TargetMode="External"/><Relationship Id="rId13" Type="http://schemas.openxmlformats.org/officeDocument/2006/relationships/hyperlink" Target="https://astuces-informatique.com/qu-est-ce-qu-un-disque-dur-hard-drive/" TargetMode="External"/><Relationship Id="rId18" Type="http://schemas.openxmlformats.org/officeDocument/2006/relationships/hyperlink" Target="https://www.digitaltrends.com/computing/how-to-buy-an-external-hard-drive/" TargetMode="External"/><Relationship Id="rId3" Type="http://schemas.openxmlformats.org/officeDocument/2006/relationships/hyperlink" Target="https://www.youtube.com/watch?v=cGDu-slKOio" TargetMode="External"/><Relationship Id="rId21" Type="http://schemas.openxmlformats.org/officeDocument/2006/relationships/hyperlink" Target="https://www.datanumen.com/blogs/6-important-factors-affecting-hard-drive-performance/" TargetMode="External"/><Relationship Id="rId7" Type="http://schemas.openxmlformats.org/officeDocument/2006/relationships/hyperlink" Target="https://www.astuces-pratiques.fr/informatique/le-disque-dur" TargetMode="External"/><Relationship Id="rId12" Type="http://schemas.openxmlformats.org/officeDocument/2006/relationships/hyperlink" Target="https://www.culture-informatique.net/cest-quoi-un-disque-dur-niv1/" TargetMode="External"/><Relationship Id="rId17" Type="http://schemas.openxmlformats.org/officeDocument/2006/relationships/hyperlink" Target="https://www.computerhope.com/jargon/h/harddriv.htm" TargetMode="External"/><Relationship Id="rId2" Type="http://schemas.openxmlformats.org/officeDocument/2006/relationships/notesSlide" Target="../notesSlides/notesSlide13.xml"/><Relationship Id="rId16" Type="http://schemas.openxmlformats.org/officeDocument/2006/relationships/hyperlink" Target="https://www.digitaltrends.com/computing/ssd-vs-hdd/" TargetMode="External"/><Relationship Id="rId20" Type="http://schemas.openxmlformats.org/officeDocument/2006/relationships/hyperlink" Target="https://blogs.umass.edu/Techbytes/2017/04/04/hard-drives-how-do-they-work/" TargetMode="External"/><Relationship Id="rId1" Type="http://schemas.openxmlformats.org/officeDocument/2006/relationships/slideLayout" Target="../slideLayouts/slideLayout3.xml"/><Relationship Id="rId6" Type="http://schemas.openxmlformats.org/officeDocument/2006/relationships/hyperlink" Target="https://www.seagate.com/fr/fr/do-more/everything-you-wanted-to-know-about-hard-drives-master-dm/" TargetMode="External"/><Relationship Id="rId11" Type="http://schemas.openxmlformats.org/officeDocument/2006/relationships/hyperlink" Target="https://cours-informatique-gratuit.fr/dictionnaire/disque-dur-externe/" TargetMode="External"/><Relationship Id="rId5" Type="http://schemas.openxmlformats.org/officeDocument/2006/relationships/hyperlink" Target="https://www.commentcamarche.net/contents/740-disque-dur-externe-ou-interne" TargetMode="External"/><Relationship Id="rId15" Type="http://schemas.openxmlformats.org/officeDocument/2006/relationships/hyperlink" Target="https://www.digitaltrends.com/computing/what-is-a-hard-drive-your-guide-to-computer-storage/" TargetMode="External"/><Relationship Id="rId10" Type="http://schemas.openxmlformats.org/officeDocument/2006/relationships/hyperlink" Target="https://cours-informatique-gratuit.fr/dictionnaire/disque-dur/" TargetMode="External"/><Relationship Id="rId19" Type="http://schemas.openxmlformats.org/officeDocument/2006/relationships/hyperlink" Target="https://www.pctechguide.com/hard-disks/hard-disk-hard-drive-operation" TargetMode="External"/><Relationship Id="rId4" Type="http://schemas.openxmlformats.org/officeDocument/2006/relationships/hyperlink" Target="https://www.youtube.com/watch?v=MC6CZmHgc8I" TargetMode="External"/><Relationship Id="rId9" Type="http://schemas.openxmlformats.org/officeDocument/2006/relationships/hyperlink" Target="https://www.futura-sciences.com/tech/dossiers/informatique-stockage-donnees-informatiques-105/page/3/" TargetMode="External"/><Relationship Id="rId14" Type="http://schemas.openxmlformats.org/officeDocument/2006/relationships/hyperlink" Target="https://www.ted.com/talks/kanawat_senanan_comment_fonctionne_un_disque_dur"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gif"/></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Le Disque Dur</a:t>
            </a:r>
            <a:endParaRPr/>
          </a:p>
        </p:txBody>
      </p:sp>
      <p:sp>
        <p:nvSpPr>
          <p:cNvPr id="129" name="Google Shape;129;p13"/>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22"/>
          <p:cNvPicPr preferRelativeResize="0"/>
          <p:nvPr/>
        </p:nvPicPr>
        <p:blipFill>
          <a:blip r:embed="rId3">
            <a:alphaModFix/>
          </a:blip>
          <a:stretch>
            <a:fillRect/>
          </a:stretch>
        </p:blipFill>
        <p:spPr>
          <a:xfrm>
            <a:off x="819150" y="964517"/>
            <a:ext cx="7505700" cy="321446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3"/>
          <p:cNvSpPr txBox="1">
            <a:spLocks noGrp="1"/>
          </p:cNvSpPr>
          <p:nvPr>
            <p:ph type="title"/>
          </p:nvPr>
        </p:nvSpPr>
        <p:spPr>
          <a:xfrm>
            <a:off x="819150" y="331250"/>
            <a:ext cx="19812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Texte : </a:t>
            </a:r>
            <a:endParaRPr/>
          </a:p>
        </p:txBody>
      </p:sp>
      <p:sp>
        <p:nvSpPr>
          <p:cNvPr id="193" name="Google Shape;193;p23"/>
          <p:cNvSpPr txBox="1">
            <a:spLocks noGrp="1"/>
          </p:cNvSpPr>
          <p:nvPr>
            <p:ph type="body" idx="1"/>
          </p:nvPr>
        </p:nvSpPr>
        <p:spPr>
          <a:xfrm>
            <a:off x="514350" y="876300"/>
            <a:ext cx="8210700" cy="3797400"/>
          </a:xfrm>
          <a:prstGeom prst="rect">
            <a:avLst/>
          </a:prstGeom>
        </p:spPr>
        <p:txBody>
          <a:bodyPr spcFirstLastPara="1" wrap="square" lIns="91425" tIns="91425" rIns="91425" bIns="91425" anchor="t" anchorCtr="0">
            <a:noAutofit/>
          </a:bodyPr>
          <a:lstStyle/>
          <a:p>
            <a:pPr marL="0" lvl="0" indent="0" algn="l" rtl="0">
              <a:lnSpc>
                <a:spcPct val="138000"/>
              </a:lnSpc>
              <a:spcBef>
                <a:spcPts val="0"/>
              </a:spcBef>
              <a:spcAft>
                <a:spcPts val="0"/>
              </a:spcAft>
              <a:buNone/>
            </a:pPr>
            <a:r>
              <a:rPr lang="en-GB" sz="1200" u="sng">
                <a:solidFill>
                  <a:srgbClr val="202124"/>
                </a:solidFill>
                <a:highlight>
                  <a:srgbClr val="FFFFFF"/>
                </a:highlight>
                <a:latin typeface="Arial"/>
                <a:ea typeface="Arial"/>
                <a:cs typeface="Arial"/>
                <a:sym typeface="Arial"/>
              </a:rPr>
              <a:t>What’s a HDD?</a:t>
            </a:r>
            <a:endParaRPr sz="1200" u="sng">
              <a:solidFill>
                <a:srgbClr val="202124"/>
              </a:solidFill>
              <a:highlight>
                <a:srgbClr val="FFFFFF"/>
              </a:highlight>
              <a:latin typeface="Arial"/>
              <a:ea typeface="Arial"/>
              <a:cs typeface="Arial"/>
              <a:sym typeface="Arial"/>
            </a:endParaRPr>
          </a:p>
          <a:p>
            <a:pPr marL="0" lvl="0" indent="0" algn="just" rtl="0">
              <a:lnSpc>
                <a:spcPct val="138000"/>
              </a:lnSpc>
              <a:spcBef>
                <a:spcPts val="0"/>
              </a:spcBef>
              <a:spcAft>
                <a:spcPts val="0"/>
              </a:spcAft>
              <a:buNone/>
            </a:pPr>
            <a:r>
              <a:rPr lang="en-GB" sz="1100">
                <a:solidFill>
                  <a:srgbClr val="202124"/>
                </a:solidFill>
                <a:highlight>
                  <a:srgbClr val="FFFFFF"/>
                </a:highlight>
                <a:latin typeface="Arial"/>
                <a:ea typeface="Arial"/>
                <a:cs typeface="Arial"/>
                <a:sym typeface="Arial"/>
              </a:rPr>
              <a:t>A Hard Disk Drive (HDD for short) is a type of storage commonly used as the primary storage system for both laptop and desktop computers. It functions like any other type of digital storage device by writing bits of data and then recalling them later. It stands to mention that an HDD is what’s referred to as “non-volatile”, which simply means that it can save data without a source of power. This feature, coupled with their large storage capacity and their relatively low cost are the reasons why HDDs are used so frequently in home computers. While HDDs have come a long way from when they were first invented, the basic way that they operate has stayed the same.</a:t>
            </a:r>
            <a:endParaRPr sz="1100">
              <a:solidFill>
                <a:srgbClr val="202124"/>
              </a:solidFill>
              <a:highlight>
                <a:srgbClr val="FFFFFF"/>
              </a:highlight>
              <a:latin typeface="Arial"/>
              <a:ea typeface="Arial"/>
              <a:cs typeface="Arial"/>
              <a:sym typeface="Arial"/>
            </a:endParaRPr>
          </a:p>
          <a:p>
            <a:pPr marL="0" lvl="0" indent="0" algn="l" rtl="0">
              <a:lnSpc>
                <a:spcPct val="138000"/>
              </a:lnSpc>
              <a:spcBef>
                <a:spcPts val="0"/>
              </a:spcBef>
              <a:spcAft>
                <a:spcPts val="0"/>
              </a:spcAft>
              <a:buNone/>
            </a:pPr>
            <a:endParaRPr sz="1100">
              <a:solidFill>
                <a:srgbClr val="000000"/>
              </a:solidFill>
              <a:highlight>
                <a:srgbClr val="FFFFFF"/>
              </a:highlight>
              <a:latin typeface="Arial"/>
              <a:ea typeface="Arial"/>
              <a:cs typeface="Arial"/>
              <a:sym typeface="Arial"/>
            </a:endParaRPr>
          </a:p>
          <a:p>
            <a:pPr marL="0" lvl="0" indent="0" algn="l" rtl="0">
              <a:lnSpc>
                <a:spcPct val="138000"/>
              </a:lnSpc>
              <a:spcBef>
                <a:spcPts val="0"/>
              </a:spcBef>
              <a:spcAft>
                <a:spcPts val="0"/>
              </a:spcAft>
              <a:buNone/>
            </a:pPr>
            <a:r>
              <a:rPr lang="en-GB" sz="1200" u="sng">
                <a:solidFill>
                  <a:srgbClr val="202124"/>
                </a:solidFill>
                <a:highlight>
                  <a:srgbClr val="FFFFFF"/>
                </a:highlight>
                <a:latin typeface="Arial"/>
                <a:ea typeface="Arial"/>
                <a:cs typeface="Arial"/>
                <a:sym typeface="Arial"/>
              </a:rPr>
              <a:t>How does a HDD physically store info?</a:t>
            </a:r>
            <a:endParaRPr sz="1200" u="sng">
              <a:solidFill>
                <a:srgbClr val="202124"/>
              </a:solidFill>
              <a:highlight>
                <a:srgbClr val="FFFFFF"/>
              </a:highlight>
              <a:latin typeface="Arial"/>
              <a:ea typeface="Arial"/>
              <a:cs typeface="Arial"/>
              <a:sym typeface="Arial"/>
            </a:endParaRPr>
          </a:p>
          <a:p>
            <a:pPr marL="0" lvl="0" indent="0" algn="just" rtl="0">
              <a:lnSpc>
                <a:spcPct val="138000"/>
              </a:lnSpc>
              <a:spcBef>
                <a:spcPts val="0"/>
              </a:spcBef>
              <a:spcAft>
                <a:spcPts val="0"/>
              </a:spcAft>
              <a:buNone/>
            </a:pPr>
            <a:r>
              <a:rPr lang="en-GB" sz="1100">
                <a:solidFill>
                  <a:srgbClr val="202124"/>
                </a:solidFill>
                <a:highlight>
                  <a:srgbClr val="FFFFFF"/>
                </a:highlight>
                <a:latin typeface="Arial"/>
                <a:ea typeface="Arial"/>
                <a:cs typeface="Arial"/>
                <a:sym typeface="Arial"/>
              </a:rPr>
              <a:t>Inside the casing there are a series of disk-like objects referred to as “platters”. The CPU and motherboard use software to tell what’s called the “Read/Write Head” where to move on the platter and where it then provides an electrical charge to a “sector” on the platter. Each sector is an isolated part of the disk containing thousands of subdivisions all capable of accepting a magnetic charge. Newer HDDs have a sector size of 4096 bytes or 32768 bits. Each bit’s magnetic charge translates to a binary 1 or 0 of data. Repeat this stage and eventually you have a string of bits which when read back can give the CPU instructions, whether it be updating your operating system, or opening your saved document in Microsoft Word.</a:t>
            </a:r>
            <a:endParaRPr sz="1100">
              <a:solidFill>
                <a:srgbClr val="202124"/>
              </a:solidFill>
              <a:highlight>
                <a:srgbClr val="FFFFFF"/>
              </a:highlight>
              <a:latin typeface="Arial"/>
              <a:ea typeface="Arial"/>
              <a:cs typeface="Arial"/>
              <a:sym typeface="Arial"/>
            </a:endParaRPr>
          </a:p>
          <a:p>
            <a:pPr marL="0" lvl="0" indent="0" algn="r" rtl="0">
              <a:lnSpc>
                <a:spcPct val="138000"/>
              </a:lnSpc>
              <a:spcBef>
                <a:spcPts val="0"/>
              </a:spcBef>
              <a:spcAft>
                <a:spcPts val="0"/>
              </a:spcAft>
              <a:buNone/>
            </a:pPr>
            <a:endParaRPr sz="1100">
              <a:solidFill>
                <a:srgbClr val="202124"/>
              </a:solidFill>
              <a:highlight>
                <a:srgbClr val="FFFFFF"/>
              </a:highlight>
              <a:latin typeface="Arial"/>
              <a:ea typeface="Arial"/>
              <a:cs typeface="Arial"/>
              <a:sym typeface="Arial"/>
            </a:endParaRPr>
          </a:p>
          <a:p>
            <a:pPr marL="0" lvl="0" indent="0" algn="r" rtl="0">
              <a:lnSpc>
                <a:spcPct val="138000"/>
              </a:lnSpc>
              <a:spcBef>
                <a:spcPts val="0"/>
              </a:spcBef>
              <a:spcAft>
                <a:spcPts val="0"/>
              </a:spcAft>
              <a:buNone/>
            </a:pPr>
            <a:r>
              <a:rPr lang="en-GB" sz="1100" u="sng">
                <a:solidFill>
                  <a:schemeClr val="hlink"/>
                </a:solidFill>
                <a:latin typeface="Arial"/>
                <a:ea typeface="Arial"/>
                <a:cs typeface="Arial"/>
                <a:sym typeface="Arial"/>
                <a:hlinkClick r:id="rId3"/>
              </a:rPr>
              <a:t>https://blogs.umass.edu/Techbytes/2017/04/04/hard-drives-how-do-they-work/</a:t>
            </a:r>
            <a:endParaRPr sz="1100">
              <a:solidFill>
                <a:srgbClr val="202124"/>
              </a:solidFill>
              <a:highlight>
                <a:srgbClr val="FFFFFF"/>
              </a:highlight>
              <a:latin typeface="Arial"/>
              <a:ea typeface="Arial"/>
              <a:cs typeface="Arial"/>
              <a:sym typeface="Arial"/>
            </a:endParaRPr>
          </a:p>
          <a:p>
            <a:pPr marL="0" lvl="0" indent="0" algn="l" rtl="0">
              <a:spcBef>
                <a:spcPts val="0"/>
              </a:spcBef>
              <a:spcAft>
                <a:spcPts val="0"/>
              </a:spcAft>
              <a:buNone/>
            </a:pPr>
            <a:endParaRPr sz="1100">
              <a:solidFill>
                <a:srgbClr val="202124"/>
              </a:solidFill>
              <a:latin typeface="Arial"/>
              <a:ea typeface="Arial"/>
              <a:cs typeface="Arial"/>
              <a:sym typeface="Arial"/>
            </a:endParaRPr>
          </a:p>
          <a:p>
            <a:pPr marL="0" lvl="0" indent="0" algn="l" rtl="0">
              <a:spcBef>
                <a:spcPts val="0"/>
              </a:spcBef>
              <a:spcAft>
                <a:spcPts val="16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4"/>
          <p:cNvSpPr txBox="1">
            <a:spLocks noGrp="1"/>
          </p:cNvSpPr>
          <p:nvPr>
            <p:ph type="title"/>
          </p:nvPr>
        </p:nvSpPr>
        <p:spPr>
          <a:xfrm>
            <a:off x="819150" y="234850"/>
            <a:ext cx="7505700" cy="61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Glossaire </a:t>
            </a:r>
            <a:endParaRPr/>
          </a:p>
        </p:txBody>
      </p:sp>
      <p:graphicFrame>
        <p:nvGraphicFramePr>
          <p:cNvPr id="199" name="Google Shape;199;p24"/>
          <p:cNvGraphicFramePr/>
          <p:nvPr/>
        </p:nvGraphicFramePr>
        <p:xfrm>
          <a:off x="819150" y="945813"/>
          <a:ext cx="3000000" cy="3000000"/>
        </p:xfrm>
        <a:graphic>
          <a:graphicData uri="http://schemas.openxmlformats.org/drawingml/2006/table">
            <a:tbl>
              <a:tblPr>
                <a:noFill/>
                <a:tableStyleId>{CD0706C5-AF98-4C8D-A157-C09578FCBAE4}</a:tableStyleId>
              </a:tblPr>
              <a:tblGrid>
                <a:gridCol w="1809750"/>
                <a:gridCol w="1809750"/>
              </a:tblGrid>
              <a:tr h="704100">
                <a:tc>
                  <a:txBody>
                    <a:bodyPr/>
                    <a:lstStyle/>
                    <a:p>
                      <a:pPr marL="0" lvl="0" indent="0" algn="l" rtl="0">
                        <a:spcBef>
                          <a:spcPts val="0"/>
                        </a:spcBef>
                        <a:spcAft>
                          <a:spcPts val="0"/>
                        </a:spcAft>
                        <a:buNone/>
                      </a:pPr>
                      <a:r>
                        <a:rPr lang="en-GB"/>
                        <a:t>Disque dur</a:t>
                      </a:r>
                      <a:endParaRPr/>
                    </a:p>
                  </a:txBody>
                  <a:tcPr marL="91425" marR="91425" marT="91425" marB="91425" anchor="ctr"/>
                </a:tc>
                <a:tc>
                  <a:txBody>
                    <a:bodyPr/>
                    <a:lstStyle/>
                    <a:p>
                      <a:pPr marL="0" lvl="0" indent="0" algn="l" rtl="0">
                        <a:spcBef>
                          <a:spcPts val="0"/>
                        </a:spcBef>
                        <a:spcAft>
                          <a:spcPts val="0"/>
                        </a:spcAft>
                        <a:buNone/>
                      </a:pPr>
                      <a:r>
                        <a:rPr lang="en-GB"/>
                        <a:t>Hard disk drive (HDD); hard drive </a:t>
                      </a:r>
                      <a:endParaRPr/>
                    </a:p>
                  </a:txBody>
                  <a:tcPr marL="91425" marR="91425" marT="91425" marB="91425" anchor="ctr"/>
                </a:tc>
              </a:tr>
              <a:tr h="619325">
                <a:tc>
                  <a:txBody>
                    <a:bodyPr/>
                    <a:lstStyle/>
                    <a:p>
                      <a:pPr marL="0" lvl="0" indent="0" algn="l" rtl="0">
                        <a:spcBef>
                          <a:spcPts val="0"/>
                        </a:spcBef>
                        <a:spcAft>
                          <a:spcPts val="0"/>
                        </a:spcAft>
                        <a:buNone/>
                      </a:pPr>
                      <a:r>
                        <a:rPr lang="en-GB"/>
                        <a:t>Plateau, disque magnétique </a:t>
                      </a:r>
                      <a:endParaRPr/>
                    </a:p>
                  </a:txBody>
                  <a:tcPr marL="91425" marR="91425" marT="91425" marB="91425" anchor="ctr"/>
                </a:tc>
                <a:tc>
                  <a:txBody>
                    <a:bodyPr/>
                    <a:lstStyle/>
                    <a:p>
                      <a:pPr marL="0" lvl="0" indent="0" algn="l" rtl="0">
                        <a:spcBef>
                          <a:spcPts val="0"/>
                        </a:spcBef>
                        <a:spcAft>
                          <a:spcPts val="0"/>
                        </a:spcAft>
                        <a:buNone/>
                      </a:pPr>
                      <a:r>
                        <a:rPr lang="en-GB"/>
                        <a:t>Platter </a:t>
                      </a:r>
                      <a:endParaRPr/>
                    </a:p>
                  </a:txBody>
                  <a:tcPr marL="91425" marR="91425" marT="91425" marB="91425" anchor="ctr"/>
                </a:tc>
              </a:tr>
              <a:tr h="594675">
                <a:tc>
                  <a:txBody>
                    <a:bodyPr/>
                    <a:lstStyle/>
                    <a:p>
                      <a:pPr marL="0" lvl="0" indent="0" algn="l" rtl="0">
                        <a:spcBef>
                          <a:spcPts val="0"/>
                        </a:spcBef>
                        <a:spcAft>
                          <a:spcPts val="0"/>
                        </a:spcAft>
                        <a:buNone/>
                      </a:pPr>
                      <a:r>
                        <a:rPr lang="en-GB"/>
                        <a:t>Tête de lecture/</a:t>
                      </a:r>
                      <a:r>
                        <a:rPr lang="en-GB" sz="1200">
                          <a:highlight>
                            <a:srgbClr val="FFFFFF"/>
                          </a:highlight>
                        </a:rPr>
                        <a:t>écriture </a:t>
                      </a:r>
                      <a:endParaRPr/>
                    </a:p>
                  </a:txBody>
                  <a:tcPr marL="91425" marR="91425" marT="91425" marB="91425" anchor="ctr"/>
                </a:tc>
                <a:tc>
                  <a:txBody>
                    <a:bodyPr/>
                    <a:lstStyle/>
                    <a:p>
                      <a:pPr marL="0" lvl="0" indent="0" algn="l" rtl="0">
                        <a:spcBef>
                          <a:spcPts val="0"/>
                        </a:spcBef>
                        <a:spcAft>
                          <a:spcPts val="0"/>
                        </a:spcAft>
                        <a:buNone/>
                      </a:pPr>
                      <a:r>
                        <a:rPr lang="en-GB"/>
                        <a:t>Read/write Head </a:t>
                      </a:r>
                      <a:endParaRPr/>
                    </a:p>
                  </a:txBody>
                  <a:tcPr marL="91425" marR="91425" marT="91425" marB="91425" anchor="ctr"/>
                </a:tc>
              </a:tr>
              <a:tr h="594675">
                <a:tc>
                  <a:txBody>
                    <a:bodyPr/>
                    <a:lstStyle/>
                    <a:p>
                      <a:pPr marL="0" lvl="0" indent="0" algn="l" rtl="0">
                        <a:spcBef>
                          <a:spcPts val="0"/>
                        </a:spcBef>
                        <a:spcAft>
                          <a:spcPts val="0"/>
                        </a:spcAft>
                        <a:buNone/>
                      </a:pPr>
                      <a:r>
                        <a:rPr lang="en-GB"/>
                        <a:t>Carte mère </a:t>
                      </a:r>
                      <a:endParaRPr/>
                    </a:p>
                  </a:txBody>
                  <a:tcPr marL="91425" marR="91425" marT="91425" marB="91425" anchor="ctr"/>
                </a:tc>
                <a:tc>
                  <a:txBody>
                    <a:bodyPr/>
                    <a:lstStyle/>
                    <a:p>
                      <a:pPr marL="0" lvl="0" indent="0" algn="l" rtl="0">
                        <a:spcBef>
                          <a:spcPts val="0"/>
                        </a:spcBef>
                        <a:spcAft>
                          <a:spcPts val="0"/>
                        </a:spcAft>
                        <a:buNone/>
                      </a:pPr>
                      <a:r>
                        <a:rPr lang="en-GB"/>
                        <a:t>Motherboard</a:t>
                      </a:r>
                      <a:endParaRPr/>
                    </a:p>
                  </a:txBody>
                  <a:tcPr marL="91425" marR="91425" marT="91425" marB="91425" anchor="ctr"/>
                </a:tc>
              </a:tr>
              <a:tr h="613725">
                <a:tc>
                  <a:txBody>
                    <a:bodyPr/>
                    <a:lstStyle/>
                    <a:p>
                      <a:pPr marL="0" lvl="0" indent="0" algn="l" rtl="0">
                        <a:spcBef>
                          <a:spcPts val="0"/>
                        </a:spcBef>
                        <a:spcAft>
                          <a:spcPts val="0"/>
                        </a:spcAft>
                        <a:buNone/>
                      </a:pPr>
                      <a:r>
                        <a:rPr lang="en-GB"/>
                        <a:t>Processeur </a:t>
                      </a:r>
                      <a:endParaRPr/>
                    </a:p>
                  </a:txBody>
                  <a:tcPr marL="91425" marR="91425" marT="91425" marB="91425" anchor="ctr"/>
                </a:tc>
                <a:tc>
                  <a:txBody>
                    <a:bodyPr/>
                    <a:lstStyle/>
                    <a:p>
                      <a:pPr marL="0" lvl="0" indent="0" algn="l" rtl="0">
                        <a:spcBef>
                          <a:spcPts val="0"/>
                        </a:spcBef>
                        <a:spcAft>
                          <a:spcPts val="0"/>
                        </a:spcAft>
                        <a:buNone/>
                      </a:pPr>
                      <a:r>
                        <a:rPr lang="en-GB"/>
                        <a:t>CPU (central processing unit)</a:t>
                      </a:r>
                      <a:endParaRPr/>
                    </a:p>
                  </a:txBody>
                  <a:tcPr marL="91425" marR="91425" marT="91425" marB="91425" anchor="ctr"/>
                </a:tc>
              </a:tr>
              <a:tr h="670875">
                <a:tc>
                  <a:txBody>
                    <a:bodyPr/>
                    <a:lstStyle/>
                    <a:p>
                      <a:pPr marL="0" lvl="0" indent="0" algn="l" rtl="0">
                        <a:spcBef>
                          <a:spcPts val="0"/>
                        </a:spcBef>
                        <a:spcAft>
                          <a:spcPts val="0"/>
                        </a:spcAft>
                        <a:buNone/>
                      </a:pPr>
                      <a:r>
                        <a:rPr lang="en-GB"/>
                        <a:t>Données binaires</a:t>
                      </a:r>
                      <a:endParaRPr/>
                    </a:p>
                  </a:txBody>
                  <a:tcPr marL="91425" marR="91425" marT="91425" marB="91425" anchor="ctr"/>
                </a:tc>
                <a:tc>
                  <a:txBody>
                    <a:bodyPr/>
                    <a:lstStyle/>
                    <a:p>
                      <a:pPr marL="0" lvl="0" indent="0" algn="l" rtl="0">
                        <a:spcBef>
                          <a:spcPts val="0"/>
                        </a:spcBef>
                        <a:spcAft>
                          <a:spcPts val="0"/>
                        </a:spcAft>
                        <a:buNone/>
                      </a:pPr>
                      <a:r>
                        <a:rPr lang="en-GB"/>
                        <a:t>Binary data </a:t>
                      </a:r>
                      <a:endParaRPr/>
                    </a:p>
                  </a:txBody>
                  <a:tcPr marL="91425" marR="91425" marT="91425" marB="91425" anchor="ctr"/>
                </a:tc>
              </a:tr>
            </a:tbl>
          </a:graphicData>
        </a:graphic>
      </p:graphicFrame>
      <p:graphicFrame>
        <p:nvGraphicFramePr>
          <p:cNvPr id="200" name="Google Shape;200;p24"/>
          <p:cNvGraphicFramePr/>
          <p:nvPr/>
        </p:nvGraphicFramePr>
        <p:xfrm>
          <a:off x="4733900" y="945825"/>
          <a:ext cx="3000000" cy="3000000"/>
        </p:xfrm>
        <a:graphic>
          <a:graphicData uri="http://schemas.openxmlformats.org/drawingml/2006/table">
            <a:tbl>
              <a:tblPr>
                <a:noFill/>
                <a:tableStyleId>{CD0706C5-AF98-4C8D-A157-C09578FCBAE4}</a:tableStyleId>
              </a:tblPr>
              <a:tblGrid>
                <a:gridCol w="1809750"/>
                <a:gridCol w="1809750"/>
              </a:tblGrid>
              <a:tr h="704100">
                <a:tc>
                  <a:txBody>
                    <a:bodyPr/>
                    <a:lstStyle/>
                    <a:p>
                      <a:pPr marL="0" lvl="0" indent="0" algn="l" rtl="0">
                        <a:spcBef>
                          <a:spcPts val="0"/>
                        </a:spcBef>
                        <a:spcAft>
                          <a:spcPts val="0"/>
                        </a:spcAft>
                        <a:buNone/>
                      </a:pPr>
                      <a:r>
                        <a:rPr lang="en-GB"/>
                        <a:t>Secteur </a:t>
                      </a:r>
                      <a:endParaRPr/>
                    </a:p>
                  </a:txBody>
                  <a:tcPr marL="91425" marR="91425" marT="91425" marB="91425" anchor="ctr"/>
                </a:tc>
                <a:tc>
                  <a:txBody>
                    <a:bodyPr/>
                    <a:lstStyle/>
                    <a:p>
                      <a:pPr marL="0" lvl="0" indent="0" algn="l" rtl="0">
                        <a:spcBef>
                          <a:spcPts val="0"/>
                        </a:spcBef>
                        <a:spcAft>
                          <a:spcPts val="0"/>
                        </a:spcAft>
                        <a:buNone/>
                      </a:pPr>
                      <a:r>
                        <a:rPr lang="en-GB"/>
                        <a:t>Sector </a:t>
                      </a:r>
                      <a:endParaRPr/>
                    </a:p>
                  </a:txBody>
                  <a:tcPr marL="91425" marR="91425" marT="91425" marB="91425" anchor="ctr"/>
                </a:tc>
              </a:tr>
              <a:tr h="619325">
                <a:tc>
                  <a:txBody>
                    <a:bodyPr/>
                    <a:lstStyle/>
                    <a:p>
                      <a:pPr marL="0" lvl="0" indent="0" algn="l" rtl="0">
                        <a:spcBef>
                          <a:spcPts val="0"/>
                        </a:spcBef>
                        <a:spcAft>
                          <a:spcPts val="0"/>
                        </a:spcAft>
                        <a:buNone/>
                      </a:pPr>
                      <a:r>
                        <a:rPr lang="en-GB"/>
                        <a:t>Système d’exploitation</a:t>
                      </a:r>
                      <a:endParaRPr/>
                    </a:p>
                  </a:txBody>
                  <a:tcPr marL="91425" marR="91425" marT="91425" marB="91425" anchor="ctr"/>
                </a:tc>
                <a:tc>
                  <a:txBody>
                    <a:bodyPr/>
                    <a:lstStyle/>
                    <a:p>
                      <a:pPr marL="0" lvl="0" indent="0" algn="l" rtl="0">
                        <a:spcBef>
                          <a:spcPts val="0"/>
                        </a:spcBef>
                        <a:spcAft>
                          <a:spcPts val="0"/>
                        </a:spcAft>
                        <a:buNone/>
                      </a:pPr>
                      <a:r>
                        <a:rPr lang="en-GB"/>
                        <a:t>Operating system</a:t>
                      </a:r>
                      <a:endParaRPr/>
                    </a:p>
                  </a:txBody>
                  <a:tcPr marL="91425" marR="91425" marT="91425" marB="91425" anchor="ctr"/>
                </a:tc>
              </a:tr>
              <a:tr h="601950">
                <a:tc>
                  <a:txBody>
                    <a:bodyPr/>
                    <a:lstStyle/>
                    <a:p>
                      <a:pPr marL="0" lvl="0" indent="0" algn="l" rtl="0">
                        <a:spcBef>
                          <a:spcPts val="0"/>
                        </a:spcBef>
                        <a:spcAft>
                          <a:spcPts val="0"/>
                        </a:spcAft>
                        <a:buNone/>
                      </a:pPr>
                      <a:r>
                        <a:rPr lang="en-GB"/>
                        <a:t>Piste </a:t>
                      </a:r>
                      <a:endParaRPr/>
                    </a:p>
                  </a:txBody>
                  <a:tcPr marL="91425" marR="91425" marT="91425" marB="91425" anchor="ctr"/>
                </a:tc>
                <a:tc>
                  <a:txBody>
                    <a:bodyPr/>
                    <a:lstStyle/>
                    <a:p>
                      <a:pPr marL="0" lvl="0" indent="0" algn="l" rtl="0">
                        <a:spcBef>
                          <a:spcPts val="0"/>
                        </a:spcBef>
                        <a:spcAft>
                          <a:spcPts val="0"/>
                        </a:spcAft>
                        <a:buNone/>
                      </a:pPr>
                      <a:r>
                        <a:rPr lang="en-GB"/>
                        <a:t>Track</a:t>
                      </a:r>
                      <a:endParaRPr/>
                    </a:p>
                  </a:txBody>
                  <a:tcPr marL="91425" marR="91425" marT="91425" marB="91425" anchor="ctr"/>
                </a:tc>
              </a:tr>
              <a:tr h="594675">
                <a:tc>
                  <a:txBody>
                    <a:bodyPr/>
                    <a:lstStyle/>
                    <a:p>
                      <a:pPr marL="0" lvl="0" indent="0" algn="l" rtl="0">
                        <a:spcBef>
                          <a:spcPts val="0"/>
                        </a:spcBef>
                        <a:spcAft>
                          <a:spcPts val="0"/>
                        </a:spcAft>
                        <a:buNone/>
                      </a:pPr>
                      <a:r>
                        <a:rPr lang="en-GB"/>
                        <a:t>Cylindre </a:t>
                      </a:r>
                      <a:endParaRPr/>
                    </a:p>
                  </a:txBody>
                  <a:tcPr marL="91425" marR="91425" marT="91425" marB="91425" anchor="ctr"/>
                </a:tc>
                <a:tc>
                  <a:txBody>
                    <a:bodyPr/>
                    <a:lstStyle/>
                    <a:p>
                      <a:pPr marL="0" lvl="0" indent="0" algn="l" rtl="0">
                        <a:spcBef>
                          <a:spcPts val="0"/>
                        </a:spcBef>
                        <a:spcAft>
                          <a:spcPts val="0"/>
                        </a:spcAft>
                        <a:buNone/>
                      </a:pPr>
                      <a:r>
                        <a:rPr lang="en-GB"/>
                        <a:t>Cylinder</a:t>
                      </a:r>
                      <a:endParaRPr/>
                    </a:p>
                  </a:txBody>
                  <a:tcPr marL="91425" marR="91425" marT="91425" marB="91425" anchor="ctr"/>
                </a:tc>
              </a:tr>
              <a:tr h="613725">
                <a:tc>
                  <a:txBody>
                    <a:bodyPr/>
                    <a:lstStyle/>
                    <a:p>
                      <a:pPr marL="0" lvl="0" indent="0" algn="l" rtl="0">
                        <a:spcBef>
                          <a:spcPts val="0"/>
                        </a:spcBef>
                        <a:spcAft>
                          <a:spcPts val="0"/>
                        </a:spcAft>
                        <a:buNone/>
                      </a:pPr>
                      <a:r>
                        <a:rPr lang="en-GB"/>
                        <a:t>Bras (de lecture/écriture)</a:t>
                      </a:r>
                      <a:endParaRPr/>
                    </a:p>
                  </a:txBody>
                  <a:tcPr marL="91425" marR="91425" marT="91425" marB="91425" anchor="ctr"/>
                </a:tc>
                <a:tc>
                  <a:txBody>
                    <a:bodyPr/>
                    <a:lstStyle/>
                    <a:p>
                      <a:pPr marL="0" lvl="0" indent="0" algn="l" rtl="0">
                        <a:spcBef>
                          <a:spcPts val="0"/>
                        </a:spcBef>
                        <a:spcAft>
                          <a:spcPts val="0"/>
                        </a:spcAft>
                        <a:buNone/>
                      </a:pPr>
                      <a:r>
                        <a:rPr lang="en-GB"/>
                        <a:t>Actuator arm</a:t>
                      </a:r>
                      <a:endParaRPr/>
                    </a:p>
                  </a:txBody>
                  <a:tcPr marL="91425" marR="91425" marT="91425" marB="91425" anchor="ctr"/>
                </a:tc>
              </a:tr>
              <a:tr h="670875">
                <a:tc>
                  <a:txBody>
                    <a:bodyPr/>
                    <a:lstStyle/>
                    <a:p>
                      <a:pPr marL="0" lvl="0" indent="0" algn="l" rtl="0">
                        <a:spcBef>
                          <a:spcPts val="0"/>
                        </a:spcBef>
                        <a:spcAft>
                          <a:spcPts val="0"/>
                        </a:spcAft>
                        <a:buNone/>
                      </a:pPr>
                      <a:r>
                        <a:rPr lang="en-GB"/>
                        <a:t>Stockage</a:t>
                      </a:r>
                      <a:endParaRPr/>
                    </a:p>
                  </a:txBody>
                  <a:tcPr marL="91425" marR="91425" marT="91425" marB="91425" anchor="ctr"/>
                </a:tc>
                <a:tc>
                  <a:txBody>
                    <a:bodyPr/>
                    <a:lstStyle/>
                    <a:p>
                      <a:pPr marL="0" lvl="0" indent="0" algn="l" rtl="0">
                        <a:spcBef>
                          <a:spcPts val="0"/>
                        </a:spcBef>
                        <a:spcAft>
                          <a:spcPts val="0"/>
                        </a:spcAft>
                        <a:buNone/>
                      </a:pPr>
                      <a:r>
                        <a:rPr lang="en-GB"/>
                        <a:t>Storage</a:t>
                      </a:r>
                      <a:endParaRPr/>
                    </a:p>
                  </a:txBody>
                  <a:tcPr marL="91425" marR="91425" marT="91425" marB="91425" anchor="ct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5"/>
          <p:cNvSpPr txBox="1">
            <a:spLocks noGrp="1"/>
          </p:cNvSpPr>
          <p:nvPr>
            <p:ph type="title"/>
          </p:nvPr>
        </p:nvSpPr>
        <p:spPr>
          <a:xfrm>
            <a:off x="819150" y="463275"/>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Sources</a:t>
            </a:r>
            <a:endParaRPr/>
          </a:p>
        </p:txBody>
      </p:sp>
      <p:sp>
        <p:nvSpPr>
          <p:cNvPr id="206" name="Google Shape;206;p25"/>
          <p:cNvSpPr txBox="1">
            <a:spLocks noGrp="1"/>
          </p:cNvSpPr>
          <p:nvPr>
            <p:ph type="body" idx="1"/>
          </p:nvPr>
        </p:nvSpPr>
        <p:spPr>
          <a:xfrm>
            <a:off x="819150" y="901700"/>
            <a:ext cx="7505700" cy="401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100" u="sng">
                <a:solidFill>
                  <a:schemeClr val="accent6"/>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https://www.youtube.com/watch?v=cGDu-slKOio</a:t>
            </a:r>
            <a:r>
              <a:rPr lang="en-GB">
                <a:solidFill>
                  <a:schemeClr val="accent6"/>
                </a:solidFill>
              </a:rPr>
              <a:t> </a:t>
            </a:r>
            <a:endParaRPr>
              <a:solidFill>
                <a:schemeClr val="accent6"/>
              </a:solidFill>
            </a:endParaRPr>
          </a:p>
          <a:p>
            <a:pPr marL="0" lvl="0" indent="0" algn="l" rtl="0">
              <a:spcBef>
                <a:spcPts val="0"/>
              </a:spcBef>
              <a:spcAft>
                <a:spcPts val="0"/>
              </a:spcAft>
              <a:buNone/>
            </a:pPr>
            <a:r>
              <a:rPr lang="en-GB" sz="1100" u="sng">
                <a:solidFill>
                  <a:schemeClr val="accent6"/>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https://www.youtube.com/watch?v=MC6CZmHgc8I</a:t>
            </a:r>
            <a:endParaRPr>
              <a:solidFill>
                <a:schemeClr val="accent6"/>
              </a:solidFill>
            </a:endParaRPr>
          </a:p>
          <a:p>
            <a:pPr marL="0" lvl="0" indent="0" algn="l" rtl="0">
              <a:spcBef>
                <a:spcPts val="0"/>
              </a:spcBef>
              <a:spcAft>
                <a:spcPts val="0"/>
              </a:spcAft>
              <a:buNone/>
            </a:pPr>
            <a:r>
              <a:rPr lang="en-GB" sz="1100" u="sng">
                <a:solidFill>
                  <a:schemeClr val="accent6"/>
                </a:solidFill>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https://www.commentcamarche.net/contents/740-disque-dur-externe-ou-interne</a:t>
            </a:r>
            <a:endParaRPr sz="1100">
              <a:solidFill>
                <a:schemeClr val="accent6"/>
              </a:solidFill>
              <a:latin typeface="Arial"/>
              <a:ea typeface="Arial"/>
              <a:cs typeface="Arial"/>
              <a:sym typeface="Arial"/>
            </a:endParaRPr>
          </a:p>
          <a:p>
            <a:pPr marL="0" lvl="0" indent="0" algn="l" rtl="0">
              <a:spcBef>
                <a:spcPts val="0"/>
              </a:spcBef>
              <a:spcAft>
                <a:spcPts val="0"/>
              </a:spcAft>
              <a:buNone/>
            </a:pPr>
            <a:r>
              <a:rPr lang="en-GB" sz="1100" u="sng">
                <a:solidFill>
                  <a:schemeClr val="accent6"/>
                </a:solidFill>
                <a:latin typeface="Arial"/>
                <a:ea typeface="Arial"/>
                <a:cs typeface="Aria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https://www.seagate.com/fr/fr/do-more/everything-you-wanted-to-know-about-hard-drives-master-dm/</a:t>
            </a:r>
            <a:endParaRPr sz="1100">
              <a:solidFill>
                <a:schemeClr val="accent6"/>
              </a:solidFill>
              <a:latin typeface="Arial"/>
              <a:ea typeface="Arial"/>
              <a:cs typeface="Arial"/>
              <a:sym typeface="Arial"/>
            </a:endParaRPr>
          </a:p>
          <a:p>
            <a:pPr marL="0" lvl="0" indent="0" algn="l" rtl="0">
              <a:spcBef>
                <a:spcPts val="0"/>
              </a:spcBef>
              <a:spcAft>
                <a:spcPts val="0"/>
              </a:spcAft>
              <a:buNone/>
            </a:pPr>
            <a:r>
              <a:rPr lang="en-GB" sz="1100" u="sng">
                <a:solidFill>
                  <a:schemeClr val="accent6"/>
                </a:solidFill>
                <a:latin typeface="Arial"/>
                <a:ea typeface="Arial"/>
                <a:cs typeface="Arial"/>
                <a:sym typeface="Aria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https://www.astuces-pratiques.fr/informatique/le-disque-dur</a:t>
            </a:r>
            <a:endParaRPr sz="1100">
              <a:solidFill>
                <a:schemeClr val="accent6"/>
              </a:solidFill>
              <a:latin typeface="Arial"/>
              <a:ea typeface="Arial"/>
              <a:cs typeface="Arial"/>
              <a:sym typeface="Arial"/>
            </a:endParaRPr>
          </a:p>
          <a:p>
            <a:pPr marL="0" lvl="0" indent="0" algn="l" rtl="0">
              <a:spcBef>
                <a:spcPts val="0"/>
              </a:spcBef>
              <a:spcAft>
                <a:spcPts val="0"/>
              </a:spcAft>
              <a:buNone/>
            </a:pPr>
            <a:r>
              <a:rPr lang="en-GB" sz="1100" u="sng">
                <a:solidFill>
                  <a:schemeClr val="accent6"/>
                </a:solidFill>
                <a:latin typeface="Arial"/>
                <a:ea typeface="Arial"/>
                <a:cs typeface="Arial"/>
                <a:sym typeface="Arial"/>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https://www.techno-science.net/glossaire-definition/Disque-dur.html</a:t>
            </a:r>
            <a:endParaRPr sz="1100">
              <a:solidFill>
                <a:schemeClr val="accent6"/>
              </a:solidFill>
              <a:latin typeface="Arial"/>
              <a:ea typeface="Arial"/>
              <a:cs typeface="Arial"/>
              <a:sym typeface="Arial"/>
            </a:endParaRPr>
          </a:p>
          <a:p>
            <a:pPr marL="0" lvl="0" indent="0" algn="l" rtl="0">
              <a:spcBef>
                <a:spcPts val="0"/>
              </a:spcBef>
              <a:spcAft>
                <a:spcPts val="0"/>
              </a:spcAft>
              <a:buNone/>
            </a:pPr>
            <a:r>
              <a:rPr lang="en-GB" sz="1100" u="sng">
                <a:solidFill>
                  <a:schemeClr val="accent6"/>
                </a:solidFill>
                <a:latin typeface="Arial"/>
                <a:ea typeface="Arial"/>
                <a:cs typeface="Arial"/>
                <a:sym typeface="Arial"/>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https://www.futura-sciences.com/tech/dossiers/informatique-stockage-donnees-informatiques-105/page/3/</a:t>
            </a:r>
            <a:endParaRPr sz="1100">
              <a:solidFill>
                <a:schemeClr val="accent6"/>
              </a:solidFill>
              <a:latin typeface="Arial"/>
              <a:ea typeface="Arial"/>
              <a:cs typeface="Arial"/>
              <a:sym typeface="Arial"/>
            </a:endParaRPr>
          </a:p>
          <a:p>
            <a:pPr marL="0" lvl="0" indent="0" algn="l" rtl="0">
              <a:spcBef>
                <a:spcPts val="0"/>
              </a:spcBef>
              <a:spcAft>
                <a:spcPts val="0"/>
              </a:spcAft>
              <a:buNone/>
            </a:pPr>
            <a:r>
              <a:rPr lang="en-GB" sz="1100" u="sng">
                <a:solidFill>
                  <a:schemeClr val="accent6"/>
                </a:solidFill>
                <a:latin typeface="Arial"/>
                <a:ea typeface="Arial"/>
                <a:cs typeface="Arial"/>
                <a:sym typeface="Arial"/>
                <a:hlinkClick r:id="rId1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https://cours-informatique-gratuit.fr/dictionnaire/disque-dur/</a:t>
            </a:r>
            <a:endParaRPr sz="1100">
              <a:solidFill>
                <a:schemeClr val="accent6"/>
              </a:solidFill>
              <a:latin typeface="Arial"/>
              <a:ea typeface="Arial"/>
              <a:cs typeface="Arial"/>
              <a:sym typeface="Arial"/>
            </a:endParaRPr>
          </a:p>
          <a:p>
            <a:pPr marL="0" lvl="0" indent="0" algn="l" rtl="0">
              <a:spcBef>
                <a:spcPts val="0"/>
              </a:spcBef>
              <a:spcAft>
                <a:spcPts val="0"/>
              </a:spcAft>
              <a:buNone/>
            </a:pPr>
            <a:r>
              <a:rPr lang="en-GB" sz="1100" u="sng">
                <a:solidFill>
                  <a:schemeClr val="accent6"/>
                </a:solidFill>
                <a:latin typeface="Arial"/>
                <a:ea typeface="Arial"/>
                <a:cs typeface="Arial"/>
                <a:sym typeface="Arial"/>
                <a:hlinkClick r:id="rId11">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https://cours-informatique-gratuit.fr/dictionnaire/disque-dur-externe/</a:t>
            </a:r>
            <a:endParaRPr sz="1100">
              <a:solidFill>
                <a:schemeClr val="accent6"/>
              </a:solidFill>
              <a:latin typeface="Arial"/>
              <a:ea typeface="Arial"/>
              <a:cs typeface="Arial"/>
              <a:sym typeface="Arial"/>
            </a:endParaRPr>
          </a:p>
          <a:p>
            <a:pPr marL="0" lvl="0" indent="0" algn="l" rtl="0">
              <a:spcBef>
                <a:spcPts val="0"/>
              </a:spcBef>
              <a:spcAft>
                <a:spcPts val="0"/>
              </a:spcAft>
              <a:buNone/>
            </a:pPr>
            <a:r>
              <a:rPr lang="en-GB" sz="1100" u="sng">
                <a:solidFill>
                  <a:schemeClr val="accent6"/>
                </a:solidFill>
                <a:latin typeface="Arial"/>
                <a:ea typeface="Arial"/>
                <a:cs typeface="Arial"/>
                <a:sym typeface="Arial"/>
                <a:hlinkClick r:id="rId1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https://www.culture-informatique.net/cest-quoi-un-disque-dur-niv1/</a:t>
            </a:r>
            <a:endParaRPr sz="1100">
              <a:solidFill>
                <a:schemeClr val="accent6"/>
              </a:solidFill>
              <a:latin typeface="Arial"/>
              <a:ea typeface="Arial"/>
              <a:cs typeface="Arial"/>
              <a:sym typeface="Arial"/>
            </a:endParaRPr>
          </a:p>
          <a:p>
            <a:pPr marL="0" lvl="0" indent="0" algn="l" rtl="0">
              <a:spcBef>
                <a:spcPts val="0"/>
              </a:spcBef>
              <a:spcAft>
                <a:spcPts val="0"/>
              </a:spcAft>
              <a:buNone/>
            </a:pPr>
            <a:r>
              <a:rPr lang="en-GB" sz="1100" u="sng">
                <a:solidFill>
                  <a:schemeClr val="accent6"/>
                </a:solidFill>
                <a:latin typeface="Arial"/>
                <a:ea typeface="Arial"/>
                <a:cs typeface="Arial"/>
                <a:sym typeface="Arial"/>
                <a:hlinkClick r:id="rId1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https://astuces-informatique.com/qu-est-ce-qu-un-disque-dur-hard-drive/</a:t>
            </a:r>
            <a:r>
              <a:rPr lang="en-GB" sz="1100">
                <a:solidFill>
                  <a:schemeClr val="accent6"/>
                </a:solidFill>
                <a:latin typeface="Arial"/>
                <a:ea typeface="Arial"/>
                <a:cs typeface="Arial"/>
                <a:sym typeface="Arial"/>
              </a:rPr>
              <a:t/>
            </a:r>
            <a:br>
              <a:rPr lang="en-GB" sz="1100">
                <a:solidFill>
                  <a:schemeClr val="accent6"/>
                </a:solidFill>
                <a:latin typeface="Arial"/>
                <a:ea typeface="Arial"/>
                <a:cs typeface="Arial"/>
                <a:sym typeface="Arial"/>
              </a:rPr>
            </a:br>
            <a:r>
              <a:rPr lang="en-GB" sz="1100" u="sng">
                <a:solidFill>
                  <a:schemeClr val="hlink"/>
                </a:solidFill>
                <a:latin typeface="Arial"/>
                <a:ea typeface="Arial"/>
                <a:cs typeface="Arial"/>
                <a:sym typeface="Arial"/>
                <a:hlinkClick r:id="rId14"/>
              </a:rPr>
              <a:t>https://www.ted.com/talks/kanawat_senanan_comment_fonctionne_un_disque_dur</a:t>
            </a:r>
            <a:r>
              <a:rPr lang="en-GB" sz="1100">
                <a:solidFill>
                  <a:schemeClr val="accent6"/>
                </a:solidFill>
                <a:latin typeface="Arial"/>
                <a:ea typeface="Arial"/>
                <a:cs typeface="Arial"/>
                <a:sym typeface="Arial"/>
              </a:rPr>
              <a:t> </a:t>
            </a:r>
            <a:endParaRPr sz="1100">
              <a:solidFill>
                <a:schemeClr val="accent6"/>
              </a:solidFill>
              <a:latin typeface="Arial"/>
              <a:ea typeface="Arial"/>
              <a:cs typeface="Arial"/>
              <a:sym typeface="Arial"/>
            </a:endParaRPr>
          </a:p>
          <a:p>
            <a:pPr marL="0" lvl="0" indent="0" algn="l" rtl="0">
              <a:spcBef>
                <a:spcPts val="0"/>
              </a:spcBef>
              <a:spcAft>
                <a:spcPts val="0"/>
              </a:spcAft>
              <a:buNone/>
            </a:pPr>
            <a:endParaRPr sz="1100" u="sng">
              <a:solidFill>
                <a:srgbClr val="000000"/>
              </a:solidFill>
              <a:latin typeface="Arial"/>
              <a:ea typeface="Arial"/>
              <a:cs typeface="Arial"/>
              <a:sym typeface="Arial"/>
            </a:endParaRPr>
          </a:p>
          <a:p>
            <a:pPr marL="0" lvl="0" indent="0" algn="l" rtl="0">
              <a:spcBef>
                <a:spcPts val="0"/>
              </a:spcBef>
              <a:spcAft>
                <a:spcPts val="0"/>
              </a:spcAft>
              <a:buNone/>
            </a:pPr>
            <a:r>
              <a:rPr lang="en-GB" sz="1100" u="sng">
                <a:solidFill>
                  <a:schemeClr val="accent6"/>
                </a:solidFill>
                <a:latin typeface="Arial"/>
                <a:ea typeface="Arial"/>
                <a:cs typeface="Arial"/>
                <a:sym typeface="Arial"/>
                <a:hlinkClick r:id="rId1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https://www.digitaltrends.com/computing/what-is-a-hard-drive-your-guide-to-computer-storage/</a:t>
            </a:r>
            <a:r>
              <a:rPr lang="en-GB" sz="1100">
                <a:solidFill>
                  <a:schemeClr val="accent6"/>
                </a:solidFill>
                <a:latin typeface="Arial"/>
                <a:ea typeface="Arial"/>
                <a:cs typeface="Arial"/>
                <a:sym typeface="Arial"/>
              </a:rPr>
              <a:t> </a:t>
            </a:r>
            <a:endParaRPr sz="1100">
              <a:solidFill>
                <a:schemeClr val="accent6"/>
              </a:solidFill>
              <a:latin typeface="Arial"/>
              <a:ea typeface="Arial"/>
              <a:cs typeface="Arial"/>
              <a:sym typeface="Arial"/>
            </a:endParaRPr>
          </a:p>
          <a:p>
            <a:pPr marL="0" lvl="0" indent="0" algn="l" rtl="0">
              <a:spcBef>
                <a:spcPts val="0"/>
              </a:spcBef>
              <a:spcAft>
                <a:spcPts val="0"/>
              </a:spcAft>
              <a:buNone/>
            </a:pPr>
            <a:r>
              <a:rPr lang="en-GB" sz="1100" u="sng">
                <a:solidFill>
                  <a:schemeClr val="accent6"/>
                </a:solidFill>
                <a:latin typeface="Arial"/>
                <a:ea typeface="Arial"/>
                <a:cs typeface="Arial"/>
                <a:sym typeface="Arial"/>
                <a:hlinkClick r:id="rId1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https://www.digitaltrends.com/computing/ssd-vs-hdd/</a:t>
            </a:r>
            <a:endParaRPr sz="1100">
              <a:solidFill>
                <a:schemeClr val="accent6"/>
              </a:solidFill>
              <a:latin typeface="Arial"/>
              <a:ea typeface="Arial"/>
              <a:cs typeface="Arial"/>
              <a:sym typeface="Arial"/>
            </a:endParaRPr>
          </a:p>
          <a:p>
            <a:pPr marL="0" lvl="0" indent="0" algn="l" rtl="0">
              <a:spcBef>
                <a:spcPts val="0"/>
              </a:spcBef>
              <a:spcAft>
                <a:spcPts val="0"/>
              </a:spcAft>
              <a:buNone/>
            </a:pPr>
            <a:r>
              <a:rPr lang="en-GB" sz="1100" u="sng">
                <a:solidFill>
                  <a:schemeClr val="accent6"/>
                </a:solidFill>
                <a:latin typeface="Arial"/>
                <a:ea typeface="Arial"/>
                <a:cs typeface="Arial"/>
                <a:sym typeface="Arial"/>
                <a:hlinkClick r:id="rId1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https://www.computerhope.com/jargon/h/harddriv.htm</a:t>
            </a:r>
            <a:endParaRPr sz="1100">
              <a:solidFill>
                <a:schemeClr val="accent6"/>
              </a:solidFill>
              <a:latin typeface="Arial"/>
              <a:ea typeface="Arial"/>
              <a:cs typeface="Arial"/>
              <a:sym typeface="Arial"/>
            </a:endParaRPr>
          </a:p>
          <a:p>
            <a:pPr marL="0" lvl="0" indent="0" algn="l" rtl="0">
              <a:spcBef>
                <a:spcPts val="0"/>
              </a:spcBef>
              <a:spcAft>
                <a:spcPts val="0"/>
              </a:spcAft>
              <a:buNone/>
            </a:pPr>
            <a:r>
              <a:rPr lang="en-GB" sz="1100" u="sng">
                <a:solidFill>
                  <a:schemeClr val="accent6"/>
                </a:solidFill>
                <a:latin typeface="Arial"/>
                <a:ea typeface="Arial"/>
                <a:cs typeface="Arial"/>
                <a:sym typeface="Arial"/>
                <a:hlinkClick r:id="rId1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https://www.digitaltrends.com/computing/how-to-buy-an-external-hard-drive/</a:t>
            </a:r>
            <a:endParaRPr sz="1100">
              <a:solidFill>
                <a:schemeClr val="accent6"/>
              </a:solidFill>
              <a:latin typeface="Arial"/>
              <a:ea typeface="Arial"/>
              <a:cs typeface="Arial"/>
              <a:sym typeface="Arial"/>
            </a:endParaRPr>
          </a:p>
          <a:p>
            <a:pPr marL="0" lvl="0" indent="0" algn="l" rtl="0">
              <a:spcBef>
                <a:spcPts val="0"/>
              </a:spcBef>
              <a:spcAft>
                <a:spcPts val="0"/>
              </a:spcAft>
              <a:buNone/>
            </a:pPr>
            <a:r>
              <a:rPr lang="en-GB" sz="1100" u="sng">
                <a:solidFill>
                  <a:schemeClr val="accent6"/>
                </a:solidFill>
                <a:latin typeface="Arial"/>
                <a:ea typeface="Arial"/>
                <a:cs typeface="Arial"/>
                <a:sym typeface="Arial"/>
                <a:hlinkClick r:id="rId1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https://www.pctechguide.com/hard-disks/hard-disk-hard-drive-operation</a:t>
            </a:r>
            <a:endParaRPr sz="1100">
              <a:solidFill>
                <a:schemeClr val="accent6"/>
              </a:solidFill>
              <a:latin typeface="Arial"/>
              <a:ea typeface="Arial"/>
              <a:cs typeface="Arial"/>
              <a:sym typeface="Arial"/>
            </a:endParaRPr>
          </a:p>
          <a:p>
            <a:pPr marL="0" lvl="0" indent="0" algn="l" rtl="0">
              <a:spcBef>
                <a:spcPts val="0"/>
              </a:spcBef>
              <a:spcAft>
                <a:spcPts val="0"/>
              </a:spcAft>
              <a:buNone/>
            </a:pPr>
            <a:r>
              <a:rPr lang="en-GB" sz="1100" u="sng">
                <a:solidFill>
                  <a:schemeClr val="accent6"/>
                </a:solidFill>
                <a:latin typeface="Arial"/>
                <a:ea typeface="Arial"/>
                <a:cs typeface="Arial"/>
                <a:sym typeface="Arial"/>
                <a:hlinkClick r:id="rId2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https://blogs.umass.edu/Techbytes/2017/04/04/hard-drives-how-do-they-work/</a:t>
            </a:r>
            <a:endParaRPr sz="1100">
              <a:solidFill>
                <a:schemeClr val="accent6"/>
              </a:solidFill>
              <a:latin typeface="Arial"/>
              <a:ea typeface="Arial"/>
              <a:cs typeface="Arial"/>
              <a:sym typeface="Arial"/>
            </a:endParaRPr>
          </a:p>
          <a:p>
            <a:pPr marL="0" lvl="0" indent="0" algn="l" rtl="0">
              <a:spcBef>
                <a:spcPts val="0"/>
              </a:spcBef>
              <a:spcAft>
                <a:spcPts val="0"/>
              </a:spcAft>
              <a:buNone/>
            </a:pPr>
            <a:r>
              <a:rPr lang="en-GB" sz="1100" u="sng">
                <a:solidFill>
                  <a:schemeClr val="accent6"/>
                </a:solidFill>
                <a:latin typeface="Arial"/>
                <a:ea typeface="Arial"/>
                <a:cs typeface="Arial"/>
                <a:sym typeface="Arial"/>
                <a:hlinkClick r:id="rId21">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https://www.datanumen.com/blogs/6-important-factors-affecting-hard-drive-performance/</a:t>
            </a:r>
            <a:r>
              <a:rPr lang="en-GB" sz="1100">
                <a:solidFill>
                  <a:schemeClr val="accent6"/>
                </a:solidFill>
                <a:latin typeface="Arial"/>
                <a:ea typeface="Arial"/>
                <a:cs typeface="Arial"/>
                <a:sym typeface="Arial"/>
              </a:rPr>
              <a:t> </a:t>
            </a:r>
            <a:endParaRPr sz="1100">
              <a:solidFill>
                <a:schemeClr val="accent6"/>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Sommaire</a:t>
            </a:r>
            <a:endParaRPr/>
          </a:p>
        </p:txBody>
      </p:sp>
      <p:sp>
        <p:nvSpPr>
          <p:cNvPr id="135" name="Google Shape;135;p14"/>
          <p:cNvSpPr txBox="1">
            <a:spLocks noGrp="1"/>
          </p:cNvSpPr>
          <p:nvPr>
            <p:ph type="body" idx="4294967295"/>
          </p:nvPr>
        </p:nvSpPr>
        <p:spPr>
          <a:xfrm>
            <a:off x="360575" y="1988500"/>
            <a:ext cx="7505700" cy="19845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AutoNum type="arabicParenR"/>
            </a:pPr>
            <a:r>
              <a:rPr lang="en-GB"/>
              <a:t>Définition et présentation</a:t>
            </a:r>
            <a:endParaRPr/>
          </a:p>
          <a:p>
            <a:pPr marL="457200" lvl="0" indent="-311150" algn="l" rtl="0">
              <a:spcBef>
                <a:spcPts val="0"/>
              </a:spcBef>
              <a:spcAft>
                <a:spcPts val="0"/>
              </a:spcAft>
              <a:buSzPts val="1300"/>
              <a:buAutoNum type="arabicParenR"/>
            </a:pPr>
            <a:r>
              <a:rPr lang="en-GB"/>
              <a:t>Composants</a:t>
            </a:r>
            <a:endParaRPr/>
          </a:p>
          <a:p>
            <a:pPr marL="457200" lvl="0" indent="-311150" algn="l" rtl="0">
              <a:spcBef>
                <a:spcPts val="0"/>
              </a:spcBef>
              <a:spcAft>
                <a:spcPts val="0"/>
              </a:spcAft>
              <a:buSzPts val="1300"/>
              <a:buAutoNum type="arabicParenR"/>
            </a:pPr>
            <a:r>
              <a:rPr lang="en-GB"/>
              <a:t>Histoire et évolution</a:t>
            </a:r>
            <a:endParaRPr/>
          </a:p>
          <a:p>
            <a:pPr marL="457200" lvl="0" indent="-311150" algn="l" rtl="0">
              <a:spcBef>
                <a:spcPts val="0"/>
              </a:spcBef>
              <a:spcAft>
                <a:spcPts val="0"/>
              </a:spcAft>
              <a:buSzPts val="1300"/>
              <a:buAutoNum type="arabicParenR"/>
            </a:pPr>
            <a:r>
              <a:rPr lang="en-GB"/>
              <a:t>Fonctionnements</a:t>
            </a:r>
            <a:endParaRPr/>
          </a:p>
          <a:p>
            <a:pPr marL="457200" lvl="0" indent="-311150" algn="l" rtl="0">
              <a:spcBef>
                <a:spcPts val="0"/>
              </a:spcBef>
              <a:spcAft>
                <a:spcPts val="0"/>
              </a:spcAft>
              <a:buSzPts val="1300"/>
              <a:buAutoNum type="arabicParenR"/>
            </a:pPr>
            <a:r>
              <a:rPr lang="en-GB"/>
              <a:t>Texte à traduire</a:t>
            </a:r>
            <a:endParaRPr/>
          </a:p>
          <a:p>
            <a:pPr marL="457200" lvl="0" indent="-311150" algn="l" rtl="0">
              <a:spcBef>
                <a:spcPts val="0"/>
              </a:spcBef>
              <a:spcAft>
                <a:spcPts val="0"/>
              </a:spcAft>
              <a:buSzPts val="1300"/>
              <a:buAutoNum type="arabicParenR"/>
            </a:pPr>
            <a:r>
              <a:rPr lang="en-GB"/>
              <a:t>Glossaire </a:t>
            </a:r>
            <a:endParaRPr/>
          </a:p>
          <a:p>
            <a:pPr marL="457200" lvl="0" indent="-311150" algn="l" rtl="0">
              <a:spcBef>
                <a:spcPts val="0"/>
              </a:spcBef>
              <a:spcAft>
                <a:spcPts val="0"/>
              </a:spcAft>
              <a:buSzPts val="1300"/>
              <a:buAutoNum type="arabicParenR"/>
            </a:pPr>
            <a:r>
              <a:rPr lang="en-GB"/>
              <a:t>Sources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5"/>
          <p:cNvSpPr txBox="1">
            <a:spLocks noGrp="1"/>
          </p:cNvSpPr>
          <p:nvPr>
            <p:ph type="title"/>
          </p:nvPr>
        </p:nvSpPr>
        <p:spPr>
          <a:xfrm>
            <a:off x="819150" y="48365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Définition et présentation</a:t>
            </a:r>
            <a:endParaRPr/>
          </a:p>
        </p:txBody>
      </p:sp>
      <p:sp>
        <p:nvSpPr>
          <p:cNvPr id="141" name="Google Shape;141;p15"/>
          <p:cNvSpPr txBox="1">
            <a:spLocks noGrp="1"/>
          </p:cNvSpPr>
          <p:nvPr>
            <p:ph type="body" idx="1"/>
          </p:nvPr>
        </p:nvSpPr>
        <p:spPr>
          <a:xfrm>
            <a:off x="819150" y="1238250"/>
            <a:ext cx="7505700" cy="3454500"/>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en-GB" u="sng">
                <a:solidFill>
                  <a:srgbClr val="000000"/>
                </a:solidFill>
                <a:latin typeface="Nunito"/>
                <a:ea typeface="Nunito"/>
                <a:cs typeface="Nunito"/>
                <a:sym typeface="Nunito"/>
              </a:rPr>
              <a:t>Capacité :</a:t>
            </a:r>
            <a:r>
              <a:rPr lang="en-GB">
                <a:solidFill>
                  <a:srgbClr val="000000"/>
                </a:solidFill>
                <a:latin typeface="Nunito"/>
                <a:ea typeface="Nunito"/>
                <a:cs typeface="Nunito"/>
                <a:sym typeface="Nunito"/>
              </a:rPr>
              <a:t>   Volume des données pouvant être stockées sur le disque</a:t>
            </a:r>
            <a:endParaRPr>
              <a:solidFill>
                <a:srgbClr val="000000"/>
              </a:solidFill>
              <a:latin typeface="Nunito"/>
              <a:ea typeface="Nunito"/>
              <a:cs typeface="Nunito"/>
              <a:sym typeface="Nunito"/>
            </a:endParaRPr>
          </a:p>
          <a:p>
            <a:pPr marL="0" lvl="0" indent="0" algn="just" rtl="0">
              <a:lnSpc>
                <a:spcPct val="100000"/>
              </a:lnSpc>
              <a:spcBef>
                <a:spcPts val="0"/>
              </a:spcBef>
              <a:spcAft>
                <a:spcPts val="0"/>
              </a:spcAft>
              <a:buNone/>
            </a:pPr>
            <a:endParaRPr>
              <a:solidFill>
                <a:srgbClr val="000000"/>
              </a:solidFill>
              <a:latin typeface="Nunito"/>
              <a:ea typeface="Nunito"/>
              <a:cs typeface="Nunito"/>
              <a:sym typeface="Nunito"/>
            </a:endParaRPr>
          </a:p>
          <a:p>
            <a:pPr marL="0" lvl="0" indent="0" algn="just" rtl="0">
              <a:lnSpc>
                <a:spcPct val="100000"/>
              </a:lnSpc>
              <a:spcBef>
                <a:spcPts val="0"/>
              </a:spcBef>
              <a:spcAft>
                <a:spcPts val="0"/>
              </a:spcAft>
              <a:buNone/>
            </a:pPr>
            <a:r>
              <a:rPr lang="en-GB" u="sng">
                <a:solidFill>
                  <a:srgbClr val="000000"/>
                </a:solidFill>
                <a:latin typeface="Nunito"/>
                <a:ea typeface="Nunito"/>
                <a:cs typeface="Nunito"/>
                <a:sym typeface="Nunito"/>
              </a:rPr>
              <a:t>Taux de transfert :</a:t>
            </a:r>
            <a:r>
              <a:rPr lang="en-GB">
                <a:solidFill>
                  <a:srgbClr val="000000"/>
                </a:solidFill>
                <a:latin typeface="Nunito"/>
                <a:ea typeface="Nunito"/>
                <a:cs typeface="Nunito"/>
                <a:sym typeface="Nunito"/>
              </a:rPr>
              <a:t>  Quantité de données pouvant être lues ou écrites sur le disque par unité de temps (bits/minute). </a:t>
            </a:r>
            <a:endParaRPr>
              <a:solidFill>
                <a:srgbClr val="000000"/>
              </a:solidFill>
              <a:latin typeface="Nunito"/>
              <a:ea typeface="Nunito"/>
              <a:cs typeface="Nunito"/>
              <a:sym typeface="Nunito"/>
            </a:endParaRPr>
          </a:p>
          <a:p>
            <a:pPr marL="0" lvl="0" indent="0" algn="just" rtl="0">
              <a:lnSpc>
                <a:spcPct val="100000"/>
              </a:lnSpc>
              <a:spcBef>
                <a:spcPts val="0"/>
              </a:spcBef>
              <a:spcAft>
                <a:spcPts val="0"/>
              </a:spcAft>
              <a:buNone/>
            </a:pPr>
            <a:endParaRPr>
              <a:solidFill>
                <a:srgbClr val="000000"/>
              </a:solidFill>
              <a:latin typeface="Nunito"/>
              <a:ea typeface="Nunito"/>
              <a:cs typeface="Nunito"/>
              <a:sym typeface="Nunito"/>
            </a:endParaRPr>
          </a:p>
          <a:p>
            <a:pPr marL="0" lvl="0" indent="0" algn="just" rtl="0">
              <a:lnSpc>
                <a:spcPct val="100000"/>
              </a:lnSpc>
              <a:spcBef>
                <a:spcPts val="0"/>
              </a:spcBef>
              <a:spcAft>
                <a:spcPts val="0"/>
              </a:spcAft>
              <a:buNone/>
            </a:pPr>
            <a:r>
              <a:rPr lang="en-GB" u="sng">
                <a:solidFill>
                  <a:srgbClr val="000000"/>
                </a:solidFill>
                <a:latin typeface="Nunito"/>
                <a:ea typeface="Nunito"/>
                <a:cs typeface="Nunito"/>
                <a:sym typeface="Nunito"/>
              </a:rPr>
              <a:t>Vitesse de rotation :</a:t>
            </a:r>
            <a:r>
              <a:rPr lang="en-GB">
                <a:solidFill>
                  <a:srgbClr val="000000"/>
                </a:solidFill>
                <a:latin typeface="Nunito"/>
                <a:ea typeface="Nunito"/>
                <a:cs typeface="Nunito"/>
                <a:sym typeface="Nunito"/>
              </a:rPr>
              <a:t>  Vitesse à laquelle les plateaux tournent (rotations/minute).</a:t>
            </a:r>
            <a:endParaRPr>
              <a:solidFill>
                <a:srgbClr val="000000"/>
              </a:solidFill>
              <a:latin typeface="Nunito"/>
              <a:ea typeface="Nunito"/>
              <a:cs typeface="Nunito"/>
              <a:sym typeface="Nunito"/>
            </a:endParaRPr>
          </a:p>
          <a:p>
            <a:pPr marL="0" lvl="0" indent="0" algn="just" rtl="0">
              <a:lnSpc>
                <a:spcPct val="100000"/>
              </a:lnSpc>
              <a:spcBef>
                <a:spcPts val="0"/>
              </a:spcBef>
              <a:spcAft>
                <a:spcPts val="0"/>
              </a:spcAft>
              <a:buNone/>
            </a:pPr>
            <a:endParaRPr>
              <a:solidFill>
                <a:srgbClr val="000000"/>
              </a:solidFill>
              <a:latin typeface="Nunito"/>
              <a:ea typeface="Nunito"/>
              <a:cs typeface="Nunito"/>
              <a:sym typeface="Nunito"/>
            </a:endParaRPr>
          </a:p>
          <a:p>
            <a:pPr marL="0" lvl="0" indent="0" algn="just" rtl="0">
              <a:lnSpc>
                <a:spcPct val="100000"/>
              </a:lnSpc>
              <a:spcBef>
                <a:spcPts val="0"/>
              </a:spcBef>
              <a:spcAft>
                <a:spcPts val="0"/>
              </a:spcAft>
              <a:buNone/>
            </a:pPr>
            <a:r>
              <a:rPr lang="en-GB" u="sng">
                <a:solidFill>
                  <a:srgbClr val="000000"/>
                </a:solidFill>
                <a:latin typeface="Nunito"/>
                <a:ea typeface="Nunito"/>
                <a:cs typeface="Nunito"/>
                <a:sym typeface="Nunito"/>
              </a:rPr>
              <a:t>Temps de latence :</a:t>
            </a:r>
            <a:r>
              <a:rPr lang="en-GB">
                <a:solidFill>
                  <a:srgbClr val="000000"/>
                </a:solidFill>
                <a:latin typeface="Nunito"/>
                <a:ea typeface="Nunito"/>
                <a:cs typeface="Nunito"/>
                <a:sym typeface="Nunito"/>
              </a:rPr>
              <a:t>  Temps  entre le moment où le disque trouve la piste et le moment où il trouve les données.</a:t>
            </a:r>
            <a:endParaRPr>
              <a:solidFill>
                <a:srgbClr val="000000"/>
              </a:solidFill>
              <a:latin typeface="Nunito"/>
              <a:ea typeface="Nunito"/>
              <a:cs typeface="Nunito"/>
              <a:sym typeface="Nunito"/>
            </a:endParaRPr>
          </a:p>
          <a:p>
            <a:pPr marL="0" lvl="0" indent="0" algn="just" rtl="0">
              <a:lnSpc>
                <a:spcPct val="100000"/>
              </a:lnSpc>
              <a:spcBef>
                <a:spcPts val="0"/>
              </a:spcBef>
              <a:spcAft>
                <a:spcPts val="0"/>
              </a:spcAft>
              <a:buNone/>
            </a:pPr>
            <a:endParaRPr>
              <a:solidFill>
                <a:srgbClr val="000000"/>
              </a:solidFill>
              <a:latin typeface="Nunito"/>
              <a:ea typeface="Nunito"/>
              <a:cs typeface="Nunito"/>
              <a:sym typeface="Nunito"/>
            </a:endParaRPr>
          </a:p>
          <a:p>
            <a:pPr marL="0" lvl="0" indent="0" algn="just" rtl="0">
              <a:lnSpc>
                <a:spcPct val="100000"/>
              </a:lnSpc>
              <a:spcBef>
                <a:spcPts val="0"/>
              </a:spcBef>
              <a:spcAft>
                <a:spcPts val="0"/>
              </a:spcAft>
              <a:buNone/>
            </a:pPr>
            <a:r>
              <a:rPr lang="en-GB" u="sng">
                <a:solidFill>
                  <a:srgbClr val="000000"/>
                </a:solidFill>
                <a:latin typeface="Nunito"/>
                <a:ea typeface="Nunito"/>
                <a:cs typeface="Nunito"/>
                <a:sym typeface="Nunito"/>
              </a:rPr>
              <a:t>Temps d’accès moyen :</a:t>
            </a:r>
            <a:r>
              <a:rPr lang="en-GB">
                <a:solidFill>
                  <a:srgbClr val="000000"/>
                </a:solidFill>
                <a:latin typeface="Nunito"/>
                <a:ea typeface="Nunito"/>
                <a:cs typeface="Nunito"/>
                <a:sym typeface="Nunito"/>
              </a:rPr>
              <a:t>  Temps moyen que met le disque entre le moment où il a reçu l'ordre de fournir des données et le moment où il les fournit réellement. </a:t>
            </a:r>
            <a:endParaRPr>
              <a:solidFill>
                <a:srgbClr val="000000"/>
              </a:solidFill>
              <a:latin typeface="Nunito"/>
              <a:ea typeface="Nunito"/>
              <a:cs typeface="Nunito"/>
              <a:sym typeface="Nunito"/>
            </a:endParaRPr>
          </a:p>
          <a:p>
            <a:pPr marL="0" lvl="0" indent="0" algn="just" rtl="0">
              <a:lnSpc>
                <a:spcPct val="100000"/>
              </a:lnSpc>
              <a:spcBef>
                <a:spcPts val="0"/>
              </a:spcBef>
              <a:spcAft>
                <a:spcPts val="0"/>
              </a:spcAft>
              <a:buNone/>
            </a:pPr>
            <a:endParaRPr>
              <a:solidFill>
                <a:srgbClr val="000000"/>
              </a:solidFill>
              <a:latin typeface="Nunito"/>
              <a:ea typeface="Nunito"/>
              <a:cs typeface="Nunito"/>
              <a:sym typeface="Nunito"/>
            </a:endParaRPr>
          </a:p>
          <a:p>
            <a:pPr marL="0" lvl="0" indent="0" algn="just" rtl="0">
              <a:lnSpc>
                <a:spcPct val="100000"/>
              </a:lnSpc>
              <a:spcBef>
                <a:spcPts val="0"/>
              </a:spcBef>
              <a:spcAft>
                <a:spcPts val="0"/>
              </a:spcAft>
              <a:buNone/>
            </a:pPr>
            <a:r>
              <a:rPr lang="en-GB" u="sng">
                <a:solidFill>
                  <a:srgbClr val="000000"/>
                </a:solidFill>
                <a:latin typeface="Nunito"/>
                <a:ea typeface="Nunito"/>
                <a:cs typeface="Nunito"/>
                <a:sym typeface="Nunito"/>
              </a:rPr>
              <a:t>Mémoire cache :</a:t>
            </a:r>
            <a:r>
              <a:rPr lang="en-GB">
                <a:solidFill>
                  <a:srgbClr val="000000"/>
                </a:solidFill>
                <a:latin typeface="Nunito"/>
                <a:ea typeface="Nunito"/>
                <a:cs typeface="Nunito"/>
                <a:sym typeface="Nunito"/>
              </a:rPr>
              <a:t>  Capacité de stockage des données auxquelles le disque accède le plus souvent. </a:t>
            </a:r>
            <a:endParaRPr>
              <a:solidFill>
                <a:srgbClr val="000000"/>
              </a:solidFill>
              <a:latin typeface="Nunito"/>
              <a:ea typeface="Nunito"/>
              <a:cs typeface="Nunito"/>
              <a:sym typeface="Nunito"/>
            </a:endParaRPr>
          </a:p>
          <a:p>
            <a:pPr marL="0" lvl="0" indent="0" algn="just" rtl="0">
              <a:lnSpc>
                <a:spcPct val="100000"/>
              </a:lnSpc>
              <a:spcBef>
                <a:spcPts val="0"/>
              </a:spcBef>
              <a:spcAft>
                <a:spcPts val="0"/>
              </a:spcAft>
              <a:buNone/>
            </a:pPr>
            <a:endParaRPr>
              <a:solidFill>
                <a:srgbClr val="000000"/>
              </a:solidFill>
              <a:latin typeface="Nunito"/>
              <a:ea typeface="Nunito"/>
              <a:cs typeface="Nunito"/>
              <a:sym typeface="Nunito"/>
            </a:endParaRPr>
          </a:p>
          <a:p>
            <a:pPr marL="0" lvl="0" indent="0" algn="just" rtl="0">
              <a:lnSpc>
                <a:spcPct val="100000"/>
              </a:lnSpc>
              <a:spcBef>
                <a:spcPts val="0"/>
              </a:spcBef>
              <a:spcAft>
                <a:spcPts val="0"/>
              </a:spcAft>
              <a:buNone/>
            </a:pPr>
            <a:r>
              <a:rPr lang="en-GB" u="sng">
                <a:solidFill>
                  <a:srgbClr val="000000"/>
                </a:solidFill>
                <a:latin typeface="Nunito"/>
                <a:ea typeface="Nunito"/>
                <a:cs typeface="Nunito"/>
                <a:sym typeface="Nunito"/>
              </a:rPr>
              <a:t>Interface  :</a:t>
            </a:r>
            <a:r>
              <a:rPr lang="en-GB">
                <a:solidFill>
                  <a:srgbClr val="000000"/>
                </a:solidFill>
                <a:latin typeface="Nunito"/>
                <a:ea typeface="Nunito"/>
                <a:cs typeface="Nunito"/>
                <a:sym typeface="Nunito"/>
              </a:rPr>
              <a:t>  Connectique du disque dur</a:t>
            </a:r>
            <a:endParaRPr>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6"/>
          <p:cNvSpPr txBox="1">
            <a:spLocks noGrp="1"/>
          </p:cNvSpPr>
          <p:nvPr>
            <p:ph type="title"/>
          </p:nvPr>
        </p:nvSpPr>
        <p:spPr>
          <a:xfrm>
            <a:off x="495300" y="3789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Composants </a:t>
            </a:r>
            <a:endParaRPr/>
          </a:p>
        </p:txBody>
      </p:sp>
      <p:pic>
        <p:nvPicPr>
          <p:cNvPr id="147" name="Google Shape;147;p16"/>
          <p:cNvPicPr preferRelativeResize="0"/>
          <p:nvPr/>
        </p:nvPicPr>
        <p:blipFill>
          <a:blip r:embed="rId3">
            <a:alphaModFix/>
          </a:blip>
          <a:stretch>
            <a:fillRect/>
          </a:stretch>
        </p:blipFill>
        <p:spPr>
          <a:xfrm>
            <a:off x="2062163" y="935353"/>
            <a:ext cx="5019675" cy="3989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7"/>
          <p:cNvSpPr txBox="1">
            <a:spLocks noGrp="1"/>
          </p:cNvSpPr>
          <p:nvPr>
            <p:ph type="title"/>
          </p:nvPr>
        </p:nvSpPr>
        <p:spPr>
          <a:xfrm>
            <a:off x="819150" y="502700"/>
            <a:ext cx="7505700" cy="56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Histoire et évolution</a:t>
            </a:r>
            <a:endParaRPr/>
          </a:p>
        </p:txBody>
      </p:sp>
      <p:pic>
        <p:nvPicPr>
          <p:cNvPr id="153" name="Google Shape;153;p17"/>
          <p:cNvPicPr preferRelativeResize="0"/>
          <p:nvPr/>
        </p:nvPicPr>
        <p:blipFill>
          <a:blip r:embed="rId3">
            <a:alphaModFix/>
          </a:blip>
          <a:stretch>
            <a:fillRect/>
          </a:stretch>
        </p:blipFill>
        <p:spPr>
          <a:xfrm>
            <a:off x="481013" y="1543050"/>
            <a:ext cx="2733675" cy="1676400"/>
          </a:xfrm>
          <a:prstGeom prst="rect">
            <a:avLst/>
          </a:prstGeom>
          <a:noFill/>
          <a:ln>
            <a:noFill/>
          </a:ln>
        </p:spPr>
      </p:pic>
      <p:pic>
        <p:nvPicPr>
          <p:cNvPr id="154" name="Google Shape;154;p17"/>
          <p:cNvPicPr preferRelativeResize="0"/>
          <p:nvPr/>
        </p:nvPicPr>
        <p:blipFill>
          <a:blip r:embed="rId4">
            <a:alphaModFix/>
          </a:blip>
          <a:stretch>
            <a:fillRect/>
          </a:stretch>
        </p:blipFill>
        <p:spPr>
          <a:xfrm>
            <a:off x="3733813" y="1543050"/>
            <a:ext cx="1676379" cy="1676400"/>
          </a:xfrm>
          <a:prstGeom prst="rect">
            <a:avLst/>
          </a:prstGeom>
          <a:noFill/>
          <a:ln>
            <a:noFill/>
          </a:ln>
        </p:spPr>
      </p:pic>
      <p:pic>
        <p:nvPicPr>
          <p:cNvPr id="155" name="Google Shape;155;p17"/>
          <p:cNvPicPr preferRelativeResize="0"/>
          <p:nvPr/>
        </p:nvPicPr>
        <p:blipFill>
          <a:blip r:embed="rId5">
            <a:alphaModFix/>
          </a:blip>
          <a:stretch>
            <a:fillRect/>
          </a:stretch>
        </p:blipFill>
        <p:spPr>
          <a:xfrm>
            <a:off x="5619742" y="1624013"/>
            <a:ext cx="3028950" cy="1514475"/>
          </a:xfrm>
          <a:prstGeom prst="rect">
            <a:avLst/>
          </a:prstGeom>
          <a:noFill/>
          <a:ln>
            <a:noFill/>
          </a:ln>
        </p:spPr>
      </p:pic>
      <p:sp>
        <p:nvSpPr>
          <p:cNvPr id="156" name="Google Shape;156;p17"/>
          <p:cNvSpPr/>
          <p:nvPr/>
        </p:nvSpPr>
        <p:spPr>
          <a:xfrm>
            <a:off x="1066800" y="3689350"/>
            <a:ext cx="7029600" cy="476400"/>
          </a:xfrm>
          <a:prstGeom prst="rightArrow">
            <a:avLst>
              <a:gd name="adj1" fmla="val 50000"/>
              <a:gd name="adj2" fmla="val 50000"/>
            </a:avLst>
          </a:prstGeom>
          <a:solidFill>
            <a:schemeClr val="accent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8"/>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Son fonctionnement</a:t>
            </a:r>
            <a:endParaRPr/>
          </a:p>
        </p:txBody>
      </p:sp>
      <p:sp>
        <p:nvSpPr>
          <p:cNvPr id="162" name="Google Shape;162;p18"/>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19"/>
          <p:cNvPicPr preferRelativeResize="0"/>
          <p:nvPr/>
        </p:nvPicPr>
        <p:blipFill>
          <a:blip r:embed="rId3">
            <a:alphaModFix/>
          </a:blip>
          <a:stretch>
            <a:fillRect/>
          </a:stretch>
        </p:blipFill>
        <p:spPr>
          <a:xfrm>
            <a:off x="1790125" y="725887"/>
            <a:ext cx="5563750" cy="3691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0"/>
          <p:cNvSpPr txBox="1">
            <a:spLocks noGrp="1"/>
          </p:cNvSpPr>
          <p:nvPr>
            <p:ph type="title"/>
          </p:nvPr>
        </p:nvSpPr>
        <p:spPr>
          <a:xfrm>
            <a:off x="819150" y="411125"/>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Quelques termes à connaître : </a:t>
            </a:r>
            <a:endParaRPr/>
          </a:p>
        </p:txBody>
      </p:sp>
      <p:sp>
        <p:nvSpPr>
          <p:cNvPr id="173" name="Google Shape;173;p20"/>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74" name="Google Shape;174;p20"/>
          <p:cNvPicPr preferRelativeResize="0"/>
          <p:nvPr/>
        </p:nvPicPr>
        <p:blipFill>
          <a:blip r:embed="rId3">
            <a:alphaModFix/>
          </a:blip>
          <a:stretch>
            <a:fillRect/>
          </a:stretch>
        </p:blipFill>
        <p:spPr>
          <a:xfrm>
            <a:off x="409575" y="1762150"/>
            <a:ext cx="4229100" cy="2905125"/>
          </a:xfrm>
          <a:prstGeom prst="rect">
            <a:avLst/>
          </a:prstGeom>
          <a:noFill/>
          <a:ln>
            <a:noFill/>
          </a:ln>
        </p:spPr>
      </p:pic>
      <p:pic>
        <p:nvPicPr>
          <p:cNvPr id="175" name="Google Shape;175;p20"/>
          <p:cNvPicPr preferRelativeResize="0"/>
          <p:nvPr/>
        </p:nvPicPr>
        <p:blipFill>
          <a:blip r:embed="rId4">
            <a:alphaModFix/>
          </a:blip>
          <a:stretch>
            <a:fillRect/>
          </a:stretch>
        </p:blipFill>
        <p:spPr>
          <a:xfrm>
            <a:off x="4989325" y="1064700"/>
            <a:ext cx="3593025" cy="3593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21"/>
          <p:cNvPicPr preferRelativeResize="0"/>
          <p:nvPr/>
        </p:nvPicPr>
        <p:blipFill>
          <a:blip r:embed="rId3">
            <a:alphaModFix/>
          </a:blip>
          <a:stretch>
            <a:fillRect/>
          </a:stretch>
        </p:blipFill>
        <p:spPr>
          <a:xfrm>
            <a:off x="265638" y="1223950"/>
            <a:ext cx="4200525" cy="2695575"/>
          </a:xfrm>
          <a:prstGeom prst="rect">
            <a:avLst/>
          </a:prstGeom>
          <a:noFill/>
          <a:ln>
            <a:noFill/>
          </a:ln>
        </p:spPr>
      </p:pic>
      <p:pic>
        <p:nvPicPr>
          <p:cNvPr id="181" name="Google Shape;181;p21"/>
          <p:cNvPicPr preferRelativeResize="0"/>
          <p:nvPr/>
        </p:nvPicPr>
        <p:blipFill>
          <a:blip r:embed="rId4">
            <a:alphaModFix/>
          </a:blip>
          <a:stretch>
            <a:fillRect/>
          </a:stretch>
        </p:blipFill>
        <p:spPr>
          <a:xfrm>
            <a:off x="4466175" y="398125"/>
            <a:ext cx="4373025" cy="2074486"/>
          </a:xfrm>
          <a:prstGeom prst="rect">
            <a:avLst/>
          </a:prstGeom>
          <a:noFill/>
          <a:ln>
            <a:noFill/>
          </a:ln>
        </p:spPr>
      </p:pic>
      <p:pic>
        <p:nvPicPr>
          <p:cNvPr id="182" name="Google Shape;182;p21"/>
          <p:cNvPicPr preferRelativeResize="0"/>
          <p:nvPr/>
        </p:nvPicPr>
        <p:blipFill>
          <a:blip r:embed="rId5">
            <a:alphaModFix/>
          </a:blip>
          <a:stretch>
            <a:fillRect/>
          </a:stretch>
        </p:blipFill>
        <p:spPr>
          <a:xfrm>
            <a:off x="4466163" y="2686986"/>
            <a:ext cx="4373038" cy="2082794"/>
          </a:xfrm>
          <a:prstGeom prst="rect">
            <a:avLst/>
          </a:prstGeom>
          <a:noFill/>
          <a:ln>
            <a:noFill/>
          </a:ln>
        </p:spPr>
      </p:pic>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535</Words>
  <Application>Microsoft Office PowerPoint</Application>
  <PresentationFormat>Affichage à l'écran (16:9)</PresentationFormat>
  <Paragraphs>80</Paragraphs>
  <Slides>13</Slides>
  <Notes>13</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13</vt:i4>
      </vt:variant>
    </vt:vector>
  </HeadingPairs>
  <TitlesOfParts>
    <vt:vector size="17" baseType="lpstr">
      <vt:lpstr>Arial</vt:lpstr>
      <vt:lpstr>Nunito</vt:lpstr>
      <vt:lpstr>Calibri</vt:lpstr>
      <vt:lpstr>Shift</vt:lpstr>
      <vt:lpstr>Le Disque Dur</vt:lpstr>
      <vt:lpstr>Sommaire</vt:lpstr>
      <vt:lpstr>Définition et présentation</vt:lpstr>
      <vt:lpstr>Composants </vt:lpstr>
      <vt:lpstr>Histoire et évolution</vt:lpstr>
      <vt:lpstr>Son fonctionnement</vt:lpstr>
      <vt:lpstr>Présentation PowerPoint</vt:lpstr>
      <vt:lpstr>Quelques termes à connaître : </vt:lpstr>
      <vt:lpstr>Présentation PowerPoint</vt:lpstr>
      <vt:lpstr>Présentation PowerPoint</vt:lpstr>
      <vt:lpstr>Texte : </vt:lpstr>
      <vt:lpstr>Glossaire </vt:lpstr>
      <vt:lpstr>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Disque Dur</dc:title>
  <cp:lastModifiedBy>Gaelle Phuez</cp:lastModifiedBy>
  <cp:revision>1</cp:revision>
  <dcterms:modified xsi:type="dcterms:W3CDTF">2020-10-19T11:53:46Z</dcterms:modified>
</cp:coreProperties>
</file>