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2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6F496617-9573-AD48-812F-4EE4597A54D5}">
          <p14:sldIdLst>
            <p14:sldId id="256"/>
            <p14:sldId id="257"/>
            <p14:sldId id="258"/>
            <p14:sldId id="259"/>
            <p14:sldId id="260"/>
          </p14:sldIdLst>
        </p14:section>
        <p14:section name="Section sans titre" id="{98664A94-D3AA-3946-914A-131F678E7B62}">
          <p14:sldIdLst>
            <p14:sldId id="261"/>
            <p14:sldId id="262"/>
            <p14:sldId id="263"/>
            <p14:sldId id="264"/>
            <p14:sldId id="265"/>
            <p14:sldId id="266"/>
            <p14:sldId id="26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322"/>
    <p:restoredTop sz="94674"/>
  </p:normalViewPr>
  <p:slideViewPr>
    <p:cSldViewPr snapToGrid="0" snapToObjects="1">
      <p:cViewPr varScale="1">
        <p:scale>
          <a:sx n="80" d="100"/>
          <a:sy n="80" d="100"/>
        </p:scale>
        <p:origin x="200" y="11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94D5F8-AFD2-DD46-8315-4BAFDBC35FAA}" type="datetimeFigureOut">
              <a:rPr lang="fr-FR" smtClean="0"/>
              <a:t>15/10/2020</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fr-FR"/>
              <a:t>Modifier les styles du texte du masque
Deuxième niveau
Troisième niveau
Quatrième niveau
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90A5BF-15D2-ED47-ADC9-4B577E2092CA}" type="slidenum">
              <a:rPr lang="fr-FR" smtClean="0"/>
              <a:t>‹N°›</a:t>
            </a:fld>
            <a:endParaRPr lang="fr-FR"/>
          </a:p>
        </p:txBody>
      </p:sp>
    </p:spTree>
    <p:extLst>
      <p:ext uri="{BB962C8B-B14F-4D97-AF65-F5344CB8AC3E}">
        <p14:creationId xmlns:p14="http://schemas.microsoft.com/office/powerpoint/2010/main" val="22978699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E90A5BF-15D2-ED47-ADC9-4B577E2092CA}" type="slidenum">
              <a:rPr lang="fr-FR" smtClean="0"/>
              <a:t>1</a:t>
            </a:fld>
            <a:endParaRPr lang="fr-FR"/>
          </a:p>
        </p:txBody>
      </p:sp>
    </p:spTree>
    <p:extLst>
      <p:ext uri="{BB962C8B-B14F-4D97-AF65-F5344CB8AC3E}">
        <p14:creationId xmlns:p14="http://schemas.microsoft.com/office/powerpoint/2010/main" val="39382785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E90A5BF-15D2-ED47-ADC9-4B577E2092CA}" type="slidenum">
              <a:rPr lang="fr-FR" smtClean="0"/>
              <a:t>3</a:t>
            </a:fld>
            <a:endParaRPr lang="fr-FR"/>
          </a:p>
        </p:txBody>
      </p:sp>
    </p:spTree>
    <p:extLst>
      <p:ext uri="{BB962C8B-B14F-4D97-AF65-F5344CB8AC3E}">
        <p14:creationId xmlns:p14="http://schemas.microsoft.com/office/powerpoint/2010/main" val="16864772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E90A5BF-15D2-ED47-ADC9-4B577E2092CA}" type="slidenum">
              <a:rPr lang="fr-FR" smtClean="0"/>
              <a:t>5</a:t>
            </a:fld>
            <a:endParaRPr lang="fr-FR"/>
          </a:p>
        </p:txBody>
      </p:sp>
    </p:spTree>
    <p:extLst>
      <p:ext uri="{BB962C8B-B14F-4D97-AF65-F5344CB8AC3E}">
        <p14:creationId xmlns:p14="http://schemas.microsoft.com/office/powerpoint/2010/main" val="30990545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E90A5BF-15D2-ED47-ADC9-4B577E2092CA}" type="slidenum">
              <a:rPr lang="fr-FR" smtClean="0"/>
              <a:t>6</a:t>
            </a:fld>
            <a:endParaRPr lang="fr-FR"/>
          </a:p>
        </p:txBody>
      </p:sp>
    </p:spTree>
    <p:extLst>
      <p:ext uri="{BB962C8B-B14F-4D97-AF65-F5344CB8AC3E}">
        <p14:creationId xmlns:p14="http://schemas.microsoft.com/office/powerpoint/2010/main" val="38655069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E90A5BF-15D2-ED47-ADC9-4B577E2092CA}" type="slidenum">
              <a:rPr lang="fr-FR" smtClean="0"/>
              <a:t>8</a:t>
            </a:fld>
            <a:endParaRPr lang="fr-FR"/>
          </a:p>
        </p:txBody>
      </p:sp>
    </p:spTree>
    <p:extLst>
      <p:ext uri="{BB962C8B-B14F-4D97-AF65-F5344CB8AC3E}">
        <p14:creationId xmlns:p14="http://schemas.microsoft.com/office/powerpoint/2010/main" val="5658965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ectangle 6"/>
          <p:cNvSpPr/>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fr-FR"/>
              <a:t>Modifiez le style du titre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0000"/>
                    <a:lumOff val="10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lvl1pPr algn="l">
              <a:defRPr/>
            </a:lvl1pPr>
          </a:lstStyle>
          <a:p>
            <a:fld id="{9672C748-B53C-2542-9DF8-554481E18304}" type="datetimeFigureOut">
              <a:rPr lang="fr-FR" smtClean="0"/>
              <a:t>15/10/2020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C916878-E13C-1D45-A6DA-79F777C7E6EA}" type="slidenum">
              <a:rPr lang="fr-FR" smtClean="0"/>
              <a:t>‹N°›</a:t>
            </a:fld>
            <a:endParaRPr lang="fr-FR"/>
          </a:p>
        </p:txBody>
      </p:sp>
      <p:cxnSp>
        <p:nvCxnSpPr>
          <p:cNvPr id="8" name="Straight Connector 7"/>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99788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9672C748-B53C-2542-9DF8-554481E18304}" type="datetimeFigureOut">
              <a:rPr lang="fr-FR" smtClean="0"/>
              <a:t>15/10/2020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C916878-E13C-1D45-A6DA-79F777C7E6EA}" type="slidenum">
              <a:rPr lang="fr-FR" smtClean="0"/>
              <a:t>‹N°›</a:t>
            </a:fld>
            <a:endParaRPr lang="fr-FR"/>
          </a:p>
        </p:txBody>
      </p:sp>
    </p:spTree>
    <p:extLst>
      <p:ext uri="{BB962C8B-B14F-4D97-AF65-F5344CB8AC3E}">
        <p14:creationId xmlns:p14="http://schemas.microsoft.com/office/powerpoint/2010/main" val="16705576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628900" cy="5410200"/>
          </a:xfrm>
        </p:spPr>
        <p:txBody>
          <a:bodyPr vert="eaVert" lIns="45720" tIns="91440" rIns="45720" bIns="91440"/>
          <a:lstStyle/>
          <a:p>
            <a:r>
              <a:rPr lang="fr-FR"/>
              <a:t>Modifiez le style du titre</a:t>
            </a:r>
            <a:endParaRPr lang="en-US" dirty="0"/>
          </a:p>
        </p:txBody>
      </p:sp>
      <p:sp>
        <p:nvSpPr>
          <p:cNvPr id="3" name="Vertical Text Placeholder 2"/>
          <p:cNvSpPr>
            <a:spLocks noGrp="1"/>
          </p:cNvSpPr>
          <p:nvPr>
            <p:ph type="body" orient="vert" idx="1"/>
          </p:nvPr>
        </p:nvSpPr>
        <p:spPr>
          <a:xfrm>
            <a:off x="990600" y="762000"/>
            <a:ext cx="7581900" cy="5410200"/>
          </a:xfrm>
        </p:spPr>
        <p:txBody>
          <a:bodyPr vert="eaVert"/>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9672C748-B53C-2542-9DF8-554481E18304}" type="datetimeFigureOut">
              <a:rPr lang="fr-FR" smtClean="0"/>
              <a:t>15/10/2020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C916878-E13C-1D45-A6DA-79F777C7E6EA}" type="slidenum">
              <a:rPr lang="fr-FR" smtClean="0"/>
              <a:t>‹N°›</a:t>
            </a:fld>
            <a:endParaRPr lang="fr-FR"/>
          </a:p>
        </p:txBody>
      </p:sp>
      <p:cxnSp>
        <p:nvCxnSpPr>
          <p:cNvPr id="7" name="Straight Connector 6"/>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43886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9672C748-B53C-2542-9DF8-554481E18304}" type="datetimeFigureOut">
              <a:rPr lang="fr-FR" smtClean="0"/>
              <a:t>15/10/2020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C916878-E13C-1D45-A6DA-79F777C7E6EA}" type="slidenum">
              <a:rPr lang="fr-FR" smtClean="0"/>
              <a:t>‹N°›</a:t>
            </a:fld>
            <a:endParaRPr lang="fr-FR"/>
          </a:p>
        </p:txBody>
      </p:sp>
    </p:spTree>
    <p:extLst>
      <p:ext uri="{BB962C8B-B14F-4D97-AF65-F5344CB8AC3E}">
        <p14:creationId xmlns:p14="http://schemas.microsoft.com/office/powerpoint/2010/main" val="41954784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7" name="Rectangle 6"/>
          <p:cNvSpPr/>
          <p:nvPr/>
        </p:nvSpPr>
        <p:spPr>
          <a:xfrm>
            <a:off x="0" y="-1"/>
            <a:ext cx="12192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fr-FR"/>
              <a:t>Modifiez le style du titre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9672C748-B53C-2542-9DF8-554481E18304}" type="datetimeFigureOut">
              <a:rPr lang="fr-FR" smtClean="0"/>
              <a:t>15/10/2020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C916878-E13C-1D45-A6DA-79F777C7E6EA}" type="slidenum">
              <a:rPr lang="fr-FR" smtClean="0"/>
              <a:t>‹N°›</a:t>
            </a:fld>
            <a:endParaRPr lang="fr-FR"/>
          </a:p>
        </p:txBody>
      </p:sp>
      <p:cxnSp>
        <p:nvCxnSpPr>
          <p:cNvPr id="8" name="Straight Connector 7"/>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1286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fr-FR"/>
              <a:t>Modifiez le style du titre</a:t>
            </a:r>
            <a:endParaRPr lang="en-US" dirty="0"/>
          </a:p>
        </p:txBody>
      </p:sp>
      <p:sp>
        <p:nvSpPr>
          <p:cNvPr id="3" name="Content Placeholder 2"/>
          <p:cNvSpPr>
            <a:spLocks noGrp="1"/>
          </p:cNvSpPr>
          <p:nvPr>
            <p:ph sz="half" idx="1"/>
          </p:nvPr>
        </p:nvSpPr>
        <p:spPr>
          <a:xfrm>
            <a:off x="1024128" y="2286000"/>
            <a:ext cx="4754880" cy="4023360"/>
          </a:xfrm>
        </p:spPr>
        <p:txBody>
          <a:bodyPr/>
          <a:lstStyle/>
          <a:p>
            <a:pPr lvl="0"/>
            <a:r>
              <a:rPr lang="fr-FR"/>
              <a:t>Modifier les styles du texte du masque
Deuxième niveau
Troisième niveau
Quatrième niveau
Cinquième niveau</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fr-FR"/>
              <a:t>Modifier les styles du texte du masque
Deuxième niveau
Troisième niveau
Quatrième niveau
Cinquième niveau</a:t>
            </a:r>
            <a:endParaRPr lang="en-US" dirty="0"/>
          </a:p>
        </p:txBody>
      </p:sp>
      <p:sp>
        <p:nvSpPr>
          <p:cNvPr id="5" name="Date Placeholder 4"/>
          <p:cNvSpPr>
            <a:spLocks noGrp="1"/>
          </p:cNvSpPr>
          <p:nvPr>
            <p:ph type="dt" sz="half" idx="10"/>
          </p:nvPr>
        </p:nvSpPr>
        <p:spPr/>
        <p:txBody>
          <a:bodyPr/>
          <a:lstStyle/>
          <a:p>
            <a:fld id="{9672C748-B53C-2542-9DF8-554481E18304}" type="datetimeFigureOut">
              <a:rPr lang="fr-FR" smtClean="0"/>
              <a:t>15/10/2020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6C916878-E13C-1D45-A6DA-79F777C7E6EA}" type="slidenum">
              <a:rPr lang="fr-FR" smtClean="0"/>
              <a:t>‹N°›</a:t>
            </a:fld>
            <a:endParaRPr lang="fr-FR"/>
          </a:p>
        </p:txBody>
      </p:sp>
    </p:spTree>
    <p:extLst>
      <p:ext uri="{BB962C8B-B14F-4D97-AF65-F5344CB8AC3E}">
        <p14:creationId xmlns:p14="http://schemas.microsoft.com/office/powerpoint/2010/main" val="1720670042"/>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fr-FR"/>
              <a:t>Modifiez le style du titre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2">
                    <a:lumMod val="7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
Deuxième niveau
Troisième niveau
Quatrième niveau
Cinquième niveau</a:t>
            </a:r>
            <a:endParaRPr lang="en-US" dirty="0"/>
          </a:p>
        </p:txBody>
      </p:sp>
      <p:sp>
        <p:nvSpPr>
          <p:cNvPr id="4" name="Content Placeholder 3"/>
          <p:cNvSpPr>
            <a:spLocks noGrp="1"/>
          </p:cNvSpPr>
          <p:nvPr>
            <p:ph sz="half" idx="2"/>
          </p:nvPr>
        </p:nvSpPr>
        <p:spPr>
          <a:xfrm>
            <a:off x="1024128" y="2967788"/>
            <a:ext cx="4754880" cy="3341572"/>
          </a:xfrm>
        </p:spPr>
        <p:txBody>
          <a:bodyPr lIns="45720" rIns="45720"/>
          <a:lstStyle/>
          <a:p>
            <a:pPr lvl="0"/>
            <a:r>
              <a:rPr lang="fr-FR"/>
              <a:t>Modifier les styles du texte du masque
Deuxième niveau
Troisième niveau
Quatrième niveau
Cinquième niveau</a:t>
            </a:r>
            <a:endParaRPr lang="en-US" dirty="0"/>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2">
                    <a:lumMod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fr-FR"/>
              <a:t>Modifier les styles du texte du masque
Deuxième niveau
Troisième niveau
Quatrième niveau
Cinquième niveau</a:t>
            </a:r>
            <a:endParaRPr lang="en-US" dirty="0"/>
          </a:p>
        </p:txBody>
      </p:sp>
      <p:sp>
        <p:nvSpPr>
          <p:cNvPr id="6" name="Content Placeholder 5"/>
          <p:cNvSpPr>
            <a:spLocks noGrp="1"/>
          </p:cNvSpPr>
          <p:nvPr>
            <p:ph sz="quarter" idx="4"/>
          </p:nvPr>
        </p:nvSpPr>
        <p:spPr>
          <a:xfrm>
            <a:off x="5989320" y="2967788"/>
            <a:ext cx="4754880" cy="3341572"/>
          </a:xfrm>
        </p:spPr>
        <p:txBody>
          <a:bodyPr lIns="45720" rIns="45720"/>
          <a:lstStyle/>
          <a:p>
            <a:pPr lvl="0"/>
            <a:r>
              <a:rPr lang="fr-FR"/>
              <a:t>Modifier les styles du texte du masque
Deuxième niveau
Troisième niveau
Quatrième niveau
Cinquième niveau</a:t>
            </a:r>
            <a:endParaRPr lang="en-US" dirty="0"/>
          </a:p>
        </p:txBody>
      </p:sp>
      <p:sp>
        <p:nvSpPr>
          <p:cNvPr id="7" name="Date Placeholder 6"/>
          <p:cNvSpPr>
            <a:spLocks noGrp="1"/>
          </p:cNvSpPr>
          <p:nvPr>
            <p:ph type="dt" sz="half" idx="10"/>
          </p:nvPr>
        </p:nvSpPr>
        <p:spPr/>
        <p:txBody>
          <a:bodyPr/>
          <a:lstStyle/>
          <a:p>
            <a:fld id="{9672C748-B53C-2542-9DF8-554481E18304}" type="datetimeFigureOut">
              <a:rPr lang="fr-FR" smtClean="0"/>
              <a:t>15/10/2020</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6C916878-E13C-1D45-A6DA-79F777C7E6EA}" type="slidenum">
              <a:rPr lang="fr-FR" smtClean="0"/>
              <a:t>‹N°›</a:t>
            </a:fld>
            <a:endParaRPr lang="fr-FR"/>
          </a:p>
        </p:txBody>
      </p:sp>
    </p:spTree>
    <p:extLst>
      <p:ext uri="{BB962C8B-B14F-4D97-AF65-F5344CB8AC3E}">
        <p14:creationId xmlns:p14="http://schemas.microsoft.com/office/powerpoint/2010/main" val="2299322176"/>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9672C748-B53C-2542-9DF8-554481E18304}" type="datetimeFigureOut">
              <a:rPr lang="fr-FR" smtClean="0"/>
              <a:t>15/10/2020</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6C916878-E13C-1D45-A6DA-79F777C7E6EA}" type="slidenum">
              <a:rPr lang="fr-FR" smtClean="0"/>
              <a:t>‹N°›</a:t>
            </a:fld>
            <a:endParaRPr lang="fr-FR"/>
          </a:p>
        </p:txBody>
      </p:sp>
    </p:spTree>
    <p:extLst>
      <p:ext uri="{BB962C8B-B14F-4D97-AF65-F5344CB8AC3E}">
        <p14:creationId xmlns:p14="http://schemas.microsoft.com/office/powerpoint/2010/main" val="2304395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72C748-B53C-2542-9DF8-554481E18304}" type="datetimeFigureOut">
              <a:rPr lang="fr-FR" smtClean="0"/>
              <a:t>15/10/2020</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6C916878-E13C-1D45-A6DA-79F777C7E6EA}" type="slidenum">
              <a:rPr lang="fr-FR" smtClean="0"/>
              <a:t>‹N°›</a:t>
            </a:fld>
            <a:endParaRPr lang="fr-FR"/>
          </a:p>
        </p:txBody>
      </p:sp>
    </p:spTree>
    <p:extLst>
      <p:ext uri="{BB962C8B-B14F-4D97-AF65-F5344CB8AC3E}">
        <p14:creationId xmlns:p14="http://schemas.microsoft.com/office/powerpoint/2010/main" val="25461393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fr-FR"/>
              <a:t>Modifiez le style du titre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fr-FR"/>
              <a:t>Modifier les styles du texte du masque
Deuxième niveau
Troisième niveau
Quatrième niveau
Cinquième niveau</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
Deuxième niveau
Troisième niveau
Quatrième niveau
Cinquième niveau</a:t>
            </a:r>
            <a:endParaRPr lang="en-US" dirty="0"/>
          </a:p>
        </p:txBody>
      </p:sp>
      <p:sp>
        <p:nvSpPr>
          <p:cNvPr id="5" name="Date Placeholder 4"/>
          <p:cNvSpPr>
            <a:spLocks noGrp="1"/>
          </p:cNvSpPr>
          <p:nvPr>
            <p:ph type="dt" sz="half" idx="10"/>
          </p:nvPr>
        </p:nvSpPr>
        <p:spPr/>
        <p:txBody>
          <a:bodyPr/>
          <a:lstStyle/>
          <a:p>
            <a:fld id="{9672C748-B53C-2542-9DF8-554481E18304}" type="datetimeFigureOut">
              <a:rPr lang="fr-FR" smtClean="0"/>
              <a:t>15/10/2020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6C916878-E13C-1D45-A6DA-79F777C7E6EA}" type="slidenum">
              <a:rPr lang="fr-FR" smtClean="0"/>
              <a:t>‹N°›</a:t>
            </a:fld>
            <a:endParaRPr lang="fr-FR"/>
          </a:p>
        </p:txBody>
      </p:sp>
    </p:spTree>
    <p:extLst>
      <p:ext uri="{BB962C8B-B14F-4D97-AF65-F5344CB8AC3E}">
        <p14:creationId xmlns:p14="http://schemas.microsoft.com/office/powerpoint/2010/main" val="3799575174"/>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fr-FR"/>
              <a:t>Modifiez le style du titre</a:t>
            </a:r>
            <a:endParaRPr lang="en-US" dirty="0"/>
          </a:p>
        </p:txBody>
      </p:sp>
      <p:sp>
        <p:nvSpPr>
          <p:cNvPr id="3" name="Picture Placeholder 2"/>
          <p:cNvSpPr>
            <a:spLocks noGrp="1" noChangeAspect="1"/>
          </p:cNvSpPr>
          <p:nvPr>
            <p:ph type="pic" idx="1"/>
          </p:nvPr>
        </p:nvSpPr>
        <p:spPr>
          <a:xfrm>
            <a:off x="0" y="-1"/>
            <a:ext cx="12188952" cy="4572000"/>
          </a:xfrm>
          <a:solidFill>
            <a:schemeClr val="accent2">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
Deuxième niveau
Troisième niveau
Quatrième niveau
Cinquième niveau</a:t>
            </a:r>
            <a:endParaRPr lang="en-US" dirty="0"/>
          </a:p>
        </p:txBody>
      </p:sp>
      <p:sp>
        <p:nvSpPr>
          <p:cNvPr id="5" name="Date Placeholder 4"/>
          <p:cNvSpPr>
            <a:spLocks noGrp="1"/>
          </p:cNvSpPr>
          <p:nvPr>
            <p:ph type="dt" sz="half" idx="10"/>
          </p:nvPr>
        </p:nvSpPr>
        <p:spPr/>
        <p:txBody>
          <a:bodyPr/>
          <a:lstStyle/>
          <a:p>
            <a:fld id="{9672C748-B53C-2542-9DF8-554481E18304}" type="datetimeFigureOut">
              <a:rPr lang="fr-FR" smtClean="0"/>
              <a:t>15/10/2020</a:t>
            </a:fld>
            <a:endParaRPr lang="fr-F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C916878-E13C-1D45-A6DA-79F777C7E6EA}" type="slidenum">
              <a:rPr lang="fr-FR" smtClean="0"/>
              <a:t>‹N°›</a:t>
            </a:fld>
            <a:endParaRPr lang="fr-FR"/>
          </a:p>
        </p:txBody>
      </p:sp>
      <p:cxnSp>
        <p:nvCxnSpPr>
          <p:cNvPr id="9" name="Straight Connector 8"/>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14247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1024128" y="2286000"/>
            <a:ext cx="9720071" cy="4023360"/>
          </a:xfrm>
          <a:prstGeom prst="rect">
            <a:avLst/>
          </a:prstGeom>
        </p:spPr>
        <p:txBody>
          <a:bodyPr vert="horz" lIns="45720" tIns="45720" rIns="45720" bIns="45720" rtlCol="0">
            <a:normAutofit/>
          </a:bodyPr>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2"/>
          </p:nvPr>
        </p:nvSpPr>
        <p:spPr>
          <a:xfrm>
            <a:off x="1024128" y="6470704"/>
            <a:ext cx="2154142"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9672C748-B53C-2542-9DF8-554481E18304}" type="datetimeFigureOut">
              <a:rPr lang="fr-FR" smtClean="0"/>
              <a:t>15/10/2020</a:t>
            </a:fld>
            <a:endParaRPr lang="fr-FR"/>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endParaRPr lang="fr-FR"/>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6C916878-E13C-1D45-A6DA-79F777C7E6EA}" type="slidenum">
              <a:rPr lang="fr-FR" smtClean="0"/>
              <a:t>‹N°›</a:t>
            </a:fld>
            <a:endParaRPr lang="fr-FR"/>
          </a:p>
        </p:txBody>
      </p:sp>
      <p:cxnSp>
        <p:nvCxnSpPr>
          <p:cNvPr id="7" name="Straight Connector 6"/>
          <p:cNvCxnSpPr/>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9289125"/>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l" defTabSz="914400" rtl="0" eaLnBrk="1" latinLnBrk="0" hangingPunct="1">
        <a:lnSpc>
          <a:spcPct val="80000"/>
        </a:lnSpc>
        <a:spcBef>
          <a:spcPct val="0"/>
        </a:spcBef>
        <a:buNone/>
        <a:defRPr sz="5000" kern="1200" cap="all" spc="100" baseline="0">
          <a:solidFill>
            <a:schemeClr val="tx1">
              <a:lumMod val="90000"/>
              <a:lumOff val="10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A34ABA1-8EA1-B047-B56C-8E2FA54A2573}"/>
              </a:ext>
            </a:extLst>
          </p:cNvPr>
          <p:cNvSpPr>
            <a:spLocks noGrp="1"/>
          </p:cNvSpPr>
          <p:nvPr>
            <p:ph type="ctrTitle"/>
          </p:nvPr>
        </p:nvSpPr>
        <p:spPr>
          <a:xfrm>
            <a:off x="1797977" y="2833097"/>
            <a:ext cx="6198332" cy="937519"/>
          </a:xfrm>
        </p:spPr>
        <p:txBody>
          <a:bodyPr/>
          <a:lstStyle/>
          <a:p>
            <a:pPr algn="ctr"/>
            <a:r>
              <a:rPr lang="fr-FR" dirty="0"/>
              <a:t>La mémoire vive</a:t>
            </a:r>
          </a:p>
        </p:txBody>
      </p:sp>
    </p:spTree>
    <p:extLst>
      <p:ext uri="{BB962C8B-B14F-4D97-AF65-F5344CB8AC3E}">
        <p14:creationId xmlns:p14="http://schemas.microsoft.com/office/powerpoint/2010/main" val="30072178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0C15DF64-6F4E-8C42-A3B4-08C6BF4529B9}"/>
              </a:ext>
            </a:extLst>
          </p:cNvPr>
          <p:cNvSpPr>
            <a:spLocks noGrp="1"/>
          </p:cNvSpPr>
          <p:nvPr>
            <p:ph idx="1"/>
          </p:nvPr>
        </p:nvSpPr>
        <p:spPr>
          <a:xfrm>
            <a:off x="1271288" y="144379"/>
            <a:ext cx="10086523" cy="4411579"/>
          </a:xfrm>
        </p:spPr>
        <p:txBody>
          <a:bodyPr>
            <a:normAutofit/>
          </a:bodyPr>
          <a:lstStyle/>
          <a:p>
            <a:r>
              <a:rPr lang="fr-FR" sz="2800" b="1" dirty="0"/>
              <a:t>La capacité</a:t>
            </a:r>
          </a:p>
          <a:p>
            <a:pPr marL="0" indent="0">
              <a:buNone/>
            </a:pPr>
            <a:r>
              <a:rPr lang="fr-FR" dirty="0"/>
              <a:t>Elle s’exprime en :</a:t>
            </a:r>
          </a:p>
          <a:p>
            <a:pPr lvl="1">
              <a:spcBef>
                <a:spcPts val="0"/>
              </a:spcBef>
              <a:spcAft>
                <a:spcPts val="0"/>
              </a:spcAft>
              <a:buFont typeface="Arial" panose="020B0604020202020204" pitchFamily="34" charset="0"/>
              <a:buChar char="•"/>
            </a:pPr>
            <a:r>
              <a:rPr lang="fr-FR" sz="2000" dirty="0"/>
              <a:t>Bit : un bit est l’élément de base pour la représentation de l’information.</a:t>
            </a:r>
          </a:p>
          <a:p>
            <a:pPr lvl="1">
              <a:spcBef>
                <a:spcPts val="0"/>
              </a:spcBef>
              <a:spcAft>
                <a:spcPts val="0"/>
              </a:spcAft>
              <a:buFont typeface="Arial" panose="020B0604020202020204" pitchFamily="34" charset="0"/>
              <a:buChar char="•"/>
            </a:pPr>
            <a:r>
              <a:rPr lang="en-GB" sz="2000" dirty="0"/>
              <a:t>Octet :  1 Octet = 8 bits </a:t>
            </a:r>
            <a:endParaRPr lang="fr-FR" sz="2000" dirty="0"/>
          </a:p>
          <a:p>
            <a:pPr lvl="1">
              <a:spcBef>
                <a:spcPts val="0"/>
              </a:spcBef>
              <a:spcAft>
                <a:spcPts val="0"/>
              </a:spcAft>
              <a:buFont typeface="Arial" panose="020B0604020202020204" pitchFamily="34" charset="0"/>
              <a:buChar char="•"/>
            </a:pPr>
            <a:r>
              <a:rPr lang="en-GB" sz="2000" dirty="0"/>
              <a:t>kilo-octet (KO) : 1 kilo-octet (KO) = 1024 octets = 210octets</a:t>
            </a:r>
            <a:endParaRPr lang="fr-FR" sz="2000" dirty="0"/>
          </a:p>
          <a:p>
            <a:pPr lvl="1">
              <a:spcBef>
                <a:spcPts val="0"/>
              </a:spcBef>
              <a:spcAft>
                <a:spcPts val="0"/>
              </a:spcAft>
              <a:buFont typeface="Arial" panose="020B0604020202020204" pitchFamily="34" charset="0"/>
              <a:buChar char="•"/>
            </a:pPr>
            <a:r>
              <a:rPr lang="en-GB" sz="2000" dirty="0" err="1"/>
              <a:t>Méga</a:t>
            </a:r>
            <a:r>
              <a:rPr lang="en-GB" sz="2000" dirty="0"/>
              <a:t>-octet (MO) : 1 </a:t>
            </a:r>
            <a:r>
              <a:rPr lang="en-GB" sz="2000" dirty="0" err="1"/>
              <a:t>Méga</a:t>
            </a:r>
            <a:r>
              <a:rPr lang="en-GB" sz="2000" dirty="0"/>
              <a:t>-octet (MO) = 1024 KO = 220octets</a:t>
            </a:r>
            <a:endParaRPr lang="fr-FR" sz="2000" dirty="0"/>
          </a:p>
          <a:p>
            <a:pPr lvl="1">
              <a:spcBef>
                <a:spcPts val="0"/>
              </a:spcBef>
              <a:spcAft>
                <a:spcPts val="0"/>
              </a:spcAft>
              <a:buFont typeface="Arial" panose="020B0604020202020204" pitchFamily="34" charset="0"/>
              <a:buChar char="•"/>
            </a:pPr>
            <a:r>
              <a:rPr lang="en-GB" sz="2000" dirty="0"/>
              <a:t>Giga-octet (GO) : Giga-octet ( GO)=1024 MO = 230octets</a:t>
            </a:r>
            <a:endParaRPr lang="fr-FR" sz="2000" dirty="0"/>
          </a:p>
          <a:p>
            <a:pPr lvl="1">
              <a:spcBef>
                <a:spcPts val="0"/>
              </a:spcBef>
              <a:spcAft>
                <a:spcPts val="0"/>
              </a:spcAft>
              <a:buFont typeface="Arial" panose="020B0604020202020204" pitchFamily="34" charset="0"/>
              <a:buChar char="•"/>
            </a:pPr>
            <a:r>
              <a:rPr lang="fr-FR" sz="2000" dirty="0" err="1"/>
              <a:t>Téra-octet</a:t>
            </a:r>
            <a:r>
              <a:rPr lang="fr-FR" sz="2000" dirty="0"/>
              <a:t> (To) : 1 </a:t>
            </a:r>
            <a:r>
              <a:rPr lang="fr-FR" sz="2000" dirty="0" err="1"/>
              <a:t>téra-octet</a:t>
            </a:r>
            <a:r>
              <a:rPr lang="fr-FR" sz="2000" dirty="0"/>
              <a:t> (To)= 1024 Go =240octets) </a:t>
            </a:r>
          </a:p>
          <a:p>
            <a:pPr marL="0" indent="0">
              <a:buNone/>
            </a:pPr>
            <a:r>
              <a:rPr lang="fr-FR" dirty="0"/>
              <a:t>La mémoire vive se limite à 2, 4, 8, voire 16 </a:t>
            </a:r>
            <a:r>
              <a:rPr lang="fr-FR" dirty="0" err="1"/>
              <a:t>Gigaoctets</a:t>
            </a:r>
            <a:r>
              <a:rPr lang="fr-FR" dirty="0"/>
              <a:t>.</a:t>
            </a:r>
          </a:p>
          <a:p>
            <a:endParaRPr lang="fr-FR" dirty="0"/>
          </a:p>
        </p:txBody>
      </p:sp>
      <p:pic>
        <p:nvPicPr>
          <p:cNvPr id="5" name="Image 4">
            <a:extLst>
              <a:ext uri="{FF2B5EF4-FFF2-40B4-BE49-F238E27FC236}">
                <a16:creationId xmlns:a16="http://schemas.microsoft.com/office/drawing/2014/main" id="{47662C55-69C0-484E-AA8C-ECE095243EE3}"/>
              </a:ext>
            </a:extLst>
          </p:cNvPr>
          <p:cNvPicPr>
            <a:picLocks noChangeAspect="1"/>
          </p:cNvPicPr>
          <p:nvPr/>
        </p:nvPicPr>
        <p:blipFill>
          <a:blip r:embed="rId2"/>
          <a:stretch>
            <a:fillRect/>
          </a:stretch>
        </p:blipFill>
        <p:spPr>
          <a:xfrm>
            <a:off x="1151212" y="3449053"/>
            <a:ext cx="8714683" cy="3203766"/>
          </a:xfrm>
          <a:prstGeom prst="rect">
            <a:avLst/>
          </a:prstGeom>
        </p:spPr>
      </p:pic>
    </p:spTree>
    <p:extLst>
      <p:ext uri="{BB962C8B-B14F-4D97-AF65-F5344CB8AC3E}">
        <p14:creationId xmlns:p14="http://schemas.microsoft.com/office/powerpoint/2010/main" val="3464730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A7CDFE2-99BD-E541-AFEE-F5BBCE1F8A28}"/>
              </a:ext>
            </a:extLst>
          </p:cNvPr>
          <p:cNvSpPr>
            <a:spLocks noGrp="1"/>
          </p:cNvSpPr>
          <p:nvPr>
            <p:ph type="title"/>
          </p:nvPr>
        </p:nvSpPr>
        <p:spPr/>
        <p:txBody>
          <a:bodyPr/>
          <a:lstStyle/>
          <a:p>
            <a:r>
              <a:rPr lang="fr-FR" dirty="0">
                <a:solidFill>
                  <a:schemeClr val="bg1"/>
                </a:solidFill>
              </a:rPr>
              <a:t>Texte à traduire </a:t>
            </a:r>
          </a:p>
        </p:txBody>
      </p:sp>
      <p:sp>
        <p:nvSpPr>
          <p:cNvPr id="3" name="Espace réservé du contenu 2">
            <a:extLst>
              <a:ext uri="{FF2B5EF4-FFF2-40B4-BE49-F238E27FC236}">
                <a16:creationId xmlns:a16="http://schemas.microsoft.com/office/drawing/2014/main" id="{3FCAF943-79EE-704C-91EE-5438A3216CFA}"/>
              </a:ext>
            </a:extLst>
          </p:cNvPr>
          <p:cNvSpPr>
            <a:spLocks noGrp="1"/>
          </p:cNvSpPr>
          <p:nvPr>
            <p:ph idx="1"/>
          </p:nvPr>
        </p:nvSpPr>
        <p:spPr>
          <a:xfrm>
            <a:off x="1024128" y="1620253"/>
            <a:ext cx="9720071" cy="5237747"/>
          </a:xfrm>
        </p:spPr>
        <p:txBody>
          <a:bodyPr>
            <a:normAutofit fontScale="77500" lnSpcReduction="20000"/>
          </a:bodyPr>
          <a:lstStyle/>
          <a:p>
            <a:r>
              <a:rPr lang="en-GB" dirty="0"/>
              <a:t>In computing, memory refers to the computer hardware devices used to store information for </a:t>
            </a:r>
            <a:endParaRPr lang="fr-FR" dirty="0"/>
          </a:p>
          <a:p>
            <a:r>
              <a:rPr lang="en-GB" dirty="0"/>
              <a:t>immediate use in a computer; it is synonymous with the term "primary storage". Computer memory operates at a high speed, for example random-access memory (RAM), as a distinction from storage that provides slow-to-access program and data storage but offers higher capacities. If needed, contents of the computer memory can be transferred to secondary storage, through a memory management technique called "virtual memory". An archaic synonym for memory is store. </a:t>
            </a:r>
            <a:endParaRPr lang="fr-FR" dirty="0"/>
          </a:p>
          <a:p>
            <a:r>
              <a:rPr lang="en-GB" dirty="0"/>
              <a:t>The term "memory", meaning "primary storage" or "main memory", is often associated with </a:t>
            </a:r>
            <a:endParaRPr lang="fr-FR" dirty="0"/>
          </a:p>
          <a:p>
            <a:r>
              <a:rPr lang="en-GB" dirty="0"/>
              <a:t>addressable semiconductor memory, i.e. integrated circuits consisting of silicon-based transistors, used for example as primary storage but also other purposes in computers and other digital electronic devices. There are two main types of semiconductor memory, volatile and non-volatile. Examples of non-volatile memory are flash memory (used as secondary memory) and ROM, PROM, EPROM and EEPROM memory (used for storing firmware such as BIOS). Examples of volatile memory are primary storage, which is typically dynamic random-access memory (DRAM), and fast CPU cache memory, which is typically static random-access memory (SRAM) that is fast but energy-consuming, offering lower memory areal density than DRAM. </a:t>
            </a:r>
            <a:endParaRPr lang="fr-FR" dirty="0"/>
          </a:p>
          <a:p>
            <a:r>
              <a:rPr lang="en-GB" dirty="0"/>
              <a:t>Most semiconductor memory is organized into memory cells or </a:t>
            </a:r>
            <a:r>
              <a:rPr lang="en-GB" dirty="0" err="1"/>
              <a:t>bistable</a:t>
            </a:r>
            <a:r>
              <a:rPr lang="en-GB" dirty="0"/>
              <a:t> flip-flops, each storing one bit (0 or 1). Flash memory organization includes both one bit per memory cell and multiple bits per cell (called MLC, Multiple Level Cell). The memory cells are grouped into words of fixed word length, for example 1, 2, 4, 8, 16, 32, 64 or 128 bit. Each word can be accessed by a binary address of N bit, making it possible to store 2 raised by N words in the memory. This implies that processor registers normally are not considered as memory, since they only store one word and do not include an addressing mechanism. Typical secondary storage devices are hard disk drives and solid-state drives. </a:t>
            </a:r>
            <a:endParaRPr lang="fr-FR" dirty="0"/>
          </a:p>
          <a:p>
            <a:r>
              <a:rPr lang="en-GB" dirty="0"/>
              <a:t>https://</a:t>
            </a:r>
            <a:r>
              <a:rPr lang="en-GB" dirty="0" err="1"/>
              <a:t>www.researchgate.net</a:t>
            </a:r>
            <a:r>
              <a:rPr lang="en-GB" dirty="0"/>
              <a:t>/publication/295550090_Computer_Memory_Applications_and_Management</a:t>
            </a:r>
            <a:endParaRPr lang="fr-FR" dirty="0"/>
          </a:p>
        </p:txBody>
      </p:sp>
    </p:spTree>
    <p:extLst>
      <p:ext uri="{BB962C8B-B14F-4D97-AF65-F5344CB8AC3E}">
        <p14:creationId xmlns:p14="http://schemas.microsoft.com/office/powerpoint/2010/main" val="42920164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0ED6201-611E-9A4D-8755-CAD23B4C0AC1}"/>
              </a:ext>
            </a:extLst>
          </p:cNvPr>
          <p:cNvSpPr>
            <a:spLocks noGrp="1"/>
          </p:cNvSpPr>
          <p:nvPr>
            <p:ph type="title"/>
          </p:nvPr>
        </p:nvSpPr>
        <p:spPr>
          <a:xfrm>
            <a:off x="1024128" y="585216"/>
            <a:ext cx="9720072" cy="595402"/>
          </a:xfrm>
        </p:spPr>
        <p:txBody>
          <a:bodyPr>
            <a:normAutofit fontScale="90000"/>
          </a:bodyPr>
          <a:lstStyle/>
          <a:p>
            <a:r>
              <a:rPr lang="fr-FR" dirty="0">
                <a:solidFill>
                  <a:schemeClr val="bg1"/>
                </a:solidFill>
              </a:rPr>
              <a:t>Glossaire</a:t>
            </a:r>
          </a:p>
        </p:txBody>
      </p:sp>
      <p:sp>
        <p:nvSpPr>
          <p:cNvPr id="12" name="Espace réservé du contenu 11">
            <a:extLst>
              <a:ext uri="{FF2B5EF4-FFF2-40B4-BE49-F238E27FC236}">
                <a16:creationId xmlns:a16="http://schemas.microsoft.com/office/drawing/2014/main" id="{FB9ADD80-0642-A24B-8E61-B4A12896477A}"/>
              </a:ext>
            </a:extLst>
          </p:cNvPr>
          <p:cNvSpPr>
            <a:spLocks noGrp="1"/>
          </p:cNvSpPr>
          <p:nvPr>
            <p:ph idx="1"/>
          </p:nvPr>
        </p:nvSpPr>
        <p:spPr>
          <a:xfrm>
            <a:off x="3384883" y="468269"/>
            <a:ext cx="8550443" cy="6389731"/>
          </a:xfrm>
          <a:noFill/>
        </p:spPr>
        <p:txBody>
          <a:bodyPr numCol="1">
            <a:normAutofit fontScale="92500" lnSpcReduction="10000"/>
          </a:bodyPr>
          <a:lstStyle/>
          <a:p>
            <a:pPr>
              <a:lnSpc>
                <a:spcPct val="120000"/>
              </a:lnSpc>
              <a:spcBef>
                <a:spcPts val="0"/>
              </a:spcBef>
              <a:spcAft>
                <a:spcPts val="0"/>
              </a:spcAft>
            </a:pPr>
            <a:r>
              <a:rPr lang="fr-FR" sz="1800" dirty="0"/>
              <a:t>Memory = Mémoire</a:t>
            </a:r>
            <a:br>
              <a:rPr lang="fr-FR" sz="1800" dirty="0"/>
            </a:br>
            <a:r>
              <a:rPr lang="fr-FR" sz="1800" dirty="0" err="1"/>
              <a:t>Primary</a:t>
            </a:r>
            <a:r>
              <a:rPr lang="fr-FR" sz="1800" dirty="0"/>
              <a:t> </a:t>
            </a:r>
            <a:r>
              <a:rPr lang="fr-FR" sz="1800" dirty="0" err="1"/>
              <a:t>storage</a:t>
            </a:r>
            <a:r>
              <a:rPr lang="fr-FR" sz="1800" dirty="0"/>
              <a:t> = Mémoire principale</a:t>
            </a:r>
            <a:br>
              <a:rPr lang="fr-FR" sz="1800" dirty="0"/>
            </a:br>
            <a:r>
              <a:rPr lang="fr-FR" sz="1800" dirty="0"/>
              <a:t>RAM (</a:t>
            </a:r>
            <a:r>
              <a:rPr lang="fr-FR" sz="1800" dirty="0" err="1"/>
              <a:t>random-access</a:t>
            </a:r>
            <a:r>
              <a:rPr lang="fr-FR" sz="1800" dirty="0"/>
              <a:t> memory) = Mémoire vive</a:t>
            </a:r>
            <a:br>
              <a:rPr lang="fr-FR" sz="1800" dirty="0"/>
            </a:br>
            <a:r>
              <a:rPr lang="fr-FR" sz="1800" dirty="0"/>
              <a:t>Storage = Stockage</a:t>
            </a:r>
            <a:br>
              <a:rPr lang="fr-FR" sz="1800" dirty="0"/>
            </a:br>
            <a:r>
              <a:rPr lang="fr-FR" sz="1800" dirty="0" err="1"/>
              <a:t>Semiconductor</a:t>
            </a:r>
            <a:r>
              <a:rPr lang="fr-FR" sz="1800" dirty="0"/>
              <a:t> memory = Mémoire à semi-conducteurs</a:t>
            </a:r>
            <a:br>
              <a:rPr lang="fr-FR" sz="1800" dirty="0"/>
            </a:br>
            <a:r>
              <a:rPr lang="fr-FR" sz="1800" dirty="0"/>
              <a:t>Volatile = Volatile</a:t>
            </a:r>
            <a:br>
              <a:rPr lang="fr-FR" sz="1800" dirty="0"/>
            </a:br>
            <a:r>
              <a:rPr lang="fr-FR" sz="1800" dirty="0"/>
              <a:t>Non-volatile = Non volatile</a:t>
            </a:r>
            <a:br>
              <a:rPr lang="fr-FR" sz="1800" dirty="0"/>
            </a:br>
            <a:r>
              <a:rPr lang="fr-FR" sz="1800" dirty="0"/>
              <a:t>Flash memory = Mémoire flash</a:t>
            </a:r>
            <a:br>
              <a:rPr lang="fr-FR" sz="1800" dirty="0"/>
            </a:br>
            <a:r>
              <a:rPr lang="fr-FR" sz="1800" dirty="0"/>
              <a:t>ROM (</a:t>
            </a:r>
            <a:r>
              <a:rPr lang="fr-FR" sz="1800" dirty="0" err="1"/>
              <a:t>read-only</a:t>
            </a:r>
            <a:r>
              <a:rPr lang="fr-FR" sz="1800" dirty="0"/>
              <a:t> memory) = Mémoire morte (Mémoire en lecture seule)</a:t>
            </a:r>
            <a:br>
              <a:rPr lang="fr-FR" sz="1800" dirty="0"/>
            </a:br>
            <a:r>
              <a:rPr lang="fr-FR" sz="1800" dirty="0"/>
              <a:t>PROM (Programmable Read </a:t>
            </a:r>
            <a:r>
              <a:rPr lang="fr-FR" sz="1800" dirty="0" err="1"/>
              <a:t>Only</a:t>
            </a:r>
            <a:r>
              <a:rPr lang="fr-FR" sz="1800" dirty="0"/>
              <a:t> Memory) = PROM (Mémoire morte programmable)</a:t>
            </a:r>
            <a:br>
              <a:rPr lang="fr-FR" sz="1800" dirty="0"/>
            </a:br>
            <a:r>
              <a:rPr lang="fr-FR" sz="1800" dirty="0"/>
              <a:t>EPROM (</a:t>
            </a:r>
            <a:r>
              <a:rPr lang="fr-FR" sz="1800" dirty="0" err="1"/>
              <a:t>Erasable</a:t>
            </a:r>
            <a:r>
              <a:rPr lang="fr-FR" sz="1800" dirty="0"/>
              <a:t> Programmable Read-</a:t>
            </a:r>
            <a:r>
              <a:rPr lang="fr-FR" sz="1800" dirty="0" err="1"/>
              <a:t>Only</a:t>
            </a:r>
            <a:r>
              <a:rPr lang="fr-FR" sz="1800" dirty="0"/>
              <a:t> Memory) = EPROM (Mémoire morte reprogrammable)</a:t>
            </a:r>
            <a:br>
              <a:rPr lang="fr-FR" sz="1800" dirty="0"/>
            </a:br>
            <a:r>
              <a:rPr lang="fr-FR" sz="1800" dirty="0"/>
              <a:t>EEPROM (</a:t>
            </a:r>
            <a:r>
              <a:rPr lang="fr-FR" sz="1800" dirty="0" err="1"/>
              <a:t>Electrically-Erasable</a:t>
            </a:r>
            <a:r>
              <a:rPr lang="fr-FR" sz="1800" dirty="0"/>
              <a:t> Programmable Read-</a:t>
            </a:r>
            <a:r>
              <a:rPr lang="fr-FR" sz="1800" dirty="0" err="1"/>
              <a:t>Only</a:t>
            </a:r>
            <a:r>
              <a:rPr lang="fr-FR" sz="1800" dirty="0"/>
              <a:t> Memory) = EEPROM (mémoire morte effaçable et programmable électriquement)</a:t>
            </a:r>
            <a:br>
              <a:rPr lang="fr-FR" sz="1800" dirty="0"/>
            </a:br>
            <a:r>
              <a:rPr lang="fr-FR" sz="1800" dirty="0"/>
              <a:t>BIOS (Basic Input Output System) = BIOS (système élémentaire d'entrée/sortie)</a:t>
            </a:r>
            <a:br>
              <a:rPr lang="fr-FR" sz="1800" dirty="0"/>
            </a:br>
            <a:r>
              <a:rPr lang="fr-FR" sz="1800" dirty="0"/>
              <a:t>DRAM (</a:t>
            </a:r>
            <a:r>
              <a:rPr lang="fr-FR" sz="1800" dirty="0" err="1"/>
              <a:t>dynamic</a:t>
            </a:r>
            <a:r>
              <a:rPr lang="fr-FR" sz="1800" dirty="0"/>
              <a:t> </a:t>
            </a:r>
            <a:r>
              <a:rPr lang="fr-FR" sz="1800" dirty="0" err="1"/>
              <a:t>random-access</a:t>
            </a:r>
            <a:r>
              <a:rPr lang="fr-FR" sz="1800" dirty="0"/>
              <a:t> memory) = DRAM (Mémoire vive dynamique)</a:t>
            </a:r>
            <a:br>
              <a:rPr lang="fr-FR" sz="1800" dirty="0"/>
            </a:br>
            <a:r>
              <a:rPr lang="fr-FR" sz="1800" dirty="0"/>
              <a:t>SRAM (</a:t>
            </a:r>
            <a:r>
              <a:rPr lang="fr-FR" sz="1800" dirty="0" err="1"/>
              <a:t>static</a:t>
            </a:r>
            <a:r>
              <a:rPr lang="fr-FR" sz="1800" dirty="0"/>
              <a:t> </a:t>
            </a:r>
            <a:r>
              <a:rPr lang="fr-FR" sz="1800" dirty="0" err="1"/>
              <a:t>random-access</a:t>
            </a:r>
            <a:r>
              <a:rPr lang="fr-FR" sz="1800" dirty="0"/>
              <a:t> memory) = SRAM (Mémoire vive statique)</a:t>
            </a:r>
            <a:br>
              <a:rPr lang="fr-FR" sz="1800" dirty="0"/>
            </a:br>
            <a:r>
              <a:rPr lang="fr-FR" sz="1800" dirty="0"/>
              <a:t>CPU (Central </a:t>
            </a:r>
            <a:r>
              <a:rPr lang="fr-FR" sz="1800" dirty="0" err="1"/>
              <a:t>Processing</a:t>
            </a:r>
            <a:r>
              <a:rPr lang="fr-FR" sz="1800" dirty="0"/>
              <a:t> Unit) = Processeur (ou unité centrale de traitement ou CPU)</a:t>
            </a:r>
            <a:br>
              <a:rPr lang="fr-FR" sz="1800" dirty="0"/>
            </a:br>
            <a:r>
              <a:rPr lang="fr-FR" sz="1800" dirty="0"/>
              <a:t>Bistable flip-flops = Bascules bistables</a:t>
            </a:r>
            <a:br>
              <a:rPr lang="fr-FR" sz="1800" dirty="0"/>
            </a:br>
            <a:r>
              <a:rPr lang="fr-FR" sz="1800" dirty="0"/>
              <a:t>Multiple </a:t>
            </a:r>
            <a:r>
              <a:rPr lang="fr-FR" sz="1800" dirty="0" err="1"/>
              <a:t>Level</a:t>
            </a:r>
            <a:r>
              <a:rPr lang="fr-FR" sz="1800" dirty="0"/>
              <a:t> </a:t>
            </a:r>
            <a:r>
              <a:rPr lang="fr-FR" sz="1800" dirty="0" err="1"/>
              <a:t>Cell</a:t>
            </a:r>
            <a:r>
              <a:rPr lang="fr-FR" sz="1800" dirty="0"/>
              <a:t> (MLC) = Cellules multi-niveaux</a:t>
            </a:r>
            <a:br>
              <a:rPr lang="fr-FR" sz="1800" dirty="0"/>
            </a:br>
            <a:r>
              <a:rPr lang="fr-FR" sz="1800" dirty="0"/>
              <a:t>Hard </a:t>
            </a:r>
            <a:r>
              <a:rPr lang="fr-FR" sz="1800" dirty="0" err="1"/>
              <a:t>disk</a:t>
            </a:r>
            <a:r>
              <a:rPr lang="fr-FR" sz="1800" dirty="0"/>
              <a:t> drive (HDD) = Disque dur</a:t>
            </a:r>
            <a:br>
              <a:rPr lang="fr-FR" sz="1800" dirty="0"/>
            </a:br>
            <a:r>
              <a:rPr lang="fr-FR" sz="1800" dirty="0"/>
              <a:t>Solid-state drive (SDD) = Disque SDD</a:t>
            </a:r>
          </a:p>
        </p:txBody>
      </p:sp>
    </p:spTree>
    <p:extLst>
      <p:ext uri="{BB962C8B-B14F-4D97-AF65-F5344CB8AC3E}">
        <p14:creationId xmlns:p14="http://schemas.microsoft.com/office/powerpoint/2010/main" val="12930491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D2E129B-8F0C-8948-8268-6D284E36D6E5}"/>
              </a:ext>
            </a:extLst>
          </p:cNvPr>
          <p:cNvSpPr>
            <a:spLocks noGrp="1"/>
          </p:cNvSpPr>
          <p:nvPr>
            <p:ph type="title"/>
          </p:nvPr>
        </p:nvSpPr>
        <p:spPr/>
        <p:txBody>
          <a:bodyPr/>
          <a:lstStyle/>
          <a:p>
            <a:r>
              <a:rPr lang="fr-FR" dirty="0"/>
              <a:t>Mémoire vive VS mémoire morte</a:t>
            </a:r>
          </a:p>
        </p:txBody>
      </p:sp>
      <p:sp>
        <p:nvSpPr>
          <p:cNvPr id="3" name="Espace réservé du contenu 2">
            <a:extLst>
              <a:ext uri="{FF2B5EF4-FFF2-40B4-BE49-F238E27FC236}">
                <a16:creationId xmlns:a16="http://schemas.microsoft.com/office/drawing/2014/main" id="{FC2F21AC-B18E-4749-AA05-38AEBF475679}"/>
              </a:ext>
            </a:extLst>
          </p:cNvPr>
          <p:cNvSpPr>
            <a:spLocks noGrp="1"/>
          </p:cNvSpPr>
          <p:nvPr>
            <p:ph sz="half" idx="1"/>
          </p:nvPr>
        </p:nvSpPr>
        <p:spPr>
          <a:xfrm>
            <a:off x="3003414" y="1971093"/>
            <a:ext cx="8235604" cy="4661201"/>
          </a:xfrm>
        </p:spPr>
        <p:txBody>
          <a:bodyPr>
            <a:normAutofit/>
          </a:bodyPr>
          <a:lstStyle/>
          <a:p>
            <a:r>
              <a:rPr lang="fr-FR" b="1" dirty="0"/>
              <a:t>La mémoire vive (RAM en anglais, pour </a:t>
            </a:r>
            <a:r>
              <a:rPr lang="fr-FR" b="1" dirty="0" err="1"/>
              <a:t>Random</a:t>
            </a:r>
            <a:r>
              <a:rPr lang="fr-FR" b="1" dirty="0"/>
              <a:t> Access Memory) </a:t>
            </a:r>
            <a:r>
              <a:rPr lang="fr-FR" dirty="0"/>
              <a:t>est une mémoire </a:t>
            </a:r>
            <a:r>
              <a:rPr lang="fr-FR" b="1" dirty="0"/>
              <a:t>volatile</a:t>
            </a:r>
            <a:r>
              <a:rPr lang="fr-FR" dirty="0"/>
              <a:t> qui stocke </a:t>
            </a:r>
            <a:r>
              <a:rPr lang="fr-FR" b="1" dirty="0"/>
              <a:t>temporairement</a:t>
            </a:r>
            <a:r>
              <a:rPr lang="fr-FR" dirty="0"/>
              <a:t> les fichiers sur lesquels vous travaillez. </a:t>
            </a:r>
          </a:p>
          <a:p>
            <a:r>
              <a:rPr lang="fr-FR" dirty="0"/>
              <a:t>Sa volatilité entraîne une perte de toutes les données en mémoire dès qu'elle cesse d'être alimentée en </a:t>
            </a:r>
            <a:r>
              <a:rPr lang="fr-FR" b="1" dirty="0"/>
              <a:t>électricité. </a:t>
            </a:r>
          </a:p>
          <a:p>
            <a:r>
              <a:rPr lang="fr-FR" dirty="0"/>
              <a:t>A l’inverse la </a:t>
            </a:r>
            <a:r>
              <a:rPr lang="fr-FR" b="1" dirty="0"/>
              <a:t>mémoire morte ou mémoire ROM (</a:t>
            </a:r>
            <a:r>
              <a:rPr lang="fr-FR" b="1" dirty="0" err="1"/>
              <a:t>read</a:t>
            </a:r>
            <a:r>
              <a:rPr lang="fr-FR" b="1" dirty="0"/>
              <a:t> </a:t>
            </a:r>
            <a:r>
              <a:rPr lang="fr-FR" b="1" dirty="0" err="1"/>
              <a:t>only</a:t>
            </a:r>
            <a:r>
              <a:rPr lang="fr-FR" b="1" dirty="0"/>
              <a:t> memory) </a:t>
            </a:r>
            <a:r>
              <a:rPr lang="fr-FR" dirty="0"/>
              <a:t>qui contient le </a:t>
            </a:r>
            <a:r>
              <a:rPr lang="fr-FR" b="1" dirty="0"/>
              <a:t>BIOS</a:t>
            </a:r>
            <a:r>
              <a:rPr lang="fr-FR" dirty="0"/>
              <a:t> (Basic Input Output System, mini-système d'exploitation indispensable au fonctionnement de l'ordinateur) peut retenir les information même quand le courant est coupé.</a:t>
            </a:r>
            <a:endParaRPr lang="fr-FR" b="1" dirty="0"/>
          </a:p>
        </p:txBody>
      </p:sp>
      <p:pic>
        <p:nvPicPr>
          <p:cNvPr id="5" name="Espace réservé du contenu 4" descr="BIOS">
            <a:extLst>
              <a:ext uri="{FF2B5EF4-FFF2-40B4-BE49-F238E27FC236}">
                <a16:creationId xmlns:a16="http://schemas.microsoft.com/office/drawing/2014/main" id="{2DDA907E-71CC-7647-B3F3-A393E83E8B0C}"/>
              </a:ext>
            </a:extLst>
          </p:cNvPr>
          <p:cNvPicPr>
            <a:picLocks noGrp="1"/>
          </p:cNvPicPr>
          <p:nvPr>
            <p:ph sz="half" idx="2"/>
          </p:nvPr>
        </p:nvPicPr>
        <p:blipFill>
          <a:blip r:embed="rId2"/>
          <a:srcRect/>
          <a:stretch>
            <a:fillRect/>
          </a:stretch>
        </p:blipFill>
        <p:spPr>
          <a:xfrm>
            <a:off x="370433" y="2783829"/>
            <a:ext cx="2632980" cy="2123837"/>
          </a:xfrm>
          <a:prstGeom prst="rect">
            <a:avLst/>
          </a:prstGeom>
          <a:noFill/>
          <a:ln>
            <a:noFill/>
            <a:prstDash/>
          </a:ln>
        </p:spPr>
      </p:pic>
    </p:spTree>
    <p:extLst>
      <p:ext uri="{BB962C8B-B14F-4D97-AF65-F5344CB8AC3E}">
        <p14:creationId xmlns:p14="http://schemas.microsoft.com/office/powerpoint/2010/main" val="2129669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C480493-F3CF-4140-94A2-79B72799DA59}"/>
              </a:ext>
            </a:extLst>
          </p:cNvPr>
          <p:cNvSpPr>
            <a:spLocks noGrp="1"/>
          </p:cNvSpPr>
          <p:nvPr>
            <p:ph type="title"/>
          </p:nvPr>
        </p:nvSpPr>
        <p:spPr/>
        <p:txBody>
          <a:bodyPr/>
          <a:lstStyle/>
          <a:p>
            <a:r>
              <a:rPr lang="fr-FR" dirty="0"/>
              <a:t>Fonctionnement de la mémoire vive </a:t>
            </a:r>
          </a:p>
        </p:txBody>
      </p:sp>
      <p:sp>
        <p:nvSpPr>
          <p:cNvPr id="5" name="Espace réservé du contenu 4">
            <a:extLst>
              <a:ext uri="{FF2B5EF4-FFF2-40B4-BE49-F238E27FC236}">
                <a16:creationId xmlns:a16="http://schemas.microsoft.com/office/drawing/2014/main" id="{1E1765BA-D12B-C443-B29E-0FDC2F4BAB27}"/>
              </a:ext>
            </a:extLst>
          </p:cNvPr>
          <p:cNvSpPr>
            <a:spLocks noGrp="1"/>
          </p:cNvSpPr>
          <p:nvPr>
            <p:ph idx="1"/>
          </p:nvPr>
        </p:nvSpPr>
        <p:spPr>
          <a:xfrm>
            <a:off x="1024128" y="1794073"/>
            <a:ext cx="8391646" cy="4618299"/>
          </a:xfrm>
        </p:spPr>
        <p:txBody>
          <a:bodyPr>
            <a:normAutofit/>
          </a:bodyPr>
          <a:lstStyle/>
          <a:p>
            <a:r>
              <a:rPr lang="fr-FR" dirty="0"/>
              <a:t>La mémoire vive fonctionne de concert avec le processeur et le disque de stockage pour accéder aux données.</a:t>
            </a:r>
          </a:p>
          <a:p>
            <a:pPr marL="457200" lvl="0" indent="-457200">
              <a:buFont typeface="+mj-lt"/>
              <a:buAutoNum type="arabicPeriod"/>
            </a:pPr>
            <a:r>
              <a:rPr lang="fr-FR" dirty="0"/>
              <a:t>Les programmes et fichiers sont situés dans le disque de stockage.</a:t>
            </a:r>
          </a:p>
          <a:p>
            <a:pPr marL="457200" lvl="0" indent="-457200">
              <a:buFont typeface="+mj-lt"/>
              <a:buAutoNum type="arabicPeriod"/>
            </a:pPr>
            <a:r>
              <a:rPr lang="fr-FR" dirty="0"/>
              <a:t>Le processeur du système transfère les données du programme depuis le disque de stockage vers la mémoire vive pour un accès et une utilisation à court terme.</a:t>
            </a:r>
          </a:p>
          <a:p>
            <a:pPr marL="457200" lvl="0" indent="-457200">
              <a:buFont typeface="+mj-lt"/>
              <a:buAutoNum type="arabicPeriod"/>
            </a:pPr>
            <a:r>
              <a:rPr lang="fr-FR" dirty="0"/>
              <a:t>Le processeur accède ensuite aux données de la mémoire, qui joue le rôle de réserve d’espace de travail disponible de votre ordinateur. La quantité de mémoire installée permet de déterminer la vitesse à laquelle des applications peuvent fonctionner et l’efficacité avec laquelle vous pourrez effectuer plusieurs tâches simultanément.</a:t>
            </a:r>
          </a:p>
          <a:p>
            <a:endParaRPr lang="fr-FR" dirty="0"/>
          </a:p>
        </p:txBody>
      </p:sp>
      <p:pic>
        <p:nvPicPr>
          <p:cNvPr id="1026" name="Picture 2" descr="Three constraints on computing performance – CPU, RAM, and disk I/O - R  High Performance Programming">
            <a:extLst>
              <a:ext uri="{FF2B5EF4-FFF2-40B4-BE49-F238E27FC236}">
                <a16:creationId xmlns:a16="http://schemas.microsoft.com/office/drawing/2014/main" id="{A35453AA-EBFC-AF43-8060-5A7CE6AF76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35699" y="1286256"/>
            <a:ext cx="2217002" cy="49727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38498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E9C98FB-BDBF-8B46-96BC-8D6B4BE6796D}"/>
              </a:ext>
            </a:extLst>
          </p:cNvPr>
          <p:cNvSpPr>
            <a:spLocks noGrp="1"/>
          </p:cNvSpPr>
          <p:nvPr>
            <p:ph type="title"/>
          </p:nvPr>
        </p:nvSpPr>
        <p:spPr>
          <a:xfrm>
            <a:off x="1956122" y="805817"/>
            <a:ext cx="10588804" cy="1081705"/>
          </a:xfrm>
        </p:spPr>
        <p:txBody>
          <a:bodyPr>
            <a:normAutofit fontScale="90000"/>
          </a:bodyPr>
          <a:lstStyle/>
          <a:p>
            <a:r>
              <a:rPr lang="fr-FR" b="1" dirty="0"/>
              <a:t>Mémoire Statique VS mémoire dynamique</a:t>
            </a:r>
            <a:br>
              <a:rPr lang="fr-FR" dirty="0"/>
            </a:br>
            <a:endParaRPr lang="fr-FR" dirty="0"/>
          </a:p>
        </p:txBody>
      </p:sp>
      <p:sp>
        <p:nvSpPr>
          <p:cNvPr id="4" name="Espace réservé du contenu 3">
            <a:extLst>
              <a:ext uri="{FF2B5EF4-FFF2-40B4-BE49-F238E27FC236}">
                <a16:creationId xmlns:a16="http://schemas.microsoft.com/office/drawing/2014/main" id="{369E662E-2A3C-6749-A277-7E0ADDD8AB4E}"/>
              </a:ext>
            </a:extLst>
          </p:cNvPr>
          <p:cNvSpPr>
            <a:spLocks noGrp="1"/>
          </p:cNvSpPr>
          <p:nvPr>
            <p:ph sz="half" idx="1"/>
          </p:nvPr>
        </p:nvSpPr>
        <p:spPr>
          <a:xfrm>
            <a:off x="1157468" y="1636295"/>
            <a:ext cx="4803494" cy="3262345"/>
          </a:xfrm>
        </p:spPr>
        <p:txBody>
          <a:bodyPr>
            <a:normAutofit/>
          </a:bodyPr>
          <a:lstStyle/>
          <a:p>
            <a:r>
              <a:rPr lang="fr-FR" dirty="0"/>
              <a:t>Mémoire vive dynamique (</a:t>
            </a:r>
            <a:r>
              <a:rPr lang="fr-FR" dirty="0" err="1"/>
              <a:t>Dynamic</a:t>
            </a:r>
            <a:r>
              <a:rPr lang="fr-FR" dirty="0"/>
              <a:t> </a:t>
            </a:r>
            <a:r>
              <a:rPr lang="fr-FR" dirty="0" err="1"/>
              <a:t>Random</a:t>
            </a:r>
            <a:r>
              <a:rPr lang="fr-FR" dirty="0"/>
              <a:t> Access Memory, DRAM) :</a:t>
            </a:r>
          </a:p>
          <a:p>
            <a:pPr lvl="1"/>
            <a:r>
              <a:rPr lang="fr-FR" sz="2000" dirty="0"/>
              <a:t>D’une structure très simple : un condensateur + un transistor pour 1 bit. </a:t>
            </a:r>
          </a:p>
          <a:p>
            <a:pPr lvl="1"/>
            <a:r>
              <a:rPr lang="fr-FR" sz="2000" dirty="0"/>
              <a:t>Nécessite un rafraichissement (lecture et réécriture de la donnée toutes les quelques millisecondes) pour éviter les fuites de données.</a:t>
            </a:r>
          </a:p>
          <a:p>
            <a:endParaRPr lang="fr-FR" dirty="0"/>
          </a:p>
          <a:p>
            <a:endParaRPr lang="fr-FR" dirty="0"/>
          </a:p>
        </p:txBody>
      </p:sp>
      <p:sp>
        <p:nvSpPr>
          <p:cNvPr id="5" name="Espace réservé du contenu 4">
            <a:extLst>
              <a:ext uri="{FF2B5EF4-FFF2-40B4-BE49-F238E27FC236}">
                <a16:creationId xmlns:a16="http://schemas.microsoft.com/office/drawing/2014/main" id="{E815C374-2C10-1F4B-984F-864A5FFCC85A}"/>
              </a:ext>
            </a:extLst>
          </p:cNvPr>
          <p:cNvSpPr>
            <a:spLocks noGrp="1"/>
          </p:cNvSpPr>
          <p:nvPr>
            <p:ph sz="half" idx="2"/>
          </p:nvPr>
        </p:nvSpPr>
        <p:spPr>
          <a:xfrm>
            <a:off x="6706513" y="1636295"/>
            <a:ext cx="5092861" cy="3097752"/>
          </a:xfrm>
        </p:spPr>
        <p:txBody>
          <a:bodyPr>
            <a:normAutofit/>
          </a:bodyPr>
          <a:lstStyle/>
          <a:p>
            <a:r>
              <a:rPr lang="fr-FR" dirty="0"/>
              <a:t>Mémoire vive statique (</a:t>
            </a:r>
            <a:r>
              <a:rPr lang="fr-FR" dirty="0" err="1"/>
              <a:t>Static</a:t>
            </a:r>
            <a:r>
              <a:rPr lang="fr-FR" dirty="0"/>
              <a:t> </a:t>
            </a:r>
            <a:r>
              <a:rPr lang="fr-FR" dirty="0" err="1"/>
              <a:t>Random</a:t>
            </a:r>
            <a:r>
              <a:rPr lang="fr-FR" dirty="0"/>
              <a:t> Access Memory, SRAM) :</a:t>
            </a:r>
          </a:p>
          <a:p>
            <a:pPr lvl="1"/>
            <a:r>
              <a:rPr lang="fr-FR" sz="2000" dirty="0"/>
              <a:t>Chaque bit est formé par une bascule, constituée de 4 à 6 transistors. L’information peut être stockée pendant une centaine d’heures.</a:t>
            </a:r>
          </a:p>
          <a:p>
            <a:pPr lvl="1"/>
            <a:r>
              <a:rPr lang="fr-FR" sz="2000" dirty="0"/>
              <a:t>Elle ne nécessite donc pas de rafraichissement.</a:t>
            </a:r>
          </a:p>
          <a:p>
            <a:endParaRPr lang="fr-FR" dirty="0"/>
          </a:p>
        </p:txBody>
      </p:sp>
      <p:graphicFrame>
        <p:nvGraphicFramePr>
          <p:cNvPr id="7" name="Tableau 6">
            <a:extLst>
              <a:ext uri="{FF2B5EF4-FFF2-40B4-BE49-F238E27FC236}">
                <a16:creationId xmlns:a16="http://schemas.microsoft.com/office/drawing/2014/main" id="{8D80CEE2-BDDE-3C40-A516-78BFA36B600A}"/>
              </a:ext>
            </a:extLst>
          </p:cNvPr>
          <p:cNvGraphicFramePr>
            <a:graphicFrameLocks noGrp="1"/>
          </p:cNvGraphicFramePr>
          <p:nvPr>
            <p:extLst>
              <p:ext uri="{D42A27DB-BD31-4B8C-83A1-F6EECF244321}">
                <p14:modId xmlns:p14="http://schemas.microsoft.com/office/powerpoint/2010/main" val="2131985625"/>
              </p:ext>
            </p:extLst>
          </p:nvPr>
        </p:nvGraphicFramePr>
        <p:xfrm>
          <a:off x="2194489" y="4734047"/>
          <a:ext cx="8128000" cy="1854200"/>
        </p:xfrm>
        <a:graphic>
          <a:graphicData uri="http://schemas.openxmlformats.org/drawingml/2006/table">
            <a:tbl>
              <a:tblPr firstRow="1" bandRow="1">
                <a:tableStyleId>{00A15C55-8517-42AA-B614-E9B94910E393}</a:tableStyleId>
              </a:tblPr>
              <a:tblGrid>
                <a:gridCol w="4064000">
                  <a:extLst>
                    <a:ext uri="{9D8B030D-6E8A-4147-A177-3AD203B41FA5}">
                      <a16:colId xmlns:a16="http://schemas.microsoft.com/office/drawing/2014/main" val="3849689700"/>
                    </a:ext>
                  </a:extLst>
                </a:gridCol>
                <a:gridCol w="4064000">
                  <a:extLst>
                    <a:ext uri="{9D8B030D-6E8A-4147-A177-3AD203B41FA5}">
                      <a16:colId xmlns:a16="http://schemas.microsoft.com/office/drawing/2014/main" val="3544481979"/>
                    </a:ext>
                  </a:extLst>
                </a:gridCol>
              </a:tblGrid>
              <a:tr h="370840">
                <a:tc>
                  <a:txBody>
                    <a:bodyPr/>
                    <a:lstStyle/>
                    <a:p>
                      <a:pPr algn="ctr"/>
                      <a:r>
                        <a:rPr lang="fr-FR" dirty="0"/>
                        <a:t>DRAM</a:t>
                      </a:r>
                    </a:p>
                  </a:txBody>
                  <a:tcPr>
                    <a:solidFill>
                      <a:schemeClr val="accent1"/>
                    </a:solidFill>
                  </a:tcPr>
                </a:tc>
                <a:tc>
                  <a:txBody>
                    <a:bodyPr/>
                    <a:lstStyle/>
                    <a:p>
                      <a:pPr algn="ctr"/>
                      <a:r>
                        <a:rPr lang="fr-FR" dirty="0"/>
                        <a:t>SRAM</a:t>
                      </a:r>
                    </a:p>
                  </a:txBody>
                  <a:tcPr>
                    <a:solidFill>
                      <a:schemeClr val="accent1"/>
                    </a:solidFill>
                  </a:tcPr>
                </a:tc>
                <a:extLst>
                  <a:ext uri="{0D108BD9-81ED-4DB2-BD59-A6C34878D82A}">
                    <a16:rowId xmlns:a16="http://schemas.microsoft.com/office/drawing/2014/main" val="2672443833"/>
                  </a:ext>
                </a:extLst>
              </a:tr>
              <a:tr h="370840">
                <a:tc>
                  <a:txBody>
                    <a:bodyPr/>
                    <a:lstStyle/>
                    <a:p>
                      <a:pPr marL="457200" algn="ctr">
                        <a:lnSpc>
                          <a:spcPct val="100000"/>
                        </a:lnSpc>
                        <a:spcAft>
                          <a:spcPts val="0"/>
                        </a:spcAft>
                      </a:pPr>
                      <a:r>
                        <a:rPr lang="fr-FR" sz="1800" dirty="0">
                          <a:solidFill>
                            <a:srgbClr val="538135"/>
                          </a:solidFill>
                          <a:effectLst/>
                          <a:latin typeface="Calibri" panose="020F0502020204030204" pitchFamily="34" charset="0"/>
                          <a:ea typeface="Calibri" panose="020F0502020204030204" pitchFamily="34" charset="0"/>
                          <a:cs typeface="Times New Roman" panose="02020603050405020304" pitchFamily="18" charset="0"/>
                        </a:rPr>
                        <a:t>Grande densité d’intégration</a:t>
                      </a:r>
                    </a:p>
                  </a:txBody>
                  <a:tcPr marL="68580" marR="68580" marT="0" marB="0">
                    <a:solidFill>
                      <a:schemeClr val="accent2">
                        <a:lumMod val="20000"/>
                        <a:lumOff val="80000"/>
                      </a:schemeClr>
                    </a:solidFill>
                  </a:tcPr>
                </a:tc>
                <a:tc>
                  <a:txBody>
                    <a:bodyPr/>
                    <a:lstStyle/>
                    <a:p>
                      <a:pPr marL="457200" algn="ctr">
                        <a:lnSpc>
                          <a:spcPct val="100000"/>
                        </a:lnSpc>
                        <a:spcAft>
                          <a:spcPts val="0"/>
                        </a:spcAft>
                      </a:pPr>
                      <a:r>
                        <a:rPr lang="fr-FR" sz="1800" dirty="0">
                          <a:solidFill>
                            <a:srgbClr val="538135"/>
                          </a:solidFill>
                          <a:effectLst/>
                          <a:latin typeface="Calibri" panose="020F0502020204030204" pitchFamily="34" charset="0"/>
                          <a:ea typeface="Calibri" panose="020F0502020204030204" pitchFamily="34" charset="0"/>
                          <a:cs typeface="Times New Roman" panose="02020603050405020304" pitchFamily="18" charset="0"/>
                        </a:rPr>
                        <a:t>Petite densité d’intégration</a:t>
                      </a:r>
                    </a:p>
                  </a:txBody>
                  <a:tcPr marL="68580" marR="68580" marT="0" marB="0">
                    <a:solidFill>
                      <a:schemeClr val="accent2">
                        <a:lumMod val="20000"/>
                        <a:lumOff val="80000"/>
                      </a:schemeClr>
                    </a:solidFill>
                  </a:tcPr>
                </a:tc>
                <a:extLst>
                  <a:ext uri="{0D108BD9-81ED-4DB2-BD59-A6C34878D82A}">
                    <a16:rowId xmlns:a16="http://schemas.microsoft.com/office/drawing/2014/main" val="229913287"/>
                  </a:ext>
                </a:extLst>
              </a:tr>
              <a:tr h="370840">
                <a:tc>
                  <a:txBody>
                    <a:bodyPr/>
                    <a:lstStyle/>
                    <a:p>
                      <a:pPr marL="457200" algn="ctr">
                        <a:lnSpc>
                          <a:spcPct val="100000"/>
                        </a:lnSpc>
                        <a:spcAft>
                          <a:spcPts val="0"/>
                        </a:spcAft>
                      </a:pPr>
                      <a:r>
                        <a:rPr lang="fr-FR" sz="1800">
                          <a:solidFill>
                            <a:srgbClr val="538135"/>
                          </a:solidFill>
                          <a:effectLst/>
                          <a:latin typeface="Calibri" panose="020F0502020204030204" pitchFamily="34" charset="0"/>
                          <a:ea typeface="Calibri" panose="020F0502020204030204" pitchFamily="34" charset="0"/>
                          <a:cs typeface="Times New Roman" panose="02020603050405020304" pitchFamily="18" charset="0"/>
                        </a:rPr>
                        <a:t>Bon marché</a:t>
                      </a:r>
                    </a:p>
                  </a:txBody>
                  <a:tcPr marL="68580" marR="68580" marT="0" marB="0"/>
                </a:tc>
                <a:tc>
                  <a:txBody>
                    <a:bodyPr/>
                    <a:lstStyle/>
                    <a:p>
                      <a:pPr marL="457200" algn="ctr">
                        <a:lnSpc>
                          <a:spcPct val="100000"/>
                        </a:lnSpc>
                        <a:spcAft>
                          <a:spcPts val="0"/>
                        </a:spcAft>
                      </a:pPr>
                      <a:r>
                        <a:rPr lang="fr-FR" sz="1800">
                          <a:solidFill>
                            <a:srgbClr val="538135"/>
                          </a:solidFill>
                          <a:effectLst/>
                          <a:latin typeface="Calibri" panose="020F0502020204030204" pitchFamily="34" charset="0"/>
                          <a:ea typeface="Calibri" panose="020F0502020204030204" pitchFamily="34" charset="0"/>
                          <a:cs typeface="Times New Roman" panose="02020603050405020304" pitchFamily="18" charset="0"/>
                        </a:rPr>
                        <a:t>Chère</a:t>
                      </a:r>
                    </a:p>
                  </a:txBody>
                  <a:tcPr marL="68580" marR="68580" marT="0" marB="0"/>
                </a:tc>
                <a:extLst>
                  <a:ext uri="{0D108BD9-81ED-4DB2-BD59-A6C34878D82A}">
                    <a16:rowId xmlns:a16="http://schemas.microsoft.com/office/drawing/2014/main" val="1327486453"/>
                  </a:ext>
                </a:extLst>
              </a:tr>
              <a:tr h="370840">
                <a:tc>
                  <a:txBody>
                    <a:bodyPr/>
                    <a:lstStyle/>
                    <a:p>
                      <a:pPr marL="457200" algn="ctr">
                        <a:lnSpc>
                          <a:spcPct val="100000"/>
                        </a:lnSpc>
                        <a:spcAft>
                          <a:spcPts val="0"/>
                        </a:spcAft>
                      </a:pPr>
                      <a:r>
                        <a:rPr lang="fr-FR" sz="1800" dirty="0">
                          <a:solidFill>
                            <a:srgbClr val="538135"/>
                          </a:solidFill>
                          <a:effectLst/>
                          <a:latin typeface="Calibri" panose="020F0502020204030204" pitchFamily="34" charset="0"/>
                          <a:ea typeface="Calibri" panose="020F0502020204030204" pitchFamily="34" charset="0"/>
                          <a:cs typeface="Times New Roman" panose="02020603050405020304" pitchFamily="18" charset="0"/>
                        </a:rPr>
                        <a:t>Lente (temps d’accès : 60 à 120 ns)</a:t>
                      </a:r>
                    </a:p>
                  </a:txBody>
                  <a:tcPr marL="68580" marR="68580" marT="0" marB="0">
                    <a:solidFill>
                      <a:schemeClr val="accent2">
                        <a:lumMod val="20000"/>
                        <a:lumOff val="80000"/>
                      </a:schemeClr>
                    </a:solidFill>
                  </a:tcPr>
                </a:tc>
                <a:tc>
                  <a:txBody>
                    <a:bodyPr/>
                    <a:lstStyle/>
                    <a:p>
                      <a:pPr marL="457200" algn="ctr">
                        <a:lnSpc>
                          <a:spcPct val="100000"/>
                        </a:lnSpc>
                        <a:spcAft>
                          <a:spcPts val="0"/>
                        </a:spcAft>
                      </a:pPr>
                      <a:r>
                        <a:rPr lang="fr-FR" sz="1800" dirty="0">
                          <a:solidFill>
                            <a:srgbClr val="538135"/>
                          </a:solidFill>
                          <a:effectLst/>
                          <a:latin typeface="Calibri" panose="020F0502020204030204" pitchFamily="34" charset="0"/>
                          <a:ea typeface="Calibri" panose="020F0502020204030204" pitchFamily="34" charset="0"/>
                          <a:cs typeface="Times New Roman" panose="02020603050405020304" pitchFamily="18" charset="0"/>
                        </a:rPr>
                        <a:t>Rapide (temps d’accès : 6 à 25 ns)</a:t>
                      </a:r>
                    </a:p>
                  </a:txBody>
                  <a:tcPr marL="68580" marR="68580" marT="0" marB="0">
                    <a:solidFill>
                      <a:schemeClr val="accent2">
                        <a:lumMod val="20000"/>
                        <a:lumOff val="80000"/>
                      </a:schemeClr>
                    </a:solidFill>
                  </a:tcPr>
                </a:tc>
                <a:extLst>
                  <a:ext uri="{0D108BD9-81ED-4DB2-BD59-A6C34878D82A}">
                    <a16:rowId xmlns:a16="http://schemas.microsoft.com/office/drawing/2014/main" val="1768582075"/>
                  </a:ext>
                </a:extLst>
              </a:tr>
              <a:tr h="370840">
                <a:tc>
                  <a:txBody>
                    <a:bodyPr/>
                    <a:lstStyle/>
                    <a:p>
                      <a:pPr marL="457200" algn="ctr">
                        <a:lnSpc>
                          <a:spcPct val="100000"/>
                        </a:lnSpc>
                        <a:spcAft>
                          <a:spcPts val="0"/>
                        </a:spcAft>
                      </a:pPr>
                      <a:r>
                        <a:rPr lang="fr-FR" sz="1800" dirty="0">
                          <a:solidFill>
                            <a:srgbClr val="538135"/>
                          </a:solidFill>
                          <a:effectLst/>
                          <a:latin typeface="Calibri" panose="020F0502020204030204" pitchFamily="34" charset="0"/>
                          <a:ea typeface="Calibri" panose="020F0502020204030204" pitchFamily="34" charset="0"/>
                          <a:cs typeface="Times New Roman" panose="02020603050405020304" pitchFamily="18" charset="0"/>
                        </a:rPr>
                        <a:t>Mécanisme de rafraichissement</a:t>
                      </a:r>
                    </a:p>
                  </a:txBody>
                  <a:tcPr marL="68580" marR="68580" marT="0" marB="0"/>
                </a:tc>
                <a:tc>
                  <a:txBody>
                    <a:bodyPr/>
                    <a:lstStyle/>
                    <a:p>
                      <a:endParaRPr lang="fr-FR" sz="1800" dirty="0"/>
                    </a:p>
                  </a:txBody>
                  <a:tcPr/>
                </a:tc>
                <a:extLst>
                  <a:ext uri="{0D108BD9-81ED-4DB2-BD59-A6C34878D82A}">
                    <a16:rowId xmlns:a16="http://schemas.microsoft.com/office/drawing/2014/main" val="3755707696"/>
                  </a:ext>
                </a:extLst>
              </a:tr>
            </a:tbl>
          </a:graphicData>
        </a:graphic>
      </p:graphicFrame>
    </p:spTree>
    <p:extLst>
      <p:ext uri="{BB962C8B-B14F-4D97-AF65-F5344CB8AC3E}">
        <p14:creationId xmlns:p14="http://schemas.microsoft.com/office/powerpoint/2010/main" val="1855187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54313A3-E793-2547-8362-EFB9637A558C}"/>
              </a:ext>
            </a:extLst>
          </p:cNvPr>
          <p:cNvSpPr>
            <a:spLocks noGrp="1"/>
          </p:cNvSpPr>
          <p:nvPr>
            <p:ph type="title"/>
          </p:nvPr>
        </p:nvSpPr>
        <p:spPr/>
        <p:txBody>
          <a:bodyPr/>
          <a:lstStyle/>
          <a:p>
            <a:r>
              <a:rPr lang="fr-FR" dirty="0"/>
              <a:t>La mémoire vive statique </a:t>
            </a:r>
          </a:p>
        </p:txBody>
      </p:sp>
      <p:pic>
        <p:nvPicPr>
          <p:cNvPr id="6" name="Espace réservé du contenu 5">
            <a:extLst>
              <a:ext uri="{FF2B5EF4-FFF2-40B4-BE49-F238E27FC236}">
                <a16:creationId xmlns:a16="http://schemas.microsoft.com/office/drawing/2014/main" id="{E0E21453-07F6-714C-B2E4-77D4B93FE61E}"/>
              </a:ext>
            </a:extLst>
          </p:cNvPr>
          <p:cNvPicPr>
            <a:picLocks noGrp="1" noChangeAspect="1"/>
          </p:cNvPicPr>
          <p:nvPr>
            <p:ph sz="half" idx="1"/>
          </p:nvPr>
        </p:nvPicPr>
        <p:blipFill>
          <a:blip r:embed="rId3"/>
          <a:stretch>
            <a:fillRect/>
          </a:stretch>
        </p:blipFill>
        <p:spPr>
          <a:xfrm>
            <a:off x="7233457" y="2660886"/>
            <a:ext cx="3327400" cy="2451100"/>
          </a:xfrm>
        </p:spPr>
      </p:pic>
      <p:sp>
        <p:nvSpPr>
          <p:cNvPr id="4" name="Espace réservé du contenu 3">
            <a:extLst>
              <a:ext uri="{FF2B5EF4-FFF2-40B4-BE49-F238E27FC236}">
                <a16:creationId xmlns:a16="http://schemas.microsoft.com/office/drawing/2014/main" id="{58AA9443-7FA0-E549-A240-77E2E9807574}"/>
              </a:ext>
            </a:extLst>
          </p:cNvPr>
          <p:cNvSpPr>
            <a:spLocks noGrp="1"/>
          </p:cNvSpPr>
          <p:nvPr>
            <p:ph sz="half" idx="2"/>
          </p:nvPr>
        </p:nvSpPr>
        <p:spPr>
          <a:xfrm>
            <a:off x="1435260" y="2387939"/>
            <a:ext cx="5440102" cy="2996994"/>
          </a:xfrm>
        </p:spPr>
        <p:txBody>
          <a:bodyPr>
            <a:normAutofit/>
          </a:bodyPr>
          <a:lstStyle/>
          <a:p>
            <a:r>
              <a:rPr lang="fr-FR" dirty="0"/>
              <a:t>Plutôt utilisée pour les applications qui nécessitent une grande vitesse ou une faible consommation. </a:t>
            </a:r>
          </a:p>
          <a:p>
            <a:r>
              <a:rPr lang="fr-FR" dirty="0"/>
              <a:t>Généralement utilisée pour les applications embarquées ou pour les cache-mémoire des microprocesseurs</a:t>
            </a:r>
          </a:p>
        </p:txBody>
      </p:sp>
    </p:spTree>
    <p:extLst>
      <p:ext uri="{BB962C8B-B14F-4D97-AF65-F5344CB8AC3E}">
        <p14:creationId xmlns:p14="http://schemas.microsoft.com/office/powerpoint/2010/main" val="3774200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CFFCB58-FB0B-6C42-A9A3-BD3CD07CDB84}"/>
              </a:ext>
            </a:extLst>
          </p:cNvPr>
          <p:cNvSpPr>
            <a:spLocks noGrp="1"/>
          </p:cNvSpPr>
          <p:nvPr>
            <p:ph type="title"/>
          </p:nvPr>
        </p:nvSpPr>
        <p:spPr>
          <a:xfrm>
            <a:off x="1463980" y="403860"/>
            <a:ext cx="7950984" cy="1081705"/>
          </a:xfrm>
        </p:spPr>
        <p:txBody>
          <a:bodyPr>
            <a:normAutofit/>
          </a:bodyPr>
          <a:lstStyle/>
          <a:p>
            <a:r>
              <a:rPr lang="fr-FR" dirty="0"/>
              <a:t>La mémoire vive dynamique</a:t>
            </a:r>
          </a:p>
        </p:txBody>
      </p:sp>
      <p:sp>
        <p:nvSpPr>
          <p:cNvPr id="3" name="Espace réservé du contenu 2">
            <a:extLst>
              <a:ext uri="{FF2B5EF4-FFF2-40B4-BE49-F238E27FC236}">
                <a16:creationId xmlns:a16="http://schemas.microsoft.com/office/drawing/2014/main" id="{0E159892-5C83-5D46-8DE1-1C8CC5C2C66C}"/>
              </a:ext>
            </a:extLst>
          </p:cNvPr>
          <p:cNvSpPr>
            <a:spLocks noGrp="1"/>
          </p:cNvSpPr>
          <p:nvPr>
            <p:ph sz="half" idx="1"/>
          </p:nvPr>
        </p:nvSpPr>
        <p:spPr>
          <a:xfrm>
            <a:off x="7560478" y="1329755"/>
            <a:ext cx="4631522" cy="5343499"/>
          </a:xfrm>
        </p:spPr>
        <p:txBody>
          <a:bodyPr>
            <a:normAutofit/>
          </a:bodyPr>
          <a:lstStyle/>
          <a:p>
            <a:r>
              <a:rPr lang="fr-FR" sz="1800" dirty="0"/>
              <a:t>Forme : </a:t>
            </a:r>
            <a:r>
              <a:rPr lang="fr-FR" sz="1800" b="1" dirty="0"/>
              <a:t>barrettes mémoires</a:t>
            </a:r>
            <a:r>
              <a:rPr lang="fr-FR" sz="1800" dirty="0"/>
              <a:t> </a:t>
            </a:r>
          </a:p>
          <a:p>
            <a:pPr fontAlgn="auto"/>
            <a:r>
              <a:rPr lang="fr-FR" sz="2000" dirty="0"/>
              <a:t>Chaque carré noir = une puce qui contient une mémoire </a:t>
            </a:r>
          </a:p>
          <a:p>
            <a:pPr fontAlgn="auto"/>
            <a:r>
              <a:rPr lang="fr-FR" sz="2000" dirty="0"/>
              <a:t>Chaque barrette combine les puces pour additionner leur capacité</a:t>
            </a:r>
          </a:p>
          <a:p>
            <a:pPr fontAlgn="auto"/>
            <a:r>
              <a:rPr lang="fr-FR" sz="2000" dirty="0"/>
              <a:t>Chaque puce est connectée à un bus d’adresse et de commande = envoie le même ordre à toutes les puces.</a:t>
            </a:r>
          </a:p>
          <a:p>
            <a:pPr fontAlgn="auto"/>
            <a:r>
              <a:rPr lang="fr-FR" sz="2000" dirty="0"/>
              <a:t> La forme change selon le format (nombre de broches, encoches…)</a:t>
            </a:r>
          </a:p>
          <a:p>
            <a:pPr fontAlgn="auto"/>
            <a:endParaRPr lang="fr-FR" sz="2000" dirty="0"/>
          </a:p>
          <a:p>
            <a:pPr marL="0" indent="0" fontAlgn="auto">
              <a:buNone/>
            </a:pPr>
            <a:r>
              <a:rPr lang="fr-FR" sz="2000" dirty="0"/>
              <a:t>Technologies actuelles : DDR3-SDRAM</a:t>
            </a:r>
          </a:p>
          <a:p>
            <a:pPr marL="0" indent="0" fontAlgn="auto">
              <a:buNone/>
            </a:pPr>
            <a:r>
              <a:rPr lang="fr-FR" sz="2000" dirty="0"/>
              <a:t>et DDR4-SDRAM</a:t>
            </a:r>
          </a:p>
          <a:p>
            <a:endParaRPr lang="fr-FR" dirty="0"/>
          </a:p>
        </p:txBody>
      </p:sp>
      <p:pic>
        <p:nvPicPr>
          <p:cNvPr id="8" name="Espace réservé du contenu 7">
            <a:extLst>
              <a:ext uri="{FF2B5EF4-FFF2-40B4-BE49-F238E27FC236}">
                <a16:creationId xmlns:a16="http://schemas.microsoft.com/office/drawing/2014/main" id="{8333DAE2-0E4D-E34B-879D-0FEEC0D16E83}"/>
              </a:ext>
            </a:extLst>
          </p:cNvPr>
          <p:cNvPicPr>
            <a:picLocks noGrp="1" noChangeAspect="1"/>
          </p:cNvPicPr>
          <p:nvPr>
            <p:ph sz="half" idx="2"/>
          </p:nvPr>
        </p:nvPicPr>
        <p:blipFill>
          <a:blip r:embed="rId3"/>
          <a:stretch>
            <a:fillRect/>
          </a:stretch>
        </p:blipFill>
        <p:spPr>
          <a:xfrm rot="5400000">
            <a:off x="4465095" y="3163712"/>
            <a:ext cx="4439541" cy="1083247"/>
          </a:xfrm>
        </p:spPr>
      </p:pic>
      <p:sp>
        <p:nvSpPr>
          <p:cNvPr id="10" name="ZoneTexte 9">
            <a:extLst>
              <a:ext uri="{FF2B5EF4-FFF2-40B4-BE49-F238E27FC236}">
                <a16:creationId xmlns:a16="http://schemas.microsoft.com/office/drawing/2014/main" id="{405B7946-C885-DE48-852E-F5A6A90EAB7C}"/>
              </a:ext>
            </a:extLst>
          </p:cNvPr>
          <p:cNvSpPr txBox="1"/>
          <p:nvPr/>
        </p:nvSpPr>
        <p:spPr>
          <a:xfrm>
            <a:off x="796002" y="1329755"/>
            <a:ext cx="5127584" cy="6124754"/>
          </a:xfrm>
          <a:prstGeom prst="rect">
            <a:avLst/>
          </a:prstGeom>
          <a:noFill/>
        </p:spPr>
        <p:txBody>
          <a:bodyPr wrap="square" rtlCol="0">
            <a:spAutoFit/>
          </a:bodyPr>
          <a:lstStyle/>
          <a:p>
            <a:pPr fontAlgn="auto"/>
            <a:r>
              <a:rPr lang="fr-FR" dirty="0"/>
              <a:t>Il existe différents types et formats :</a:t>
            </a:r>
            <a:endParaRPr lang="fr-FR" sz="1600" dirty="0"/>
          </a:p>
          <a:p>
            <a:pPr fontAlgn="auto"/>
            <a:r>
              <a:rPr lang="fr-FR" dirty="0"/>
              <a:t> </a:t>
            </a:r>
            <a:endParaRPr lang="fr-FR" sz="1600" dirty="0"/>
          </a:p>
          <a:p>
            <a:pPr lvl="0"/>
            <a:r>
              <a:rPr lang="fr-FR" b="1" dirty="0"/>
              <a:t>Mémoire asynchrone</a:t>
            </a:r>
            <a:r>
              <a:rPr lang="fr-FR" dirty="0"/>
              <a:t> : </a:t>
            </a:r>
          </a:p>
          <a:p>
            <a:pPr marL="285750" lvl="0" indent="-285750">
              <a:buFont typeface="Arial" panose="020B0604020202020204" pitchFamily="34" charset="0"/>
              <a:buChar char="•"/>
            </a:pPr>
            <a:r>
              <a:rPr lang="fr-FR" dirty="0"/>
              <a:t>l'intervalle de temps entre deux accès mémoire consécutif n'est pas régulier.</a:t>
            </a:r>
          </a:p>
          <a:p>
            <a:pPr lvl="0"/>
            <a:r>
              <a:rPr lang="fr-FR" dirty="0"/>
              <a:t> </a:t>
            </a:r>
          </a:p>
          <a:p>
            <a:pPr marL="285750" lvl="0" indent="-285750">
              <a:buFont typeface="Arial" panose="020B0604020202020204" pitchFamily="34" charset="0"/>
              <a:buChar char="•"/>
            </a:pPr>
            <a:r>
              <a:rPr lang="fr-FR" dirty="0"/>
              <a:t>Souvent format SIMM (</a:t>
            </a:r>
            <a:r>
              <a:rPr lang="fr-FR" i="1" dirty="0"/>
              <a:t>Single </a:t>
            </a:r>
            <a:r>
              <a:rPr lang="fr-FR" i="1" dirty="0" err="1"/>
              <a:t>Inline</a:t>
            </a:r>
            <a:r>
              <a:rPr lang="fr-FR" i="1" dirty="0"/>
              <a:t> Memory Module</a:t>
            </a:r>
            <a:r>
              <a:rPr lang="fr-FR" dirty="0"/>
              <a:t>) : puce sur uniquement une face </a:t>
            </a:r>
            <a:endParaRPr lang="fr-FR" sz="1600" dirty="0"/>
          </a:p>
          <a:p>
            <a:pPr lvl="1"/>
            <a:r>
              <a:rPr lang="fr-FR" dirty="0"/>
              <a:t>ex : DRAM FDM et DRAM EDO </a:t>
            </a:r>
          </a:p>
          <a:p>
            <a:pPr lvl="1"/>
            <a:r>
              <a:rPr lang="fr-FR" dirty="0"/>
              <a:t> </a:t>
            </a:r>
            <a:endParaRPr lang="fr-FR" sz="1600" dirty="0"/>
          </a:p>
          <a:p>
            <a:pPr lvl="0"/>
            <a:r>
              <a:rPr lang="fr-FR" b="1" dirty="0"/>
              <a:t>Mémoire synchrone</a:t>
            </a:r>
            <a:r>
              <a:rPr lang="fr-FR" dirty="0"/>
              <a:t> : </a:t>
            </a:r>
          </a:p>
          <a:p>
            <a:pPr marL="285750" lvl="0" indent="-285750">
              <a:buFont typeface="Arial" panose="020B0604020202020204" pitchFamily="34" charset="0"/>
              <a:buChar char="•"/>
            </a:pPr>
            <a:r>
              <a:rPr lang="fr-FR" dirty="0"/>
              <a:t>la cadence de sortie des informations est régulière, on évite ainsi les états d'attente (</a:t>
            </a:r>
            <a:r>
              <a:rPr lang="fr-FR" dirty="0" err="1"/>
              <a:t>wait</a:t>
            </a:r>
            <a:r>
              <a:rPr lang="fr-FR" dirty="0"/>
              <a:t> state) du processeur. </a:t>
            </a:r>
          </a:p>
          <a:p>
            <a:pPr marL="285750" lvl="0" indent="-285750">
              <a:buFont typeface="Arial" panose="020B0604020202020204" pitchFamily="34" charset="0"/>
              <a:buChar char="•"/>
            </a:pPr>
            <a:endParaRPr lang="fr-FR" sz="1600" dirty="0"/>
          </a:p>
          <a:p>
            <a:pPr marL="285750" lvl="0" indent="-285750">
              <a:buFont typeface="Arial" panose="020B0604020202020204" pitchFamily="34" charset="0"/>
              <a:buChar char="•"/>
            </a:pPr>
            <a:r>
              <a:rPr lang="fr-FR" dirty="0"/>
              <a:t>Format DIMM (</a:t>
            </a:r>
            <a:r>
              <a:rPr lang="fr-FR" i="1" dirty="0"/>
              <a:t>Dual </a:t>
            </a:r>
            <a:r>
              <a:rPr lang="fr-FR" i="1" dirty="0" err="1"/>
              <a:t>Inline</a:t>
            </a:r>
            <a:r>
              <a:rPr lang="fr-FR" i="1" dirty="0"/>
              <a:t> Memory Module</a:t>
            </a:r>
            <a:r>
              <a:rPr lang="fr-FR" dirty="0"/>
              <a:t>) ou SO-DIMM (pour les portables) : puce sur les 2 cotés </a:t>
            </a:r>
            <a:endParaRPr lang="fr-FR" sz="1600" dirty="0"/>
          </a:p>
          <a:p>
            <a:pPr lvl="1"/>
            <a:r>
              <a:rPr lang="fr-FR" dirty="0"/>
              <a:t>ex : SDRAM (</a:t>
            </a:r>
            <a:r>
              <a:rPr lang="fr-FR" i="1" dirty="0" err="1"/>
              <a:t>sychronous</a:t>
            </a:r>
            <a:r>
              <a:rPr lang="fr-FR" i="1" dirty="0"/>
              <a:t> DRAM</a:t>
            </a:r>
            <a:r>
              <a:rPr lang="fr-FR" dirty="0"/>
              <a:t>) et </a:t>
            </a:r>
          </a:p>
          <a:p>
            <a:pPr lvl="1"/>
            <a:r>
              <a:rPr lang="fr-FR" dirty="0"/>
              <a:t>DDR-SDRAM</a:t>
            </a:r>
          </a:p>
          <a:p>
            <a:pPr lvl="1"/>
            <a:endParaRPr lang="fr-FR" sz="1600" dirty="0"/>
          </a:p>
          <a:p>
            <a:endParaRPr lang="fr-FR" dirty="0"/>
          </a:p>
        </p:txBody>
      </p:sp>
    </p:spTree>
    <p:extLst>
      <p:ext uri="{BB962C8B-B14F-4D97-AF65-F5344CB8AC3E}">
        <p14:creationId xmlns:p14="http://schemas.microsoft.com/office/powerpoint/2010/main" val="4434346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classification mémoires">
            <a:extLst>
              <a:ext uri="{FF2B5EF4-FFF2-40B4-BE49-F238E27FC236}">
                <a16:creationId xmlns:a16="http://schemas.microsoft.com/office/drawing/2014/main" id="{670DA9F4-9D74-3544-8827-3C3614ECF032}"/>
              </a:ext>
            </a:extLst>
          </p:cNvPr>
          <p:cNvPicPr/>
          <p:nvPr/>
        </p:nvPicPr>
        <p:blipFill>
          <a:blip r:embed="rId2"/>
          <a:srcRect/>
          <a:stretch>
            <a:fillRect/>
          </a:stretch>
        </p:blipFill>
        <p:spPr>
          <a:xfrm>
            <a:off x="1632030" y="1412112"/>
            <a:ext cx="8449519" cy="4803494"/>
          </a:xfrm>
          <a:prstGeom prst="rect">
            <a:avLst/>
          </a:prstGeom>
          <a:noFill/>
          <a:ln>
            <a:noFill/>
            <a:prstDash/>
          </a:ln>
        </p:spPr>
      </p:pic>
    </p:spTree>
    <p:extLst>
      <p:ext uri="{BB962C8B-B14F-4D97-AF65-F5344CB8AC3E}">
        <p14:creationId xmlns:p14="http://schemas.microsoft.com/office/powerpoint/2010/main" val="34268153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678928D-F961-404D-B300-08DD85632B69}"/>
              </a:ext>
            </a:extLst>
          </p:cNvPr>
          <p:cNvSpPr>
            <a:spLocks noGrp="1"/>
          </p:cNvSpPr>
          <p:nvPr>
            <p:ph type="title"/>
          </p:nvPr>
        </p:nvSpPr>
        <p:spPr/>
        <p:txBody>
          <a:bodyPr/>
          <a:lstStyle/>
          <a:p>
            <a:r>
              <a:rPr lang="fr-FR" dirty="0"/>
              <a:t>Pour aller plus loin :</a:t>
            </a:r>
          </a:p>
        </p:txBody>
      </p:sp>
      <p:sp>
        <p:nvSpPr>
          <p:cNvPr id="3" name="Espace réservé du contenu 2">
            <a:extLst>
              <a:ext uri="{FF2B5EF4-FFF2-40B4-BE49-F238E27FC236}">
                <a16:creationId xmlns:a16="http://schemas.microsoft.com/office/drawing/2014/main" id="{4FEDC151-D0DA-8148-8F0B-5A6D0FFCFC70}"/>
              </a:ext>
            </a:extLst>
          </p:cNvPr>
          <p:cNvSpPr>
            <a:spLocks noGrp="1"/>
          </p:cNvSpPr>
          <p:nvPr>
            <p:ph idx="1"/>
          </p:nvPr>
        </p:nvSpPr>
        <p:spPr/>
        <p:txBody>
          <a:bodyPr>
            <a:normAutofit/>
          </a:bodyPr>
          <a:lstStyle/>
          <a:p>
            <a:r>
              <a:rPr lang="fr-FR" sz="2400" b="1" dirty="0"/>
              <a:t>La fréquence : </a:t>
            </a:r>
          </a:p>
          <a:p>
            <a:pPr marL="0" indent="0">
              <a:buNone/>
            </a:pPr>
            <a:r>
              <a:rPr lang="fr-FR" dirty="0"/>
              <a:t>La fréquence de la mémoire vive, exprimée en </a:t>
            </a:r>
            <a:r>
              <a:rPr lang="fr-FR" b="1" dirty="0"/>
              <a:t>mégahertz (MHz). </a:t>
            </a:r>
          </a:p>
          <a:p>
            <a:pPr marL="0" indent="0">
              <a:buNone/>
            </a:pPr>
            <a:r>
              <a:rPr lang="fr-FR" dirty="0"/>
              <a:t>Plus la fréquence de la mémoire est haute, plus la barrette est rapide.</a:t>
            </a:r>
          </a:p>
          <a:p>
            <a:pPr marL="0" indent="0">
              <a:buNone/>
            </a:pPr>
            <a:r>
              <a:rPr lang="fr-FR" dirty="0"/>
              <a:t>Les fréquences les plus répandues aujourd’hui se situent entre 2666 MHz (bureautique, </a:t>
            </a:r>
            <a:r>
              <a:rPr lang="fr-FR" dirty="0" err="1"/>
              <a:t>casual</a:t>
            </a:r>
            <a:r>
              <a:rPr lang="fr-FR" dirty="0"/>
              <a:t> gaming) et 3200 MHz (gaming intensif).</a:t>
            </a:r>
          </a:p>
          <a:p>
            <a:pPr marL="0" indent="0">
              <a:buNone/>
            </a:pPr>
            <a:endParaRPr lang="fr-FR" dirty="0"/>
          </a:p>
          <a:p>
            <a:pPr marL="0" indent="0">
              <a:buNone/>
            </a:pPr>
            <a:endParaRPr lang="fr-FR" dirty="0"/>
          </a:p>
        </p:txBody>
      </p:sp>
    </p:spTree>
    <p:extLst>
      <p:ext uri="{BB962C8B-B14F-4D97-AF65-F5344CB8AC3E}">
        <p14:creationId xmlns:p14="http://schemas.microsoft.com/office/powerpoint/2010/main" val="30046627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2B536C0D-879C-8349-9FDF-3D1FBA6F7703}"/>
              </a:ext>
            </a:extLst>
          </p:cNvPr>
          <p:cNvSpPr>
            <a:spLocks noGrp="1"/>
          </p:cNvSpPr>
          <p:nvPr>
            <p:ph idx="1"/>
          </p:nvPr>
        </p:nvSpPr>
        <p:spPr>
          <a:xfrm>
            <a:off x="1265642" y="2196495"/>
            <a:ext cx="7796540" cy="3997828"/>
          </a:xfrm>
        </p:spPr>
        <p:txBody>
          <a:bodyPr/>
          <a:lstStyle/>
          <a:p>
            <a:r>
              <a:rPr lang="fr-FR" sz="2400" b="1" dirty="0"/>
              <a:t>La latence : </a:t>
            </a:r>
          </a:p>
          <a:p>
            <a:pPr marL="0" indent="0">
              <a:buNone/>
            </a:pPr>
            <a:r>
              <a:rPr lang="fr-FR" dirty="0"/>
              <a:t>Pour que la mémoire soit performante, le temps de </a:t>
            </a:r>
            <a:r>
              <a:rPr lang="fr-FR" b="1" dirty="0"/>
              <a:t>latence</a:t>
            </a:r>
            <a:r>
              <a:rPr lang="fr-FR" dirty="0"/>
              <a:t> doit être aussi faible que possible. </a:t>
            </a:r>
          </a:p>
          <a:p>
            <a:pPr marL="0" indent="0">
              <a:buNone/>
            </a:pPr>
            <a:r>
              <a:rPr lang="fr-FR" dirty="0"/>
              <a:t>Ce temps est mesuré en latence </a:t>
            </a:r>
            <a:r>
              <a:rPr lang="fr-FR" b="1" dirty="0"/>
              <a:t>CAS</a:t>
            </a:r>
            <a:r>
              <a:rPr lang="fr-FR" dirty="0"/>
              <a:t> ou </a:t>
            </a:r>
            <a:r>
              <a:rPr lang="fr-FR" b="1" dirty="0"/>
              <a:t>CL</a:t>
            </a:r>
            <a:r>
              <a:rPr lang="fr-FR" dirty="0"/>
              <a:t>, sur les fiches techniques. Ce temps se situe habituellement entre CL 12 et CL 6.</a:t>
            </a:r>
          </a:p>
          <a:p>
            <a:pPr marL="0" indent="0">
              <a:buNone/>
            </a:pPr>
            <a:endParaRPr lang="fr-FR" dirty="0"/>
          </a:p>
        </p:txBody>
      </p:sp>
    </p:spTree>
    <p:extLst>
      <p:ext uri="{BB962C8B-B14F-4D97-AF65-F5344CB8AC3E}">
        <p14:creationId xmlns:p14="http://schemas.microsoft.com/office/powerpoint/2010/main" val="284008950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égral">
  <a:themeElements>
    <a:clrScheme name="Vert">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Inté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é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{872C189E-B693-C641-9D00-32DBF9EDBDA5}tf10001061</Template>
  <TotalTime>76</TotalTime>
  <Words>1381</Words>
  <Application>Microsoft Macintosh PowerPoint</Application>
  <PresentationFormat>Grand écran</PresentationFormat>
  <Paragraphs>83</Paragraphs>
  <Slides>12</Slides>
  <Notes>5</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12</vt:i4>
      </vt:variant>
    </vt:vector>
  </HeadingPairs>
  <TitlesOfParts>
    <vt:vector size="19" baseType="lpstr">
      <vt:lpstr>Arial</vt:lpstr>
      <vt:lpstr>Calibri</vt:lpstr>
      <vt:lpstr>Times New Roman</vt:lpstr>
      <vt:lpstr>Tw Cen MT</vt:lpstr>
      <vt:lpstr>Tw Cen MT Condensed</vt:lpstr>
      <vt:lpstr>Wingdings 3</vt:lpstr>
      <vt:lpstr>Intégral</vt:lpstr>
      <vt:lpstr>La mémoire vive</vt:lpstr>
      <vt:lpstr>Mémoire vive VS mémoire morte</vt:lpstr>
      <vt:lpstr>Fonctionnement de la mémoire vive </vt:lpstr>
      <vt:lpstr>Mémoire Statique VS mémoire dynamique </vt:lpstr>
      <vt:lpstr>La mémoire vive statique </vt:lpstr>
      <vt:lpstr>La mémoire vive dynamique</vt:lpstr>
      <vt:lpstr>Présentation PowerPoint</vt:lpstr>
      <vt:lpstr>Pour aller plus loin :</vt:lpstr>
      <vt:lpstr>Présentation PowerPoint</vt:lpstr>
      <vt:lpstr>Présentation PowerPoint</vt:lpstr>
      <vt:lpstr>Texte à traduire </vt:lpstr>
      <vt:lpstr>Glossaire</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mémoire vive</dc:title>
  <dc:creator>Utilisateur Microsoft Office</dc:creator>
  <cp:lastModifiedBy>Microsoft Office User</cp:lastModifiedBy>
  <cp:revision>10</cp:revision>
  <dcterms:created xsi:type="dcterms:W3CDTF">2020-10-14T09:38:40Z</dcterms:created>
  <dcterms:modified xsi:type="dcterms:W3CDTF">2020-10-15T14:10:41Z</dcterms:modified>
</cp:coreProperties>
</file>