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T Hoves" panose="02000003020000060003" pitchFamily="2" charset="0"/>
      <p:regular r:id="rId17"/>
    </p:embeddedFont>
    <p:embeddedFont>
      <p:font typeface="TT Hoves Bold" panose="02000003020000060003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1" autoAdjust="0"/>
  </p:normalViewPr>
  <p:slideViewPr>
    <p:cSldViewPr>
      <p:cViewPr varScale="1">
        <p:scale>
          <a:sx n="60" d="100"/>
          <a:sy n="60" d="100"/>
        </p:scale>
        <p:origin x="200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WNQuzkSqSM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96230" y="4252004"/>
            <a:ext cx="13895540" cy="211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5"/>
              </a:lnSpc>
            </a:pPr>
            <a:r>
              <a:rPr lang="en-US" sz="16087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Donations</a:t>
            </a:r>
          </a:p>
        </p:txBody>
      </p:sp>
      <p:sp>
        <p:nvSpPr>
          <p:cNvPr id="3" name="Freeform 3"/>
          <p:cNvSpPr/>
          <p:nvPr/>
        </p:nvSpPr>
        <p:spPr>
          <a:xfrm rot="842040">
            <a:off x="8200029" y="7045416"/>
            <a:ext cx="3879821" cy="1197895"/>
          </a:xfrm>
          <a:custGeom>
            <a:avLst/>
            <a:gdLst/>
            <a:ahLst/>
            <a:cxnLst/>
            <a:rect l="l" t="t" r="r" b="b"/>
            <a:pathLst>
              <a:path w="3879821" h="1197895">
                <a:moveTo>
                  <a:pt x="0" y="0"/>
                </a:moveTo>
                <a:lnTo>
                  <a:pt x="3879821" y="0"/>
                </a:lnTo>
                <a:lnTo>
                  <a:pt x="3879821" y="1197895"/>
                </a:lnTo>
                <a:lnTo>
                  <a:pt x="0" y="1197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68671">
            <a:off x="3302254" y="2534676"/>
            <a:ext cx="1127169" cy="1616012"/>
          </a:xfrm>
          <a:custGeom>
            <a:avLst/>
            <a:gdLst/>
            <a:ahLst/>
            <a:cxnLst/>
            <a:rect l="l" t="t" r="r" b="b"/>
            <a:pathLst>
              <a:path w="1127169" h="1616012">
                <a:moveTo>
                  <a:pt x="0" y="0"/>
                </a:moveTo>
                <a:lnTo>
                  <a:pt x="1127168" y="0"/>
                </a:lnTo>
                <a:lnTo>
                  <a:pt x="1127168" y="1616012"/>
                </a:lnTo>
                <a:lnTo>
                  <a:pt x="0" y="16160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85799" y="5340854"/>
            <a:ext cx="4747327" cy="4374646"/>
            <a:chOff x="30480" y="591820"/>
            <a:chExt cx="12736830" cy="12259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6"/>
              <a:stretch>
                <a:fillRect l="-19064" r="-1906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3639800" y="373541"/>
            <a:ext cx="4300407" cy="3878463"/>
            <a:chOff x="-4241865" y="630077"/>
            <a:chExt cx="9273584" cy="8363686"/>
          </a:xfrm>
        </p:grpSpPr>
        <p:sp>
          <p:nvSpPr>
            <p:cNvPr id="8" name="Freeform 8"/>
            <p:cNvSpPr/>
            <p:nvPr/>
          </p:nvSpPr>
          <p:spPr>
            <a:xfrm>
              <a:off x="-4241865" y="630077"/>
              <a:ext cx="9273584" cy="8363686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7"/>
              <a:stretch>
                <a:fillRect t="-10620" b="-52373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2619997">
            <a:off x="11903412" y="2898305"/>
            <a:ext cx="2084047" cy="1323370"/>
          </a:xfrm>
          <a:custGeom>
            <a:avLst/>
            <a:gdLst/>
            <a:ahLst/>
            <a:cxnLst/>
            <a:rect l="l" t="t" r="r" b="b"/>
            <a:pathLst>
              <a:path w="2084047" h="1323370">
                <a:moveTo>
                  <a:pt x="0" y="0"/>
                </a:moveTo>
                <a:lnTo>
                  <a:pt x="2084047" y="0"/>
                </a:lnTo>
                <a:lnTo>
                  <a:pt x="2084047" y="1323370"/>
                </a:lnTo>
                <a:lnTo>
                  <a:pt x="0" y="13233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61670">
            <a:off x="3570032" y="1946232"/>
            <a:ext cx="1039623" cy="644566"/>
          </a:xfrm>
          <a:custGeom>
            <a:avLst/>
            <a:gdLst/>
            <a:ahLst/>
            <a:cxnLst/>
            <a:rect l="l" t="t" r="r" b="b"/>
            <a:pathLst>
              <a:path w="1039623" h="644566">
                <a:moveTo>
                  <a:pt x="0" y="0"/>
                </a:moveTo>
                <a:lnTo>
                  <a:pt x="1039623" y="0"/>
                </a:lnTo>
                <a:lnTo>
                  <a:pt x="1039623" y="644567"/>
                </a:lnTo>
                <a:lnTo>
                  <a:pt x="0" y="644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718796"/>
            <a:ext cx="14759436" cy="781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endParaRPr/>
          </a:p>
          <a:p>
            <a:pPr algn="l">
              <a:lnSpc>
                <a:spcPts val="5733"/>
              </a:lnSpc>
            </a:pPr>
            <a:r>
              <a:rPr lang="en-US" sz="30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1. How do we treat billionaires who do something charitable?</a:t>
            </a:r>
          </a:p>
          <a:p>
            <a:pPr algn="l">
              <a:lnSpc>
                <a:spcPts val="5733"/>
              </a:lnSpc>
            </a:pPr>
            <a:r>
              <a:rPr lang="en-US" sz="30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a) like devils              b) like saints                   c) like angels</a:t>
            </a:r>
          </a:p>
          <a:p>
            <a:pPr algn="l">
              <a:lnSpc>
                <a:spcPts val="5703"/>
              </a:lnSpc>
            </a:pPr>
            <a:r>
              <a:rPr lang="en-US" sz="30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2. What percentage of Facebook shares did Mark Zuckerberg “give away” to charity?</a:t>
            </a:r>
          </a:p>
          <a:p>
            <a:pPr algn="l">
              <a:lnSpc>
                <a:spcPts val="5703"/>
              </a:lnSpc>
            </a:pPr>
            <a:r>
              <a:rPr lang="en-US" sz="30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a) 97%                    b) 98%               c) 99%</a:t>
            </a:r>
          </a:p>
          <a:p>
            <a:pPr algn="l">
              <a:lnSpc>
                <a:spcPts val="5733"/>
              </a:lnSpc>
            </a:pPr>
            <a:r>
              <a:rPr lang="en-US" sz="30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3. Billionaire foundations are often what?</a:t>
            </a:r>
          </a:p>
          <a:p>
            <a:pPr algn="l">
              <a:lnSpc>
                <a:spcPts val="5733"/>
              </a:lnSpc>
            </a:pPr>
            <a:r>
              <a:rPr lang="en-US" sz="30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a) a tax dodge          b) a tax increase             c) a tax plan</a:t>
            </a:r>
          </a:p>
          <a:p>
            <a:pPr algn="l">
              <a:lnSpc>
                <a:spcPts val="5672"/>
              </a:lnSpc>
            </a:pPr>
            <a:r>
              <a:rPr lang="en-US" sz="30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4. When a billionaire donates to their own foundation, how much of that fund are they required to spend?</a:t>
            </a:r>
          </a:p>
          <a:p>
            <a:pPr algn="l">
              <a:lnSpc>
                <a:spcPts val="5672"/>
              </a:lnSpc>
            </a:pPr>
            <a:r>
              <a:rPr lang="en-US" sz="30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a) 5%                          b) 10%                         c) 15%</a:t>
            </a:r>
          </a:p>
          <a:p>
            <a:pPr algn="l">
              <a:lnSpc>
                <a:spcPts val="4940"/>
              </a:lnSpc>
            </a:pPr>
            <a:endParaRPr lang="en-US" sz="3049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095375"/>
            <a:ext cx="7323962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4999" b="1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Video Questions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4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411" y="2893573"/>
            <a:ext cx="6517727" cy="5900664"/>
            <a:chOff x="0" y="0"/>
            <a:chExt cx="5580380" cy="5052060"/>
          </a:xfrm>
        </p:grpSpPr>
        <p:sp>
          <p:nvSpPr>
            <p:cNvPr id="3" name="Freeform 3"/>
            <p:cNvSpPr/>
            <p:nvPr/>
          </p:nvSpPr>
          <p:spPr>
            <a:xfrm>
              <a:off x="-635000" y="-673100"/>
              <a:ext cx="6488430" cy="6027420"/>
            </a:xfrm>
            <a:custGeom>
              <a:avLst/>
              <a:gdLst/>
              <a:ahLst/>
              <a:cxnLst/>
              <a:rect l="l" t="t" r="r" b="b"/>
              <a:pathLst>
                <a:path w="6488430" h="602742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2"/>
              <a:stretch>
                <a:fillRect l="-17943" r="-17943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251411" y="6926785"/>
            <a:ext cx="1611061" cy="1694233"/>
          </a:xfrm>
          <a:custGeom>
            <a:avLst/>
            <a:gdLst/>
            <a:ahLst/>
            <a:cxnLst/>
            <a:rect l="l" t="t" r="r" b="b"/>
            <a:pathLst>
              <a:path w="1611061" h="1694233">
                <a:moveTo>
                  <a:pt x="0" y="0"/>
                </a:moveTo>
                <a:lnTo>
                  <a:pt x="1611061" y="0"/>
                </a:lnTo>
                <a:lnTo>
                  <a:pt x="1611061" y="1694233"/>
                </a:lnTo>
                <a:lnTo>
                  <a:pt x="0" y="1694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9550" y="492594"/>
            <a:ext cx="2262922" cy="2400979"/>
          </a:xfrm>
          <a:custGeom>
            <a:avLst/>
            <a:gdLst/>
            <a:ahLst/>
            <a:cxnLst/>
            <a:rect l="l" t="t" r="r" b="b"/>
            <a:pathLst>
              <a:path w="2262922" h="2400979">
                <a:moveTo>
                  <a:pt x="0" y="0"/>
                </a:moveTo>
                <a:lnTo>
                  <a:pt x="2262922" y="0"/>
                </a:lnTo>
                <a:lnTo>
                  <a:pt x="2262922" y="2400979"/>
                </a:lnTo>
                <a:lnTo>
                  <a:pt x="0" y="24009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047289" y="1884250"/>
            <a:ext cx="9741841" cy="5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</a:pPr>
            <a:endParaRPr/>
          </a:p>
          <a:p>
            <a:pPr algn="just">
              <a:lnSpc>
                <a:spcPts val="3745"/>
              </a:lnSpc>
            </a:pPr>
            <a:r>
              <a:rPr lang="en-US" sz="356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Write about your opinion of donating. Try to use some of the vocabulary you learned earlier in this lesson. In your answer, you could include some of the following topics:</a:t>
            </a:r>
          </a:p>
          <a:p>
            <a:pPr algn="l">
              <a:lnSpc>
                <a:spcPts val="3745"/>
              </a:lnSpc>
            </a:pPr>
            <a:endParaRPr lang="en-US" sz="3567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3745"/>
              </a:lnSpc>
            </a:pPr>
            <a:endParaRPr lang="en-US" sz="3567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marL="770157" lvl="1" indent="-385079" algn="l">
              <a:lnSpc>
                <a:spcPts val="4423"/>
              </a:lnSpc>
              <a:buFont typeface="Arial"/>
              <a:buChar char="•"/>
            </a:pPr>
            <a:r>
              <a:rPr lang="en-US" sz="356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Why people should make charitable donations.</a:t>
            </a:r>
          </a:p>
          <a:p>
            <a:pPr marL="770157" lvl="1" indent="-385079" algn="l">
              <a:lnSpc>
                <a:spcPts val="4423"/>
              </a:lnSpc>
              <a:buFont typeface="Arial"/>
              <a:buChar char="•"/>
            </a:pPr>
            <a:r>
              <a:rPr lang="en-US" sz="356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How donations have helped people in the past.</a:t>
            </a:r>
          </a:p>
          <a:p>
            <a:pPr marL="770157" lvl="1" indent="-385079" algn="l">
              <a:lnSpc>
                <a:spcPts val="3745"/>
              </a:lnSpc>
              <a:buFont typeface="Arial"/>
              <a:buChar char="•"/>
            </a:pPr>
            <a:r>
              <a:rPr lang="en-US" sz="356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Your opinion of billionaire philanthropists.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9676" y="713100"/>
            <a:ext cx="8884982" cy="8907170"/>
            <a:chOff x="0" y="0"/>
            <a:chExt cx="5594350" cy="5608320"/>
          </a:xfrm>
        </p:grpSpPr>
        <p:sp>
          <p:nvSpPr>
            <p:cNvPr id="3" name="Freeform 3"/>
            <p:cNvSpPr/>
            <p:nvPr/>
          </p:nvSpPr>
          <p:spPr>
            <a:xfrm>
              <a:off x="-80010" y="-191770"/>
              <a:ext cx="6264910" cy="5977890"/>
            </a:xfrm>
            <a:custGeom>
              <a:avLst/>
              <a:gdLst/>
              <a:ahLst/>
              <a:cxnLst/>
              <a:rect l="l" t="t" r="r" b="b"/>
              <a:pathLst>
                <a:path w="6264910" h="5977890">
                  <a:moveTo>
                    <a:pt x="3576320" y="342900"/>
                  </a:moveTo>
                  <a:cubicBezTo>
                    <a:pt x="4768850" y="509270"/>
                    <a:pt x="6264910" y="971550"/>
                    <a:pt x="5435600" y="3060700"/>
                  </a:cubicBezTo>
                  <a:cubicBezTo>
                    <a:pt x="4606290" y="5149850"/>
                    <a:pt x="2889250" y="5520690"/>
                    <a:pt x="2059940" y="5749290"/>
                  </a:cubicBezTo>
                  <a:cubicBezTo>
                    <a:pt x="1230630" y="5977890"/>
                    <a:pt x="256540" y="5434330"/>
                    <a:pt x="600710" y="4203700"/>
                  </a:cubicBezTo>
                  <a:cubicBezTo>
                    <a:pt x="901700" y="3126740"/>
                    <a:pt x="0" y="1772920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2"/>
              <a:stretch>
                <a:fillRect t="-24867" b="-24867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361095" y="1017921"/>
            <a:ext cx="7782905" cy="824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5"/>
              </a:lnSpc>
            </a:pPr>
            <a:r>
              <a:rPr lang="en-US" sz="3325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1. Have you ever donated to any charities? If so, which ones and why?</a:t>
            </a:r>
          </a:p>
          <a:p>
            <a:pPr algn="l">
              <a:lnSpc>
                <a:spcPts val="4655"/>
              </a:lnSpc>
            </a:pPr>
            <a:endParaRPr lang="en-US" sz="3325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655"/>
              </a:lnSpc>
            </a:pPr>
            <a:r>
              <a:rPr lang="en-US" sz="3325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2. What are the main motivations for people who make donations to charities?</a:t>
            </a:r>
          </a:p>
          <a:p>
            <a:pPr algn="l">
              <a:lnSpc>
                <a:spcPts val="4655"/>
              </a:lnSpc>
            </a:pPr>
            <a:endParaRPr lang="en-US" sz="3325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655"/>
              </a:lnSpc>
            </a:pPr>
            <a:r>
              <a:rPr lang="en-US" sz="3325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3. How does it make you feel when you make a donation? Do you feel like you're making a difference?</a:t>
            </a:r>
          </a:p>
          <a:p>
            <a:pPr algn="l">
              <a:lnSpc>
                <a:spcPts val="4655"/>
              </a:lnSpc>
            </a:pPr>
            <a:endParaRPr lang="en-US" sz="3325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655"/>
              </a:lnSpc>
            </a:pPr>
            <a:r>
              <a:rPr lang="en-US" sz="3325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4. What are some ways of donating that don’t involve giving money?</a:t>
            </a:r>
          </a:p>
          <a:p>
            <a:pPr algn="l">
              <a:lnSpc>
                <a:spcPts val="4655"/>
              </a:lnSpc>
            </a:pPr>
            <a:endParaRPr lang="en-US" sz="3325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655"/>
              </a:lnSpc>
            </a:pPr>
            <a:endParaRPr lang="en-US" sz="3325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144000" y="366978"/>
            <a:ext cx="2545689" cy="2677110"/>
          </a:xfrm>
          <a:custGeom>
            <a:avLst/>
            <a:gdLst/>
            <a:ahLst/>
            <a:cxnLst/>
            <a:rect l="l" t="t" r="r" b="b"/>
            <a:pathLst>
              <a:path w="2545689" h="2677110">
                <a:moveTo>
                  <a:pt x="0" y="0"/>
                </a:moveTo>
                <a:lnTo>
                  <a:pt x="2545689" y="0"/>
                </a:lnTo>
                <a:lnTo>
                  <a:pt x="2545689" y="2677111"/>
                </a:lnTo>
                <a:lnTo>
                  <a:pt x="0" y="2677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15400" y="5155591"/>
            <a:ext cx="1127169" cy="1616012"/>
          </a:xfrm>
          <a:custGeom>
            <a:avLst/>
            <a:gdLst/>
            <a:ahLst/>
            <a:cxnLst/>
            <a:rect l="l" t="t" r="r" b="b"/>
            <a:pathLst>
              <a:path w="1127169" h="1616012">
                <a:moveTo>
                  <a:pt x="0" y="0"/>
                </a:moveTo>
                <a:lnTo>
                  <a:pt x="1127168" y="0"/>
                </a:lnTo>
                <a:lnTo>
                  <a:pt x="1127168" y="1616013"/>
                </a:lnTo>
                <a:lnTo>
                  <a:pt x="0" y="16160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01200" y="912456"/>
            <a:ext cx="8534400" cy="8726844"/>
            <a:chOff x="0" y="0"/>
            <a:chExt cx="5594350" cy="5608320"/>
          </a:xfrm>
        </p:grpSpPr>
        <p:sp>
          <p:nvSpPr>
            <p:cNvPr id="3" name="Freeform 3"/>
            <p:cNvSpPr/>
            <p:nvPr/>
          </p:nvSpPr>
          <p:spPr>
            <a:xfrm>
              <a:off x="-80010" y="-191770"/>
              <a:ext cx="6264910" cy="5977890"/>
            </a:xfrm>
            <a:custGeom>
              <a:avLst/>
              <a:gdLst/>
              <a:ahLst/>
              <a:cxnLst/>
              <a:rect l="l" t="t" r="r" b="b"/>
              <a:pathLst>
                <a:path w="6264910" h="5977890">
                  <a:moveTo>
                    <a:pt x="3576320" y="342900"/>
                  </a:moveTo>
                  <a:cubicBezTo>
                    <a:pt x="4768850" y="509270"/>
                    <a:pt x="6264910" y="971550"/>
                    <a:pt x="5435600" y="3060700"/>
                  </a:cubicBezTo>
                  <a:cubicBezTo>
                    <a:pt x="4606290" y="5149850"/>
                    <a:pt x="2889250" y="5520690"/>
                    <a:pt x="2059940" y="5749290"/>
                  </a:cubicBezTo>
                  <a:cubicBezTo>
                    <a:pt x="1230630" y="5977890"/>
                    <a:pt x="256540" y="5434330"/>
                    <a:pt x="600710" y="4203700"/>
                  </a:cubicBezTo>
                  <a:cubicBezTo>
                    <a:pt x="901700" y="3126740"/>
                    <a:pt x="0" y="1772920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2"/>
              <a:stretch>
                <a:fillRect t="-24867" b="-24867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887919" y="1283283"/>
            <a:ext cx="8256081" cy="816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4"/>
              </a:lnSpc>
            </a:pPr>
            <a:r>
              <a:rPr lang="en-US" sz="2731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5. Are there any holidays or times of the year when it is traditional to give to charity?</a:t>
            </a:r>
          </a:p>
          <a:p>
            <a:pPr algn="l">
              <a:lnSpc>
                <a:spcPts val="3824"/>
              </a:lnSpc>
            </a:pPr>
            <a:endParaRPr lang="en-US" sz="2731" dirty="0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3824"/>
              </a:lnSpc>
            </a:pPr>
            <a:r>
              <a:rPr lang="en-US" sz="2731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6. Can you think of any disasters that resulted in lots of donations? What are the best ways people can help after a disaster? Is it better to send money or items like food or clothes? Why?</a:t>
            </a:r>
          </a:p>
          <a:p>
            <a:pPr algn="l">
              <a:lnSpc>
                <a:spcPts val="3824"/>
              </a:lnSpc>
            </a:pPr>
            <a:endParaRPr lang="en-US" sz="2731" dirty="0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3824"/>
              </a:lnSpc>
            </a:pPr>
            <a:r>
              <a:rPr lang="en-US" sz="2731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7. Do you know what charities do with donations? Where does the money go? How much do you think is spent on the actual cause? What about donated clothes or other items?</a:t>
            </a:r>
          </a:p>
          <a:p>
            <a:pPr algn="l">
              <a:lnSpc>
                <a:spcPts val="3824"/>
              </a:lnSpc>
            </a:pPr>
            <a:endParaRPr lang="en-US" sz="2731" dirty="0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3824"/>
              </a:lnSpc>
            </a:pPr>
            <a:r>
              <a:rPr lang="en-US" sz="2731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8. Is it the duty of all people to give to charities? Why or why not?</a:t>
            </a:r>
          </a:p>
          <a:p>
            <a:pPr algn="l">
              <a:lnSpc>
                <a:spcPts val="3824"/>
              </a:lnSpc>
            </a:pPr>
            <a:endParaRPr lang="en-US" sz="2731" dirty="0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3824"/>
              </a:lnSpc>
            </a:pPr>
            <a:endParaRPr lang="en-US" sz="2731" dirty="0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144000" y="366978"/>
            <a:ext cx="2545689" cy="2677110"/>
          </a:xfrm>
          <a:custGeom>
            <a:avLst/>
            <a:gdLst/>
            <a:ahLst/>
            <a:cxnLst/>
            <a:rect l="l" t="t" r="r" b="b"/>
            <a:pathLst>
              <a:path w="2545689" h="2677110">
                <a:moveTo>
                  <a:pt x="0" y="0"/>
                </a:moveTo>
                <a:lnTo>
                  <a:pt x="2545689" y="0"/>
                </a:lnTo>
                <a:lnTo>
                  <a:pt x="2545689" y="2677111"/>
                </a:lnTo>
                <a:lnTo>
                  <a:pt x="0" y="2677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5143500"/>
            <a:ext cx="1127169" cy="1616012"/>
          </a:xfrm>
          <a:custGeom>
            <a:avLst/>
            <a:gdLst/>
            <a:ahLst/>
            <a:cxnLst/>
            <a:rect l="l" t="t" r="r" b="b"/>
            <a:pathLst>
              <a:path w="1127169" h="1616012">
                <a:moveTo>
                  <a:pt x="0" y="0"/>
                </a:moveTo>
                <a:lnTo>
                  <a:pt x="1127168" y="0"/>
                </a:lnTo>
                <a:lnTo>
                  <a:pt x="1127168" y="1616013"/>
                </a:lnTo>
                <a:lnTo>
                  <a:pt x="0" y="16160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30481">
            <a:off x="1916785" y="1721825"/>
            <a:ext cx="1975555" cy="445398"/>
          </a:xfrm>
          <a:custGeom>
            <a:avLst/>
            <a:gdLst/>
            <a:ahLst/>
            <a:cxnLst/>
            <a:rect l="l" t="t" r="r" b="b"/>
            <a:pathLst>
              <a:path w="1975555" h="445398">
                <a:moveTo>
                  <a:pt x="0" y="0"/>
                </a:moveTo>
                <a:lnTo>
                  <a:pt x="1975554" y="0"/>
                </a:lnTo>
                <a:lnTo>
                  <a:pt x="1975554" y="445398"/>
                </a:lnTo>
                <a:lnTo>
                  <a:pt x="0" y="445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04875"/>
            <a:ext cx="658505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5000" b="1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Vocabulary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5590" y="2873144"/>
            <a:ext cx="17872410" cy="7940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2464" lvl="1" indent="-356232" algn="l">
              <a:lnSpc>
                <a:spcPts val="5246"/>
              </a:lnSpc>
              <a:buFont typeface="Arial"/>
              <a:buChar char="•"/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to dig deep (into one's pocket) (verb) – to find a lot of money for something.</a:t>
            </a:r>
          </a:p>
          <a:p>
            <a:pPr marL="712464" lvl="1" indent="-356232" algn="l">
              <a:lnSpc>
                <a:spcPts val="5246"/>
              </a:lnSpc>
              <a:buFont typeface="Arial"/>
              <a:buChar char="•"/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to raise money (verb) – to collect money for something from sources other than oneself.</a:t>
            </a:r>
          </a:p>
          <a:p>
            <a:pPr marL="712464" lvl="1" indent="-356232" algn="l">
              <a:lnSpc>
                <a:spcPts val="5246"/>
              </a:lnSpc>
              <a:buFont typeface="Arial"/>
              <a:buChar char="•"/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to sponsor (verb), sponsorship (noun), sponsored (adjective) – to give money to be donated to a cause in exchange for the receiving person performing some kind of activity.</a:t>
            </a:r>
          </a:p>
          <a:p>
            <a:pPr marL="712464" lvl="1" indent="-356232" algn="l">
              <a:lnSpc>
                <a:spcPts val="5246"/>
              </a:lnSpc>
              <a:buFont typeface="Arial"/>
              <a:buChar char="•"/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fundraiser / fundraising event (noun) – an organized event with the intention of raising money for a cause.</a:t>
            </a:r>
          </a:p>
          <a:p>
            <a:pPr marL="712464" lvl="1" indent="-356232" algn="l">
              <a:lnSpc>
                <a:spcPts val="5246"/>
              </a:lnSpc>
              <a:buFont typeface="Arial"/>
              <a:buChar char="•"/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philanthropist (noun, person), philanthropy (noun, concept) – expressing goodwill or love to fellows human beings; wealthy people making large charitable donations to a cause.</a:t>
            </a:r>
          </a:p>
          <a:p>
            <a:pPr marL="712464" lvl="1" indent="-356232" algn="l">
              <a:lnSpc>
                <a:spcPts val="5246"/>
              </a:lnSpc>
              <a:buFont typeface="Arial"/>
              <a:buChar char="•"/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generous (adjective), generosity (noun) – the willingness to give more than is necessary or expected.</a:t>
            </a:r>
          </a:p>
          <a:p>
            <a:pPr algn="l">
              <a:lnSpc>
                <a:spcPts val="5246"/>
              </a:lnSpc>
            </a:pPr>
            <a:endParaRPr lang="en-US" sz="3299" dirty="0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5246"/>
              </a:lnSpc>
            </a:pPr>
            <a:endParaRPr lang="en-US" sz="3299" dirty="0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30481">
            <a:off x="1916785" y="1721825"/>
            <a:ext cx="1975555" cy="445398"/>
          </a:xfrm>
          <a:custGeom>
            <a:avLst/>
            <a:gdLst/>
            <a:ahLst/>
            <a:cxnLst/>
            <a:rect l="l" t="t" r="r" b="b"/>
            <a:pathLst>
              <a:path w="1975555" h="445398">
                <a:moveTo>
                  <a:pt x="0" y="0"/>
                </a:moveTo>
                <a:lnTo>
                  <a:pt x="1975554" y="0"/>
                </a:lnTo>
                <a:lnTo>
                  <a:pt x="1975554" y="445398"/>
                </a:lnTo>
                <a:lnTo>
                  <a:pt x="0" y="445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04875"/>
            <a:ext cx="658505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5000" b="1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Fill in the Blank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5590" y="2523152"/>
            <a:ext cx="17472167" cy="717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4"/>
              </a:lnSpc>
            </a:pPr>
            <a:r>
              <a:rPr lang="en-US" sz="329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1. Harold’s work mates______________ him to shave all his hair off for charity.</a:t>
            </a:r>
          </a:p>
          <a:p>
            <a:pPr algn="l">
              <a:lnSpc>
                <a:spcPts val="5774"/>
              </a:lnSpc>
            </a:pPr>
            <a:r>
              <a:rPr lang="en-US" sz="329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2. After having donated $27 billion of his personal wealth to charitable causes, Bill Gates is officially the most _______________ person in the world.</a:t>
            </a:r>
          </a:p>
          <a:p>
            <a:pPr algn="l">
              <a:lnSpc>
                <a:spcPts val="5774"/>
              </a:lnSpc>
            </a:pPr>
            <a:r>
              <a:rPr lang="en-US" sz="329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3. Hillary Clinton hosted a political_________________ which raised millions for Joe Biden's presidential campaign.</a:t>
            </a:r>
          </a:p>
          <a:p>
            <a:pPr algn="l">
              <a:lnSpc>
                <a:spcPts val="5774"/>
              </a:lnSpc>
            </a:pPr>
            <a:r>
              <a:rPr lang="en-US" sz="329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4. The recession has exposed the limits of_______________as billionaire donations have decreased</a:t>
            </a:r>
          </a:p>
          <a:p>
            <a:pPr algn="l">
              <a:lnSpc>
                <a:spcPts val="5774"/>
              </a:lnSpc>
            </a:pPr>
            <a:r>
              <a:rPr lang="en-US" sz="329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by 32% compared to the last year.</a:t>
            </a:r>
          </a:p>
          <a:p>
            <a:pPr algn="l">
              <a:lnSpc>
                <a:spcPts val="5774"/>
              </a:lnSpc>
            </a:pPr>
            <a:r>
              <a:rPr lang="en-US" sz="329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5. My local church asked for donations to_________________ to repair the roof.</a:t>
            </a:r>
          </a:p>
          <a:p>
            <a:pPr algn="l">
              <a:lnSpc>
                <a:spcPts val="5774"/>
              </a:lnSpc>
            </a:pPr>
            <a:r>
              <a:rPr lang="en-US" sz="329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6. We ask everyone to__________________ and donate everything they can to this wonderful cause.</a:t>
            </a:r>
          </a:p>
          <a:p>
            <a:pPr algn="l">
              <a:lnSpc>
                <a:spcPts val="5774"/>
              </a:lnSpc>
            </a:pPr>
            <a:endParaRPr lang="en-US" sz="3299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30481">
            <a:off x="1916785" y="1721825"/>
            <a:ext cx="1975555" cy="445398"/>
          </a:xfrm>
          <a:custGeom>
            <a:avLst/>
            <a:gdLst/>
            <a:ahLst/>
            <a:cxnLst/>
            <a:rect l="l" t="t" r="r" b="b"/>
            <a:pathLst>
              <a:path w="1975555" h="445398">
                <a:moveTo>
                  <a:pt x="0" y="0"/>
                </a:moveTo>
                <a:lnTo>
                  <a:pt x="1975554" y="0"/>
                </a:lnTo>
                <a:lnTo>
                  <a:pt x="1975554" y="445398"/>
                </a:lnTo>
                <a:lnTo>
                  <a:pt x="0" y="445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04875"/>
            <a:ext cx="658505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5000" b="1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Answers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7916" y="2731163"/>
            <a:ext cx="17472167" cy="645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4"/>
              </a:lnSpc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1. Harold’s work mates </a:t>
            </a:r>
            <a:r>
              <a:rPr lang="en-US" sz="3299" b="1" u="sng" dirty="0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sponsored</a:t>
            </a: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 him to shave all his hair off for charity.</a:t>
            </a:r>
          </a:p>
          <a:p>
            <a:pPr algn="l">
              <a:lnSpc>
                <a:spcPts val="5774"/>
              </a:lnSpc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2. After having donated $27 billion of his personal wealth to charitable causes, Bill Gates is officially the most </a:t>
            </a:r>
            <a:r>
              <a:rPr lang="en-US" sz="3299" b="1" u="sng" dirty="0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generous</a:t>
            </a: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 person in the world.</a:t>
            </a:r>
          </a:p>
          <a:p>
            <a:pPr algn="l">
              <a:lnSpc>
                <a:spcPts val="5774"/>
              </a:lnSpc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3. Hillary Clinton hosted a political </a:t>
            </a:r>
            <a:r>
              <a:rPr lang="en-US" sz="3299" b="1" u="sng" dirty="0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fundraiser/fundraising event</a:t>
            </a: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 which raised millions for Joe Biden's presidential campaign.</a:t>
            </a:r>
          </a:p>
          <a:p>
            <a:pPr algn="l">
              <a:lnSpc>
                <a:spcPts val="5774"/>
              </a:lnSpc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4. The recession has exposed the limits of </a:t>
            </a:r>
            <a:r>
              <a:rPr lang="en-US" sz="3299" b="1" u="sng" dirty="0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philanthropy</a:t>
            </a: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 as billionaire donations have decreased by 32% compared to the last year.</a:t>
            </a:r>
          </a:p>
          <a:p>
            <a:pPr algn="l">
              <a:lnSpc>
                <a:spcPts val="5774"/>
              </a:lnSpc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5. My local church asked for donations </a:t>
            </a:r>
            <a:r>
              <a:rPr lang="en-US" sz="3299" b="1" u="sng" dirty="0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to raise money</a:t>
            </a: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 to repair the roof.</a:t>
            </a:r>
          </a:p>
          <a:p>
            <a:pPr algn="l">
              <a:lnSpc>
                <a:spcPts val="5774"/>
              </a:lnSpc>
            </a:pP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6. We ask everyone </a:t>
            </a:r>
            <a:r>
              <a:rPr lang="en-US" sz="3299" b="1" u="sng" dirty="0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to dig deep</a:t>
            </a:r>
            <a:r>
              <a:rPr lang="en-US" sz="329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 and donate everything they can to this wonderful cause.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61670">
            <a:off x="3570032" y="1946232"/>
            <a:ext cx="1039623" cy="644566"/>
          </a:xfrm>
          <a:custGeom>
            <a:avLst/>
            <a:gdLst/>
            <a:ahLst/>
            <a:cxnLst/>
            <a:rect l="l" t="t" r="r" b="b"/>
            <a:pathLst>
              <a:path w="1039623" h="644566">
                <a:moveTo>
                  <a:pt x="0" y="0"/>
                </a:moveTo>
                <a:lnTo>
                  <a:pt x="1039623" y="0"/>
                </a:lnTo>
                <a:lnTo>
                  <a:pt x="1039623" y="644567"/>
                </a:lnTo>
                <a:lnTo>
                  <a:pt x="0" y="644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70323" y="449426"/>
            <a:ext cx="5651539" cy="3638178"/>
          </a:xfrm>
          <a:custGeom>
            <a:avLst/>
            <a:gdLst/>
            <a:ahLst/>
            <a:cxnLst/>
            <a:rect l="l" t="t" r="r" b="b"/>
            <a:pathLst>
              <a:path w="5651539" h="3638178">
                <a:moveTo>
                  <a:pt x="0" y="0"/>
                </a:moveTo>
                <a:lnTo>
                  <a:pt x="5651539" y="0"/>
                </a:lnTo>
                <a:lnTo>
                  <a:pt x="5651539" y="3638179"/>
                </a:lnTo>
                <a:lnTo>
                  <a:pt x="0" y="36381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182216"/>
            <a:ext cx="14759436" cy="646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9"/>
              </a:lnSpc>
            </a:pPr>
            <a:r>
              <a:rPr lang="en-US" sz="33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1. When have you dug deep for a worthy cause?</a:t>
            </a:r>
          </a:p>
          <a:p>
            <a:pPr algn="l">
              <a:lnSpc>
                <a:spcPts val="4689"/>
              </a:lnSpc>
            </a:pPr>
            <a:r>
              <a:rPr lang="en-US" sz="33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2. Have you ever helped raise money for charity?</a:t>
            </a:r>
          </a:p>
          <a:p>
            <a:pPr algn="l">
              <a:lnSpc>
                <a:spcPts val="4689"/>
              </a:lnSpc>
            </a:pPr>
            <a:r>
              <a:rPr lang="en-US" sz="33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3. Have you ever sponsored anyone, or has anyone ever sponsored you? If so, what was the activity?</a:t>
            </a:r>
          </a:p>
          <a:p>
            <a:pPr algn="l">
              <a:lnSpc>
                <a:spcPts val="4689"/>
              </a:lnSpc>
            </a:pPr>
            <a:r>
              <a:rPr lang="en-US" sz="33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4. Have you ever been to a fundraiser? How was it? What was the cause?</a:t>
            </a:r>
          </a:p>
          <a:p>
            <a:pPr algn="l">
              <a:lnSpc>
                <a:spcPts val="4689"/>
              </a:lnSpc>
            </a:pPr>
            <a:r>
              <a:rPr lang="en-US" sz="33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Can you think of any famous philanthropists? What causes have the supported?</a:t>
            </a:r>
          </a:p>
          <a:p>
            <a:pPr algn="l">
              <a:lnSpc>
                <a:spcPts val="4689"/>
              </a:lnSpc>
            </a:pPr>
            <a:r>
              <a:rPr lang="en-US" sz="3349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5. Who is the most generous person you know? Who are some famous people you know of that show a lot of generosity?</a:t>
            </a:r>
          </a:p>
          <a:p>
            <a:pPr algn="l">
              <a:lnSpc>
                <a:spcPts val="4689"/>
              </a:lnSpc>
            </a:pPr>
            <a:endParaRPr lang="en-US" sz="3349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689"/>
              </a:lnSpc>
            </a:pPr>
            <a:endParaRPr lang="en-US" sz="3349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1095375"/>
            <a:ext cx="7323962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4999" b="1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Vocabulary Questions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61670">
            <a:off x="3570032" y="1946232"/>
            <a:ext cx="1039623" cy="644566"/>
          </a:xfrm>
          <a:custGeom>
            <a:avLst/>
            <a:gdLst/>
            <a:ahLst/>
            <a:cxnLst/>
            <a:rect l="l" t="t" r="r" b="b"/>
            <a:pathLst>
              <a:path w="1039623" h="644566">
                <a:moveTo>
                  <a:pt x="0" y="0"/>
                </a:moveTo>
                <a:lnTo>
                  <a:pt x="1039623" y="0"/>
                </a:lnTo>
                <a:lnTo>
                  <a:pt x="1039623" y="644567"/>
                </a:lnTo>
                <a:lnTo>
                  <a:pt x="0" y="644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718796"/>
            <a:ext cx="14759436" cy="781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endParaRPr dirty="0"/>
          </a:p>
          <a:p>
            <a:pPr algn="l">
              <a:lnSpc>
                <a:spcPts val="5733"/>
              </a:lnSpc>
            </a:pPr>
            <a:r>
              <a:rPr lang="en-US" sz="304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1. How do we treat billionaires who do something charitable?</a:t>
            </a:r>
          </a:p>
          <a:p>
            <a:pPr algn="l">
              <a:lnSpc>
                <a:spcPts val="5733"/>
              </a:lnSpc>
            </a:pPr>
            <a:r>
              <a:rPr lang="en-US" sz="304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a) like devils              b) like saints                   c) like angels</a:t>
            </a:r>
          </a:p>
          <a:p>
            <a:pPr algn="l">
              <a:lnSpc>
                <a:spcPts val="5703"/>
              </a:lnSpc>
            </a:pPr>
            <a:r>
              <a:rPr lang="en-US" sz="304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2. What percentage of Facebook shares did Mark Zuckerberg “give away” to charity?</a:t>
            </a:r>
          </a:p>
          <a:p>
            <a:pPr algn="l">
              <a:lnSpc>
                <a:spcPts val="5703"/>
              </a:lnSpc>
            </a:pPr>
            <a:r>
              <a:rPr lang="en-US" sz="304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a) 97%                    b) 98%               c) 99%</a:t>
            </a:r>
          </a:p>
          <a:p>
            <a:pPr algn="l">
              <a:lnSpc>
                <a:spcPts val="5733"/>
              </a:lnSpc>
            </a:pPr>
            <a:r>
              <a:rPr lang="en-US" sz="304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3. Billionaire foundations are often what?</a:t>
            </a:r>
          </a:p>
          <a:p>
            <a:pPr algn="l">
              <a:lnSpc>
                <a:spcPts val="5733"/>
              </a:lnSpc>
            </a:pPr>
            <a:r>
              <a:rPr lang="en-US" sz="304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a) a tax dodge          b) a tax increase             c) a tax plan</a:t>
            </a:r>
          </a:p>
          <a:p>
            <a:pPr algn="l">
              <a:lnSpc>
                <a:spcPts val="5672"/>
              </a:lnSpc>
            </a:pPr>
            <a:r>
              <a:rPr lang="en-US" sz="304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4. When a billionaire donates to their own foundation, how much of that fund are they required to spend?</a:t>
            </a:r>
          </a:p>
          <a:p>
            <a:pPr algn="l">
              <a:lnSpc>
                <a:spcPts val="5672"/>
              </a:lnSpc>
            </a:pPr>
            <a:r>
              <a:rPr lang="en-US" sz="3049" dirty="0">
                <a:solidFill>
                  <a:srgbClr val="4E88EF"/>
                </a:solidFill>
                <a:latin typeface="TT Hoves"/>
                <a:ea typeface="TT Hoves"/>
                <a:cs typeface="TT Hoves"/>
                <a:sym typeface="TT Hoves"/>
              </a:rPr>
              <a:t>a) 5%                          b) 10%                         c) 15%</a:t>
            </a:r>
          </a:p>
          <a:p>
            <a:pPr algn="l">
              <a:lnSpc>
                <a:spcPts val="4940"/>
              </a:lnSpc>
            </a:pPr>
            <a:endParaRPr lang="en-US" sz="3049" dirty="0">
              <a:solidFill>
                <a:srgbClr val="4E88EF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095375"/>
            <a:ext cx="7323962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4999" b="1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Video Questions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61670">
            <a:off x="1528826" y="1603334"/>
            <a:ext cx="1039623" cy="644566"/>
          </a:xfrm>
          <a:custGeom>
            <a:avLst/>
            <a:gdLst/>
            <a:ahLst/>
            <a:cxnLst/>
            <a:rect l="l" t="t" r="r" b="b"/>
            <a:pathLst>
              <a:path w="1039623" h="644566">
                <a:moveTo>
                  <a:pt x="0" y="0"/>
                </a:moveTo>
                <a:lnTo>
                  <a:pt x="1039623" y="0"/>
                </a:lnTo>
                <a:lnTo>
                  <a:pt x="1039623" y="644567"/>
                </a:lnTo>
                <a:lnTo>
                  <a:pt x="0" y="644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095375"/>
            <a:ext cx="7323962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4999" b="1">
                <a:solidFill>
                  <a:srgbClr val="4E88EF"/>
                </a:solidFill>
                <a:latin typeface="TT Hoves Bold"/>
                <a:ea typeface="TT Hoves Bold"/>
                <a:cs typeface="TT Hoves Bold"/>
                <a:sym typeface="TT Hoves Bold"/>
              </a:rPr>
              <a:t>Video</a:t>
            </a:r>
          </a:p>
        </p:txBody>
      </p:sp>
      <p:pic>
        <p:nvPicPr>
          <p:cNvPr id="6" name="Média en ligne 5" descr="Adam Ruins Everything - Why Billionaire Philanthropy is Not So Selfless | truTV">
            <a:hlinkClick r:id="" action="ppaction://media"/>
            <a:extLst>
              <a:ext uri="{FF2B5EF4-FFF2-40B4-BE49-F238E27FC236}">
                <a16:creationId xmlns:a16="http://schemas.microsoft.com/office/drawing/2014/main" id="{A3BA17BE-A751-2626-349C-1D39FC2028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19400" y="2419160"/>
            <a:ext cx="12310682" cy="695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969</Words>
  <Application>Microsoft Macintosh PowerPoint</Application>
  <PresentationFormat>Personnalisé</PresentationFormat>
  <Paragraphs>72</Paragraphs>
  <Slides>11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TT Hoves Bold</vt:lpstr>
      <vt:lpstr>Calibri</vt:lpstr>
      <vt:lpstr>TT Hoves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Donations</dc:title>
  <cp:lastModifiedBy>Gregory King</cp:lastModifiedBy>
  <cp:revision>2</cp:revision>
  <dcterms:created xsi:type="dcterms:W3CDTF">2006-08-16T00:00:00Z</dcterms:created>
  <dcterms:modified xsi:type="dcterms:W3CDTF">2025-01-22T09:31:19Z</dcterms:modified>
  <dc:identifier>DAGctyvm84Q</dc:identifier>
</cp:coreProperties>
</file>