
<file path=[Content_Types].xml><?xml version="1.0" encoding="utf-8"?>
<Types xmlns="http://schemas.openxmlformats.org/package/2006/content-types">
  <Default Extension="bin" ContentType="application/vnd.openxmlformats-officedocument.oleObject"/>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8" r:id="rId1"/>
  </p:sldMasterIdLst>
  <p:notesMasterIdLst>
    <p:notesMasterId r:id="rId20"/>
  </p:notesMasterIdLst>
  <p:sldIdLst>
    <p:sldId id="391" r:id="rId2"/>
    <p:sldId id="393" r:id="rId3"/>
    <p:sldId id="565" r:id="rId4"/>
    <p:sldId id="256" r:id="rId5"/>
    <p:sldId id="409" r:id="rId6"/>
    <p:sldId id="559" r:id="rId7"/>
    <p:sldId id="403" r:id="rId8"/>
    <p:sldId id="560" r:id="rId9"/>
    <p:sldId id="561" r:id="rId10"/>
    <p:sldId id="562" r:id="rId11"/>
    <p:sldId id="563" r:id="rId12"/>
    <p:sldId id="378" r:id="rId13"/>
    <p:sldId id="289" r:id="rId14"/>
    <p:sldId id="343" r:id="rId15"/>
    <p:sldId id="407" r:id="rId16"/>
    <p:sldId id="558" r:id="rId17"/>
    <p:sldId id="564" r:id="rId18"/>
    <p:sldId id="557" r:id="rId19"/>
  </p:sldIdLst>
  <p:sldSz cx="9144000" cy="6858000" type="screen4x3"/>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FFCC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42364" autoAdjust="0"/>
    <p:restoredTop sz="94471" autoAdjust="0"/>
  </p:normalViewPr>
  <p:slideViewPr>
    <p:cSldViewPr>
      <p:cViewPr varScale="1">
        <p:scale>
          <a:sx n="73" d="100"/>
          <a:sy n="73" d="100"/>
        </p:scale>
        <p:origin x="630" y="78"/>
      </p:cViewPr>
      <p:guideLst>
        <p:guide orient="horz" pos="2160"/>
        <p:guide pos="2880"/>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C8EF951-9A1F-4B53-AB9B-64A61C178118}" type="datetimeFigureOut">
              <a:rPr lang="fr-FR" smtClean="0"/>
              <a:pPr/>
              <a:t>09/10/2025</a:t>
            </a:fld>
            <a:endParaRPr lang="fr-FR"/>
          </a:p>
        </p:txBody>
      </p:sp>
      <p:sp>
        <p:nvSpPr>
          <p:cNvPr id="4" name="Espace réservé de l'image des diapositives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commentaires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87785EC-81F9-4D2B-A306-74602F42068C}" type="slidenum">
              <a:rPr lang="fr-FR" smtClean="0"/>
              <a:pPr/>
              <a:t>‹N°›</a:t>
            </a:fld>
            <a:endParaRPr lang="fr-FR"/>
          </a:p>
        </p:txBody>
      </p:sp>
    </p:spTree>
    <p:extLst>
      <p:ext uri="{BB962C8B-B14F-4D97-AF65-F5344CB8AC3E}">
        <p14:creationId xmlns:p14="http://schemas.microsoft.com/office/powerpoint/2010/main" val="16421961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e de titre">
    <p:spTree>
      <p:nvGrpSpPr>
        <p:cNvPr id="1" name=""/>
        <p:cNvGrpSpPr/>
        <p:nvPr/>
      </p:nvGrpSpPr>
      <p:grpSpPr>
        <a:xfrm>
          <a:off x="0" y="0"/>
          <a:ext cx="0" cy="0"/>
          <a:chOff x="0" y="0"/>
          <a:chExt cx="0" cy="0"/>
        </a:xfrm>
      </p:grpSpPr>
      <p:sp>
        <p:nvSpPr>
          <p:cNvPr id="4" name="Rectangle 3"/>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a:defRPr/>
            </a:pPr>
            <a:endParaRPr lang="en-US"/>
          </a:p>
        </p:txBody>
      </p:sp>
      <p:sp>
        <p:nvSpPr>
          <p:cNvPr id="5" name="Rectangle 4"/>
          <p:cNvSpPr>
            <a:spLocks noChangeArrowheads="1"/>
          </p:cNvSpPr>
          <p:nvPr/>
        </p:nvSpPr>
        <p:spPr bwMode="white">
          <a:xfrm>
            <a:off x="8991600" y="3175"/>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a:defRPr/>
            </a:pPr>
            <a:endParaRPr lang="en-US"/>
          </a:p>
        </p:txBody>
      </p:sp>
      <p:sp>
        <p:nvSpPr>
          <p:cNvPr id="6" name="Rectangle 5"/>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a:defRPr/>
            </a:pPr>
            <a:endParaRPr lang="en-US"/>
          </a:p>
        </p:txBody>
      </p:sp>
      <p:sp>
        <p:nvSpPr>
          <p:cNvPr id="7" name="Rectangle 6"/>
          <p:cNvSpPr>
            <a:spLocks noChangeArrowheads="1"/>
          </p:cNvSpPr>
          <p:nvPr/>
        </p:nvSpPr>
        <p:spPr bwMode="white">
          <a:xfrm>
            <a:off x="0" y="0"/>
            <a:ext cx="9144000" cy="25146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a:defRPr/>
            </a:pPr>
            <a:endParaRPr lang="en-US"/>
          </a:p>
        </p:txBody>
      </p:sp>
      <p:sp>
        <p:nvSpPr>
          <p:cNvPr id="10" name="Rectangle 9"/>
          <p:cNvSpPr>
            <a:spLocks noChangeArrowheads="1"/>
          </p:cNvSpPr>
          <p:nvPr/>
        </p:nvSpPr>
        <p:spPr bwMode="auto">
          <a:xfrm>
            <a:off x="146050" y="6391275"/>
            <a:ext cx="8832850" cy="309563"/>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a:defRPr/>
            </a:pPr>
            <a:endParaRPr lang="en-US"/>
          </a:p>
        </p:txBody>
      </p:sp>
      <p:sp>
        <p:nvSpPr>
          <p:cNvPr id="11" name="Connecteur droit 10"/>
          <p:cNvSpPr>
            <a:spLocks noChangeShapeType="1"/>
          </p:cNvSpPr>
          <p:nvPr/>
        </p:nvSpPr>
        <p:spPr bwMode="auto">
          <a:xfrm>
            <a:off x="155575" y="2419350"/>
            <a:ext cx="8832850"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wrap="none" anchor="ctr"/>
          <a:lstStyle/>
          <a:p>
            <a:pPr>
              <a:defRPr/>
            </a:pPr>
            <a:endParaRPr lang="en-US"/>
          </a:p>
        </p:txBody>
      </p:sp>
      <p:sp>
        <p:nvSpPr>
          <p:cNvPr id="12" name="Rectangle 11"/>
          <p:cNvSpPr>
            <a:spLocks noChangeArrowheads="1"/>
          </p:cNvSpPr>
          <p:nvPr/>
        </p:nvSpPr>
        <p:spPr bwMode="auto">
          <a:xfrm>
            <a:off x="152400" y="152400"/>
            <a:ext cx="8832850"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a:defRPr/>
            </a:pPr>
            <a:endParaRPr lang="en-US" dirty="0"/>
          </a:p>
        </p:txBody>
      </p:sp>
      <p:sp>
        <p:nvSpPr>
          <p:cNvPr id="13" name="Ellipse 12"/>
          <p:cNvSpPr/>
          <p:nvPr/>
        </p:nvSpPr>
        <p:spPr>
          <a:xfrm>
            <a:off x="4267200" y="211455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p>
        </p:txBody>
      </p:sp>
      <p:sp>
        <p:nvSpPr>
          <p:cNvPr id="14" name="Ellipse 13"/>
          <p:cNvSpPr/>
          <p:nvPr/>
        </p:nvSpPr>
        <p:spPr>
          <a:xfrm>
            <a:off x="4362450" y="2209800"/>
            <a:ext cx="419100" cy="420688"/>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p>
        </p:txBody>
      </p:sp>
      <p:sp>
        <p:nvSpPr>
          <p:cNvPr id="9" name="Sous-titre 8"/>
          <p:cNvSpPr>
            <a:spLocks noGrp="1"/>
          </p:cNvSpPr>
          <p:nvPr>
            <p:ph type="subTitle" idx="1"/>
          </p:nvPr>
        </p:nvSpPr>
        <p:spPr>
          <a:xfrm>
            <a:off x="1371600" y="2819400"/>
            <a:ext cx="6400800" cy="1752600"/>
          </a:xfrm>
        </p:spPr>
        <p:txBody>
          <a:bodyPr/>
          <a:lstStyle>
            <a:lvl1pPr marL="0" indent="0" algn="ctr">
              <a:buNone/>
              <a:defRPr sz="1600" b="1" cap="all" spc="25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fr-FR"/>
              <a:t>Cliquez pour modifier le style des sous-titres du masque</a:t>
            </a:r>
            <a:endParaRPr lang="en-US"/>
          </a:p>
        </p:txBody>
      </p:sp>
      <p:sp>
        <p:nvSpPr>
          <p:cNvPr id="8" name="Titre 7"/>
          <p:cNvSpPr>
            <a:spLocks noGrp="1"/>
          </p:cNvSpPr>
          <p:nvPr>
            <p:ph type="ctrTitle"/>
          </p:nvPr>
        </p:nvSpPr>
        <p:spPr>
          <a:xfrm>
            <a:off x="685800" y="381000"/>
            <a:ext cx="7772400" cy="1752600"/>
          </a:xfrm>
        </p:spPr>
        <p:txBody>
          <a:bodyPr/>
          <a:lstStyle>
            <a:lvl1pPr>
              <a:defRPr sz="4200">
                <a:solidFill>
                  <a:schemeClr val="accent1"/>
                </a:solidFill>
              </a:defRPr>
            </a:lvl1pPr>
          </a:lstStyle>
          <a:p>
            <a:r>
              <a:rPr lang="fr-FR"/>
              <a:t>Cliquez pour modifier le style du titre</a:t>
            </a:r>
            <a:endParaRPr lang="en-US"/>
          </a:p>
        </p:txBody>
      </p:sp>
      <p:sp>
        <p:nvSpPr>
          <p:cNvPr id="15" name="Espace réservé de la date 27"/>
          <p:cNvSpPr>
            <a:spLocks noGrp="1"/>
          </p:cNvSpPr>
          <p:nvPr>
            <p:ph type="dt" sz="half" idx="10"/>
          </p:nvPr>
        </p:nvSpPr>
        <p:spPr/>
        <p:txBody>
          <a:bodyPr/>
          <a:lstStyle>
            <a:lvl1pPr>
              <a:defRPr/>
            </a:lvl1pPr>
          </a:lstStyle>
          <a:p>
            <a:fld id="{FF70348A-450C-4FE8-8B86-9772AF093AC7}" type="datetimeFigureOut">
              <a:rPr lang="fr-FR" smtClean="0"/>
              <a:pPr/>
              <a:t>09/10/2025</a:t>
            </a:fld>
            <a:endParaRPr lang="fr-FR"/>
          </a:p>
        </p:txBody>
      </p:sp>
      <p:sp>
        <p:nvSpPr>
          <p:cNvPr id="16" name="Espace réservé du pied de page 16"/>
          <p:cNvSpPr>
            <a:spLocks noGrp="1"/>
          </p:cNvSpPr>
          <p:nvPr>
            <p:ph type="ftr" sz="quarter" idx="11"/>
          </p:nvPr>
        </p:nvSpPr>
        <p:spPr/>
        <p:txBody>
          <a:bodyPr/>
          <a:lstStyle>
            <a:lvl1pPr>
              <a:defRPr/>
            </a:lvl1pPr>
          </a:lstStyle>
          <a:p>
            <a:endParaRPr lang="fr-FR"/>
          </a:p>
        </p:txBody>
      </p:sp>
      <p:sp>
        <p:nvSpPr>
          <p:cNvPr id="17" name="Espace réservé du numéro de diapositive 28"/>
          <p:cNvSpPr>
            <a:spLocks noGrp="1"/>
          </p:cNvSpPr>
          <p:nvPr>
            <p:ph type="sldNum" sz="quarter" idx="12"/>
          </p:nvPr>
        </p:nvSpPr>
        <p:spPr>
          <a:xfrm>
            <a:off x="4343400" y="2198688"/>
            <a:ext cx="457200" cy="441325"/>
          </a:xfrm>
        </p:spPr>
        <p:txBody>
          <a:bodyPr/>
          <a:lstStyle>
            <a:lvl1pPr>
              <a:defRPr>
                <a:solidFill>
                  <a:schemeClr val="accent3">
                    <a:shade val="75000"/>
                  </a:schemeClr>
                </a:solidFill>
              </a:defRPr>
            </a:lvl1pPr>
          </a:lstStyle>
          <a:p>
            <a:fld id="{19F825ED-5896-4B53-8CA8-1787C68DBABC}" type="slidenum">
              <a:rPr lang="fr-FR" smtClean="0"/>
              <a:pPr/>
              <a:t>‹N°›</a:t>
            </a:fld>
            <a:endParaRPr lang="fr-F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endParaRPr lang="en-US"/>
          </a:p>
        </p:txBody>
      </p:sp>
      <p:sp>
        <p:nvSpPr>
          <p:cNvPr id="3" name="Espace réservé du texte vertical 2"/>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4" name="Espace réservé de la date 13"/>
          <p:cNvSpPr>
            <a:spLocks noGrp="1"/>
          </p:cNvSpPr>
          <p:nvPr>
            <p:ph type="dt" sz="half" idx="10"/>
          </p:nvPr>
        </p:nvSpPr>
        <p:spPr/>
        <p:txBody>
          <a:bodyPr/>
          <a:lstStyle>
            <a:lvl1pPr>
              <a:defRPr/>
            </a:lvl1pPr>
          </a:lstStyle>
          <a:p>
            <a:fld id="{FF70348A-450C-4FE8-8B86-9772AF093AC7}" type="datetimeFigureOut">
              <a:rPr lang="fr-FR" smtClean="0"/>
              <a:pPr/>
              <a:t>09/10/2025</a:t>
            </a:fld>
            <a:endParaRPr lang="fr-FR"/>
          </a:p>
        </p:txBody>
      </p:sp>
      <p:sp>
        <p:nvSpPr>
          <p:cNvPr id="5" name="Espace réservé du pied de page 2"/>
          <p:cNvSpPr>
            <a:spLocks noGrp="1"/>
          </p:cNvSpPr>
          <p:nvPr>
            <p:ph type="ftr" sz="quarter" idx="11"/>
          </p:nvPr>
        </p:nvSpPr>
        <p:spPr/>
        <p:txBody>
          <a:bodyPr/>
          <a:lstStyle>
            <a:lvl1pPr>
              <a:defRPr/>
            </a:lvl1pPr>
          </a:lstStyle>
          <a:p>
            <a:endParaRPr lang="fr-FR"/>
          </a:p>
        </p:txBody>
      </p:sp>
      <p:sp>
        <p:nvSpPr>
          <p:cNvPr id="6" name="Espace réservé du numéro de diapositive 22"/>
          <p:cNvSpPr>
            <a:spLocks noGrp="1"/>
          </p:cNvSpPr>
          <p:nvPr>
            <p:ph type="sldNum" sz="quarter" idx="12"/>
          </p:nvPr>
        </p:nvSpPr>
        <p:spPr/>
        <p:txBody>
          <a:bodyPr/>
          <a:lstStyle>
            <a:lvl1pPr>
              <a:defRPr/>
            </a:lvl1pPr>
          </a:lstStyle>
          <a:p>
            <a:fld id="{19F825ED-5896-4B53-8CA8-1787C68DBABC}" type="slidenum">
              <a:rPr lang="fr-FR" smtClean="0"/>
              <a:pPr/>
              <a:t>‹N°›</a:t>
            </a:fld>
            <a:endParaRPr lang="fr-F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Titre vertical et texte">
    <p:spTree>
      <p:nvGrpSpPr>
        <p:cNvPr id="1" name=""/>
        <p:cNvGrpSpPr/>
        <p:nvPr/>
      </p:nvGrpSpPr>
      <p:grpSpPr>
        <a:xfrm>
          <a:off x="0" y="0"/>
          <a:ext cx="0" cy="0"/>
          <a:chOff x="0" y="0"/>
          <a:chExt cx="0" cy="0"/>
        </a:xfrm>
      </p:grpSpPr>
      <p:sp>
        <p:nvSpPr>
          <p:cNvPr id="4" name="Rectangle 3"/>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a:defRPr/>
            </a:pPr>
            <a:endParaRPr lang="en-US"/>
          </a:p>
        </p:txBody>
      </p:sp>
      <p:sp>
        <p:nvSpPr>
          <p:cNvPr id="5" name="Rectangle 4"/>
          <p:cNvSpPr>
            <a:spLocks noChangeArrowheads="1"/>
          </p:cNvSpPr>
          <p:nvPr/>
        </p:nvSpPr>
        <p:spPr bwMode="white">
          <a:xfrm>
            <a:off x="7010400" y="0"/>
            <a:ext cx="2133600" cy="68580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a:defRPr/>
            </a:pPr>
            <a:endParaRPr lang="en-US"/>
          </a:p>
        </p:txBody>
      </p:sp>
      <p:sp>
        <p:nvSpPr>
          <p:cNvPr id="6" name="Rectangle 5"/>
          <p:cNvSpPr>
            <a:spLocks noChangeArrowheads="1"/>
          </p:cNvSpPr>
          <p:nvPr/>
        </p:nvSpPr>
        <p:spPr bwMode="white">
          <a:xfrm>
            <a:off x="0" y="0"/>
            <a:ext cx="9144000" cy="155575"/>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a:defRPr/>
            </a:pPr>
            <a:endParaRPr lang="en-US"/>
          </a:p>
        </p:txBody>
      </p:sp>
      <p:sp>
        <p:nvSpPr>
          <p:cNvPr id="7" name="Rectangle 6"/>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a:defRPr/>
            </a:pPr>
            <a:endParaRPr lang="en-US"/>
          </a:p>
        </p:txBody>
      </p:sp>
      <p:sp>
        <p:nvSpPr>
          <p:cNvPr id="8" name="Rectangle 7"/>
          <p:cNvSpPr>
            <a:spLocks noChangeArrowheads="1"/>
          </p:cNvSpPr>
          <p:nvPr/>
        </p:nvSpPr>
        <p:spPr bwMode="auto">
          <a:xfrm>
            <a:off x="146050" y="6391275"/>
            <a:ext cx="8832850" cy="309563"/>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a:defRPr/>
            </a:pPr>
            <a:endParaRPr lang="en-US"/>
          </a:p>
        </p:txBody>
      </p:sp>
      <p:sp>
        <p:nvSpPr>
          <p:cNvPr id="9" name="Rectangle 8"/>
          <p:cNvSpPr>
            <a:spLocks noChangeArrowheads="1"/>
          </p:cNvSpPr>
          <p:nvPr/>
        </p:nvSpPr>
        <p:spPr bwMode="auto">
          <a:xfrm>
            <a:off x="152400" y="155575"/>
            <a:ext cx="8832850"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a:defRPr/>
            </a:pPr>
            <a:endParaRPr lang="en-US" dirty="0"/>
          </a:p>
        </p:txBody>
      </p:sp>
      <p:sp>
        <p:nvSpPr>
          <p:cNvPr id="10" name="Connecteur droit 9"/>
          <p:cNvSpPr>
            <a:spLocks noChangeShapeType="1"/>
          </p:cNvSpPr>
          <p:nvPr/>
        </p:nvSpPr>
        <p:spPr bwMode="auto">
          <a:xfrm rot="5400000">
            <a:off x="4021137" y="3278188"/>
            <a:ext cx="6245225"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wrap="none" anchor="ctr"/>
          <a:lstStyle/>
          <a:p>
            <a:pPr>
              <a:defRPr/>
            </a:pPr>
            <a:endParaRPr lang="en-US"/>
          </a:p>
        </p:txBody>
      </p:sp>
      <p:sp>
        <p:nvSpPr>
          <p:cNvPr id="11" name="Ellipse 10"/>
          <p:cNvSpPr/>
          <p:nvPr/>
        </p:nvSpPr>
        <p:spPr>
          <a:xfrm>
            <a:off x="6838950" y="2925763"/>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p>
        </p:txBody>
      </p:sp>
      <p:sp>
        <p:nvSpPr>
          <p:cNvPr id="12" name="Ellipse 11"/>
          <p:cNvSpPr/>
          <p:nvPr/>
        </p:nvSpPr>
        <p:spPr>
          <a:xfrm>
            <a:off x="6934200" y="3021013"/>
            <a:ext cx="420688" cy="419100"/>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p>
        </p:txBody>
      </p:sp>
      <p:sp>
        <p:nvSpPr>
          <p:cNvPr id="3" name="Espace réservé du texte vertical 2"/>
          <p:cNvSpPr>
            <a:spLocks noGrp="1"/>
          </p:cNvSpPr>
          <p:nvPr>
            <p:ph type="body" orient="vert" idx="1"/>
          </p:nvPr>
        </p:nvSpPr>
        <p:spPr>
          <a:xfrm>
            <a:off x="304800" y="304800"/>
            <a:ext cx="6553200" cy="5821366"/>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2" name="Titre vertical 1"/>
          <p:cNvSpPr>
            <a:spLocks noGrp="1"/>
          </p:cNvSpPr>
          <p:nvPr>
            <p:ph type="title" orient="vert"/>
          </p:nvPr>
        </p:nvSpPr>
        <p:spPr>
          <a:xfrm>
            <a:off x="7391400" y="304801"/>
            <a:ext cx="1447800" cy="5851525"/>
          </a:xfrm>
        </p:spPr>
        <p:txBody>
          <a:bodyPr vert="eaVert"/>
          <a:lstStyle/>
          <a:p>
            <a:r>
              <a:rPr lang="fr-FR"/>
              <a:t>Cliquez pour modifier le style du titre</a:t>
            </a:r>
            <a:endParaRPr lang="en-US"/>
          </a:p>
        </p:txBody>
      </p:sp>
      <p:sp>
        <p:nvSpPr>
          <p:cNvPr id="13" name="Espace réservé du numéro de diapositive 5"/>
          <p:cNvSpPr>
            <a:spLocks noGrp="1"/>
          </p:cNvSpPr>
          <p:nvPr>
            <p:ph type="sldNum" sz="quarter" idx="10"/>
          </p:nvPr>
        </p:nvSpPr>
        <p:spPr>
          <a:xfrm>
            <a:off x="6915150" y="3009900"/>
            <a:ext cx="457200" cy="441325"/>
          </a:xfrm>
        </p:spPr>
        <p:txBody>
          <a:bodyPr/>
          <a:lstStyle>
            <a:lvl1pPr>
              <a:defRPr/>
            </a:lvl1pPr>
          </a:lstStyle>
          <a:p>
            <a:fld id="{19F825ED-5896-4B53-8CA8-1787C68DBABC}" type="slidenum">
              <a:rPr lang="fr-FR" smtClean="0"/>
              <a:pPr/>
              <a:t>‹N°›</a:t>
            </a:fld>
            <a:endParaRPr lang="fr-FR"/>
          </a:p>
        </p:txBody>
      </p:sp>
      <p:sp>
        <p:nvSpPr>
          <p:cNvPr id="14" name="Espace réservé de la date 3"/>
          <p:cNvSpPr>
            <a:spLocks noGrp="1"/>
          </p:cNvSpPr>
          <p:nvPr>
            <p:ph type="dt" sz="half" idx="11"/>
          </p:nvPr>
        </p:nvSpPr>
        <p:spPr/>
        <p:txBody>
          <a:bodyPr/>
          <a:lstStyle>
            <a:lvl1pPr>
              <a:defRPr/>
            </a:lvl1pPr>
          </a:lstStyle>
          <a:p>
            <a:fld id="{FF70348A-450C-4FE8-8B86-9772AF093AC7}" type="datetimeFigureOut">
              <a:rPr lang="fr-FR" smtClean="0"/>
              <a:pPr/>
              <a:t>09/10/2025</a:t>
            </a:fld>
            <a:endParaRPr lang="fr-FR"/>
          </a:p>
        </p:txBody>
      </p:sp>
      <p:sp>
        <p:nvSpPr>
          <p:cNvPr id="15" name="Espace réservé du pied de page 4"/>
          <p:cNvSpPr>
            <a:spLocks noGrp="1"/>
          </p:cNvSpPr>
          <p:nvPr>
            <p:ph type="ftr" sz="quarter" idx="12"/>
          </p:nvPr>
        </p:nvSpPr>
        <p:spPr/>
        <p:txBody>
          <a:bodyPr/>
          <a:lstStyle>
            <a:lvl1pPr>
              <a:defRPr/>
            </a:lvl1pPr>
          </a:lstStyle>
          <a:p>
            <a:endParaRPr lang="fr-F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verTx">
  <p:cSld name="Titre et contenu sur texte">
    <p:spTree>
      <p:nvGrpSpPr>
        <p:cNvPr id="1" name=""/>
        <p:cNvGrpSpPr/>
        <p:nvPr/>
      </p:nvGrpSpPr>
      <p:grpSpPr>
        <a:xfrm>
          <a:off x="0" y="0"/>
          <a:ext cx="0" cy="0"/>
          <a:chOff x="0" y="0"/>
          <a:chExt cx="0" cy="0"/>
        </a:xfrm>
      </p:grpSpPr>
      <p:sp>
        <p:nvSpPr>
          <p:cNvPr id="2" name="Titre 1"/>
          <p:cNvSpPr>
            <a:spLocks noGrp="1"/>
          </p:cNvSpPr>
          <p:nvPr>
            <p:ph type="title"/>
          </p:nvPr>
        </p:nvSpPr>
        <p:spPr>
          <a:xfrm>
            <a:off x="685800" y="609600"/>
            <a:ext cx="7772400" cy="1143000"/>
          </a:xfrm>
        </p:spPr>
        <p:txBody>
          <a:bodyPr/>
          <a:lstStyle/>
          <a:p>
            <a:r>
              <a:rPr lang="fr-FR"/>
              <a:t>Cliquez pour modifier le style du titre</a:t>
            </a:r>
          </a:p>
        </p:txBody>
      </p:sp>
      <p:sp>
        <p:nvSpPr>
          <p:cNvPr id="3" name="Espace réservé du contenu 2"/>
          <p:cNvSpPr>
            <a:spLocks noGrp="1"/>
          </p:cNvSpPr>
          <p:nvPr>
            <p:ph sz="half" idx="1"/>
          </p:nvPr>
        </p:nvSpPr>
        <p:spPr>
          <a:xfrm>
            <a:off x="685800" y="1981200"/>
            <a:ext cx="7772400" cy="1981200"/>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p:cNvSpPr>
            <a:spLocks noGrp="1"/>
          </p:cNvSpPr>
          <p:nvPr>
            <p:ph type="body" sz="half" idx="2"/>
          </p:nvPr>
        </p:nvSpPr>
        <p:spPr>
          <a:xfrm>
            <a:off x="685800" y="4114800"/>
            <a:ext cx="7772400" cy="1981200"/>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p:cNvSpPr>
            <a:spLocks noGrp="1"/>
          </p:cNvSpPr>
          <p:nvPr>
            <p:ph type="dt" sz="half" idx="10"/>
          </p:nvPr>
        </p:nvSpPr>
        <p:spPr>
          <a:xfrm>
            <a:off x="685800" y="6365875"/>
            <a:ext cx="1905000" cy="457200"/>
          </a:xfrm>
        </p:spPr>
        <p:txBody>
          <a:bodyPr/>
          <a:lstStyle>
            <a:lvl1pPr>
              <a:defRPr/>
            </a:lvl1pPr>
          </a:lstStyle>
          <a:p>
            <a:fld id="{FF70348A-450C-4FE8-8B86-9772AF093AC7}" type="datetimeFigureOut">
              <a:rPr lang="fr-FR" smtClean="0"/>
              <a:pPr/>
              <a:t>09/10/2025</a:t>
            </a:fld>
            <a:endParaRPr lang="fr-FR"/>
          </a:p>
        </p:txBody>
      </p:sp>
      <p:sp>
        <p:nvSpPr>
          <p:cNvPr id="6" name="Espace réservé du pied de page 5"/>
          <p:cNvSpPr>
            <a:spLocks noGrp="1"/>
          </p:cNvSpPr>
          <p:nvPr>
            <p:ph type="ftr" sz="quarter" idx="11"/>
          </p:nvPr>
        </p:nvSpPr>
        <p:spPr>
          <a:xfrm>
            <a:off x="3124200" y="6365875"/>
            <a:ext cx="2895600" cy="457200"/>
          </a:xfrm>
        </p:spPr>
        <p:txBody>
          <a:bodyPr/>
          <a:lstStyle>
            <a:lvl1pPr>
              <a:defRPr/>
            </a:lvl1pPr>
          </a:lstStyle>
          <a:p>
            <a:endParaRPr lang="fr-FR"/>
          </a:p>
        </p:txBody>
      </p:sp>
      <p:sp>
        <p:nvSpPr>
          <p:cNvPr id="7" name="Espace réservé du numéro de diapositive 6"/>
          <p:cNvSpPr>
            <a:spLocks noGrp="1"/>
          </p:cNvSpPr>
          <p:nvPr>
            <p:ph type="sldNum" sz="quarter" idx="12"/>
          </p:nvPr>
        </p:nvSpPr>
        <p:spPr>
          <a:xfrm>
            <a:off x="6553200" y="6365875"/>
            <a:ext cx="1905000" cy="457200"/>
          </a:xfrm>
        </p:spPr>
        <p:txBody>
          <a:bodyPr/>
          <a:lstStyle>
            <a:lvl1pPr>
              <a:defRPr/>
            </a:lvl1pPr>
          </a:lstStyle>
          <a:p>
            <a:fld id="{19F825ED-5896-4B53-8CA8-1787C68DBABC}" type="slidenum">
              <a:rPr lang="fr-FR" smtClean="0"/>
              <a:pPr/>
              <a:t>‹N°›</a:t>
            </a:fld>
            <a:endParaRPr lang="fr-F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solidFill>
                  <a:schemeClr val="accent3">
                    <a:shade val="75000"/>
                  </a:schemeClr>
                </a:solidFill>
              </a:defRPr>
            </a:lvl1pPr>
          </a:lstStyle>
          <a:p>
            <a:r>
              <a:rPr lang="fr-FR"/>
              <a:t>Cliquez pour modifier le style du titre</a:t>
            </a:r>
            <a:endParaRPr lang="en-US"/>
          </a:p>
        </p:txBody>
      </p:sp>
      <p:sp>
        <p:nvSpPr>
          <p:cNvPr id="8" name="Espace réservé du contenu 7"/>
          <p:cNvSpPr>
            <a:spLocks noGrp="1"/>
          </p:cNvSpPr>
          <p:nvPr>
            <p:ph sz="quarter" idx="1"/>
          </p:nvPr>
        </p:nvSpPr>
        <p:spPr>
          <a:xfrm>
            <a:off x="301752" y="1527048"/>
            <a:ext cx="8503920" cy="4572000"/>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4" name="Espace réservé de la date 3"/>
          <p:cNvSpPr>
            <a:spLocks noGrp="1"/>
          </p:cNvSpPr>
          <p:nvPr>
            <p:ph type="dt" sz="half" idx="10"/>
          </p:nvPr>
        </p:nvSpPr>
        <p:spPr/>
        <p:txBody>
          <a:bodyPr/>
          <a:lstStyle>
            <a:lvl1pPr>
              <a:defRPr/>
            </a:lvl1pPr>
          </a:lstStyle>
          <a:p>
            <a:fld id="{FF70348A-450C-4FE8-8B86-9772AF093AC7}" type="datetimeFigureOut">
              <a:rPr lang="fr-FR" smtClean="0"/>
              <a:pPr/>
              <a:t>09/10/2025</a:t>
            </a:fld>
            <a:endParaRPr lang="fr-FR"/>
          </a:p>
        </p:txBody>
      </p:sp>
      <p:sp>
        <p:nvSpPr>
          <p:cNvPr id="5" name="Espace réservé du pied de page 4"/>
          <p:cNvSpPr>
            <a:spLocks noGrp="1"/>
          </p:cNvSpPr>
          <p:nvPr>
            <p:ph type="ftr" sz="quarter" idx="11"/>
          </p:nvPr>
        </p:nvSpPr>
        <p:spPr/>
        <p:txBody>
          <a:bodyPr/>
          <a:lstStyle>
            <a:lvl1pPr>
              <a:defRPr/>
            </a:lvl1pPr>
          </a:lstStyle>
          <a:p>
            <a:endParaRPr lang="fr-FR"/>
          </a:p>
        </p:txBody>
      </p:sp>
      <p:sp>
        <p:nvSpPr>
          <p:cNvPr id="6" name="Espace réservé du numéro de diapositive 5"/>
          <p:cNvSpPr>
            <a:spLocks noGrp="1"/>
          </p:cNvSpPr>
          <p:nvPr>
            <p:ph type="sldNum" sz="quarter" idx="12"/>
          </p:nvPr>
        </p:nvSpPr>
        <p:spPr>
          <a:xfrm>
            <a:off x="4362450" y="1027113"/>
            <a:ext cx="457200" cy="441325"/>
          </a:xfrm>
        </p:spPr>
        <p:txBody>
          <a:bodyPr/>
          <a:lstStyle>
            <a:lvl1pPr>
              <a:defRPr/>
            </a:lvl1pPr>
          </a:lstStyle>
          <a:p>
            <a:fld id="{19F825ED-5896-4B53-8CA8-1787C68DBABC}" type="slidenum">
              <a:rPr lang="fr-FR" smtClean="0"/>
              <a:pPr/>
              <a:t>‹N°›</a:t>
            </a:fld>
            <a:endParaRPr lang="fr-F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Titre de section">
    <p:spTree>
      <p:nvGrpSpPr>
        <p:cNvPr id="1" name=""/>
        <p:cNvGrpSpPr/>
        <p:nvPr/>
      </p:nvGrpSpPr>
      <p:grpSpPr>
        <a:xfrm>
          <a:off x="0" y="0"/>
          <a:ext cx="0" cy="0"/>
          <a:chOff x="0" y="0"/>
          <a:chExt cx="0" cy="0"/>
        </a:xfrm>
      </p:grpSpPr>
      <p:sp>
        <p:nvSpPr>
          <p:cNvPr id="4" name="Rectangle 3"/>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a:defRPr/>
            </a:pPr>
            <a:endParaRPr lang="en-US"/>
          </a:p>
        </p:txBody>
      </p:sp>
      <p:sp>
        <p:nvSpPr>
          <p:cNvPr id="5" name="Rectangle 4"/>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a:defRPr/>
            </a:pPr>
            <a:endParaRPr lang="en-US"/>
          </a:p>
        </p:txBody>
      </p:sp>
      <p:sp>
        <p:nvSpPr>
          <p:cNvPr id="6" name="Rectangle 5"/>
          <p:cNvSpPr>
            <a:spLocks noChangeArrowheads="1"/>
          </p:cNvSpPr>
          <p:nvPr/>
        </p:nvSpPr>
        <p:spPr bwMode="white">
          <a:xfrm>
            <a:off x="0" y="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a:defRPr/>
            </a:pPr>
            <a:endParaRPr lang="en-US"/>
          </a:p>
        </p:txBody>
      </p:sp>
      <p:sp>
        <p:nvSpPr>
          <p:cNvPr id="7" name="Rectangle 6"/>
          <p:cNvSpPr>
            <a:spLocks noChangeArrowheads="1"/>
          </p:cNvSpPr>
          <p:nvPr/>
        </p:nvSpPr>
        <p:spPr bwMode="white">
          <a:xfrm>
            <a:off x="8991600" y="1905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a:defRPr/>
            </a:pPr>
            <a:endParaRPr lang="en-US"/>
          </a:p>
        </p:txBody>
      </p:sp>
      <p:sp>
        <p:nvSpPr>
          <p:cNvPr id="8" name="Rectangle 7"/>
          <p:cNvSpPr>
            <a:spLocks noChangeArrowheads="1"/>
          </p:cNvSpPr>
          <p:nvPr/>
        </p:nvSpPr>
        <p:spPr bwMode="white">
          <a:xfrm>
            <a:off x="152400" y="2286000"/>
            <a:ext cx="8832850" cy="3048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a:defRPr/>
            </a:pPr>
            <a:endParaRPr lang="en-US"/>
          </a:p>
        </p:txBody>
      </p:sp>
      <p:sp>
        <p:nvSpPr>
          <p:cNvPr id="9" name="Rectangle 8"/>
          <p:cNvSpPr>
            <a:spLocks noChangeArrowheads="1"/>
          </p:cNvSpPr>
          <p:nvPr/>
        </p:nvSpPr>
        <p:spPr bwMode="auto">
          <a:xfrm>
            <a:off x="155575" y="142875"/>
            <a:ext cx="8832850" cy="2139950"/>
          </a:xfrm>
          <a:prstGeom prst="rect">
            <a:avLst/>
          </a:prstGeom>
          <a:solidFill>
            <a:schemeClr val="accent1"/>
          </a:solidFill>
          <a:ln w="9525" cap="flat" cmpd="sng" algn="ctr">
            <a:noFill/>
            <a:prstDash val="solid"/>
            <a:miter lim="800000"/>
            <a:headEnd type="none" w="med" len="med"/>
            <a:tailEnd type="none" w="med" len="med"/>
          </a:ln>
          <a:effectLst/>
        </p:spPr>
        <p:txBody>
          <a:bodyPr wrap="none" anchor="ctr"/>
          <a:lstStyle/>
          <a:p>
            <a:pPr>
              <a:defRPr/>
            </a:pPr>
            <a:endParaRPr lang="en-US"/>
          </a:p>
        </p:txBody>
      </p:sp>
      <p:sp>
        <p:nvSpPr>
          <p:cNvPr id="10" name="Rectangle 9"/>
          <p:cNvSpPr>
            <a:spLocks noChangeArrowheads="1"/>
          </p:cNvSpPr>
          <p:nvPr/>
        </p:nvSpPr>
        <p:spPr bwMode="auto">
          <a:xfrm>
            <a:off x="146050" y="6391275"/>
            <a:ext cx="8832850" cy="309563"/>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a:defRPr/>
            </a:pPr>
            <a:endParaRPr lang="en-US"/>
          </a:p>
        </p:txBody>
      </p:sp>
      <p:sp>
        <p:nvSpPr>
          <p:cNvPr id="11" name="Rectangle 10"/>
          <p:cNvSpPr>
            <a:spLocks noChangeArrowheads="1"/>
          </p:cNvSpPr>
          <p:nvPr/>
        </p:nvSpPr>
        <p:spPr bwMode="auto">
          <a:xfrm>
            <a:off x="152400" y="152400"/>
            <a:ext cx="8832850"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a:defRPr/>
            </a:pPr>
            <a:endParaRPr lang="en-US" dirty="0"/>
          </a:p>
        </p:txBody>
      </p:sp>
      <p:sp>
        <p:nvSpPr>
          <p:cNvPr id="12" name="Connecteur droit 11"/>
          <p:cNvSpPr>
            <a:spLocks noChangeShapeType="1"/>
          </p:cNvSpPr>
          <p:nvPr/>
        </p:nvSpPr>
        <p:spPr bwMode="auto">
          <a:xfrm>
            <a:off x="152400" y="2438400"/>
            <a:ext cx="8832850"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wrap="none" anchor="ctr"/>
          <a:lstStyle/>
          <a:p>
            <a:pPr>
              <a:defRPr/>
            </a:pPr>
            <a:endParaRPr lang="en-US"/>
          </a:p>
        </p:txBody>
      </p:sp>
      <p:sp>
        <p:nvSpPr>
          <p:cNvPr id="13" name="Ellipse 12"/>
          <p:cNvSpPr/>
          <p:nvPr/>
        </p:nvSpPr>
        <p:spPr>
          <a:xfrm>
            <a:off x="4267200" y="211455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p>
        </p:txBody>
      </p:sp>
      <p:sp>
        <p:nvSpPr>
          <p:cNvPr id="14" name="Ellipse 13"/>
          <p:cNvSpPr/>
          <p:nvPr/>
        </p:nvSpPr>
        <p:spPr>
          <a:xfrm>
            <a:off x="4362450" y="2209800"/>
            <a:ext cx="419100" cy="420688"/>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p>
        </p:txBody>
      </p:sp>
      <p:sp>
        <p:nvSpPr>
          <p:cNvPr id="3" name="Espace réservé du texte 2"/>
          <p:cNvSpPr>
            <a:spLocks noGrp="1"/>
          </p:cNvSpPr>
          <p:nvPr>
            <p:ph type="body" idx="1"/>
          </p:nvPr>
        </p:nvSpPr>
        <p:spPr>
          <a:xfrm>
            <a:off x="1368426" y="2743200"/>
            <a:ext cx="6480174" cy="1673225"/>
          </a:xfrm>
        </p:spPr>
        <p:txBody>
          <a:bodyPr/>
          <a:lstStyle>
            <a:lvl1pPr marL="0" indent="0" algn="ctr">
              <a:buNone/>
              <a:defRPr sz="1600" b="1" cap="all" spc="25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fr-FR"/>
              <a:t>Cliquez pour modifier les styles du texte du masque</a:t>
            </a:r>
          </a:p>
        </p:txBody>
      </p:sp>
      <p:sp>
        <p:nvSpPr>
          <p:cNvPr id="2" name="Titre 1"/>
          <p:cNvSpPr>
            <a:spLocks noGrp="1"/>
          </p:cNvSpPr>
          <p:nvPr>
            <p:ph type="title"/>
          </p:nvPr>
        </p:nvSpPr>
        <p:spPr>
          <a:xfrm>
            <a:off x="722313" y="533400"/>
            <a:ext cx="7772400" cy="1524000"/>
          </a:xfrm>
        </p:spPr>
        <p:txBody>
          <a:bodyPr/>
          <a:lstStyle>
            <a:lvl1pPr algn="ctr">
              <a:buNone/>
              <a:defRPr sz="4200" b="0" cap="none" baseline="0">
                <a:solidFill>
                  <a:srgbClr val="FFFFFF"/>
                </a:solidFill>
              </a:defRPr>
            </a:lvl1pPr>
          </a:lstStyle>
          <a:p>
            <a:r>
              <a:rPr lang="fr-FR"/>
              <a:t>Cliquez pour modifier le style du titre</a:t>
            </a:r>
            <a:endParaRPr lang="en-US"/>
          </a:p>
        </p:txBody>
      </p:sp>
      <p:sp>
        <p:nvSpPr>
          <p:cNvPr id="15" name="Espace réservé du pied de page 4"/>
          <p:cNvSpPr>
            <a:spLocks noGrp="1"/>
          </p:cNvSpPr>
          <p:nvPr>
            <p:ph type="ftr" sz="quarter" idx="10"/>
          </p:nvPr>
        </p:nvSpPr>
        <p:spPr/>
        <p:txBody>
          <a:bodyPr/>
          <a:lstStyle>
            <a:lvl1pPr>
              <a:defRPr/>
            </a:lvl1pPr>
          </a:lstStyle>
          <a:p>
            <a:endParaRPr lang="fr-FR"/>
          </a:p>
        </p:txBody>
      </p:sp>
      <p:sp>
        <p:nvSpPr>
          <p:cNvPr id="16" name="Espace réservé de la date 3"/>
          <p:cNvSpPr>
            <a:spLocks noGrp="1"/>
          </p:cNvSpPr>
          <p:nvPr>
            <p:ph type="dt" sz="half" idx="11"/>
          </p:nvPr>
        </p:nvSpPr>
        <p:spPr/>
        <p:txBody>
          <a:bodyPr/>
          <a:lstStyle>
            <a:lvl1pPr>
              <a:defRPr/>
            </a:lvl1pPr>
          </a:lstStyle>
          <a:p>
            <a:fld id="{FF70348A-450C-4FE8-8B86-9772AF093AC7}" type="datetimeFigureOut">
              <a:rPr lang="fr-FR" smtClean="0"/>
              <a:pPr/>
              <a:t>09/10/2025</a:t>
            </a:fld>
            <a:endParaRPr lang="fr-FR"/>
          </a:p>
        </p:txBody>
      </p:sp>
      <p:sp>
        <p:nvSpPr>
          <p:cNvPr id="17" name="Espace réservé du numéro de diapositive 5"/>
          <p:cNvSpPr>
            <a:spLocks noGrp="1"/>
          </p:cNvSpPr>
          <p:nvPr>
            <p:ph type="sldNum" sz="quarter" idx="12"/>
          </p:nvPr>
        </p:nvSpPr>
        <p:spPr>
          <a:xfrm>
            <a:off x="4343400" y="2198688"/>
            <a:ext cx="457200" cy="441325"/>
          </a:xfrm>
        </p:spPr>
        <p:txBody>
          <a:bodyPr/>
          <a:lstStyle>
            <a:lvl1pPr>
              <a:defRPr>
                <a:solidFill>
                  <a:schemeClr val="accent3">
                    <a:shade val="75000"/>
                  </a:schemeClr>
                </a:solidFill>
              </a:defRPr>
            </a:lvl1pPr>
          </a:lstStyle>
          <a:p>
            <a:fld id="{19F825ED-5896-4B53-8CA8-1787C68DBABC}" type="slidenum">
              <a:rPr lang="fr-FR" smtClean="0"/>
              <a:pPr/>
              <a:t>‹N°›</a:t>
            </a:fld>
            <a:endParaRPr lang="fr-F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5" name="Connecteur droit 4"/>
          <p:cNvSpPr>
            <a:spLocks noChangeShapeType="1"/>
          </p:cNvSpPr>
          <p:nvPr/>
        </p:nvSpPr>
        <p:spPr bwMode="auto">
          <a:xfrm flipV="1">
            <a:off x="4562475" y="1576388"/>
            <a:ext cx="9525" cy="4818062"/>
          </a:xfrm>
          <a:prstGeom prst="line">
            <a:avLst/>
          </a:prstGeom>
          <a:noFill/>
          <a:ln w="9525" cap="flat" cmpd="sng" algn="ctr">
            <a:solidFill>
              <a:schemeClr val="tx2"/>
            </a:solidFill>
            <a:prstDash val="sysDash"/>
            <a:round/>
            <a:headEnd type="none" w="med" len="med"/>
            <a:tailEnd type="none" w="med" len="med"/>
          </a:ln>
          <a:effectLst/>
        </p:spPr>
        <p:txBody>
          <a:bodyPr wrap="none" anchor="ctr"/>
          <a:lstStyle/>
          <a:p>
            <a:pPr>
              <a:defRPr/>
            </a:pPr>
            <a:endParaRPr lang="en-US"/>
          </a:p>
        </p:txBody>
      </p:sp>
      <p:sp>
        <p:nvSpPr>
          <p:cNvPr id="2" name="Titre 1"/>
          <p:cNvSpPr>
            <a:spLocks noGrp="1"/>
          </p:cNvSpPr>
          <p:nvPr>
            <p:ph type="title"/>
          </p:nvPr>
        </p:nvSpPr>
        <p:spPr>
          <a:xfrm>
            <a:off x="301752" y="228600"/>
            <a:ext cx="8534400" cy="758952"/>
          </a:xfrm>
        </p:spPr>
        <p:txBody>
          <a:bodyPr/>
          <a:lstStyle/>
          <a:p>
            <a:r>
              <a:rPr lang="fr-FR"/>
              <a:t>Cliquez pour modifier le style du titre</a:t>
            </a:r>
            <a:endParaRPr lang="en-US"/>
          </a:p>
        </p:txBody>
      </p:sp>
      <p:sp>
        <p:nvSpPr>
          <p:cNvPr id="10" name="Espace réservé du contenu 9"/>
          <p:cNvSpPr>
            <a:spLocks noGrp="1"/>
          </p:cNvSpPr>
          <p:nvPr>
            <p:ph sz="half" idx="1"/>
          </p:nvPr>
        </p:nvSpPr>
        <p:spPr>
          <a:xfrm>
            <a:off x="301752" y="1371600"/>
            <a:ext cx="4038600" cy="4681728"/>
          </a:xfrm>
        </p:spPr>
        <p:txBody>
          <a:bodyPr/>
          <a:lstStyle>
            <a:lvl1pPr>
              <a:defRPr sz="2500"/>
            </a:lvl1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12" name="Espace réservé du contenu 11"/>
          <p:cNvSpPr>
            <a:spLocks noGrp="1"/>
          </p:cNvSpPr>
          <p:nvPr>
            <p:ph sz="half" idx="2"/>
          </p:nvPr>
        </p:nvSpPr>
        <p:spPr>
          <a:xfrm>
            <a:off x="4800600" y="1371600"/>
            <a:ext cx="4038600" cy="4681728"/>
          </a:xfrm>
        </p:spPr>
        <p:txBody>
          <a:bodyPr/>
          <a:lstStyle>
            <a:lvl1pPr>
              <a:defRPr sz="2500"/>
            </a:lvl1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6" name="Espace réservé de la date 4"/>
          <p:cNvSpPr>
            <a:spLocks noGrp="1"/>
          </p:cNvSpPr>
          <p:nvPr>
            <p:ph type="dt" sz="half" idx="10"/>
          </p:nvPr>
        </p:nvSpPr>
        <p:spPr>
          <a:xfrm>
            <a:off x="5791200" y="6410325"/>
            <a:ext cx="3044825" cy="365125"/>
          </a:xfrm>
        </p:spPr>
        <p:txBody>
          <a:bodyPr/>
          <a:lstStyle>
            <a:lvl1pPr>
              <a:defRPr/>
            </a:lvl1pPr>
          </a:lstStyle>
          <a:p>
            <a:fld id="{FF70348A-450C-4FE8-8B86-9772AF093AC7}" type="datetimeFigureOut">
              <a:rPr lang="fr-FR" smtClean="0"/>
              <a:pPr/>
              <a:t>09/10/2025</a:t>
            </a:fld>
            <a:endParaRPr lang="fr-FR"/>
          </a:p>
        </p:txBody>
      </p:sp>
      <p:sp>
        <p:nvSpPr>
          <p:cNvPr id="7" name="Espace réservé du pied de page 5"/>
          <p:cNvSpPr>
            <a:spLocks noGrp="1"/>
          </p:cNvSpPr>
          <p:nvPr>
            <p:ph type="ftr" sz="quarter" idx="11"/>
          </p:nvPr>
        </p:nvSpPr>
        <p:spPr/>
        <p:txBody>
          <a:bodyPr/>
          <a:lstStyle>
            <a:lvl1pPr>
              <a:defRPr/>
            </a:lvl1pPr>
          </a:lstStyle>
          <a:p>
            <a:endParaRPr lang="fr-FR"/>
          </a:p>
        </p:txBody>
      </p:sp>
      <p:sp>
        <p:nvSpPr>
          <p:cNvPr id="8" name="Espace réservé du numéro de diapositive 6"/>
          <p:cNvSpPr>
            <a:spLocks noGrp="1"/>
          </p:cNvSpPr>
          <p:nvPr>
            <p:ph type="sldNum" sz="quarter" idx="12"/>
          </p:nvPr>
        </p:nvSpPr>
        <p:spPr/>
        <p:txBody>
          <a:bodyPr/>
          <a:lstStyle>
            <a:lvl1pPr>
              <a:defRPr/>
            </a:lvl1pPr>
          </a:lstStyle>
          <a:p>
            <a:fld id="{19F825ED-5896-4B53-8CA8-1787C68DBABC}" type="slidenum">
              <a:rPr lang="fr-FR" smtClean="0"/>
              <a:pPr/>
              <a:t>‹N°›</a:t>
            </a:fld>
            <a:endParaRPr lang="fr-F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aison">
    <p:spTree>
      <p:nvGrpSpPr>
        <p:cNvPr id="1" name=""/>
        <p:cNvGrpSpPr/>
        <p:nvPr/>
      </p:nvGrpSpPr>
      <p:grpSpPr>
        <a:xfrm>
          <a:off x="0" y="0"/>
          <a:ext cx="0" cy="0"/>
          <a:chOff x="0" y="0"/>
          <a:chExt cx="0" cy="0"/>
        </a:xfrm>
      </p:grpSpPr>
      <p:sp>
        <p:nvSpPr>
          <p:cNvPr id="7" name="Connecteur droit 6"/>
          <p:cNvSpPr>
            <a:spLocks noChangeShapeType="1"/>
          </p:cNvSpPr>
          <p:nvPr/>
        </p:nvSpPr>
        <p:spPr bwMode="auto">
          <a:xfrm flipV="1">
            <a:off x="4572000" y="2200275"/>
            <a:ext cx="0" cy="4187825"/>
          </a:xfrm>
          <a:prstGeom prst="line">
            <a:avLst/>
          </a:prstGeom>
          <a:noFill/>
          <a:ln w="9525" cap="flat" cmpd="sng" algn="ctr">
            <a:solidFill>
              <a:schemeClr val="tx2"/>
            </a:solidFill>
            <a:prstDash val="sysDash"/>
            <a:round/>
            <a:headEnd type="none" w="med" len="med"/>
            <a:tailEnd type="none" w="med" len="med"/>
          </a:ln>
          <a:effectLst/>
        </p:spPr>
        <p:txBody>
          <a:bodyPr wrap="none" anchor="ctr"/>
          <a:lstStyle/>
          <a:p>
            <a:pPr>
              <a:defRPr/>
            </a:pPr>
            <a:endParaRPr lang="en-US"/>
          </a:p>
        </p:txBody>
      </p:sp>
      <p:sp>
        <p:nvSpPr>
          <p:cNvPr id="8" name="Rectangle 7"/>
          <p:cNvSpPr>
            <a:spLocks noChangeArrowheads="1"/>
          </p:cNvSpPr>
          <p:nvPr/>
        </p:nvSpPr>
        <p:spPr bwMode="white">
          <a:xfrm>
            <a:off x="0" y="0"/>
            <a:ext cx="9144000" cy="14478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a:defRPr/>
            </a:pPr>
            <a:endParaRPr lang="en-US"/>
          </a:p>
        </p:txBody>
      </p:sp>
      <p:sp>
        <p:nvSpPr>
          <p:cNvPr id="9" name="Rectangle 8"/>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a:defRPr/>
            </a:pPr>
            <a:endParaRPr lang="en-US"/>
          </a:p>
        </p:txBody>
      </p:sp>
      <p:sp>
        <p:nvSpPr>
          <p:cNvPr id="10" name="Rectangle 9"/>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a:defRPr/>
            </a:pPr>
            <a:endParaRPr lang="en-US"/>
          </a:p>
        </p:txBody>
      </p:sp>
      <p:sp>
        <p:nvSpPr>
          <p:cNvPr id="11" name="Rectangle 10"/>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a:defRPr/>
            </a:pPr>
            <a:endParaRPr lang="en-US"/>
          </a:p>
        </p:txBody>
      </p:sp>
      <p:sp>
        <p:nvSpPr>
          <p:cNvPr id="12" name="Rectangle 11"/>
          <p:cNvSpPr/>
          <p:nvPr/>
        </p:nvSpPr>
        <p:spPr>
          <a:xfrm>
            <a:off x="152400" y="1371600"/>
            <a:ext cx="8832850" cy="914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p>
        </p:txBody>
      </p:sp>
      <p:sp>
        <p:nvSpPr>
          <p:cNvPr id="13" name="Rectangle 12"/>
          <p:cNvSpPr>
            <a:spLocks noChangeArrowheads="1"/>
          </p:cNvSpPr>
          <p:nvPr/>
        </p:nvSpPr>
        <p:spPr bwMode="auto">
          <a:xfrm>
            <a:off x="146050" y="6391275"/>
            <a:ext cx="8832850" cy="311150"/>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a:defRPr/>
            </a:pPr>
            <a:endParaRPr lang="en-US"/>
          </a:p>
        </p:txBody>
      </p:sp>
      <p:sp>
        <p:nvSpPr>
          <p:cNvPr id="14" name="Connecteur droit 13"/>
          <p:cNvSpPr>
            <a:spLocks noChangeShapeType="1"/>
          </p:cNvSpPr>
          <p:nvPr/>
        </p:nvSpPr>
        <p:spPr bwMode="auto">
          <a:xfrm>
            <a:off x="152400" y="1279525"/>
            <a:ext cx="8832850"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wrap="none" anchor="ctr"/>
          <a:lstStyle/>
          <a:p>
            <a:pPr>
              <a:defRPr/>
            </a:pPr>
            <a:endParaRPr lang="en-US"/>
          </a:p>
        </p:txBody>
      </p:sp>
      <p:sp>
        <p:nvSpPr>
          <p:cNvPr id="15" name="Rectangle 14"/>
          <p:cNvSpPr>
            <a:spLocks noChangeArrowheads="1"/>
          </p:cNvSpPr>
          <p:nvPr/>
        </p:nvSpPr>
        <p:spPr bwMode="auto">
          <a:xfrm>
            <a:off x="152400" y="155575"/>
            <a:ext cx="8832850"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a:defRPr/>
            </a:pPr>
            <a:endParaRPr lang="en-US" dirty="0"/>
          </a:p>
        </p:txBody>
      </p:sp>
      <p:sp>
        <p:nvSpPr>
          <p:cNvPr id="16" name="Ellipse 15"/>
          <p:cNvSpPr/>
          <p:nvPr/>
        </p:nvSpPr>
        <p:spPr>
          <a:xfrm>
            <a:off x="4267200" y="955675"/>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p>
        </p:txBody>
      </p:sp>
      <p:sp>
        <p:nvSpPr>
          <p:cNvPr id="17" name="Ellipse 16"/>
          <p:cNvSpPr/>
          <p:nvPr/>
        </p:nvSpPr>
        <p:spPr>
          <a:xfrm>
            <a:off x="4362450" y="1050925"/>
            <a:ext cx="419100" cy="420688"/>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p>
        </p:txBody>
      </p:sp>
      <p:sp>
        <p:nvSpPr>
          <p:cNvPr id="3" name="Espace réservé du texte 2"/>
          <p:cNvSpPr>
            <a:spLocks noGrp="1"/>
          </p:cNvSpPr>
          <p:nvPr>
            <p:ph type="body" idx="1"/>
          </p:nvPr>
        </p:nvSpPr>
        <p:spPr>
          <a:xfrm>
            <a:off x="301752" y="1524000"/>
            <a:ext cx="4040188" cy="732974"/>
          </a:xfrm>
          <a:noFill/>
          <a:ln w="15875" cap="rnd" cmpd="sng" algn="ctr">
            <a:noFill/>
            <a:prstDash val="solid"/>
          </a:ln>
        </p:spPr>
        <p:style>
          <a:lnRef idx="3">
            <a:schemeClr val="lt1"/>
          </a:lnRef>
          <a:fillRef idx="1">
            <a:schemeClr val="accent1"/>
          </a:fillRef>
          <a:effectRef idx="1">
            <a:schemeClr val="accent1"/>
          </a:effectRef>
          <a:fontRef idx="minor">
            <a:schemeClr val="lt1"/>
          </a:fontRef>
        </p:style>
        <p:txBody>
          <a:bodyPr anchor="ctr">
            <a:noAutofit/>
          </a:bodyPr>
          <a:lstStyle>
            <a:lvl1pPr marL="0" indent="0">
              <a:buNone/>
              <a:defRPr lang="en-US" sz="2200" b="1" dirty="0" smtClean="0">
                <a:solidFill>
                  <a:srgbClr val="FFFFFF"/>
                </a:solidFill>
              </a:defRPr>
            </a:lvl1pPr>
            <a:lvl2pPr>
              <a:buNone/>
              <a:defRPr sz="2000" b="1"/>
            </a:lvl2pPr>
            <a:lvl3pPr>
              <a:buNone/>
              <a:defRPr sz="1800" b="1"/>
            </a:lvl3pPr>
            <a:lvl4pPr>
              <a:buNone/>
              <a:defRPr sz="1600" b="1"/>
            </a:lvl4pPr>
            <a:lvl5pPr>
              <a:buNone/>
              <a:defRPr sz="1600" b="1"/>
            </a:lvl5pPr>
          </a:lstStyle>
          <a:p>
            <a:pPr lvl="0"/>
            <a:r>
              <a:rPr lang="fr-FR"/>
              <a:t>Cliquez pour modifier les styles du texte du masque</a:t>
            </a:r>
          </a:p>
        </p:txBody>
      </p:sp>
      <p:sp>
        <p:nvSpPr>
          <p:cNvPr id="4" name="Espace réservé du texte 3"/>
          <p:cNvSpPr>
            <a:spLocks noGrp="1"/>
          </p:cNvSpPr>
          <p:nvPr>
            <p:ph type="body" sz="half" idx="3"/>
          </p:nvPr>
        </p:nvSpPr>
        <p:spPr>
          <a:xfrm>
            <a:off x="4791330" y="1524000"/>
            <a:ext cx="4041775" cy="731520"/>
          </a:xfrm>
          <a:noFill/>
          <a:ln w="15875" cap="rnd" cmpd="sng" algn="ctr">
            <a:noFill/>
            <a:prstDash val="solid"/>
          </a:ln>
        </p:spPr>
        <p:style>
          <a:lnRef idx="3">
            <a:schemeClr val="lt1"/>
          </a:lnRef>
          <a:fillRef idx="1">
            <a:schemeClr val="accent2"/>
          </a:fillRef>
          <a:effectRef idx="1">
            <a:schemeClr val="accent2"/>
          </a:effectRef>
          <a:fontRef idx="minor">
            <a:schemeClr val="lt1"/>
          </a:fontRef>
        </p:style>
        <p:txBody>
          <a:bodyPr anchor="ctr">
            <a:noAutofit/>
          </a:bodyPr>
          <a:lstStyle>
            <a:lvl1pPr marL="0" indent="0">
              <a:buNone/>
              <a:defRPr sz="2200" b="1"/>
            </a:lvl1pPr>
            <a:lvl2pPr>
              <a:buNone/>
              <a:defRPr sz="2000" b="1"/>
            </a:lvl2pPr>
            <a:lvl3pPr>
              <a:buNone/>
              <a:defRPr sz="1800" b="1"/>
            </a:lvl3pPr>
            <a:lvl4pPr>
              <a:buNone/>
              <a:defRPr sz="1600" b="1"/>
            </a:lvl4pPr>
            <a:lvl5pPr>
              <a:buNone/>
              <a:defRPr sz="1600" b="1"/>
            </a:lvl5pPr>
          </a:lstStyle>
          <a:p>
            <a:pPr lvl="0"/>
            <a:r>
              <a:rPr lang="fr-FR"/>
              <a:t>Cliquez pour modifier les styles du texte du masque</a:t>
            </a:r>
          </a:p>
        </p:txBody>
      </p:sp>
      <p:sp>
        <p:nvSpPr>
          <p:cNvPr id="24" name="Espace réservé du contenu 23"/>
          <p:cNvSpPr>
            <a:spLocks noGrp="1"/>
          </p:cNvSpPr>
          <p:nvPr>
            <p:ph sz="quarter" idx="2"/>
          </p:nvPr>
        </p:nvSpPr>
        <p:spPr>
          <a:xfrm>
            <a:off x="301752" y="2471383"/>
            <a:ext cx="4041648" cy="3818404"/>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26" name="Espace réservé du contenu 25"/>
          <p:cNvSpPr>
            <a:spLocks noGrp="1"/>
          </p:cNvSpPr>
          <p:nvPr>
            <p:ph sz="quarter" idx="4"/>
          </p:nvPr>
        </p:nvSpPr>
        <p:spPr>
          <a:xfrm>
            <a:off x="4800600" y="2471383"/>
            <a:ext cx="4038600" cy="3822192"/>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23" name="Titre 22"/>
          <p:cNvSpPr>
            <a:spLocks noGrp="1"/>
          </p:cNvSpPr>
          <p:nvPr>
            <p:ph type="title"/>
          </p:nvPr>
        </p:nvSpPr>
        <p:spPr/>
        <p:txBody>
          <a:bodyPr rtlCol="0"/>
          <a:lstStyle/>
          <a:p>
            <a:r>
              <a:rPr lang="fr-FR"/>
              <a:t>Cliquez pour modifier le style du titre</a:t>
            </a:r>
            <a:endParaRPr lang="en-US"/>
          </a:p>
        </p:txBody>
      </p:sp>
      <p:sp>
        <p:nvSpPr>
          <p:cNvPr id="18" name="Espace réservé de la date 6"/>
          <p:cNvSpPr>
            <a:spLocks noGrp="1"/>
          </p:cNvSpPr>
          <p:nvPr>
            <p:ph type="dt" sz="half" idx="10"/>
          </p:nvPr>
        </p:nvSpPr>
        <p:spPr/>
        <p:txBody>
          <a:bodyPr/>
          <a:lstStyle>
            <a:lvl1pPr>
              <a:defRPr/>
            </a:lvl1pPr>
          </a:lstStyle>
          <a:p>
            <a:fld id="{FF70348A-450C-4FE8-8B86-9772AF093AC7}" type="datetimeFigureOut">
              <a:rPr lang="fr-FR" smtClean="0"/>
              <a:pPr/>
              <a:t>09/10/2025</a:t>
            </a:fld>
            <a:endParaRPr lang="fr-FR"/>
          </a:p>
        </p:txBody>
      </p:sp>
      <p:sp>
        <p:nvSpPr>
          <p:cNvPr id="19" name="Espace réservé du pied de page 7"/>
          <p:cNvSpPr>
            <a:spLocks noGrp="1"/>
          </p:cNvSpPr>
          <p:nvPr>
            <p:ph type="ftr" sz="quarter" idx="11"/>
          </p:nvPr>
        </p:nvSpPr>
        <p:spPr>
          <a:xfrm>
            <a:off x="304800" y="6410325"/>
            <a:ext cx="3581400" cy="365125"/>
          </a:xfrm>
        </p:spPr>
        <p:txBody>
          <a:bodyPr/>
          <a:lstStyle>
            <a:lvl1pPr>
              <a:defRPr/>
            </a:lvl1pPr>
          </a:lstStyle>
          <a:p>
            <a:endParaRPr lang="fr-FR"/>
          </a:p>
        </p:txBody>
      </p:sp>
      <p:sp>
        <p:nvSpPr>
          <p:cNvPr id="20" name="Espace réservé du numéro de diapositive 8"/>
          <p:cNvSpPr>
            <a:spLocks noGrp="1"/>
          </p:cNvSpPr>
          <p:nvPr>
            <p:ph type="sldNum" sz="quarter" idx="12"/>
          </p:nvPr>
        </p:nvSpPr>
        <p:spPr>
          <a:xfrm>
            <a:off x="4343400" y="1042988"/>
            <a:ext cx="457200" cy="441325"/>
          </a:xfrm>
        </p:spPr>
        <p:txBody>
          <a:bodyPr/>
          <a:lstStyle>
            <a:lvl1pPr algn="ctr">
              <a:defRPr/>
            </a:lvl1pPr>
          </a:lstStyle>
          <a:p>
            <a:fld id="{19F825ED-5896-4B53-8CA8-1787C68DBABC}" type="slidenum">
              <a:rPr lang="fr-FR" smtClean="0"/>
              <a:pPr/>
              <a:t>‹N°›</a:t>
            </a:fld>
            <a:endParaRPr lang="fr-F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endParaRPr lang="en-US"/>
          </a:p>
        </p:txBody>
      </p:sp>
      <p:sp>
        <p:nvSpPr>
          <p:cNvPr id="3" name="Espace réservé de la date 2"/>
          <p:cNvSpPr>
            <a:spLocks noGrp="1"/>
          </p:cNvSpPr>
          <p:nvPr>
            <p:ph type="dt" sz="half" idx="10"/>
          </p:nvPr>
        </p:nvSpPr>
        <p:spPr/>
        <p:txBody>
          <a:bodyPr/>
          <a:lstStyle>
            <a:lvl1pPr>
              <a:defRPr/>
            </a:lvl1pPr>
          </a:lstStyle>
          <a:p>
            <a:fld id="{FF70348A-450C-4FE8-8B86-9772AF093AC7}" type="datetimeFigureOut">
              <a:rPr lang="fr-FR" smtClean="0"/>
              <a:pPr/>
              <a:t>09/10/2025</a:t>
            </a:fld>
            <a:endParaRPr lang="fr-FR"/>
          </a:p>
        </p:txBody>
      </p:sp>
      <p:sp>
        <p:nvSpPr>
          <p:cNvPr id="4" name="Espace réservé du pied de page 3"/>
          <p:cNvSpPr>
            <a:spLocks noGrp="1"/>
          </p:cNvSpPr>
          <p:nvPr>
            <p:ph type="ftr" sz="quarter" idx="11"/>
          </p:nvPr>
        </p:nvSpPr>
        <p:spPr/>
        <p:txBody>
          <a:bodyPr/>
          <a:lstStyle>
            <a:lvl1pPr>
              <a:defRPr/>
            </a:lvl1pPr>
          </a:lstStyle>
          <a:p>
            <a:endParaRPr lang="fr-FR"/>
          </a:p>
        </p:txBody>
      </p:sp>
      <p:sp>
        <p:nvSpPr>
          <p:cNvPr id="5" name="Espace réservé du numéro de diapositive 4"/>
          <p:cNvSpPr>
            <a:spLocks noGrp="1"/>
          </p:cNvSpPr>
          <p:nvPr>
            <p:ph type="sldNum" sz="quarter" idx="12"/>
          </p:nvPr>
        </p:nvSpPr>
        <p:spPr>
          <a:xfrm>
            <a:off x="4343400" y="1036638"/>
            <a:ext cx="457200" cy="441325"/>
          </a:xfrm>
        </p:spPr>
        <p:txBody>
          <a:bodyPr/>
          <a:lstStyle>
            <a:lvl1pPr>
              <a:defRPr/>
            </a:lvl1pPr>
          </a:lstStyle>
          <a:p>
            <a:fld id="{19F825ED-5896-4B53-8CA8-1787C68DBABC}" type="slidenum">
              <a:rPr lang="fr-FR" smtClean="0"/>
              <a:pPr/>
              <a:t>‹N°›</a:t>
            </a:fld>
            <a:endParaRPr lang="fr-F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Vide">
    <p:spTree>
      <p:nvGrpSpPr>
        <p:cNvPr id="1" name=""/>
        <p:cNvGrpSpPr/>
        <p:nvPr/>
      </p:nvGrpSpPr>
      <p:grpSpPr>
        <a:xfrm>
          <a:off x="0" y="0"/>
          <a:ext cx="0" cy="0"/>
          <a:chOff x="0" y="0"/>
          <a:chExt cx="0" cy="0"/>
        </a:xfrm>
      </p:grpSpPr>
      <p:sp>
        <p:nvSpPr>
          <p:cNvPr id="2" name="Rectangle 1"/>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a:defRPr/>
            </a:pPr>
            <a:endParaRPr lang="en-US"/>
          </a:p>
        </p:txBody>
      </p:sp>
      <p:sp>
        <p:nvSpPr>
          <p:cNvPr id="3" name="Rectangle 2"/>
          <p:cNvSpPr>
            <a:spLocks noChangeArrowheads="1"/>
          </p:cNvSpPr>
          <p:nvPr/>
        </p:nvSpPr>
        <p:spPr bwMode="white">
          <a:xfrm>
            <a:off x="0" y="0"/>
            <a:ext cx="9144000" cy="155575"/>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a:defRPr/>
            </a:pPr>
            <a:endParaRPr lang="en-US"/>
          </a:p>
        </p:txBody>
      </p:sp>
      <p:sp>
        <p:nvSpPr>
          <p:cNvPr id="4" name="Rectangle 3"/>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a:defRPr/>
            </a:pPr>
            <a:endParaRPr lang="en-US"/>
          </a:p>
        </p:txBody>
      </p:sp>
      <p:sp>
        <p:nvSpPr>
          <p:cNvPr id="5" name="Rectangle 4"/>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a:defRPr/>
            </a:pPr>
            <a:endParaRPr lang="en-US"/>
          </a:p>
        </p:txBody>
      </p:sp>
      <p:sp>
        <p:nvSpPr>
          <p:cNvPr id="6" name="Rectangle 5"/>
          <p:cNvSpPr>
            <a:spLocks noChangeArrowheads="1"/>
          </p:cNvSpPr>
          <p:nvPr/>
        </p:nvSpPr>
        <p:spPr bwMode="auto">
          <a:xfrm>
            <a:off x="146050" y="6391275"/>
            <a:ext cx="8832850" cy="309563"/>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a:defRPr/>
            </a:pPr>
            <a:endParaRPr lang="en-US"/>
          </a:p>
        </p:txBody>
      </p:sp>
      <p:sp>
        <p:nvSpPr>
          <p:cNvPr id="7" name="Rectangle 6"/>
          <p:cNvSpPr>
            <a:spLocks noChangeArrowheads="1"/>
          </p:cNvSpPr>
          <p:nvPr/>
        </p:nvSpPr>
        <p:spPr bwMode="auto">
          <a:xfrm>
            <a:off x="152400" y="158750"/>
            <a:ext cx="8832850"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a:defRPr/>
            </a:pPr>
            <a:endParaRPr lang="en-US" dirty="0"/>
          </a:p>
        </p:txBody>
      </p:sp>
      <p:sp>
        <p:nvSpPr>
          <p:cNvPr id="8" name="Espace réservé de la date 1"/>
          <p:cNvSpPr>
            <a:spLocks noGrp="1"/>
          </p:cNvSpPr>
          <p:nvPr>
            <p:ph type="dt" sz="half" idx="10"/>
          </p:nvPr>
        </p:nvSpPr>
        <p:spPr/>
        <p:txBody>
          <a:bodyPr/>
          <a:lstStyle>
            <a:lvl1pPr>
              <a:defRPr/>
            </a:lvl1pPr>
          </a:lstStyle>
          <a:p>
            <a:fld id="{FF70348A-450C-4FE8-8B86-9772AF093AC7}" type="datetimeFigureOut">
              <a:rPr lang="fr-FR" smtClean="0"/>
              <a:pPr/>
              <a:t>09/10/2025</a:t>
            </a:fld>
            <a:endParaRPr lang="fr-FR"/>
          </a:p>
        </p:txBody>
      </p:sp>
      <p:sp>
        <p:nvSpPr>
          <p:cNvPr id="9" name="Espace réservé du pied de page 2"/>
          <p:cNvSpPr>
            <a:spLocks noGrp="1"/>
          </p:cNvSpPr>
          <p:nvPr>
            <p:ph type="ftr" sz="quarter" idx="11"/>
          </p:nvPr>
        </p:nvSpPr>
        <p:spPr/>
        <p:txBody>
          <a:bodyPr/>
          <a:lstStyle>
            <a:lvl1pPr>
              <a:defRPr/>
            </a:lvl1pPr>
          </a:lstStyle>
          <a:p>
            <a:endParaRPr lang="fr-FR"/>
          </a:p>
        </p:txBody>
      </p:sp>
      <p:sp>
        <p:nvSpPr>
          <p:cNvPr id="10" name="Espace réservé du numéro de diapositive 3"/>
          <p:cNvSpPr>
            <a:spLocks noGrp="1"/>
          </p:cNvSpPr>
          <p:nvPr>
            <p:ph type="sldNum" sz="quarter" idx="12"/>
          </p:nvPr>
        </p:nvSpPr>
        <p:spPr>
          <a:xfrm>
            <a:off x="4267200" y="6324600"/>
            <a:ext cx="609600" cy="441325"/>
          </a:xfrm>
        </p:spPr>
        <p:txBody>
          <a:bodyPr/>
          <a:lstStyle>
            <a:lvl1pPr>
              <a:defRPr>
                <a:solidFill>
                  <a:srgbClr val="FFFFFF"/>
                </a:solidFill>
              </a:defRPr>
            </a:lvl1pPr>
          </a:lstStyle>
          <a:p>
            <a:fld id="{19F825ED-5896-4B53-8CA8-1787C68DBABC}" type="slidenum">
              <a:rPr lang="fr-FR" smtClean="0"/>
              <a:pPr/>
              <a:t>‹N°›</a:t>
            </a:fld>
            <a:endParaRPr lang="fr-F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u avec légende">
    <p:spTree>
      <p:nvGrpSpPr>
        <p:cNvPr id="1" name=""/>
        <p:cNvGrpSpPr/>
        <p:nvPr/>
      </p:nvGrpSpPr>
      <p:grpSpPr>
        <a:xfrm>
          <a:off x="0" y="0"/>
          <a:ext cx="0" cy="0"/>
          <a:chOff x="0" y="0"/>
          <a:chExt cx="0" cy="0"/>
        </a:xfrm>
      </p:grpSpPr>
      <p:sp>
        <p:nvSpPr>
          <p:cNvPr id="5" name="Rectangle 4"/>
          <p:cNvSpPr>
            <a:spLocks noChangeArrowheads="1"/>
          </p:cNvSpPr>
          <p:nvPr/>
        </p:nvSpPr>
        <p:spPr bwMode="auto">
          <a:xfrm>
            <a:off x="152400" y="152400"/>
            <a:ext cx="8832850" cy="304800"/>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a:defRPr/>
            </a:pPr>
            <a:endParaRPr lang="en-US"/>
          </a:p>
        </p:txBody>
      </p:sp>
      <p:sp>
        <p:nvSpPr>
          <p:cNvPr id="6" name="Rectangle 5"/>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a:defRPr/>
            </a:pPr>
            <a:endParaRPr lang="en-US"/>
          </a:p>
        </p:txBody>
      </p:sp>
      <p:sp>
        <p:nvSpPr>
          <p:cNvPr id="7" name="Rectangle 6"/>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a:defRPr/>
            </a:pPr>
            <a:endParaRPr lang="en-US"/>
          </a:p>
        </p:txBody>
      </p:sp>
      <p:sp>
        <p:nvSpPr>
          <p:cNvPr id="8" name="Rectangle 7"/>
          <p:cNvSpPr>
            <a:spLocks noChangeArrowheads="1"/>
          </p:cNvSpPr>
          <p:nvPr/>
        </p:nvSpPr>
        <p:spPr bwMode="white">
          <a:xfrm>
            <a:off x="0" y="0"/>
            <a:ext cx="9144000" cy="119063"/>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a:defRPr/>
            </a:pPr>
            <a:endParaRPr lang="en-US"/>
          </a:p>
        </p:txBody>
      </p:sp>
      <p:sp>
        <p:nvSpPr>
          <p:cNvPr id="9" name="Rectangle 8"/>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a:defRPr/>
            </a:pPr>
            <a:endParaRPr lang="en-US"/>
          </a:p>
        </p:txBody>
      </p:sp>
      <p:sp>
        <p:nvSpPr>
          <p:cNvPr id="10" name="Rectangle 9"/>
          <p:cNvSpPr/>
          <p:nvPr/>
        </p:nvSpPr>
        <p:spPr>
          <a:xfrm>
            <a:off x="152400" y="609600"/>
            <a:ext cx="2743200" cy="5867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p>
        </p:txBody>
      </p:sp>
      <p:sp>
        <p:nvSpPr>
          <p:cNvPr id="11" name="Rectangle 10"/>
          <p:cNvSpPr>
            <a:spLocks noChangeArrowheads="1"/>
          </p:cNvSpPr>
          <p:nvPr/>
        </p:nvSpPr>
        <p:spPr bwMode="auto">
          <a:xfrm>
            <a:off x="152400" y="152400"/>
            <a:ext cx="8832850"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a:defRPr/>
            </a:pPr>
            <a:endParaRPr lang="en-US" dirty="0"/>
          </a:p>
        </p:txBody>
      </p:sp>
      <p:sp>
        <p:nvSpPr>
          <p:cNvPr id="12" name="Connecteur droit 11"/>
          <p:cNvSpPr>
            <a:spLocks noChangeShapeType="1"/>
          </p:cNvSpPr>
          <p:nvPr/>
        </p:nvSpPr>
        <p:spPr bwMode="auto">
          <a:xfrm>
            <a:off x="152400" y="533400"/>
            <a:ext cx="8832850"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wrap="none" anchor="ctr"/>
          <a:lstStyle/>
          <a:p>
            <a:pPr>
              <a:defRPr/>
            </a:pPr>
            <a:endParaRPr lang="en-US"/>
          </a:p>
        </p:txBody>
      </p:sp>
      <p:sp>
        <p:nvSpPr>
          <p:cNvPr id="13" name="Ellipse 12"/>
          <p:cNvSpPr/>
          <p:nvPr/>
        </p:nvSpPr>
        <p:spPr>
          <a:xfrm>
            <a:off x="1295400" y="22860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p>
        </p:txBody>
      </p:sp>
      <p:sp>
        <p:nvSpPr>
          <p:cNvPr id="14" name="Ellipse 13"/>
          <p:cNvSpPr/>
          <p:nvPr/>
        </p:nvSpPr>
        <p:spPr>
          <a:xfrm>
            <a:off x="1390650" y="323850"/>
            <a:ext cx="419100" cy="419100"/>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p>
        </p:txBody>
      </p:sp>
      <p:sp>
        <p:nvSpPr>
          <p:cNvPr id="15" name="Rectangle 14"/>
          <p:cNvSpPr>
            <a:spLocks noChangeArrowheads="1"/>
          </p:cNvSpPr>
          <p:nvPr/>
        </p:nvSpPr>
        <p:spPr bwMode="auto">
          <a:xfrm>
            <a:off x="149225" y="6388100"/>
            <a:ext cx="8832850" cy="309563"/>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a:defRPr/>
            </a:pPr>
            <a:endParaRPr lang="en-US"/>
          </a:p>
        </p:txBody>
      </p:sp>
      <p:sp>
        <p:nvSpPr>
          <p:cNvPr id="2" name="Titre 1"/>
          <p:cNvSpPr>
            <a:spLocks noGrp="1"/>
          </p:cNvSpPr>
          <p:nvPr>
            <p:ph type="title"/>
          </p:nvPr>
        </p:nvSpPr>
        <p:spPr>
          <a:xfrm>
            <a:off x="381000" y="914400"/>
            <a:ext cx="2362200" cy="990600"/>
          </a:xfrm>
        </p:spPr>
        <p:txBody>
          <a:bodyPr>
            <a:noAutofit/>
          </a:bodyPr>
          <a:lstStyle>
            <a:lvl1pPr algn="l">
              <a:buNone/>
              <a:defRPr sz="2200" b="1">
                <a:solidFill>
                  <a:srgbClr val="FFFFFF"/>
                </a:solidFill>
              </a:defRPr>
            </a:lvl1pPr>
          </a:lstStyle>
          <a:p>
            <a:r>
              <a:rPr lang="fr-FR"/>
              <a:t>Cliquez pour modifier le style du titre</a:t>
            </a:r>
            <a:endParaRPr lang="en-US"/>
          </a:p>
        </p:txBody>
      </p:sp>
      <p:sp>
        <p:nvSpPr>
          <p:cNvPr id="3" name="Espace réservé du texte 2"/>
          <p:cNvSpPr>
            <a:spLocks noGrp="1"/>
          </p:cNvSpPr>
          <p:nvPr>
            <p:ph type="body" idx="2"/>
          </p:nvPr>
        </p:nvSpPr>
        <p:spPr>
          <a:xfrm>
            <a:off x="381000" y="1981200"/>
            <a:ext cx="2362200" cy="4144963"/>
          </a:xfrm>
        </p:spPr>
        <p:txBody>
          <a:bodyPr/>
          <a:lstStyle>
            <a:lvl1pPr marL="0" indent="0">
              <a:spcAft>
                <a:spcPts val="1000"/>
              </a:spcAft>
              <a:buNone/>
              <a:defRPr sz="1600">
                <a:solidFill>
                  <a:srgbClr val="FFFFFF"/>
                </a:solidFill>
              </a:defRPr>
            </a:lvl1pPr>
            <a:lvl2pPr>
              <a:buNone/>
              <a:defRPr sz="1200"/>
            </a:lvl2pPr>
            <a:lvl3pPr>
              <a:buNone/>
              <a:defRPr sz="1000"/>
            </a:lvl3pPr>
            <a:lvl4pPr>
              <a:buNone/>
              <a:defRPr sz="900"/>
            </a:lvl4pPr>
            <a:lvl5pPr>
              <a:buNone/>
              <a:defRPr sz="900"/>
            </a:lvl5pPr>
          </a:lstStyle>
          <a:p>
            <a:pPr lvl="0"/>
            <a:r>
              <a:rPr lang="fr-FR"/>
              <a:t>Cliquez pour modifier les styles du texte du masque</a:t>
            </a:r>
          </a:p>
        </p:txBody>
      </p:sp>
      <p:sp>
        <p:nvSpPr>
          <p:cNvPr id="20" name="Espace réservé du contenu 19"/>
          <p:cNvSpPr>
            <a:spLocks noGrp="1"/>
          </p:cNvSpPr>
          <p:nvPr>
            <p:ph sz="quarter" idx="1"/>
          </p:nvPr>
        </p:nvSpPr>
        <p:spPr>
          <a:xfrm>
            <a:off x="3124200" y="685800"/>
            <a:ext cx="5638800" cy="5410200"/>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16" name="Espace réservé du numéro de diapositive 6"/>
          <p:cNvSpPr>
            <a:spLocks noGrp="1"/>
          </p:cNvSpPr>
          <p:nvPr>
            <p:ph type="sldNum" sz="quarter" idx="10"/>
          </p:nvPr>
        </p:nvSpPr>
        <p:spPr>
          <a:xfrm>
            <a:off x="1371600" y="312738"/>
            <a:ext cx="457200" cy="441325"/>
          </a:xfrm>
        </p:spPr>
        <p:txBody>
          <a:bodyPr/>
          <a:lstStyle>
            <a:lvl1pPr>
              <a:defRPr>
                <a:solidFill>
                  <a:schemeClr val="accent3">
                    <a:shade val="75000"/>
                  </a:schemeClr>
                </a:solidFill>
              </a:defRPr>
            </a:lvl1pPr>
          </a:lstStyle>
          <a:p>
            <a:fld id="{19F825ED-5896-4B53-8CA8-1787C68DBABC}" type="slidenum">
              <a:rPr lang="fr-FR" smtClean="0"/>
              <a:pPr/>
              <a:t>‹N°›</a:t>
            </a:fld>
            <a:endParaRPr lang="fr-FR"/>
          </a:p>
        </p:txBody>
      </p:sp>
      <p:sp>
        <p:nvSpPr>
          <p:cNvPr id="17" name="Espace réservé de la date 4"/>
          <p:cNvSpPr>
            <a:spLocks noGrp="1"/>
          </p:cNvSpPr>
          <p:nvPr>
            <p:ph type="dt" sz="half" idx="11"/>
          </p:nvPr>
        </p:nvSpPr>
        <p:spPr/>
        <p:txBody>
          <a:bodyPr/>
          <a:lstStyle>
            <a:lvl1pPr>
              <a:defRPr/>
            </a:lvl1pPr>
          </a:lstStyle>
          <a:p>
            <a:fld id="{FF70348A-450C-4FE8-8B86-9772AF093AC7}" type="datetimeFigureOut">
              <a:rPr lang="fr-FR" smtClean="0"/>
              <a:pPr/>
              <a:t>09/10/2025</a:t>
            </a:fld>
            <a:endParaRPr lang="fr-FR"/>
          </a:p>
        </p:txBody>
      </p:sp>
      <p:sp>
        <p:nvSpPr>
          <p:cNvPr id="18" name="Espace réservé du pied de page 5"/>
          <p:cNvSpPr>
            <a:spLocks noGrp="1"/>
          </p:cNvSpPr>
          <p:nvPr>
            <p:ph type="ftr" sz="quarter" idx="12"/>
          </p:nvPr>
        </p:nvSpPr>
        <p:spPr>
          <a:xfrm>
            <a:off x="301625" y="6410325"/>
            <a:ext cx="3382963" cy="366713"/>
          </a:xfrm>
        </p:spPr>
        <p:txBody>
          <a:bodyPr/>
          <a:lstStyle>
            <a:lvl1pPr>
              <a:defRPr/>
            </a:lvl1pPr>
          </a:lstStyle>
          <a:p>
            <a:endParaRPr lang="fr-F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age avec légende">
    <p:spTree>
      <p:nvGrpSpPr>
        <p:cNvPr id="1" name=""/>
        <p:cNvGrpSpPr/>
        <p:nvPr/>
      </p:nvGrpSpPr>
      <p:grpSpPr>
        <a:xfrm>
          <a:off x="0" y="0"/>
          <a:ext cx="0" cy="0"/>
          <a:chOff x="0" y="0"/>
          <a:chExt cx="0" cy="0"/>
        </a:xfrm>
      </p:grpSpPr>
      <p:sp>
        <p:nvSpPr>
          <p:cNvPr id="5" name="Connecteur droit 4"/>
          <p:cNvSpPr>
            <a:spLocks noChangeShapeType="1"/>
          </p:cNvSpPr>
          <p:nvPr/>
        </p:nvSpPr>
        <p:spPr bwMode="auto">
          <a:xfrm>
            <a:off x="152400" y="533400"/>
            <a:ext cx="8832850"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wrap="none" anchor="ctr"/>
          <a:lstStyle/>
          <a:p>
            <a:pPr>
              <a:defRPr/>
            </a:pPr>
            <a:endParaRPr lang="en-US"/>
          </a:p>
        </p:txBody>
      </p:sp>
      <p:sp>
        <p:nvSpPr>
          <p:cNvPr id="6" name="Rectangle 5"/>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a:defRPr/>
            </a:pPr>
            <a:endParaRPr lang="en-US"/>
          </a:p>
        </p:txBody>
      </p:sp>
      <p:sp>
        <p:nvSpPr>
          <p:cNvPr id="7" name="Rectangle 6"/>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a:defRPr/>
            </a:pPr>
            <a:endParaRPr lang="en-US"/>
          </a:p>
        </p:txBody>
      </p:sp>
      <p:sp>
        <p:nvSpPr>
          <p:cNvPr id="8" name="Rectangle 7"/>
          <p:cNvSpPr>
            <a:spLocks noChangeArrowheads="1"/>
          </p:cNvSpPr>
          <p:nvPr/>
        </p:nvSpPr>
        <p:spPr bwMode="white">
          <a:xfrm>
            <a:off x="0" y="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a:defRPr/>
            </a:pPr>
            <a:endParaRPr lang="en-US"/>
          </a:p>
        </p:txBody>
      </p:sp>
      <p:sp>
        <p:nvSpPr>
          <p:cNvPr id="9" name="Rectangle 8"/>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a:defRPr/>
            </a:pPr>
            <a:endParaRPr lang="en-US" dirty="0"/>
          </a:p>
        </p:txBody>
      </p:sp>
      <p:sp>
        <p:nvSpPr>
          <p:cNvPr id="10" name="Rectangle 9"/>
          <p:cNvSpPr>
            <a:spLocks noChangeArrowheads="1"/>
          </p:cNvSpPr>
          <p:nvPr/>
        </p:nvSpPr>
        <p:spPr bwMode="auto">
          <a:xfrm>
            <a:off x="152400" y="152400"/>
            <a:ext cx="8832850" cy="301625"/>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a:defRPr/>
            </a:pPr>
            <a:endParaRPr lang="en-US"/>
          </a:p>
        </p:txBody>
      </p:sp>
      <p:sp>
        <p:nvSpPr>
          <p:cNvPr id="11" name="Rectangle 10"/>
          <p:cNvSpPr/>
          <p:nvPr/>
        </p:nvSpPr>
        <p:spPr>
          <a:xfrm>
            <a:off x="152400" y="609600"/>
            <a:ext cx="2743200" cy="5867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p>
        </p:txBody>
      </p:sp>
      <p:sp>
        <p:nvSpPr>
          <p:cNvPr id="12" name="Rectangle 11"/>
          <p:cNvSpPr>
            <a:spLocks noChangeArrowheads="1"/>
          </p:cNvSpPr>
          <p:nvPr/>
        </p:nvSpPr>
        <p:spPr bwMode="auto">
          <a:xfrm>
            <a:off x="152400" y="155575"/>
            <a:ext cx="8832850"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a:defRPr/>
            </a:pPr>
            <a:endParaRPr lang="en-US" dirty="0"/>
          </a:p>
        </p:txBody>
      </p:sp>
      <p:sp>
        <p:nvSpPr>
          <p:cNvPr id="13" name="Ellipse 12"/>
          <p:cNvSpPr/>
          <p:nvPr/>
        </p:nvSpPr>
        <p:spPr>
          <a:xfrm>
            <a:off x="1295400" y="22860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p>
        </p:txBody>
      </p:sp>
      <p:sp>
        <p:nvSpPr>
          <p:cNvPr id="14" name="Ellipse 13"/>
          <p:cNvSpPr/>
          <p:nvPr/>
        </p:nvSpPr>
        <p:spPr>
          <a:xfrm>
            <a:off x="1390650" y="323850"/>
            <a:ext cx="419100" cy="419100"/>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p>
        </p:txBody>
      </p:sp>
      <p:sp>
        <p:nvSpPr>
          <p:cNvPr id="15" name="Rectangle 14"/>
          <p:cNvSpPr>
            <a:spLocks noChangeArrowheads="1"/>
          </p:cNvSpPr>
          <p:nvPr/>
        </p:nvSpPr>
        <p:spPr bwMode="auto">
          <a:xfrm>
            <a:off x="149225" y="6388100"/>
            <a:ext cx="8832850" cy="309563"/>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a:defRPr/>
            </a:pPr>
            <a:endParaRPr lang="en-US"/>
          </a:p>
        </p:txBody>
      </p:sp>
      <p:sp>
        <p:nvSpPr>
          <p:cNvPr id="2" name="Titre 1"/>
          <p:cNvSpPr>
            <a:spLocks noGrp="1"/>
          </p:cNvSpPr>
          <p:nvPr>
            <p:ph type="title"/>
          </p:nvPr>
        </p:nvSpPr>
        <p:spPr>
          <a:xfrm>
            <a:off x="3000375" y="5029200"/>
            <a:ext cx="5867400" cy="1219200"/>
          </a:xfrm>
        </p:spPr>
        <p:txBody>
          <a:bodyPr anchor="t">
            <a:noAutofit/>
          </a:bodyPr>
          <a:lstStyle>
            <a:lvl1pPr algn="l">
              <a:buNone/>
              <a:defRPr sz="2400" b="1">
                <a:solidFill>
                  <a:schemeClr val="tx2"/>
                </a:solidFill>
              </a:defRPr>
            </a:lvl1pPr>
          </a:lstStyle>
          <a:p>
            <a:r>
              <a:rPr lang="fr-FR"/>
              <a:t>Cliquez pour modifier le style du titre</a:t>
            </a:r>
            <a:endParaRPr lang="en-US"/>
          </a:p>
        </p:txBody>
      </p:sp>
      <p:sp>
        <p:nvSpPr>
          <p:cNvPr id="3" name="Espace réservé pour une image  2"/>
          <p:cNvSpPr>
            <a:spLocks noGrp="1"/>
          </p:cNvSpPr>
          <p:nvPr>
            <p:ph type="pic" idx="1"/>
          </p:nvPr>
        </p:nvSpPr>
        <p:spPr>
          <a:xfrm>
            <a:off x="3000375" y="609600"/>
            <a:ext cx="5867400" cy="4267200"/>
          </a:xfrm>
        </p:spPr>
        <p:txBody>
          <a:bodyPr>
            <a:normAutofit/>
          </a:bodyPr>
          <a:lstStyle>
            <a:lvl1pPr marL="0" indent="0">
              <a:buNone/>
              <a:defRPr sz="3200"/>
            </a:lvl1pPr>
          </a:lstStyle>
          <a:p>
            <a:pPr lvl="0"/>
            <a:r>
              <a:rPr lang="fr-FR" noProof="0"/>
              <a:t>Cliquez sur l'icône pour ajouter une image</a:t>
            </a:r>
            <a:endParaRPr lang="en-US" noProof="0" dirty="0"/>
          </a:p>
        </p:txBody>
      </p:sp>
      <p:sp>
        <p:nvSpPr>
          <p:cNvPr id="4" name="Espace réservé du texte 3"/>
          <p:cNvSpPr>
            <a:spLocks noGrp="1"/>
          </p:cNvSpPr>
          <p:nvPr>
            <p:ph type="body" sz="half" idx="2"/>
          </p:nvPr>
        </p:nvSpPr>
        <p:spPr>
          <a:xfrm>
            <a:off x="381000" y="990600"/>
            <a:ext cx="2438400" cy="5257800"/>
          </a:xfrm>
        </p:spPr>
        <p:txBody>
          <a:bodyPr/>
          <a:lstStyle>
            <a:lvl1pPr marL="0" indent="0">
              <a:spcAft>
                <a:spcPts val="1000"/>
              </a:spcAft>
              <a:buFontTx/>
              <a:buNone/>
              <a:defRPr sz="1600">
                <a:solidFill>
                  <a:srgbClr val="FFFFFF"/>
                </a:solidFill>
              </a:defRPr>
            </a:lvl1pPr>
            <a:lvl2pPr>
              <a:defRPr sz="1200"/>
            </a:lvl2pPr>
            <a:lvl3pPr>
              <a:defRPr sz="1000"/>
            </a:lvl3pPr>
            <a:lvl4pPr>
              <a:defRPr sz="900"/>
            </a:lvl4pPr>
            <a:lvl5pPr>
              <a:defRPr sz="900"/>
            </a:lvl5pPr>
          </a:lstStyle>
          <a:p>
            <a:pPr lvl="0"/>
            <a:r>
              <a:rPr lang="fr-FR"/>
              <a:t>Cliquez pour modifier les styles du texte du masque</a:t>
            </a:r>
          </a:p>
        </p:txBody>
      </p:sp>
      <p:sp>
        <p:nvSpPr>
          <p:cNvPr id="16" name="Espace réservé du numéro de diapositive 6"/>
          <p:cNvSpPr>
            <a:spLocks noGrp="1"/>
          </p:cNvSpPr>
          <p:nvPr>
            <p:ph type="sldNum" sz="quarter" idx="10"/>
          </p:nvPr>
        </p:nvSpPr>
        <p:spPr>
          <a:xfrm>
            <a:off x="1371600" y="312738"/>
            <a:ext cx="457200" cy="441325"/>
          </a:xfrm>
        </p:spPr>
        <p:txBody>
          <a:bodyPr/>
          <a:lstStyle>
            <a:lvl1pPr>
              <a:defRPr/>
            </a:lvl1pPr>
          </a:lstStyle>
          <a:p>
            <a:fld id="{19F825ED-5896-4B53-8CA8-1787C68DBABC}" type="slidenum">
              <a:rPr lang="fr-FR" smtClean="0"/>
              <a:pPr/>
              <a:t>‹N°›</a:t>
            </a:fld>
            <a:endParaRPr lang="fr-FR"/>
          </a:p>
        </p:txBody>
      </p:sp>
      <p:sp>
        <p:nvSpPr>
          <p:cNvPr id="17" name="Espace réservé de la date 4"/>
          <p:cNvSpPr>
            <a:spLocks noGrp="1"/>
          </p:cNvSpPr>
          <p:nvPr>
            <p:ph type="dt" sz="half" idx="11"/>
          </p:nvPr>
        </p:nvSpPr>
        <p:spPr>
          <a:xfrm>
            <a:off x="5788025" y="6405563"/>
            <a:ext cx="3044825" cy="365125"/>
          </a:xfrm>
        </p:spPr>
        <p:txBody>
          <a:bodyPr/>
          <a:lstStyle>
            <a:lvl1pPr>
              <a:defRPr/>
            </a:lvl1pPr>
          </a:lstStyle>
          <a:p>
            <a:fld id="{FF70348A-450C-4FE8-8B86-9772AF093AC7}" type="datetimeFigureOut">
              <a:rPr lang="fr-FR" smtClean="0"/>
              <a:pPr/>
              <a:t>09/10/2025</a:t>
            </a:fld>
            <a:endParaRPr lang="fr-FR"/>
          </a:p>
        </p:txBody>
      </p:sp>
      <p:sp>
        <p:nvSpPr>
          <p:cNvPr id="18" name="Espace réservé du pied de page 5"/>
          <p:cNvSpPr>
            <a:spLocks noGrp="1"/>
          </p:cNvSpPr>
          <p:nvPr>
            <p:ph type="ftr" sz="quarter" idx="12"/>
          </p:nvPr>
        </p:nvSpPr>
        <p:spPr>
          <a:xfrm>
            <a:off x="301625" y="6410325"/>
            <a:ext cx="3584575" cy="366713"/>
          </a:xfrm>
        </p:spPr>
        <p:txBody>
          <a:bodyPr/>
          <a:lstStyle>
            <a:lvl1pPr>
              <a:defRPr/>
            </a:lvl1pPr>
          </a:lstStyle>
          <a:p>
            <a:endParaRPr lang="fr-F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6"/>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a:defRPr/>
            </a:pPr>
            <a:endParaRPr lang="en-US"/>
          </a:p>
        </p:txBody>
      </p:sp>
      <p:sp>
        <p:nvSpPr>
          <p:cNvPr id="16" name="Rectangle 15"/>
          <p:cNvSpPr>
            <a:spLocks noChangeArrowheads="1"/>
          </p:cNvSpPr>
          <p:nvPr/>
        </p:nvSpPr>
        <p:spPr bwMode="white">
          <a:xfrm>
            <a:off x="0" y="0"/>
            <a:ext cx="9144000" cy="1393825"/>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a:defRPr/>
            </a:pPr>
            <a:endParaRPr lang="en-US"/>
          </a:p>
        </p:txBody>
      </p:sp>
      <p:sp>
        <p:nvSpPr>
          <p:cNvPr id="18" name="Rectangle 17"/>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a:defRPr/>
            </a:pPr>
            <a:endParaRPr lang="en-US"/>
          </a:p>
        </p:txBody>
      </p:sp>
      <p:sp>
        <p:nvSpPr>
          <p:cNvPr id="19" name="Rectangle 18"/>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a:defRPr/>
            </a:pPr>
            <a:endParaRPr lang="en-US"/>
          </a:p>
        </p:txBody>
      </p:sp>
      <p:sp>
        <p:nvSpPr>
          <p:cNvPr id="9" name="Rectangle 8"/>
          <p:cNvSpPr>
            <a:spLocks noChangeArrowheads="1"/>
          </p:cNvSpPr>
          <p:nvPr/>
        </p:nvSpPr>
        <p:spPr bwMode="auto">
          <a:xfrm>
            <a:off x="149225" y="6388100"/>
            <a:ext cx="8832850" cy="309563"/>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a:defRPr/>
            </a:pPr>
            <a:endParaRPr lang="en-US"/>
          </a:p>
        </p:txBody>
      </p:sp>
      <p:sp>
        <p:nvSpPr>
          <p:cNvPr id="14" name="Espace réservé de la date 13"/>
          <p:cNvSpPr>
            <a:spLocks noGrp="1"/>
          </p:cNvSpPr>
          <p:nvPr>
            <p:ph type="dt" sz="half" idx="2"/>
          </p:nvPr>
        </p:nvSpPr>
        <p:spPr>
          <a:xfrm>
            <a:off x="5791200" y="6405563"/>
            <a:ext cx="3044825" cy="365125"/>
          </a:xfrm>
          <a:prstGeom prst="rect">
            <a:avLst/>
          </a:prstGeom>
        </p:spPr>
        <p:txBody>
          <a:bodyPr vert="horz"/>
          <a:lstStyle>
            <a:lvl1pPr algn="r" eaLnBrk="1" latinLnBrk="0" hangingPunct="1">
              <a:defRPr kumimoji="0" sz="1400">
                <a:solidFill>
                  <a:srgbClr val="FFFFFF"/>
                </a:solidFill>
              </a:defRPr>
            </a:lvl1pPr>
          </a:lstStyle>
          <a:p>
            <a:fld id="{FF70348A-450C-4FE8-8B86-9772AF093AC7}" type="datetimeFigureOut">
              <a:rPr lang="fr-FR" smtClean="0"/>
              <a:pPr/>
              <a:t>09/10/2025</a:t>
            </a:fld>
            <a:endParaRPr lang="fr-FR"/>
          </a:p>
        </p:txBody>
      </p:sp>
      <p:sp>
        <p:nvSpPr>
          <p:cNvPr id="3" name="Espace réservé du pied de page 2"/>
          <p:cNvSpPr>
            <a:spLocks noGrp="1"/>
          </p:cNvSpPr>
          <p:nvPr>
            <p:ph type="ftr" sz="quarter" idx="3"/>
          </p:nvPr>
        </p:nvSpPr>
        <p:spPr>
          <a:xfrm>
            <a:off x="304800" y="6410325"/>
            <a:ext cx="3581400" cy="366713"/>
          </a:xfrm>
          <a:prstGeom prst="rect">
            <a:avLst/>
          </a:prstGeom>
        </p:spPr>
        <p:txBody>
          <a:bodyPr vert="horz"/>
          <a:lstStyle>
            <a:lvl1pPr algn="l" eaLnBrk="1" latinLnBrk="0" hangingPunct="1">
              <a:defRPr kumimoji="0" sz="1200">
                <a:solidFill>
                  <a:srgbClr val="FFFFFF"/>
                </a:solidFill>
              </a:defRPr>
            </a:lvl1pPr>
          </a:lstStyle>
          <a:p>
            <a:endParaRPr lang="fr-FR"/>
          </a:p>
        </p:txBody>
      </p:sp>
      <p:sp>
        <p:nvSpPr>
          <p:cNvPr id="8" name="Rectangle 7"/>
          <p:cNvSpPr>
            <a:spLocks noChangeArrowheads="1"/>
          </p:cNvSpPr>
          <p:nvPr/>
        </p:nvSpPr>
        <p:spPr bwMode="auto">
          <a:xfrm>
            <a:off x="152400" y="155575"/>
            <a:ext cx="8832850"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a:defRPr/>
            </a:pPr>
            <a:endParaRPr lang="en-US" dirty="0"/>
          </a:p>
        </p:txBody>
      </p:sp>
      <p:sp>
        <p:nvSpPr>
          <p:cNvPr id="10" name="Connecteur droit 9"/>
          <p:cNvSpPr>
            <a:spLocks noChangeShapeType="1"/>
          </p:cNvSpPr>
          <p:nvPr/>
        </p:nvSpPr>
        <p:spPr bwMode="auto">
          <a:xfrm>
            <a:off x="152400" y="1276350"/>
            <a:ext cx="8832850"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wrap="none" anchor="ctr"/>
          <a:lstStyle/>
          <a:p>
            <a:pPr>
              <a:defRPr/>
            </a:pPr>
            <a:endParaRPr lang="en-US"/>
          </a:p>
        </p:txBody>
      </p:sp>
      <p:sp>
        <p:nvSpPr>
          <p:cNvPr id="12" name="Ellipse 11"/>
          <p:cNvSpPr/>
          <p:nvPr/>
        </p:nvSpPr>
        <p:spPr>
          <a:xfrm>
            <a:off x="4267200" y="955675"/>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p>
        </p:txBody>
      </p:sp>
      <p:sp>
        <p:nvSpPr>
          <p:cNvPr id="15" name="Ellipse 14"/>
          <p:cNvSpPr/>
          <p:nvPr/>
        </p:nvSpPr>
        <p:spPr>
          <a:xfrm>
            <a:off x="4362450" y="1050925"/>
            <a:ext cx="419100" cy="420688"/>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p>
        </p:txBody>
      </p:sp>
      <p:sp>
        <p:nvSpPr>
          <p:cNvPr id="23" name="Espace réservé du numéro de diapositive 22"/>
          <p:cNvSpPr>
            <a:spLocks noGrp="1"/>
          </p:cNvSpPr>
          <p:nvPr>
            <p:ph type="sldNum" sz="quarter" idx="4"/>
          </p:nvPr>
        </p:nvSpPr>
        <p:spPr>
          <a:xfrm>
            <a:off x="4343400" y="1039813"/>
            <a:ext cx="457200" cy="441325"/>
          </a:xfrm>
          <a:prstGeom prst="rect">
            <a:avLst/>
          </a:prstGeom>
        </p:spPr>
        <p:txBody>
          <a:bodyPr vert="horz" lIns="45720" rIns="45720" anchor="ctr">
            <a:normAutofit/>
          </a:bodyPr>
          <a:lstStyle>
            <a:lvl1pPr algn="ctr" eaLnBrk="1" latinLnBrk="0" hangingPunct="1">
              <a:defRPr kumimoji="0" sz="1600">
                <a:solidFill>
                  <a:schemeClr val="accent3">
                    <a:shade val="75000"/>
                  </a:schemeClr>
                </a:solidFill>
              </a:defRPr>
            </a:lvl1pPr>
          </a:lstStyle>
          <a:p>
            <a:fld id="{19F825ED-5896-4B53-8CA8-1787C68DBABC}" type="slidenum">
              <a:rPr lang="fr-FR" smtClean="0"/>
              <a:pPr/>
              <a:t>‹N°›</a:t>
            </a:fld>
            <a:endParaRPr lang="fr-FR"/>
          </a:p>
        </p:txBody>
      </p:sp>
      <p:sp>
        <p:nvSpPr>
          <p:cNvPr id="1038" name="Espace réservé du titre 21"/>
          <p:cNvSpPr>
            <a:spLocks noGrp="1"/>
          </p:cNvSpPr>
          <p:nvPr>
            <p:ph type="title"/>
          </p:nvPr>
        </p:nvSpPr>
        <p:spPr bwMode="auto">
          <a:xfrm>
            <a:off x="301625" y="228600"/>
            <a:ext cx="8534400" cy="758825"/>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fr-FR"/>
              <a:t>Cliquez pour modifier le style du titre</a:t>
            </a:r>
            <a:endParaRPr lang="en-US"/>
          </a:p>
        </p:txBody>
      </p:sp>
      <p:sp>
        <p:nvSpPr>
          <p:cNvPr id="1039" name="Espace réservé du texte 12"/>
          <p:cNvSpPr>
            <a:spLocks noGrp="1"/>
          </p:cNvSpPr>
          <p:nvPr>
            <p:ph type="body" idx="1"/>
          </p:nvPr>
        </p:nvSpPr>
        <p:spPr bwMode="auto">
          <a:xfrm>
            <a:off x="301625" y="1524000"/>
            <a:ext cx="8534400" cy="459898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Tree>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 id="2147483700" r:id="rId12"/>
  </p:sldLayoutIdLst>
  <p:txStyles>
    <p:titleStyle>
      <a:lvl1pPr algn="ctr" rtl="0" eaLnBrk="1" fontAlgn="base" hangingPunct="1">
        <a:spcBef>
          <a:spcPct val="0"/>
        </a:spcBef>
        <a:spcAft>
          <a:spcPct val="0"/>
        </a:spcAft>
        <a:defRPr sz="3300" kern="1200">
          <a:solidFill>
            <a:srgbClr val="AB2627"/>
          </a:solidFill>
          <a:latin typeface="+mj-lt"/>
          <a:ea typeface="+mj-ea"/>
          <a:cs typeface="+mj-cs"/>
        </a:defRPr>
      </a:lvl1pPr>
      <a:lvl2pPr algn="ctr" rtl="0" eaLnBrk="1" fontAlgn="base" hangingPunct="1">
        <a:spcBef>
          <a:spcPct val="0"/>
        </a:spcBef>
        <a:spcAft>
          <a:spcPct val="0"/>
        </a:spcAft>
        <a:defRPr sz="3300">
          <a:solidFill>
            <a:srgbClr val="AB2627"/>
          </a:solidFill>
          <a:latin typeface="Georgia" pitchFamily="18" charset="0"/>
        </a:defRPr>
      </a:lvl2pPr>
      <a:lvl3pPr algn="ctr" rtl="0" eaLnBrk="1" fontAlgn="base" hangingPunct="1">
        <a:spcBef>
          <a:spcPct val="0"/>
        </a:spcBef>
        <a:spcAft>
          <a:spcPct val="0"/>
        </a:spcAft>
        <a:defRPr sz="3300">
          <a:solidFill>
            <a:srgbClr val="AB2627"/>
          </a:solidFill>
          <a:latin typeface="Georgia" pitchFamily="18" charset="0"/>
        </a:defRPr>
      </a:lvl3pPr>
      <a:lvl4pPr algn="ctr" rtl="0" eaLnBrk="1" fontAlgn="base" hangingPunct="1">
        <a:spcBef>
          <a:spcPct val="0"/>
        </a:spcBef>
        <a:spcAft>
          <a:spcPct val="0"/>
        </a:spcAft>
        <a:defRPr sz="3300">
          <a:solidFill>
            <a:srgbClr val="AB2627"/>
          </a:solidFill>
          <a:latin typeface="Georgia" pitchFamily="18" charset="0"/>
        </a:defRPr>
      </a:lvl4pPr>
      <a:lvl5pPr algn="ctr" rtl="0" eaLnBrk="1" fontAlgn="base" hangingPunct="1">
        <a:spcBef>
          <a:spcPct val="0"/>
        </a:spcBef>
        <a:spcAft>
          <a:spcPct val="0"/>
        </a:spcAft>
        <a:defRPr sz="3300">
          <a:solidFill>
            <a:srgbClr val="AB2627"/>
          </a:solidFill>
          <a:latin typeface="Georgia" pitchFamily="18" charset="0"/>
        </a:defRPr>
      </a:lvl5pPr>
      <a:lvl6pPr marL="457200" algn="ctr" rtl="0" eaLnBrk="1" fontAlgn="base" hangingPunct="1">
        <a:spcBef>
          <a:spcPct val="0"/>
        </a:spcBef>
        <a:spcAft>
          <a:spcPct val="0"/>
        </a:spcAft>
        <a:defRPr sz="3300">
          <a:solidFill>
            <a:srgbClr val="AB2627"/>
          </a:solidFill>
          <a:latin typeface="Georgia" pitchFamily="18" charset="0"/>
        </a:defRPr>
      </a:lvl6pPr>
      <a:lvl7pPr marL="914400" algn="ctr" rtl="0" eaLnBrk="1" fontAlgn="base" hangingPunct="1">
        <a:spcBef>
          <a:spcPct val="0"/>
        </a:spcBef>
        <a:spcAft>
          <a:spcPct val="0"/>
        </a:spcAft>
        <a:defRPr sz="3300">
          <a:solidFill>
            <a:srgbClr val="AB2627"/>
          </a:solidFill>
          <a:latin typeface="Georgia" pitchFamily="18" charset="0"/>
        </a:defRPr>
      </a:lvl7pPr>
      <a:lvl8pPr marL="1371600" algn="ctr" rtl="0" eaLnBrk="1" fontAlgn="base" hangingPunct="1">
        <a:spcBef>
          <a:spcPct val="0"/>
        </a:spcBef>
        <a:spcAft>
          <a:spcPct val="0"/>
        </a:spcAft>
        <a:defRPr sz="3300">
          <a:solidFill>
            <a:srgbClr val="AB2627"/>
          </a:solidFill>
          <a:latin typeface="Georgia" pitchFamily="18" charset="0"/>
        </a:defRPr>
      </a:lvl8pPr>
      <a:lvl9pPr marL="1828800" algn="ctr" rtl="0" eaLnBrk="1" fontAlgn="base" hangingPunct="1">
        <a:spcBef>
          <a:spcPct val="0"/>
        </a:spcBef>
        <a:spcAft>
          <a:spcPct val="0"/>
        </a:spcAft>
        <a:defRPr sz="3300">
          <a:solidFill>
            <a:srgbClr val="AB2627"/>
          </a:solidFill>
          <a:latin typeface="Georgia" pitchFamily="18" charset="0"/>
        </a:defRPr>
      </a:lvl9pPr>
    </p:titleStyle>
    <p:bodyStyle>
      <a:lvl1pPr marL="273050" indent="-273050" algn="l" rtl="0" eaLnBrk="1" fontAlgn="base" hangingPunct="1">
        <a:spcBef>
          <a:spcPct val="20000"/>
        </a:spcBef>
        <a:spcAft>
          <a:spcPct val="0"/>
        </a:spcAft>
        <a:buClr>
          <a:schemeClr val="accent1"/>
        </a:buClr>
        <a:buSzPct val="85000"/>
        <a:buFont typeface="Wingdings 2" pitchFamily="18" charset="2"/>
        <a:buChar char=""/>
        <a:defRPr sz="2700" kern="1200">
          <a:solidFill>
            <a:schemeClr val="tx1"/>
          </a:solidFill>
          <a:latin typeface="+mn-lt"/>
          <a:ea typeface="+mn-ea"/>
          <a:cs typeface="+mn-cs"/>
        </a:defRPr>
      </a:lvl1pPr>
      <a:lvl2pPr marL="547688" indent="-273050" algn="l" rtl="0" eaLnBrk="1" fontAlgn="base" hangingPunct="1">
        <a:spcBef>
          <a:spcPct val="20000"/>
        </a:spcBef>
        <a:spcAft>
          <a:spcPct val="0"/>
        </a:spcAft>
        <a:buClr>
          <a:schemeClr val="accent2"/>
        </a:buClr>
        <a:buSzPct val="70000"/>
        <a:buFont typeface="Wingdings" pitchFamily="2" charset="2"/>
        <a:buChar char=""/>
        <a:defRPr sz="2200" kern="1200">
          <a:solidFill>
            <a:schemeClr val="tx2"/>
          </a:solidFill>
          <a:latin typeface="+mn-lt"/>
          <a:ea typeface="+mn-ea"/>
          <a:cs typeface="+mn-cs"/>
        </a:defRPr>
      </a:lvl2pPr>
      <a:lvl3pPr marL="822325" indent="-228600" algn="l" rtl="0" eaLnBrk="1" fontAlgn="base" hangingPunct="1">
        <a:spcBef>
          <a:spcPct val="20000"/>
        </a:spcBef>
        <a:spcAft>
          <a:spcPct val="0"/>
        </a:spcAft>
        <a:buClr>
          <a:srgbClr val="C32D2E"/>
        </a:buClr>
        <a:buSzPct val="75000"/>
        <a:buFont typeface="Wingdings 2" pitchFamily="18" charset="2"/>
        <a:buChar char=""/>
        <a:defRPr sz="2000" kern="1200">
          <a:solidFill>
            <a:schemeClr val="tx1"/>
          </a:solidFill>
          <a:latin typeface="+mn-lt"/>
          <a:ea typeface="+mn-ea"/>
          <a:cs typeface="+mn-cs"/>
        </a:defRPr>
      </a:lvl3pPr>
      <a:lvl4pPr marL="1096963" indent="-228600" algn="l" rtl="0" eaLnBrk="1" fontAlgn="base" hangingPunct="1">
        <a:spcBef>
          <a:spcPct val="20000"/>
        </a:spcBef>
        <a:spcAft>
          <a:spcPct val="0"/>
        </a:spcAft>
        <a:buClr>
          <a:srgbClr val="84AA33"/>
        </a:buClr>
        <a:buSzPct val="70000"/>
        <a:buFont typeface="Wingdings" pitchFamily="2" charset="2"/>
        <a:buChar char=""/>
        <a:defRPr sz="2000" kern="1200">
          <a:solidFill>
            <a:schemeClr val="tx2"/>
          </a:solidFill>
          <a:latin typeface="+mn-lt"/>
          <a:ea typeface="+mn-ea"/>
          <a:cs typeface="+mn-cs"/>
        </a:defRPr>
      </a:lvl4pPr>
      <a:lvl5pPr marL="1371600" indent="-228600" algn="l" rtl="0" eaLnBrk="1" fontAlgn="base" hangingPunct="1">
        <a:spcBef>
          <a:spcPct val="20000"/>
        </a:spcBef>
        <a:spcAft>
          <a:spcPct val="0"/>
        </a:spcAft>
        <a:buClr>
          <a:srgbClr val="964305"/>
        </a:buClr>
        <a:buChar char="•"/>
        <a:defRPr kern="1200">
          <a:solidFill>
            <a:schemeClr val="tx1"/>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jpg"/><Relationship Id="rId1" Type="http://schemas.openxmlformats.org/officeDocument/2006/relationships/slideLayout" Target="../slideLayouts/slideLayout6.xml"/><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image" Target="../media/image17.jpeg"/><Relationship Id="rId7" Type="http://schemas.openxmlformats.org/officeDocument/2006/relationships/image" Target="../media/image21.png"/><Relationship Id="rId2" Type="http://schemas.openxmlformats.org/officeDocument/2006/relationships/image" Target="../media/image16.jpeg"/><Relationship Id="rId1" Type="http://schemas.openxmlformats.org/officeDocument/2006/relationships/slideLayout" Target="../slideLayouts/slideLayout7.xml"/><Relationship Id="rId6" Type="http://schemas.openxmlformats.org/officeDocument/2006/relationships/image" Target="../media/image20.jpeg"/><Relationship Id="rId11" Type="http://schemas.openxmlformats.org/officeDocument/2006/relationships/image" Target="../media/image24.png"/><Relationship Id="rId5" Type="http://schemas.openxmlformats.org/officeDocument/2006/relationships/image" Target="../media/image19.jpeg"/><Relationship Id="rId10" Type="http://schemas.openxmlformats.org/officeDocument/2006/relationships/image" Target="../media/image23.jpeg"/><Relationship Id="rId4" Type="http://schemas.openxmlformats.org/officeDocument/2006/relationships/image" Target="../media/image18.png"/><Relationship Id="rId9" Type="http://schemas.openxmlformats.org/officeDocument/2006/relationships/image" Target="../media/image22.jpeg"/></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oleObject" Target="../embeddings/oleObject1.bin"/><Relationship Id="rId1" Type="http://schemas.openxmlformats.org/officeDocument/2006/relationships/slideLayout" Target="../slideLayouts/slideLayout2.xml"/><Relationship Id="rId5" Type="http://schemas.openxmlformats.org/officeDocument/2006/relationships/image" Target="../media/image16.jpeg"/><Relationship Id="rId4" Type="http://schemas.openxmlformats.org/officeDocument/2006/relationships/image" Target="../media/image20.jpeg"/></Relationships>
</file>

<file path=ppt/slides/_rels/slide16.xml.rels><?xml version="1.0" encoding="UTF-8" standalone="yes"?>
<Relationships xmlns="http://schemas.openxmlformats.org/package/2006/relationships"><Relationship Id="rId3" Type="http://schemas.openxmlformats.org/officeDocument/2006/relationships/hyperlink" Target="https://manoma.hypotheses.org/" TargetMode="External"/><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hyperlink" Target="https://www.youtube.com/watch?v=JvFqnYpIn50" TargetMode="External"/><Relationship Id="rId2" Type="http://schemas.openxmlformats.org/officeDocument/2006/relationships/hyperlink" Target="https://youtu.be/NVKK9vY0hpg" TargetMode="Externa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6.xml"/><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ctrTitle"/>
          </p:nvPr>
        </p:nvSpPr>
        <p:spPr>
          <a:xfrm>
            <a:off x="685800" y="188640"/>
            <a:ext cx="7772400" cy="1752600"/>
          </a:xfrm>
        </p:spPr>
        <p:txBody>
          <a:bodyPr/>
          <a:lstStyle/>
          <a:p>
            <a:pPr>
              <a:spcBef>
                <a:spcPts val="1200"/>
              </a:spcBef>
            </a:pPr>
            <a:r>
              <a:rPr lang="fr-FR" dirty="0">
                <a:solidFill>
                  <a:srgbClr val="C00000"/>
                </a:solidFill>
              </a:rPr>
              <a:t>« Archéogéographie »</a:t>
            </a:r>
            <a:br>
              <a:rPr lang="fr-FR" dirty="0">
                <a:solidFill>
                  <a:srgbClr val="C00000"/>
                </a:solidFill>
              </a:rPr>
            </a:br>
            <a:r>
              <a:rPr lang="fr-FR" dirty="0">
                <a:solidFill>
                  <a:srgbClr val="C00000"/>
                </a:solidFill>
              </a:rPr>
              <a:t>Présentation du cours</a:t>
            </a:r>
          </a:p>
        </p:txBody>
      </p:sp>
      <p:sp>
        <p:nvSpPr>
          <p:cNvPr id="6" name="Sous-titre 2"/>
          <p:cNvSpPr txBox="1">
            <a:spLocks/>
          </p:cNvSpPr>
          <p:nvPr/>
        </p:nvSpPr>
        <p:spPr bwMode="auto">
          <a:xfrm>
            <a:off x="1371600" y="2819400"/>
            <a:ext cx="6400800" cy="31298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20000"/>
              </a:spcBef>
              <a:spcAft>
                <a:spcPct val="0"/>
              </a:spcAft>
              <a:buClr>
                <a:schemeClr val="accent1"/>
              </a:buClr>
              <a:buSzPct val="85000"/>
              <a:buFont typeface="Wingdings 2" pitchFamily="18" charset="2"/>
              <a:buNone/>
              <a:tabLst/>
              <a:defRPr/>
            </a:pPr>
            <a:endParaRPr kumimoji="0" lang="fr-FR" sz="1600" b="1" i="0" u="none" strike="noStrike" kern="1200" cap="all" spc="250" normalizeH="0" baseline="0" noProof="0" dirty="0">
              <a:ln>
                <a:noFill/>
              </a:ln>
              <a:solidFill>
                <a:srgbClr val="C00000"/>
              </a:solidFill>
              <a:effectLst/>
              <a:uLnTx/>
              <a:uFillTx/>
              <a:latin typeface="+mn-lt"/>
              <a:ea typeface="+mn-ea"/>
              <a:cs typeface="+mn-cs"/>
            </a:endParaRPr>
          </a:p>
          <a:p>
            <a:pPr marL="0" marR="0" lvl="0" indent="0" algn="ctr" defTabSz="914400" rtl="0" eaLnBrk="1" fontAlgn="base" latinLnBrk="0" hangingPunct="1">
              <a:lnSpc>
                <a:spcPct val="100000"/>
              </a:lnSpc>
              <a:spcBef>
                <a:spcPct val="20000"/>
              </a:spcBef>
              <a:spcAft>
                <a:spcPct val="0"/>
              </a:spcAft>
              <a:buClr>
                <a:schemeClr val="accent1"/>
              </a:buClr>
              <a:buSzPct val="85000"/>
              <a:buFont typeface="Wingdings 2" pitchFamily="18" charset="2"/>
              <a:buNone/>
              <a:tabLst/>
              <a:defRPr/>
            </a:pPr>
            <a:r>
              <a:rPr kumimoji="0" lang="fr-FR" sz="2400" b="1" i="0" u="none" strike="noStrike" kern="1200" cap="all" spc="250" normalizeH="0" baseline="0" noProof="0" dirty="0">
                <a:ln>
                  <a:noFill/>
                </a:ln>
                <a:solidFill>
                  <a:schemeClr val="accent5">
                    <a:lumMod val="60000"/>
                    <a:lumOff val="40000"/>
                  </a:schemeClr>
                </a:solidFill>
                <a:effectLst/>
                <a:uLnTx/>
                <a:uFillTx/>
                <a:latin typeface="+mn-lt"/>
                <a:ea typeface="+mn-ea"/>
                <a:cs typeface="+mn-cs"/>
              </a:rPr>
              <a:t>Master d’archéologie</a:t>
            </a:r>
          </a:p>
          <a:p>
            <a:pPr marL="0" marR="0" lvl="0" indent="0" algn="ctr" defTabSz="914400" rtl="0" eaLnBrk="1" fontAlgn="base" latinLnBrk="0" hangingPunct="1">
              <a:lnSpc>
                <a:spcPct val="100000"/>
              </a:lnSpc>
              <a:spcBef>
                <a:spcPct val="20000"/>
              </a:spcBef>
              <a:spcAft>
                <a:spcPct val="0"/>
              </a:spcAft>
              <a:buClr>
                <a:schemeClr val="accent1"/>
              </a:buClr>
              <a:buSzPct val="85000"/>
              <a:buFont typeface="Wingdings 2" pitchFamily="18" charset="2"/>
              <a:buNone/>
              <a:tabLst/>
              <a:defRPr/>
            </a:pPr>
            <a:r>
              <a:rPr kumimoji="0" lang="fr-FR" sz="2400" b="1" i="0" u="none" strike="noStrike" kern="1200" cap="none" spc="250" normalizeH="0" baseline="0" noProof="0" dirty="0">
                <a:ln>
                  <a:noFill/>
                </a:ln>
                <a:solidFill>
                  <a:schemeClr val="accent5">
                    <a:lumMod val="60000"/>
                    <a:lumOff val="40000"/>
                  </a:schemeClr>
                </a:solidFill>
                <a:effectLst/>
                <a:uLnTx/>
                <a:uFillTx/>
                <a:latin typeface="+mn-lt"/>
                <a:ea typeface="+mn-ea"/>
                <a:cs typeface="+mn-cs"/>
              </a:rPr>
              <a:t>M1 – S1</a:t>
            </a:r>
          </a:p>
          <a:p>
            <a:pPr marL="0" marR="0" lvl="0" indent="0" algn="ctr" defTabSz="914400" rtl="0" eaLnBrk="1" fontAlgn="base" latinLnBrk="0" hangingPunct="1">
              <a:lnSpc>
                <a:spcPct val="100000"/>
              </a:lnSpc>
              <a:spcBef>
                <a:spcPct val="20000"/>
              </a:spcBef>
              <a:spcAft>
                <a:spcPct val="0"/>
              </a:spcAft>
              <a:buClr>
                <a:schemeClr val="accent1"/>
              </a:buClr>
              <a:buSzPct val="85000"/>
              <a:buFont typeface="Wingdings 2" pitchFamily="18" charset="2"/>
              <a:buNone/>
              <a:tabLst/>
              <a:defRPr/>
            </a:pPr>
            <a:endParaRPr kumimoji="0" lang="fr-FR" sz="2800" b="0" i="0" u="none" strike="noStrike" kern="1200" cap="none" spc="250" normalizeH="0" baseline="0" noProof="0" dirty="0">
              <a:ln>
                <a:noFill/>
              </a:ln>
              <a:solidFill>
                <a:schemeClr val="accent5">
                  <a:lumMod val="60000"/>
                  <a:lumOff val="40000"/>
                </a:schemeClr>
              </a:solidFill>
              <a:effectLst/>
              <a:uLnTx/>
              <a:uFillTx/>
              <a:latin typeface="+mj-lt"/>
              <a:ea typeface="+mj-ea"/>
              <a:cs typeface="+mj-cs"/>
            </a:endParaRPr>
          </a:p>
          <a:p>
            <a:pPr marL="0" marR="0" lvl="0" indent="0" algn="ctr" defTabSz="914400" rtl="0" eaLnBrk="1" fontAlgn="base" latinLnBrk="0" hangingPunct="1">
              <a:lnSpc>
                <a:spcPct val="100000"/>
              </a:lnSpc>
              <a:spcBef>
                <a:spcPct val="20000"/>
              </a:spcBef>
              <a:spcAft>
                <a:spcPct val="0"/>
              </a:spcAft>
              <a:buClr>
                <a:schemeClr val="accent1"/>
              </a:buClr>
              <a:buSzPct val="85000"/>
              <a:buFont typeface="Wingdings 2" pitchFamily="18" charset="2"/>
              <a:buNone/>
              <a:tabLst/>
              <a:defRPr/>
            </a:pPr>
            <a:r>
              <a:rPr kumimoji="0" lang="fr-FR" sz="2000" b="0" i="0" u="none" strike="noStrike" kern="1200" cap="all" spc="250" normalizeH="0" baseline="0" noProof="0" dirty="0">
                <a:ln>
                  <a:noFill/>
                </a:ln>
                <a:solidFill>
                  <a:srgbClr val="C00000"/>
                </a:solidFill>
                <a:effectLst/>
                <a:uLnTx/>
                <a:uFillTx/>
                <a:latin typeface="+mj-lt"/>
                <a:ea typeface="+mj-ea"/>
                <a:cs typeface="+mj-cs"/>
              </a:rPr>
              <a:t>JONATHAN GUILLAUME</a:t>
            </a:r>
          </a:p>
          <a:p>
            <a:pPr marL="0" marR="0" lvl="0" indent="0" algn="ctr" defTabSz="914400" rtl="0" eaLnBrk="1" fontAlgn="base" latinLnBrk="0" hangingPunct="1">
              <a:lnSpc>
                <a:spcPct val="100000"/>
              </a:lnSpc>
              <a:spcBef>
                <a:spcPct val="20000"/>
              </a:spcBef>
              <a:spcAft>
                <a:spcPct val="0"/>
              </a:spcAft>
              <a:buClr>
                <a:schemeClr val="accent1"/>
              </a:buClr>
              <a:buSzPct val="85000"/>
              <a:buFont typeface="Wingdings 2" pitchFamily="18" charset="2"/>
              <a:buNone/>
              <a:tabLst/>
              <a:defRPr/>
            </a:pPr>
            <a:r>
              <a:rPr lang="fr-FR" sz="2000" cap="all" spc="250" dirty="0">
                <a:solidFill>
                  <a:srgbClr val="C00000"/>
                </a:solidFill>
                <a:latin typeface="+mj-lt"/>
                <a:ea typeface="+mj-ea"/>
                <a:cs typeface="+mj-cs"/>
              </a:rPr>
              <a:t>&amp; </a:t>
            </a:r>
            <a:r>
              <a:rPr kumimoji="0" lang="fr-FR" sz="2000" b="0" i="0" u="none" strike="noStrike" kern="1200" cap="all" spc="250" normalizeH="0" baseline="0" noProof="0" dirty="0">
                <a:ln>
                  <a:noFill/>
                </a:ln>
                <a:solidFill>
                  <a:srgbClr val="C00000"/>
                </a:solidFill>
                <a:effectLst/>
                <a:uLnTx/>
                <a:uFillTx/>
                <a:latin typeface="+mj-lt"/>
                <a:ea typeface="+mj-ea"/>
                <a:cs typeface="+mj-cs"/>
              </a:rPr>
              <a:t>Magali WATTEAUX</a:t>
            </a:r>
          </a:p>
          <a:p>
            <a:pPr marL="0" marR="0" lvl="0" indent="0" algn="ctr" defTabSz="914400" rtl="0" eaLnBrk="1" fontAlgn="base" latinLnBrk="0" hangingPunct="1">
              <a:lnSpc>
                <a:spcPct val="100000"/>
              </a:lnSpc>
              <a:spcBef>
                <a:spcPct val="20000"/>
              </a:spcBef>
              <a:spcAft>
                <a:spcPct val="0"/>
              </a:spcAft>
              <a:buClr>
                <a:schemeClr val="accent1"/>
              </a:buClr>
              <a:buSzPct val="85000"/>
              <a:buFont typeface="Wingdings 2" pitchFamily="18" charset="2"/>
              <a:buNone/>
              <a:tabLst/>
              <a:defRPr/>
            </a:pPr>
            <a:r>
              <a:rPr kumimoji="0" lang="fr-FR" sz="1600" b="0" i="0" u="none" strike="noStrike" kern="1200" cap="none" spc="250" normalizeH="0" baseline="0" noProof="0" dirty="0">
                <a:ln>
                  <a:noFill/>
                </a:ln>
                <a:solidFill>
                  <a:srgbClr val="C00000"/>
                </a:solidFill>
                <a:effectLst/>
                <a:uLnTx/>
                <a:uFillTx/>
                <a:latin typeface="+mj-lt"/>
                <a:ea typeface="+mj-ea"/>
                <a:cs typeface="+mj-cs"/>
              </a:rPr>
              <a:t>jonathan.guillaume@univ-rennes2.fr</a:t>
            </a:r>
          </a:p>
          <a:p>
            <a:pPr marL="0" marR="0" lvl="0" indent="0" algn="ctr" defTabSz="914400" rtl="0" eaLnBrk="1" fontAlgn="base" latinLnBrk="0" hangingPunct="1">
              <a:lnSpc>
                <a:spcPct val="100000"/>
              </a:lnSpc>
              <a:spcBef>
                <a:spcPct val="20000"/>
              </a:spcBef>
              <a:spcAft>
                <a:spcPct val="0"/>
              </a:spcAft>
              <a:buClr>
                <a:schemeClr val="accent1"/>
              </a:buClr>
              <a:buSzPct val="85000"/>
              <a:buFont typeface="Wingdings 2" pitchFamily="18" charset="2"/>
              <a:buNone/>
              <a:tabLst/>
              <a:defRPr/>
            </a:pPr>
            <a:endParaRPr kumimoji="0" lang="fr-FR" sz="2800" b="0" i="0" u="none" strike="noStrike" kern="1200" cap="all" spc="250" normalizeH="0" baseline="0" noProof="0" dirty="0">
              <a:ln>
                <a:noFill/>
              </a:ln>
              <a:solidFill>
                <a:srgbClr val="C00000"/>
              </a:solidFill>
              <a:effectLst/>
              <a:uLnTx/>
              <a:uFillTx/>
              <a:latin typeface="+mj-lt"/>
              <a:ea typeface="+mj-ea"/>
              <a:cs typeface="+mj-cs"/>
            </a:endParaRPr>
          </a:p>
          <a:p>
            <a:pPr marL="0" marR="0" lvl="0" indent="0" algn="ctr" defTabSz="914400" rtl="0" eaLnBrk="1" fontAlgn="base" latinLnBrk="0" hangingPunct="1">
              <a:lnSpc>
                <a:spcPct val="100000"/>
              </a:lnSpc>
              <a:spcBef>
                <a:spcPct val="20000"/>
              </a:spcBef>
              <a:spcAft>
                <a:spcPct val="0"/>
              </a:spcAft>
              <a:buClr>
                <a:schemeClr val="accent1"/>
              </a:buClr>
              <a:buSzPct val="85000"/>
              <a:buFont typeface="Wingdings 2" pitchFamily="18" charset="2"/>
              <a:buNone/>
              <a:tabLst/>
              <a:defRPr/>
            </a:pPr>
            <a:endParaRPr kumimoji="0" lang="fr-FR" sz="2800" b="0" i="0" u="none" strike="noStrike" kern="1200" cap="all" spc="250" normalizeH="0" baseline="0" noProof="0" dirty="0">
              <a:ln>
                <a:noFill/>
              </a:ln>
              <a:solidFill>
                <a:schemeClr val="accent5">
                  <a:lumMod val="60000"/>
                  <a:lumOff val="40000"/>
                </a:schemeClr>
              </a:solidFill>
              <a:effectLst/>
              <a:uLnTx/>
              <a:uFillTx/>
              <a:latin typeface="+mj-lt"/>
              <a:ea typeface="+mj-ea"/>
              <a:cs typeface="+mj-cs"/>
            </a:endParaRPr>
          </a:p>
          <a:p>
            <a:pPr marL="0" marR="0" lvl="0" indent="0" algn="ctr" defTabSz="914400" rtl="0" eaLnBrk="1" fontAlgn="base" latinLnBrk="0" hangingPunct="1">
              <a:lnSpc>
                <a:spcPct val="100000"/>
              </a:lnSpc>
              <a:spcBef>
                <a:spcPct val="20000"/>
              </a:spcBef>
              <a:spcAft>
                <a:spcPct val="0"/>
              </a:spcAft>
              <a:buClr>
                <a:schemeClr val="accent1"/>
              </a:buClr>
              <a:buSzPct val="85000"/>
              <a:buFont typeface="Wingdings 2" pitchFamily="18" charset="2"/>
              <a:buNone/>
              <a:tabLst/>
              <a:defRPr/>
            </a:pPr>
            <a:endParaRPr kumimoji="0" lang="fr-FR" sz="1600" b="1" i="0" u="none" strike="noStrike" kern="1200" cap="none" spc="250" normalizeH="0" baseline="0" noProof="0" dirty="0">
              <a:ln>
                <a:noFill/>
              </a:ln>
              <a:solidFill>
                <a:schemeClr val="accent5">
                  <a:lumMod val="60000"/>
                  <a:lumOff val="40000"/>
                </a:schemeClr>
              </a:solidFill>
              <a:effectLst/>
              <a:uLnTx/>
              <a:uFillTx/>
              <a:latin typeface="+mn-lt"/>
              <a:ea typeface="+mn-ea"/>
              <a:cs typeface="+mn-cs"/>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6502B1-B767-9D7B-D9CF-CCC5995AEF7F}"/>
            </a:ext>
          </a:extLst>
        </p:cNvPr>
        <p:cNvGrpSpPr/>
        <p:nvPr/>
      </p:nvGrpSpPr>
      <p:grpSpPr>
        <a:xfrm>
          <a:off x="0" y="0"/>
          <a:ext cx="0" cy="0"/>
          <a:chOff x="0" y="0"/>
          <a:chExt cx="0" cy="0"/>
        </a:xfrm>
      </p:grpSpPr>
      <p:sp>
        <p:nvSpPr>
          <p:cNvPr id="21506" name="Titre 1">
            <a:extLst>
              <a:ext uri="{FF2B5EF4-FFF2-40B4-BE49-F238E27FC236}">
                <a16:creationId xmlns:a16="http://schemas.microsoft.com/office/drawing/2014/main" id="{1356F384-18E9-69E4-E24E-78EAF0BA44CB}"/>
              </a:ext>
            </a:extLst>
          </p:cNvPr>
          <p:cNvSpPr>
            <a:spLocks noGrp="1"/>
          </p:cNvSpPr>
          <p:nvPr>
            <p:ph type="title"/>
          </p:nvPr>
        </p:nvSpPr>
        <p:spPr>
          <a:xfrm>
            <a:off x="179512" y="116632"/>
            <a:ext cx="8836025" cy="758825"/>
          </a:xfrm>
        </p:spPr>
        <p:txBody>
          <a:bodyPr/>
          <a:lstStyle/>
          <a:p>
            <a:pPr eaLnBrk="1" hangingPunct="1"/>
            <a:r>
              <a:rPr lang="fr-FR" sz="2600" b="1" i="1" dirty="0">
                <a:solidFill>
                  <a:srgbClr val="C00000"/>
                </a:solidFill>
              </a:rPr>
              <a:t>La révolution numérique</a:t>
            </a:r>
          </a:p>
        </p:txBody>
      </p:sp>
      <p:sp>
        <p:nvSpPr>
          <p:cNvPr id="6" name="Espace réservé du contenu 2">
            <a:extLst>
              <a:ext uri="{FF2B5EF4-FFF2-40B4-BE49-F238E27FC236}">
                <a16:creationId xmlns:a16="http://schemas.microsoft.com/office/drawing/2014/main" id="{8D91E53D-CE8E-1271-375C-C2D9B82E6596}"/>
              </a:ext>
            </a:extLst>
          </p:cNvPr>
          <p:cNvSpPr txBox="1">
            <a:spLocks/>
          </p:cNvSpPr>
          <p:nvPr/>
        </p:nvSpPr>
        <p:spPr>
          <a:xfrm>
            <a:off x="107504" y="1521296"/>
            <a:ext cx="4968552" cy="4572000"/>
          </a:xfrm>
          <a:prstGeom prst="rect">
            <a:avLst/>
          </a:prstGeom>
        </p:spPr>
        <p:txBody>
          <a:bodyPr/>
          <a:lstStyle/>
          <a:p>
            <a:pPr marL="360363" indent="-268288" algn="just">
              <a:buClr>
                <a:srgbClr val="C00000"/>
              </a:buClr>
              <a:buFont typeface="Arial" pitchFamily="34" charset="0"/>
              <a:buChar char="•"/>
              <a:defRPr/>
            </a:pPr>
            <a:endParaRPr lang="en-US" sz="2000" b="1" dirty="0">
              <a:solidFill>
                <a:schemeClr val="accent3"/>
              </a:solidFill>
              <a:latin typeface="+mj-lt"/>
              <a:sym typeface="Wingdings" pitchFamily="2" charset="2"/>
            </a:endParaRPr>
          </a:p>
          <a:p>
            <a:pPr marL="365125" indent="-255588" algn="just">
              <a:spcBef>
                <a:spcPts val="300"/>
              </a:spcBef>
              <a:buClr>
                <a:srgbClr val="0070C0"/>
              </a:buClr>
              <a:buFont typeface="Wingdings" pitchFamily="2" charset="2"/>
              <a:buChar char="è"/>
              <a:defRPr/>
            </a:pPr>
            <a:endParaRPr lang="fr-FR" sz="2000" dirty="0">
              <a:latin typeface="+mj-lt"/>
            </a:endParaRPr>
          </a:p>
        </p:txBody>
      </p:sp>
      <p:pic>
        <p:nvPicPr>
          <p:cNvPr id="3" name="Image 2">
            <a:extLst>
              <a:ext uri="{FF2B5EF4-FFF2-40B4-BE49-F238E27FC236}">
                <a16:creationId xmlns:a16="http://schemas.microsoft.com/office/drawing/2014/main" id="{F4D1FCBE-D979-AF87-6607-F8DDF45B8AE4}"/>
              </a:ext>
            </a:extLst>
          </p:cNvPr>
          <p:cNvPicPr>
            <a:picLocks noChangeAspect="1"/>
          </p:cNvPicPr>
          <p:nvPr/>
        </p:nvPicPr>
        <p:blipFill>
          <a:blip r:embed="rId2"/>
          <a:srcRect r="20612"/>
          <a:stretch>
            <a:fillRect/>
          </a:stretch>
        </p:blipFill>
        <p:spPr>
          <a:xfrm>
            <a:off x="2627784" y="873434"/>
            <a:ext cx="6175632" cy="417646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Image 6">
            <a:extLst>
              <a:ext uri="{FF2B5EF4-FFF2-40B4-BE49-F238E27FC236}">
                <a16:creationId xmlns:a16="http://schemas.microsoft.com/office/drawing/2014/main" id="{C303BC55-10C5-57AC-A2C2-7464D35F4935}"/>
              </a:ext>
            </a:extLst>
          </p:cNvPr>
          <p:cNvPicPr>
            <a:picLocks noChangeAspect="1"/>
          </p:cNvPicPr>
          <p:nvPr/>
        </p:nvPicPr>
        <p:blipFill>
          <a:blip r:embed="rId3"/>
          <a:srcRect r="57372" b="5787"/>
          <a:stretch>
            <a:fillRect/>
          </a:stretch>
        </p:blipFill>
        <p:spPr>
          <a:xfrm>
            <a:off x="368364" y="1666706"/>
            <a:ext cx="3747525" cy="4572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8" name="ZoneTexte 7">
            <a:extLst>
              <a:ext uri="{FF2B5EF4-FFF2-40B4-BE49-F238E27FC236}">
                <a16:creationId xmlns:a16="http://schemas.microsoft.com/office/drawing/2014/main" id="{FDBEA96F-6FDF-050B-181B-9892D6E2C3FE}"/>
              </a:ext>
            </a:extLst>
          </p:cNvPr>
          <p:cNvSpPr txBox="1"/>
          <p:nvPr/>
        </p:nvSpPr>
        <p:spPr>
          <a:xfrm>
            <a:off x="4370784" y="5299769"/>
            <a:ext cx="4272535" cy="738664"/>
          </a:xfrm>
          <a:prstGeom prst="rect">
            <a:avLst/>
          </a:prstGeom>
          <a:noFill/>
        </p:spPr>
        <p:txBody>
          <a:bodyPr wrap="square" rtlCol="0">
            <a:spAutoFit/>
          </a:bodyPr>
          <a:lstStyle/>
          <a:p>
            <a:r>
              <a:rPr lang="fr-FR" sz="1400" dirty="0" err="1"/>
              <a:t>Geoservice</a:t>
            </a:r>
            <a:r>
              <a:rPr lang="fr-FR" sz="1400" dirty="0"/>
              <a:t>, Géoportail, Remonter le Temps, </a:t>
            </a:r>
            <a:r>
              <a:rPr lang="fr-FR" sz="1400" dirty="0" err="1"/>
              <a:t>GoogleEarth</a:t>
            </a:r>
            <a:r>
              <a:rPr lang="fr-FR" sz="1400" dirty="0"/>
              <a:t>, services géomatiques décentralisés et des collectivités, SIG libre QGIS, ……</a:t>
            </a:r>
          </a:p>
        </p:txBody>
      </p:sp>
    </p:spTree>
    <p:extLst>
      <p:ext uri="{BB962C8B-B14F-4D97-AF65-F5344CB8AC3E}">
        <p14:creationId xmlns:p14="http://schemas.microsoft.com/office/powerpoint/2010/main" val="286491949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2A9906-D23C-2911-49F4-4961258CC8E0}"/>
            </a:ext>
          </a:extLst>
        </p:cNvPr>
        <p:cNvGrpSpPr/>
        <p:nvPr/>
      </p:nvGrpSpPr>
      <p:grpSpPr>
        <a:xfrm>
          <a:off x="0" y="0"/>
          <a:ext cx="0" cy="0"/>
          <a:chOff x="0" y="0"/>
          <a:chExt cx="0" cy="0"/>
        </a:xfrm>
      </p:grpSpPr>
      <p:sp>
        <p:nvSpPr>
          <p:cNvPr id="21506" name="Titre 1">
            <a:extLst>
              <a:ext uri="{FF2B5EF4-FFF2-40B4-BE49-F238E27FC236}">
                <a16:creationId xmlns:a16="http://schemas.microsoft.com/office/drawing/2014/main" id="{8D6BB805-AF6C-ED33-1552-6A0945CCCD83}"/>
              </a:ext>
            </a:extLst>
          </p:cNvPr>
          <p:cNvSpPr>
            <a:spLocks noGrp="1"/>
          </p:cNvSpPr>
          <p:nvPr>
            <p:ph type="title"/>
          </p:nvPr>
        </p:nvSpPr>
        <p:spPr>
          <a:xfrm>
            <a:off x="179512" y="116632"/>
            <a:ext cx="8836025" cy="758825"/>
          </a:xfrm>
        </p:spPr>
        <p:txBody>
          <a:bodyPr/>
          <a:lstStyle/>
          <a:p>
            <a:pPr eaLnBrk="1" hangingPunct="1"/>
            <a:r>
              <a:rPr lang="fr-FR" sz="2600" b="1" i="1" dirty="0">
                <a:solidFill>
                  <a:srgbClr val="C00000"/>
                </a:solidFill>
              </a:rPr>
              <a:t>Naissance de l’</a:t>
            </a:r>
            <a:r>
              <a:rPr lang="fr-FR" sz="2600" b="1" i="1" dirty="0" err="1">
                <a:solidFill>
                  <a:srgbClr val="C00000"/>
                </a:solidFill>
              </a:rPr>
              <a:t>archéogéographie</a:t>
            </a:r>
            <a:endParaRPr lang="fr-FR" sz="2600" b="1" i="1" dirty="0">
              <a:solidFill>
                <a:srgbClr val="C00000"/>
              </a:solidFill>
            </a:endParaRPr>
          </a:p>
        </p:txBody>
      </p:sp>
      <p:sp>
        <p:nvSpPr>
          <p:cNvPr id="6" name="Espace réservé du contenu 2">
            <a:extLst>
              <a:ext uri="{FF2B5EF4-FFF2-40B4-BE49-F238E27FC236}">
                <a16:creationId xmlns:a16="http://schemas.microsoft.com/office/drawing/2014/main" id="{39A442E6-FD36-5FBF-3376-4BCD3F70CB81}"/>
              </a:ext>
            </a:extLst>
          </p:cNvPr>
          <p:cNvSpPr txBox="1">
            <a:spLocks/>
          </p:cNvSpPr>
          <p:nvPr/>
        </p:nvSpPr>
        <p:spPr>
          <a:xfrm>
            <a:off x="107504" y="1521296"/>
            <a:ext cx="4968552" cy="4572000"/>
          </a:xfrm>
          <a:prstGeom prst="rect">
            <a:avLst/>
          </a:prstGeom>
        </p:spPr>
        <p:txBody>
          <a:bodyPr/>
          <a:lstStyle/>
          <a:p>
            <a:pPr marL="360363" indent="-268288" algn="just">
              <a:buClr>
                <a:srgbClr val="C00000"/>
              </a:buClr>
              <a:buFont typeface="Arial" pitchFamily="34" charset="0"/>
              <a:buChar char="•"/>
              <a:defRPr/>
            </a:pPr>
            <a:endParaRPr lang="en-US" sz="2000" b="1" dirty="0">
              <a:solidFill>
                <a:schemeClr val="accent3"/>
              </a:solidFill>
              <a:latin typeface="+mj-lt"/>
              <a:sym typeface="Wingdings" pitchFamily="2" charset="2"/>
            </a:endParaRPr>
          </a:p>
          <a:p>
            <a:pPr marL="365125" indent="-255588" algn="just">
              <a:spcBef>
                <a:spcPts val="300"/>
              </a:spcBef>
              <a:buClr>
                <a:srgbClr val="0070C0"/>
              </a:buClr>
              <a:buFont typeface="Wingdings" pitchFamily="2" charset="2"/>
              <a:buChar char="è"/>
              <a:defRPr/>
            </a:pPr>
            <a:endParaRPr lang="fr-FR" sz="2000" dirty="0">
              <a:latin typeface="+mj-lt"/>
            </a:endParaRPr>
          </a:p>
        </p:txBody>
      </p:sp>
      <p:pic>
        <p:nvPicPr>
          <p:cNvPr id="9" name="Image 8">
            <a:extLst>
              <a:ext uri="{FF2B5EF4-FFF2-40B4-BE49-F238E27FC236}">
                <a16:creationId xmlns:a16="http://schemas.microsoft.com/office/drawing/2014/main" id="{04E6BF11-77D3-0464-C8E6-292D43E387C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75856" y="1723666"/>
            <a:ext cx="2508587" cy="3728260"/>
          </a:xfrm>
          <a:prstGeom prst="rect">
            <a:avLst/>
          </a:prstGeom>
        </p:spPr>
      </p:pic>
      <p:pic>
        <p:nvPicPr>
          <p:cNvPr id="11" name="Image 10">
            <a:extLst>
              <a:ext uri="{FF2B5EF4-FFF2-40B4-BE49-F238E27FC236}">
                <a16:creationId xmlns:a16="http://schemas.microsoft.com/office/drawing/2014/main" id="{0993E82B-5B47-EA8A-3F95-1776018F4B3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17475" y="1723666"/>
            <a:ext cx="2654878" cy="3723839"/>
          </a:xfrm>
          <a:prstGeom prst="rect">
            <a:avLst/>
          </a:prstGeom>
        </p:spPr>
      </p:pic>
      <p:pic>
        <p:nvPicPr>
          <p:cNvPr id="13" name="Image 12">
            <a:extLst>
              <a:ext uri="{FF2B5EF4-FFF2-40B4-BE49-F238E27FC236}">
                <a16:creationId xmlns:a16="http://schemas.microsoft.com/office/drawing/2014/main" id="{2C909EAB-FC44-3B0D-E4C3-381F5E5B166E}"/>
              </a:ext>
            </a:extLst>
          </p:cNvPr>
          <p:cNvPicPr>
            <a:picLocks noChangeAspect="1"/>
          </p:cNvPicPr>
          <p:nvPr/>
        </p:nvPicPr>
        <p:blipFill>
          <a:blip r:embed="rId4" cstate="print">
            <a:extLst>
              <a:ext uri="{28A0092B-C50C-407E-A947-70E740481C1C}">
                <a14:useLocalDpi xmlns:a14="http://schemas.microsoft.com/office/drawing/2010/main" val="0"/>
              </a:ext>
            </a:extLst>
          </a:blip>
          <a:srcRect l="10652" t="7045" r="10589" b="6580"/>
          <a:stretch>
            <a:fillRect/>
          </a:stretch>
        </p:blipFill>
        <p:spPr>
          <a:xfrm>
            <a:off x="323528" y="1723666"/>
            <a:ext cx="2579407" cy="3771774"/>
          </a:xfrm>
          <a:prstGeom prst="rect">
            <a:avLst/>
          </a:prstGeom>
        </p:spPr>
      </p:pic>
    </p:spTree>
    <p:extLst>
      <p:ext uri="{BB962C8B-B14F-4D97-AF65-F5344CB8AC3E}">
        <p14:creationId xmlns:p14="http://schemas.microsoft.com/office/powerpoint/2010/main" val="359295342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4" descr="Essai GC 2000"/>
          <p:cNvPicPr>
            <a:picLocks noChangeAspect="1" noChangeArrowheads="1"/>
          </p:cNvPicPr>
          <p:nvPr/>
        </p:nvPicPr>
        <p:blipFill>
          <a:blip r:embed="rId2" cstate="print"/>
          <a:srcRect/>
          <a:stretch>
            <a:fillRect/>
          </a:stretch>
        </p:blipFill>
        <p:spPr bwMode="auto">
          <a:xfrm>
            <a:off x="323850" y="1341438"/>
            <a:ext cx="3816350" cy="5370512"/>
          </a:xfrm>
          <a:prstGeom prst="rect">
            <a:avLst/>
          </a:prstGeom>
          <a:ln>
            <a:noFill/>
          </a:ln>
          <a:effectLst>
            <a:outerShdw blurRad="292100" dist="139700" dir="2700000" algn="tl" rotWithShape="0">
              <a:srgbClr val="333333">
                <a:alpha val="65000"/>
              </a:srgbClr>
            </a:outerShdw>
          </a:effectLst>
        </p:spPr>
      </p:pic>
      <p:sp>
        <p:nvSpPr>
          <p:cNvPr id="4" name="Titre 3"/>
          <p:cNvSpPr>
            <a:spLocks noGrp="1"/>
          </p:cNvSpPr>
          <p:nvPr>
            <p:ph type="title"/>
          </p:nvPr>
        </p:nvSpPr>
        <p:spPr>
          <a:xfrm>
            <a:off x="301625" y="77887"/>
            <a:ext cx="8534400" cy="758825"/>
          </a:xfrm>
        </p:spPr>
        <p:txBody>
          <a:bodyPr>
            <a:noAutofit/>
          </a:bodyPr>
          <a:lstStyle/>
          <a:p>
            <a:pPr eaLnBrk="1" fontAlgn="auto" hangingPunct="1">
              <a:spcAft>
                <a:spcPts val="0"/>
              </a:spcAft>
              <a:defRPr/>
            </a:pPr>
            <a:r>
              <a:rPr lang="fr-FR" sz="3200" dirty="0">
                <a:solidFill>
                  <a:schemeClr val="accent3">
                    <a:shade val="75000"/>
                  </a:schemeClr>
                </a:solidFill>
              </a:rPr>
              <a:t>Un essai fondateur</a:t>
            </a:r>
          </a:p>
        </p:txBody>
      </p:sp>
      <p:sp>
        <p:nvSpPr>
          <p:cNvPr id="6" name="ZoneTexte 5"/>
          <p:cNvSpPr txBox="1"/>
          <p:nvPr/>
        </p:nvSpPr>
        <p:spPr>
          <a:xfrm>
            <a:off x="4428555" y="1712997"/>
            <a:ext cx="4391917" cy="4324261"/>
          </a:xfrm>
          <a:prstGeom prst="rect">
            <a:avLst/>
          </a:prstGeom>
          <a:noFill/>
        </p:spPr>
        <p:txBody>
          <a:bodyPr wrap="square">
            <a:spAutoFit/>
          </a:bodyPr>
          <a:lstStyle/>
          <a:p>
            <a:pPr>
              <a:defRPr/>
            </a:pPr>
            <a:endParaRPr lang="fr-FR" dirty="0">
              <a:latin typeface="+mn-lt"/>
            </a:endParaRPr>
          </a:p>
          <a:p>
            <a:pPr marL="176213" indent="-176213">
              <a:buClr>
                <a:srgbClr val="C00000"/>
              </a:buClr>
              <a:buSzPct val="85000"/>
              <a:buFont typeface="Georgia" pitchFamily="18" charset="0"/>
              <a:buChar char="●"/>
              <a:defRPr/>
            </a:pPr>
            <a:r>
              <a:rPr lang="fr-FR" b="1" dirty="0">
                <a:solidFill>
                  <a:srgbClr val="C00000"/>
                </a:solidFill>
                <a:latin typeface="+mn-lt"/>
              </a:rPr>
              <a:t>Répondre à une crise existentielle scientifique </a:t>
            </a:r>
            <a:r>
              <a:rPr lang="fr-FR" dirty="0">
                <a:latin typeface="+mn-lt"/>
              </a:rPr>
              <a:t>: </a:t>
            </a:r>
          </a:p>
          <a:p>
            <a:pPr marL="541338" indent="-187325">
              <a:spcAft>
                <a:spcPts val="600"/>
              </a:spcAft>
              <a:buClr>
                <a:srgbClr val="C00000"/>
              </a:buClr>
              <a:buSzPct val="85000"/>
              <a:buFont typeface="Courier New" pitchFamily="49" charset="0"/>
              <a:buChar char="o"/>
              <a:defRPr/>
            </a:pPr>
            <a:r>
              <a:rPr lang="fr-FR" dirty="0">
                <a:latin typeface="+mn-lt"/>
              </a:rPr>
              <a:t>Et si ce que nous faisions en matière d’analyse morphologique était erroné ? (ex : les centuriations trouvées partout !)</a:t>
            </a:r>
          </a:p>
          <a:p>
            <a:pPr marL="541338" indent="-187325">
              <a:buClr>
                <a:srgbClr val="C00000"/>
              </a:buClr>
              <a:buSzPct val="85000"/>
              <a:buFont typeface="Courier New" pitchFamily="49" charset="0"/>
              <a:buChar char="o"/>
              <a:defRPr/>
            </a:pPr>
            <a:r>
              <a:rPr lang="fr-FR" dirty="0">
                <a:latin typeface="+mn-lt"/>
              </a:rPr>
              <a:t>Pourquoi la communauté scientifique alterne-t-elle entre rejet et surinterprétation de l’analyse morphologique </a:t>
            </a:r>
            <a:r>
              <a:rPr lang="fr-FR" dirty="0"/>
              <a:t>?</a:t>
            </a:r>
            <a:endParaRPr lang="fr-FR" dirty="0">
              <a:latin typeface="+mn-lt"/>
            </a:endParaRPr>
          </a:p>
          <a:p>
            <a:pPr>
              <a:buFontTx/>
              <a:buChar char="-"/>
              <a:defRPr/>
            </a:pPr>
            <a:endParaRPr lang="fr-FR" dirty="0">
              <a:latin typeface="+mn-lt"/>
            </a:endParaRPr>
          </a:p>
          <a:p>
            <a:pPr marL="176213" indent="-176213">
              <a:buClr>
                <a:srgbClr val="C00000"/>
              </a:buClr>
              <a:buSzPct val="85000"/>
              <a:buFont typeface="Georgia" pitchFamily="18" charset="0"/>
              <a:buChar char="●"/>
              <a:defRPr/>
            </a:pPr>
            <a:r>
              <a:rPr lang="fr-FR" b="1" dirty="0">
                <a:solidFill>
                  <a:srgbClr val="C00000"/>
                </a:solidFill>
              </a:rPr>
              <a:t>Proposer d’autres voies </a:t>
            </a:r>
            <a:r>
              <a:rPr lang="fr-FR" dirty="0">
                <a:latin typeface="+mn-lt"/>
              </a:rPr>
              <a:t>(méthodes, concepts, épistémologie) pour étudier la planimétrie.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e 7"/>
          <p:cNvGrpSpPr>
            <a:grpSpLocks noChangeAspect="1"/>
          </p:cNvGrpSpPr>
          <p:nvPr/>
        </p:nvGrpSpPr>
        <p:grpSpPr>
          <a:xfrm>
            <a:off x="179512" y="1412776"/>
            <a:ext cx="4355975" cy="5257939"/>
            <a:chOff x="0" y="1323975"/>
            <a:chExt cx="4584700" cy="5534025"/>
          </a:xfrm>
        </p:grpSpPr>
        <p:pic>
          <p:nvPicPr>
            <p:cNvPr id="19458" name="Picture 4" descr="ER 2003"/>
            <p:cNvPicPr>
              <a:picLocks noChangeAspect="1" noChangeArrowheads="1"/>
            </p:cNvPicPr>
            <p:nvPr/>
          </p:nvPicPr>
          <p:blipFill>
            <a:blip r:embed="rId2" cstate="print"/>
            <a:srcRect/>
            <a:stretch>
              <a:fillRect/>
            </a:stretch>
          </p:blipFill>
          <p:spPr bwMode="auto">
            <a:xfrm>
              <a:off x="0" y="1395413"/>
              <a:ext cx="4584700" cy="5462587"/>
            </a:xfrm>
            <a:prstGeom prst="rect">
              <a:avLst/>
            </a:prstGeom>
            <a:noFill/>
            <a:ln w="9525">
              <a:noFill/>
              <a:miter lim="800000"/>
              <a:headEnd/>
              <a:tailEnd/>
            </a:ln>
          </p:spPr>
        </p:pic>
        <p:sp>
          <p:nvSpPr>
            <p:cNvPr id="19460" name="Text Box 6"/>
            <p:cNvSpPr txBox="1">
              <a:spLocks noChangeArrowheads="1"/>
            </p:cNvSpPr>
            <p:nvPr/>
          </p:nvSpPr>
          <p:spPr bwMode="auto">
            <a:xfrm>
              <a:off x="7938" y="1323975"/>
              <a:ext cx="1530350" cy="304800"/>
            </a:xfrm>
            <a:prstGeom prst="rect">
              <a:avLst/>
            </a:prstGeom>
            <a:noFill/>
            <a:ln w="9525">
              <a:noFill/>
              <a:miter lim="800000"/>
              <a:headEnd/>
              <a:tailEnd/>
            </a:ln>
          </p:spPr>
          <p:txBody>
            <a:bodyPr wrap="none">
              <a:spAutoFit/>
            </a:bodyPr>
            <a:lstStyle/>
            <a:p>
              <a:r>
                <a:rPr lang="fr-FR" sz="1400" dirty="0"/>
                <a:t>N°167-168, 2003</a:t>
              </a:r>
            </a:p>
          </p:txBody>
        </p:sp>
      </p:grpSp>
      <p:grpSp>
        <p:nvGrpSpPr>
          <p:cNvPr id="9" name="Groupe 8"/>
          <p:cNvGrpSpPr>
            <a:grpSpLocks noChangeAspect="1"/>
          </p:cNvGrpSpPr>
          <p:nvPr/>
        </p:nvGrpSpPr>
        <p:grpSpPr>
          <a:xfrm>
            <a:off x="4644008" y="1484784"/>
            <a:ext cx="4329296" cy="5195455"/>
            <a:chOff x="4581525" y="1382713"/>
            <a:chExt cx="4562475" cy="5475287"/>
          </a:xfrm>
        </p:grpSpPr>
        <p:pic>
          <p:nvPicPr>
            <p:cNvPr id="19459" name="Picture 5" descr="ER 2005"/>
            <p:cNvPicPr>
              <a:picLocks noChangeAspect="1" noChangeArrowheads="1"/>
            </p:cNvPicPr>
            <p:nvPr/>
          </p:nvPicPr>
          <p:blipFill>
            <a:blip r:embed="rId3" cstate="print"/>
            <a:srcRect/>
            <a:stretch>
              <a:fillRect/>
            </a:stretch>
          </p:blipFill>
          <p:spPr bwMode="auto">
            <a:xfrm>
              <a:off x="4581525" y="1382713"/>
              <a:ext cx="4562475" cy="5475287"/>
            </a:xfrm>
            <a:prstGeom prst="rect">
              <a:avLst/>
            </a:prstGeom>
            <a:noFill/>
            <a:ln w="9525">
              <a:noFill/>
              <a:miter lim="800000"/>
              <a:headEnd/>
              <a:tailEnd/>
            </a:ln>
          </p:spPr>
        </p:pic>
        <p:sp>
          <p:nvSpPr>
            <p:cNvPr id="19461" name="Text Box 7"/>
            <p:cNvSpPr txBox="1">
              <a:spLocks noChangeArrowheads="1"/>
            </p:cNvSpPr>
            <p:nvPr/>
          </p:nvSpPr>
          <p:spPr bwMode="auto">
            <a:xfrm>
              <a:off x="7591425" y="1395413"/>
              <a:ext cx="1530350" cy="304800"/>
            </a:xfrm>
            <a:prstGeom prst="rect">
              <a:avLst/>
            </a:prstGeom>
            <a:noFill/>
            <a:ln w="9525">
              <a:noFill/>
              <a:miter lim="800000"/>
              <a:headEnd/>
              <a:tailEnd/>
            </a:ln>
          </p:spPr>
          <p:txBody>
            <a:bodyPr wrap="none">
              <a:spAutoFit/>
            </a:bodyPr>
            <a:lstStyle/>
            <a:p>
              <a:r>
                <a:rPr lang="fr-FR" sz="1400"/>
                <a:t>N°175-176, 2005</a:t>
              </a:r>
            </a:p>
          </p:txBody>
        </p:sp>
      </p:grpSp>
      <p:sp>
        <p:nvSpPr>
          <p:cNvPr id="7" name="Titre 6"/>
          <p:cNvSpPr>
            <a:spLocks noGrp="1"/>
          </p:cNvSpPr>
          <p:nvPr>
            <p:ph type="title"/>
          </p:nvPr>
        </p:nvSpPr>
        <p:spPr>
          <a:xfrm>
            <a:off x="107504" y="188640"/>
            <a:ext cx="8964488" cy="727348"/>
          </a:xfrm>
          <a:noFill/>
          <a:ln w="9525">
            <a:noFill/>
            <a:miter lim="800000"/>
            <a:headEnd/>
            <a:tailEnd/>
          </a:ln>
        </p:spPr>
        <p:txBody>
          <a:bodyPr vert="horz" wrap="square" lIns="91440" tIns="45720" rIns="91440" bIns="45720" numCol="1" anchor="b" anchorCtr="0" compatLnSpc="1">
            <a:prstTxWarp prst="textNoShape">
              <a:avLst/>
            </a:prstTxWarp>
            <a:noAutofit/>
          </a:bodyPr>
          <a:lstStyle/>
          <a:p>
            <a:pPr fontAlgn="auto">
              <a:spcAft>
                <a:spcPts val="0"/>
              </a:spcAft>
              <a:defRPr/>
            </a:pPr>
            <a:r>
              <a:rPr lang="fr-FR" sz="3200" dirty="0">
                <a:solidFill>
                  <a:schemeClr val="accent3">
                    <a:shade val="75000"/>
                  </a:schemeClr>
                </a:solidFill>
              </a:rPr>
              <a:t>2003-05 : naissance de l’« archéogéographie »</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re 6"/>
          <p:cNvSpPr>
            <a:spLocks noGrp="1"/>
          </p:cNvSpPr>
          <p:nvPr>
            <p:ph type="title" idx="4294967295"/>
          </p:nvPr>
        </p:nvSpPr>
        <p:spPr>
          <a:xfrm>
            <a:off x="1" y="188913"/>
            <a:ext cx="9144000" cy="503237"/>
          </a:xfrm>
          <a:noFill/>
          <a:ln w="9525">
            <a:noFill/>
            <a:miter lim="800000"/>
            <a:headEnd/>
            <a:tailEnd/>
          </a:ln>
        </p:spPr>
        <p:txBody>
          <a:bodyPr vert="horz" wrap="square" lIns="91440" tIns="45720" rIns="91440" bIns="45720" numCol="1" anchor="b" anchorCtr="0" compatLnSpc="1">
            <a:prstTxWarp prst="textNoShape">
              <a:avLst/>
            </a:prstTxWarp>
            <a:noAutofit/>
          </a:bodyPr>
          <a:lstStyle/>
          <a:p>
            <a:pPr fontAlgn="auto">
              <a:spcAft>
                <a:spcPts val="0"/>
              </a:spcAft>
              <a:defRPr/>
            </a:pPr>
            <a:r>
              <a:rPr lang="fr-FR" sz="3200" dirty="0">
                <a:solidFill>
                  <a:schemeClr val="accent3">
                    <a:shade val="75000"/>
                  </a:schemeClr>
                </a:solidFill>
              </a:rPr>
              <a:t>Depuis 2000’s  : explosion éditoriale</a:t>
            </a:r>
          </a:p>
        </p:txBody>
      </p:sp>
      <p:pic>
        <p:nvPicPr>
          <p:cNvPr id="15364" name="Image 9" descr="Livre GC Coimbra.jpg"/>
          <p:cNvPicPr>
            <a:picLocks noChangeAspect="1"/>
          </p:cNvPicPr>
          <p:nvPr/>
        </p:nvPicPr>
        <p:blipFill>
          <a:blip r:embed="rId2" cstate="print"/>
          <a:srcRect/>
          <a:stretch>
            <a:fillRect/>
          </a:stretch>
        </p:blipFill>
        <p:spPr bwMode="auto">
          <a:xfrm>
            <a:off x="1794238" y="880729"/>
            <a:ext cx="2011029" cy="2553444"/>
          </a:xfrm>
          <a:prstGeom prst="rect">
            <a:avLst/>
          </a:prstGeom>
          <a:noFill/>
          <a:ln w="9525">
            <a:noFill/>
            <a:miter lim="800000"/>
            <a:headEnd/>
            <a:tailEnd/>
          </a:ln>
        </p:spPr>
      </p:pic>
      <p:pic>
        <p:nvPicPr>
          <p:cNvPr id="15365" name="Image 10" descr="Traité archéogéo.jpg"/>
          <p:cNvPicPr>
            <a:picLocks noChangeAspect="1"/>
          </p:cNvPicPr>
          <p:nvPr/>
        </p:nvPicPr>
        <p:blipFill>
          <a:blip r:embed="rId3" cstate="print"/>
          <a:srcRect b="2940"/>
          <a:stretch>
            <a:fillRect/>
          </a:stretch>
        </p:blipFill>
        <p:spPr bwMode="auto">
          <a:xfrm>
            <a:off x="3851920" y="980728"/>
            <a:ext cx="1903703" cy="2808312"/>
          </a:xfrm>
          <a:prstGeom prst="rect">
            <a:avLst/>
          </a:prstGeom>
          <a:noFill/>
          <a:ln w="9525">
            <a:noFill/>
            <a:miter lim="800000"/>
            <a:headEnd/>
            <a:tailEnd/>
          </a:ln>
        </p:spPr>
      </p:pic>
      <p:pic>
        <p:nvPicPr>
          <p:cNvPr id="15366" name="Picture 8" descr="http://las.ehess.fr/docannexe/image/2039/docannexe-image-etudesrurales_188.gif"/>
          <p:cNvPicPr>
            <a:picLocks noChangeAspect="1" noChangeArrowheads="1"/>
          </p:cNvPicPr>
          <p:nvPr/>
        </p:nvPicPr>
        <p:blipFill>
          <a:blip r:embed="rId4" cstate="print"/>
          <a:srcRect/>
          <a:stretch>
            <a:fillRect/>
          </a:stretch>
        </p:blipFill>
        <p:spPr bwMode="auto">
          <a:xfrm>
            <a:off x="6862405" y="1196752"/>
            <a:ext cx="2281595" cy="2736304"/>
          </a:xfrm>
          <a:prstGeom prst="rect">
            <a:avLst/>
          </a:prstGeom>
          <a:noFill/>
          <a:ln w="9525">
            <a:noFill/>
            <a:miter lim="800000"/>
            <a:headEnd/>
            <a:tailEnd/>
          </a:ln>
        </p:spPr>
      </p:pic>
      <p:pic>
        <p:nvPicPr>
          <p:cNvPr id="15367" name="Picture 10" descr="http://www.calepinus.net/store/1276-1783-thickbox/la-terre-dans-le-monde-romain-anthropologie-droit-geographie.jpg"/>
          <p:cNvPicPr>
            <a:picLocks noChangeAspect="1" noChangeArrowheads="1"/>
          </p:cNvPicPr>
          <p:nvPr/>
        </p:nvPicPr>
        <p:blipFill>
          <a:blip r:embed="rId5" cstate="print"/>
          <a:srcRect l="10822" t="2634" r="10852"/>
          <a:stretch>
            <a:fillRect/>
          </a:stretch>
        </p:blipFill>
        <p:spPr bwMode="auto">
          <a:xfrm>
            <a:off x="0" y="3717032"/>
            <a:ext cx="1692275" cy="2451100"/>
          </a:xfrm>
          <a:prstGeom prst="rect">
            <a:avLst/>
          </a:prstGeom>
          <a:noFill/>
          <a:ln w="9525">
            <a:noFill/>
            <a:miter lim="800000"/>
            <a:headEnd/>
            <a:tailEnd/>
          </a:ln>
        </p:spPr>
      </p:pic>
      <p:pic>
        <p:nvPicPr>
          <p:cNvPr id="15368" name="Picture 12" descr="http://pufc.univ-fcomte.fr/download/pufc/image/ouvrages/couvertures/couv-gde1214.jpg"/>
          <p:cNvPicPr>
            <a:picLocks noChangeAspect="1" noChangeArrowheads="1"/>
          </p:cNvPicPr>
          <p:nvPr/>
        </p:nvPicPr>
        <p:blipFill>
          <a:blip r:embed="rId6" cstate="print"/>
          <a:srcRect/>
          <a:stretch>
            <a:fillRect/>
          </a:stretch>
        </p:blipFill>
        <p:spPr bwMode="auto">
          <a:xfrm>
            <a:off x="5508625" y="3716338"/>
            <a:ext cx="1800225" cy="2535237"/>
          </a:xfrm>
          <a:prstGeom prst="rect">
            <a:avLst/>
          </a:prstGeom>
          <a:noFill/>
          <a:ln w="9525">
            <a:noFill/>
            <a:miter lim="800000"/>
            <a:headEnd/>
            <a:tailEnd/>
          </a:ln>
        </p:spPr>
      </p:pic>
      <p:pic>
        <p:nvPicPr>
          <p:cNvPr id="15370" name="Picture 22" descr="http://www.librairie-epona.fr/media/catalog/product/cache/1/image/5e06319eda06f020e43594a9c230972d/i/m/image002.gif"/>
          <p:cNvPicPr>
            <a:picLocks noChangeAspect="1" noChangeArrowheads="1"/>
          </p:cNvPicPr>
          <p:nvPr/>
        </p:nvPicPr>
        <p:blipFill>
          <a:blip r:embed="rId7" cstate="print"/>
          <a:srcRect/>
          <a:stretch>
            <a:fillRect/>
          </a:stretch>
        </p:blipFill>
        <p:spPr bwMode="auto">
          <a:xfrm>
            <a:off x="5796136" y="908720"/>
            <a:ext cx="1692275" cy="2409825"/>
          </a:xfrm>
          <a:prstGeom prst="rect">
            <a:avLst/>
          </a:prstGeom>
          <a:noFill/>
          <a:ln w="9525">
            <a:noFill/>
            <a:miter lim="800000"/>
            <a:headEnd/>
            <a:tailEnd/>
          </a:ln>
        </p:spPr>
      </p:pic>
      <p:pic>
        <p:nvPicPr>
          <p:cNvPr id="23" name="Picture 4" descr="Essai GC 2000"/>
          <p:cNvPicPr>
            <a:picLocks noChangeAspect="1" noChangeArrowheads="1"/>
          </p:cNvPicPr>
          <p:nvPr/>
        </p:nvPicPr>
        <p:blipFill>
          <a:blip r:embed="rId8" cstate="print"/>
          <a:srcRect/>
          <a:stretch>
            <a:fillRect/>
          </a:stretch>
        </p:blipFill>
        <p:spPr bwMode="auto">
          <a:xfrm>
            <a:off x="0" y="1016282"/>
            <a:ext cx="1763688" cy="2484726"/>
          </a:xfrm>
          <a:prstGeom prst="rect">
            <a:avLst/>
          </a:prstGeom>
          <a:ln>
            <a:noFill/>
          </a:ln>
          <a:effectLst/>
        </p:spPr>
      </p:pic>
      <p:pic>
        <p:nvPicPr>
          <p:cNvPr id="15374" name="Image 13" descr="GC_Couv-libre-Beja_2012.jpg"/>
          <p:cNvPicPr>
            <a:picLocks noChangeAspect="1"/>
          </p:cNvPicPr>
          <p:nvPr/>
        </p:nvPicPr>
        <p:blipFill>
          <a:blip r:embed="rId9" cstate="print"/>
          <a:srcRect l="1056" t="-15090" r="894" b="800"/>
          <a:stretch>
            <a:fillRect/>
          </a:stretch>
        </p:blipFill>
        <p:spPr bwMode="auto">
          <a:xfrm>
            <a:off x="7283434" y="3861048"/>
            <a:ext cx="1860566" cy="2636912"/>
          </a:xfrm>
          <a:prstGeom prst="rect">
            <a:avLst/>
          </a:prstGeom>
          <a:noFill/>
          <a:ln w="9525">
            <a:noFill/>
            <a:miter lim="800000"/>
            <a:headEnd/>
            <a:tailEnd/>
          </a:ln>
        </p:spPr>
      </p:pic>
      <p:pic>
        <p:nvPicPr>
          <p:cNvPr id="15375" name="Image 3" descr="disciples geohistoriques.jpg"/>
          <p:cNvPicPr>
            <a:picLocks noChangeAspect="1"/>
          </p:cNvPicPr>
          <p:nvPr/>
        </p:nvPicPr>
        <p:blipFill>
          <a:blip r:embed="rId10" cstate="print"/>
          <a:srcRect/>
          <a:stretch>
            <a:fillRect/>
          </a:stretch>
        </p:blipFill>
        <p:spPr bwMode="auto">
          <a:xfrm>
            <a:off x="3563888" y="4000326"/>
            <a:ext cx="1873250" cy="2813050"/>
          </a:xfrm>
          <a:prstGeom prst="rect">
            <a:avLst/>
          </a:prstGeom>
          <a:noFill/>
          <a:ln w="9525">
            <a:noFill/>
            <a:miter lim="800000"/>
            <a:headEnd/>
            <a:tailEnd/>
          </a:ln>
        </p:spPr>
      </p:pic>
      <p:pic>
        <p:nvPicPr>
          <p:cNvPr id="3" name="Image 2">
            <a:extLst>
              <a:ext uri="{FF2B5EF4-FFF2-40B4-BE49-F238E27FC236}">
                <a16:creationId xmlns:a16="http://schemas.microsoft.com/office/drawing/2014/main" id="{189CFA2D-A6FC-19FF-8A5C-CA6E8AE6BE15}"/>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751725" y="3631658"/>
            <a:ext cx="1742117" cy="2628823"/>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Rectangle 2"/>
          <p:cNvSpPr>
            <a:spLocks noGrp="1" noChangeArrowheads="1"/>
          </p:cNvSpPr>
          <p:nvPr>
            <p:ph type="title"/>
          </p:nvPr>
        </p:nvSpPr>
        <p:spPr>
          <a:xfrm>
            <a:off x="301625" y="44624"/>
            <a:ext cx="8534400" cy="758825"/>
          </a:xfrm>
          <a:noFill/>
          <a:ln w="9525">
            <a:noFill/>
            <a:miter lim="800000"/>
            <a:headEnd/>
            <a:tailEnd/>
          </a:ln>
        </p:spPr>
        <p:txBody>
          <a:bodyPr vert="horz" wrap="square" lIns="91440" tIns="45720" rIns="91440" bIns="45720" numCol="1" anchor="b" anchorCtr="0" compatLnSpc="1">
            <a:prstTxWarp prst="textNoShape">
              <a:avLst/>
            </a:prstTxWarp>
            <a:noAutofit/>
          </a:bodyPr>
          <a:lstStyle/>
          <a:p>
            <a:pPr fontAlgn="auto">
              <a:spcAft>
                <a:spcPts val="0"/>
              </a:spcAft>
              <a:defRPr/>
            </a:pPr>
            <a:r>
              <a:rPr lang="fr-FR" sz="2800" b="1" i="1" dirty="0">
                <a:solidFill>
                  <a:srgbClr val="C00000"/>
                </a:solidFill>
              </a:rPr>
              <a:t>Les outils de travail au quotidien</a:t>
            </a:r>
          </a:p>
        </p:txBody>
      </p:sp>
      <p:sp>
        <p:nvSpPr>
          <p:cNvPr id="6148" name="Rectangle 3"/>
          <p:cNvSpPr>
            <a:spLocks noGrp="1" noChangeArrowheads="1"/>
          </p:cNvSpPr>
          <p:nvPr>
            <p:ph type="body" idx="1"/>
          </p:nvPr>
        </p:nvSpPr>
        <p:spPr/>
        <p:txBody>
          <a:bodyPr/>
          <a:lstStyle/>
          <a:p>
            <a:r>
              <a:rPr lang="fr-FR" sz="1900" dirty="0"/>
              <a:t>L. Costa et S. Robert, </a:t>
            </a:r>
            <a:r>
              <a:rPr lang="fr-FR" sz="1900" i="1" dirty="0"/>
              <a:t>Guide de lecture des cartes anciennes, </a:t>
            </a:r>
            <a:r>
              <a:rPr lang="fr-FR" sz="1900" dirty="0"/>
              <a:t>Errance, 2009.</a:t>
            </a:r>
          </a:p>
          <a:p>
            <a:r>
              <a:rPr lang="fr-FR" sz="1900" dirty="0"/>
              <a:t>S. Robert (</a:t>
            </a:r>
            <a:r>
              <a:rPr lang="fr-FR" sz="1900" dirty="0" err="1"/>
              <a:t>dir</a:t>
            </a:r>
            <a:r>
              <a:rPr lang="fr-FR" sz="1900" dirty="0"/>
              <a:t>.), </a:t>
            </a:r>
            <a:r>
              <a:rPr lang="fr-FR" sz="1900" i="1" dirty="0"/>
              <a:t>Sources et techniques de l’archéogéographie, </a:t>
            </a:r>
            <a:r>
              <a:rPr lang="fr-FR" sz="1900" dirty="0"/>
              <a:t>Presses </a:t>
            </a:r>
            <a:r>
              <a:rPr lang="fr-FR" sz="1900" dirty="0" err="1"/>
              <a:t>univ</a:t>
            </a:r>
            <a:r>
              <a:rPr lang="fr-FR" sz="1900" dirty="0"/>
              <a:t>. de Franche-Comté, Besançon, 2011.</a:t>
            </a:r>
          </a:p>
          <a:p>
            <a:r>
              <a:rPr lang="fr-FR" sz="1900" dirty="0"/>
              <a:t>G. Chouquer, </a:t>
            </a:r>
            <a:r>
              <a:rPr lang="fr-FR" sz="1900" i="1" dirty="0"/>
              <a:t>Quels scénarios pour l’histoire du paysage ? Orientations de recherche pour l’archéogéographie</a:t>
            </a:r>
            <a:r>
              <a:rPr lang="fr-FR" sz="1900" dirty="0"/>
              <a:t>, CEAUCP, Coimbra/Porto, 2007.</a:t>
            </a:r>
          </a:p>
          <a:p>
            <a:pPr eaLnBrk="1" hangingPunct="1">
              <a:buFont typeface="Wingdings" pitchFamily="2" charset="2"/>
              <a:buNone/>
            </a:pPr>
            <a:endParaRPr lang="fr-FR" sz="1900" i="1" dirty="0"/>
          </a:p>
          <a:p>
            <a:pPr eaLnBrk="1" hangingPunct="1">
              <a:buFont typeface="Wingdings" pitchFamily="2" charset="2"/>
              <a:buNone/>
            </a:pPr>
            <a:endParaRPr lang="fr-FR" sz="1900" dirty="0"/>
          </a:p>
        </p:txBody>
      </p:sp>
      <p:graphicFrame>
        <p:nvGraphicFramePr>
          <p:cNvPr id="6146" name="Object 4"/>
          <p:cNvGraphicFramePr>
            <a:graphicFrameLocks noChangeAspect="1"/>
          </p:cNvGraphicFramePr>
          <p:nvPr/>
        </p:nvGraphicFramePr>
        <p:xfrm>
          <a:off x="251520" y="3356992"/>
          <a:ext cx="2465631" cy="3501008"/>
        </p:xfrm>
        <a:graphic>
          <a:graphicData uri="http://schemas.openxmlformats.org/presentationml/2006/ole">
            <mc:AlternateContent xmlns:mc="http://schemas.openxmlformats.org/markup-compatibility/2006">
              <mc:Choice xmlns:v="urn:schemas-microsoft-com:vml" Requires="v">
                <p:oleObj name="Image" r:id="rId2" imgW="1737658" imgH="2469303" progId="">
                  <p:embed/>
                </p:oleObj>
              </mc:Choice>
              <mc:Fallback>
                <p:oleObj name="Image" r:id="rId2" imgW="1737658" imgH="2469303" progId="">
                  <p:embed/>
                  <p:pic>
                    <p:nvPicPr>
                      <p:cNvPr id="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520" y="3356992"/>
                        <a:ext cx="2465631" cy="35010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6" name="Picture 12" descr="http://pufc.univ-fcomte.fr/download/pufc/image/ouvrages/couvertures/couv-gde1214.jpg"/>
          <p:cNvPicPr>
            <a:picLocks noChangeAspect="1" noChangeArrowheads="1"/>
          </p:cNvPicPr>
          <p:nvPr/>
        </p:nvPicPr>
        <p:blipFill>
          <a:blip r:embed="rId4" cstate="print"/>
          <a:srcRect/>
          <a:stretch>
            <a:fillRect/>
          </a:stretch>
        </p:blipFill>
        <p:spPr bwMode="auto">
          <a:xfrm>
            <a:off x="3275856" y="3356992"/>
            <a:ext cx="2486001" cy="3501008"/>
          </a:xfrm>
          <a:prstGeom prst="rect">
            <a:avLst/>
          </a:prstGeom>
          <a:noFill/>
          <a:ln w="9525">
            <a:noFill/>
            <a:miter lim="800000"/>
            <a:headEnd/>
            <a:tailEnd/>
          </a:ln>
        </p:spPr>
      </p:pic>
      <p:pic>
        <p:nvPicPr>
          <p:cNvPr id="7" name="Image 9" descr="Livre GC Coimbra.jpg"/>
          <p:cNvPicPr>
            <a:picLocks noChangeAspect="1"/>
          </p:cNvPicPr>
          <p:nvPr/>
        </p:nvPicPr>
        <p:blipFill>
          <a:blip r:embed="rId5" cstate="print"/>
          <a:srcRect/>
          <a:stretch>
            <a:fillRect/>
          </a:stretch>
        </p:blipFill>
        <p:spPr bwMode="auto">
          <a:xfrm>
            <a:off x="6156176" y="3356992"/>
            <a:ext cx="2757307" cy="3501008"/>
          </a:xfrm>
          <a:prstGeom prst="rect">
            <a:avLst/>
          </a:prstGeom>
          <a:noFill/>
          <a:ln w="9525">
            <a:noFill/>
            <a:miter lim="800000"/>
            <a:headEnd/>
            <a:tailEnd/>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5A3B8A47-E48B-441C-B8F4-A4F6659B2C41}"/>
              </a:ext>
            </a:extLst>
          </p:cNvPr>
          <p:cNvPicPr>
            <a:picLocks noChangeAspect="1"/>
          </p:cNvPicPr>
          <p:nvPr/>
        </p:nvPicPr>
        <p:blipFill rotWithShape="1">
          <a:blip r:embed="rId2"/>
          <a:srcRect t="5475" r="3280" b="11352"/>
          <a:stretch>
            <a:fillRect/>
          </a:stretch>
        </p:blipFill>
        <p:spPr>
          <a:xfrm>
            <a:off x="683568" y="1556792"/>
            <a:ext cx="7721631" cy="4680520"/>
          </a:xfrm>
          <a:prstGeom prst="rect">
            <a:avLst/>
          </a:prstGeom>
        </p:spPr>
      </p:pic>
      <p:sp>
        <p:nvSpPr>
          <p:cNvPr id="6" name="ZoneTexte 5">
            <a:extLst>
              <a:ext uri="{FF2B5EF4-FFF2-40B4-BE49-F238E27FC236}">
                <a16:creationId xmlns:a16="http://schemas.microsoft.com/office/drawing/2014/main" id="{C9CE3B5E-C3F8-440F-A465-EF5D022D0478}"/>
              </a:ext>
            </a:extLst>
          </p:cNvPr>
          <p:cNvSpPr txBox="1"/>
          <p:nvPr/>
        </p:nvSpPr>
        <p:spPr>
          <a:xfrm>
            <a:off x="2876637" y="6327485"/>
            <a:ext cx="3384376" cy="338554"/>
          </a:xfrm>
          <a:prstGeom prst="rect">
            <a:avLst/>
          </a:prstGeom>
          <a:noFill/>
        </p:spPr>
        <p:txBody>
          <a:bodyPr wrap="square" rtlCol="0">
            <a:spAutoFit/>
          </a:bodyPr>
          <a:lstStyle/>
          <a:p>
            <a:r>
              <a:rPr lang="fr-FR" sz="1600" dirty="0">
                <a:solidFill>
                  <a:schemeClr val="bg1"/>
                </a:solidFill>
                <a:hlinkClick r:id="rId3">
                  <a:extLst>
                    <a:ext uri="{A12FA001-AC4F-418D-AE19-62706E023703}">
                      <ahyp:hlinkClr xmlns:ahyp="http://schemas.microsoft.com/office/drawing/2018/hyperlinkcolor" val="tx"/>
                    </a:ext>
                  </a:extLst>
                </a:hlinkClick>
              </a:rPr>
              <a:t>https://manoma.hypotheses.org/</a:t>
            </a:r>
            <a:r>
              <a:rPr lang="fr-FR" sz="1600" dirty="0">
                <a:solidFill>
                  <a:schemeClr val="bg1"/>
                </a:solidFill>
              </a:rPr>
              <a:t> </a:t>
            </a:r>
          </a:p>
        </p:txBody>
      </p:sp>
      <p:sp>
        <p:nvSpPr>
          <p:cNvPr id="7" name="Titre 1">
            <a:extLst>
              <a:ext uri="{FF2B5EF4-FFF2-40B4-BE49-F238E27FC236}">
                <a16:creationId xmlns:a16="http://schemas.microsoft.com/office/drawing/2014/main" id="{39FA9903-4BF4-12DC-9805-7CC250360C52}"/>
              </a:ext>
            </a:extLst>
          </p:cNvPr>
          <p:cNvSpPr>
            <a:spLocks noGrp="1"/>
          </p:cNvSpPr>
          <p:nvPr>
            <p:ph type="title"/>
          </p:nvPr>
        </p:nvSpPr>
        <p:spPr>
          <a:xfrm>
            <a:off x="301625" y="228601"/>
            <a:ext cx="8534400" cy="536104"/>
          </a:xfrm>
        </p:spPr>
        <p:txBody>
          <a:bodyPr/>
          <a:lstStyle/>
          <a:p>
            <a:r>
              <a:rPr lang="fr-FR" sz="2400" dirty="0"/>
              <a:t>Sur internet</a:t>
            </a:r>
          </a:p>
        </p:txBody>
      </p:sp>
    </p:spTree>
    <p:extLst>
      <p:ext uri="{BB962C8B-B14F-4D97-AF65-F5344CB8AC3E}">
        <p14:creationId xmlns:p14="http://schemas.microsoft.com/office/powerpoint/2010/main" val="265826804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A287E2-70D9-CE5B-225E-C2F846399B49}"/>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BDFB1E3E-1765-04E7-4F15-F7839674CC72}"/>
              </a:ext>
            </a:extLst>
          </p:cNvPr>
          <p:cNvSpPr>
            <a:spLocks noGrp="1"/>
          </p:cNvSpPr>
          <p:nvPr>
            <p:ph type="title"/>
          </p:nvPr>
        </p:nvSpPr>
        <p:spPr>
          <a:xfrm>
            <a:off x="301625" y="228601"/>
            <a:ext cx="8534400" cy="464096"/>
          </a:xfrm>
        </p:spPr>
        <p:txBody>
          <a:bodyPr/>
          <a:lstStyle/>
          <a:p>
            <a:r>
              <a:rPr lang="fr-FR" sz="2400" dirty="0"/>
              <a:t>Sur internet</a:t>
            </a:r>
          </a:p>
        </p:txBody>
      </p:sp>
      <p:sp>
        <p:nvSpPr>
          <p:cNvPr id="6" name="ZoneTexte 5">
            <a:extLst>
              <a:ext uri="{FF2B5EF4-FFF2-40B4-BE49-F238E27FC236}">
                <a16:creationId xmlns:a16="http://schemas.microsoft.com/office/drawing/2014/main" id="{7208E690-51A5-702D-F58F-5F41C24F67ED}"/>
              </a:ext>
            </a:extLst>
          </p:cNvPr>
          <p:cNvSpPr txBox="1"/>
          <p:nvPr/>
        </p:nvSpPr>
        <p:spPr>
          <a:xfrm>
            <a:off x="5447919" y="4653136"/>
            <a:ext cx="3384376" cy="338554"/>
          </a:xfrm>
          <a:prstGeom prst="rect">
            <a:avLst/>
          </a:prstGeom>
          <a:noFill/>
        </p:spPr>
        <p:txBody>
          <a:bodyPr wrap="square" rtlCol="0">
            <a:spAutoFit/>
          </a:bodyPr>
          <a:lstStyle/>
          <a:p>
            <a:r>
              <a:rPr lang="fr-FR" sz="1600" dirty="0"/>
              <a:t>https://archeogeo.hypotheses.org</a:t>
            </a:r>
          </a:p>
        </p:txBody>
      </p:sp>
      <p:pic>
        <p:nvPicPr>
          <p:cNvPr id="4" name="Image 3">
            <a:extLst>
              <a:ext uri="{FF2B5EF4-FFF2-40B4-BE49-F238E27FC236}">
                <a16:creationId xmlns:a16="http://schemas.microsoft.com/office/drawing/2014/main" id="{587C4DEB-F945-6EC6-90A0-93D5F362C3B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16449" y="836712"/>
            <a:ext cx="4826737" cy="3528392"/>
          </a:xfrm>
          <a:prstGeom prst="rect">
            <a:avLst/>
          </a:prstGeom>
        </p:spPr>
      </p:pic>
      <p:pic>
        <p:nvPicPr>
          <p:cNvPr id="8" name="Image 7">
            <a:extLst>
              <a:ext uri="{FF2B5EF4-FFF2-40B4-BE49-F238E27FC236}">
                <a16:creationId xmlns:a16="http://schemas.microsoft.com/office/drawing/2014/main" id="{1549B266-5D2D-73E2-73D3-06B1024AA0F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1705" y="2795824"/>
            <a:ext cx="4682721" cy="3531661"/>
          </a:xfrm>
          <a:prstGeom prst="rect">
            <a:avLst/>
          </a:prstGeom>
        </p:spPr>
      </p:pic>
      <p:sp>
        <p:nvSpPr>
          <p:cNvPr id="9" name="ZoneTexte 8">
            <a:extLst>
              <a:ext uri="{FF2B5EF4-FFF2-40B4-BE49-F238E27FC236}">
                <a16:creationId xmlns:a16="http://schemas.microsoft.com/office/drawing/2014/main" id="{18973A4A-AB04-161A-BBF7-25613791890B}"/>
              </a:ext>
            </a:extLst>
          </p:cNvPr>
          <p:cNvSpPr txBox="1"/>
          <p:nvPr/>
        </p:nvSpPr>
        <p:spPr>
          <a:xfrm>
            <a:off x="683568" y="6381328"/>
            <a:ext cx="4416175" cy="338554"/>
          </a:xfrm>
          <a:prstGeom prst="rect">
            <a:avLst/>
          </a:prstGeom>
          <a:noFill/>
        </p:spPr>
        <p:txBody>
          <a:bodyPr wrap="square" rtlCol="0">
            <a:spAutoFit/>
          </a:bodyPr>
          <a:lstStyle/>
          <a:p>
            <a:r>
              <a:rPr lang="fr-FR" sz="1600" dirty="0">
                <a:solidFill>
                  <a:schemeClr val="bg1"/>
                </a:solidFill>
              </a:rPr>
              <a:t>https://www.youtube.com/@AFAG_asso</a:t>
            </a:r>
          </a:p>
        </p:txBody>
      </p:sp>
      <p:sp>
        <p:nvSpPr>
          <p:cNvPr id="10" name="ZoneTexte 9">
            <a:extLst>
              <a:ext uri="{FF2B5EF4-FFF2-40B4-BE49-F238E27FC236}">
                <a16:creationId xmlns:a16="http://schemas.microsoft.com/office/drawing/2014/main" id="{4886BCB2-0353-9949-314A-D93AA4E6C970}"/>
              </a:ext>
            </a:extLst>
          </p:cNvPr>
          <p:cNvSpPr txBox="1"/>
          <p:nvPr/>
        </p:nvSpPr>
        <p:spPr>
          <a:xfrm>
            <a:off x="471889" y="1772816"/>
            <a:ext cx="3384376" cy="338554"/>
          </a:xfrm>
          <a:prstGeom prst="rect">
            <a:avLst/>
          </a:prstGeom>
          <a:noFill/>
        </p:spPr>
        <p:txBody>
          <a:bodyPr wrap="square" rtlCol="0">
            <a:spAutoFit/>
          </a:bodyPr>
          <a:lstStyle/>
          <a:p>
            <a:r>
              <a:rPr lang="fr-FR" sz="1600" dirty="0"/>
              <a:t>AFAG</a:t>
            </a:r>
          </a:p>
        </p:txBody>
      </p:sp>
    </p:spTree>
    <p:extLst>
      <p:ext uri="{BB962C8B-B14F-4D97-AF65-F5344CB8AC3E}">
        <p14:creationId xmlns:p14="http://schemas.microsoft.com/office/powerpoint/2010/main" val="273952504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Titre 1">
            <a:extLst>
              <a:ext uri="{FF2B5EF4-FFF2-40B4-BE49-F238E27FC236}">
                <a16:creationId xmlns:a16="http://schemas.microsoft.com/office/drawing/2014/main" id="{AF065E8D-4200-4525-83DC-7E22B5FCC656}"/>
              </a:ext>
            </a:extLst>
          </p:cNvPr>
          <p:cNvSpPr>
            <a:spLocks noGrp="1"/>
          </p:cNvSpPr>
          <p:nvPr>
            <p:ph type="title"/>
          </p:nvPr>
        </p:nvSpPr>
        <p:spPr>
          <a:xfrm>
            <a:off x="569913" y="-26988"/>
            <a:ext cx="8004175" cy="1143001"/>
          </a:xfrm>
        </p:spPr>
        <p:txBody>
          <a:bodyPr/>
          <a:lstStyle/>
          <a:p>
            <a:r>
              <a:rPr lang="fr-FR" altLang="fr-FR" sz="2800" dirty="0">
                <a:solidFill>
                  <a:srgbClr val="C00000"/>
                </a:solidFill>
              </a:rPr>
              <a:t>Archéogéographie et archéologie préventive : de l’étude préalable à la connaissance archéologique</a:t>
            </a:r>
          </a:p>
        </p:txBody>
      </p:sp>
      <p:sp>
        <p:nvSpPr>
          <p:cNvPr id="4" name="Rectangle 1">
            <a:extLst>
              <a:ext uri="{FF2B5EF4-FFF2-40B4-BE49-F238E27FC236}">
                <a16:creationId xmlns:a16="http://schemas.microsoft.com/office/drawing/2014/main" id="{E1C90560-6156-4F5C-AA8F-E0EF739792DD}"/>
              </a:ext>
            </a:extLst>
          </p:cNvPr>
          <p:cNvSpPr>
            <a:spLocks noGrp="1" noChangeArrowheads="1"/>
          </p:cNvSpPr>
          <p:nvPr>
            <p:ph sz="quarter" idx="1"/>
          </p:nvPr>
        </p:nvSpPr>
        <p:spPr>
          <a:xfrm>
            <a:off x="672976" y="2285604"/>
            <a:ext cx="8291512" cy="1231106"/>
          </a:xfrm>
        </p:spPr>
        <p:txBody>
          <a:bodyPr lIns="0" tIns="0" rIns="0" bIns="0" anchor="ctr">
            <a:spAutoFit/>
          </a:bodyPr>
          <a:lstStyle/>
          <a:p>
            <a:pPr marL="0" indent="0">
              <a:spcBef>
                <a:spcPct val="0"/>
              </a:spcBef>
              <a:buClrTx/>
              <a:buSzTx/>
              <a:buNone/>
              <a:defRPr/>
            </a:pPr>
            <a:r>
              <a:rPr lang="fr-FR" altLang="fr-FR" sz="2000" b="1" i="1" dirty="0">
                <a:latin typeface="+mj-lt"/>
              </a:rPr>
              <a:t>1. Quentin Borderie (géoarchéologue, Service archéologique d’Eure-et-Loir) </a:t>
            </a:r>
          </a:p>
          <a:p>
            <a:pPr marL="0" indent="0">
              <a:spcBef>
                <a:spcPct val="0"/>
              </a:spcBef>
              <a:buClrTx/>
              <a:buSzTx/>
              <a:buNone/>
              <a:defRPr/>
            </a:pPr>
            <a:r>
              <a:rPr lang="fr-FR" altLang="fr-FR" sz="2000" dirty="0">
                <a:latin typeface="+mj-lt"/>
              </a:rPr>
              <a:t>Documentaire sur l’usage des cartes et plans en archéologie (6 mn)</a:t>
            </a:r>
          </a:p>
          <a:p>
            <a:pPr marL="0" indent="0">
              <a:spcBef>
                <a:spcPct val="0"/>
              </a:spcBef>
              <a:buClrTx/>
              <a:buSzTx/>
              <a:buFontTx/>
              <a:buNone/>
              <a:defRPr/>
            </a:pPr>
            <a:r>
              <a:rPr lang="fr-FR" altLang="fr-FR" sz="2000" dirty="0">
                <a:latin typeface="+mj-lt"/>
                <a:hlinkClick r:id="rId2"/>
              </a:rPr>
              <a:t>https://youtu.be/NVKK9vY0hpg</a:t>
            </a:r>
            <a:endParaRPr lang="fr-FR" altLang="fr-FR" sz="2000" dirty="0">
              <a:latin typeface="+mj-lt"/>
            </a:endParaRPr>
          </a:p>
        </p:txBody>
      </p:sp>
      <p:sp>
        <p:nvSpPr>
          <p:cNvPr id="5" name="ZoneTexte 4">
            <a:extLst>
              <a:ext uri="{FF2B5EF4-FFF2-40B4-BE49-F238E27FC236}">
                <a16:creationId xmlns:a16="http://schemas.microsoft.com/office/drawing/2014/main" id="{BD7404C5-973D-4AB9-B651-D9D123CBF5E9}"/>
              </a:ext>
            </a:extLst>
          </p:cNvPr>
          <p:cNvSpPr txBox="1"/>
          <p:nvPr/>
        </p:nvSpPr>
        <p:spPr>
          <a:xfrm>
            <a:off x="599951" y="4030032"/>
            <a:ext cx="8137525" cy="1631216"/>
          </a:xfrm>
          <a:prstGeom prst="rect">
            <a:avLst/>
          </a:prstGeom>
          <a:noFill/>
        </p:spPr>
        <p:txBody>
          <a:bodyPr>
            <a:spAutoFit/>
          </a:bodyPr>
          <a:lstStyle/>
          <a:p>
            <a:pPr>
              <a:defRPr/>
            </a:pPr>
            <a:r>
              <a:rPr lang="fr-FR" sz="2000" b="1" i="1" dirty="0">
                <a:latin typeface="+mj-lt"/>
              </a:rPr>
              <a:t>2. Pierrick </a:t>
            </a:r>
            <a:r>
              <a:rPr lang="fr-FR" sz="2000" b="1" i="1" dirty="0" err="1">
                <a:latin typeface="+mj-lt"/>
              </a:rPr>
              <a:t>Tigréat</a:t>
            </a:r>
            <a:r>
              <a:rPr lang="fr-FR" sz="2000" b="1" i="1" dirty="0">
                <a:latin typeface="+mj-lt"/>
              </a:rPr>
              <a:t> (archéogéographe, Service archéologique du Val-d’Oise)</a:t>
            </a:r>
          </a:p>
          <a:p>
            <a:pPr>
              <a:defRPr/>
            </a:pPr>
            <a:r>
              <a:rPr lang="fr-FR" sz="2000" dirty="0">
                <a:latin typeface="+mj-lt"/>
              </a:rPr>
              <a:t>Conférence « Comprendre les cartes : faire revivre les paysages du Val-d'Oise dans la longue durée » (49 mn)</a:t>
            </a:r>
          </a:p>
          <a:p>
            <a:pPr marL="268288" indent="-268288">
              <a:buFont typeface="Wingdings 2" panose="05020102010507070707" pitchFamily="18" charset="2"/>
              <a:buNone/>
              <a:defRPr/>
            </a:pPr>
            <a:r>
              <a:rPr lang="fr-FR" sz="2000" dirty="0">
                <a:latin typeface="+mj-lt"/>
                <a:hlinkClick r:id="rId3"/>
              </a:rPr>
              <a:t>https://www.youtube.com/watch?v=JvFqnYpIn50</a:t>
            </a:r>
            <a:endParaRPr lang="fr-FR" sz="2000" dirty="0">
              <a:latin typeface="+mj-lt"/>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01625" y="116632"/>
            <a:ext cx="8534400" cy="758825"/>
          </a:xfrm>
        </p:spPr>
        <p:txBody>
          <a:bodyPr/>
          <a:lstStyle/>
          <a:p>
            <a:r>
              <a:rPr lang="fr-FR" sz="2800" b="1" i="1" dirty="0">
                <a:solidFill>
                  <a:schemeClr val="accent5">
                    <a:lumMod val="60000"/>
                    <a:lumOff val="40000"/>
                  </a:schemeClr>
                </a:solidFill>
              </a:rPr>
              <a:t>Objectifs du cours</a:t>
            </a:r>
          </a:p>
        </p:txBody>
      </p:sp>
      <p:sp>
        <p:nvSpPr>
          <p:cNvPr id="3" name="Espace réservé du contenu 2"/>
          <p:cNvSpPr>
            <a:spLocks noGrp="1"/>
          </p:cNvSpPr>
          <p:nvPr>
            <p:ph sz="quarter" idx="1"/>
          </p:nvPr>
        </p:nvSpPr>
        <p:spPr>
          <a:xfrm>
            <a:off x="457200" y="1867616"/>
            <a:ext cx="8003232" cy="4873752"/>
          </a:xfrm>
        </p:spPr>
        <p:txBody>
          <a:bodyPr>
            <a:normAutofit/>
          </a:bodyPr>
          <a:lstStyle/>
          <a:p>
            <a:pPr algn="just">
              <a:spcBef>
                <a:spcPts val="1200"/>
              </a:spcBef>
            </a:pPr>
            <a:r>
              <a:rPr lang="fr-FR" sz="2400" dirty="0"/>
              <a:t>Initier aux sources, méthodes, concepts, problématiques et enjeux de la discipline archéogéographique.</a:t>
            </a:r>
          </a:p>
          <a:p>
            <a:pPr algn="just">
              <a:spcBef>
                <a:spcPts val="1200"/>
              </a:spcBef>
            </a:pPr>
            <a:r>
              <a:rPr lang="fr-FR" sz="2400" dirty="0"/>
              <a:t>Initier à la lecture de documents planimétriques.</a:t>
            </a:r>
          </a:p>
          <a:p>
            <a:pPr algn="just">
              <a:spcBef>
                <a:spcPts val="1200"/>
              </a:spcBef>
            </a:pPr>
            <a:r>
              <a:rPr lang="fr-FR" sz="2400" dirty="0"/>
              <a:t>Initier à l’analyse morphologique.</a:t>
            </a:r>
          </a:p>
          <a:p>
            <a:pPr algn="just">
              <a:spcBef>
                <a:spcPts val="1200"/>
              </a:spcBef>
            </a:pPr>
            <a:r>
              <a:rPr lang="fr-FR" sz="2400" dirty="0"/>
              <a:t>Montrer l’intérêt pour l’archéologue et l’historien, quelles que soient leurs périodes de prédilection.</a:t>
            </a:r>
          </a:p>
          <a:p>
            <a:pPr algn="just">
              <a:spcBef>
                <a:spcPts val="1200"/>
              </a:spcBef>
            </a:pPr>
            <a:endParaRPr lang="fr-FR" sz="2400"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0F1B91-E488-BD76-74E2-323FB6D3D149}"/>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40E1ACB8-EEAD-54DC-65CA-825FAF0C4930}"/>
              </a:ext>
            </a:extLst>
          </p:cNvPr>
          <p:cNvSpPr>
            <a:spLocks noGrp="1"/>
          </p:cNvSpPr>
          <p:nvPr>
            <p:ph type="title"/>
          </p:nvPr>
        </p:nvSpPr>
        <p:spPr>
          <a:xfrm>
            <a:off x="301625" y="116632"/>
            <a:ext cx="8534400" cy="758825"/>
          </a:xfrm>
        </p:spPr>
        <p:txBody>
          <a:bodyPr/>
          <a:lstStyle/>
          <a:p>
            <a:r>
              <a:rPr lang="fr-FR" sz="2800" b="1" i="1" dirty="0">
                <a:solidFill>
                  <a:schemeClr val="accent5">
                    <a:lumMod val="60000"/>
                    <a:lumOff val="40000"/>
                  </a:schemeClr>
                </a:solidFill>
              </a:rPr>
              <a:t>Objectifs du cours</a:t>
            </a:r>
          </a:p>
        </p:txBody>
      </p:sp>
      <p:sp>
        <p:nvSpPr>
          <p:cNvPr id="3" name="Espace réservé du contenu 2">
            <a:extLst>
              <a:ext uri="{FF2B5EF4-FFF2-40B4-BE49-F238E27FC236}">
                <a16:creationId xmlns:a16="http://schemas.microsoft.com/office/drawing/2014/main" id="{BC3BA8A5-B95F-A9C8-CD80-4CF52AB9411F}"/>
              </a:ext>
            </a:extLst>
          </p:cNvPr>
          <p:cNvSpPr>
            <a:spLocks noGrp="1"/>
          </p:cNvSpPr>
          <p:nvPr>
            <p:ph sz="quarter" idx="1"/>
          </p:nvPr>
        </p:nvSpPr>
        <p:spPr>
          <a:xfrm>
            <a:off x="301625" y="1867616"/>
            <a:ext cx="8446839" cy="4873752"/>
          </a:xfrm>
        </p:spPr>
        <p:txBody>
          <a:bodyPr>
            <a:normAutofit/>
          </a:bodyPr>
          <a:lstStyle/>
          <a:p>
            <a:pPr algn="just">
              <a:spcBef>
                <a:spcPts val="1200"/>
              </a:spcBef>
            </a:pPr>
            <a:r>
              <a:rPr lang="fr-FR" sz="2400" dirty="0"/>
              <a:t>Cours 1 : Présentation de la discipline et de ses « sources »</a:t>
            </a:r>
          </a:p>
          <a:p>
            <a:pPr algn="just">
              <a:spcBef>
                <a:spcPts val="1200"/>
              </a:spcBef>
            </a:pPr>
            <a:r>
              <a:rPr lang="fr-FR" sz="2400" dirty="0"/>
              <a:t>Cours 2 : Concepts et méthodologie</a:t>
            </a:r>
          </a:p>
          <a:p>
            <a:pPr algn="just">
              <a:spcBef>
                <a:spcPts val="1200"/>
              </a:spcBef>
            </a:pPr>
            <a:r>
              <a:rPr lang="fr-FR" sz="2400" dirty="0"/>
              <a:t>Cours 3 : Les trames parcellaires</a:t>
            </a:r>
          </a:p>
          <a:p>
            <a:pPr algn="just">
              <a:spcBef>
                <a:spcPts val="1200"/>
              </a:spcBef>
            </a:pPr>
            <a:r>
              <a:rPr lang="fr-FR" sz="2400" dirty="0"/>
              <a:t>Cours 4 : Les unités morphologiques du parcellaire</a:t>
            </a:r>
          </a:p>
          <a:p>
            <a:pPr algn="just">
              <a:spcBef>
                <a:spcPts val="1200"/>
              </a:spcBef>
            </a:pPr>
            <a:r>
              <a:rPr lang="fr-FR" sz="2400" dirty="0"/>
              <a:t>Cours 5 : L’étude du réseau viaire</a:t>
            </a:r>
          </a:p>
          <a:p>
            <a:pPr algn="just">
              <a:spcBef>
                <a:spcPts val="1200"/>
              </a:spcBef>
            </a:pPr>
            <a:r>
              <a:rPr lang="fr-FR" sz="2400" dirty="0"/>
              <a:t>Cours 6 : Exercices pratiques</a:t>
            </a:r>
          </a:p>
          <a:p>
            <a:pPr algn="just">
              <a:spcBef>
                <a:spcPts val="1200"/>
              </a:spcBef>
            </a:pPr>
            <a:endParaRPr lang="fr-FR" sz="2400" dirty="0"/>
          </a:p>
        </p:txBody>
      </p:sp>
    </p:spTree>
    <p:extLst>
      <p:ext uri="{BB962C8B-B14F-4D97-AF65-F5344CB8AC3E}">
        <p14:creationId xmlns:p14="http://schemas.microsoft.com/office/powerpoint/2010/main" val="256362883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us-titre 2"/>
          <p:cNvSpPr>
            <a:spLocks noGrp="1"/>
          </p:cNvSpPr>
          <p:nvPr>
            <p:ph type="subTitle" idx="1"/>
          </p:nvPr>
        </p:nvSpPr>
        <p:spPr>
          <a:xfrm>
            <a:off x="1371600" y="2819400"/>
            <a:ext cx="6400800" cy="3129880"/>
          </a:xfrm>
        </p:spPr>
        <p:txBody>
          <a:bodyPr/>
          <a:lstStyle/>
          <a:p>
            <a:endParaRPr lang="fr-FR" dirty="0">
              <a:solidFill>
                <a:srgbClr val="C00000"/>
              </a:solidFill>
            </a:endParaRPr>
          </a:p>
          <a:p>
            <a:r>
              <a:rPr lang="fr-FR" sz="2400" dirty="0">
                <a:solidFill>
                  <a:schemeClr val="accent5">
                    <a:lumMod val="60000"/>
                    <a:lumOff val="40000"/>
                  </a:schemeClr>
                </a:solidFill>
              </a:rPr>
              <a:t>Master d’archéologie</a:t>
            </a:r>
          </a:p>
          <a:p>
            <a:r>
              <a:rPr lang="fr-FR" sz="2400" cap="none" dirty="0">
                <a:solidFill>
                  <a:schemeClr val="accent5">
                    <a:lumMod val="60000"/>
                    <a:lumOff val="40000"/>
                  </a:schemeClr>
                </a:solidFill>
              </a:rPr>
              <a:t>M1 – S1</a:t>
            </a:r>
          </a:p>
          <a:p>
            <a:endParaRPr lang="fr-FR" sz="2800" b="0" cap="none" dirty="0">
              <a:solidFill>
                <a:schemeClr val="accent5">
                  <a:lumMod val="60000"/>
                  <a:lumOff val="40000"/>
                </a:schemeClr>
              </a:solidFill>
              <a:latin typeface="+mj-lt"/>
              <a:ea typeface="+mj-ea"/>
              <a:cs typeface="+mj-cs"/>
            </a:endParaRPr>
          </a:p>
          <a:p>
            <a:pPr lvl="0">
              <a:defRPr/>
            </a:pPr>
            <a:r>
              <a:rPr lang="fr-FR" sz="2000" b="0" dirty="0">
                <a:solidFill>
                  <a:srgbClr val="C00000"/>
                </a:solidFill>
              </a:rPr>
              <a:t>JONATHAN GUILLAUME</a:t>
            </a:r>
          </a:p>
          <a:p>
            <a:pPr lvl="0">
              <a:defRPr/>
            </a:pPr>
            <a:r>
              <a:rPr lang="fr-FR" sz="2000" dirty="0">
                <a:solidFill>
                  <a:srgbClr val="C00000"/>
                </a:solidFill>
              </a:rPr>
              <a:t>&amp; </a:t>
            </a:r>
            <a:r>
              <a:rPr lang="fr-FR" sz="2000" b="0" dirty="0">
                <a:solidFill>
                  <a:srgbClr val="C00000"/>
                </a:solidFill>
              </a:rPr>
              <a:t>Magali WATTEAUX</a:t>
            </a:r>
          </a:p>
          <a:p>
            <a:pPr lvl="0">
              <a:defRPr/>
            </a:pPr>
            <a:r>
              <a:rPr lang="fr-FR" b="0" cap="none" dirty="0">
                <a:solidFill>
                  <a:srgbClr val="C00000"/>
                </a:solidFill>
              </a:rPr>
              <a:t>jonathan.guillaume@univ-rennes2.fr</a:t>
            </a:r>
          </a:p>
          <a:p>
            <a:endParaRPr lang="fr-FR" sz="2800" b="0" dirty="0">
              <a:solidFill>
                <a:srgbClr val="C00000"/>
              </a:solidFill>
              <a:latin typeface="+mj-lt"/>
              <a:ea typeface="+mj-ea"/>
              <a:cs typeface="+mj-cs"/>
            </a:endParaRPr>
          </a:p>
          <a:p>
            <a:endParaRPr lang="fr-FR" sz="2800" b="0" dirty="0">
              <a:solidFill>
                <a:schemeClr val="accent5">
                  <a:lumMod val="60000"/>
                  <a:lumOff val="40000"/>
                </a:schemeClr>
              </a:solidFill>
              <a:latin typeface="+mj-lt"/>
              <a:ea typeface="+mj-ea"/>
              <a:cs typeface="+mj-cs"/>
            </a:endParaRPr>
          </a:p>
          <a:p>
            <a:endParaRPr lang="fr-FR" cap="none" dirty="0">
              <a:solidFill>
                <a:schemeClr val="accent5">
                  <a:lumMod val="60000"/>
                  <a:lumOff val="40000"/>
                </a:schemeClr>
              </a:solidFill>
            </a:endParaRPr>
          </a:p>
        </p:txBody>
      </p:sp>
      <p:sp>
        <p:nvSpPr>
          <p:cNvPr id="2" name="Titre 1"/>
          <p:cNvSpPr>
            <a:spLocks noGrp="1"/>
          </p:cNvSpPr>
          <p:nvPr>
            <p:ph type="ctrTitle"/>
          </p:nvPr>
        </p:nvSpPr>
        <p:spPr>
          <a:xfrm>
            <a:off x="395536" y="260648"/>
            <a:ext cx="8352928" cy="1752600"/>
          </a:xfrm>
        </p:spPr>
        <p:txBody>
          <a:bodyPr/>
          <a:lstStyle/>
          <a:p>
            <a:r>
              <a:rPr lang="fr-FR" dirty="0">
                <a:solidFill>
                  <a:srgbClr val="C00000"/>
                </a:solidFill>
              </a:rPr>
              <a:t>L’archéogéographie : définition, historiographie, contours</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re 9"/>
          <p:cNvSpPr>
            <a:spLocks noGrp="1"/>
          </p:cNvSpPr>
          <p:nvPr>
            <p:ph type="title"/>
          </p:nvPr>
        </p:nvSpPr>
        <p:spPr>
          <a:xfrm>
            <a:off x="589657" y="293911"/>
            <a:ext cx="7942783" cy="758825"/>
          </a:xfrm>
        </p:spPr>
        <p:txBody>
          <a:bodyPr>
            <a:noAutofit/>
          </a:bodyPr>
          <a:lstStyle/>
          <a:p>
            <a:pPr eaLnBrk="1" fontAlgn="auto" hangingPunct="1">
              <a:spcAft>
                <a:spcPts val="0"/>
              </a:spcAft>
              <a:defRPr/>
            </a:pPr>
            <a:r>
              <a:rPr lang="fr-FR" sz="2800" b="1" i="1" dirty="0">
                <a:solidFill>
                  <a:schemeClr val="accent5">
                    <a:lumMod val="60000"/>
                    <a:lumOff val="40000"/>
                  </a:schemeClr>
                </a:solidFill>
              </a:rPr>
              <a:t>1. L’archéogéographie : mise en perspective historiographique</a:t>
            </a:r>
          </a:p>
        </p:txBody>
      </p:sp>
      <p:sp>
        <p:nvSpPr>
          <p:cNvPr id="4" name="Rectangle 4"/>
          <p:cNvSpPr>
            <a:spLocks noChangeArrowheads="1"/>
          </p:cNvSpPr>
          <p:nvPr/>
        </p:nvSpPr>
        <p:spPr bwMode="auto">
          <a:xfrm>
            <a:off x="323528" y="1484784"/>
            <a:ext cx="8569325" cy="1754326"/>
          </a:xfrm>
          <a:prstGeom prst="rect">
            <a:avLst/>
          </a:prstGeom>
          <a:noFill/>
          <a:ln w="9525">
            <a:noFill/>
            <a:miter lim="800000"/>
            <a:headEnd/>
            <a:tailEnd/>
          </a:ln>
        </p:spPr>
        <p:txBody>
          <a:bodyPr anchor="ctr">
            <a:spAutoFit/>
          </a:bodyPr>
          <a:lstStyle/>
          <a:p>
            <a:pPr>
              <a:buFont typeface="Wingdings" pitchFamily="2" charset="2"/>
              <a:buChar char="Ø"/>
              <a:tabLst>
                <a:tab pos="457200" algn="l"/>
              </a:tabLst>
              <a:defRPr/>
            </a:pPr>
            <a:r>
              <a:rPr lang="fr-FR" b="1" dirty="0">
                <a:solidFill>
                  <a:schemeClr val="accent3"/>
                </a:solidFill>
              </a:rPr>
              <a:t> Archéologie</a:t>
            </a:r>
            <a:r>
              <a:rPr lang="fr-FR" b="1" dirty="0"/>
              <a:t> désigne :</a:t>
            </a:r>
          </a:p>
          <a:p>
            <a:pPr marL="271463">
              <a:buFontTx/>
              <a:buChar char="-"/>
              <a:tabLst>
                <a:tab pos="457200" algn="l"/>
              </a:tabLst>
              <a:defRPr/>
            </a:pPr>
            <a:r>
              <a:rPr lang="fr-FR" i="1" dirty="0"/>
              <a:t> </a:t>
            </a:r>
            <a:r>
              <a:rPr lang="fr-FR" i="1" dirty="0">
                <a:solidFill>
                  <a:schemeClr val="accent3"/>
                </a:solidFill>
              </a:rPr>
              <a:t>le milieu professionnel d’origine </a:t>
            </a:r>
            <a:r>
              <a:rPr lang="fr-FR" dirty="0"/>
              <a:t>de nombre d’archéogéographes  </a:t>
            </a:r>
          </a:p>
          <a:p>
            <a:pPr marL="271463">
              <a:tabLst>
                <a:tab pos="457200" algn="l"/>
              </a:tabLst>
              <a:defRPr/>
            </a:pPr>
            <a:r>
              <a:rPr lang="fr-FR" i="1" dirty="0"/>
              <a:t>-</a:t>
            </a:r>
            <a:r>
              <a:rPr lang="fr-FR" i="1" dirty="0">
                <a:solidFill>
                  <a:srgbClr val="FF0000"/>
                </a:solidFill>
              </a:rPr>
              <a:t> </a:t>
            </a:r>
            <a:r>
              <a:rPr lang="fr-FR" i="1" dirty="0">
                <a:solidFill>
                  <a:schemeClr val="accent3"/>
                </a:solidFill>
              </a:rPr>
              <a:t>l’intérêt pour la durée historique </a:t>
            </a:r>
            <a:r>
              <a:rPr lang="fr-FR" dirty="0"/>
              <a:t>= la compréhension des héritages, des transmissions et des bifurcations</a:t>
            </a:r>
          </a:p>
          <a:p>
            <a:pPr marL="271463">
              <a:tabLst>
                <a:tab pos="457200" algn="l"/>
              </a:tabLst>
              <a:defRPr/>
            </a:pPr>
            <a:r>
              <a:rPr lang="fr-FR" i="1" dirty="0"/>
              <a:t>- </a:t>
            </a:r>
            <a:r>
              <a:rPr lang="fr-FR" i="1" dirty="0">
                <a:solidFill>
                  <a:schemeClr val="accent3"/>
                </a:solidFill>
              </a:rPr>
              <a:t>le recours constant à l’archéologie du savoir </a:t>
            </a:r>
            <a:r>
              <a:rPr lang="fr-FR" dirty="0"/>
              <a:t>= </a:t>
            </a:r>
            <a:r>
              <a:rPr lang="fr-FR" dirty="0" err="1"/>
              <a:t>réinterrogation</a:t>
            </a:r>
            <a:r>
              <a:rPr lang="fr-FR" dirty="0"/>
              <a:t> des objets installés par l’histoire et la géographie d’antan, afin de les recomposer </a:t>
            </a:r>
          </a:p>
        </p:txBody>
      </p:sp>
      <p:sp>
        <p:nvSpPr>
          <p:cNvPr id="5" name="Rectangle 5"/>
          <p:cNvSpPr>
            <a:spLocks noChangeArrowheads="1"/>
          </p:cNvSpPr>
          <p:nvPr/>
        </p:nvSpPr>
        <p:spPr bwMode="auto">
          <a:xfrm>
            <a:off x="323528" y="3373542"/>
            <a:ext cx="8569325" cy="2862322"/>
          </a:xfrm>
          <a:prstGeom prst="rect">
            <a:avLst/>
          </a:prstGeom>
          <a:noFill/>
          <a:ln w="9525">
            <a:noFill/>
            <a:miter lim="800000"/>
            <a:headEnd/>
            <a:tailEnd/>
          </a:ln>
        </p:spPr>
        <p:txBody>
          <a:bodyPr anchor="ctr">
            <a:spAutoFit/>
          </a:bodyPr>
          <a:lstStyle/>
          <a:p>
            <a:pPr marL="3175" algn="just">
              <a:buFont typeface="Wingdings" pitchFamily="2" charset="2"/>
              <a:buChar char="Ø"/>
              <a:defRPr/>
            </a:pPr>
            <a:r>
              <a:rPr lang="fr-FR" b="1" dirty="0">
                <a:solidFill>
                  <a:schemeClr val="accent3"/>
                </a:solidFill>
              </a:rPr>
              <a:t> Géographie</a:t>
            </a:r>
            <a:r>
              <a:rPr lang="fr-FR" dirty="0"/>
              <a:t> </a:t>
            </a:r>
            <a:r>
              <a:rPr lang="fr-FR" b="1" dirty="0"/>
              <a:t>désigne</a:t>
            </a:r>
            <a:r>
              <a:rPr lang="fr-FR" dirty="0"/>
              <a:t> : </a:t>
            </a:r>
          </a:p>
          <a:p>
            <a:pPr marL="271463" algn="just">
              <a:buFontTx/>
              <a:buChar char="-"/>
              <a:defRPr/>
            </a:pPr>
            <a:r>
              <a:rPr lang="fr-FR" i="1" dirty="0"/>
              <a:t> </a:t>
            </a:r>
            <a:r>
              <a:rPr lang="fr-FR" i="1" dirty="0">
                <a:solidFill>
                  <a:schemeClr val="accent3"/>
                </a:solidFill>
              </a:rPr>
              <a:t>l’intérêt pour la surface de la terre </a:t>
            </a:r>
            <a:r>
              <a:rPr lang="fr-FR" dirty="0"/>
              <a:t>= les formes</a:t>
            </a:r>
          </a:p>
          <a:p>
            <a:pPr marL="271463" algn="just">
              <a:buFontTx/>
              <a:buChar char="-"/>
              <a:defRPr/>
            </a:pPr>
            <a:r>
              <a:rPr lang="fr-FR" dirty="0"/>
              <a:t> </a:t>
            </a:r>
            <a:r>
              <a:rPr lang="fr-FR" i="1" dirty="0">
                <a:solidFill>
                  <a:schemeClr val="accent3"/>
                </a:solidFill>
              </a:rPr>
              <a:t>l’intérêt pour la nature originale des dynamiques </a:t>
            </a:r>
            <a:r>
              <a:rPr lang="fr-FR" dirty="0"/>
              <a:t>qui s’y jouent</a:t>
            </a:r>
          </a:p>
          <a:p>
            <a:pPr algn="just">
              <a:defRPr/>
            </a:pPr>
            <a:r>
              <a:rPr lang="fr-FR" b="1" dirty="0"/>
              <a:t>Mais</a:t>
            </a:r>
            <a:r>
              <a:rPr lang="fr-FR" dirty="0"/>
              <a:t> cette géographie affirme que la lecture des formes repose sur la compréhension des héritages. En effet, lorsque les sociétés anciennes ont aménagé, elles l’ont fait pour longtemps.</a:t>
            </a:r>
          </a:p>
          <a:p>
            <a:pPr algn="just">
              <a:defRPr/>
            </a:pPr>
            <a:endParaRPr lang="fr-FR" dirty="0"/>
          </a:p>
          <a:p>
            <a:pPr algn="ctr">
              <a:defRPr/>
            </a:pPr>
            <a:r>
              <a:rPr lang="fr-FR" dirty="0">
                <a:sym typeface="Wingdings" panose="05000000000000000000" pitchFamily="2" charset="2"/>
              </a:rPr>
              <a:t> </a:t>
            </a:r>
            <a:r>
              <a:rPr lang="fr-FR" dirty="0"/>
              <a:t> </a:t>
            </a:r>
            <a:r>
              <a:rPr lang="fr-FR" b="1" i="1" dirty="0">
                <a:solidFill>
                  <a:schemeClr val="accent3"/>
                </a:solidFill>
              </a:rPr>
              <a:t>Intérêt pour le déchiffrage et l’explication de la complexité historique des formes géographiques</a:t>
            </a:r>
          </a:p>
          <a:p>
            <a:pPr algn="just">
              <a:defRPr/>
            </a:pPr>
            <a:endParaRPr lang="fr-F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left)">
                                      <p:cBhvr>
                                        <p:cTn id="7" dur="500"/>
                                        <p:tgtEl>
                                          <p:spTgt spid="5">
                                            <p:txEl>
                                              <p:pRg st="0" end="0"/>
                                            </p:txEl>
                                          </p:spTgt>
                                        </p:tgtEl>
                                      </p:cBhvr>
                                    </p:animEffect>
                                  </p:childTnLst>
                                </p:cTn>
                              </p:par>
                              <p:par>
                                <p:cTn id="8" presetID="42" presetClass="entr" presetSubtype="0" fill="hold" nodeType="withEffect">
                                  <p:stCondLst>
                                    <p:cond delay="0"/>
                                  </p:stCondLst>
                                  <p:childTnLst>
                                    <p:set>
                                      <p:cBhvr>
                                        <p:cTn id="9" dur="1" fill="hold">
                                          <p:stCondLst>
                                            <p:cond delay="0"/>
                                          </p:stCondLst>
                                        </p:cTn>
                                        <p:tgtEl>
                                          <p:spTgt spid="5">
                                            <p:txEl>
                                              <p:pRg st="1" end="1"/>
                                            </p:txEl>
                                          </p:spTgt>
                                        </p:tgtEl>
                                        <p:attrNameLst>
                                          <p:attrName>style.visibility</p:attrName>
                                        </p:attrNameLst>
                                      </p:cBhvr>
                                      <p:to>
                                        <p:strVal val="visible"/>
                                      </p:to>
                                    </p:set>
                                    <p:animEffect transition="in" filter="fade">
                                      <p:cBhvr>
                                        <p:cTn id="10" dur="500"/>
                                        <p:tgtEl>
                                          <p:spTgt spid="5">
                                            <p:txEl>
                                              <p:pRg st="1" end="1"/>
                                            </p:txEl>
                                          </p:spTgt>
                                        </p:tgtEl>
                                      </p:cBhvr>
                                    </p:animEffect>
                                    <p:anim calcmode="lin" valueType="num">
                                      <p:cBhvr>
                                        <p:cTn id="11"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12" dur="500" fill="hold"/>
                                        <p:tgtEl>
                                          <p:spTgt spid="5">
                                            <p:txEl>
                                              <p:pRg st="1" end="1"/>
                                            </p:txEl>
                                          </p:spTgt>
                                        </p:tgtEl>
                                        <p:attrNameLst>
                                          <p:attrName>ppt_y</p:attrName>
                                        </p:attrNameLst>
                                      </p:cBhvr>
                                      <p:tavLst>
                                        <p:tav tm="0">
                                          <p:val>
                                            <p:strVal val="#ppt_y+.1"/>
                                          </p:val>
                                        </p:tav>
                                        <p:tav tm="100000">
                                          <p:val>
                                            <p:strVal val="#ppt_y"/>
                                          </p:val>
                                        </p:tav>
                                      </p:tavLst>
                                    </p:anim>
                                  </p:childTnLst>
                                </p:cTn>
                              </p:par>
                              <p:par>
                                <p:cTn id="13" presetID="42" presetClass="entr" presetSubtype="0" fill="hold" nodeType="with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animEffect transition="in" filter="fade">
                                      <p:cBhvr>
                                        <p:cTn id="15" dur="500"/>
                                        <p:tgtEl>
                                          <p:spTgt spid="5">
                                            <p:txEl>
                                              <p:pRg st="2" end="2"/>
                                            </p:txEl>
                                          </p:spTgt>
                                        </p:tgtEl>
                                      </p:cBhvr>
                                    </p:animEffect>
                                    <p:anim calcmode="lin" valueType="num">
                                      <p:cBhvr>
                                        <p:cTn id="16"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17" dur="50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dissolve">
                                      <p:cBhvr>
                                        <p:cTn id="22" dur="500"/>
                                        <p:tgtEl>
                                          <p:spTgt spid="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5">
                                            <p:txEl>
                                              <p:pRg st="5" end="5"/>
                                            </p:txEl>
                                          </p:spTgt>
                                        </p:tgtEl>
                                        <p:attrNameLst>
                                          <p:attrName>style.visibility</p:attrName>
                                        </p:attrNameLst>
                                      </p:cBhvr>
                                      <p:to>
                                        <p:strVal val="visible"/>
                                      </p:to>
                                    </p:set>
                                    <p:animEffect transition="in" filter="dissolve">
                                      <p:cBhvr>
                                        <p:cTn id="27" dur="500"/>
                                        <p:tgtEl>
                                          <p:spTgt spid="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328851-2EA5-B3A2-0577-2BE374A84227}"/>
            </a:ext>
          </a:extLst>
        </p:cNvPr>
        <p:cNvGrpSpPr/>
        <p:nvPr/>
      </p:nvGrpSpPr>
      <p:grpSpPr>
        <a:xfrm>
          <a:off x="0" y="0"/>
          <a:ext cx="0" cy="0"/>
          <a:chOff x="0" y="0"/>
          <a:chExt cx="0" cy="0"/>
        </a:xfrm>
      </p:grpSpPr>
      <p:sp>
        <p:nvSpPr>
          <p:cNvPr id="10" name="Titre 9">
            <a:extLst>
              <a:ext uri="{FF2B5EF4-FFF2-40B4-BE49-F238E27FC236}">
                <a16:creationId xmlns:a16="http://schemas.microsoft.com/office/drawing/2014/main" id="{14ABB115-DD4A-CE7A-B6D6-21942E493CBA}"/>
              </a:ext>
            </a:extLst>
          </p:cNvPr>
          <p:cNvSpPr>
            <a:spLocks noGrp="1"/>
          </p:cNvSpPr>
          <p:nvPr>
            <p:ph type="title"/>
          </p:nvPr>
        </p:nvSpPr>
        <p:spPr>
          <a:xfrm>
            <a:off x="179513" y="293911"/>
            <a:ext cx="8964488" cy="758825"/>
          </a:xfrm>
        </p:spPr>
        <p:txBody>
          <a:bodyPr>
            <a:noAutofit/>
          </a:bodyPr>
          <a:lstStyle/>
          <a:p>
            <a:pPr fontAlgn="auto">
              <a:spcAft>
                <a:spcPts val="0"/>
              </a:spcAft>
              <a:defRPr/>
            </a:pPr>
            <a:r>
              <a:rPr lang="fr-FR" sz="2800" b="1" i="1" dirty="0">
                <a:solidFill>
                  <a:srgbClr val="C00000"/>
                </a:solidFill>
              </a:rPr>
              <a:t>Définition</a:t>
            </a:r>
            <a:endParaRPr lang="fr-FR" sz="2800" b="1" i="1" dirty="0">
              <a:solidFill>
                <a:schemeClr val="accent5">
                  <a:lumMod val="60000"/>
                  <a:lumOff val="40000"/>
                </a:schemeClr>
              </a:solidFill>
            </a:endParaRPr>
          </a:p>
        </p:txBody>
      </p:sp>
      <p:sp>
        <p:nvSpPr>
          <p:cNvPr id="5" name="Rectangle 5">
            <a:extLst>
              <a:ext uri="{FF2B5EF4-FFF2-40B4-BE49-F238E27FC236}">
                <a16:creationId xmlns:a16="http://schemas.microsoft.com/office/drawing/2014/main" id="{8F5DB8B7-10E3-6FB5-9B5B-DB4A9C6FB5D9}"/>
              </a:ext>
            </a:extLst>
          </p:cNvPr>
          <p:cNvSpPr>
            <a:spLocks noChangeArrowheads="1"/>
          </p:cNvSpPr>
          <p:nvPr/>
        </p:nvSpPr>
        <p:spPr bwMode="auto">
          <a:xfrm>
            <a:off x="287337" y="1859340"/>
            <a:ext cx="8569325" cy="3139321"/>
          </a:xfrm>
          <a:prstGeom prst="rect">
            <a:avLst/>
          </a:prstGeom>
          <a:noFill/>
          <a:ln w="9525">
            <a:noFill/>
            <a:miter lim="800000"/>
            <a:headEnd/>
            <a:tailEnd/>
          </a:ln>
        </p:spPr>
        <p:txBody>
          <a:bodyPr anchor="ctr">
            <a:spAutoFit/>
          </a:bodyPr>
          <a:lstStyle/>
          <a:p>
            <a:pPr algn="just">
              <a:defRPr/>
            </a:pPr>
            <a:r>
              <a:rPr lang="fr-FR" dirty="0"/>
              <a:t>L’</a:t>
            </a:r>
            <a:r>
              <a:rPr lang="fr-FR" dirty="0" err="1"/>
              <a:t>archéogéographie</a:t>
            </a:r>
            <a:r>
              <a:rPr lang="fr-FR" dirty="0"/>
              <a:t> est l’étude des formes du paysage (parcellaires, voies, habitats, haies, chemins, cours d’eau, … ). </a:t>
            </a:r>
          </a:p>
          <a:p>
            <a:pPr algn="just">
              <a:defRPr/>
            </a:pPr>
            <a:endParaRPr lang="fr-FR" dirty="0"/>
          </a:p>
          <a:p>
            <a:pPr algn="just">
              <a:defRPr/>
            </a:pPr>
            <a:r>
              <a:rPr lang="fr-FR" dirty="0"/>
              <a:t>Le paysage est le produit d’une interaction régulière entre les sociétés humaines et leur milieu, spécifiquement depuis les débuts de l’agriculture. </a:t>
            </a:r>
          </a:p>
          <a:p>
            <a:pPr algn="just">
              <a:defRPr/>
            </a:pPr>
            <a:endParaRPr lang="fr-FR" dirty="0"/>
          </a:p>
          <a:p>
            <a:pPr algn="just">
              <a:defRPr/>
            </a:pPr>
            <a:endParaRPr lang="fr-FR" dirty="0"/>
          </a:p>
          <a:p>
            <a:pPr algn="ctr">
              <a:defRPr/>
            </a:pPr>
            <a:r>
              <a:rPr lang="fr-FR" dirty="0">
                <a:sym typeface="Wingdings" panose="05000000000000000000" pitchFamily="2" charset="2"/>
              </a:rPr>
              <a:t> </a:t>
            </a:r>
            <a:r>
              <a:rPr lang="fr-FR" dirty="0"/>
              <a:t> </a:t>
            </a:r>
            <a:r>
              <a:rPr lang="fr-FR" b="1" i="1" dirty="0">
                <a:solidFill>
                  <a:schemeClr val="accent3"/>
                </a:solidFill>
              </a:rPr>
              <a:t>➤ Le principe fondamental de l’archéologie c’est la </a:t>
            </a:r>
            <a:r>
              <a:rPr lang="fr-FR" b="1" i="1" u="sng" dirty="0">
                <a:solidFill>
                  <a:schemeClr val="accent3"/>
                </a:solidFill>
              </a:rPr>
              <a:t>stratigraphie du sol</a:t>
            </a:r>
            <a:r>
              <a:rPr lang="fr-FR" b="1" i="1" dirty="0">
                <a:solidFill>
                  <a:schemeClr val="accent3"/>
                </a:solidFill>
              </a:rPr>
              <a:t>, c’est-à-dire le fait d’aller étudier les sociétés anciennes en creusant le sol, alors que l’archéographie c’est étudier les sociétés humaines du passé </a:t>
            </a:r>
            <a:r>
              <a:rPr lang="fr-FR" b="1" i="1" u="sng" dirty="0">
                <a:solidFill>
                  <a:schemeClr val="accent3"/>
                </a:solidFill>
              </a:rPr>
              <a:t>par la surface du sol</a:t>
            </a:r>
            <a:r>
              <a:rPr lang="fr-FR" b="1" i="1" dirty="0">
                <a:solidFill>
                  <a:schemeClr val="accent3"/>
                </a:solidFill>
              </a:rPr>
              <a:t>. </a:t>
            </a:r>
            <a:endParaRPr lang="fr-FR" dirty="0"/>
          </a:p>
        </p:txBody>
      </p:sp>
    </p:spTree>
    <p:extLst>
      <p:ext uri="{BB962C8B-B14F-4D97-AF65-F5344CB8AC3E}">
        <p14:creationId xmlns:p14="http://schemas.microsoft.com/office/powerpoint/2010/main" val="9278345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
                                            <p:txEl>
                                              <p:pRg st="5" end="5"/>
                                            </p:txEl>
                                          </p:spTgt>
                                        </p:tgtEl>
                                        <p:attrNameLst>
                                          <p:attrName>style.visibility</p:attrName>
                                        </p:attrNameLst>
                                      </p:cBhvr>
                                      <p:to>
                                        <p:strVal val="visible"/>
                                      </p:to>
                                    </p:set>
                                    <p:animEffect transition="in" filter="dissolve">
                                      <p:cBhvr>
                                        <p:cTn id="7" dur="500"/>
                                        <p:tgtEl>
                                          <p:spTgt spid="5">
                                            <p:txEl>
                                              <p:pRg st="5" end="5"/>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dissolve">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dissolve">
                                      <p:cBhvr>
                                        <p:cTn id="17"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re 1"/>
          <p:cNvSpPr>
            <a:spLocks noGrp="1"/>
          </p:cNvSpPr>
          <p:nvPr>
            <p:ph type="title"/>
          </p:nvPr>
        </p:nvSpPr>
        <p:spPr>
          <a:xfrm>
            <a:off x="179512" y="116632"/>
            <a:ext cx="8836025" cy="758825"/>
          </a:xfrm>
        </p:spPr>
        <p:txBody>
          <a:bodyPr/>
          <a:lstStyle/>
          <a:p>
            <a:pPr eaLnBrk="1" hangingPunct="1"/>
            <a:r>
              <a:rPr lang="fr-FR" sz="2600" b="1" i="1" dirty="0">
                <a:solidFill>
                  <a:srgbClr val="C00000"/>
                </a:solidFill>
              </a:rPr>
              <a:t>Une discipline… parmi de nombreuses autres !</a:t>
            </a:r>
          </a:p>
        </p:txBody>
      </p:sp>
      <p:pic>
        <p:nvPicPr>
          <p:cNvPr id="21507" name="Image 3" descr="disciples geohistoriques.jpg"/>
          <p:cNvPicPr>
            <a:picLocks noChangeAspect="1"/>
          </p:cNvPicPr>
          <p:nvPr/>
        </p:nvPicPr>
        <p:blipFill>
          <a:blip r:embed="rId2" cstate="print"/>
          <a:srcRect/>
          <a:stretch>
            <a:fillRect/>
          </a:stretch>
        </p:blipFill>
        <p:spPr bwMode="auto">
          <a:xfrm>
            <a:off x="5292080" y="1340768"/>
            <a:ext cx="3312493" cy="497796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Espace réservé du contenu 2"/>
          <p:cNvSpPr txBox="1">
            <a:spLocks/>
          </p:cNvSpPr>
          <p:nvPr/>
        </p:nvSpPr>
        <p:spPr>
          <a:xfrm>
            <a:off x="107504" y="1521296"/>
            <a:ext cx="4968552" cy="4572000"/>
          </a:xfrm>
          <a:prstGeom prst="rect">
            <a:avLst/>
          </a:prstGeom>
        </p:spPr>
        <p:txBody>
          <a:bodyPr/>
          <a:lstStyle/>
          <a:p>
            <a:pPr marL="365125" indent="-255588" algn="just">
              <a:spcBef>
                <a:spcPts val="300"/>
              </a:spcBef>
              <a:spcAft>
                <a:spcPts val="600"/>
              </a:spcAft>
              <a:buClr>
                <a:srgbClr val="C00000"/>
              </a:buClr>
              <a:buFont typeface="Georgia" pitchFamily="18" charset="0"/>
              <a:buChar char="•"/>
              <a:defRPr/>
            </a:pPr>
            <a:r>
              <a:rPr lang="fr-FR" sz="2000" b="1" dirty="0">
                <a:solidFill>
                  <a:schemeClr val="accent3"/>
                </a:solidFill>
                <a:latin typeface="+mj-lt"/>
              </a:rPr>
              <a:t>Un livre pour une étude historiographique : </a:t>
            </a:r>
            <a:r>
              <a:rPr lang="fr-FR" sz="2000" dirty="0"/>
              <a:t>démontrer et interroger l'inflation des intitulés disciplinaires dans le domaine </a:t>
            </a:r>
            <a:r>
              <a:rPr lang="fr-FR" sz="2000" dirty="0" err="1"/>
              <a:t>géohistorique</a:t>
            </a:r>
            <a:r>
              <a:rPr lang="fr-FR" sz="2000" dirty="0"/>
              <a:t> et de l’archéologie du paysage. </a:t>
            </a:r>
            <a:endParaRPr lang="en-US" sz="2000" dirty="0">
              <a:latin typeface="+mj-lt"/>
            </a:endParaRPr>
          </a:p>
          <a:p>
            <a:pPr marL="365125" indent="-255588" algn="just">
              <a:spcBef>
                <a:spcPts val="300"/>
              </a:spcBef>
              <a:buClr>
                <a:srgbClr val="C00000"/>
              </a:buClr>
              <a:buFont typeface="Georgia" pitchFamily="18" charset="0"/>
              <a:buChar char="•"/>
              <a:defRPr/>
            </a:pPr>
            <a:r>
              <a:rPr lang="fr-FR" sz="2000" b="1" dirty="0">
                <a:solidFill>
                  <a:schemeClr val="accent3"/>
                </a:solidFill>
                <a:latin typeface="+mj-lt"/>
                <a:sym typeface="Wingdings" pitchFamily="2" charset="2"/>
              </a:rPr>
              <a:t>Un inventaire raisonné</a:t>
            </a:r>
            <a:r>
              <a:rPr lang="en-US" sz="2000" b="1" dirty="0">
                <a:solidFill>
                  <a:schemeClr val="accent3"/>
                </a:solidFill>
                <a:latin typeface="+mj-lt"/>
                <a:sym typeface="Wingdings" pitchFamily="2" charset="2"/>
              </a:rPr>
              <a:t> </a:t>
            </a:r>
            <a:r>
              <a:rPr lang="en-US" sz="2000" dirty="0">
                <a:latin typeface="+mj-lt"/>
              </a:rPr>
              <a:t>=</a:t>
            </a:r>
            <a:r>
              <a:rPr lang="fr-FR" sz="2000" dirty="0"/>
              <a:t> proposition de présentation critique des disciplines ou des intitulés, avec un essai de groupement.</a:t>
            </a:r>
            <a:endParaRPr lang="fr-FR" sz="2000" dirty="0">
              <a:latin typeface="+mj-lt"/>
            </a:endParaRPr>
          </a:p>
          <a:p>
            <a:pPr marL="365125" indent="-255588" algn="just">
              <a:spcBef>
                <a:spcPts val="300"/>
              </a:spcBef>
              <a:buClr>
                <a:srgbClr val="C00000"/>
              </a:buClr>
              <a:buFont typeface="Georgia" pitchFamily="18" charset="0"/>
              <a:buChar char="•"/>
              <a:defRPr/>
            </a:pPr>
            <a:r>
              <a:rPr lang="en-US" sz="2000" b="1" dirty="0" err="1">
                <a:solidFill>
                  <a:schemeClr val="accent3"/>
                </a:solidFill>
                <a:latin typeface="+mj-lt"/>
              </a:rPr>
              <a:t>Couverture</a:t>
            </a:r>
            <a:r>
              <a:rPr lang="en-US" sz="2000" b="1" dirty="0">
                <a:solidFill>
                  <a:schemeClr val="accent3"/>
                </a:solidFill>
                <a:latin typeface="+mj-lt"/>
              </a:rPr>
              <a:t> </a:t>
            </a:r>
            <a:r>
              <a:rPr lang="en-US" sz="2000" b="1" dirty="0" err="1">
                <a:solidFill>
                  <a:schemeClr val="accent3"/>
                </a:solidFill>
                <a:latin typeface="+mj-lt"/>
              </a:rPr>
              <a:t>bibliographique</a:t>
            </a:r>
            <a:r>
              <a:rPr lang="en-US" sz="2000" b="1" dirty="0">
                <a:solidFill>
                  <a:schemeClr val="accent3"/>
                </a:solidFill>
                <a:latin typeface="+mj-lt"/>
              </a:rPr>
              <a:t> :</a:t>
            </a:r>
            <a:r>
              <a:rPr lang="en-US" sz="2000" dirty="0">
                <a:latin typeface="+mj-lt"/>
              </a:rPr>
              <a:t> </a:t>
            </a:r>
            <a:r>
              <a:rPr lang="fr-FR" sz="2000" dirty="0"/>
              <a:t>France, Angleterre, Espagne, Portugal, Italie, Brésil et Allemagne, de la fin du XIX</a:t>
            </a:r>
            <a:r>
              <a:rPr lang="fr-FR" sz="2000" baseline="30000" dirty="0"/>
              <a:t>e</a:t>
            </a:r>
            <a:r>
              <a:rPr lang="fr-FR" sz="2000" dirty="0"/>
              <a:t> à nos jours.</a:t>
            </a:r>
            <a:endParaRPr lang="fr-FR" sz="2000" dirty="0">
              <a:latin typeface="+mj-lt"/>
            </a:endParaRPr>
          </a:p>
          <a:p>
            <a:pPr marL="365125" indent="-4763" algn="just">
              <a:spcBef>
                <a:spcPts val="300"/>
              </a:spcBef>
              <a:buClr>
                <a:srgbClr val="C00000"/>
              </a:buClr>
              <a:buFont typeface="Wingdings" pitchFamily="2" charset="2"/>
              <a:buChar char="è"/>
              <a:defRPr/>
            </a:pPr>
            <a:r>
              <a:rPr lang="en-US" sz="2000" b="1" dirty="0">
                <a:latin typeface="+mj-lt"/>
                <a:sym typeface="Wingdings" pitchFamily="2" charset="2"/>
              </a:rPr>
              <a:t> </a:t>
            </a:r>
            <a:r>
              <a:rPr lang="en-US" sz="2000" b="1" dirty="0">
                <a:solidFill>
                  <a:srgbClr val="C00000"/>
                </a:solidFill>
                <a:latin typeface="+mj-lt"/>
                <a:sym typeface="Wingdings" pitchFamily="2" charset="2"/>
              </a:rPr>
              <a:t>152 </a:t>
            </a:r>
            <a:r>
              <a:rPr lang="en-US" sz="2000" b="1" dirty="0" err="1">
                <a:solidFill>
                  <a:srgbClr val="C00000"/>
                </a:solidFill>
                <a:latin typeface="+mj-lt"/>
                <a:sym typeface="Wingdings" pitchFamily="2" charset="2"/>
              </a:rPr>
              <a:t>intitulés</a:t>
            </a:r>
            <a:r>
              <a:rPr lang="en-US" sz="2000" b="1" dirty="0">
                <a:solidFill>
                  <a:srgbClr val="C00000"/>
                </a:solidFill>
                <a:latin typeface="+mj-lt"/>
                <a:sym typeface="Wingdings" pitchFamily="2" charset="2"/>
              </a:rPr>
              <a:t> ! </a:t>
            </a:r>
            <a:r>
              <a:rPr lang="en-US" sz="2000" dirty="0">
                <a:latin typeface="+mj-lt"/>
                <a:sym typeface="Wingdings" pitchFamily="2" charset="2"/>
              </a:rPr>
              <a:t>(</a:t>
            </a:r>
            <a:r>
              <a:rPr lang="fr-FR" sz="2000" dirty="0"/>
              <a:t>au 30 mai 2012</a:t>
            </a:r>
            <a:r>
              <a:rPr lang="en-US" sz="2000" dirty="0">
                <a:latin typeface="+mj-lt"/>
                <a:sym typeface="Wingdings" pitchFamily="2" charset="2"/>
              </a:rPr>
              <a:t>)</a:t>
            </a:r>
          </a:p>
          <a:p>
            <a:pPr marL="360363" indent="-268288" algn="just">
              <a:buClr>
                <a:srgbClr val="C00000"/>
              </a:buClr>
              <a:buFont typeface="Arial" pitchFamily="34" charset="0"/>
              <a:buChar char="•"/>
              <a:defRPr/>
            </a:pPr>
            <a:endParaRPr lang="en-US" sz="2000" b="1" dirty="0">
              <a:solidFill>
                <a:schemeClr val="accent3"/>
              </a:solidFill>
              <a:latin typeface="+mj-lt"/>
              <a:sym typeface="Wingdings" pitchFamily="2" charset="2"/>
            </a:endParaRPr>
          </a:p>
          <a:p>
            <a:pPr marL="365125" indent="-255588" algn="just">
              <a:spcBef>
                <a:spcPts val="300"/>
              </a:spcBef>
              <a:buClr>
                <a:srgbClr val="0070C0"/>
              </a:buClr>
              <a:buFont typeface="Wingdings" pitchFamily="2" charset="2"/>
              <a:buChar char="è"/>
              <a:defRPr/>
            </a:pPr>
            <a:endParaRPr lang="fr-FR" sz="2000" dirty="0">
              <a:latin typeface="+mj-lt"/>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4541F0-7AE8-D528-F246-DD04F9AD46A4}"/>
            </a:ext>
          </a:extLst>
        </p:cNvPr>
        <p:cNvGrpSpPr/>
        <p:nvPr/>
      </p:nvGrpSpPr>
      <p:grpSpPr>
        <a:xfrm>
          <a:off x="0" y="0"/>
          <a:ext cx="0" cy="0"/>
          <a:chOff x="0" y="0"/>
          <a:chExt cx="0" cy="0"/>
        </a:xfrm>
      </p:grpSpPr>
      <p:sp>
        <p:nvSpPr>
          <p:cNvPr id="21506" name="Titre 1">
            <a:extLst>
              <a:ext uri="{FF2B5EF4-FFF2-40B4-BE49-F238E27FC236}">
                <a16:creationId xmlns:a16="http://schemas.microsoft.com/office/drawing/2014/main" id="{C89BC065-9EDC-5AA4-9FD4-13E4BF54A52D}"/>
              </a:ext>
            </a:extLst>
          </p:cNvPr>
          <p:cNvSpPr>
            <a:spLocks noGrp="1"/>
          </p:cNvSpPr>
          <p:nvPr>
            <p:ph type="title"/>
          </p:nvPr>
        </p:nvSpPr>
        <p:spPr>
          <a:xfrm>
            <a:off x="179512" y="116632"/>
            <a:ext cx="8836025" cy="758825"/>
          </a:xfrm>
        </p:spPr>
        <p:txBody>
          <a:bodyPr/>
          <a:lstStyle/>
          <a:p>
            <a:pPr eaLnBrk="1" hangingPunct="1"/>
            <a:r>
              <a:rPr lang="fr-FR" sz="2600" b="1" i="1" dirty="0">
                <a:solidFill>
                  <a:srgbClr val="C00000"/>
                </a:solidFill>
              </a:rPr>
              <a:t>Quelques repères épistémologiques</a:t>
            </a:r>
          </a:p>
        </p:txBody>
      </p:sp>
      <p:sp>
        <p:nvSpPr>
          <p:cNvPr id="6" name="Espace réservé du contenu 2">
            <a:extLst>
              <a:ext uri="{FF2B5EF4-FFF2-40B4-BE49-F238E27FC236}">
                <a16:creationId xmlns:a16="http://schemas.microsoft.com/office/drawing/2014/main" id="{C9B50B39-7396-4817-B750-BF6B51B1F1D1}"/>
              </a:ext>
            </a:extLst>
          </p:cNvPr>
          <p:cNvSpPr txBox="1">
            <a:spLocks/>
          </p:cNvSpPr>
          <p:nvPr/>
        </p:nvSpPr>
        <p:spPr>
          <a:xfrm>
            <a:off x="107504" y="1521296"/>
            <a:ext cx="4968552" cy="4572000"/>
          </a:xfrm>
          <a:prstGeom prst="rect">
            <a:avLst/>
          </a:prstGeom>
        </p:spPr>
        <p:txBody>
          <a:bodyPr/>
          <a:lstStyle/>
          <a:p>
            <a:pPr marL="360363" indent="-268288" algn="just">
              <a:buClr>
                <a:srgbClr val="C00000"/>
              </a:buClr>
              <a:buFont typeface="Arial" pitchFamily="34" charset="0"/>
              <a:buChar char="•"/>
              <a:defRPr/>
            </a:pPr>
            <a:endParaRPr lang="en-US" sz="2000" b="1" dirty="0">
              <a:solidFill>
                <a:schemeClr val="accent3"/>
              </a:solidFill>
              <a:latin typeface="+mj-lt"/>
              <a:sym typeface="Wingdings" pitchFamily="2" charset="2"/>
            </a:endParaRPr>
          </a:p>
          <a:p>
            <a:pPr marL="365125" indent="-255588" algn="just">
              <a:spcBef>
                <a:spcPts val="300"/>
              </a:spcBef>
              <a:buClr>
                <a:srgbClr val="0070C0"/>
              </a:buClr>
              <a:buFont typeface="Wingdings" pitchFamily="2" charset="2"/>
              <a:buChar char="è"/>
              <a:defRPr/>
            </a:pPr>
            <a:endParaRPr lang="fr-FR" sz="2000" dirty="0">
              <a:latin typeface="+mj-lt"/>
            </a:endParaRPr>
          </a:p>
        </p:txBody>
      </p:sp>
      <p:sp>
        <p:nvSpPr>
          <p:cNvPr id="2" name="ZoneTexte 1">
            <a:extLst>
              <a:ext uri="{FF2B5EF4-FFF2-40B4-BE49-F238E27FC236}">
                <a16:creationId xmlns:a16="http://schemas.microsoft.com/office/drawing/2014/main" id="{BF0A8F50-D77F-3636-B8D5-DE9EBE87639D}"/>
              </a:ext>
            </a:extLst>
          </p:cNvPr>
          <p:cNvSpPr txBox="1"/>
          <p:nvPr/>
        </p:nvSpPr>
        <p:spPr>
          <a:xfrm>
            <a:off x="258271" y="1550446"/>
            <a:ext cx="4824536" cy="3108543"/>
          </a:xfrm>
          <a:prstGeom prst="rect">
            <a:avLst/>
          </a:prstGeom>
          <a:noFill/>
        </p:spPr>
        <p:txBody>
          <a:bodyPr wrap="square" rtlCol="0">
            <a:spAutoFit/>
          </a:bodyPr>
          <a:lstStyle/>
          <a:p>
            <a:pPr algn="just"/>
            <a:r>
              <a:rPr lang="fr-FR" sz="1400" b="1" dirty="0"/>
              <a:t>La géographie historique </a:t>
            </a:r>
            <a:r>
              <a:rPr lang="fr-FR" sz="1400" dirty="0"/>
              <a:t>: Première discipline s’attelant à faire l’histoire des les paysages, les territoires et les structures sociales humaines. Au XIXᵉ siècle, elle s’oppose à la géographie moderne, encore marquée par le déterminisme de Vidal de La Blache et l’histoire positiviste. Elle s’est affirmée comme discipline autonome dans le deuxième quart du XXᵉ siècle, notamment grâce aux travaux de de </a:t>
            </a:r>
            <a:r>
              <a:rPr lang="fr-FR" sz="1400" b="1" dirty="0"/>
              <a:t>Marc Bloch </a:t>
            </a:r>
            <a:r>
              <a:rPr lang="fr-FR" sz="1400" dirty="0"/>
              <a:t>et d’</a:t>
            </a:r>
            <a:r>
              <a:rPr lang="fr-FR" sz="1400" b="1" dirty="0"/>
              <a:t>André </a:t>
            </a:r>
            <a:r>
              <a:rPr lang="fr-FR" sz="1400" b="1" dirty="0" err="1"/>
              <a:t>Meynier</a:t>
            </a:r>
            <a:r>
              <a:rPr lang="fr-FR" sz="1400" b="1" dirty="0"/>
              <a:t>. </a:t>
            </a:r>
            <a:r>
              <a:rPr lang="fr-FR" sz="1400" dirty="0"/>
              <a:t>Dans le monde anglophone et dès es années 1920 </a:t>
            </a:r>
            <a:r>
              <a:rPr lang="fr-FR" sz="1400" b="1" dirty="0"/>
              <a:t>O.G.S. Crawford </a:t>
            </a:r>
            <a:r>
              <a:rPr lang="fr-FR" sz="1400" dirty="0"/>
              <a:t>a une approche similaire et est sans doute le premier à combiner l’analyse topographique, la photographie aérienne et la cartographie pour révéler la structure des paysages anciens, notamment développé par André </a:t>
            </a:r>
            <a:r>
              <a:rPr lang="fr-FR" sz="1400" dirty="0" err="1"/>
              <a:t>Meynier</a:t>
            </a:r>
            <a:r>
              <a:rPr lang="fr-FR" sz="1400" dirty="0"/>
              <a:t> en Bretagne.</a:t>
            </a:r>
          </a:p>
        </p:txBody>
      </p:sp>
      <p:sp>
        <p:nvSpPr>
          <p:cNvPr id="5" name="ZoneTexte 4">
            <a:extLst>
              <a:ext uri="{FF2B5EF4-FFF2-40B4-BE49-F238E27FC236}">
                <a16:creationId xmlns:a16="http://schemas.microsoft.com/office/drawing/2014/main" id="{5563B5CA-B337-3AC7-A6F6-5A05D66D63AC}"/>
              </a:ext>
            </a:extLst>
          </p:cNvPr>
          <p:cNvSpPr txBox="1"/>
          <p:nvPr/>
        </p:nvSpPr>
        <p:spPr>
          <a:xfrm>
            <a:off x="224699" y="4737763"/>
            <a:ext cx="4824536" cy="1600438"/>
          </a:xfrm>
          <a:prstGeom prst="rect">
            <a:avLst/>
          </a:prstGeom>
          <a:noFill/>
        </p:spPr>
        <p:txBody>
          <a:bodyPr wrap="square" rtlCol="0">
            <a:spAutoFit/>
          </a:bodyPr>
          <a:lstStyle/>
          <a:p>
            <a:pPr algn="just"/>
            <a:r>
              <a:rPr lang="fr-FR" sz="1400" b="1" dirty="0" err="1"/>
              <a:t>Landscape</a:t>
            </a:r>
            <a:r>
              <a:rPr lang="fr-FR" sz="1400" b="1" dirty="0"/>
              <a:t> </a:t>
            </a:r>
            <a:r>
              <a:rPr lang="fr-FR" sz="1400" b="1" dirty="0" err="1"/>
              <a:t>archeology</a:t>
            </a:r>
            <a:r>
              <a:rPr lang="fr-FR" sz="1400" b="1" dirty="0"/>
              <a:t> : </a:t>
            </a:r>
            <a:r>
              <a:rPr lang="fr-FR" sz="1400" dirty="0"/>
              <a:t>Dans les années 1970 un tournant </a:t>
            </a:r>
            <a:r>
              <a:rPr lang="fr-FR" sz="1400" dirty="0" err="1"/>
              <a:t>épitémologiue</a:t>
            </a:r>
            <a:r>
              <a:rPr lang="fr-FR" sz="1400" dirty="0"/>
              <a:t> majeur se produit dans l’</a:t>
            </a:r>
            <a:r>
              <a:rPr lang="fr-FR" sz="1400" dirty="0" err="1"/>
              <a:t>rchéologie</a:t>
            </a:r>
            <a:r>
              <a:rPr lang="fr-FR" sz="1400" dirty="0"/>
              <a:t> anglo-saxonne. Approche intégrée combinant prospection de terrain, analyse cartographique, photographie aérienne et lecture morphologique des formes du paysage — un tournant majeur à une époque où l’archéologie demeurait centrée sur les sites isolés.</a:t>
            </a:r>
          </a:p>
        </p:txBody>
      </p:sp>
      <p:pic>
        <p:nvPicPr>
          <p:cNvPr id="8" name="Image 7">
            <a:extLst>
              <a:ext uri="{FF2B5EF4-FFF2-40B4-BE49-F238E27FC236}">
                <a16:creationId xmlns:a16="http://schemas.microsoft.com/office/drawing/2014/main" id="{24292A06-EC79-4795-6E43-7A3865DB473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49235" y="4285734"/>
            <a:ext cx="1442884" cy="2052467"/>
          </a:xfrm>
          <a:prstGeom prst="rect">
            <a:avLst/>
          </a:prstGeom>
        </p:spPr>
      </p:pic>
      <p:pic>
        <p:nvPicPr>
          <p:cNvPr id="10" name="Image 9">
            <a:extLst>
              <a:ext uri="{FF2B5EF4-FFF2-40B4-BE49-F238E27FC236}">
                <a16:creationId xmlns:a16="http://schemas.microsoft.com/office/drawing/2014/main" id="{82E75BC8-1D4A-513A-70B4-32592D240B45}"/>
              </a:ext>
            </a:extLst>
          </p:cNvPr>
          <p:cNvPicPr>
            <a:picLocks noChangeAspect="1"/>
          </p:cNvPicPr>
          <p:nvPr/>
        </p:nvPicPr>
        <p:blipFill>
          <a:blip r:embed="rId3" cstate="print">
            <a:extLst>
              <a:ext uri="{28A0092B-C50C-407E-A947-70E740481C1C}">
                <a14:useLocalDpi xmlns:a14="http://schemas.microsoft.com/office/drawing/2010/main" val="0"/>
              </a:ext>
            </a:extLst>
          </a:blip>
          <a:srcRect t="3659" r="2219" b="472"/>
          <a:stretch>
            <a:fillRect/>
          </a:stretch>
        </p:blipFill>
        <p:spPr>
          <a:xfrm>
            <a:off x="5108832" y="1412776"/>
            <a:ext cx="3726777" cy="2843808"/>
          </a:xfrm>
          <a:prstGeom prst="rect">
            <a:avLst/>
          </a:prstGeom>
        </p:spPr>
      </p:pic>
      <p:pic>
        <p:nvPicPr>
          <p:cNvPr id="12" name="Image 11">
            <a:extLst>
              <a:ext uri="{FF2B5EF4-FFF2-40B4-BE49-F238E27FC236}">
                <a16:creationId xmlns:a16="http://schemas.microsoft.com/office/drawing/2014/main" id="{ED9B8492-8459-120F-2D20-AC75BBC7A65A}"/>
              </a:ext>
            </a:extLst>
          </p:cNvPr>
          <p:cNvPicPr>
            <a:picLocks noChangeAspect="1"/>
          </p:cNvPicPr>
          <p:nvPr/>
        </p:nvPicPr>
        <p:blipFill>
          <a:blip r:embed="rId4" cstate="print">
            <a:extLst>
              <a:ext uri="{28A0092B-C50C-407E-A947-70E740481C1C}">
                <a14:useLocalDpi xmlns:a14="http://schemas.microsoft.com/office/drawing/2010/main" val="0"/>
              </a:ext>
            </a:extLst>
          </a:blip>
          <a:srcRect l="16355" t="4892" r="14503" b="4353"/>
          <a:stretch>
            <a:fillRect/>
          </a:stretch>
        </p:blipFill>
        <p:spPr>
          <a:xfrm>
            <a:off x="6516216" y="4285734"/>
            <a:ext cx="2448272" cy="2052468"/>
          </a:xfrm>
          <a:prstGeom prst="rect">
            <a:avLst/>
          </a:prstGeom>
        </p:spPr>
      </p:pic>
      <p:sp>
        <p:nvSpPr>
          <p:cNvPr id="13" name="ZoneTexte 12">
            <a:extLst>
              <a:ext uri="{FF2B5EF4-FFF2-40B4-BE49-F238E27FC236}">
                <a16:creationId xmlns:a16="http://schemas.microsoft.com/office/drawing/2014/main" id="{10688407-4283-44AA-5B45-762043BBCC97}"/>
              </a:ext>
            </a:extLst>
          </p:cNvPr>
          <p:cNvSpPr txBox="1"/>
          <p:nvPr/>
        </p:nvSpPr>
        <p:spPr>
          <a:xfrm>
            <a:off x="467545" y="6367351"/>
            <a:ext cx="8496944" cy="307777"/>
          </a:xfrm>
          <a:prstGeom prst="rect">
            <a:avLst/>
          </a:prstGeom>
          <a:noFill/>
        </p:spPr>
        <p:txBody>
          <a:bodyPr wrap="square" rtlCol="0">
            <a:spAutoFit/>
          </a:bodyPr>
          <a:lstStyle/>
          <a:p>
            <a:pPr algn="r"/>
            <a:r>
              <a:rPr lang="fr-FR" sz="1400" i="1" dirty="0">
                <a:solidFill>
                  <a:schemeClr val="bg1"/>
                </a:solidFill>
              </a:rPr>
              <a:t>André </a:t>
            </a:r>
            <a:r>
              <a:rPr lang="fr-FR" sz="1400" i="1" dirty="0" err="1">
                <a:solidFill>
                  <a:schemeClr val="bg1"/>
                </a:solidFill>
              </a:rPr>
              <a:t>Meynier</a:t>
            </a:r>
            <a:r>
              <a:rPr lang="fr-FR" sz="1400" i="1" dirty="0">
                <a:solidFill>
                  <a:schemeClr val="bg1"/>
                </a:solidFill>
              </a:rPr>
              <a:t>, « La genèse du parcellaire breton », Norois N°52, 1966, p. 595-610 </a:t>
            </a:r>
          </a:p>
        </p:txBody>
      </p:sp>
    </p:spTree>
    <p:extLst>
      <p:ext uri="{BB962C8B-B14F-4D97-AF65-F5344CB8AC3E}">
        <p14:creationId xmlns:p14="http://schemas.microsoft.com/office/powerpoint/2010/main" val="85923234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230472-A92B-99C1-ABFA-ABF8068EAC5E}"/>
            </a:ext>
          </a:extLst>
        </p:cNvPr>
        <p:cNvGrpSpPr/>
        <p:nvPr/>
      </p:nvGrpSpPr>
      <p:grpSpPr>
        <a:xfrm>
          <a:off x="0" y="0"/>
          <a:ext cx="0" cy="0"/>
          <a:chOff x="0" y="0"/>
          <a:chExt cx="0" cy="0"/>
        </a:xfrm>
      </p:grpSpPr>
      <p:sp>
        <p:nvSpPr>
          <p:cNvPr id="21506" name="Titre 1">
            <a:extLst>
              <a:ext uri="{FF2B5EF4-FFF2-40B4-BE49-F238E27FC236}">
                <a16:creationId xmlns:a16="http://schemas.microsoft.com/office/drawing/2014/main" id="{4A586375-ED5E-3FF7-77C7-A7971C1D55BB}"/>
              </a:ext>
            </a:extLst>
          </p:cNvPr>
          <p:cNvSpPr>
            <a:spLocks noGrp="1"/>
          </p:cNvSpPr>
          <p:nvPr>
            <p:ph type="title"/>
          </p:nvPr>
        </p:nvSpPr>
        <p:spPr>
          <a:xfrm>
            <a:off x="179512" y="116632"/>
            <a:ext cx="8836025" cy="758825"/>
          </a:xfrm>
        </p:spPr>
        <p:txBody>
          <a:bodyPr/>
          <a:lstStyle/>
          <a:p>
            <a:pPr eaLnBrk="1" hangingPunct="1"/>
            <a:r>
              <a:rPr lang="fr-FR" sz="2600" b="1" i="1" dirty="0">
                <a:solidFill>
                  <a:srgbClr val="C00000"/>
                </a:solidFill>
              </a:rPr>
              <a:t>La fin de la dichotomie Nature/Culture</a:t>
            </a:r>
          </a:p>
        </p:txBody>
      </p:sp>
      <p:sp>
        <p:nvSpPr>
          <p:cNvPr id="6" name="Espace réservé du contenu 2">
            <a:extLst>
              <a:ext uri="{FF2B5EF4-FFF2-40B4-BE49-F238E27FC236}">
                <a16:creationId xmlns:a16="http://schemas.microsoft.com/office/drawing/2014/main" id="{0296D2F6-EF9A-1C9E-BFF2-883887AC7D8F}"/>
              </a:ext>
            </a:extLst>
          </p:cNvPr>
          <p:cNvSpPr txBox="1">
            <a:spLocks/>
          </p:cNvSpPr>
          <p:nvPr/>
        </p:nvSpPr>
        <p:spPr>
          <a:xfrm>
            <a:off x="107504" y="1521296"/>
            <a:ext cx="4968552" cy="4572000"/>
          </a:xfrm>
          <a:prstGeom prst="rect">
            <a:avLst/>
          </a:prstGeom>
        </p:spPr>
        <p:txBody>
          <a:bodyPr/>
          <a:lstStyle/>
          <a:p>
            <a:pPr marL="360363" indent="-268288" algn="just">
              <a:buClr>
                <a:srgbClr val="C00000"/>
              </a:buClr>
              <a:buFont typeface="Arial" pitchFamily="34" charset="0"/>
              <a:buChar char="•"/>
              <a:defRPr/>
            </a:pPr>
            <a:endParaRPr lang="en-US" sz="2000" b="1" dirty="0">
              <a:solidFill>
                <a:schemeClr val="accent3"/>
              </a:solidFill>
              <a:latin typeface="+mj-lt"/>
              <a:sym typeface="Wingdings" pitchFamily="2" charset="2"/>
            </a:endParaRPr>
          </a:p>
          <a:p>
            <a:pPr marL="365125" indent="-255588" algn="just">
              <a:spcBef>
                <a:spcPts val="300"/>
              </a:spcBef>
              <a:buClr>
                <a:srgbClr val="0070C0"/>
              </a:buClr>
              <a:buFont typeface="Wingdings" pitchFamily="2" charset="2"/>
              <a:buChar char="è"/>
              <a:defRPr/>
            </a:pPr>
            <a:endParaRPr lang="fr-FR" sz="2000" dirty="0">
              <a:latin typeface="+mj-lt"/>
            </a:endParaRPr>
          </a:p>
        </p:txBody>
      </p:sp>
      <p:sp>
        <p:nvSpPr>
          <p:cNvPr id="2" name="ZoneTexte 1">
            <a:extLst>
              <a:ext uri="{FF2B5EF4-FFF2-40B4-BE49-F238E27FC236}">
                <a16:creationId xmlns:a16="http://schemas.microsoft.com/office/drawing/2014/main" id="{32DB072B-9064-3160-9A23-AFED0F8DB6C7}"/>
              </a:ext>
            </a:extLst>
          </p:cNvPr>
          <p:cNvSpPr txBox="1"/>
          <p:nvPr/>
        </p:nvSpPr>
        <p:spPr>
          <a:xfrm>
            <a:off x="135856" y="2288344"/>
            <a:ext cx="4220120" cy="1384995"/>
          </a:xfrm>
          <a:prstGeom prst="rect">
            <a:avLst/>
          </a:prstGeom>
          <a:noFill/>
        </p:spPr>
        <p:txBody>
          <a:bodyPr wrap="square" rtlCol="0">
            <a:spAutoFit/>
          </a:bodyPr>
          <a:lstStyle/>
          <a:p>
            <a:pPr algn="just"/>
            <a:r>
              <a:rPr lang="fr-FR" sz="1400" b="1" dirty="0"/>
              <a:t>« Ce que l’on appelle communément “paysage” est une projection spatiale des relations qu’entretiennent les humains avec leur environnement. » </a:t>
            </a:r>
            <a:r>
              <a:rPr lang="fr-FR" sz="1400" i="1" dirty="0"/>
              <a:t>Descola, Philippe. Par-delà nature et culture. Paris : Gallimard, coll. « Bibliothèque des sciences humaines », 2005, p. 120</a:t>
            </a:r>
          </a:p>
        </p:txBody>
      </p:sp>
      <p:sp>
        <p:nvSpPr>
          <p:cNvPr id="5" name="ZoneTexte 4">
            <a:extLst>
              <a:ext uri="{FF2B5EF4-FFF2-40B4-BE49-F238E27FC236}">
                <a16:creationId xmlns:a16="http://schemas.microsoft.com/office/drawing/2014/main" id="{7FC27F4E-ED81-229D-B436-904E50CFD942}"/>
              </a:ext>
            </a:extLst>
          </p:cNvPr>
          <p:cNvSpPr txBox="1"/>
          <p:nvPr/>
        </p:nvSpPr>
        <p:spPr>
          <a:xfrm>
            <a:off x="160645" y="3808110"/>
            <a:ext cx="4093494" cy="1169551"/>
          </a:xfrm>
          <a:prstGeom prst="rect">
            <a:avLst/>
          </a:prstGeom>
          <a:noFill/>
        </p:spPr>
        <p:txBody>
          <a:bodyPr wrap="square" rtlCol="0">
            <a:spAutoFit/>
          </a:bodyPr>
          <a:lstStyle/>
          <a:p>
            <a:pPr algn="just"/>
            <a:r>
              <a:rPr lang="fr-FR" sz="1400" b="1" dirty="0"/>
              <a:t>« Les sociétés humaines sont des formes de vie parmi d’autres, qui structurent et sont structurées par leur milieu. » </a:t>
            </a:r>
            <a:r>
              <a:rPr lang="fr-FR" sz="1400" dirty="0" err="1"/>
              <a:t>Morizot</a:t>
            </a:r>
            <a:r>
              <a:rPr lang="fr-FR" sz="1400" dirty="0"/>
              <a:t>, Baptiste, </a:t>
            </a:r>
            <a:r>
              <a:rPr lang="fr-FR" sz="1400" i="1" dirty="0"/>
              <a:t>Manières d'être vivant</a:t>
            </a:r>
            <a:r>
              <a:rPr lang="fr-FR" sz="1400" dirty="0"/>
              <a:t>, Arles, Actes Sud, coll. « Mondes sauvages », 2020, p. 72.</a:t>
            </a:r>
          </a:p>
        </p:txBody>
      </p:sp>
      <p:pic>
        <p:nvPicPr>
          <p:cNvPr id="4" name="Image 3">
            <a:extLst>
              <a:ext uri="{FF2B5EF4-FFF2-40B4-BE49-F238E27FC236}">
                <a16:creationId xmlns:a16="http://schemas.microsoft.com/office/drawing/2014/main" id="{5B42804A-91EE-2A9D-8513-C9F5CA42FC94}"/>
              </a:ext>
            </a:extLst>
          </p:cNvPr>
          <p:cNvPicPr>
            <a:picLocks noChangeAspect="1"/>
          </p:cNvPicPr>
          <p:nvPr/>
        </p:nvPicPr>
        <p:blipFill>
          <a:blip r:embed="rId2">
            <a:extLst>
              <a:ext uri="{28A0092B-C50C-407E-A947-70E740481C1C}">
                <a14:useLocalDpi xmlns:a14="http://schemas.microsoft.com/office/drawing/2010/main" val="0"/>
              </a:ext>
            </a:extLst>
          </a:blip>
          <a:srcRect l="4311" t="3661" r="3010" b="9091"/>
          <a:stretch>
            <a:fillRect/>
          </a:stretch>
        </p:blipFill>
        <p:spPr>
          <a:xfrm>
            <a:off x="4597524" y="2126233"/>
            <a:ext cx="4093494" cy="236035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9" name="ZoneTexte 8">
            <a:extLst>
              <a:ext uri="{FF2B5EF4-FFF2-40B4-BE49-F238E27FC236}">
                <a16:creationId xmlns:a16="http://schemas.microsoft.com/office/drawing/2014/main" id="{D9460E8F-60C0-2926-A592-4A23F0330DD4}"/>
              </a:ext>
            </a:extLst>
          </p:cNvPr>
          <p:cNvSpPr txBox="1"/>
          <p:nvPr/>
        </p:nvSpPr>
        <p:spPr>
          <a:xfrm>
            <a:off x="128465" y="1464971"/>
            <a:ext cx="8836024" cy="584775"/>
          </a:xfrm>
          <a:prstGeom prst="rect">
            <a:avLst/>
          </a:prstGeom>
          <a:noFill/>
        </p:spPr>
        <p:txBody>
          <a:bodyPr wrap="square">
            <a:spAutoFit/>
          </a:bodyPr>
          <a:lstStyle/>
          <a:p>
            <a:pPr algn="just"/>
            <a:r>
              <a:rPr lang="fr-FR" sz="1600" dirty="0"/>
              <a:t>L’un des tournants majeurs des sciences sociales contemporaines réside dans le rejet progressif de la dichotomie nature/culture, héritée du dualisme cartésien et du positivisme du XIXᵉ s. </a:t>
            </a:r>
          </a:p>
        </p:txBody>
      </p:sp>
      <p:sp>
        <p:nvSpPr>
          <p:cNvPr id="14" name="ZoneTexte 13">
            <a:extLst>
              <a:ext uri="{FF2B5EF4-FFF2-40B4-BE49-F238E27FC236}">
                <a16:creationId xmlns:a16="http://schemas.microsoft.com/office/drawing/2014/main" id="{CE2771AD-6436-E020-1AC2-34F755A6A1DE}"/>
              </a:ext>
            </a:extLst>
          </p:cNvPr>
          <p:cNvSpPr txBox="1"/>
          <p:nvPr/>
        </p:nvSpPr>
        <p:spPr>
          <a:xfrm>
            <a:off x="4355976" y="4514751"/>
            <a:ext cx="4762501" cy="523220"/>
          </a:xfrm>
          <a:prstGeom prst="rect">
            <a:avLst/>
          </a:prstGeom>
          <a:noFill/>
        </p:spPr>
        <p:txBody>
          <a:bodyPr wrap="square">
            <a:spAutoFit/>
          </a:bodyPr>
          <a:lstStyle/>
          <a:p>
            <a:r>
              <a:rPr lang="fr-FR" sz="1400" dirty="0"/>
              <a:t>Latour, Bruno, </a:t>
            </a:r>
            <a:r>
              <a:rPr lang="fr-FR" sz="1400" i="1" dirty="0"/>
              <a:t>Nous n’avons jamais été modernes. Essai d’anthropologie symétrique,</a:t>
            </a:r>
            <a:r>
              <a:rPr lang="fr-FR" sz="1400" dirty="0"/>
              <a:t> Paris, La Découverte, 1991</a:t>
            </a:r>
            <a:endParaRPr lang="fr-FR" dirty="0"/>
          </a:p>
        </p:txBody>
      </p:sp>
      <p:sp>
        <p:nvSpPr>
          <p:cNvPr id="16" name="ZoneTexte 15">
            <a:extLst>
              <a:ext uri="{FF2B5EF4-FFF2-40B4-BE49-F238E27FC236}">
                <a16:creationId xmlns:a16="http://schemas.microsoft.com/office/drawing/2014/main" id="{D442186C-D2D8-7F46-A30C-69EA902E5995}"/>
              </a:ext>
            </a:extLst>
          </p:cNvPr>
          <p:cNvSpPr txBox="1"/>
          <p:nvPr/>
        </p:nvSpPr>
        <p:spPr>
          <a:xfrm>
            <a:off x="215515" y="5147253"/>
            <a:ext cx="8712969" cy="1169551"/>
          </a:xfrm>
          <a:prstGeom prst="rect">
            <a:avLst/>
          </a:prstGeom>
          <a:noFill/>
        </p:spPr>
        <p:txBody>
          <a:bodyPr wrap="square">
            <a:spAutoFit/>
          </a:bodyPr>
          <a:lstStyle/>
          <a:p>
            <a:pPr algn="just"/>
            <a:r>
              <a:rPr lang="fr-FR" sz="1400" b="1" dirty="0"/>
              <a:t>« Les sociétés humaines, bien que singulières, ne sont pas ontologiquement distinctes du reste du vivant. Elles prolongent, transforment et complexifient des structures fondamentales que l’on observe dans d’autres formes de vie sociale animale. </a:t>
            </a:r>
            <a:r>
              <a:rPr lang="fr-FR" sz="1400" dirty="0"/>
              <a:t>» Lahire, Bernard, </a:t>
            </a:r>
            <a:r>
              <a:rPr lang="fr-FR" sz="1400" i="1" dirty="0"/>
              <a:t>Les structures fondamentales des sociétés humaines. Vers une anthropologie générale,</a:t>
            </a:r>
            <a:r>
              <a:rPr lang="fr-FR" sz="1400" dirty="0"/>
              <a:t> Paris , La Découverte, 2023, p. 15.</a:t>
            </a:r>
          </a:p>
        </p:txBody>
      </p:sp>
    </p:spTree>
    <p:extLst>
      <p:ext uri="{BB962C8B-B14F-4D97-AF65-F5344CB8AC3E}">
        <p14:creationId xmlns:p14="http://schemas.microsoft.com/office/powerpoint/2010/main" val="1776387652"/>
      </p:ext>
    </p:extLst>
  </p:cSld>
  <p:clrMapOvr>
    <a:masterClrMapping/>
  </p:clrMapOvr>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Thème2">
  <a:themeElements>
    <a:clrScheme name="Solstice">
      <a:dk1>
        <a:sysClr val="windowText" lastClr="000000"/>
      </a:dk1>
      <a:lt1>
        <a:sysClr val="window" lastClr="FFFFFF"/>
      </a:lt1>
      <a:dk2>
        <a:srgbClr val="4F271C"/>
      </a:dk2>
      <a:lt2>
        <a:srgbClr val="E7DEC9"/>
      </a:lt2>
      <a:accent1>
        <a:srgbClr val="3891A7"/>
      </a:accent1>
      <a:accent2>
        <a:srgbClr val="FEB80A"/>
      </a:accent2>
      <a:accent3>
        <a:srgbClr val="C32D2E"/>
      </a:accent3>
      <a:accent4>
        <a:srgbClr val="84AA33"/>
      </a:accent4>
      <a:accent5>
        <a:srgbClr val="964305"/>
      </a:accent5>
      <a:accent6>
        <a:srgbClr val="475A8D"/>
      </a:accent6>
      <a:hlink>
        <a:srgbClr val="8DC765"/>
      </a:hlink>
      <a:folHlink>
        <a:srgbClr val="AA8A14"/>
      </a:folHlink>
    </a:clrScheme>
    <a:fontScheme name="Civil">
      <a:majorFont>
        <a:latin typeface="Georgia"/>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Georgia"/>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Civil">
      <a:fillStyleLst>
        <a:solidFill>
          <a:schemeClr val="phClr"/>
        </a:solidFill>
        <a:solidFill>
          <a:schemeClr val="phClr">
            <a:tint val="45000"/>
          </a:schemeClr>
        </a:solidFill>
        <a:solidFill>
          <a:schemeClr val="phClr">
            <a:tint val="95000"/>
          </a:schemeClr>
        </a:solidFill>
      </a:fillStyleLst>
      <a:lnStyleLst>
        <a:ln w="9525" cap="flat" cmpd="sng" algn="ctr">
          <a:solidFill>
            <a:schemeClr val="phClr"/>
          </a:solidFill>
          <a:prstDash val="solid"/>
        </a:ln>
        <a:ln w="11429" cap="flat" cmpd="sng" algn="ctr">
          <a:solidFill>
            <a:schemeClr val="phClr"/>
          </a:solidFill>
          <a:prstDash val="sysDash"/>
        </a:ln>
        <a:ln w="20000" cap="flat" cmpd="sng" algn="ctr">
          <a:solidFill>
            <a:schemeClr val="phClr"/>
          </a:solidFill>
          <a:prstDash val="solid"/>
        </a:ln>
      </a:lnStyleLst>
      <a:effectStyleLst>
        <a:effectStyle>
          <a:effectLst>
            <a:outerShdw blurRad="50800" dist="25400" dir="5400000" rotWithShape="0">
              <a:srgbClr val="000000">
                <a:alpha val="3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threePt" dir="t">
              <a:rot lat="0" lon="0" rev="0"/>
            </a:lightRig>
          </a:scene3d>
          <a:sp3d contourW="9525" prstMaterial="matte">
            <a:bevelT w="0" h="0"/>
            <a:contourClr>
              <a:schemeClr val="phClr">
                <a:shade val="70000"/>
                <a:satMod val="105000"/>
              </a:schemeClr>
            </a:contourClr>
          </a:sp3d>
        </a:effectStyle>
        <a:effectStyle>
          <a:effectLst>
            <a:outerShdw blurRad="50800" dist="25400" dir="5400000" rotWithShape="0">
              <a:srgbClr val="000000">
                <a:alpha val="45000"/>
              </a:srgbClr>
            </a:outerShdw>
          </a:effectLst>
          <a:scene3d>
            <a:camera prst="orthographicFront" fov="0">
              <a:rot lat="0" lon="0" rev="0"/>
            </a:camera>
            <a:lightRig rig="soft" dir="b">
              <a:rot lat="0" lon="0" rev="0"/>
            </a:lightRig>
          </a:scene3d>
          <a:sp3d prstMaterial="dkEdge">
            <a:bevelT w="63500" h="63500" prst="cross"/>
            <a:contourClr>
              <a:schemeClr val="phClr"/>
            </a:contourClr>
          </a:sp3d>
        </a:effectStyle>
      </a:effectStyleLst>
      <a:bgFillStyleLst>
        <a:solidFill>
          <a:schemeClr val="phClr"/>
        </a:solidFill>
        <a:blipFill>
          <a:blip xmlns:r="http://schemas.openxmlformats.org/officeDocument/2006/relationships" r:embed="rId1">
            <a:duotone>
              <a:schemeClr val="phClr">
                <a:shade val="70000"/>
                <a:satMod val="115000"/>
              </a:schemeClr>
              <a:schemeClr val="phClr">
                <a:tint val="85000"/>
              </a:schemeClr>
            </a:duotone>
          </a:blip>
          <a:tile tx="0" ty="0" sx="85000" sy="85000" flip="none" algn="tl"/>
        </a:blipFill>
        <a:blipFill>
          <a:blip xmlns:r="http://schemas.openxmlformats.org/officeDocument/2006/relationships" r:embed="rId2">
            <a:duotone>
              <a:schemeClr val="phClr">
                <a:shade val="65000"/>
                <a:satMod val="115000"/>
              </a:schemeClr>
              <a:schemeClr val="phClr">
                <a:tint val="85000"/>
              </a:schemeClr>
            </a:duotone>
          </a:blip>
          <a:tile tx="0" ty="0" sx="65000" sy="65000" flip="none" algn="tl"/>
        </a:blipFill>
      </a:bgFillStyleLst>
    </a:fmtScheme>
  </a:themeElements>
  <a:objectDefaults/>
  <a:extraClrScheme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Thème2</Template>
  <TotalTime>2533</TotalTime>
  <Words>1178</Words>
  <Application>Microsoft Office PowerPoint</Application>
  <PresentationFormat>Affichage à l'écran (4:3)</PresentationFormat>
  <Paragraphs>94</Paragraphs>
  <Slides>18</Slides>
  <Notes>0</Notes>
  <HiddenSlides>0</HiddenSlides>
  <MMClips>0</MMClips>
  <ScaleCrop>false</ScaleCrop>
  <HeadingPairs>
    <vt:vector size="8" baseType="variant">
      <vt:variant>
        <vt:lpstr>Polices utilisées</vt:lpstr>
      </vt:variant>
      <vt:variant>
        <vt:i4>6</vt:i4>
      </vt:variant>
      <vt:variant>
        <vt:lpstr>Thème</vt:lpstr>
      </vt:variant>
      <vt:variant>
        <vt:i4>1</vt:i4>
      </vt:variant>
      <vt:variant>
        <vt:lpstr>Serveurs OLE incorporés</vt:lpstr>
      </vt:variant>
      <vt:variant>
        <vt:i4>1</vt:i4>
      </vt:variant>
      <vt:variant>
        <vt:lpstr>Titres des diapositives</vt:lpstr>
      </vt:variant>
      <vt:variant>
        <vt:i4>18</vt:i4>
      </vt:variant>
    </vt:vector>
  </HeadingPairs>
  <TitlesOfParts>
    <vt:vector size="26" baseType="lpstr">
      <vt:lpstr>Arial</vt:lpstr>
      <vt:lpstr>Calibri</vt:lpstr>
      <vt:lpstr>Courier New</vt:lpstr>
      <vt:lpstr>Georgia</vt:lpstr>
      <vt:lpstr>Wingdings</vt:lpstr>
      <vt:lpstr>Wingdings 2</vt:lpstr>
      <vt:lpstr>Thème2</vt:lpstr>
      <vt:lpstr>Image</vt:lpstr>
      <vt:lpstr>« Archéogéographie » Présentation du cours</vt:lpstr>
      <vt:lpstr>Objectifs du cours</vt:lpstr>
      <vt:lpstr>Objectifs du cours</vt:lpstr>
      <vt:lpstr>L’archéogéographie : définition, historiographie, contours</vt:lpstr>
      <vt:lpstr>1. L’archéogéographie : mise en perspective historiographique</vt:lpstr>
      <vt:lpstr>Définition</vt:lpstr>
      <vt:lpstr>Une discipline… parmi de nombreuses autres !</vt:lpstr>
      <vt:lpstr>Quelques repères épistémologiques</vt:lpstr>
      <vt:lpstr>La fin de la dichotomie Nature/Culture</vt:lpstr>
      <vt:lpstr>La révolution numérique</vt:lpstr>
      <vt:lpstr>Naissance de l’archéogéographie</vt:lpstr>
      <vt:lpstr>Un essai fondateur</vt:lpstr>
      <vt:lpstr>2003-05 : naissance de l’« archéogéographie »</vt:lpstr>
      <vt:lpstr>Depuis 2000’s  : explosion éditoriale</vt:lpstr>
      <vt:lpstr>Les outils de travail au quotidien</vt:lpstr>
      <vt:lpstr>Sur internet</vt:lpstr>
      <vt:lpstr>Sur internet</vt:lpstr>
      <vt:lpstr>Archéogéographie et archéologie préventive : de l’étude préalable à la connaissance archéologique</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Diapositive 1</dc:title>
  <dc:creator>Magali Watteaux</dc:creator>
  <cp:lastModifiedBy>Jo Gui</cp:lastModifiedBy>
  <cp:revision>133</cp:revision>
  <dcterms:created xsi:type="dcterms:W3CDTF">2015-04-27T13:11:51Z</dcterms:created>
  <dcterms:modified xsi:type="dcterms:W3CDTF">2025-10-09T09:54:45Z</dcterms:modified>
</cp:coreProperties>
</file>