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5F8A14-3EB3-4242-9F6C-3C81E19293A2}">
  <a:tblStyle styleId="{E75F8A14-3EB3-4242-9F6C-3C81E19293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2d34fa12c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2d34fa12c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2d34fa12c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2d34fa12c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2d34fa12c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2d34fa12c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2ed784c8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2ed784c8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2ac7209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2ac7209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2ac7209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2ac7209e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2ac7209e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2ac7209e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2ac7209e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2ac7209e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2ac7209e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2ac7209e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2ac7209e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2ac7209e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2ac7209e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2ac7209e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2ac7209e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2ac7209e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arousse.fr/encyclopedie/medical/%C3%A9piderme/12850" TargetMode="External"/><Relationship Id="rId4" Type="http://schemas.openxmlformats.org/officeDocument/2006/relationships/hyperlink" Target="https://microbiologiemedicale.fr/peau-anatomie/?fbclid=IwAR2GJWqwzMDF8_O_vGaL24D8fR-2215gwYLyepGAjbyD_v2FueP4AzE1ZvY" TargetMode="External"/><Relationship Id="rId5" Type="http://schemas.openxmlformats.org/officeDocument/2006/relationships/hyperlink" Target="https://dlabparis.com/blogs/cheveux/la-melanine-origine-bienfaits-posologie-et-carences" TargetMode="External"/><Relationship Id="rId6" Type="http://schemas.openxmlformats.org/officeDocument/2006/relationships/hyperlink" Target="https://www.betterhealth.vic.gov.au/health/conditionsandtreatments/skin" TargetMode="External"/><Relationship Id="rId7" Type="http://schemas.openxmlformats.org/officeDocument/2006/relationships/hyperlink" Target="https://sante.lefigaro.fr/mieux-etre/beaute/structures-roles-peau/quoi-peau-est-elle-composee#:~:text=La%20peau%20constitue%20l'organe,%C3%A9galement%20d'autres%20fonctions%20vitales." TargetMode="External"/><Relationship Id="rId8" Type="http://schemas.openxmlformats.org/officeDocument/2006/relationships/hyperlink" Target="https://sante.journaldesfemmes.fr/fiches-maladies/2517003-lucite-estivale-soleil-polymorphe-symptomes-cause-traitement/#:~:text=%22La%20lucite%20estivale%20b%C3%A9nigne%20(LEB,Marc%20Chavigny%2C%20dermatologue%20et%20allergologu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54900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fr" sz="5000"/>
              <a:t>La peau</a:t>
            </a:r>
            <a:endParaRPr b="1" sz="5000"/>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Paul Gaultier &amp; Mélissa Laudrin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579175"/>
            <a:ext cx="7505700" cy="73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Glossaire</a:t>
            </a:r>
            <a:endParaRPr/>
          </a:p>
        </p:txBody>
      </p:sp>
      <p:graphicFrame>
        <p:nvGraphicFramePr>
          <p:cNvPr id="190" name="Google Shape;190;p22"/>
          <p:cNvGraphicFramePr/>
          <p:nvPr/>
        </p:nvGraphicFramePr>
        <p:xfrm>
          <a:off x="3350325" y="832325"/>
          <a:ext cx="3000000" cy="3000000"/>
        </p:xfrm>
        <a:graphic>
          <a:graphicData uri="http://schemas.openxmlformats.org/drawingml/2006/table">
            <a:tbl>
              <a:tblPr>
                <a:noFill/>
                <a:tableStyleId>{E75F8A14-3EB3-4242-9F6C-3C81E19293A2}</a:tableStyleId>
              </a:tblPr>
              <a:tblGrid>
                <a:gridCol w="2526050"/>
                <a:gridCol w="2526050"/>
              </a:tblGrid>
              <a:tr h="307700">
                <a:tc>
                  <a:txBody>
                    <a:bodyPr/>
                    <a:lstStyle/>
                    <a:p>
                      <a:pPr indent="0" lvl="0" marL="0" rtl="0" algn="l">
                        <a:spcBef>
                          <a:spcPts val="0"/>
                        </a:spcBef>
                        <a:spcAft>
                          <a:spcPts val="0"/>
                        </a:spcAft>
                        <a:buNone/>
                      </a:pPr>
                      <a:r>
                        <a:rPr lang="fr"/>
                        <a:t>épiderme</a:t>
                      </a:r>
                      <a:endParaRPr/>
                    </a:p>
                  </a:txBody>
                  <a:tcPr marT="91425" marB="91425" marR="91425" marL="91425"/>
                </a:tc>
                <a:tc>
                  <a:txBody>
                    <a:bodyPr/>
                    <a:lstStyle/>
                    <a:p>
                      <a:pPr indent="0" lvl="0" marL="0" rtl="0" algn="l">
                        <a:spcBef>
                          <a:spcPts val="0"/>
                        </a:spcBef>
                        <a:spcAft>
                          <a:spcPts val="0"/>
                        </a:spcAft>
                        <a:buNone/>
                      </a:pPr>
                      <a:r>
                        <a:rPr lang="fr"/>
                        <a:t>epidermis</a:t>
                      </a:r>
                      <a:endParaRPr/>
                    </a:p>
                  </a:txBody>
                  <a:tcPr marT="91425" marB="91425" marR="91425" marL="91425"/>
                </a:tc>
              </a:tr>
              <a:tr h="307700">
                <a:tc>
                  <a:txBody>
                    <a:bodyPr/>
                    <a:lstStyle/>
                    <a:p>
                      <a:pPr indent="0" lvl="0" marL="0" rtl="0" algn="l">
                        <a:spcBef>
                          <a:spcPts val="0"/>
                        </a:spcBef>
                        <a:spcAft>
                          <a:spcPts val="0"/>
                        </a:spcAft>
                        <a:buNone/>
                      </a:pPr>
                      <a:r>
                        <a:rPr lang="fr"/>
                        <a:t>derme</a:t>
                      </a:r>
                      <a:endParaRPr/>
                    </a:p>
                  </a:txBody>
                  <a:tcPr marT="91425" marB="91425" marR="91425" marL="91425"/>
                </a:tc>
                <a:tc>
                  <a:txBody>
                    <a:bodyPr/>
                    <a:lstStyle/>
                    <a:p>
                      <a:pPr indent="0" lvl="0" marL="0" rtl="0" algn="l">
                        <a:spcBef>
                          <a:spcPts val="0"/>
                        </a:spcBef>
                        <a:spcAft>
                          <a:spcPts val="0"/>
                        </a:spcAft>
                        <a:buNone/>
                      </a:pPr>
                      <a:r>
                        <a:rPr lang="fr"/>
                        <a:t>dermis</a:t>
                      </a:r>
                      <a:endParaRPr/>
                    </a:p>
                  </a:txBody>
                  <a:tcPr marT="91425" marB="91425" marR="91425" marL="91425"/>
                </a:tc>
              </a:tr>
              <a:tr h="307700">
                <a:tc>
                  <a:txBody>
                    <a:bodyPr/>
                    <a:lstStyle/>
                    <a:p>
                      <a:pPr indent="0" lvl="0" marL="0" rtl="0" algn="l">
                        <a:spcBef>
                          <a:spcPts val="0"/>
                        </a:spcBef>
                        <a:spcAft>
                          <a:spcPts val="0"/>
                        </a:spcAft>
                        <a:buNone/>
                      </a:pPr>
                      <a:r>
                        <a:rPr lang="fr"/>
                        <a:t>hypoderme</a:t>
                      </a:r>
                      <a:endParaRPr/>
                    </a:p>
                  </a:txBody>
                  <a:tcPr marT="91425" marB="91425" marR="91425" marL="91425"/>
                </a:tc>
                <a:tc>
                  <a:txBody>
                    <a:bodyPr/>
                    <a:lstStyle/>
                    <a:p>
                      <a:pPr indent="0" lvl="0" marL="0" rtl="0" algn="l">
                        <a:spcBef>
                          <a:spcPts val="0"/>
                        </a:spcBef>
                        <a:spcAft>
                          <a:spcPts val="0"/>
                        </a:spcAft>
                        <a:buNone/>
                      </a:pPr>
                      <a:r>
                        <a:rPr lang="fr"/>
                        <a:t>subcutis</a:t>
                      </a:r>
                      <a:endParaRPr/>
                    </a:p>
                  </a:txBody>
                  <a:tcPr marT="91425" marB="91425" marR="91425" marL="91425"/>
                </a:tc>
              </a:tr>
              <a:tr h="307700">
                <a:tc>
                  <a:txBody>
                    <a:bodyPr/>
                    <a:lstStyle/>
                    <a:p>
                      <a:pPr indent="0" lvl="0" marL="0" rtl="0" algn="l">
                        <a:spcBef>
                          <a:spcPts val="0"/>
                        </a:spcBef>
                        <a:spcAft>
                          <a:spcPts val="0"/>
                        </a:spcAft>
                        <a:buNone/>
                      </a:pPr>
                      <a:r>
                        <a:rPr lang="fr"/>
                        <a:t>coup de soleil</a:t>
                      </a:r>
                      <a:endParaRPr/>
                    </a:p>
                  </a:txBody>
                  <a:tcPr marT="91425" marB="91425" marR="91425" marL="91425"/>
                </a:tc>
                <a:tc>
                  <a:txBody>
                    <a:bodyPr/>
                    <a:lstStyle/>
                    <a:p>
                      <a:pPr indent="0" lvl="0" marL="0" rtl="0" algn="l">
                        <a:spcBef>
                          <a:spcPts val="0"/>
                        </a:spcBef>
                        <a:spcAft>
                          <a:spcPts val="0"/>
                        </a:spcAft>
                        <a:buNone/>
                      </a:pPr>
                      <a:r>
                        <a:rPr lang="fr"/>
                        <a:t>sunburn</a:t>
                      </a:r>
                      <a:endParaRPr/>
                    </a:p>
                  </a:txBody>
                  <a:tcPr marT="91425" marB="91425" marR="91425" marL="91425"/>
                </a:tc>
              </a:tr>
              <a:tr h="307700">
                <a:tc>
                  <a:txBody>
                    <a:bodyPr/>
                    <a:lstStyle/>
                    <a:p>
                      <a:pPr indent="0" lvl="0" marL="0" rtl="0" algn="l">
                        <a:spcBef>
                          <a:spcPts val="0"/>
                        </a:spcBef>
                        <a:spcAft>
                          <a:spcPts val="0"/>
                        </a:spcAft>
                        <a:buNone/>
                      </a:pPr>
                      <a:r>
                        <a:rPr lang="fr"/>
                        <a:t>glandes sébacées</a:t>
                      </a:r>
                      <a:endParaRPr/>
                    </a:p>
                  </a:txBody>
                  <a:tcPr marT="91425" marB="91425" marR="91425" marL="91425"/>
                </a:tc>
                <a:tc>
                  <a:txBody>
                    <a:bodyPr/>
                    <a:lstStyle/>
                    <a:p>
                      <a:pPr indent="0" lvl="0" marL="0" rtl="0" algn="l">
                        <a:spcBef>
                          <a:spcPts val="0"/>
                        </a:spcBef>
                        <a:spcAft>
                          <a:spcPts val="0"/>
                        </a:spcAft>
                        <a:buNone/>
                      </a:pPr>
                      <a:r>
                        <a:rPr lang="fr"/>
                        <a:t>sebaceous glands</a:t>
                      </a:r>
                      <a:endParaRPr/>
                    </a:p>
                  </a:txBody>
                  <a:tcPr marT="91425" marB="91425" marR="91425" marL="91425"/>
                </a:tc>
              </a:tr>
              <a:tr h="307700">
                <a:tc>
                  <a:txBody>
                    <a:bodyPr/>
                    <a:lstStyle/>
                    <a:p>
                      <a:pPr indent="0" lvl="0" marL="0" rtl="0" algn="l">
                        <a:spcBef>
                          <a:spcPts val="0"/>
                        </a:spcBef>
                        <a:spcAft>
                          <a:spcPts val="0"/>
                        </a:spcAft>
                        <a:buNone/>
                      </a:pPr>
                      <a:r>
                        <a:rPr lang="fr"/>
                        <a:t>follicule pileux</a:t>
                      </a:r>
                      <a:endParaRPr/>
                    </a:p>
                  </a:txBody>
                  <a:tcPr marT="91425" marB="91425" marR="91425" marL="91425"/>
                </a:tc>
                <a:tc>
                  <a:txBody>
                    <a:bodyPr/>
                    <a:lstStyle/>
                    <a:p>
                      <a:pPr indent="0" lvl="0" marL="0" rtl="0" algn="l">
                        <a:spcBef>
                          <a:spcPts val="0"/>
                        </a:spcBef>
                        <a:spcAft>
                          <a:spcPts val="0"/>
                        </a:spcAft>
                        <a:buNone/>
                      </a:pPr>
                      <a:r>
                        <a:rPr lang="fr"/>
                        <a:t>hair follicle</a:t>
                      </a:r>
                      <a:endParaRPr/>
                    </a:p>
                  </a:txBody>
                  <a:tcPr marT="91425" marB="91425" marR="91425" marL="91425"/>
                </a:tc>
              </a:tr>
              <a:tr h="307700">
                <a:tc>
                  <a:txBody>
                    <a:bodyPr/>
                    <a:lstStyle/>
                    <a:p>
                      <a:pPr indent="0" lvl="0" marL="0" rtl="0" algn="l">
                        <a:spcBef>
                          <a:spcPts val="0"/>
                        </a:spcBef>
                        <a:spcAft>
                          <a:spcPts val="0"/>
                        </a:spcAft>
                        <a:buNone/>
                      </a:pPr>
                      <a:r>
                        <a:rPr lang="fr"/>
                        <a:t>cellules épidermiques</a:t>
                      </a:r>
                      <a:endParaRPr/>
                    </a:p>
                  </a:txBody>
                  <a:tcPr marT="91425" marB="91425" marR="91425" marL="91425"/>
                </a:tc>
                <a:tc>
                  <a:txBody>
                    <a:bodyPr/>
                    <a:lstStyle/>
                    <a:p>
                      <a:pPr indent="0" lvl="0" marL="0" rtl="0" algn="l">
                        <a:spcBef>
                          <a:spcPts val="0"/>
                        </a:spcBef>
                        <a:spcAft>
                          <a:spcPts val="0"/>
                        </a:spcAft>
                        <a:buNone/>
                      </a:pPr>
                      <a:r>
                        <a:rPr lang="fr"/>
                        <a:t>epidermal cells</a:t>
                      </a:r>
                      <a:endParaRPr/>
                    </a:p>
                  </a:txBody>
                  <a:tcPr marT="91425" marB="91425" marR="91425" marL="91425"/>
                </a:tc>
              </a:tr>
              <a:tr h="307700">
                <a:tc>
                  <a:txBody>
                    <a:bodyPr/>
                    <a:lstStyle/>
                    <a:p>
                      <a:pPr indent="0" lvl="0" marL="0" rtl="0" algn="l">
                        <a:spcBef>
                          <a:spcPts val="0"/>
                        </a:spcBef>
                        <a:spcAft>
                          <a:spcPts val="0"/>
                        </a:spcAft>
                        <a:buNone/>
                      </a:pPr>
                      <a:r>
                        <a:rPr lang="fr"/>
                        <a:t>graisse adipeuse/cellulite</a:t>
                      </a:r>
                      <a:endParaRPr/>
                    </a:p>
                  </a:txBody>
                  <a:tcPr marT="91425" marB="91425" marR="91425" marL="91425"/>
                </a:tc>
                <a:tc>
                  <a:txBody>
                    <a:bodyPr/>
                    <a:lstStyle/>
                    <a:p>
                      <a:pPr indent="0" lvl="0" marL="0" rtl="0" algn="l">
                        <a:spcBef>
                          <a:spcPts val="0"/>
                        </a:spcBef>
                        <a:spcAft>
                          <a:spcPts val="0"/>
                        </a:spcAft>
                        <a:buNone/>
                      </a:pPr>
                      <a:r>
                        <a:rPr lang="fr"/>
                        <a:t>adipose fat</a:t>
                      </a:r>
                      <a:endParaRPr/>
                    </a:p>
                  </a:txBody>
                  <a:tcPr marT="91425" marB="91425" marR="91425" marL="91425"/>
                </a:tc>
              </a:tr>
              <a:tr h="307700">
                <a:tc>
                  <a:txBody>
                    <a:bodyPr/>
                    <a:lstStyle/>
                    <a:p>
                      <a:pPr indent="0" lvl="0" marL="0" rtl="0" algn="l">
                        <a:spcBef>
                          <a:spcPts val="0"/>
                        </a:spcBef>
                        <a:spcAft>
                          <a:spcPts val="0"/>
                        </a:spcAft>
                        <a:buNone/>
                      </a:pPr>
                      <a:r>
                        <a:rPr lang="fr"/>
                        <a:t>peau</a:t>
                      </a:r>
                      <a:endParaRPr/>
                    </a:p>
                  </a:txBody>
                  <a:tcPr marT="91425" marB="91425" marR="91425" marL="91425"/>
                </a:tc>
                <a:tc>
                  <a:txBody>
                    <a:bodyPr/>
                    <a:lstStyle/>
                    <a:p>
                      <a:pPr indent="0" lvl="0" marL="0" rtl="0" algn="l">
                        <a:spcBef>
                          <a:spcPts val="0"/>
                        </a:spcBef>
                        <a:spcAft>
                          <a:spcPts val="0"/>
                        </a:spcAft>
                        <a:buNone/>
                      </a:pPr>
                      <a:r>
                        <a:rPr lang="fr"/>
                        <a:t>skin</a:t>
                      </a:r>
                      <a:endParaRPr/>
                    </a:p>
                  </a:txBody>
                  <a:tcPr marT="91425" marB="91425" marR="91425" marL="91425"/>
                </a:tc>
              </a:tr>
              <a:tr h="111725">
                <a:tc>
                  <a:txBody>
                    <a:bodyPr/>
                    <a:lstStyle/>
                    <a:p>
                      <a:pPr indent="0" lvl="0" marL="0" rtl="0" algn="l">
                        <a:spcBef>
                          <a:spcPts val="0"/>
                        </a:spcBef>
                        <a:spcAft>
                          <a:spcPts val="0"/>
                        </a:spcAft>
                        <a:buNone/>
                      </a:pPr>
                      <a:r>
                        <a:rPr lang="fr"/>
                        <a:t>rayons du soleil</a:t>
                      </a:r>
                      <a:endParaRPr/>
                    </a:p>
                  </a:txBody>
                  <a:tcPr marT="91425" marB="91425" marR="91425" marL="91425"/>
                </a:tc>
                <a:tc>
                  <a:txBody>
                    <a:bodyPr/>
                    <a:lstStyle/>
                    <a:p>
                      <a:pPr indent="0" lvl="0" marL="0" rtl="0" algn="l">
                        <a:spcBef>
                          <a:spcPts val="0"/>
                        </a:spcBef>
                        <a:spcAft>
                          <a:spcPts val="0"/>
                        </a:spcAft>
                        <a:buNone/>
                      </a:pPr>
                      <a:r>
                        <a:rPr lang="fr"/>
                        <a:t>sun rays</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451450" y="2024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Texte à traduire</a:t>
            </a:r>
            <a:endParaRPr/>
          </a:p>
        </p:txBody>
      </p:sp>
      <p:sp>
        <p:nvSpPr>
          <p:cNvPr id="196" name="Google Shape;196;p23"/>
          <p:cNvSpPr txBox="1"/>
          <p:nvPr>
            <p:ph idx="1" type="body"/>
          </p:nvPr>
        </p:nvSpPr>
        <p:spPr>
          <a:xfrm>
            <a:off x="451450" y="910300"/>
            <a:ext cx="8340600" cy="3915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i="1" lang="fr" sz="700">
                <a:solidFill>
                  <a:srgbClr val="222222"/>
                </a:solidFill>
                <a:highlight>
                  <a:srgbClr val="FFFFFF"/>
                </a:highlight>
                <a:latin typeface="Arial"/>
                <a:ea typeface="Arial"/>
                <a:cs typeface="Arial"/>
                <a:sym typeface="Arial"/>
              </a:rPr>
              <a:t>https://www.betterhealth.vic.gov.au/health/conditionsandtreatments/skin</a:t>
            </a:r>
            <a:endParaRPr i="1" sz="700">
              <a:solidFill>
                <a:srgbClr val="222222"/>
              </a:solidFill>
              <a:highlight>
                <a:srgbClr val="FFFFFF"/>
              </a:highlight>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222222"/>
                </a:solidFill>
                <a:highlight>
                  <a:srgbClr val="FFFFFF"/>
                </a:highlight>
                <a:latin typeface="Arial"/>
                <a:ea typeface="Arial"/>
                <a:cs typeface="Arial"/>
                <a:sym typeface="Arial"/>
              </a:rPr>
              <a:t>The skin is the largest organ of the human body. It is soft, to allow movement, but still tough enough to resist breaking or tearing. It varies in texture and thickness from one part of the body to the next. For instance, the skin on our lips and eyelids is very thin and delicate, while skin on the soles of our feet is thicker and harder.</a:t>
            </a:r>
            <a:endParaRPr sz="700">
              <a:solidFill>
                <a:srgbClr val="222222"/>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222222"/>
                </a:solidFill>
                <a:highlight>
                  <a:srgbClr val="FFFFFF"/>
                </a:highlight>
                <a:latin typeface="Arial"/>
                <a:ea typeface="Arial"/>
                <a:cs typeface="Arial"/>
                <a:sym typeface="Arial"/>
              </a:rPr>
              <a:t>Our skin is a good indicator of our general health. If someone is sick, it often shows in their skin.</a:t>
            </a:r>
            <a:endParaRPr sz="700">
              <a:solidFill>
                <a:srgbClr val="222222"/>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001A35"/>
                </a:solidFill>
                <a:latin typeface="Arial"/>
                <a:ea typeface="Arial"/>
                <a:cs typeface="Arial"/>
                <a:sym typeface="Arial"/>
              </a:rPr>
              <a:t>Functions of the skin</a:t>
            </a:r>
            <a:endParaRPr sz="700">
              <a:solidFill>
                <a:srgbClr val="001A35"/>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222222"/>
                </a:solidFill>
                <a:highlight>
                  <a:srgbClr val="FFFFFF"/>
                </a:highlight>
                <a:latin typeface="Arial"/>
                <a:ea typeface="Arial"/>
                <a:cs typeface="Arial"/>
                <a:sym typeface="Arial"/>
              </a:rPr>
              <a:t>Skin is one of our most versatile organs. Some of the different functions of skin include:</a:t>
            </a:r>
            <a:endParaRPr sz="700">
              <a:solidFill>
                <a:srgbClr val="222222"/>
              </a:solidFill>
              <a:highlight>
                <a:srgbClr val="FFFFFF"/>
              </a:highlight>
              <a:latin typeface="Arial"/>
              <a:ea typeface="Arial"/>
              <a:cs typeface="Arial"/>
              <a:sym typeface="Arial"/>
            </a:endParaRPr>
          </a:p>
          <a:p>
            <a:pPr indent="-273050" lvl="0" marL="457200" rtl="0" algn="l">
              <a:lnSpc>
                <a:spcPct val="100000"/>
              </a:lnSpc>
              <a:spcBef>
                <a:spcPts val="1200"/>
              </a:spcBef>
              <a:spcAft>
                <a:spcPts val="0"/>
              </a:spcAft>
              <a:buClr>
                <a:srgbClr val="222222"/>
              </a:buClr>
              <a:buSzPts val="700"/>
              <a:buFont typeface="Roboto"/>
              <a:buChar char="●"/>
            </a:pPr>
            <a:r>
              <a:rPr lang="fr" sz="700">
                <a:solidFill>
                  <a:srgbClr val="222222"/>
                </a:solidFill>
                <a:latin typeface="Arial"/>
                <a:ea typeface="Arial"/>
                <a:cs typeface="Arial"/>
                <a:sym typeface="Arial"/>
              </a:rPr>
              <a:t>A waterproof wrapping for our entire body</a:t>
            </a:r>
            <a:endParaRPr sz="700">
              <a:solidFill>
                <a:srgbClr val="222222"/>
              </a:solidFill>
              <a:latin typeface="Arial"/>
              <a:ea typeface="Arial"/>
              <a:cs typeface="Arial"/>
              <a:sym typeface="Arial"/>
            </a:endParaRPr>
          </a:p>
          <a:p>
            <a:pPr indent="-273050" lvl="0" marL="457200" rtl="0" algn="l">
              <a:lnSpc>
                <a:spcPct val="100000"/>
              </a:lnSpc>
              <a:spcBef>
                <a:spcPts val="0"/>
              </a:spcBef>
              <a:spcAft>
                <a:spcPts val="0"/>
              </a:spcAft>
              <a:buClr>
                <a:srgbClr val="222222"/>
              </a:buClr>
              <a:buSzPts val="700"/>
              <a:buFont typeface="Roboto"/>
              <a:buChar char="●"/>
            </a:pPr>
            <a:r>
              <a:rPr lang="fr" sz="700">
                <a:solidFill>
                  <a:srgbClr val="222222"/>
                </a:solidFill>
                <a:latin typeface="Arial"/>
                <a:ea typeface="Arial"/>
                <a:cs typeface="Arial"/>
                <a:sym typeface="Arial"/>
              </a:rPr>
              <a:t>The first line of defence against bacteria and other organisms</a:t>
            </a:r>
            <a:endParaRPr sz="700">
              <a:solidFill>
                <a:srgbClr val="222222"/>
              </a:solidFill>
              <a:latin typeface="Arial"/>
              <a:ea typeface="Arial"/>
              <a:cs typeface="Arial"/>
              <a:sym typeface="Arial"/>
            </a:endParaRPr>
          </a:p>
          <a:p>
            <a:pPr indent="-273050" lvl="0" marL="457200" rtl="0" algn="l">
              <a:lnSpc>
                <a:spcPct val="100000"/>
              </a:lnSpc>
              <a:spcBef>
                <a:spcPts val="0"/>
              </a:spcBef>
              <a:spcAft>
                <a:spcPts val="0"/>
              </a:spcAft>
              <a:buClr>
                <a:srgbClr val="222222"/>
              </a:buClr>
              <a:buSzPts val="700"/>
              <a:buFont typeface="Roboto"/>
              <a:buChar char="●"/>
            </a:pPr>
            <a:r>
              <a:rPr lang="fr" sz="700">
                <a:solidFill>
                  <a:srgbClr val="222222"/>
                </a:solidFill>
                <a:latin typeface="Arial"/>
                <a:ea typeface="Arial"/>
                <a:cs typeface="Arial"/>
                <a:sym typeface="Arial"/>
              </a:rPr>
              <a:t>A cooling system via sweat</a:t>
            </a:r>
            <a:endParaRPr sz="700">
              <a:solidFill>
                <a:srgbClr val="222222"/>
              </a:solidFill>
              <a:latin typeface="Arial"/>
              <a:ea typeface="Arial"/>
              <a:cs typeface="Arial"/>
              <a:sym typeface="Arial"/>
            </a:endParaRPr>
          </a:p>
          <a:p>
            <a:pPr indent="-273050" lvl="0" marL="457200" rtl="0" algn="l">
              <a:lnSpc>
                <a:spcPct val="100000"/>
              </a:lnSpc>
              <a:spcBef>
                <a:spcPts val="0"/>
              </a:spcBef>
              <a:spcAft>
                <a:spcPts val="0"/>
              </a:spcAft>
              <a:buClr>
                <a:srgbClr val="222222"/>
              </a:buClr>
              <a:buSzPts val="700"/>
              <a:buFont typeface="Roboto"/>
              <a:buChar char="●"/>
            </a:pPr>
            <a:r>
              <a:rPr lang="fr" sz="700">
                <a:solidFill>
                  <a:srgbClr val="222222"/>
                </a:solidFill>
                <a:latin typeface="Arial"/>
                <a:ea typeface="Arial"/>
                <a:cs typeface="Arial"/>
                <a:sym typeface="Arial"/>
              </a:rPr>
              <a:t>A sense organ that gives us information about pain, pleasure, temperature and pressure.</a:t>
            </a:r>
            <a:endParaRPr sz="700">
              <a:solidFill>
                <a:srgbClr val="222222"/>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001A35"/>
                </a:solidFill>
                <a:latin typeface="Arial"/>
                <a:ea typeface="Arial"/>
                <a:cs typeface="Arial"/>
                <a:sym typeface="Arial"/>
              </a:rPr>
              <a:t>The epidermis</a:t>
            </a:r>
            <a:endParaRPr sz="700">
              <a:solidFill>
                <a:srgbClr val="001A35"/>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222222"/>
                </a:solidFill>
                <a:highlight>
                  <a:srgbClr val="FFFFFF"/>
                </a:highlight>
                <a:latin typeface="Arial"/>
                <a:ea typeface="Arial"/>
                <a:cs typeface="Arial"/>
                <a:sym typeface="Arial"/>
              </a:rPr>
              <a:t>The skin you can see is called the epidermis. This protects the more delicate inner layers. The epidermis is made up of several ‘sheets’ of cells. The bottom sheet is where new epidermal cells are made. As old, dead skin cells are sloughed off the surface, new ones are pushed up to replace them. The epidermis also contains melanin, the pigment that gives skin its colour.</a:t>
            </a:r>
            <a:endParaRPr sz="700">
              <a:solidFill>
                <a:srgbClr val="222222"/>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001A35"/>
                </a:solidFill>
                <a:latin typeface="Arial"/>
                <a:ea typeface="Arial"/>
                <a:cs typeface="Arial"/>
                <a:sym typeface="Arial"/>
              </a:rPr>
              <a:t>The dermis</a:t>
            </a:r>
            <a:endParaRPr sz="700">
              <a:solidFill>
                <a:srgbClr val="001A35"/>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222222"/>
                </a:solidFill>
                <a:highlight>
                  <a:srgbClr val="FFFFFF"/>
                </a:highlight>
                <a:latin typeface="Arial"/>
                <a:ea typeface="Arial"/>
                <a:cs typeface="Arial"/>
                <a:sym typeface="Arial"/>
              </a:rPr>
              <a:t>Under the epidermis is the dermis. This is made up of elastic fibres (elastin) for suppleness and protein fibres (collagen) for strength. The dermis contains sweat glands, sebaceous glands, hair follicles, blood vessels and nerves.</a:t>
            </a:r>
            <a:endParaRPr sz="700">
              <a:solidFill>
                <a:srgbClr val="222222"/>
              </a:solidFill>
              <a:latin typeface="Arial"/>
              <a:ea typeface="Arial"/>
              <a:cs typeface="Arial"/>
              <a:sym typeface="Arial"/>
            </a:endParaRPr>
          </a:p>
          <a:p>
            <a:pPr indent="0" lvl="0" marL="0" rtl="0" algn="l">
              <a:lnSpc>
                <a:spcPct val="100000"/>
              </a:lnSpc>
              <a:spcBef>
                <a:spcPts val="1200"/>
              </a:spcBef>
              <a:spcAft>
                <a:spcPts val="0"/>
              </a:spcAft>
              <a:buNone/>
            </a:pPr>
            <a:r>
              <a:rPr lang="fr" sz="700">
                <a:solidFill>
                  <a:srgbClr val="001A35"/>
                </a:solidFill>
                <a:latin typeface="Arial"/>
                <a:ea typeface="Arial"/>
                <a:cs typeface="Arial"/>
                <a:sym typeface="Arial"/>
              </a:rPr>
              <a:t>The subcutis</a:t>
            </a:r>
            <a:endParaRPr sz="700">
              <a:solidFill>
                <a:srgbClr val="001A35"/>
              </a:solidFill>
              <a:latin typeface="Arial"/>
              <a:ea typeface="Arial"/>
              <a:cs typeface="Arial"/>
              <a:sym typeface="Arial"/>
            </a:endParaRPr>
          </a:p>
          <a:p>
            <a:pPr indent="0" lvl="0" marL="0" rtl="0" algn="l">
              <a:lnSpc>
                <a:spcPct val="100000"/>
              </a:lnSpc>
              <a:spcBef>
                <a:spcPts val="1200"/>
              </a:spcBef>
              <a:spcAft>
                <a:spcPts val="1200"/>
              </a:spcAft>
              <a:buNone/>
            </a:pPr>
            <a:r>
              <a:rPr lang="fr" sz="700">
                <a:solidFill>
                  <a:srgbClr val="222222"/>
                </a:solidFill>
                <a:highlight>
                  <a:srgbClr val="FFFFFF"/>
                </a:highlight>
                <a:latin typeface="Arial"/>
                <a:ea typeface="Arial"/>
                <a:cs typeface="Arial"/>
                <a:sym typeface="Arial"/>
              </a:rPr>
              <a:t>The subcutis is a layer of fat that sits immediately under the dermis. It provides thermal insulation and mechanical protection. It gives smoothness and contour to our body. Adipose fat stored in the subcutis is a source of energy.</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819150" y="5199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Sources</a:t>
            </a:r>
            <a:endParaRPr/>
          </a:p>
        </p:txBody>
      </p:sp>
      <p:sp>
        <p:nvSpPr>
          <p:cNvPr id="202" name="Google Shape;202;p24"/>
          <p:cNvSpPr txBox="1"/>
          <p:nvPr>
            <p:ph idx="1" type="body"/>
          </p:nvPr>
        </p:nvSpPr>
        <p:spPr>
          <a:xfrm>
            <a:off x="819150" y="1474575"/>
            <a:ext cx="7505700" cy="296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000" u="sng">
                <a:solidFill>
                  <a:srgbClr val="1155CC"/>
                </a:solidFill>
                <a:latin typeface="Arial"/>
                <a:ea typeface="Arial"/>
                <a:cs typeface="Arial"/>
                <a:sym typeface="Arial"/>
                <a:hlinkClick r:id="rId3">
                  <a:extLst>
                    <a:ext uri="{A12FA001-AC4F-418D-AE19-62706E023703}">
                      <ahyp:hlinkClr val="tx"/>
                    </a:ext>
                  </a:extLst>
                </a:hlinkClick>
              </a:rPr>
              <a:t>https://www.larousse.fr/encyclopedie/medical/%C3%A9piderme/12850</a:t>
            </a:r>
            <a:r>
              <a:rPr lang="fr"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a:p>
            <a:pPr indent="0" lvl="0" marL="0" rtl="0" algn="l">
              <a:spcBef>
                <a:spcPts val="0"/>
              </a:spcBef>
              <a:spcAft>
                <a:spcPts val="0"/>
              </a:spcAft>
              <a:buNone/>
            </a:pPr>
            <a:r>
              <a:rPr lang="fr" sz="1000" u="sng">
                <a:solidFill>
                  <a:srgbClr val="1155CC"/>
                </a:solidFill>
                <a:latin typeface="Arial"/>
                <a:ea typeface="Arial"/>
                <a:cs typeface="Arial"/>
                <a:sym typeface="Arial"/>
                <a:hlinkClick r:id="rId4">
                  <a:extLst>
                    <a:ext uri="{A12FA001-AC4F-418D-AE19-62706E023703}">
                      <ahyp:hlinkClr val="tx"/>
                    </a:ext>
                  </a:extLst>
                </a:hlinkClick>
              </a:rPr>
              <a:t>https://microbiologiemedicale.fr/peau-anatomie/?fbclid=IwAR2GJWqwzMDF8_O_vGaL24D8fR-2215gwYLyepGAjbyD_v2FueP4AzE1ZvY</a:t>
            </a:r>
            <a:r>
              <a:rPr lang="fr"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a:p>
            <a:pPr indent="0" lvl="0" marL="0" rtl="0" algn="l">
              <a:spcBef>
                <a:spcPts val="0"/>
              </a:spcBef>
              <a:spcAft>
                <a:spcPts val="0"/>
              </a:spcAft>
              <a:buNone/>
            </a:pPr>
            <a:r>
              <a:rPr lang="fr" sz="1000" u="sng">
                <a:solidFill>
                  <a:srgbClr val="1155CC"/>
                </a:solidFill>
                <a:latin typeface="Arial"/>
                <a:ea typeface="Arial"/>
                <a:cs typeface="Arial"/>
                <a:sym typeface="Arial"/>
                <a:hlinkClick r:id="rId5">
                  <a:extLst>
                    <a:ext uri="{A12FA001-AC4F-418D-AE19-62706E023703}">
                      <ahyp:hlinkClr val="tx"/>
                    </a:ext>
                  </a:extLst>
                </a:hlinkClick>
              </a:rPr>
              <a:t>https://dlabparis.com/blogs/cheveux/la-melanine-origine-bienfaits-posologie-et-carences</a:t>
            </a:r>
            <a:r>
              <a:rPr lang="fr"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fr" sz="1000" u="sng">
                <a:solidFill>
                  <a:schemeClr val="hlink"/>
                </a:solidFill>
                <a:highlight>
                  <a:srgbClr val="FFFFFF"/>
                </a:highlight>
                <a:latin typeface="Arial"/>
                <a:ea typeface="Arial"/>
                <a:cs typeface="Arial"/>
                <a:sym typeface="Arial"/>
                <a:hlinkClick r:id="rId6"/>
              </a:rPr>
              <a:t>https://www.betterhealth.vic.gov.au/health/conditionsandtreatments/skin</a:t>
            </a:r>
            <a:endParaRPr sz="10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fr" sz="1000" u="sng">
                <a:solidFill>
                  <a:schemeClr val="hlink"/>
                </a:solidFill>
                <a:latin typeface="Arial"/>
                <a:ea typeface="Arial"/>
                <a:cs typeface="Arial"/>
                <a:sym typeface="Arial"/>
                <a:hlinkClick r:id="rId7"/>
              </a:rPr>
              <a:t>https://sante.lefigaro.fr/mieux-etre/beaute/structures-roles-peau/quoi-peau-est-elle-composee#:~:text=La%20peau%20constitue%20l'organe,%C3%A9galement%20d'autres%20fonctions%20vitales.</a:t>
            </a:r>
            <a:endParaRPr sz="10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fr" sz="1000" u="sng">
                <a:solidFill>
                  <a:schemeClr val="hlink"/>
                </a:solidFill>
                <a:latin typeface="Arial"/>
                <a:ea typeface="Arial"/>
                <a:cs typeface="Arial"/>
                <a:sym typeface="Arial"/>
                <a:hlinkClick r:id="rId8"/>
              </a:rPr>
              <a:t>https://sante.journaldesfemmes.fr/fiches-maladies/2517003-lucite-estivale-soleil-polymorphe-symptomes-cause-traitement/#:~:text=%22La%20lucite%20estivale%20b%C3%A9nigne%20(LEB,Marc%20Chavigny%2C%20dermatologue%20et%20allergologue.</a:t>
            </a:r>
            <a:endParaRPr sz="10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t/>
            </a:r>
            <a:endParaRPr sz="15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ctrTitle"/>
          </p:nvPr>
        </p:nvSpPr>
        <p:spPr>
          <a:xfrm>
            <a:off x="1858703" y="154900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fr" sz="3700"/>
              <a:t>Mercee-hee !</a:t>
            </a:r>
            <a:endParaRPr b="1" sz="5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Introduction</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fr" sz="1400"/>
              <a:t>Plus grand organe du corps humain</a:t>
            </a:r>
            <a:endParaRPr sz="1400"/>
          </a:p>
          <a:p>
            <a:pPr indent="0" lvl="0" marL="0" rtl="0" algn="l">
              <a:spcBef>
                <a:spcPts val="1200"/>
              </a:spcBef>
              <a:spcAft>
                <a:spcPts val="0"/>
              </a:spcAft>
              <a:buNone/>
            </a:pPr>
            <a:r>
              <a:t/>
            </a:r>
            <a:endParaRPr sz="1400"/>
          </a:p>
          <a:p>
            <a:pPr indent="-317500" lvl="0" marL="457200" rtl="0" algn="l">
              <a:spcBef>
                <a:spcPts val="1200"/>
              </a:spcBef>
              <a:spcAft>
                <a:spcPts val="0"/>
              </a:spcAft>
              <a:buSzPts val="1400"/>
              <a:buChar char="●"/>
            </a:pPr>
            <a:r>
              <a:rPr lang="fr" sz="1400"/>
              <a:t>3 couches : épiderme, derme, hypoderme</a:t>
            </a:r>
            <a:endParaRPr sz="1400"/>
          </a:p>
          <a:p>
            <a:pPr indent="0" lvl="0" marL="0" rtl="0" algn="l">
              <a:spcBef>
                <a:spcPts val="1200"/>
              </a:spcBef>
              <a:spcAft>
                <a:spcPts val="0"/>
              </a:spcAft>
              <a:buNone/>
            </a:pPr>
            <a:r>
              <a:t/>
            </a:r>
            <a:endParaRPr sz="1400"/>
          </a:p>
          <a:p>
            <a:pPr indent="-317500" lvl="0" marL="457200" rtl="0" algn="l">
              <a:spcBef>
                <a:spcPts val="1200"/>
              </a:spcBef>
              <a:spcAft>
                <a:spcPts val="0"/>
              </a:spcAft>
              <a:buSzPts val="1400"/>
              <a:buChar char="●"/>
            </a:pPr>
            <a:r>
              <a:rPr lang="fr" sz="1400"/>
              <a:t>La dermatologie est l’étude médicale des affections de la peau.</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012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Plan</a:t>
            </a:r>
            <a:endParaRPr/>
          </a:p>
        </p:txBody>
      </p:sp>
      <p:sp>
        <p:nvSpPr>
          <p:cNvPr id="141" name="Google Shape;141;p15"/>
          <p:cNvSpPr txBox="1"/>
          <p:nvPr>
            <p:ph idx="1" type="body"/>
          </p:nvPr>
        </p:nvSpPr>
        <p:spPr>
          <a:xfrm>
            <a:off x="819150" y="1608400"/>
            <a:ext cx="7505700" cy="24480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fr" sz="2500"/>
              <a:t>La mélanine</a:t>
            </a:r>
            <a:endParaRPr sz="25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87350" lvl="0" marL="457200" rtl="0" algn="l">
              <a:spcBef>
                <a:spcPts val="1200"/>
              </a:spcBef>
              <a:spcAft>
                <a:spcPts val="0"/>
              </a:spcAft>
              <a:buSzPts val="2500"/>
              <a:buChar char="●"/>
            </a:pPr>
            <a:r>
              <a:rPr lang="fr" sz="2500"/>
              <a:t>Peau et soleil</a:t>
            </a:r>
            <a:endParaRPr sz="3000"/>
          </a:p>
        </p:txBody>
      </p:sp>
      <p:pic>
        <p:nvPicPr>
          <p:cNvPr id="142" name="Google Shape;142;p15"/>
          <p:cNvPicPr preferRelativeResize="0"/>
          <p:nvPr/>
        </p:nvPicPr>
        <p:blipFill>
          <a:blip r:embed="rId3">
            <a:alphaModFix/>
          </a:blip>
          <a:stretch>
            <a:fillRect/>
          </a:stretch>
        </p:blipFill>
        <p:spPr>
          <a:xfrm>
            <a:off x="4297025" y="1608400"/>
            <a:ext cx="3659650" cy="258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4258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L’épiderme en détail</a:t>
            </a:r>
            <a:endParaRPr/>
          </a:p>
        </p:txBody>
      </p:sp>
      <p:sp>
        <p:nvSpPr>
          <p:cNvPr id="148" name="Google Shape;148;p16"/>
          <p:cNvSpPr txBox="1"/>
          <p:nvPr>
            <p:ph idx="1" type="body"/>
          </p:nvPr>
        </p:nvSpPr>
        <p:spPr>
          <a:xfrm>
            <a:off x="505250" y="1278475"/>
            <a:ext cx="3678900" cy="33348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0"/>
              </a:spcBef>
              <a:spcAft>
                <a:spcPts val="0"/>
              </a:spcAft>
              <a:buNone/>
            </a:pPr>
            <a:r>
              <a:t/>
            </a:r>
            <a:endParaRPr b="1" sz="3150"/>
          </a:p>
          <a:p>
            <a:pPr indent="0" lvl="0" marL="0" rtl="0" algn="just">
              <a:spcBef>
                <a:spcPts val="1200"/>
              </a:spcBef>
              <a:spcAft>
                <a:spcPts val="0"/>
              </a:spcAft>
              <a:buNone/>
            </a:pPr>
            <a:r>
              <a:rPr b="1" lang="fr" sz="5600"/>
              <a:t>Composition de l’épiderme</a:t>
            </a:r>
            <a:endParaRPr b="1" sz="5600"/>
          </a:p>
          <a:p>
            <a:pPr indent="0" lvl="0" marL="0" rtl="0" algn="just">
              <a:spcBef>
                <a:spcPts val="1200"/>
              </a:spcBef>
              <a:spcAft>
                <a:spcPts val="0"/>
              </a:spcAft>
              <a:buNone/>
            </a:pPr>
            <a:r>
              <a:t/>
            </a:r>
            <a:endParaRPr b="1" sz="5600"/>
          </a:p>
          <a:p>
            <a:pPr indent="0" lvl="0" marL="0" rtl="0" algn="just">
              <a:spcBef>
                <a:spcPts val="1200"/>
              </a:spcBef>
              <a:spcAft>
                <a:spcPts val="0"/>
              </a:spcAft>
              <a:buNone/>
            </a:pPr>
            <a:r>
              <a:rPr b="1" lang="fr" sz="5600"/>
              <a:t>Rôle : </a:t>
            </a:r>
            <a:r>
              <a:rPr lang="fr" sz="5600"/>
              <a:t>barrière entre l’organisme et le monde extérieur</a:t>
            </a:r>
            <a:endParaRPr sz="5600"/>
          </a:p>
          <a:p>
            <a:pPr indent="0" lvl="0" marL="0" rtl="0" algn="just">
              <a:spcBef>
                <a:spcPts val="1200"/>
              </a:spcBef>
              <a:spcAft>
                <a:spcPts val="0"/>
              </a:spcAft>
              <a:buNone/>
            </a:pPr>
            <a:r>
              <a:t/>
            </a:r>
            <a:endParaRPr sz="5600"/>
          </a:p>
          <a:p>
            <a:pPr indent="0" lvl="0" marL="0" rtl="0" algn="just">
              <a:spcBef>
                <a:spcPts val="1200"/>
              </a:spcBef>
              <a:spcAft>
                <a:spcPts val="0"/>
              </a:spcAft>
              <a:buNone/>
            </a:pPr>
            <a:r>
              <a:rPr lang="fr" sz="5600"/>
              <a:t>L</a:t>
            </a:r>
            <a:r>
              <a:rPr lang="fr" sz="5600"/>
              <a:t>e processus de  desquamation des cornéocytes</a:t>
            </a:r>
            <a:endParaRPr sz="5600"/>
          </a:p>
          <a:p>
            <a:pPr indent="0" lvl="0" marL="0" rtl="0" algn="just">
              <a:spcBef>
                <a:spcPts val="1200"/>
              </a:spcBef>
              <a:spcAft>
                <a:spcPts val="0"/>
              </a:spcAft>
              <a:buNone/>
            </a:pPr>
            <a:r>
              <a:t/>
            </a:r>
            <a:endParaRPr sz="5600"/>
          </a:p>
          <a:p>
            <a:pPr indent="0" lvl="0" marL="0" rtl="0" algn="just">
              <a:spcBef>
                <a:spcPts val="1200"/>
              </a:spcBef>
              <a:spcAft>
                <a:spcPts val="0"/>
              </a:spcAft>
              <a:buNone/>
            </a:pPr>
            <a:r>
              <a:rPr lang="fr" sz="5600"/>
              <a:t>Chaque cellule a un rôle différent.</a:t>
            </a:r>
            <a:endParaRPr sz="56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9" name="Google Shape;149;p16"/>
          <p:cNvPicPr preferRelativeResize="0"/>
          <p:nvPr/>
        </p:nvPicPr>
        <p:blipFill>
          <a:blip r:embed="rId3">
            <a:alphaModFix/>
          </a:blip>
          <a:stretch>
            <a:fillRect/>
          </a:stretch>
        </p:blipFill>
        <p:spPr>
          <a:xfrm>
            <a:off x="4184150" y="1380450"/>
            <a:ext cx="4556199" cy="2767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819150" y="5569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La mélanine</a:t>
            </a:r>
            <a:endParaRPr/>
          </a:p>
        </p:txBody>
      </p:sp>
      <p:sp>
        <p:nvSpPr>
          <p:cNvPr id="155" name="Google Shape;155;p17"/>
          <p:cNvSpPr txBox="1"/>
          <p:nvPr>
            <p:ph idx="1" type="body"/>
          </p:nvPr>
        </p:nvSpPr>
        <p:spPr>
          <a:xfrm>
            <a:off x="819150" y="1511575"/>
            <a:ext cx="7505700" cy="24480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1018"/>
              <a:buNone/>
            </a:pPr>
            <a:r>
              <a:rPr lang="fr" sz="1500"/>
              <a:t>La mélanine protège des effets néfastes du soleil.</a:t>
            </a:r>
            <a:endParaRPr sz="1500"/>
          </a:p>
          <a:p>
            <a:pPr indent="0" lvl="0" marL="0" rtl="0" algn="just">
              <a:lnSpc>
                <a:spcPct val="95000"/>
              </a:lnSpc>
              <a:spcBef>
                <a:spcPts val="0"/>
              </a:spcBef>
              <a:spcAft>
                <a:spcPts val="0"/>
              </a:spcAft>
              <a:buSzPts val="1018"/>
              <a:buNone/>
            </a:pPr>
            <a:r>
              <a:t/>
            </a:r>
            <a:endParaRPr sz="1500"/>
          </a:p>
          <a:p>
            <a:pPr indent="0" lvl="0" marL="0" rtl="0" algn="just">
              <a:lnSpc>
                <a:spcPct val="95000"/>
              </a:lnSpc>
              <a:spcBef>
                <a:spcPts val="0"/>
              </a:spcBef>
              <a:spcAft>
                <a:spcPts val="0"/>
              </a:spcAft>
              <a:buSzPts val="1018"/>
              <a:buNone/>
            </a:pPr>
            <a:r>
              <a:t/>
            </a:r>
            <a:endParaRPr sz="1500"/>
          </a:p>
          <a:p>
            <a:pPr indent="0" lvl="0" marL="0" rtl="0" algn="just">
              <a:lnSpc>
                <a:spcPct val="95000"/>
              </a:lnSpc>
              <a:spcBef>
                <a:spcPts val="0"/>
              </a:spcBef>
              <a:spcAft>
                <a:spcPts val="0"/>
              </a:spcAft>
              <a:buSzPts val="1018"/>
              <a:buNone/>
            </a:pPr>
            <a:r>
              <a:t/>
            </a:r>
            <a:endParaRPr sz="1500"/>
          </a:p>
          <a:p>
            <a:pPr indent="0" lvl="0" marL="0" rtl="0" algn="just">
              <a:lnSpc>
                <a:spcPct val="95000"/>
              </a:lnSpc>
              <a:spcBef>
                <a:spcPts val="0"/>
              </a:spcBef>
              <a:spcAft>
                <a:spcPts val="0"/>
              </a:spcAft>
              <a:buSzPts val="1018"/>
              <a:buNone/>
            </a:pPr>
            <a:r>
              <a:rPr lang="fr" sz="1500"/>
              <a:t>Elle est synthétisée à partir de tyrosine, un acide aminé. </a:t>
            </a:r>
            <a:br>
              <a:rPr lang="fr" sz="1500"/>
            </a:br>
            <a:r>
              <a:rPr lang="fr" sz="1500"/>
              <a:t>C’est un </a:t>
            </a:r>
            <a:r>
              <a:rPr b="1" lang="fr" sz="1500"/>
              <a:t>pigment </a:t>
            </a:r>
            <a:r>
              <a:rPr lang="fr" sz="1500"/>
              <a:t>naturel qui influence la coloration des cheveux, de la peau et des yeux. </a:t>
            </a:r>
            <a:endParaRPr sz="1500"/>
          </a:p>
          <a:p>
            <a:pPr indent="0" lvl="0" marL="0" rtl="0" algn="just">
              <a:lnSpc>
                <a:spcPct val="95000"/>
              </a:lnSpc>
              <a:spcBef>
                <a:spcPts val="1200"/>
              </a:spcBef>
              <a:spcAft>
                <a:spcPts val="0"/>
              </a:spcAft>
              <a:buSzPts val="1018"/>
              <a:buNone/>
            </a:pPr>
            <a:r>
              <a:t/>
            </a:r>
            <a:endParaRPr sz="1500"/>
          </a:p>
          <a:p>
            <a:pPr indent="0" lvl="0" marL="0" rtl="0" algn="just">
              <a:lnSpc>
                <a:spcPct val="95000"/>
              </a:lnSpc>
              <a:spcBef>
                <a:spcPts val="1200"/>
              </a:spcBef>
              <a:spcAft>
                <a:spcPts val="0"/>
              </a:spcAft>
              <a:buSzPts val="1018"/>
              <a:buNone/>
            </a:pPr>
            <a:r>
              <a:rPr lang="fr" sz="1500"/>
              <a:t>Selon les origines, la mélanine produite par le corps diffère. </a:t>
            </a:r>
            <a:endParaRPr sz="1500"/>
          </a:p>
          <a:p>
            <a:pPr indent="0" lvl="0" marL="0" rtl="0" algn="just">
              <a:lnSpc>
                <a:spcPct val="95000"/>
              </a:lnSpc>
              <a:spcBef>
                <a:spcPts val="1200"/>
              </a:spcBef>
              <a:spcAft>
                <a:spcPts val="0"/>
              </a:spcAft>
              <a:buSzPts val="1018"/>
              <a:buNone/>
            </a:pPr>
            <a:r>
              <a:t/>
            </a:r>
            <a:endParaRPr sz="1500"/>
          </a:p>
          <a:p>
            <a:pPr indent="0" lvl="0" marL="0" rtl="0" algn="l">
              <a:lnSpc>
                <a:spcPct val="95000"/>
              </a:lnSpc>
              <a:spcBef>
                <a:spcPts val="1200"/>
              </a:spcBef>
              <a:spcAft>
                <a:spcPts val="0"/>
              </a:spcAft>
              <a:buSzPts val="1018"/>
              <a:buNone/>
            </a:pPr>
            <a:r>
              <a:rPr lang="fr" sz="1500"/>
              <a:t>Un déficit de la mélanine va créer une dépigmentation. </a:t>
            </a:r>
            <a:endParaRPr sz="1500"/>
          </a:p>
          <a:p>
            <a:pPr indent="0" lvl="0" marL="0" rtl="0" algn="l">
              <a:lnSpc>
                <a:spcPct val="95000"/>
              </a:lnSpc>
              <a:spcBef>
                <a:spcPts val="0"/>
              </a:spcBef>
              <a:spcAft>
                <a:spcPts val="0"/>
              </a:spcAft>
              <a:buSzPts val="1018"/>
              <a:buNone/>
            </a:pPr>
            <a:r>
              <a:t/>
            </a:r>
            <a:endParaRPr sz="1500"/>
          </a:p>
          <a:p>
            <a:pPr indent="0" lvl="0" marL="0" rtl="0" algn="l">
              <a:lnSpc>
                <a:spcPct val="95000"/>
              </a:lnSpc>
              <a:spcBef>
                <a:spcPts val="0"/>
              </a:spcBef>
              <a:spcAft>
                <a:spcPts val="0"/>
              </a:spcAft>
              <a:buClr>
                <a:schemeClr val="dk2"/>
              </a:buClr>
              <a:buSzPts val="1018"/>
              <a:buFont typeface="Arial"/>
              <a:buNone/>
            </a:pPr>
            <a:r>
              <a:t/>
            </a:r>
            <a:endParaRPr sz="1500">
              <a:latin typeface="Arial"/>
              <a:ea typeface="Arial"/>
              <a:cs typeface="Arial"/>
              <a:sym typeface="Arial"/>
            </a:endParaRPr>
          </a:p>
        </p:txBody>
      </p:sp>
      <p:pic>
        <p:nvPicPr>
          <p:cNvPr id="156" name="Google Shape;156;p17"/>
          <p:cNvPicPr preferRelativeResize="0"/>
          <p:nvPr/>
        </p:nvPicPr>
        <p:blipFill>
          <a:blip r:embed="rId3">
            <a:alphaModFix/>
          </a:blip>
          <a:stretch>
            <a:fillRect/>
          </a:stretch>
        </p:blipFill>
        <p:spPr>
          <a:xfrm>
            <a:off x="5708250" y="457350"/>
            <a:ext cx="2889401" cy="192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819150" y="64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La mélanee-heene</a:t>
            </a:r>
            <a:endParaRPr/>
          </a:p>
        </p:txBody>
      </p:sp>
      <p:pic>
        <p:nvPicPr>
          <p:cNvPr id="162" name="Google Shape;162;p18"/>
          <p:cNvPicPr preferRelativeResize="0"/>
          <p:nvPr/>
        </p:nvPicPr>
        <p:blipFill>
          <a:blip r:embed="rId3">
            <a:alphaModFix/>
          </a:blip>
          <a:stretch>
            <a:fillRect/>
          </a:stretch>
        </p:blipFill>
        <p:spPr>
          <a:xfrm>
            <a:off x="1604200" y="1828550"/>
            <a:ext cx="1637325" cy="2420375"/>
          </a:xfrm>
          <a:prstGeom prst="rect">
            <a:avLst/>
          </a:prstGeom>
          <a:noFill/>
          <a:ln>
            <a:noFill/>
          </a:ln>
        </p:spPr>
      </p:pic>
      <p:pic>
        <p:nvPicPr>
          <p:cNvPr id="163" name="Google Shape;163;p18"/>
          <p:cNvPicPr preferRelativeResize="0"/>
          <p:nvPr/>
        </p:nvPicPr>
        <p:blipFill>
          <a:blip r:embed="rId4">
            <a:alphaModFix/>
          </a:blip>
          <a:stretch>
            <a:fillRect/>
          </a:stretch>
        </p:blipFill>
        <p:spPr>
          <a:xfrm>
            <a:off x="4996850" y="1886475"/>
            <a:ext cx="2183026" cy="2362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819150" y="5199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Peau et soleil</a:t>
            </a:r>
            <a:endParaRPr/>
          </a:p>
        </p:txBody>
      </p:sp>
      <p:sp>
        <p:nvSpPr>
          <p:cNvPr id="169" name="Google Shape;169;p19"/>
          <p:cNvSpPr txBox="1"/>
          <p:nvPr>
            <p:ph idx="1" type="body"/>
          </p:nvPr>
        </p:nvSpPr>
        <p:spPr>
          <a:xfrm>
            <a:off x="451450" y="1474575"/>
            <a:ext cx="4554900" cy="309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1400"/>
              <a:t>Le coupable</a:t>
            </a:r>
            <a:r>
              <a:rPr lang="fr" sz="1400"/>
              <a:t> : les rayons UV.</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fr" sz="1400"/>
              <a:t>3 types de rayons UV : A, B et C.</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fr" sz="1400"/>
              <a:t>FOCUS sur deux affections de la peau : </a:t>
            </a:r>
            <a:r>
              <a:rPr b="1" lang="fr" sz="1400"/>
              <a:t>coup de soleil</a:t>
            </a:r>
            <a:r>
              <a:rPr lang="fr" sz="1400"/>
              <a:t> et </a:t>
            </a:r>
            <a:r>
              <a:rPr b="1" lang="fr" sz="1400"/>
              <a:t>allergie au soleil</a:t>
            </a:r>
            <a:endParaRPr b="1" sz="14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0" name="Google Shape;170;p19"/>
          <p:cNvPicPr preferRelativeResize="0"/>
          <p:nvPr/>
        </p:nvPicPr>
        <p:blipFill>
          <a:blip r:embed="rId3">
            <a:alphaModFix/>
          </a:blip>
          <a:stretch>
            <a:fillRect/>
          </a:stretch>
        </p:blipFill>
        <p:spPr>
          <a:xfrm>
            <a:off x="5199925" y="1234075"/>
            <a:ext cx="3443326" cy="3443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819150" y="5273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Coup de soleil</a:t>
            </a:r>
            <a:endParaRPr/>
          </a:p>
        </p:txBody>
      </p:sp>
      <p:sp>
        <p:nvSpPr>
          <p:cNvPr id="176" name="Google Shape;176;p20"/>
          <p:cNvSpPr txBox="1"/>
          <p:nvPr>
            <p:ph idx="1" type="body"/>
          </p:nvPr>
        </p:nvSpPr>
        <p:spPr>
          <a:xfrm>
            <a:off x="311700" y="1234075"/>
            <a:ext cx="5146200" cy="3334800"/>
          </a:xfrm>
          <a:prstGeom prst="rect">
            <a:avLst/>
          </a:prstGeom>
        </p:spPr>
        <p:txBody>
          <a:bodyPr anchorCtr="0" anchor="t" bIns="91425" lIns="91425" spcFirstLastPara="1" rIns="91425" wrap="square" tIns="91425">
            <a:normAutofit/>
          </a:bodyPr>
          <a:lstStyle/>
          <a:p>
            <a:pPr indent="0" lvl="0" marL="0" rtl="0" algn="just">
              <a:spcBef>
                <a:spcPts val="1800"/>
              </a:spcBef>
              <a:spcAft>
                <a:spcPts val="0"/>
              </a:spcAft>
              <a:buNone/>
            </a:pPr>
            <a:r>
              <a:t/>
            </a:r>
            <a:endParaRPr sz="1400"/>
          </a:p>
          <a:p>
            <a:pPr indent="0" lvl="0" marL="0" rtl="0" algn="just">
              <a:spcBef>
                <a:spcPts val="1800"/>
              </a:spcBef>
              <a:spcAft>
                <a:spcPts val="0"/>
              </a:spcAft>
              <a:buNone/>
            </a:pPr>
            <a:r>
              <a:rPr lang="fr" sz="1400"/>
              <a:t>Brûlure de la peau causée par les rayons UVB du soleil.</a:t>
            </a:r>
            <a:endParaRPr sz="1400"/>
          </a:p>
          <a:p>
            <a:pPr indent="0" lvl="0" marL="0" rtl="0" algn="just">
              <a:spcBef>
                <a:spcPts val="1800"/>
              </a:spcBef>
              <a:spcAft>
                <a:spcPts val="0"/>
              </a:spcAft>
              <a:buNone/>
            </a:pPr>
            <a:r>
              <a:t/>
            </a:r>
            <a:endParaRPr sz="1400"/>
          </a:p>
          <a:p>
            <a:pPr indent="0" lvl="0" marL="0" rtl="0" algn="just">
              <a:spcBef>
                <a:spcPts val="1800"/>
              </a:spcBef>
              <a:spcAft>
                <a:spcPts val="0"/>
              </a:spcAft>
              <a:buNone/>
            </a:pPr>
            <a:r>
              <a:rPr lang="fr" sz="1400"/>
              <a:t>Le bronzage est un mécanisme de défense.</a:t>
            </a:r>
            <a:endParaRPr sz="1400"/>
          </a:p>
          <a:p>
            <a:pPr indent="0" lvl="0" marL="0" rtl="0" algn="just">
              <a:spcBef>
                <a:spcPts val="1800"/>
              </a:spcBef>
              <a:spcAft>
                <a:spcPts val="0"/>
              </a:spcAft>
              <a:buNone/>
            </a:pPr>
            <a:r>
              <a:t/>
            </a:r>
            <a:endParaRPr sz="1400"/>
          </a:p>
          <a:p>
            <a:pPr indent="0" lvl="0" marL="0" rtl="0" algn="just">
              <a:spcBef>
                <a:spcPts val="1800"/>
              </a:spcBef>
              <a:spcAft>
                <a:spcPts val="0"/>
              </a:spcAft>
              <a:buClr>
                <a:schemeClr val="dk2"/>
              </a:buClr>
              <a:buSzPts val="1100"/>
              <a:buFont typeface="Arial"/>
              <a:buNone/>
            </a:pPr>
            <a:r>
              <a:rPr lang="fr" sz="1400"/>
              <a:t>Le coup de soleil détruit des milliers de cellule de l’épiderme.</a:t>
            </a:r>
            <a:endParaRPr sz="1400"/>
          </a:p>
          <a:p>
            <a:pPr indent="0" lvl="0" marL="0" rtl="0" algn="l">
              <a:spcBef>
                <a:spcPts val="1800"/>
              </a:spcBef>
              <a:spcAft>
                <a:spcPts val="1200"/>
              </a:spcAft>
              <a:buNone/>
            </a:pPr>
            <a:r>
              <a:t/>
            </a:r>
            <a:endParaRPr/>
          </a:p>
        </p:txBody>
      </p:sp>
      <p:pic>
        <p:nvPicPr>
          <p:cNvPr id="177" name="Google Shape;177;p20"/>
          <p:cNvPicPr preferRelativeResize="0"/>
          <p:nvPr/>
        </p:nvPicPr>
        <p:blipFill>
          <a:blip r:embed="rId3">
            <a:alphaModFix/>
          </a:blip>
          <a:stretch>
            <a:fillRect/>
          </a:stretch>
        </p:blipFill>
        <p:spPr>
          <a:xfrm>
            <a:off x="5728573" y="1002900"/>
            <a:ext cx="2836426" cy="379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Allergie au soleil</a:t>
            </a:r>
            <a:endParaRPr/>
          </a:p>
        </p:txBody>
      </p:sp>
      <p:sp>
        <p:nvSpPr>
          <p:cNvPr id="183" name="Google Shape;183;p21"/>
          <p:cNvSpPr txBox="1"/>
          <p:nvPr>
            <p:ph idx="1" type="body"/>
          </p:nvPr>
        </p:nvSpPr>
        <p:spPr>
          <a:xfrm>
            <a:off x="819150" y="1990725"/>
            <a:ext cx="3791400" cy="2448000"/>
          </a:xfrm>
          <a:prstGeom prst="rect">
            <a:avLst/>
          </a:prstGeom>
        </p:spPr>
        <p:txBody>
          <a:bodyPr anchorCtr="0" anchor="t" bIns="91425" lIns="91425" spcFirstLastPara="1" rIns="91425" wrap="square" tIns="91425">
            <a:normAutofit/>
          </a:bodyPr>
          <a:lstStyle/>
          <a:p>
            <a:pPr indent="0" lvl="0" marL="0" rtl="0" algn="just">
              <a:lnSpc>
                <a:spcPct val="138000"/>
              </a:lnSpc>
              <a:spcBef>
                <a:spcPts val="1800"/>
              </a:spcBef>
              <a:spcAft>
                <a:spcPts val="0"/>
              </a:spcAft>
              <a:buClr>
                <a:schemeClr val="dk2"/>
              </a:buClr>
              <a:buSzPts val="1100"/>
              <a:buFont typeface="Arial"/>
              <a:buNone/>
            </a:pPr>
            <a:r>
              <a:rPr lang="fr" sz="1200">
                <a:latin typeface="Roboto"/>
                <a:ea typeface="Roboto"/>
                <a:cs typeface="Roboto"/>
                <a:sym typeface="Roboto"/>
              </a:rPr>
              <a:t>Certaines personnes sont sujettes à ce problème, des médicaments existent.</a:t>
            </a:r>
            <a:endParaRPr sz="1200">
              <a:latin typeface="Roboto"/>
              <a:ea typeface="Roboto"/>
              <a:cs typeface="Roboto"/>
              <a:sym typeface="Roboto"/>
            </a:endParaRPr>
          </a:p>
          <a:p>
            <a:pPr indent="0" lvl="0" marL="0" rtl="0" algn="just">
              <a:lnSpc>
                <a:spcPct val="138000"/>
              </a:lnSpc>
              <a:spcBef>
                <a:spcPts val="3600"/>
              </a:spcBef>
              <a:spcAft>
                <a:spcPts val="0"/>
              </a:spcAft>
              <a:buClr>
                <a:schemeClr val="dk2"/>
              </a:buClr>
              <a:buSzPts val="1100"/>
              <a:buFont typeface="Arial"/>
              <a:buNone/>
            </a:pPr>
            <a:r>
              <a:rPr lang="fr" sz="1200">
                <a:latin typeface="Roboto"/>
                <a:ea typeface="Roboto"/>
                <a:cs typeface="Roboto"/>
                <a:sym typeface="Roboto"/>
              </a:rPr>
              <a:t>Causée par les rayons UVA du soleil.</a:t>
            </a:r>
            <a:endParaRPr sz="1200">
              <a:latin typeface="Roboto"/>
              <a:ea typeface="Roboto"/>
              <a:cs typeface="Roboto"/>
              <a:sym typeface="Roboto"/>
            </a:endParaRPr>
          </a:p>
          <a:p>
            <a:pPr indent="0" lvl="0" marL="0" rtl="0" algn="just">
              <a:lnSpc>
                <a:spcPct val="138000"/>
              </a:lnSpc>
              <a:spcBef>
                <a:spcPts val="3600"/>
              </a:spcBef>
              <a:spcAft>
                <a:spcPts val="3600"/>
              </a:spcAft>
              <a:buClr>
                <a:schemeClr val="dk2"/>
              </a:buClr>
              <a:buSzPts val="1100"/>
              <a:buFont typeface="Arial"/>
              <a:buNone/>
            </a:pPr>
            <a:r>
              <a:rPr lang="fr" sz="1200">
                <a:latin typeface="Roboto"/>
                <a:ea typeface="Roboto"/>
                <a:cs typeface="Roboto"/>
                <a:sym typeface="Roboto"/>
              </a:rPr>
              <a:t>Boutons et plaques rouges sur le décolleté, le dos...</a:t>
            </a:r>
            <a:endParaRPr sz="1200">
              <a:latin typeface="Roboto"/>
              <a:ea typeface="Roboto"/>
              <a:cs typeface="Roboto"/>
              <a:sym typeface="Roboto"/>
            </a:endParaRPr>
          </a:p>
        </p:txBody>
      </p:sp>
      <p:pic>
        <p:nvPicPr>
          <p:cNvPr id="184" name="Google Shape;184;p21"/>
          <p:cNvPicPr preferRelativeResize="0"/>
          <p:nvPr/>
        </p:nvPicPr>
        <p:blipFill>
          <a:blip r:embed="rId3">
            <a:alphaModFix/>
          </a:blip>
          <a:stretch>
            <a:fillRect/>
          </a:stretch>
        </p:blipFill>
        <p:spPr>
          <a:xfrm>
            <a:off x="5918525" y="1659413"/>
            <a:ext cx="2313125" cy="231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