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
  </p:notesMasterIdLst>
  <p:handoutMasterIdLst>
    <p:handoutMasterId r:id="rId14"/>
  </p:handoutMasterIdLst>
  <p:sldIdLst>
    <p:sldId id="256" r:id="rId5"/>
    <p:sldId id="265" r:id="rId6"/>
    <p:sldId id="266" r:id="rId7"/>
    <p:sldId id="267" r:id="rId8"/>
    <p:sldId id="269" r:id="rId9"/>
    <p:sldId id="270" r:id="rId10"/>
    <p:sldId id="271" r:id="rId11"/>
    <p:sldId id="272" r:id="rId12"/>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p:scale>
          <a:sx n="121" d="100"/>
          <a:sy n="121" d="100"/>
        </p:scale>
        <p:origin x="-108" y="-30"/>
      </p:cViewPr>
      <p:guideLst>
        <p:guide orient="horz" pos="2160"/>
        <p:guide pos="3840"/>
      </p:guideLst>
    </p:cSldViewPr>
  </p:slideViewPr>
  <p:notesTextViewPr>
    <p:cViewPr>
      <p:scale>
        <a:sx n="1" d="1"/>
        <a:sy n="1" d="1"/>
      </p:scale>
      <p:origin x="0" y="0"/>
    </p:cViewPr>
  </p:notesTextViewPr>
  <p:notesViewPr>
    <p:cSldViewPr showGuides="1">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85FB9A08-40BC-47B5-8130-616BDCF09507}" type="datetime1">
              <a:rPr lang="fr-FR" smtClean="0"/>
              <a:t>01/11/2020</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45ACAF8E-318A-4EFE-8633-D9E72ABCE0ED}" type="slidenum">
              <a:rPr lang="fr-FR" smtClean="0"/>
              <a:pPr algn="r" rtl="0"/>
              <a:t>‹N°›</a:t>
            </a:fld>
            <a:endParaRPr lang="fr-FR" dirty="0"/>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082B9BC8-1895-4EB7-B2E1-D3911C69AD0C}" type="datetime1">
              <a:rPr lang="fr-FR" smtClean="0"/>
              <a:pPr/>
              <a:t>01/11/2020</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5EE2CF44-2B13-41B4-A334-1CDF534EEBBF}" type="slidenum">
              <a:rPr lang="fr-FR" smtClean="0"/>
              <a:pPr/>
              <a:t>‹N°›</a:t>
            </a:fld>
            <a:endParaRPr lang="fr-FR" dirty="0"/>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7" name="Rectangle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p:cNvSpPr>
            <a:spLocks noGrp="1"/>
          </p:cNvSpPr>
          <p:nvPr>
            <p:ph type="ctrTitle"/>
          </p:nvPr>
        </p:nvSpPr>
        <p:spPr bwMode="white">
          <a:xfrm>
            <a:off x="1066800" y="3165763"/>
            <a:ext cx="10058400" cy="1711037"/>
          </a:xfrm>
        </p:spPr>
        <p:txBody>
          <a:bodyPr rtlCol="0" anchor="b">
            <a:normAutofit/>
          </a:bodyPr>
          <a:lstStyle>
            <a:lvl1pPr algn="l" rtl="0">
              <a:lnSpc>
                <a:spcPct val="80000"/>
              </a:lnSpc>
              <a:defRPr sz="5400">
                <a:solidFill>
                  <a:schemeClr val="tx1"/>
                </a:solidFill>
              </a:defRPr>
            </a:lvl1pPr>
          </a:lstStyle>
          <a:p>
            <a:pPr rtl="0"/>
            <a:r>
              <a:rPr lang="fr-FR" noProof="0"/>
              <a:t>Modifiez le style du titre</a:t>
            </a:r>
            <a:endParaRPr lang="fr-FR" noProof="0" dirty="0"/>
          </a:p>
        </p:txBody>
      </p:sp>
      <p:sp>
        <p:nvSpPr>
          <p:cNvPr id="3" name="Sous-titre 2"/>
          <p:cNvSpPr>
            <a:spLocks noGrp="1"/>
          </p:cNvSpPr>
          <p:nvPr>
            <p:ph type="subTitle" idx="1"/>
          </p:nvPr>
        </p:nvSpPr>
        <p:spPr bwMode="white">
          <a:xfrm>
            <a:off x="1066800" y="4953000"/>
            <a:ext cx="10058400" cy="685800"/>
          </a:xfrm>
        </p:spPr>
        <p:txBody>
          <a:bodyPr rtlCol="0">
            <a:normAutofit/>
          </a:bodyPr>
          <a:lstStyle>
            <a:lvl1pPr marL="0" indent="0" algn="l" rtl="0">
              <a:spcBef>
                <a:spcPts val="0"/>
              </a:spcBef>
              <a:buNone/>
              <a:defRPr sz="2000">
                <a:solidFill>
                  <a:schemeClr val="accent1"/>
                </a:solidFill>
                <a:latin typeface="+mj-lt"/>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r-FR" noProof="0"/>
              <a:t>Modifiez le style des sous-titres du masque</a:t>
            </a:r>
            <a:endParaRPr lang="fr-FR" noProof="0" dirty="0"/>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B0AE1499-D871-4B5A-815F-37F8E0C46F8C}" type="datetime1">
              <a:rPr lang="fr-FR" smtClean="0"/>
              <a:pPr/>
              <a:t>01/11/2020</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algn="r">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457199"/>
            <a:ext cx="1943100" cy="5638801"/>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524000" y="457199"/>
            <a:ext cx="7048500" cy="5638801"/>
          </a:xfrm>
        </p:spPr>
        <p:txBody>
          <a:bodyPr vert="eaVert" rtlCol="0"/>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7CFD53AE-A1A9-4971-B817-D6F393C7FE35}" type="datetime1">
              <a:rPr lang="fr-FR" smtClean="0"/>
              <a:pPr/>
              <a:t>01/11/2020</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algn="r">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idx="1"/>
          </p:nvPr>
        </p:nvSpPr>
        <p:spPr/>
        <p:txBody>
          <a:bodyPr rtlCol="0"/>
          <a:lstStyle>
            <a:lvl5pPr algn="l" rtl="0">
              <a:defRPr/>
            </a:lvl5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B4EA85BC-BD2B-458E-8340-8D31B4F152AE}" type="datetime1">
              <a:rPr lang="fr-FR" smtClean="0"/>
              <a:pPr/>
              <a:t>01/11/2020</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lvl1pPr algn="r">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524000" y="1828800"/>
            <a:ext cx="9144000" cy="2743200"/>
          </a:xfrm>
        </p:spPr>
        <p:txBody>
          <a:bodyPr rtlCol="0" anchor="b">
            <a:normAutofit/>
          </a:bodyPr>
          <a:lstStyle>
            <a:lvl1pPr algn="l" rtl="0">
              <a:defRPr sz="5400">
                <a:solidFill>
                  <a:schemeClr val="tx1"/>
                </a:solidFill>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524000" y="4589463"/>
            <a:ext cx="9144000" cy="1506537"/>
          </a:xfrm>
        </p:spPr>
        <p:txBody>
          <a:bodyPr rtlCol="0">
            <a:normAutofit/>
          </a:bodyPr>
          <a:lstStyle>
            <a:lvl1pPr marL="0" indent="0" algn="l" rtl="0">
              <a:spcBef>
                <a:spcPts val="0"/>
              </a:spcBef>
              <a:buNone/>
              <a:defRPr sz="2000">
                <a:solidFill>
                  <a:schemeClr val="accent1"/>
                </a:solidFill>
                <a:latin typeface="+mj-lt"/>
              </a:defRPr>
            </a:lvl1pPr>
            <a:lvl2pPr marL="457200" indent="0" algn="l" rtl="0">
              <a:buNone/>
              <a:defRPr sz="2000"/>
            </a:lvl2pPr>
            <a:lvl3pPr marL="914400" indent="0" algn="l" rtl="0">
              <a:buNone/>
              <a:defRPr sz="1800"/>
            </a:lvl3pPr>
            <a:lvl4pPr marL="1371600" indent="0" algn="l" rtl="0">
              <a:buNone/>
              <a:defRPr sz="1600"/>
            </a:lvl4pPr>
            <a:lvl5pPr marL="1828800" indent="0" algn="l" rtl="0">
              <a:buNone/>
              <a:defRPr sz="1600"/>
            </a:lvl5pPr>
            <a:lvl6pPr marL="2286000" indent="0" algn="l" rtl="0">
              <a:buNone/>
              <a:defRPr sz="1600"/>
            </a:lvl6pPr>
            <a:lvl7pPr marL="2743200" indent="0" algn="l" rtl="0">
              <a:buNone/>
              <a:defRPr sz="1600"/>
            </a:lvl7pPr>
            <a:lvl8pPr marL="3200400" indent="0" algn="l" rtl="0">
              <a:buNone/>
              <a:defRPr sz="1600"/>
            </a:lvl8pPr>
            <a:lvl9pPr marL="3657600" indent="0" algn="l" rtl="0">
              <a:buNone/>
              <a:defRPr sz="1600"/>
            </a:lvl9pPr>
          </a:lstStyle>
          <a:p>
            <a:pPr lvl="0" rtl="0"/>
            <a:r>
              <a:rPr lang="fr-FR" noProof="0"/>
              <a:t>Modifier les styles du texte du masque</a:t>
            </a:r>
          </a:p>
        </p:txBody>
      </p:sp>
    </p:spTree>
    <p:extLst>
      <p:ext uri="{BB962C8B-B14F-4D97-AF65-F5344CB8AC3E}">
        <p14:creationId xmlns:p14="http://schemas.microsoft.com/office/powerpoint/2010/main" val="350677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524000" y="1825625"/>
            <a:ext cx="4343400" cy="4270375"/>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contenu 3"/>
          <p:cNvSpPr>
            <a:spLocks noGrp="1"/>
          </p:cNvSpPr>
          <p:nvPr>
            <p:ph sz="half" idx="2"/>
          </p:nvPr>
        </p:nvSpPr>
        <p:spPr>
          <a:xfrm>
            <a:off x="6324600" y="1825625"/>
            <a:ext cx="4343400" cy="4270375"/>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fld id="{2C9DB741-A3C2-4C75-A4D1-97F129BE9491}" type="datetime1">
              <a:rPr lang="fr-FR" smtClean="0"/>
              <a:pPr/>
              <a:t>01/11/2020</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algn="r">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527048" y="1828800"/>
            <a:ext cx="4343400" cy="685800"/>
          </a:xfrm>
        </p:spPr>
        <p:txBody>
          <a:bodyPr rtlCol="0" anchor="ctr">
            <a:normAutofit/>
          </a:bodyPr>
          <a:lstStyle>
            <a:lvl1pPr marL="0" indent="0" algn="l" rtl="0">
              <a:spcBef>
                <a:spcPts val="0"/>
              </a:spcBef>
              <a:buNone/>
              <a:defRPr sz="2200" b="0">
                <a:solidFill>
                  <a:schemeClr val="tx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a:t>Modifier les styles du texte du masque</a:t>
            </a:r>
          </a:p>
        </p:txBody>
      </p:sp>
      <p:sp>
        <p:nvSpPr>
          <p:cNvPr id="4" name="Espace réservé du contenu 3"/>
          <p:cNvSpPr>
            <a:spLocks noGrp="1"/>
          </p:cNvSpPr>
          <p:nvPr>
            <p:ph sz="half" idx="2"/>
          </p:nvPr>
        </p:nvSpPr>
        <p:spPr>
          <a:xfrm>
            <a:off x="1527048" y="2514600"/>
            <a:ext cx="4343400" cy="3581401"/>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 name="Espace réservé du texte 4"/>
          <p:cNvSpPr>
            <a:spLocks noGrp="1"/>
          </p:cNvSpPr>
          <p:nvPr>
            <p:ph type="body" sz="quarter" idx="3"/>
          </p:nvPr>
        </p:nvSpPr>
        <p:spPr>
          <a:xfrm>
            <a:off x="6327648" y="1828800"/>
            <a:ext cx="4343400" cy="685800"/>
          </a:xfrm>
        </p:spPr>
        <p:txBody>
          <a:bodyPr rtlCol="0" anchor="ctr">
            <a:normAutofit/>
          </a:bodyPr>
          <a:lstStyle>
            <a:lvl1pPr marL="0" indent="0" algn="l" rtl="0">
              <a:spcBef>
                <a:spcPts val="0"/>
              </a:spcBef>
              <a:buNone/>
              <a:defRPr sz="2200" b="0">
                <a:solidFill>
                  <a:schemeClr val="tx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noProof="0"/>
              <a:t>Modifier les styles du texte du masque</a:t>
            </a:r>
          </a:p>
        </p:txBody>
      </p:sp>
      <p:sp>
        <p:nvSpPr>
          <p:cNvPr id="6" name="Espace réservé du contenu 5"/>
          <p:cNvSpPr>
            <a:spLocks noGrp="1"/>
          </p:cNvSpPr>
          <p:nvPr>
            <p:ph sz="quarter" idx="4"/>
          </p:nvPr>
        </p:nvSpPr>
        <p:spPr>
          <a:xfrm>
            <a:off x="6327648" y="2514600"/>
            <a:ext cx="4343400" cy="3581401"/>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fld id="{11B59C61-65A8-4FB6-8060-9ACE25B631CB}" type="datetime1">
              <a:rPr lang="fr-FR" noProof="0" smtClean="0"/>
              <a:pPr/>
              <a:t>01/11/2020</a:t>
            </a:fld>
            <a:endParaRPr lang="fr-FR" noProof="0"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lvl1pPr algn="r">
              <a:defRPr/>
            </a:lvl1pPr>
          </a:lstStyle>
          <a:p>
            <a:fld id="{E31375A4-56A4-47D6-9801-1991572033F7}" type="slidenum">
              <a:rPr lang="fr-FR" noProof="0" smtClean="0"/>
              <a:pPr/>
              <a:t>‹N°›</a:t>
            </a:fld>
            <a:endParaRPr lang="fr-FR" noProof="0" dirty="0"/>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e la date 2"/>
          <p:cNvSpPr>
            <a:spLocks noGrp="1"/>
          </p:cNvSpPr>
          <p:nvPr>
            <p:ph type="dt" sz="half" idx="10"/>
          </p:nvPr>
        </p:nvSpPr>
        <p:spPr/>
        <p:txBody>
          <a:bodyPr rtlCol="0"/>
          <a:lstStyle>
            <a:lvl1pPr>
              <a:defRPr/>
            </a:lvl1pPr>
          </a:lstStyle>
          <a:p>
            <a:fld id="{B19C7B91-9FE1-44A2-8FAA-E998ADCC26EE}" type="datetime1">
              <a:rPr lang="fr-FR" smtClean="0"/>
              <a:pPr/>
              <a:t>01/11/2020</a:t>
            </a:fld>
            <a:endParaRPr lang="fr-FR"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lvl1pPr algn="r">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fld id="{24294901-3B67-4101-8D94-E7F6C7A7004D}" type="datetime1">
              <a:rPr lang="fr-FR" smtClean="0"/>
              <a:pPr/>
              <a:t>01/11/2020</a:t>
            </a:fld>
            <a:endParaRPr lang="fr-FR"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lvl1pPr algn="r">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02587" y="1600200"/>
            <a:ext cx="3122613" cy="1828800"/>
          </a:xfrm>
        </p:spPr>
        <p:txBody>
          <a:bodyPr rtlCol="0" anchor="b">
            <a:normAutofit/>
          </a:bodyPr>
          <a:lstStyle>
            <a:lvl1pPr algn="l" rtl="0">
              <a:defRPr sz="3400"/>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760412" y="762000"/>
            <a:ext cx="6400800" cy="53340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fr-FR" noProof="0"/>
              <a:t>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4" name="Espace réservé du texte 3"/>
          <p:cNvSpPr>
            <a:spLocks noGrp="1"/>
          </p:cNvSpPr>
          <p:nvPr>
            <p:ph type="body" sz="half" idx="2"/>
          </p:nvPr>
        </p:nvSpPr>
        <p:spPr>
          <a:xfrm>
            <a:off x="8001039" y="3429000"/>
            <a:ext cx="3124161" cy="1828800"/>
          </a:xfrm>
        </p:spPr>
        <p:txBody>
          <a:bodyPr rtlCol="0"/>
          <a:lstStyle>
            <a:lvl1pPr marL="0" indent="0" algn="l" rtl="0">
              <a:spcBef>
                <a:spcPts val="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noProof="0"/>
              <a:t>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36311718-BEC8-4DB8-9B0A-52986EABC5C9}" type="datetime1">
              <a:rPr lang="fr-FR" smtClean="0"/>
              <a:pPr/>
              <a:t>01/11/2020</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algn="r">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1600" noProof="0" dirty="0"/>
          </a:p>
        </p:txBody>
      </p:sp>
      <p:sp>
        <p:nvSpPr>
          <p:cNvPr id="2" name="Titre 1"/>
          <p:cNvSpPr>
            <a:spLocks noGrp="1"/>
          </p:cNvSpPr>
          <p:nvPr>
            <p:ph type="title"/>
          </p:nvPr>
        </p:nvSpPr>
        <p:spPr>
          <a:xfrm>
            <a:off x="7997952" y="1600200"/>
            <a:ext cx="3127248" cy="1828800"/>
          </a:xfrm>
        </p:spPr>
        <p:txBody>
          <a:bodyPr rtlCol="0" anchor="b">
            <a:normAutofit/>
          </a:bodyPr>
          <a:lstStyle>
            <a:lvl1pPr algn="l" rtl="0">
              <a:defRPr sz="3400"/>
            </a:lvl1pPr>
          </a:lstStyle>
          <a:p>
            <a:pPr rtl="0"/>
            <a:r>
              <a:rPr lang="fr-FR" noProof="0"/>
              <a:t>Modifiez le style du titre</a:t>
            </a:r>
            <a:endParaRPr lang="fr-FR" noProof="0" dirty="0"/>
          </a:p>
        </p:txBody>
      </p:sp>
      <p:sp>
        <p:nvSpPr>
          <p:cNvPr id="3" name="Espace réservé pour l’image 2"/>
          <p:cNvSpPr>
            <a:spLocks noGrp="1"/>
          </p:cNvSpPr>
          <p:nvPr>
            <p:ph type="pic" idx="1"/>
          </p:nvPr>
        </p:nvSpPr>
        <p:spPr>
          <a:xfrm>
            <a:off x="781251" y="777240"/>
            <a:ext cx="6400800" cy="5303520"/>
          </a:xfrm>
        </p:spPr>
        <p:txBody>
          <a:bodyPr tIns="45720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noProof="0"/>
              <a:t>Cliquez sur l'icône pour ajouter une image</a:t>
            </a:r>
            <a:endParaRPr lang="fr-FR" noProof="0" dirty="0"/>
          </a:p>
        </p:txBody>
      </p:sp>
      <p:sp>
        <p:nvSpPr>
          <p:cNvPr id="4" name="Espace réservé du texte 3"/>
          <p:cNvSpPr>
            <a:spLocks noGrp="1"/>
          </p:cNvSpPr>
          <p:nvPr>
            <p:ph type="body" sz="half" idx="2"/>
          </p:nvPr>
        </p:nvSpPr>
        <p:spPr>
          <a:xfrm>
            <a:off x="7997952" y="3429000"/>
            <a:ext cx="3127248" cy="1828800"/>
          </a:xfrm>
        </p:spPr>
        <p:txBody>
          <a:bodyPr rtlCol="0"/>
          <a:lstStyle>
            <a:lvl1pPr marL="0" indent="0" algn="l" rtl="0">
              <a:spcBef>
                <a:spcPts val="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noProof="0"/>
              <a:t>Modifier les styles du texte du masque</a:t>
            </a:r>
          </a:p>
        </p:txBody>
      </p:sp>
      <p:sp>
        <p:nvSpPr>
          <p:cNvPr id="5" name="Espace réservé de la date 4"/>
          <p:cNvSpPr>
            <a:spLocks noGrp="1"/>
          </p:cNvSpPr>
          <p:nvPr>
            <p:ph type="dt" sz="half" idx="10"/>
          </p:nvPr>
        </p:nvSpPr>
        <p:spPr/>
        <p:txBody>
          <a:bodyPr rtlCol="0"/>
          <a:lstStyle>
            <a:lvl1pPr>
              <a:defRPr/>
            </a:lvl1pPr>
          </a:lstStyle>
          <a:p>
            <a:fld id="{E883871E-5D80-4EDF-9E01-94E184402302}" type="datetime1">
              <a:rPr lang="fr-FR" smtClean="0"/>
              <a:pPr/>
              <a:t>01/11/2020</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lvl1pPr algn="r">
              <a:defRPr/>
            </a:lvl1pPr>
          </a:lstStyle>
          <a:p>
            <a:fld id="{E31375A4-56A4-47D6-9801-1991572033F7}" type="slidenum">
              <a:rPr lang="fr-FR" smtClean="0"/>
              <a:pPr/>
              <a:t>‹N°›</a:t>
            </a:fld>
            <a:endParaRPr lang="fr-FR" dirty="0"/>
          </a:p>
        </p:txBody>
      </p:sp>
    </p:spTree>
    <p:extLst>
      <p:ext uri="{BB962C8B-B14F-4D97-AF65-F5344CB8AC3E}">
        <p14:creationId xmlns:p14="http://schemas.microsoft.com/office/powerpoint/2010/main" val="297724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r" rtl="0">
              <a:defRPr sz="800">
                <a:solidFill>
                  <a:schemeClr val="tx1">
                    <a:lumMod val="85000"/>
                  </a:schemeClr>
                </a:solidFill>
              </a:defRPr>
            </a:lvl1pPr>
          </a:lstStyle>
          <a:p>
            <a:fld id="{A9F01D7A-F2CA-4D89-BC48-D8C829AA64E1}" type="datetime1">
              <a:rPr lang="fr-FR" smtClean="0"/>
              <a:pPr/>
              <a:t>01/11/2020</a:t>
            </a:fld>
            <a:endParaRPr lang="fr-FR" dirty="0"/>
          </a:p>
        </p:txBody>
      </p:sp>
      <p:sp>
        <p:nvSpPr>
          <p:cNvPr id="5" name="Espace réservé du pied de page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rtl="0">
              <a:defRPr sz="800">
                <a:solidFill>
                  <a:schemeClr val="tx1">
                    <a:lumMod val="85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l" rtl="0">
              <a:defRPr sz="800">
                <a:solidFill>
                  <a:schemeClr val="tx1">
                    <a:lumMod val="85000"/>
                  </a:schemeClr>
                </a:solidFill>
              </a:defRPr>
            </a:lvl1pPr>
          </a:lstStyle>
          <a:p>
            <a:pPr algn="r"/>
            <a:fld id="{E31375A4-56A4-47D6-9801-1991572033F7}" type="slidenum">
              <a:rPr lang="fr-FR" smtClean="0"/>
              <a:pPr algn="r"/>
              <a:t>‹N°›</a:t>
            </a:fld>
            <a:endParaRPr lang="fr-FR"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javatpoint.com/central-processing-unit"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www.courstechinfo.be/Techno/CPU.html" TargetMode="External"/><Relationship Id="rId3" Type="http://schemas.openxmlformats.org/officeDocument/2006/relationships/hyperlink" Target="https://cours-informatique-gratuit.fr/cours/processeur-et-carte-mere/" TargetMode="External"/><Relationship Id="rId7" Type="http://schemas.openxmlformats.org/officeDocument/2006/relationships/hyperlink" Target="https://www.journaldunet.fr/web-tech/dictionnaire-du-webmastering/1445300-processeur-definition-fonctionnement-et-frequence/" TargetMode="External"/><Relationship Id="rId2" Type="http://schemas.openxmlformats.org/officeDocument/2006/relationships/hyperlink" Target="https://fracademic.com/dic.nsf/frwiki/824709" TargetMode="External"/><Relationship Id="rId1" Type="http://schemas.openxmlformats.org/officeDocument/2006/relationships/slideLayout" Target="../slideLayouts/slideLayout6.xml"/><Relationship Id="rId6" Type="http://schemas.openxmlformats.org/officeDocument/2006/relationships/hyperlink" Target="https://www.monpcsurmesure.fr/guides/choisir-son-processeur.html" TargetMode="External"/><Relationship Id="rId5" Type="http://schemas.openxmlformats.org/officeDocument/2006/relationships/hyperlink" Target="https://www.youtube.com/watch?v=zjY17c7WNNw" TargetMode="External"/><Relationship Id="rId4" Type="http://schemas.openxmlformats.org/officeDocument/2006/relationships/hyperlink" Target="https://www.lemondeinformatique.fr/actualites/lire-intel-celebre-le-40e-anniversaire-de-sa-puce-4004-46701.html" TargetMode="External"/><Relationship Id="rId9" Type="http://schemas.openxmlformats.org/officeDocument/2006/relationships/hyperlink" Target="http://electroniqueamateur.blogspot.com/2016/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lstStyle/>
          <a:p>
            <a:pPr rtl="0"/>
            <a:r>
              <a:rPr lang="fr-FR" dirty="0"/>
              <a:t>LE PROCESSEUR</a:t>
            </a:r>
          </a:p>
        </p:txBody>
      </p:sp>
      <p:sp>
        <p:nvSpPr>
          <p:cNvPr id="3" name="Sous-titre 2"/>
          <p:cNvSpPr>
            <a:spLocks noGrp="1"/>
          </p:cNvSpPr>
          <p:nvPr>
            <p:ph type="subTitle" idx="1"/>
          </p:nvPr>
        </p:nvSpPr>
        <p:spPr/>
        <p:txBody>
          <a:bodyPr rtlCol="0"/>
          <a:lstStyle/>
          <a:p>
            <a:pPr rtl="0"/>
            <a:r>
              <a:rPr lang="fr-FR" dirty="0" err="1"/>
              <a:t>Loys</a:t>
            </a:r>
            <a:r>
              <a:rPr lang="fr-FR" dirty="0"/>
              <a:t> Gohier et </a:t>
            </a:r>
            <a:r>
              <a:rPr lang="fr-FR" dirty="0" err="1"/>
              <a:t>Crosas</a:t>
            </a:r>
            <a:r>
              <a:rPr lang="fr-FR" dirty="0"/>
              <a:t> Louisa</a:t>
            </a:r>
          </a:p>
        </p:txBody>
      </p:sp>
    </p:spTree>
    <p:extLst>
      <p:ext uri="{BB962C8B-B14F-4D97-AF65-F5344CB8AC3E}">
        <p14:creationId xmlns:p14="http://schemas.microsoft.com/office/powerpoint/2010/main" val="2424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479376" y="337220"/>
            <a:ext cx="9144000" cy="1143000"/>
          </a:xfrm>
        </p:spPr>
        <p:txBody>
          <a:bodyPr rtlCol="0"/>
          <a:lstStyle/>
          <a:p>
            <a:pPr rtl="0"/>
            <a:r>
              <a:rPr lang="fr-FR" dirty="0"/>
              <a:t>Qu’est-ce qu’un processeur ?</a:t>
            </a:r>
          </a:p>
        </p:txBody>
      </p:sp>
      <p:pic>
        <p:nvPicPr>
          <p:cNvPr id="5" name="Image 4">
            <a:extLst>
              <a:ext uri="{FF2B5EF4-FFF2-40B4-BE49-F238E27FC236}">
                <a16:creationId xmlns:a16="http://schemas.microsoft.com/office/drawing/2014/main" xmlns="" id="{BAABD80F-CC68-48B1-A55C-037F7D58B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16" y="2052210"/>
            <a:ext cx="3744416" cy="3744416"/>
          </a:xfrm>
          <a:prstGeom prst="rect">
            <a:avLst/>
          </a:prstGeom>
        </p:spPr>
      </p:pic>
      <p:pic>
        <p:nvPicPr>
          <p:cNvPr id="1026" name="Picture 2" descr="https://lh4.googleusercontent.com/wHRR7BVWalS1_bVc4jOSynKaEqAGLmflR6sUCX8ftZBacFMr9v5AQ-vDfVMTyWqDIGwLCEgvw89AYiYCetBtVZVpOJkj35AAsUcnfyc17tC1ZZjcJXeN4cRRAMhIDy1Pif3oZYyI">
            <a:extLst>
              <a:ext uri="{FF2B5EF4-FFF2-40B4-BE49-F238E27FC236}">
                <a16:creationId xmlns:a16="http://schemas.microsoft.com/office/drawing/2014/main" xmlns="" id="{07855682-1DEB-4BB3-A924-5F21C1E4F40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03912" y="1628800"/>
            <a:ext cx="6121648" cy="4591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82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9692" y="33612"/>
            <a:ext cx="9144000" cy="1143000"/>
          </a:xfrm>
        </p:spPr>
        <p:txBody>
          <a:bodyPr rtlCol="0"/>
          <a:lstStyle/>
          <a:p>
            <a:pPr rtl="0"/>
            <a:r>
              <a:rPr lang="fr-FR" dirty="0"/>
              <a:t>Histoire du processeur</a:t>
            </a:r>
          </a:p>
        </p:txBody>
      </p:sp>
      <p:pic>
        <p:nvPicPr>
          <p:cNvPr id="5" name="Espace réservé du contenu 4">
            <a:extLst>
              <a:ext uri="{FF2B5EF4-FFF2-40B4-BE49-F238E27FC236}">
                <a16:creationId xmlns:a16="http://schemas.microsoft.com/office/drawing/2014/main" xmlns="" id="{8891EDFB-275E-4854-BD9D-236F7D848D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2144" y="605112"/>
            <a:ext cx="3960440" cy="5138671"/>
          </a:xfrm>
        </p:spPr>
      </p:pic>
      <p:sp>
        <p:nvSpPr>
          <p:cNvPr id="6" name="ZoneTexte 5">
            <a:extLst>
              <a:ext uri="{FF2B5EF4-FFF2-40B4-BE49-F238E27FC236}">
                <a16:creationId xmlns:a16="http://schemas.microsoft.com/office/drawing/2014/main" xmlns="" id="{DB8C2623-AB06-41C0-9D12-C38A5D77A38E}"/>
              </a:ext>
            </a:extLst>
          </p:cNvPr>
          <p:cNvSpPr txBox="1"/>
          <p:nvPr/>
        </p:nvSpPr>
        <p:spPr>
          <a:xfrm>
            <a:off x="7320136" y="5945951"/>
            <a:ext cx="4280897" cy="646331"/>
          </a:xfrm>
          <a:prstGeom prst="rect">
            <a:avLst/>
          </a:prstGeom>
          <a:noFill/>
        </p:spPr>
        <p:txBody>
          <a:bodyPr wrap="square" rtlCol="0">
            <a:spAutoFit/>
          </a:bodyPr>
          <a:lstStyle/>
          <a:p>
            <a:pPr algn="ctr"/>
            <a:r>
              <a:rPr lang="fr-FR" dirty="0"/>
              <a:t>L’un des premiers ordinateurs à programme enregistré</a:t>
            </a:r>
          </a:p>
        </p:txBody>
      </p:sp>
      <p:pic>
        <p:nvPicPr>
          <p:cNvPr id="8" name="Image 7">
            <a:extLst>
              <a:ext uri="{FF2B5EF4-FFF2-40B4-BE49-F238E27FC236}">
                <a16:creationId xmlns:a16="http://schemas.microsoft.com/office/drawing/2014/main" xmlns="" id="{B923A697-7233-492B-93CF-809924A34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6" y="1499012"/>
            <a:ext cx="6369645" cy="4244771"/>
          </a:xfrm>
          <a:prstGeom prst="rect">
            <a:avLst/>
          </a:prstGeom>
        </p:spPr>
      </p:pic>
      <p:sp>
        <p:nvSpPr>
          <p:cNvPr id="9" name="ZoneTexte 8">
            <a:extLst>
              <a:ext uri="{FF2B5EF4-FFF2-40B4-BE49-F238E27FC236}">
                <a16:creationId xmlns:a16="http://schemas.microsoft.com/office/drawing/2014/main" xmlns="" id="{612A0BFF-61BC-40BA-B7E3-1471B1723662}"/>
              </a:ext>
            </a:extLst>
          </p:cNvPr>
          <p:cNvSpPr txBox="1"/>
          <p:nvPr/>
        </p:nvSpPr>
        <p:spPr>
          <a:xfrm>
            <a:off x="1156946" y="5953015"/>
            <a:ext cx="5014514" cy="369332"/>
          </a:xfrm>
          <a:prstGeom prst="rect">
            <a:avLst/>
          </a:prstGeom>
          <a:noFill/>
        </p:spPr>
        <p:txBody>
          <a:bodyPr wrap="none" rtlCol="0">
            <a:spAutoFit/>
          </a:bodyPr>
          <a:lstStyle/>
          <a:p>
            <a:pPr algn="ctr"/>
            <a:r>
              <a:rPr lang="fr-FR" dirty="0"/>
              <a:t>Le premier processeur commercialisé (Intel 4004)</a:t>
            </a:r>
          </a:p>
        </p:txBody>
      </p:sp>
    </p:spTree>
    <p:extLst>
      <p:ext uri="{BB962C8B-B14F-4D97-AF65-F5344CB8AC3E}">
        <p14:creationId xmlns:p14="http://schemas.microsoft.com/office/powerpoint/2010/main" val="211619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179537"/>
            <a:ext cx="9144000" cy="1143000"/>
          </a:xfrm>
        </p:spPr>
        <p:txBody>
          <a:bodyPr rtlCol="0"/>
          <a:lstStyle/>
          <a:p>
            <a:pPr rtl="0"/>
            <a:r>
              <a:rPr lang="fr-FR" dirty="0"/>
              <a:t>Fonctionnement</a:t>
            </a:r>
          </a:p>
        </p:txBody>
      </p:sp>
      <p:sp>
        <p:nvSpPr>
          <p:cNvPr id="3" name="Espace réservé du contenu 2"/>
          <p:cNvSpPr>
            <a:spLocks noGrp="1"/>
          </p:cNvSpPr>
          <p:nvPr>
            <p:ph sz="half" idx="1"/>
          </p:nvPr>
        </p:nvSpPr>
        <p:spPr>
          <a:xfrm>
            <a:off x="623392" y="1772816"/>
            <a:ext cx="4343400" cy="4270375"/>
          </a:xfrm>
        </p:spPr>
        <p:txBody>
          <a:bodyPr rtlCol="0"/>
          <a:lstStyle/>
          <a:p>
            <a:pPr marL="0" indent="0" rtl="0">
              <a:buNone/>
            </a:pPr>
            <a:r>
              <a:rPr lang="fr-FR" u="sng" dirty="0"/>
              <a:t>Les différentes parties du processeur </a:t>
            </a:r>
            <a:r>
              <a:rPr lang="fr-FR" dirty="0"/>
              <a:t>:</a:t>
            </a:r>
          </a:p>
          <a:p>
            <a:pPr rtl="0"/>
            <a:r>
              <a:rPr lang="fr-FR" dirty="0"/>
              <a:t>Unité de commande</a:t>
            </a:r>
          </a:p>
          <a:p>
            <a:pPr rtl="0"/>
            <a:r>
              <a:rPr lang="fr-FR" dirty="0"/>
              <a:t>ALU</a:t>
            </a:r>
          </a:p>
          <a:p>
            <a:pPr rtl="0"/>
            <a:r>
              <a:rPr lang="fr-FR" dirty="0"/>
              <a:t>Registres</a:t>
            </a:r>
          </a:p>
          <a:p>
            <a:pPr rtl="0"/>
            <a:r>
              <a:rPr lang="fr-FR" dirty="0"/>
              <a:t>Horloge</a:t>
            </a:r>
          </a:p>
          <a:p>
            <a:pPr rtl="0"/>
            <a:r>
              <a:rPr lang="fr-FR" dirty="0"/>
              <a:t>Bus</a:t>
            </a:r>
          </a:p>
        </p:txBody>
      </p:sp>
      <p:pic>
        <p:nvPicPr>
          <p:cNvPr id="8" name="Espace réservé du contenu 7">
            <a:extLst>
              <a:ext uri="{FF2B5EF4-FFF2-40B4-BE49-F238E27FC236}">
                <a16:creationId xmlns:a16="http://schemas.microsoft.com/office/drawing/2014/main" xmlns="" id="{BF93DC15-0D72-4F99-8191-FC241A517F0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775520" y="5015135"/>
            <a:ext cx="8955774" cy="1294185"/>
          </a:xfrm>
        </p:spPr>
      </p:pic>
      <p:pic>
        <p:nvPicPr>
          <p:cNvPr id="10" name="Image 9">
            <a:extLst>
              <a:ext uri="{FF2B5EF4-FFF2-40B4-BE49-F238E27FC236}">
                <a16:creationId xmlns:a16="http://schemas.microsoft.com/office/drawing/2014/main" xmlns="" id="{BDE000F4-BF2C-4376-81FD-999E7DE2F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952" y="548680"/>
            <a:ext cx="5616624" cy="3744416"/>
          </a:xfrm>
          <a:prstGeom prst="rect">
            <a:avLst/>
          </a:prstGeom>
        </p:spPr>
      </p:pic>
      <p:sp>
        <p:nvSpPr>
          <p:cNvPr id="12" name="ZoneTexte 11">
            <a:extLst>
              <a:ext uri="{FF2B5EF4-FFF2-40B4-BE49-F238E27FC236}">
                <a16:creationId xmlns:a16="http://schemas.microsoft.com/office/drawing/2014/main" xmlns="" id="{7F203CF1-A4BB-472B-ABC3-F1D6D635319C}"/>
              </a:ext>
            </a:extLst>
          </p:cNvPr>
          <p:cNvSpPr txBox="1"/>
          <p:nvPr/>
        </p:nvSpPr>
        <p:spPr>
          <a:xfrm>
            <a:off x="3215680" y="5477561"/>
            <a:ext cx="410690" cy="369332"/>
          </a:xfrm>
          <a:prstGeom prst="rect">
            <a:avLst/>
          </a:prstGeom>
          <a:noFill/>
        </p:spPr>
        <p:txBody>
          <a:bodyPr wrap="none" rtlCol="0">
            <a:spAutoFit/>
          </a:bodyPr>
          <a:lstStyle/>
          <a:p>
            <a:r>
              <a:rPr lang="fr-FR" dirty="0">
                <a:sym typeface="Wingdings" panose="05000000000000000000" pitchFamily="2" charset="2"/>
              </a:rPr>
              <a:t></a:t>
            </a:r>
            <a:endParaRPr lang="fr-FR" dirty="0"/>
          </a:p>
        </p:txBody>
      </p:sp>
      <p:sp>
        <p:nvSpPr>
          <p:cNvPr id="14" name="ZoneTexte 13">
            <a:extLst>
              <a:ext uri="{FF2B5EF4-FFF2-40B4-BE49-F238E27FC236}">
                <a16:creationId xmlns:a16="http://schemas.microsoft.com/office/drawing/2014/main" xmlns="" id="{696CC2A4-97F2-4B29-90BB-5877E66DD876}"/>
              </a:ext>
            </a:extLst>
          </p:cNvPr>
          <p:cNvSpPr txBox="1"/>
          <p:nvPr/>
        </p:nvSpPr>
        <p:spPr>
          <a:xfrm>
            <a:off x="5082412" y="5477561"/>
            <a:ext cx="410690" cy="369332"/>
          </a:xfrm>
          <a:prstGeom prst="rect">
            <a:avLst/>
          </a:prstGeom>
          <a:noFill/>
        </p:spPr>
        <p:txBody>
          <a:bodyPr wrap="none" rtlCol="0">
            <a:spAutoFit/>
          </a:bodyPr>
          <a:lstStyle/>
          <a:p>
            <a:r>
              <a:rPr lang="fr-FR" dirty="0">
                <a:sym typeface="Wingdings" panose="05000000000000000000" pitchFamily="2" charset="2"/>
              </a:rPr>
              <a:t></a:t>
            </a:r>
            <a:endParaRPr lang="fr-FR" dirty="0"/>
          </a:p>
        </p:txBody>
      </p:sp>
      <p:sp>
        <p:nvSpPr>
          <p:cNvPr id="16" name="ZoneTexte 15">
            <a:extLst>
              <a:ext uri="{FF2B5EF4-FFF2-40B4-BE49-F238E27FC236}">
                <a16:creationId xmlns:a16="http://schemas.microsoft.com/office/drawing/2014/main" xmlns="" id="{50FDF196-BD94-4DF4-87BE-CBCC8EFA2414}"/>
              </a:ext>
            </a:extLst>
          </p:cNvPr>
          <p:cNvSpPr txBox="1"/>
          <p:nvPr/>
        </p:nvSpPr>
        <p:spPr>
          <a:xfrm>
            <a:off x="6964704" y="5504157"/>
            <a:ext cx="410690" cy="369332"/>
          </a:xfrm>
          <a:prstGeom prst="rect">
            <a:avLst/>
          </a:prstGeom>
          <a:noFill/>
        </p:spPr>
        <p:txBody>
          <a:bodyPr wrap="none" rtlCol="0">
            <a:spAutoFit/>
          </a:bodyPr>
          <a:lstStyle/>
          <a:p>
            <a:r>
              <a:rPr lang="fr-FR" dirty="0">
                <a:sym typeface="Wingdings" panose="05000000000000000000" pitchFamily="2" charset="2"/>
              </a:rPr>
              <a:t></a:t>
            </a:r>
            <a:endParaRPr lang="fr-FR" dirty="0"/>
          </a:p>
        </p:txBody>
      </p:sp>
      <p:sp>
        <p:nvSpPr>
          <p:cNvPr id="18" name="ZoneTexte 17">
            <a:extLst>
              <a:ext uri="{FF2B5EF4-FFF2-40B4-BE49-F238E27FC236}">
                <a16:creationId xmlns:a16="http://schemas.microsoft.com/office/drawing/2014/main" xmlns="" id="{52C83B6C-70C8-448B-9418-44F3D55FC835}"/>
              </a:ext>
            </a:extLst>
          </p:cNvPr>
          <p:cNvSpPr txBox="1"/>
          <p:nvPr/>
        </p:nvSpPr>
        <p:spPr>
          <a:xfrm>
            <a:off x="8846996" y="5527072"/>
            <a:ext cx="410690" cy="369332"/>
          </a:xfrm>
          <a:prstGeom prst="rect">
            <a:avLst/>
          </a:prstGeom>
          <a:noFill/>
        </p:spPr>
        <p:txBody>
          <a:bodyPr wrap="none" rtlCol="0">
            <a:spAutoFit/>
          </a:bodyPr>
          <a:lstStyle/>
          <a:p>
            <a:r>
              <a:rPr lang="fr-FR" dirty="0">
                <a:sym typeface="Wingdings" panose="05000000000000000000" pitchFamily="2" charset="2"/>
              </a:rPr>
              <a:t></a:t>
            </a:r>
            <a:endParaRPr lang="fr-FR" dirty="0"/>
          </a:p>
        </p:txBody>
      </p:sp>
    </p:spTree>
    <p:extLst>
      <p:ext uri="{BB962C8B-B14F-4D97-AF65-F5344CB8AC3E}">
        <p14:creationId xmlns:p14="http://schemas.microsoft.com/office/powerpoint/2010/main" val="414526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a:t>Les transistors</a:t>
            </a:r>
          </a:p>
        </p:txBody>
      </p:sp>
      <p:pic>
        <p:nvPicPr>
          <p:cNvPr id="5" name="Espace réservé du contenu 4">
            <a:extLst>
              <a:ext uri="{FF2B5EF4-FFF2-40B4-BE49-F238E27FC236}">
                <a16:creationId xmlns:a16="http://schemas.microsoft.com/office/drawing/2014/main" xmlns="" id="{66ED2969-B085-4336-92AE-96E43528DF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098" y="2420888"/>
            <a:ext cx="5523902" cy="3024336"/>
          </a:xfrm>
        </p:spPr>
      </p:pic>
      <p:sp>
        <p:nvSpPr>
          <p:cNvPr id="6" name="ZoneTexte 5">
            <a:extLst>
              <a:ext uri="{FF2B5EF4-FFF2-40B4-BE49-F238E27FC236}">
                <a16:creationId xmlns:a16="http://schemas.microsoft.com/office/drawing/2014/main" xmlns="" id="{A6E9A225-FE47-4453-AE89-84B04169AE78}"/>
              </a:ext>
            </a:extLst>
          </p:cNvPr>
          <p:cNvSpPr txBox="1"/>
          <p:nvPr/>
        </p:nvSpPr>
        <p:spPr>
          <a:xfrm>
            <a:off x="6672064" y="2780928"/>
            <a:ext cx="4392488" cy="3416320"/>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fr-FR" dirty="0"/>
              <a:t>Il ne mesurent que quelques nanomètres</a:t>
            </a:r>
          </a:p>
          <a:p>
            <a:pPr>
              <a:buClr>
                <a:schemeClr val="accent1"/>
              </a:buClr>
            </a:pPr>
            <a:endParaRPr lang="fr-FR" dirty="0"/>
          </a:p>
          <a:p>
            <a:pPr marL="285750" indent="-285750">
              <a:buClr>
                <a:schemeClr val="accent1"/>
              </a:buClr>
              <a:buFont typeface="Arial" panose="020B0604020202020204" pitchFamily="34" charset="0"/>
              <a:buChar char="•"/>
            </a:pPr>
            <a:r>
              <a:rPr lang="fr-FR" dirty="0"/>
              <a:t>Il y en a plus d’un milliard dans les processeurs les plus récents</a:t>
            </a:r>
          </a:p>
          <a:p>
            <a:pPr>
              <a:buClr>
                <a:schemeClr val="accent1"/>
              </a:buClr>
            </a:pPr>
            <a:endParaRPr lang="fr-FR" dirty="0"/>
          </a:p>
          <a:p>
            <a:pPr marL="285750" indent="-285750">
              <a:buClr>
                <a:schemeClr val="accent1"/>
              </a:buClr>
              <a:buFont typeface="Arial" panose="020B0604020202020204" pitchFamily="34" charset="0"/>
              <a:buChar char="•"/>
            </a:pPr>
            <a:r>
              <a:rPr lang="fr-FR" dirty="0"/>
              <a:t>Transistors </a:t>
            </a:r>
            <a:r>
              <a:rPr lang="fr-FR" dirty="0">
                <a:sym typeface="Wingdings" panose="05000000000000000000" pitchFamily="2" charset="2"/>
              </a:rPr>
              <a:t></a:t>
            </a:r>
            <a:r>
              <a:rPr lang="fr-FR" dirty="0"/>
              <a:t> circuits logiques </a:t>
            </a:r>
            <a:r>
              <a:rPr lang="fr-FR" dirty="0">
                <a:sym typeface="Wingdings" panose="05000000000000000000" pitchFamily="2" charset="2"/>
              </a:rPr>
              <a:t></a:t>
            </a:r>
            <a:r>
              <a:rPr lang="fr-FR" dirty="0"/>
              <a:t> processeur</a:t>
            </a:r>
          </a:p>
          <a:p>
            <a:endParaRPr lang="fr-FR" dirty="0"/>
          </a:p>
          <a:p>
            <a:endParaRPr lang="fr-FR" dirty="0"/>
          </a:p>
          <a:p>
            <a:endParaRPr lang="fr-FR" dirty="0"/>
          </a:p>
          <a:p>
            <a:r>
              <a:rPr lang="fr-FR" dirty="0"/>
              <a:t>       </a:t>
            </a:r>
          </a:p>
        </p:txBody>
      </p:sp>
    </p:spTree>
    <p:extLst>
      <p:ext uri="{BB962C8B-B14F-4D97-AF65-F5344CB8AC3E}">
        <p14:creationId xmlns:p14="http://schemas.microsoft.com/office/powerpoint/2010/main" val="115302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336" y="0"/>
            <a:ext cx="9144000" cy="750974"/>
          </a:xfrm>
        </p:spPr>
        <p:txBody>
          <a:bodyPr rtlCol="0">
            <a:normAutofit/>
          </a:bodyPr>
          <a:lstStyle/>
          <a:p>
            <a:pPr rtl="0"/>
            <a:r>
              <a:rPr lang="fr-FR" sz="4800" dirty="0">
                <a:solidFill>
                  <a:schemeClr val="accent1"/>
                </a:solidFill>
              </a:rPr>
              <a:t>TEXTE</a:t>
            </a:r>
          </a:p>
        </p:txBody>
      </p:sp>
      <p:sp>
        <p:nvSpPr>
          <p:cNvPr id="3" name="Espace réservé du texte 2"/>
          <p:cNvSpPr>
            <a:spLocks noGrp="1"/>
          </p:cNvSpPr>
          <p:nvPr>
            <p:ph type="body" idx="1"/>
          </p:nvPr>
        </p:nvSpPr>
        <p:spPr>
          <a:xfrm>
            <a:off x="119336" y="620688"/>
            <a:ext cx="11953327" cy="6120680"/>
          </a:xfrm>
          <a:solidFill>
            <a:schemeClr val="tx1"/>
          </a:solidFill>
        </p:spPr>
        <p:txBody>
          <a:bodyPr rtlCol="0">
            <a:noAutofit/>
          </a:bodyPr>
          <a:lstStyle/>
          <a:p>
            <a:pPr algn="just"/>
            <a:r>
              <a:rPr lang="en-US" sz="1600" u="sng" dirty="0">
                <a:solidFill>
                  <a:schemeClr val="bg1"/>
                </a:solidFill>
                <a:latin typeface="Arial" panose="020B0604020202020204" pitchFamily="34" charset="0"/>
                <a:cs typeface="Arial" panose="020B0604020202020204" pitchFamily="34" charset="0"/>
              </a:rPr>
              <a:t>Central Processing Unit (CPU)</a:t>
            </a:r>
          </a:p>
          <a:p>
            <a:pPr algn="just"/>
            <a:endParaRPr lang="en-US" sz="1600" dirty="0">
              <a:solidFill>
                <a:schemeClr val="bg1"/>
              </a:solidFill>
              <a:latin typeface="Arial" panose="020B0604020202020204" pitchFamily="34" charset="0"/>
              <a:cs typeface="Arial" panose="020B0604020202020204" pitchFamily="34" charset="0"/>
            </a:endParaRPr>
          </a:p>
          <a:p>
            <a:pPr algn="just"/>
            <a:r>
              <a:rPr lang="en-US" sz="1600" dirty="0">
                <a:solidFill>
                  <a:schemeClr val="bg1"/>
                </a:solidFill>
                <a:latin typeface="Arial" panose="020B0604020202020204" pitchFamily="34" charset="0"/>
                <a:cs typeface="Arial" panose="020B0604020202020204" pitchFamily="34" charset="0"/>
              </a:rPr>
              <a:t>A Central Processing Unit is also called a processor, central processor, or microprocessor. It carries out all the important functions of a computer. It receives instructions from both the hardware and active software and produces output accordingly. It stores all important programs like operating systems and application software. CPU also helps Input and output devices to communicate with each other. Owing to these features of CPU, it is often referred to as the brain of the computer.</a:t>
            </a:r>
          </a:p>
          <a:p>
            <a:pPr algn="just"/>
            <a:r>
              <a:rPr lang="en-US" sz="1600" dirty="0">
                <a:solidFill>
                  <a:schemeClr val="bg1"/>
                </a:solidFill>
                <a:latin typeface="Arial" panose="020B0604020202020204" pitchFamily="34" charset="0"/>
                <a:cs typeface="Arial" panose="020B0604020202020204" pitchFamily="34" charset="0"/>
              </a:rPr>
              <a:t>CPU is installed or inserted into a CPU socket located on the motherboard. Furthermore, it is provided with a heat sink to absorb and dissipate heat to keep the CPU cool and functioning smoothly. Generally, a CPU has three components: ALU (Arithmetic Logic Unit) / Control Unit / Memory or Storage Unit.</a:t>
            </a:r>
          </a:p>
          <a:p>
            <a:pPr algn="just"/>
            <a:endParaRPr lang="en-US" sz="1600" dirty="0">
              <a:solidFill>
                <a:schemeClr val="bg1"/>
              </a:solidFill>
              <a:latin typeface="Arial" panose="020B0604020202020204" pitchFamily="34" charset="0"/>
              <a:cs typeface="Arial" panose="020B0604020202020204" pitchFamily="34" charset="0"/>
            </a:endParaRPr>
          </a:p>
          <a:p>
            <a:pPr algn="just"/>
            <a:r>
              <a:rPr lang="en-US" sz="1600" dirty="0">
                <a:solidFill>
                  <a:schemeClr val="bg1"/>
                </a:solidFill>
                <a:latin typeface="Arial" panose="020B0604020202020204" pitchFamily="34" charset="0"/>
                <a:cs typeface="Arial" panose="020B0604020202020204" pitchFamily="34" charset="0"/>
              </a:rPr>
              <a:t>Control Unit: It is the circuitry in the control unit, which makes use of electrical signals to instruct the computer system for executing already stored instructions. It takes instructions from memory and then decodes and executes these instructions. So, it controls and coordinates the functioning of all parts of the computer. The Control Unit's main task is to maintain and regulate the flow of information across the processor. It does not take part in processing and storing data.</a:t>
            </a:r>
          </a:p>
          <a:p>
            <a:pPr algn="just"/>
            <a:endParaRPr lang="en-US" sz="1600" dirty="0">
              <a:solidFill>
                <a:schemeClr val="bg1"/>
              </a:solidFill>
              <a:latin typeface="Arial" panose="020B0604020202020204" pitchFamily="34" charset="0"/>
              <a:cs typeface="Arial" panose="020B0604020202020204" pitchFamily="34" charset="0"/>
            </a:endParaRPr>
          </a:p>
          <a:p>
            <a:pPr algn="just"/>
            <a:r>
              <a:rPr lang="en-US" sz="1600" dirty="0">
                <a:solidFill>
                  <a:schemeClr val="bg1"/>
                </a:solidFill>
                <a:latin typeface="Arial" panose="020B0604020202020204" pitchFamily="34" charset="0"/>
                <a:cs typeface="Arial" panose="020B0604020202020204" pitchFamily="34" charset="0"/>
              </a:rPr>
              <a:t>ALU: It is the arithmetic logic unit, which performs arithmetic and logical functions. Arithmetic functions include addition, subtraction, multiplication division, and comparisons. Logical functions mainly include selecting, comparing, and merging the data. A CPU may contain more than one ALU. Furthermore, ALUs can be used for maintaining timers that help run the computer.</a:t>
            </a:r>
          </a:p>
          <a:p>
            <a:pPr algn="just"/>
            <a:endParaRPr lang="en-US" sz="1600" dirty="0">
              <a:solidFill>
                <a:schemeClr val="bg1"/>
              </a:solidFill>
              <a:latin typeface="Arial" panose="020B0604020202020204" pitchFamily="34" charset="0"/>
              <a:cs typeface="Arial" panose="020B0604020202020204" pitchFamily="34" charset="0"/>
            </a:endParaRPr>
          </a:p>
          <a:p>
            <a:pPr algn="just"/>
            <a:r>
              <a:rPr lang="en-US" sz="1600" dirty="0">
                <a:solidFill>
                  <a:schemeClr val="bg1"/>
                </a:solidFill>
                <a:latin typeface="Arial" panose="020B0604020202020204" pitchFamily="34" charset="0"/>
                <a:cs typeface="Arial" panose="020B0604020202020204" pitchFamily="34" charset="0"/>
              </a:rPr>
              <a:t>Memory or Storage Unit/ Registers: It is called Random access memory (RAM). It temporarily stores data, programs, and intermediate and final results of processing. So, it acts as a temporary storage area that holds the data temporarily, which is used to run the computer.</a:t>
            </a:r>
          </a:p>
          <a:p>
            <a:pPr algn="just"/>
            <a:endParaRPr lang="en-US" sz="1600" dirty="0">
              <a:solidFill>
                <a:schemeClr val="bg1"/>
              </a:solidFill>
              <a:latin typeface="Arial" panose="020B0604020202020204" pitchFamily="34" charset="0"/>
              <a:cs typeface="Arial" panose="020B0604020202020204" pitchFamily="34" charset="0"/>
            </a:endParaRPr>
          </a:p>
          <a:p>
            <a:pPr algn="just"/>
            <a:r>
              <a:rPr lang="en-US" sz="1600" dirty="0">
                <a:solidFill>
                  <a:schemeClr val="bg1"/>
                </a:solidFill>
                <a:latin typeface="Arial" panose="020B0604020202020204" pitchFamily="34" charset="0"/>
                <a:cs typeface="Arial" panose="020B0604020202020204" pitchFamily="34" charset="0"/>
              </a:rPr>
              <a:t>What is CPU Clock Speed? The clock speed of a CPU or a processor refers to the number of instructions it can process in a second. It is measured in gigahertz. For example, a CPU with a clock speed of 4.0 GHz means it can process 4 billion instructions in a second.</a:t>
            </a:r>
          </a:p>
          <a:p>
            <a:pPr algn="just"/>
            <a:r>
              <a:rPr lang="fr-FR" sz="1400" dirty="0">
                <a:hlinkClick r:id="rId2"/>
              </a:rPr>
              <a:t>https://www.javatpoint.com/central-processing-unit</a:t>
            </a:r>
            <a:r>
              <a:rPr lang="fr-FR" sz="1400" dirty="0"/>
              <a:t> </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435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dirty="0" err="1"/>
              <a:t>Gossaire</a:t>
            </a:r>
            <a:endParaRPr lang="fr-FR" dirty="0"/>
          </a:p>
        </p:txBody>
      </p:sp>
      <p:sp>
        <p:nvSpPr>
          <p:cNvPr id="4" name="Espace réservé du contenu 3"/>
          <p:cNvSpPr>
            <a:spLocks noGrp="1"/>
          </p:cNvSpPr>
          <p:nvPr>
            <p:ph sz="half" idx="2"/>
          </p:nvPr>
        </p:nvSpPr>
        <p:spPr>
          <a:xfrm>
            <a:off x="1527048" y="1772816"/>
            <a:ext cx="4343400" cy="4323185"/>
          </a:xfrm>
        </p:spPr>
        <p:txBody>
          <a:bodyPr rtlCol="0">
            <a:normAutofit/>
          </a:bodyPr>
          <a:lstStyle/>
          <a:p>
            <a:r>
              <a:rPr lang="fr-FR" dirty="0"/>
              <a:t>CPU (Central </a:t>
            </a:r>
            <a:r>
              <a:rPr lang="fr-FR" dirty="0" err="1"/>
              <a:t>Processing</a:t>
            </a:r>
            <a:r>
              <a:rPr lang="fr-FR" dirty="0"/>
              <a:t> Unit) = UCT (Unité Centrale de Traitement) </a:t>
            </a:r>
          </a:p>
          <a:p>
            <a:r>
              <a:rPr lang="fr-FR" dirty="0" err="1"/>
              <a:t>Microprocessor</a:t>
            </a:r>
            <a:r>
              <a:rPr lang="fr-FR" dirty="0"/>
              <a:t> = microprocesseur </a:t>
            </a:r>
          </a:p>
          <a:p>
            <a:r>
              <a:rPr lang="fr-FR" dirty="0" err="1"/>
              <a:t>Motherboard</a:t>
            </a:r>
            <a:r>
              <a:rPr lang="fr-FR" dirty="0"/>
              <a:t> = carte mère </a:t>
            </a:r>
          </a:p>
          <a:p>
            <a:r>
              <a:rPr lang="fr-FR" dirty="0"/>
              <a:t>ALU (</a:t>
            </a:r>
            <a:r>
              <a:rPr lang="fr-FR" dirty="0" err="1"/>
              <a:t>Arithmetic</a:t>
            </a:r>
            <a:r>
              <a:rPr lang="fr-FR" dirty="0"/>
              <a:t> and </a:t>
            </a:r>
            <a:r>
              <a:rPr lang="fr-FR" dirty="0" err="1"/>
              <a:t>Logical</a:t>
            </a:r>
            <a:r>
              <a:rPr lang="fr-FR" dirty="0"/>
              <a:t> Unit) = UAL (Unité Arithmétique et Logique)</a:t>
            </a:r>
          </a:p>
          <a:p>
            <a:r>
              <a:rPr lang="fr-FR" dirty="0"/>
              <a:t>Control Unit = Unité de contrôle </a:t>
            </a:r>
          </a:p>
          <a:p>
            <a:pPr rtl="0"/>
            <a:endParaRPr lang="fr-FR" dirty="0"/>
          </a:p>
        </p:txBody>
      </p:sp>
      <p:sp>
        <p:nvSpPr>
          <p:cNvPr id="6" name="Espace réservé du contenu 5"/>
          <p:cNvSpPr>
            <a:spLocks noGrp="1"/>
          </p:cNvSpPr>
          <p:nvPr>
            <p:ph sz="quarter" idx="4"/>
          </p:nvPr>
        </p:nvSpPr>
        <p:spPr>
          <a:xfrm>
            <a:off x="6327648" y="1772816"/>
            <a:ext cx="4343400" cy="4323185"/>
          </a:xfrm>
        </p:spPr>
        <p:txBody>
          <a:bodyPr rtlCol="0">
            <a:normAutofit/>
          </a:bodyPr>
          <a:lstStyle/>
          <a:p>
            <a:r>
              <a:rPr lang="fr-FR" dirty="0"/>
              <a:t>RAM </a:t>
            </a:r>
            <a:r>
              <a:rPr lang="fr-FR" dirty="0" err="1"/>
              <a:t>random</a:t>
            </a:r>
            <a:r>
              <a:rPr lang="fr-FR" dirty="0"/>
              <a:t> </a:t>
            </a:r>
            <a:r>
              <a:rPr lang="fr-FR" dirty="0" err="1"/>
              <a:t>access</a:t>
            </a:r>
            <a:r>
              <a:rPr lang="fr-FR" dirty="0"/>
              <a:t> memory = mémoire vive </a:t>
            </a:r>
          </a:p>
          <a:p>
            <a:r>
              <a:rPr lang="fr-FR" dirty="0" err="1"/>
              <a:t>Core</a:t>
            </a:r>
            <a:r>
              <a:rPr lang="fr-FR" dirty="0"/>
              <a:t> = </a:t>
            </a:r>
            <a:r>
              <a:rPr lang="fr-FR" dirty="0" err="1"/>
              <a:t>coeur</a:t>
            </a:r>
            <a:r>
              <a:rPr lang="fr-FR" dirty="0"/>
              <a:t> </a:t>
            </a:r>
          </a:p>
          <a:p>
            <a:r>
              <a:rPr lang="fr-FR" dirty="0"/>
              <a:t>Transistor = transistor </a:t>
            </a:r>
          </a:p>
          <a:p>
            <a:r>
              <a:rPr lang="fr-FR" dirty="0"/>
              <a:t>Integrated circuit = circuit intégré </a:t>
            </a:r>
          </a:p>
          <a:p>
            <a:r>
              <a:rPr lang="fr-FR" dirty="0" err="1"/>
              <a:t>Clock</a:t>
            </a:r>
            <a:r>
              <a:rPr lang="fr-FR" dirty="0"/>
              <a:t> = horloge </a:t>
            </a:r>
          </a:p>
          <a:p>
            <a:pPr rtl="0"/>
            <a:endParaRPr lang="fr-FR" dirty="0"/>
          </a:p>
        </p:txBody>
      </p:sp>
    </p:spTree>
    <p:extLst>
      <p:ext uri="{BB962C8B-B14F-4D97-AF65-F5344CB8AC3E}">
        <p14:creationId xmlns:p14="http://schemas.microsoft.com/office/powerpoint/2010/main" val="147584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1384" y="188640"/>
            <a:ext cx="9144000" cy="1143000"/>
          </a:xfrm>
        </p:spPr>
        <p:txBody>
          <a:bodyPr rtlCol="0"/>
          <a:lstStyle/>
          <a:p>
            <a:pPr rtl="0"/>
            <a:r>
              <a:rPr lang="fr-FR" dirty="0"/>
              <a:t>Sources</a:t>
            </a:r>
          </a:p>
        </p:txBody>
      </p:sp>
      <p:sp>
        <p:nvSpPr>
          <p:cNvPr id="3" name="ZoneTexte 2">
            <a:extLst>
              <a:ext uri="{FF2B5EF4-FFF2-40B4-BE49-F238E27FC236}">
                <a16:creationId xmlns:a16="http://schemas.microsoft.com/office/drawing/2014/main" xmlns="" id="{67A5D567-C5B3-4A47-B064-806E094A3C78}"/>
              </a:ext>
            </a:extLst>
          </p:cNvPr>
          <p:cNvSpPr txBox="1"/>
          <p:nvPr/>
        </p:nvSpPr>
        <p:spPr>
          <a:xfrm>
            <a:off x="407368" y="1988840"/>
            <a:ext cx="11305256" cy="2862322"/>
          </a:xfrm>
          <a:prstGeom prst="rect">
            <a:avLst/>
          </a:prstGeom>
          <a:noFill/>
        </p:spPr>
        <p:txBody>
          <a:bodyPr wrap="square" rtlCol="0">
            <a:spAutoFit/>
          </a:bodyPr>
          <a:lstStyle/>
          <a:p>
            <a:r>
              <a:rPr lang="fr-FR" u="sng" dirty="0">
                <a:hlinkClick r:id="rId2"/>
              </a:rPr>
              <a:t>https://fracademic.com/dic.nsf/frwiki/824709</a:t>
            </a:r>
            <a:endParaRPr lang="fr-FR" dirty="0"/>
          </a:p>
          <a:p>
            <a:r>
              <a:rPr lang="fr-FR" u="sng" dirty="0">
                <a:hlinkClick r:id="rId3"/>
              </a:rPr>
              <a:t>https://cours-informatique-gratuit.fr/cours/processeur-et-carte-mere/</a:t>
            </a:r>
            <a:endParaRPr lang="fr-FR" dirty="0"/>
          </a:p>
          <a:p>
            <a:r>
              <a:rPr lang="fr-FR" u="sng" dirty="0">
                <a:hlinkClick r:id="rId4"/>
              </a:rPr>
              <a:t>https://www.lemondeinformatique.fr/actualites/lire-intel-celebre-le-40e-anniversaire-de-sa-puce-4004-46701.html</a:t>
            </a:r>
            <a:endParaRPr lang="fr-FR" dirty="0"/>
          </a:p>
          <a:p>
            <a:r>
              <a:rPr lang="fr-FR" u="sng" dirty="0">
                <a:hlinkClick r:id="rId5"/>
              </a:rPr>
              <a:t>https://www.youtube.com/watch?v=zjY17c7WNNw</a:t>
            </a:r>
            <a:endParaRPr lang="fr-FR" u="sng" dirty="0"/>
          </a:p>
          <a:p>
            <a:r>
              <a:rPr lang="fr-FR" dirty="0">
                <a:hlinkClick r:id="rId6"/>
              </a:rPr>
              <a:t>https://www.monpcsurmesure.fr/guides/choisir-son-processeur.html</a:t>
            </a:r>
            <a:endParaRPr lang="fr-FR" dirty="0"/>
          </a:p>
          <a:p>
            <a:r>
              <a:rPr lang="fr-FR" dirty="0">
                <a:hlinkClick r:id="rId7"/>
              </a:rPr>
              <a:t>https://www.journaldunet.fr/web-tech/dictionnaire-du-webmastering/1445300-processeur-definition-fonctionnement-et-frequence/</a:t>
            </a:r>
            <a:endParaRPr lang="fr-FR" dirty="0"/>
          </a:p>
          <a:p>
            <a:r>
              <a:rPr lang="fr-FR" dirty="0">
                <a:hlinkClick r:id="rId8"/>
              </a:rPr>
              <a:t>http://www.courstechinfo.be/Techno/CPU.html</a:t>
            </a:r>
            <a:endParaRPr lang="fr-FR" dirty="0"/>
          </a:p>
          <a:p>
            <a:r>
              <a:rPr lang="fr-FR" dirty="0">
                <a:hlinkClick r:id="rId9"/>
              </a:rPr>
              <a:t>http://electroniqueamateur.blogspot.com/2016/01/</a:t>
            </a:r>
            <a:endParaRPr lang="fr-FR" dirty="0"/>
          </a:p>
          <a:p>
            <a:endParaRPr lang="fr-FR" dirty="0">
              <a:effectLst/>
            </a:endParaRPr>
          </a:p>
        </p:txBody>
      </p:sp>
    </p:spTree>
    <p:extLst>
      <p:ext uri="{BB962C8B-B14F-4D97-AF65-F5344CB8AC3E}">
        <p14:creationId xmlns:p14="http://schemas.microsoft.com/office/powerpoint/2010/main" val="215988672"/>
      </p:ext>
    </p:extLst>
  </p:cSld>
  <p:clrMapOvr>
    <a:masterClrMapping/>
  </p:clrMapOvr>
</p:sld>
</file>

<file path=ppt/theme/theme1.xml><?xml version="1.0" encoding="utf-8"?>
<a:theme xmlns:a="http://schemas.openxmlformats.org/drawingml/2006/main" name="Technologie informatique 16: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9411788_TF02901026_TF02901026.potx" id="{5B96A3B2-8F6C-4C57-AD71-65ECFD3B95A9}" vid="{BBAB43E6-1C62-4FD6-865E-EDACF7274DEC}"/>
    </a:ext>
  </a:extLst>
</a:theme>
</file>

<file path=ppt/theme/theme2.xml><?xml version="1.0" encoding="utf-8"?>
<a:theme xmlns:a="http://schemas.openxmlformats.org/drawingml/2006/main" name="Thème Offic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1566889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2012-05-23T08:44:00+00:00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TP102901017</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836753</LocLastLocAttemptVersionLookup>
    <IsSearchable xmlns="4873beb7-5857-4685-be1f-d57550cc96cc">true</IsSearchable>
    <TemplateTemplateType xmlns="4873beb7-5857-4685-be1f-d57550cc96cc">PowerPoint Design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REDMOND\v-anij</DisplayName>
        <AccountId>2469</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098515-0C12-46CF-BC7C-69B4A13CD5FA}">
  <ds:schemaRefs>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dcmitype/"/>
    <ds:schemaRef ds:uri="4873beb7-5857-4685-be1f-d57550cc96cc"/>
    <ds:schemaRef ds:uri="http://purl.org/dc/terms/"/>
    <ds:schemaRef ds:uri="http://www.w3.org/XML/1998/namespace"/>
    <ds:schemaRef ds:uri="http://purl.org/dc/elements/1.1/"/>
  </ds:schemaRefs>
</ds:datastoreItem>
</file>

<file path=customXml/itemProps2.xml><?xml version="1.0" encoding="utf-8"?>
<ds:datastoreItem xmlns:ds="http://schemas.openxmlformats.org/officeDocument/2006/customXml" ds:itemID="{746CFF6F-D9AA-4BC0-911A-0A1356771912}">
  <ds:schemaRefs>
    <ds:schemaRef ds:uri="http://schemas.microsoft.com/sharepoint/v3/contenttype/forms"/>
  </ds:schemaRefs>
</ds:datastoreItem>
</file>

<file path=customXml/itemProps3.xml><?xml version="1.0" encoding="utf-8"?>
<ds:datastoreItem xmlns:ds="http://schemas.openxmlformats.org/officeDocument/2006/customXml" ds:itemID="{0B5C6E15-39DC-470B-9445-F754B9458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Présentation technologique circuit imprimé pour professionnels (grand écran)</Template>
  <TotalTime>0</TotalTime>
  <Words>544</Words>
  <Application>Microsoft Office PowerPoint</Application>
  <PresentationFormat>Personnalisé</PresentationFormat>
  <Paragraphs>61</Paragraphs>
  <Slides>8</Slides>
  <Notes>0</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Technologie informatique 16:9</vt:lpstr>
      <vt:lpstr>LE PROCESSEUR</vt:lpstr>
      <vt:lpstr>Qu’est-ce qu’un processeur ?</vt:lpstr>
      <vt:lpstr>Histoire du processeur</vt:lpstr>
      <vt:lpstr>Fonctionnement</vt:lpstr>
      <vt:lpstr>Les transistors</vt:lpstr>
      <vt:lpstr>TEXTE</vt:lpstr>
      <vt:lpstr>Gossaire</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2020-10-31T18:27:46Z</dcterms:created>
  <dcterms:modified xsi:type="dcterms:W3CDTF">2020-11-01T22:54:41Z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