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427" r:id="rId2"/>
    <p:sldId id="428" r:id="rId3"/>
    <p:sldId id="429" r:id="rId4"/>
    <p:sldId id="443" r:id="rId5"/>
    <p:sldId id="444" r:id="rId6"/>
    <p:sldId id="430" r:id="rId7"/>
    <p:sldId id="445" r:id="rId8"/>
    <p:sldId id="446" r:id="rId9"/>
    <p:sldId id="431" r:id="rId10"/>
    <p:sldId id="432" r:id="rId11"/>
    <p:sldId id="433" r:id="rId12"/>
    <p:sldId id="434" r:id="rId13"/>
    <p:sldId id="435" r:id="rId14"/>
    <p:sldId id="436" r:id="rId15"/>
    <p:sldId id="437" r:id="rId16"/>
    <p:sldId id="438" r:id="rId17"/>
    <p:sldId id="439" r:id="rId18"/>
    <p:sldId id="440" r:id="rId19"/>
    <p:sldId id="441" r:id="rId20"/>
    <p:sldId id="442"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626"/>
    <a:srgbClr val="1C1C1C"/>
    <a:srgbClr val="333333"/>
    <a:srgbClr val="5F5F5F"/>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6" d="100"/>
          <a:sy n="76" d="100"/>
        </p:scale>
        <p:origin x="34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70128-9D05-404B-8AC7-BFE890770FC2}" type="datetimeFigureOut">
              <a:rPr lang="fr-FR" smtClean="0"/>
              <a:t>30/03/2025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31D503-1564-435D-81C2-EFF86C81907D}" type="slidenum">
              <a:rPr lang="fr-FR" smtClean="0"/>
              <a:t>‹N°›</a:t>
            </a:fld>
            <a:endParaRPr lang="fr-FR"/>
          </a:p>
        </p:txBody>
      </p:sp>
    </p:spTree>
    <p:extLst>
      <p:ext uri="{BB962C8B-B14F-4D97-AF65-F5344CB8AC3E}">
        <p14:creationId xmlns:p14="http://schemas.microsoft.com/office/powerpoint/2010/main" val="478677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D65CF35-D3F3-41AF-AF6E-47D1BEE75EC4}" type="datetimeFigureOut">
              <a:rPr lang="fr-FR" smtClean="0"/>
              <a:t>30/03/2025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1574040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D65CF35-D3F3-41AF-AF6E-47D1BEE75EC4}" type="datetimeFigureOut">
              <a:rPr lang="fr-FR" smtClean="0"/>
              <a:t>30/03/2025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1299781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D65CF35-D3F3-41AF-AF6E-47D1BEE75EC4}" type="datetimeFigureOut">
              <a:rPr lang="fr-FR" smtClean="0"/>
              <a:t>30/03/2025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2427027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D65CF35-D3F3-41AF-AF6E-47D1BEE75EC4}" type="datetimeFigureOut">
              <a:rPr lang="fr-FR" smtClean="0"/>
              <a:t>30/03/2025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2174433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D65CF35-D3F3-41AF-AF6E-47D1BEE75EC4}" type="datetimeFigureOut">
              <a:rPr lang="fr-FR" smtClean="0"/>
              <a:t>30/03/2025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802091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D65CF35-D3F3-41AF-AF6E-47D1BEE75EC4}" type="datetimeFigureOut">
              <a:rPr lang="fr-FR" smtClean="0"/>
              <a:t>30/03/2025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1746604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D65CF35-D3F3-41AF-AF6E-47D1BEE75EC4}" type="datetimeFigureOut">
              <a:rPr lang="fr-FR" smtClean="0"/>
              <a:t>30/03/2025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1110733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D65CF35-D3F3-41AF-AF6E-47D1BEE75EC4}" type="datetimeFigureOut">
              <a:rPr lang="fr-FR" smtClean="0"/>
              <a:t>30/03/2025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3265962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65CF35-D3F3-41AF-AF6E-47D1BEE75EC4}" type="datetimeFigureOut">
              <a:rPr lang="fr-FR" smtClean="0"/>
              <a:t>30/03/2025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4176078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D65CF35-D3F3-41AF-AF6E-47D1BEE75EC4}" type="datetimeFigureOut">
              <a:rPr lang="fr-FR" smtClean="0"/>
              <a:t>30/03/2025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968622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D65CF35-D3F3-41AF-AF6E-47D1BEE75EC4}" type="datetimeFigureOut">
              <a:rPr lang="fr-FR" smtClean="0"/>
              <a:t>30/03/2025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2996637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65CF35-D3F3-41AF-AF6E-47D1BEE75EC4}" type="datetimeFigureOut">
              <a:rPr lang="fr-FR" smtClean="0"/>
              <a:t>30/03/2025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7792E1-24CD-4AD3-BC60-007379E064D9}" type="slidenum">
              <a:rPr lang="fr-FR" smtClean="0"/>
              <a:t>‹N°›</a:t>
            </a:fld>
            <a:endParaRPr lang="fr-FR"/>
          </a:p>
        </p:txBody>
      </p:sp>
    </p:spTree>
    <p:extLst>
      <p:ext uri="{BB962C8B-B14F-4D97-AF65-F5344CB8AC3E}">
        <p14:creationId xmlns:p14="http://schemas.microsoft.com/office/powerpoint/2010/main" val="427117744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8BDE6F-4379-5FF2-633E-8F010EAB0338}"/>
              </a:ext>
            </a:extLst>
          </p:cNvPr>
          <p:cNvSpPr txBox="1"/>
          <p:nvPr/>
        </p:nvSpPr>
        <p:spPr>
          <a:xfrm>
            <a:off x="117389" y="0"/>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 – L’invention des disciplines scolaires</a:t>
            </a:r>
          </a:p>
        </p:txBody>
      </p:sp>
      <p:sp>
        <p:nvSpPr>
          <p:cNvPr id="4" name="ZoneTexte 3">
            <a:extLst>
              <a:ext uri="{FF2B5EF4-FFF2-40B4-BE49-F238E27FC236}">
                <a16:creationId xmlns:a16="http://schemas.microsoft.com/office/drawing/2014/main" id="{0640D4C6-D57E-3B9F-EADF-37F0C4DFA2A5}"/>
              </a:ext>
            </a:extLst>
          </p:cNvPr>
          <p:cNvSpPr txBox="1"/>
          <p:nvPr/>
        </p:nvSpPr>
        <p:spPr>
          <a:xfrm>
            <a:off x="117389" y="393099"/>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II – Des disciplines scolaires, pour quoi faire ?</a:t>
            </a:r>
          </a:p>
        </p:txBody>
      </p:sp>
      <p:sp>
        <p:nvSpPr>
          <p:cNvPr id="2" name="ZoneTexte 1">
            <a:extLst>
              <a:ext uri="{FF2B5EF4-FFF2-40B4-BE49-F238E27FC236}">
                <a16:creationId xmlns:a16="http://schemas.microsoft.com/office/drawing/2014/main" id="{4454B93D-B53C-E0BA-12D8-A24841A54C88}"/>
              </a:ext>
            </a:extLst>
          </p:cNvPr>
          <p:cNvSpPr txBox="1"/>
          <p:nvPr/>
        </p:nvSpPr>
        <p:spPr>
          <a:xfrm>
            <a:off x="117389" y="786198"/>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III – Des savoirs pour le monde moderne</a:t>
            </a:r>
          </a:p>
        </p:txBody>
      </p:sp>
      <p:sp>
        <p:nvSpPr>
          <p:cNvPr id="3" name="ZoneTexte 2">
            <a:extLst>
              <a:ext uri="{FF2B5EF4-FFF2-40B4-BE49-F238E27FC236}">
                <a16:creationId xmlns:a16="http://schemas.microsoft.com/office/drawing/2014/main" id="{23AEFB9C-C376-D598-1666-51FF93E84B05}"/>
              </a:ext>
            </a:extLst>
          </p:cNvPr>
          <p:cNvSpPr txBox="1"/>
          <p:nvPr/>
        </p:nvSpPr>
        <p:spPr>
          <a:xfrm>
            <a:off x="418339" y="1267501"/>
            <a:ext cx="7341704" cy="461665"/>
          </a:xfrm>
          <a:prstGeom prst="rect">
            <a:avLst/>
          </a:prstGeom>
          <a:noFill/>
        </p:spPr>
        <p:txBody>
          <a:bodyPr wrap="square" rtlCol="0">
            <a:spAutoFit/>
          </a:bodyPr>
          <a:lstStyle/>
          <a:p>
            <a:r>
              <a:rPr lang="fr-FR" sz="2400" dirty="0"/>
              <a:t>A – L’Education nouvelle et son influence</a:t>
            </a:r>
          </a:p>
        </p:txBody>
      </p:sp>
      <p:sp>
        <p:nvSpPr>
          <p:cNvPr id="6" name="ZoneTexte 5">
            <a:extLst>
              <a:ext uri="{FF2B5EF4-FFF2-40B4-BE49-F238E27FC236}">
                <a16:creationId xmlns:a16="http://schemas.microsoft.com/office/drawing/2014/main" id="{1F0DD7CF-804F-B219-3AB6-182CDE222670}"/>
              </a:ext>
            </a:extLst>
          </p:cNvPr>
          <p:cNvSpPr txBox="1"/>
          <p:nvPr/>
        </p:nvSpPr>
        <p:spPr>
          <a:xfrm>
            <a:off x="719289" y="1729166"/>
            <a:ext cx="7341704" cy="400110"/>
          </a:xfrm>
          <a:prstGeom prst="rect">
            <a:avLst/>
          </a:prstGeom>
          <a:noFill/>
        </p:spPr>
        <p:txBody>
          <a:bodyPr wrap="square" rtlCol="0">
            <a:spAutoFit/>
          </a:bodyPr>
          <a:lstStyle/>
          <a:p>
            <a:r>
              <a:rPr lang="fr-FR" sz="2000" dirty="0"/>
              <a:t>1 – Une République ouverte à la modernité pédagogique</a:t>
            </a:r>
          </a:p>
        </p:txBody>
      </p:sp>
      <p:sp>
        <p:nvSpPr>
          <p:cNvPr id="7" name="ZoneTexte 6">
            <a:extLst>
              <a:ext uri="{FF2B5EF4-FFF2-40B4-BE49-F238E27FC236}">
                <a16:creationId xmlns:a16="http://schemas.microsoft.com/office/drawing/2014/main" id="{771269FA-34EF-C5B9-2817-9A3F88E84B6B}"/>
              </a:ext>
            </a:extLst>
          </p:cNvPr>
          <p:cNvSpPr txBox="1"/>
          <p:nvPr/>
        </p:nvSpPr>
        <p:spPr>
          <a:xfrm>
            <a:off x="267864" y="2115254"/>
            <a:ext cx="8876136" cy="369332"/>
          </a:xfrm>
          <a:prstGeom prst="rect">
            <a:avLst/>
          </a:prstGeom>
          <a:noFill/>
        </p:spPr>
        <p:txBody>
          <a:bodyPr wrap="square" rtlCol="0">
            <a:spAutoFit/>
          </a:bodyPr>
          <a:lstStyle/>
          <a:p>
            <a:r>
              <a:rPr lang="fr-FR" dirty="0"/>
              <a:t>- Ne pas jouer l’instruction contre l’éducation</a:t>
            </a:r>
          </a:p>
        </p:txBody>
      </p:sp>
      <p:sp>
        <p:nvSpPr>
          <p:cNvPr id="8" name="ZoneTexte 7">
            <a:extLst>
              <a:ext uri="{FF2B5EF4-FFF2-40B4-BE49-F238E27FC236}">
                <a16:creationId xmlns:a16="http://schemas.microsoft.com/office/drawing/2014/main" id="{FA811AAE-88E5-1F95-422C-E59BDFEAB921}"/>
              </a:ext>
            </a:extLst>
          </p:cNvPr>
          <p:cNvSpPr txBox="1"/>
          <p:nvPr/>
        </p:nvSpPr>
        <p:spPr>
          <a:xfrm>
            <a:off x="267864" y="2478101"/>
            <a:ext cx="7341704" cy="369332"/>
          </a:xfrm>
          <a:prstGeom prst="rect">
            <a:avLst/>
          </a:prstGeom>
          <a:noFill/>
        </p:spPr>
        <p:txBody>
          <a:bodyPr wrap="square" rtlCol="0">
            <a:spAutoFit/>
          </a:bodyPr>
          <a:lstStyle/>
          <a:p>
            <a:r>
              <a:rPr lang="fr-FR" dirty="0"/>
              <a:t>- La promotion des « méthodes nouvelles »</a:t>
            </a:r>
          </a:p>
        </p:txBody>
      </p:sp>
      <p:sp>
        <p:nvSpPr>
          <p:cNvPr id="10" name="ZoneTexte 9">
            <a:extLst>
              <a:ext uri="{FF2B5EF4-FFF2-40B4-BE49-F238E27FC236}">
                <a16:creationId xmlns:a16="http://schemas.microsoft.com/office/drawing/2014/main" id="{075F337C-861E-A05C-9682-1E3E271555E1}"/>
              </a:ext>
            </a:extLst>
          </p:cNvPr>
          <p:cNvSpPr txBox="1"/>
          <p:nvPr/>
        </p:nvSpPr>
        <p:spPr>
          <a:xfrm>
            <a:off x="267864" y="2935112"/>
            <a:ext cx="8457797" cy="3416320"/>
          </a:xfrm>
          <a:prstGeom prst="rect">
            <a:avLst/>
          </a:prstGeom>
          <a:solidFill>
            <a:schemeClr val="bg1">
              <a:lumMod val="75000"/>
              <a:lumOff val="25000"/>
            </a:schemeClr>
          </a:solidFill>
          <a:ln w="28575">
            <a:solidFill>
              <a:schemeClr val="tx1"/>
            </a:solidFill>
          </a:ln>
        </p:spPr>
        <p:txBody>
          <a:bodyPr wrap="square">
            <a:spAutoFit/>
          </a:bodyPr>
          <a:lstStyle/>
          <a:p>
            <a:r>
              <a:rPr lang="fr-FR" dirty="0"/>
              <a:t>« Nous voulons des éducateurs ! Est-ce là être trop ambitieux ? Non. Et je n’en veux pour preuve que la direction actuelle de la </a:t>
            </a:r>
            <a:r>
              <a:rPr lang="fr-FR" dirty="0" err="1"/>
              <a:t>pédaoggie</a:t>
            </a:r>
            <a:r>
              <a:rPr lang="fr-FR" dirty="0"/>
              <a:t>, que les méthodes nouvelles qui ont pris tant de développement, ces méthodes qui consistent, non plus à dicter comme un </a:t>
            </a:r>
            <a:r>
              <a:rPr lang="fr-FR" dirty="0" err="1"/>
              <a:t>atrrêt</a:t>
            </a:r>
            <a:r>
              <a:rPr lang="fr-FR" dirty="0"/>
              <a:t> la règle à l’enfant, mais à la lui faire trouver ; qui se proposent avant tout d’exciter la spontanéité de l’enfant, pour en diriger le développement normal au lieu de l’emprisonner dans des règles toutes faites auxquelles il n’entend rien, au lieu de l’enfermer dans des formules dont il ne retire que de l’ennui, et qui n’aboutissent qu’à jeter dans ces petites têtes des idées vagues et pesantes, et comme une sorte de crépuscule intellectuel. Ces méthodes, qui sont celles de </a:t>
            </a:r>
            <a:r>
              <a:rPr lang="fr-FR" dirty="0" err="1"/>
              <a:t>Froebel</a:t>
            </a:r>
            <a:r>
              <a:rPr lang="fr-FR" dirty="0"/>
              <a:t> et de Pestalozzi, ne sont praticables qu’à une condition : à savoir que le maître, le professeur, entre en communication intime et constante avec l’élève. »</a:t>
            </a:r>
          </a:p>
          <a:p>
            <a:pPr algn="r"/>
            <a:r>
              <a:rPr lang="fr-FR" sz="1600" dirty="0"/>
              <a:t>Jules Ferry, discours au congrès pédagogique des inspecteurs primaires, 2 avril 1880</a:t>
            </a:r>
          </a:p>
        </p:txBody>
      </p:sp>
      <p:pic>
        <p:nvPicPr>
          <p:cNvPr id="12" name="Image 11">
            <a:extLst>
              <a:ext uri="{FF2B5EF4-FFF2-40B4-BE49-F238E27FC236}">
                <a16:creationId xmlns:a16="http://schemas.microsoft.com/office/drawing/2014/main" id="{BB2915C1-3CF8-FA1A-4393-F8BD29FD93B2}"/>
              </a:ext>
            </a:extLst>
          </p:cNvPr>
          <p:cNvPicPr>
            <a:picLocks noChangeAspect="1"/>
          </p:cNvPicPr>
          <p:nvPr/>
        </p:nvPicPr>
        <p:blipFill rotWithShape="1">
          <a:blip r:embed="rId2"/>
          <a:srcRect l="16200" r="15878"/>
          <a:stretch/>
        </p:blipFill>
        <p:spPr>
          <a:xfrm>
            <a:off x="5181600" y="0"/>
            <a:ext cx="3961370" cy="5832160"/>
          </a:xfrm>
          <a:prstGeom prst="rect">
            <a:avLst/>
          </a:prstGeom>
        </p:spPr>
      </p:pic>
    </p:spTree>
    <p:extLst>
      <p:ext uri="{BB962C8B-B14F-4D97-AF65-F5344CB8AC3E}">
        <p14:creationId xmlns:p14="http://schemas.microsoft.com/office/powerpoint/2010/main" val="280848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3AEFB9C-C376-D598-1666-51FF93E84B05}"/>
              </a:ext>
            </a:extLst>
          </p:cNvPr>
          <p:cNvSpPr txBox="1"/>
          <p:nvPr/>
        </p:nvSpPr>
        <p:spPr>
          <a:xfrm>
            <a:off x="188351" y="406498"/>
            <a:ext cx="73417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L’Education nouvelle et son influence</a:t>
            </a:r>
          </a:p>
        </p:txBody>
      </p:sp>
      <p:sp>
        <p:nvSpPr>
          <p:cNvPr id="4" name="ZoneTexte 3">
            <a:extLst>
              <a:ext uri="{FF2B5EF4-FFF2-40B4-BE49-F238E27FC236}">
                <a16:creationId xmlns:a16="http://schemas.microsoft.com/office/drawing/2014/main" id="{565B0563-F5A0-7342-EAA8-312E4140F397}"/>
              </a:ext>
            </a:extLst>
          </p:cNvPr>
          <p:cNvSpPr txBox="1"/>
          <p:nvPr/>
        </p:nvSpPr>
        <p:spPr>
          <a:xfrm>
            <a:off x="188351" y="856205"/>
            <a:ext cx="73417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B – Les remises en cause des années 1960-1970</a:t>
            </a:r>
          </a:p>
        </p:txBody>
      </p:sp>
      <p:sp>
        <p:nvSpPr>
          <p:cNvPr id="5" name="ZoneTexte 4">
            <a:extLst>
              <a:ext uri="{FF2B5EF4-FFF2-40B4-BE49-F238E27FC236}">
                <a16:creationId xmlns:a16="http://schemas.microsoft.com/office/drawing/2014/main" id="{FA34F107-DB37-E2AF-2B1B-A82DD1B81C35}"/>
              </a:ext>
            </a:extLst>
          </p:cNvPr>
          <p:cNvSpPr txBox="1"/>
          <p:nvPr/>
        </p:nvSpPr>
        <p:spPr>
          <a:xfrm>
            <a:off x="37876" y="-23469"/>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III – Des savoirs pour le monde moderne</a:t>
            </a:r>
          </a:p>
        </p:txBody>
      </p:sp>
      <p:sp>
        <p:nvSpPr>
          <p:cNvPr id="10" name="ZoneTexte 9">
            <a:extLst>
              <a:ext uri="{FF2B5EF4-FFF2-40B4-BE49-F238E27FC236}">
                <a16:creationId xmlns:a16="http://schemas.microsoft.com/office/drawing/2014/main" id="{ED1802B0-D768-BA53-77E6-8B8A90796E0D}"/>
              </a:ext>
            </a:extLst>
          </p:cNvPr>
          <p:cNvSpPr txBox="1"/>
          <p:nvPr/>
        </p:nvSpPr>
        <p:spPr>
          <a:xfrm>
            <a:off x="338826" y="1234589"/>
            <a:ext cx="822207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De la difficulté à changer l’enseignement de l’histoire et de la géographie</a:t>
            </a:r>
          </a:p>
        </p:txBody>
      </p:sp>
      <p:sp>
        <p:nvSpPr>
          <p:cNvPr id="16" name="ZoneTexte 15">
            <a:extLst>
              <a:ext uri="{FF2B5EF4-FFF2-40B4-BE49-F238E27FC236}">
                <a16:creationId xmlns:a16="http://schemas.microsoft.com/office/drawing/2014/main" id="{49DBDB47-6988-6F41-E8B8-8391139E2F50}"/>
              </a:ext>
            </a:extLst>
          </p:cNvPr>
          <p:cNvSpPr txBox="1"/>
          <p:nvPr/>
        </p:nvSpPr>
        <p:spPr>
          <a:xfrm>
            <a:off x="819470" y="1588902"/>
            <a:ext cx="760204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L’école des Annales : un renouvellement des savoirs universitaires</a:t>
            </a:r>
          </a:p>
        </p:txBody>
      </p:sp>
      <p:sp>
        <p:nvSpPr>
          <p:cNvPr id="23" name="ZoneTexte 22">
            <a:extLst>
              <a:ext uri="{FF2B5EF4-FFF2-40B4-BE49-F238E27FC236}">
                <a16:creationId xmlns:a16="http://schemas.microsoft.com/office/drawing/2014/main" id="{F75B3795-E106-ED82-8225-443015BD881A}"/>
              </a:ext>
            </a:extLst>
          </p:cNvPr>
          <p:cNvSpPr txBox="1"/>
          <p:nvPr/>
        </p:nvSpPr>
        <p:spPr>
          <a:xfrm>
            <a:off x="808383" y="2181546"/>
            <a:ext cx="633670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Le tiers-temps pédagogique : vers une pédagogie de l’éveil</a:t>
            </a:r>
          </a:p>
        </p:txBody>
      </p:sp>
      <p:sp>
        <p:nvSpPr>
          <p:cNvPr id="2" name="ZoneTexte 1">
            <a:extLst>
              <a:ext uri="{FF2B5EF4-FFF2-40B4-BE49-F238E27FC236}">
                <a16:creationId xmlns:a16="http://schemas.microsoft.com/office/drawing/2014/main" id="{939B8D16-9D84-1254-FEBA-17114D6B035C}"/>
              </a:ext>
            </a:extLst>
          </p:cNvPr>
          <p:cNvSpPr txBox="1"/>
          <p:nvPr/>
        </p:nvSpPr>
        <p:spPr>
          <a:xfrm>
            <a:off x="808383" y="2498375"/>
            <a:ext cx="633670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Des instituteurs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destabilisés</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B18BB526-F582-2DD4-C392-C26C3664C75B}"/>
              </a:ext>
            </a:extLst>
          </p:cNvPr>
          <p:cNvSpPr txBox="1"/>
          <p:nvPr/>
        </p:nvSpPr>
        <p:spPr>
          <a:xfrm>
            <a:off x="819470" y="2840673"/>
            <a:ext cx="633670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- 1980</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 le cri d’alarme d’Alain Decaux</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id="{0FDED0A3-DFEE-5261-D69A-087297B4D271}"/>
              </a:ext>
            </a:extLst>
          </p:cNvPr>
          <p:cNvPicPr>
            <a:picLocks noChangeAspect="1"/>
          </p:cNvPicPr>
          <p:nvPr/>
        </p:nvPicPr>
        <p:blipFill>
          <a:blip r:embed="rId2"/>
          <a:stretch>
            <a:fillRect/>
          </a:stretch>
        </p:blipFill>
        <p:spPr>
          <a:xfrm>
            <a:off x="4242861" y="3513657"/>
            <a:ext cx="4890052" cy="3260035"/>
          </a:xfrm>
          <a:prstGeom prst="rect">
            <a:avLst/>
          </a:prstGeom>
        </p:spPr>
      </p:pic>
      <p:pic>
        <p:nvPicPr>
          <p:cNvPr id="8" name="Image 7">
            <a:extLst>
              <a:ext uri="{FF2B5EF4-FFF2-40B4-BE49-F238E27FC236}">
                <a16:creationId xmlns:a16="http://schemas.microsoft.com/office/drawing/2014/main" id="{576A1C9F-6E87-2E92-3A7C-64580FDE8F17}"/>
              </a:ext>
            </a:extLst>
          </p:cNvPr>
          <p:cNvPicPr>
            <a:picLocks noChangeAspect="1"/>
          </p:cNvPicPr>
          <p:nvPr/>
        </p:nvPicPr>
        <p:blipFill rotWithShape="1">
          <a:blip r:embed="rId3"/>
          <a:srcRect b="51494"/>
          <a:stretch/>
        </p:blipFill>
        <p:spPr>
          <a:xfrm>
            <a:off x="79033" y="3531441"/>
            <a:ext cx="4370832" cy="3326560"/>
          </a:xfrm>
          <a:prstGeom prst="rect">
            <a:avLst/>
          </a:prstGeom>
        </p:spPr>
      </p:pic>
      <p:sp>
        <p:nvSpPr>
          <p:cNvPr id="9" name="ZoneTexte 8">
            <a:extLst>
              <a:ext uri="{FF2B5EF4-FFF2-40B4-BE49-F238E27FC236}">
                <a16:creationId xmlns:a16="http://schemas.microsoft.com/office/drawing/2014/main" id="{BA75F55C-5255-647E-99C7-0728311971CC}"/>
              </a:ext>
            </a:extLst>
          </p:cNvPr>
          <p:cNvSpPr txBox="1"/>
          <p:nvPr/>
        </p:nvSpPr>
        <p:spPr>
          <a:xfrm>
            <a:off x="819470" y="3165772"/>
            <a:ext cx="633670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- 1985 : le retour de la chronologie</a:t>
            </a:r>
          </a:p>
        </p:txBody>
      </p:sp>
      <p:sp>
        <p:nvSpPr>
          <p:cNvPr id="11" name="ZoneTexte 10">
            <a:extLst>
              <a:ext uri="{FF2B5EF4-FFF2-40B4-BE49-F238E27FC236}">
                <a16:creationId xmlns:a16="http://schemas.microsoft.com/office/drawing/2014/main" id="{FB8B8CD7-9FDF-A604-EE40-64D6A99D6D30}"/>
              </a:ext>
            </a:extLst>
          </p:cNvPr>
          <p:cNvSpPr txBox="1"/>
          <p:nvPr/>
        </p:nvSpPr>
        <p:spPr>
          <a:xfrm>
            <a:off x="819470" y="1881795"/>
            <a:ext cx="760204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- 1957-1969 : enseigner</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les « civilisations »</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11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3AEFB9C-C376-D598-1666-51FF93E84B05}"/>
              </a:ext>
            </a:extLst>
          </p:cNvPr>
          <p:cNvSpPr txBox="1"/>
          <p:nvPr/>
        </p:nvSpPr>
        <p:spPr>
          <a:xfrm>
            <a:off x="188351" y="468973"/>
            <a:ext cx="73417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L’Education nouvelle et son influence</a:t>
            </a:r>
          </a:p>
        </p:txBody>
      </p:sp>
      <p:sp>
        <p:nvSpPr>
          <p:cNvPr id="4" name="ZoneTexte 3">
            <a:extLst>
              <a:ext uri="{FF2B5EF4-FFF2-40B4-BE49-F238E27FC236}">
                <a16:creationId xmlns:a16="http://schemas.microsoft.com/office/drawing/2014/main" id="{565B0563-F5A0-7342-EAA8-312E4140F397}"/>
              </a:ext>
            </a:extLst>
          </p:cNvPr>
          <p:cNvSpPr txBox="1"/>
          <p:nvPr/>
        </p:nvSpPr>
        <p:spPr>
          <a:xfrm>
            <a:off x="188351" y="930638"/>
            <a:ext cx="73417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B – Les remises en cause des années 1960-1970</a:t>
            </a:r>
          </a:p>
        </p:txBody>
      </p:sp>
      <p:sp>
        <p:nvSpPr>
          <p:cNvPr id="5" name="ZoneTexte 4">
            <a:extLst>
              <a:ext uri="{FF2B5EF4-FFF2-40B4-BE49-F238E27FC236}">
                <a16:creationId xmlns:a16="http://schemas.microsoft.com/office/drawing/2014/main" id="{FA34F107-DB37-E2AF-2B1B-A82DD1B81C35}"/>
              </a:ext>
            </a:extLst>
          </p:cNvPr>
          <p:cNvSpPr txBox="1"/>
          <p:nvPr/>
        </p:nvSpPr>
        <p:spPr>
          <a:xfrm>
            <a:off x="37876" y="-23469"/>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III – Des savoirs pour le monde moderne</a:t>
            </a:r>
          </a:p>
        </p:txBody>
      </p:sp>
      <p:sp>
        <p:nvSpPr>
          <p:cNvPr id="10" name="ZoneTexte 9">
            <a:extLst>
              <a:ext uri="{FF2B5EF4-FFF2-40B4-BE49-F238E27FC236}">
                <a16:creationId xmlns:a16="http://schemas.microsoft.com/office/drawing/2014/main" id="{ED1802B0-D768-BA53-77E6-8B8A90796E0D}"/>
              </a:ext>
            </a:extLst>
          </p:cNvPr>
          <p:cNvSpPr txBox="1"/>
          <p:nvPr/>
        </p:nvSpPr>
        <p:spPr>
          <a:xfrm>
            <a:off x="338826" y="1361525"/>
            <a:ext cx="822207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De la difficulté à changer l’enseignement de l’histoire et de la géographie</a:t>
            </a:r>
          </a:p>
        </p:txBody>
      </p:sp>
      <p:sp>
        <p:nvSpPr>
          <p:cNvPr id="11" name="ZoneTexte 10">
            <a:extLst>
              <a:ext uri="{FF2B5EF4-FFF2-40B4-BE49-F238E27FC236}">
                <a16:creationId xmlns:a16="http://schemas.microsoft.com/office/drawing/2014/main" id="{DF37F31B-30CB-1EFC-25D1-EA93DF6DC132}"/>
              </a:ext>
            </a:extLst>
          </p:cNvPr>
          <p:cNvSpPr txBox="1"/>
          <p:nvPr/>
        </p:nvSpPr>
        <p:spPr>
          <a:xfrm>
            <a:off x="338826" y="1761635"/>
            <a:ext cx="880517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30" normalizeH="0" noProof="0" dirty="0">
                <a:ln>
                  <a:noFill/>
                </a:ln>
                <a:solidFill>
                  <a:prstClr val="white"/>
                </a:solidFill>
                <a:effectLst/>
                <a:uLnTx/>
                <a:uFillTx/>
                <a:latin typeface="Calibri" panose="020F0502020204030204"/>
                <a:ea typeface="+mn-ea"/>
                <a:cs typeface="+mn-cs"/>
              </a:rPr>
              <a:t>2 – Quand des universitaires essaient de transformer le français et les mathématiques</a:t>
            </a:r>
          </a:p>
        </p:txBody>
      </p:sp>
      <p:pic>
        <p:nvPicPr>
          <p:cNvPr id="12" name="Image 11">
            <a:extLst>
              <a:ext uri="{FF2B5EF4-FFF2-40B4-BE49-F238E27FC236}">
                <a16:creationId xmlns:a16="http://schemas.microsoft.com/office/drawing/2014/main" id="{3F8EA5B3-E0F6-450C-A518-3B0A6DA1CFE5}"/>
              </a:ext>
            </a:extLst>
          </p:cNvPr>
          <p:cNvPicPr>
            <a:picLocks noChangeAspect="1"/>
          </p:cNvPicPr>
          <p:nvPr/>
        </p:nvPicPr>
        <p:blipFill>
          <a:blip r:embed="rId2"/>
          <a:stretch>
            <a:fillRect/>
          </a:stretch>
        </p:blipFill>
        <p:spPr>
          <a:xfrm>
            <a:off x="188351" y="2676755"/>
            <a:ext cx="5015052" cy="1650169"/>
          </a:xfrm>
          <a:prstGeom prst="rect">
            <a:avLst/>
          </a:prstGeom>
        </p:spPr>
      </p:pic>
      <p:sp>
        <p:nvSpPr>
          <p:cNvPr id="13" name="ZoneTexte 12">
            <a:extLst>
              <a:ext uri="{FF2B5EF4-FFF2-40B4-BE49-F238E27FC236}">
                <a16:creationId xmlns:a16="http://schemas.microsoft.com/office/drawing/2014/main" id="{426AB3E2-9538-4F7D-DEBC-F53BBDD5042B}"/>
              </a:ext>
            </a:extLst>
          </p:cNvPr>
          <p:cNvSpPr txBox="1"/>
          <p:nvPr/>
        </p:nvSpPr>
        <p:spPr>
          <a:xfrm>
            <a:off x="597243" y="2161745"/>
            <a:ext cx="820793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0" i="0" u="none" strike="noStrike" kern="1200" cap="none" normalizeH="0" noProof="0" dirty="0">
                <a:ln>
                  <a:noFill/>
                </a:ln>
                <a:solidFill>
                  <a:prstClr val="white"/>
                </a:solidFill>
                <a:effectLst/>
                <a:uLnTx/>
                <a:uFillTx/>
                <a:latin typeface="Calibri" panose="020F0502020204030204"/>
                <a:ea typeface="+mn-ea"/>
                <a:cs typeface="+mn-cs"/>
              </a:rPr>
              <a:t>- Des projets ambitieux et longuement expérimentés</a:t>
            </a:r>
          </a:p>
        </p:txBody>
      </p:sp>
      <p:pic>
        <p:nvPicPr>
          <p:cNvPr id="14" name="Image 13">
            <a:extLst>
              <a:ext uri="{FF2B5EF4-FFF2-40B4-BE49-F238E27FC236}">
                <a16:creationId xmlns:a16="http://schemas.microsoft.com/office/drawing/2014/main" id="{B3E8C9C0-815A-B7DF-0E09-7DB468C880B1}"/>
              </a:ext>
            </a:extLst>
          </p:cNvPr>
          <p:cNvPicPr>
            <a:picLocks noChangeAspect="1"/>
          </p:cNvPicPr>
          <p:nvPr/>
        </p:nvPicPr>
        <p:blipFill>
          <a:blip r:embed="rId3"/>
          <a:stretch>
            <a:fillRect/>
          </a:stretch>
        </p:blipFill>
        <p:spPr>
          <a:xfrm>
            <a:off x="2114910" y="4321844"/>
            <a:ext cx="3926164" cy="2536156"/>
          </a:xfrm>
          <a:prstGeom prst="rect">
            <a:avLst/>
          </a:prstGeom>
        </p:spPr>
      </p:pic>
      <p:pic>
        <p:nvPicPr>
          <p:cNvPr id="15" name="Image 14">
            <a:extLst>
              <a:ext uri="{FF2B5EF4-FFF2-40B4-BE49-F238E27FC236}">
                <a16:creationId xmlns:a16="http://schemas.microsoft.com/office/drawing/2014/main" id="{54EF3CF0-D80D-5F92-16CF-D35B6D516B2E}"/>
              </a:ext>
            </a:extLst>
          </p:cNvPr>
          <p:cNvPicPr>
            <a:picLocks noChangeAspect="1"/>
          </p:cNvPicPr>
          <p:nvPr/>
        </p:nvPicPr>
        <p:blipFill>
          <a:blip r:embed="rId4"/>
          <a:stretch>
            <a:fillRect/>
          </a:stretch>
        </p:blipFill>
        <p:spPr>
          <a:xfrm>
            <a:off x="6041074" y="2134788"/>
            <a:ext cx="3070088" cy="4723212"/>
          </a:xfrm>
          <a:prstGeom prst="rect">
            <a:avLst/>
          </a:prstGeom>
        </p:spPr>
      </p:pic>
      <p:sp>
        <p:nvSpPr>
          <p:cNvPr id="17" name="ZoneTexte 16">
            <a:extLst>
              <a:ext uri="{FF2B5EF4-FFF2-40B4-BE49-F238E27FC236}">
                <a16:creationId xmlns:a16="http://schemas.microsoft.com/office/drawing/2014/main" id="{3E559C6B-E338-ED26-B7FA-D5445E8DC83F}"/>
              </a:ext>
            </a:extLst>
          </p:cNvPr>
          <p:cNvSpPr txBox="1"/>
          <p:nvPr/>
        </p:nvSpPr>
        <p:spPr>
          <a:xfrm>
            <a:off x="4325211" y="5972013"/>
            <a:ext cx="1630016" cy="707886"/>
          </a:xfrm>
          <a:prstGeom prst="rect">
            <a:avLst/>
          </a:prstGeom>
          <a:noFill/>
        </p:spPr>
        <p:txBody>
          <a:bodyPr wrap="square" rtlCol="0">
            <a:spAutoFit/>
          </a:bodyPr>
          <a:lstStyle/>
          <a:p>
            <a:pPr algn="ctr"/>
            <a:r>
              <a:rPr lang="fr-FR" sz="2000" b="1" dirty="0"/>
              <a:t>André Lichnerowicz</a:t>
            </a:r>
          </a:p>
        </p:txBody>
      </p:sp>
    </p:spTree>
    <p:extLst>
      <p:ext uri="{BB962C8B-B14F-4D97-AF65-F5344CB8AC3E}">
        <p14:creationId xmlns:p14="http://schemas.microsoft.com/office/powerpoint/2010/main" val="173518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3AEFB9C-C376-D598-1666-51FF93E84B05}"/>
              </a:ext>
            </a:extLst>
          </p:cNvPr>
          <p:cNvSpPr txBox="1"/>
          <p:nvPr/>
        </p:nvSpPr>
        <p:spPr>
          <a:xfrm>
            <a:off x="188351" y="468973"/>
            <a:ext cx="73417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L’Education nouvelle et son influence</a:t>
            </a:r>
          </a:p>
        </p:txBody>
      </p:sp>
      <p:sp>
        <p:nvSpPr>
          <p:cNvPr id="4" name="ZoneTexte 3">
            <a:extLst>
              <a:ext uri="{FF2B5EF4-FFF2-40B4-BE49-F238E27FC236}">
                <a16:creationId xmlns:a16="http://schemas.microsoft.com/office/drawing/2014/main" id="{565B0563-F5A0-7342-EAA8-312E4140F397}"/>
              </a:ext>
            </a:extLst>
          </p:cNvPr>
          <p:cNvSpPr txBox="1"/>
          <p:nvPr/>
        </p:nvSpPr>
        <p:spPr>
          <a:xfrm>
            <a:off x="188351" y="930638"/>
            <a:ext cx="73417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B – Les remises en cause des années 1960-1970</a:t>
            </a:r>
          </a:p>
        </p:txBody>
      </p:sp>
      <p:sp>
        <p:nvSpPr>
          <p:cNvPr id="5" name="ZoneTexte 4">
            <a:extLst>
              <a:ext uri="{FF2B5EF4-FFF2-40B4-BE49-F238E27FC236}">
                <a16:creationId xmlns:a16="http://schemas.microsoft.com/office/drawing/2014/main" id="{FA34F107-DB37-E2AF-2B1B-A82DD1B81C35}"/>
              </a:ext>
            </a:extLst>
          </p:cNvPr>
          <p:cNvSpPr txBox="1"/>
          <p:nvPr/>
        </p:nvSpPr>
        <p:spPr>
          <a:xfrm>
            <a:off x="37876" y="-23469"/>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III – Des savoirs pour le monde moderne</a:t>
            </a:r>
          </a:p>
        </p:txBody>
      </p:sp>
      <p:sp>
        <p:nvSpPr>
          <p:cNvPr id="10" name="ZoneTexte 9">
            <a:extLst>
              <a:ext uri="{FF2B5EF4-FFF2-40B4-BE49-F238E27FC236}">
                <a16:creationId xmlns:a16="http://schemas.microsoft.com/office/drawing/2014/main" id="{ED1802B0-D768-BA53-77E6-8B8A90796E0D}"/>
              </a:ext>
            </a:extLst>
          </p:cNvPr>
          <p:cNvSpPr txBox="1"/>
          <p:nvPr/>
        </p:nvSpPr>
        <p:spPr>
          <a:xfrm>
            <a:off x="338826" y="1361525"/>
            <a:ext cx="822207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De la difficulté à changer l’enseignement de l’histoire et de la géographie</a:t>
            </a:r>
          </a:p>
        </p:txBody>
      </p:sp>
      <p:sp>
        <p:nvSpPr>
          <p:cNvPr id="11" name="ZoneTexte 10">
            <a:extLst>
              <a:ext uri="{FF2B5EF4-FFF2-40B4-BE49-F238E27FC236}">
                <a16:creationId xmlns:a16="http://schemas.microsoft.com/office/drawing/2014/main" id="{DF37F31B-30CB-1EFC-25D1-EA93DF6DC132}"/>
              </a:ext>
            </a:extLst>
          </p:cNvPr>
          <p:cNvSpPr txBox="1"/>
          <p:nvPr/>
        </p:nvSpPr>
        <p:spPr>
          <a:xfrm>
            <a:off x="338826" y="1761635"/>
            <a:ext cx="880517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30" normalizeH="0" baseline="0" noProof="0" dirty="0">
                <a:ln>
                  <a:noFill/>
                </a:ln>
                <a:solidFill>
                  <a:prstClr val="white"/>
                </a:solidFill>
                <a:effectLst/>
                <a:uLnTx/>
                <a:uFillTx/>
                <a:latin typeface="Calibri" panose="020F0502020204030204"/>
                <a:ea typeface="+mn-ea"/>
                <a:cs typeface="+mn-cs"/>
              </a:rPr>
              <a:t>2 – Quand des universitaires essaient de transformer le français et les mathématiques</a:t>
            </a:r>
          </a:p>
        </p:txBody>
      </p:sp>
      <p:sp>
        <p:nvSpPr>
          <p:cNvPr id="13" name="ZoneTexte 12">
            <a:extLst>
              <a:ext uri="{FF2B5EF4-FFF2-40B4-BE49-F238E27FC236}">
                <a16:creationId xmlns:a16="http://schemas.microsoft.com/office/drawing/2014/main" id="{426AB3E2-9538-4F7D-DEBC-F53BBDD5042B}"/>
              </a:ext>
            </a:extLst>
          </p:cNvPr>
          <p:cNvSpPr txBox="1"/>
          <p:nvPr/>
        </p:nvSpPr>
        <p:spPr>
          <a:xfrm>
            <a:off x="597243" y="2161745"/>
            <a:ext cx="820793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Des projets ambitieux et longuement expérimentés</a:t>
            </a:r>
          </a:p>
        </p:txBody>
      </p:sp>
      <p:pic>
        <p:nvPicPr>
          <p:cNvPr id="14" name="Image 13">
            <a:extLst>
              <a:ext uri="{FF2B5EF4-FFF2-40B4-BE49-F238E27FC236}">
                <a16:creationId xmlns:a16="http://schemas.microsoft.com/office/drawing/2014/main" id="{B3E8C9C0-815A-B7DF-0E09-7DB468C880B1}"/>
              </a:ext>
            </a:extLst>
          </p:cNvPr>
          <p:cNvPicPr>
            <a:picLocks noChangeAspect="1"/>
          </p:cNvPicPr>
          <p:nvPr/>
        </p:nvPicPr>
        <p:blipFill>
          <a:blip r:embed="rId2"/>
          <a:stretch>
            <a:fillRect/>
          </a:stretch>
        </p:blipFill>
        <p:spPr>
          <a:xfrm>
            <a:off x="2114910" y="4321844"/>
            <a:ext cx="3926164" cy="2536156"/>
          </a:xfrm>
          <a:prstGeom prst="rect">
            <a:avLst/>
          </a:prstGeom>
        </p:spPr>
      </p:pic>
      <p:pic>
        <p:nvPicPr>
          <p:cNvPr id="15" name="Image 14">
            <a:extLst>
              <a:ext uri="{FF2B5EF4-FFF2-40B4-BE49-F238E27FC236}">
                <a16:creationId xmlns:a16="http://schemas.microsoft.com/office/drawing/2014/main" id="{54EF3CF0-D80D-5F92-16CF-D35B6D516B2E}"/>
              </a:ext>
            </a:extLst>
          </p:cNvPr>
          <p:cNvPicPr>
            <a:picLocks noChangeAspect="1"/>
          </p:cNvPicPr>
          <p:nvPr/>
        </p:nvPicPr>
        <p:blipFill>
          <a:blip r:embed="rId3"/>
          <a:stretch>
            <a:fillRect/>
          </a:stretch>
        </p:blipFill>
        <p:spPr>
          <a:xfrm>
            <a:off x="6041074" y="2134788"/>
            <a:ext cx="3070088" cy="4723212"/>
          </a:xfrm>
          <a:prstGeom prst="rect">
            <a:avLst/>
          </a:prstGeom>
        </p:spPr>
      </p:pic>
      <p:sp>
        <p:nvSpPr>
          <p:cNvPr id="17" name="ZoneTexte 16">
            <a:extLst>
              <a:ext uri="{FF2B5EF4-FFF2-40B4-BE49-F238E27FC236}">
                <a16:creationId xmlns:a16="http://schemas.microsoft.com/office/drawing/2014/main" id="{3E559C6B-E338-ED26-B7FA-D5445E8DC83F}"/>
              </a:ext>
            </a:extLst>
          </p:cNvPr>
          <p:cNvSpPr txBox="1"/>
          <p:nvPr/>
        </p:nvSpPr>
        <p:spPr>
          <a:xfrm>
            <a:off x="4321678" y="6096640"/>
            <a:ext cx="163001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alibri" panose="020F0502020204030204"/>
                <a:ea typeface="+mn-ea"/>
                <a:cs typeface="+mn-cs"/>
              </a:rPr>
              <a:t>André Lichnerowicz</a:t>
            </a:r>
          </a:p>
        </p:txBody>
      </p:sp>
      <p:sp>
        <p:nvSpPr>
          <p:cNvPr id="2" name="ZoneTexte 1">
            <a:extLst>
              <a:ext uri="{FF2B5EF4-FFF2-40B4-BE49-F238E27FC236}">
                <a16:creationId xmlns:a16="http://schemas.microsoft.com/office/drawing/2014/main" id="{F7239AA2-0196-04F8-C6DA-6980B2091333}"/>
              </a:ext>
            </a:extLst>
          </p:cNvPr>
          <p:cNvSpPr txBox="1"/>
          <p:nvPr/>
        </p:nvSpPr>
        <p:spPr>
          <a:xfrm>
            <a:off x="597243" y="2531077"/>
            <a:ext cx="820793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Des enseignants qui ne s’approprient pas le projet</a:t>
            </a:r>
          </a:p>
        </p:txBody>
      </p:sp>
      <p:sp>
        <p:nvSpPr>
          <p:cNvPr id="6" name="Rectangle 5">
            <a:extLst>
              <a:ext uri="{FF2B5EF4-FFF2-40B4-BE49-F238E27FC236}">
                <a16:creationId xmlns:a16="http://schemas.microsoft.com/office/drawing/2014/main" id="{7A9707B6-6DB2-415B-1E54-A1D530280527}"/>
              </a:ext>
            </a:extLst>
          </p:cNvPr>
          <p:cNvSpPr/>
          <p:nvPr/>
        </p:nvSpPr>
        <p:spPr>
          <a:xfrm>
            <a:off x="270578" y="2931187"/>
            <a:ext cx="5664697" cy="1754326"/>
          </a:xfrm>
          <a:prstGeom prst="rect">
            <a:avLst/>
          </a:prstGeom>
          <a:solidFill>
            <a:sysClr val="window" lastClr="FFFFFF">
              <a:lumMod val="50000"/>
            </a:sysClr>
          </a:solidFill>
          <a:ln>
            <a:solidFill>
              <a:sysClr val="window" lastClr="FFFFFF"/>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b="0" i="0" u="none" strike="noStrike" kern="0" cap="none" spc="0" normalizeH="0" baseline="0" noProof="0" dirty="0">
                <a:ln>
                  <a:noFill/>
                </a:ln>
                <a:solidFill>
                  <a:prstClr val="white"/>
                </a:solidFill>
                <a:effectLst/>
                <a:uLnTx/>
                <a:uFillTx/>
              </a:rPr>
              <a:t>Charte de l’APMEP (1968) sur les mathématiques modernes : « Cette réforme sera inopérante, voire néfaste, si elle ne s’accompagne pas d’une pédagogie appropriée : active, ouverte, la moins dogmatique possible, faisant appel au travail par groupe et à l’imagination des enfants </a:t>
            </a:r>
          </a:p>
        </p:txBody>
      </p:sp>
      <p:sp>
        <p:nvSpPr>
          <p:cNvPr id="7" name="Rectangle 6">
            <a:extLst>
              <a:ext uri="{FF2B5EF4-FFF2-40B4-BE49-F238E27FC236}">
                <a16:creationId xmlns:a16="http://schemas.microsoft.com/office/drawing/2014/main" id="{566BA561-93F1-221D-FF30-CAE919BA1BEE}"/>
              </a:ext>
            </a:extLst>
          </p:cNvPr>
          <p:cNvSpPr/>
          <p:nvPr/>
        </p:nvSpPr>
        <p:spPr>
          <a:xfrm>
            <a:off x="270578" y="4819367"/>
            <a:ext cx="5664697" cy="1631216"/>
          </a:xfrm>
          <a:prstGeom prst="rect">
            <a:avLst/>
          </a:prstGeom>
          <a:solidFill>
            <a:srgbClr val="4F81BD">
              <a:lumMod val="75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prstClr val="white"/>
                </a:solidFill>
                <a:effectLst/>
                <a:uLnTx/>
                <a:uFillTx/>
              </a:rPr>
              <a:t>« </a:t>
            </a:r>
            <a:r>
              <a:rPr kumimoji="0" lang="fr-FR" sz="2000" b="0" i="1" u="none" strike="noStrike" kern="0" cap="none" spc="0" normalizeH="0" baseline="0" noProof="0" dirty="0">
                <a:ln>
                  <a:noFill/>
                </a:ln>
                <a:solidFill>
                  <a:prstClr val="white"/>
                </a:solidFill>
                <a:effectLst/>
                <a:uLnTx/>
                <a:uFillTx/>
              </a:rPr>
              <a:t>On appelle droite un ensemble D d’éléments dits points, muni d’une bijection g de D sur ℝ et de toutes celles qui s’en déduisent de la manière suivante : a étant un nombre réel arbitraire, on a soit f(M)=g(M)+a, soit f(M)=-g(M)+a.</a:t>
            </a:r>
            <a:r>
              <a:rPr kumimoji="0" lang="fr-FR" sz="2000" b="0" i="0" u="none" strike="noStrike" kern="0" cap="none" spc="0" normalizeH="0" baseline="0" noProof="0" dirty="0">
                <a:ln>
                  <a:noFill/>
                </a:ln>
                <a:solidFill>
                  <a:prstClr val="white"/>
                </a:solidFill>
                <a:effectLst/>
                <a:uLnTx/>
                <a:uFillTx/>
              </a:rPr>
              <a:t> »</a:t>
            </a:r>
          </a:p>
        </p:txBody>
      </p:sp>
      <p:sp>
        <p:nvSpPr>
          <p:cNvPr id="9" name="ZoneTexte 8">
            <a:extLst>
              <a:ext uri="{FF2B5EF4-FFF2-40B4-BE49-F238E27FC236}">
                <a16:creationId xmlns:a16="http://schemas.microsoft.com/office/drawing/2014/main" id="{84E03CAB-CE10-5B0A-ACBA-BB87AF2EC046}"/>
              </a:ext>
            </a:extLst>
          </p:cNvPr>
          <p:cNvSpPr txBox="1"/>
          <p:nvPr/>
        </p:nvSpPr>
        <p:spPr>
          <a:xfrm>
            <a:off x="6240227" y="4321844"/>
            <a:ext cx="2671781" cy="2308324"/>
          </a:xfrm>
          <a:prstGeom prst="rect">
            <a:avLst/>
          </a:prstGeom>
          <a:solidFill>
            <a:srgbClr val="1C1C1C">
              <a:alpha val="60000"/>
            </a:srgbClr>
          </a:solidFill>
          <a:ln>
            <a:solidFill>
              <a:schemeClr val="tx1"/>
            </a:solidFill>
          </a:ln>
        </p:spPr>
        <p:txBody>
          <a:bodyPr wrap="square">
            <a:spAutoFit/>
          </a:bodyPr>
          <a:lstStyle/>
          <a:p>
            <a:r>
              <a:rPr lang="fr-FR" dirty="0"/>
              <a:t>« Poussé par l’expansion démographique, on a parfois engagé des enseignants qui ne connaissaient pas les mathématiques »</a:t>
            </a:r>
          </a:p>
          <a:p>
            <a:pPr algn="r"/>
            <a:r>
              <a:rPr lang="fr-FR" dirty="0"/>
              <a:t>André </a:t>
            </a:r>
            <a:r>
              <a:rPr lang="fr-FR" dirty="0" err="1"/>
              <a:t>Lichnérowicz</a:t>
            </a:r>
            <a:r>
              <a:rPr lang="fr-FR" dirty="0"/>
              <a:t>, </a:t>
            </a:r>
            <a:r>
              <a:rPr lang="fr-FR" i="1" dirty="0"/>
              <a:t>Le Figaro</a:t>
            </a:r>
            <a:r>
              <a:rPr lang="fr-FR" dirty="0"/>
              <a:t>, 1973</a:t>
            </a:r>
          </a:p>
        </p:txBody>
      </p:sp>
    </p:spTree>
    <p:extLst>
      <p:ext uri="{BB962C8B-B14F-4D97-AF65-F5344CB8AC3E}">
        <p14:creationId xmlns:p14="http://schemas.microsoft.com/office/powerpoint/2010/main" val="203226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3AEFB9C-C376-D598-1666-51FF93E84B05}"/>
              </a:ext>
            </a:extLst>
          </p:cNvPr>
          <p:cNvSpPr txBox="1"/>
          <p:nvPr/>
        </p:nvSpPr>
        <p:spPr>
          <a:xfrm>
            <a:off x="188351" y="468973"/>
            <a:ext cx="73417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L’Education nouvelle et son influence</a:t>
            </a:r>
          </a:p>
        </p:txBody>
      </p:sp>
      <p:sp>
        <p:nvSpPr>
          <p:cNvPr id="4" name="ZoneTexte 3">
            <a:extLst>
              <a:ext uri="{FF2B5EF4-FFF2-40B4-BE49-F238E27FC236}">
                <a16:creationId xmlns:a16="http://schemas.microsoft.com/office/drawing/2014/main" id="{565B0563-F5A0-7342-EAA8-312E4140F397}"/>
              </a:ext>
            </a:extLst>
          </p:cNvPr>
          <p:cNvSpPr txBox="1"/>
          <p:nvPr/>
        </p:nvSpPr>
        <p:spPr>
          <a:xfrm>
            <a:off x="188351" y="930638"/>
            <a:ext cx="73417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B – Les remises en cause des années 1960-1970</a:t>
            </a:r>
          </a:p>
        </p:txBody>
      </p:sp>
      <p:sp>
        <p:nvSpPr>
          <p:cNvPr id="5" name="ZoneTexte 4">
            <a:extLst>
              <a:ext uri="{FF2B5EF4-FFF2-40B4-BE49-F238E27FC236}">
                <a16:creationId xmlns:a16="http://schemas.microsoft.com/office/drawing/2014/main" id="{FA34F107-DB37-E2AF-2B1B-A82DD1B81C35}"/>
              </a:ext>
            </a:extLst>
          </p:cNvPr>
          <p:cNvSpPr txBox="1"/>
          <p:nvPr/>
        </p:nvSpPr>
        <p:spPr>
          <a:xfrm>
            <a:off x="37876" y="-23469"/>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III – Des savoirs pour le monde moderne</a:t>
            </a:r>
          </a:p>
        </p:txBody>
      </p:sp>
      <p:sp>
        <p:nvSpPr>
          <p:cNvPr id="10" name="ZoneTexte 9">
            <a:extLst>
              <a:ext uri="{FF2B5EF4-FFF2-40B4-BE49-F238E27FC236}">
                <a16:creationId xmlns:a16="http://schemas.microsoft.com/office/drawing/2014/main" id="{ED1802B0-D768-BA53-77E6-8B8A90796E0D}"/>
              </a:ext>
            </a:extLst>
          </p:cNvPr>
          <p:cNvSpPr txBox="1"/>
          <p:nvPr/>
        </p:nvSpPr>
        <p:spPr>
          <a:xfrm>
            <a:off x="338826" y="1361525"/>
            <a:ext cx="822207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De la difficulté à changer l’enseignement de l’histoire et de la géographie</a:t>
            </a:r>
          </a:p>
        </p:txBody>
      </p:sp>
      <p:sp>
        <p:nvSpPr>
          <p:cNvPr id="11" name="ZoneTexte 10">
            <a:extLst>
              <a:ext uri="{FF2B5EF4-FFF2-40B4-BE49-F238E27FC236}">
                <a16:creationId xmlns:a16="http://schemas.microsoft.com/office/drawing/2014/main" id="{DF37F31B-30CB-1EFC-25D1-EA93DF6DC132}"/>
              </a:ext>
            </a:extLst>
          </p:cNvPr>
          <p:cNvSpPr txBox="1"/>
          <p:nvPr/>
        </p:nvSpPr>
        <p:spPr>
          <a:xfrm>
            <a:off x="338826" y="1761635"/>
            <a:ext cx="880517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30" normalizeH="0" baseline="0" noProof="0" dirty="0">
                <a:ln>
                  <a:noFill/>
                </a:ln>
                <a:solidFill>
                  <a:prstClr val="white"/>
                </a:solidFill>
                <a:effectLst/>
                <a:uLnTx/>
                <a:uFillTx/>
                <a:latin typeface="Calibri" panose="020F0502020204030204"/>
                <a:ea typeface="+mn-ea"/>
                <a:cs typeface="+mn-cs"/>
              </a:rPr>
              <a:t>2 – Quand des universitaires essaient de transformer le français et les mathématiques</a:t>
            </a:r>
          </a:p>
        </p:txBody>
      </p:sp>
      <p:sp>
        <p:nvSpPr>
          <p:cNvPr id="8" name="ZoneTexte 7">
            <a:extLst>
              <a:ext uri="{FF2B5EF4-FFF2-40B4-BE49-F238E27FC236}">
                <a16:creationId xmlns:a16="http://schemas.microsoft.com/office/drawing/2014/main" id="{91F4D8F7-1E5B-BE94-E7FC-6D67838653A6}"/>
              </a:ext>
            </a:extLst>
          </p:cNvPr>
          <p:cNvSpPr txBox="1"/>
          <p:nvPr/>
        </p:nvSpPr>
        <p:spPr>
          <a:xfrm>
            <a:off x="338826" y="2161745"/>
            <a:ext cx="880517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normalizeH="0" noProof="0" dirty="0">
                <a:ln>
                  <a:noFill/>
                </a:ln>
                <a:solidFill>
                  <a:prstClr val="white"/>
                </a:solidFill>
                <a:effectLst/>
                <a:uLnTx/>
                <a:uFillTx/>
                <a:latin typeface="Calibri" panose="020F0502020204030204"/>
                <a:ea typeface="+mn-ea"/>
                <a:cs typeface="+mn-cs"/>
              </a:rPr>
              <a:t>3 – Prendre du recul par rapport à l’enseignement disciplinaire</a:t>
            </a:r>
          </a:p>
        </p:txBody>
      </p:sp>
      <p:sp>
        <p:nvSpPr>
          <p:cNvPr id="12" name="ZoneTexte 11">
            <a:extLst>
              <a:ext uri="{FF2B5EF4-FFF2-40B4-BE49-F238E27FC236}">
                <a16:creationId xmlns:a16="http://schemas.microsoft.com/office/drawing/2014/main" id="{2E6FA0BC-BA97-865F-5087-61260ED928C4}"/>
              </a:ext>
            </a:extLst>
          </p:cNvPr>
          <p:cNvSpPr txBox="1"/>
          <p:nvPr/>
        </p:nvSpPr>
        <p:spPr>
          <a:xfrm>
            <a:off x="544234" y="2531077"/>
            <a:ext cx="845399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0" i="0" u="none" strike="noStrike" kern="1200" cap="none" normalizeH="0" noProof="0" dirty="0">
                <a:ln>
                  <a:noFill/>
                </a:ln>
                <a:solidFill>
                  <a:prstClr val="white"/>
                </a:solidFill>
                <a:effectLst/>
                <a:uLnTx/>
                <a:uFillTx/>
                <a:latin typeface="Calibri" panose="020F0502020204030204"/>
                <a:ea typeface="+mn-ea"/>
                <a:cs typeface="+mn-cs"/>
              </a:rPr>
              <a:t>- 1973 : 10 % du temps scolaire pour prendre du recul</a:t>
            </a:r>
          </a:p>
        </p:txBody>
      </p:sp>
      <p:sp>
        <p:nvSpPr>
          <p:cNvPr id="16" name="ZoneTexte 15">
            <a:extLst>
              <a:ext uri="{FF2B5EF4-FFF2-40B4-BE49-F238E27FC236}">
                <a16:creationId xmlns:a16="http://schemas.microsoft.com/office/drawing/2014/main" id="{6D871198-AD73-C23B-9116-F8545E20BA01}"/>
              </a:ext>
            </a:extLst>
          </p:cNvPr>
          <p:cNvSpPr txBox="1"/>
          <p:nvPr/>
        </p:nvSpPr>
        <p:spPr>
          <a:xfrm>
            <a:off x="514417" y="2931187"/>
            <a:ext cx="845399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0" i="0" u="none" strike="noStrike" kern="1200" cap="none" normalizeH="0" noProof="0" dirty="0">
                <a:ln>
                  <a:noFill/>
                </a:ln>
                <a:solidFill>
                  <a:prstClr val="white"/>
                </a:solidFill>
                <a:effectLst/>
                <a:uLnTx/>
                <a:uFillTx/>
                <a:latin typeface="Calibri" panose="020F0502020204030204"/>
                <a:ea typeface="+mn-ea"/>
                <a:cs typeface="+mn-cs"/>
              </a:rPr>
              <a:t>- Une idée qui a fait école</a:t>
            </a:r>
          </a:p>
        </p:txBody>
      </p:sp>
      <p:sp>
        <p:nvSpPr>
          <p:cNvPr id="18" name="ZoneTexte 17">
            <a:extLst>
              <a:ext uri="{FF2B5EF4-FFF2-40B4-BE49-F238E27FC236}">
                <a16:creationId xmlns:a16="http://schemas.microsoft.com/office/drawing/2014/main" id="{2AF7ACA6-3B4A-2730-A4C3-E154C461E253}"/>
              </a:ext>
            </a:extLst>
          </p:cNvPr>
          <p:cNvSpPr txBox="1"/>
          <p:nvPr/>
        </p:nvSpPr>
        <p:spPr>
          <a:xfrm>
            <a:off x="839990" y="4080703"/>
            <a:ext cx="6840540" cy="2308324"/>
          </a:xfrm>
          <a:prstGeom prst="rect">
            <a:avLst/>
          </a:prstGeom>
          <a:solidFill>
            <a:schemeClr val="bg1">
              <a:lumMod val="75000"/>
              <a:lumOff val="25000"/>
            </a:schemeClr>
          </a:solidFill>
          <a:ln>
            <a:solidFill>
              <a:schemeClr val="tx1"/>
            </a:solidFill>
          </a:ln>
        </p:spPr>
        <p:txBody>
          <a:bodyPr wrap="square" rtlCol="0">
            <a:spAutoFit/>
          </a:bodyPr>
          <a:lstStyle/>
          <a:p>
            <a:r>
              <a:rPr lang="fr-FR" dirty="0"/>
              <a:t>1981 : Projets d’Action Educative</a:t>
            </a:r>
          </a:p>
          <a:p>
            <a:r>
              <a:rPr lang="fr-FR" dirty="0"/>
              <a:t>1983 : Tutorat</a:t>
            </a:r>
          </a:p>
          <a:p>
            <a:r>
              <a:rPr lang="fr-FR" dirty="0"/>
              <a:t>1992 : Modules</a:t>
            </a:r>
          </a:p>
          <a:p>
            <a:r>
              <a:rPr lang="fr-FR" dirty="0"/>
              <a:t>1999 : Travaux Personnels Encadrés</a:t>
            </a:r>
          </a:p>
          <a:p>
            <a:r>
              <a:rPr lang="fr-FR" dirty="0"/>
              <a:t>2001 : Itinéraires de découverte</a:t>
            </a:r>
          </a:p>
          <a:p>
            <a:r>
              <a:rPr lang="fr-FR" dirty="0"/>
              <a:t>2011 : Enseignements d’exploration et Accompagnement personnalisé</a:t>
            </a:r>
          </a:p>
          <a:p>
            <a:r>
              <a:rPr lang="fr-FR" dirty="0"/>
              <a:t>2016 : Enseignements Pratiques Interdisciplinaires</a:t>
            </a:r>
          </a:p>
          <a:p>
            <a:r>
              <a:rPr lang="fr-FR" dirty="0"/>
              <a:t>2020 : Grand Oral</a:t>
            </a:r>
          </a:p>
        </p:txBody>
      </p:sp>
      <p:sp>
        <p:nvSpPr>
          <p:cNvPr id="19" name="ZoneTexte 18">
            <a:extLst>
              <a:ext uri="{FF2B5EF4-FFF2-40B4-BE49-F238E27FC236}">
                <a16:creationId xmlns:a16="http://schemas.microsoft.com/office/drawing/2014/main" id="{12E5FBFE-6BE5-EC6F-65A8-34CC4B1C94FE}"/>
              </a:ext>
            </a:extLst>
          </p:cNvPr>
          <p:cNvSpPr txBox="1"/>
          <p:nvPr/>
        </p:nvSpPr>
        <p:spPr>
          <a:xfrm>
            <a:off x="514417" y="3372816"/>
            <a:ext cx="845399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0" i="0" u="none" strike="noStrike" kern="1200" cap="none" normalizeH="0" noProof="0" dirty="0">
                <a:ln>
                  <a:noFill/>
                </a:ln>
                <a:solidFill>
                  <a:prstClr val="white"/>
                </a:solidFill>
                <a:effectLst/>
                <a:uLnTx/>
                <a:uFillTx/>
                <a:latin typeface="Calibri" panose="020F0502020204030204"/>
                <a:ea typeface="+mn-ea"/>
                <a:cs typeface="+mn-cs"/>
              </a:rPr>
              <a:t>- Un moyen de donner accès au curriculum caché ?</a:t>
            </a:r>
          </a:p>
        </p:txBody>
      </p:sp>
    </p:spTree>
    <p:extLst>
      <p:ext uri="{BB962C8B-B14F-4D97-AF65-F5344CB8AC3E}">
        <p14:creationId xmlns:p14="http://schemas.microsoft.com/office/powerpoint/2010/main" val="375438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6" grpId="0"/>
      <p:bldP spid="18" grpId="0"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3AEFB9C-C376-D598-1666-51FF93E84B05}"/>
              </a:ext>
            </a:extLst>
          </p:cNvPr>
          <p:cNvSpPr txBox="1"/>
          <p:nvPr/>
        </p:nvSpPr>
        <p:spPr>
          <a:xfrm>
            <a:off x="188351" y="468973"/>
            <a:ext cx="73417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L’Education nouvelle et son influence</a:t>
            </a:r>
          </a:p>
        </p:txBody>
      </p:sp>
      <p:sp>
        <p:nvSpPr>
          <p:cNvPr id="4" name="ZoneTexte 3">
            <a:extLst>
              <a:ext uri="{FF2B5EF4-FFF2-40B4-BE49-F238E27FC236}">
                <a16:creationId xmlns:a16="http://schemas.microsoft.com/office/drawing/2014/main" id="{565B0563-F5A0-7342-EAA8-312E4140F397}"/>
              </a:ext>
            </a:extLst>
          </p:cNvPr>
          <p:cNvSpPr txBox="1"/>
          <p:nvPr/>
        </p:nvSpPr>
        <p:spPr>
          <a:xfrm>
            <a:off x="188351" y="930638"/>
            <a:ext cx="73417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B – Les remises en cause des années 1960-1970</a:t>
            </a:r>
          </a:p>
        </p:txBody>
      </p:sp>
      <p:sp>
        <p:nvSpPr>
          <p:cNvPr id="5" name="ZoneTexte 4">
            <a:extLst>
              <a:ext uri="{FF2B5EF4-FFF2-40B4-BE49-F238E27FC236}">
                <a16:creationId xmlns:a16="http://schemas.microsoft.com/office/drawing/2014/main" id="{FA34F107-DB37-E2AF-2B1B-A82DD1B81C35}"/>
              </a:ext>
            </a:extLst>
          </p:cNvPr>
          <p:cNvSpPr txBox="1"/>
          <p:nvPr/>
        </p:nvSpPr>
        <p:spPr>
          <a:xfrm>
            <a:off x="37876" y="-23469"/>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III – Des savoirs pour le monde moderne</a:t>
            </a:r>
          </a:p>
        </p:txBody>
      </p:sp>
      <p:sp>
        <p:nvSpPr>
          <p:cNvPr id="10" name="ZoneTexte 9">
            <a:extLst>
              <a:ext uri="{FF2B5EF4-FFF2-40B4-BE49-F238E27FC236}">
                <a16:creationId xmlns:a16="http://schemas.microsoft.com/office/drawing/2014/main" id="{ED1802B0-D768-BA53-77E6-8B8A90796E0D}"/>
              </a:ext>
            </a:extLst>
          </p:cNvPr>
          <p:cNvSpPr txBox="1"/>
          <p:nvPr/>
        </p:nvSpPr>
        <p:spPr>
          <a:xfrm>
            <a:off x="338826" y="1361525"/>
            <a:ext cx="822207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De la difficulté à changer l’enseignement de l’histoire et de la géographie</a:t>
            </a:r>
          </a:p>
        </p:txBody>
      </p:sp>
      <p:sp>
        <p:nvSpPr>
          <p:cNvPr id="11" name="ZoneTexte 10">
            <a:extLst>
              <a:ext uri="{FF2B5EF4-FFF2-40B4-BE49-F238E27FC236}">
                <a16:creationId xmlns:a16="http://schemas.microsoft.com/office/drawing/2014/main" id="{DF37F31B-30CB-1EFC-25D1-EA93DF6DC132}"/>
              </a:ext>
            </a:extLst>
          </p:cNvPr>
          <p:cNvSpPr txBox="1"/>
          <p:nvPr/>
        </p:nvSpPr>
        <p:spPr>
          <a:xfrm>
            <a:off x="338826" y="1761635"/>
            <a:ext cx="880517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30" normalizeH="0" baseline="0" noProof="0" dirty="0">
                <a:ln>
                  <a:noFill/>
                </a:ln>
                <a:solidFill>
                  <a:prstClr val="white"/>
                </a:solidFill>
                <a:effectLst/>
                <a:uLnTx/>
                <a:uFillTx/>
                <a:latin typeface="Calibri" panose="020F0502020204030204"/>
                <a:ea typeface="+mn-ea"/>
                <a:cs typeface="+mn-cs"/>
              </a:rPr>
              <a:t>2 – Quand des universitaires essaient de transformer le français et les mathématiques</a:t>
            </a:r>
          </a:p>
        </p:txBody>
      </p:sp>
      <p:sp>
        <p:nvSpPr>
          <p:cNvPr id="8" name="ZoneTexte 7">
            <a:extLst>
              <a:ext uri="{FF2B5EF4-FFF2-40B4-BE49-F238E27FC236}">
                <a16:creationId xmlns:a16="http://schemas.microsoft.com/office/drawing/2014/main" id="{91F4D8F7-1E5B-BE94-E7FC-6D67838653A6}"/>
              </a:ext>
            </a:extLst>
          </p:cNvPr>
          <p:cNvSpPr txBox="1"/>
          <p:nvPr/>
        </p:nvSpPr>
        <p:spPr>
          <a:xfrm>
            <a:off x="338826" y="2161745"/>
            <a:ext cx="880517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3 – Prendre du recul par rapport à l’enseignement disciplinaire</a:t>
            </a:r>
          </a:p>
        </p:txBody>
      </p:sp>
      <p:sp>
        <p:nvSpPr>
          <p:cNvPr id="2" name="ZoneTexte 1">
            <a:extLst>
              <a:ext uri="{FF2B5EF4-FFF2-40B4-BE49-F238E27FC236}">
                <a16:creationId xmlns:a16="http://schemas.microsoft.com/office/drawing/2014/main" id="{6B0596BF-ED3F-57E5-B0FA-7903FB1117C3}"/>
              </a:ext>
            </a:extLst>
          </p:cNvPr>
          <p:cNvSpPr txBox="1"/>
          <p:nvPr/>
        </p:nvSpPr>
        <p:spPr>
          <a:xfrm>
            <a:off x="338826" y="2623409"/>
            <a:ext cx="880517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4 – Quelle place pour</a:t>
            </a:r>
            <a:r>
              <a:rPr kumimoji="0" lang="fr-FR" sz="2000" b="0" i="0" u="none" strike="noStrike" kern="1200" cap="none" spc="0" normalizeH="0" noProof="0" dirty="0">
                <a:ln>
                  <a:noFill/>
                </a:ln>
                <a:solidFill>
                  <a:prstClr val="white"/>
                </a:solidFill>
                <a:effectLst/>
                <a:uLnTx/>
                <a:uFillTx/>
                <a:latin typeface="Calibri" panose="020F0502020204030204"/>
                <a:ea typeface="+mn-ea"/>
                <a:cs typeface="+mn-cs"/>
              </a:rPr>
              <a:t> la formation professionnelle ?</a:t>
            </a:r>
            <a:endPar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FF807120-197A-B9F5-1DBA-039C944515A9}"/>
              </a:ext>
            </a:extLst>
          </p:cNvPr>
          <p:cNvSpPr txBox="1"/>
          <p:nvPr/>
        </p:nvSpPr>
        <p:spPr>
          <a:xfrm>
            <a:off x="570739" y="3018291"/>
            <a:ext cx="844073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prstClr val="white"/>
                </a:solidFill>
                <a:effectLst/>
                <a:uLnTx/>
                <a:uFillTx/>
                <a:latin typeface="Calibri" panose="020F0502020204030204"/>
                <a:ea typeface="+mn-ea"/>
                <a:cs typeface="+mn-cs"/>
              </a:rPr>
              <a:t>- Une formation longtemps extérieure à l’école</a:t>
            </a:r>
          </a:p>
        </p:txBody>
      </p:sp>
      <p:pic>
        <p:nvPicPr>
          <p:cNvPr id="7" name="Image 6">
            <a:extLst>
              <a:ext uri="{FF2B5EF4-FFF2-40B4-BE49-F238E27FC236}">
                <a16:creationId xmlns:a16="http://schemas.microsoft.com/office/drawing/2014/main" id="{6A60180B-2DCC-726F-A7AF-DA4F420CAE34}"/>
              </a:ext>
            </a:extLst>
          </p:cNvPr>
          <p:cNvPicPr>
            <a:picLocks noChangeAspect="1"/>
          </p:cNvPicPr>
          <p:nvPr/>
        </p:nvPicPr>
        <p:blipFill>
          <a:blip r:embed="rId2"/>
          <a:stretch>
            <a:fillRect/>
          </a:stretch>
        </p:blipFill>
        <p:spPr>
          <a:xfrm>
            <a:off x="3776870" y="3492043"/>
            <a:ext cx="5367130" cy="3365957"/>
          </a:xfrm>
          <a:prstGeom prst="rect">
            <a:avLst/>
          </a:prstGeom>
        </p:spPr>
      </p:pic>
    </p:spTree>
    <p:extLst>
      <p:ext uri="{BB962C8B-B14F-4D97-AF65-F5344CB8AC3E}">
        <p14:creationId xmlns:p14="http://schemas.microsoft.com/office/powerpoint/2010/main" val="73514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3AEFB9C-C376-D598-1666-51FF93E84B05}"/>
              </a:ext>
            </a:extLst>
          </p:cNvPr>
          <p:cNvSpPr txBox="1"/>
          <p:nvPr/>
        </p:nvSpPr>
        <p:spPr>
          <a:xfrm>
            <a:off x="188351" y="468973"/>
            <a:ext cx="73417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L’Education nouvelle et son influence</a:t>
            </a:r>
          </a:p>
        </p:txBody>
      </p:sp>
      <p:sp>
        <p:nvSpPr>
          <p:cNvPr id="4" name="ZoneTexte 3">
            <a:extLst>
              <a:ext uri="{FF2B5EF4-FFF2-40B4-BE49-F238E27FC236}">
                <a16:creationId xmlns:a16="http://schemas.microsoft.com/office/drawing/2014/main" id="{565B0563-F5A0-7342-EAA8-312E4140F397}"/>
              </a:ext>
            </a:extLst>
          </p:cNvPr>
          <p:cNvSpPr txBox="1"/>
          <p:nvPr/>
        </p:nvSpPr>
        <p:spPr>
          <a:xfrm>
            <a:off x="188351" y="930638"/>
            <a:ext cx="73417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B – Les remises en cause des années 1960-1970</a:t>
            </a:r>
          </a:p>
        </p:txBody>
      </p:sp>
      <p:sp>
        <p:nvSpPr>
          <p:cNvPr id="5" name="ZoneTexte 4">
            <a:extLst>
              <a:ext uri="{FF2B5EF4-FFF2-40B4-BE49-F238E27FC236}">
                <a16:creationId xmlns:a16="http://schemas.microsoft.com/office/drawing/2014/main" id="{FA34F107-DB37-E2AF-2B1B-A82DD1B81C35}"/>
              </a:ext>
            </a:extLst>
          </p:cNvPr>
          <p:cNvSpPr txBox="1"/>
          <p:nvPr/>
        </p:nvSpPr>
        <p:spPr>
          <a:xfrm>
            <a:off x="37876" y="-23469"/>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III – Des savoirs pour le monde moderne</a:t>
            </a:r>
          </a:p>
        </p:txBody>
      </p:sp>
      <p:sp>
        <p:nvSpPr>
          <p:cNvPr id="10" name="ZoneTexte 9">
            <a:extLst>
              <a:ext uri="{FF2B5EF4-FFF2-40B4-BE49-F238E27FC236}">
                <a16:creationId xmlns:a16="http://schemas.microsoft.com/office/drawing/2014/main" id="{ED1802B0-D768-BA53-77E6-8B8A90796E0D}"/>
              </a:ext>
            </a:extLst>
          </p:cNvPr>
          <p:cNvSpPr txBox="1"/>
          <p:nvPr/>
        </p:nvSpPr>
        <p:spPr>
          <a:xfrm>
            <a:off x="338826" y="1361525"/>
            <a:ext cx="822207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De la difficulté à changer l’enseignement de l’histoire et de la géographie</a:t>
            </a:r>
          </a:p>
        </p:txBody>
      </p:sp>
      <p:sp>
        <p:nvSpPr>
          <p:cNvPr id="11" name="ZoneTexte 10">
            <a:extLst>
              <a:ext uri="{FF2B5EF4-FFF2-40B4-BE49-F238E27FC236}">
                <a16:creationId xmlns:a16="http://schemas.microsoft.com/office/drawing/2014/main" id="{DF37F31B-30CB-1EFC-25D1-EA93DF6DC132}"/>
              </a:ext>
            </a:extLst>
          </p:cNvPr>
          <p:cNvSpPr txBox="1"/>
          <p:nvPr/>
        </p:nvSpPr>
        <p:spPr>
          <a:xfrm>
            <a:off x="338826" y="1761635"/>
            <a:ext cx="880517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30" normalizeH="0" baseline="0" noProof="0" dirty="0">
                <a:ln>
                  <a:noFill/>
                </a:ln>
                <a:solidFill>
                  <a:prstClr val="white"/>
                </a:solidFill>
                <a:effectLst/>
                <a:uLnTx/>
                <a:uFillTx/>
                <a:latin typeface="Calibri" panose="020F0502020204030204"/>
                <a:ea typeface="+mn-ea"/>
                <a:cs typeface="+mn-cs"/>
              </a:rPr>
              <a:t>2 – Quand des universitaires essaient de transformer le français et les mathématiques</a:t>
            </a:r>
          </a:p>
        </p:txBody>
      </p:sp>
      <p:sp>
        <p:nvSpPr>
          <p:cNvPr id="8" name="ZoneTexte 7">
            <a:extLst>
              <a:ext uri="{FF2B5EF4-FFF2-40B4-BE49-F238E27FC236}">
                <a16:creationId xmlns:a16="http://schemas.microsoft.com/office/drawing/2014/main" id="{91F4D8F7-1E5B-BE94-E7FC-6D67838653A6}"/>
              </a:ext>
            </a:extLst>
          </p:cNvPr>
          <p:cNvSpPr txBox="1"/>
          <p:nvPr/>
        </p:nvSpPr>
        <p:spPr>
          <a:xfrm>
            <a:off x="338826" y="2161745"/>
            <a:ext cx="880517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3 – Prendre du recul par rapport à l’enseignement disciplinaire</a:t>
            </a:r>
          </a:p>
        </p:txBody>
      </p:sp>
      <p:sp>
        <p:nvSpPr>
          <p:cNvPr id="2" name="ZoneTexte 1">
            <a:extLst>
              <a:ext uri="{FF2B5EF4-FFF2-40B4-BE49-F238E27FC236}">
                <a16:creationId xmlns:a16="http://schemas.microsoft.com/office/drawing/2014/main" id="{6B0596BF-ED3F-57E5-B0FA-7903FB1117C3}"/>
              </a:ext>
            </a:extLst>
          </p:cNvPr>
          <p:cNvSpPr txBox="1"/>
          <p:nvPr/>
        </p:nvSpPr>
        <p:spPr>
          <a:xfrm>
            <a:off x="338826" y="2623409"/>
            <a:ext cx="880517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4 – Quelle place pour la formation professionnelle ?</a:t>
            </a:r>
          </a:p>
        </p:txBody>
      </p:sp>
      <p:sp>
        <p:nvSpPr>
          <p:cNvPr id="6" name="ZoneTexte 5">
            <a:extLst>
              <a:ext uri="{FF2B5EF4-FFF2-40B4-BE49-F238E27FC236}">
                <a16:creationId xmlns:a16="http://schemas.microsoft.com/office/drawing/2014/main" id="{FF807120-197A-B9F5-1DBA-039C944515A9}"/>
              </a:ext>
            </a:extLst>
          </p:cNvPr>
          <p:cNvSpPr txBox="1"/>
          <p:nvPr/>
        </p:nvSpPr>
        <p:spPr>
          <a:xfrm>
            <a:off x="570739" y="3018291"/>
            <a:ext cx="844073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Une formation longtemps extérieure à l’école</a:t>
            </a:r>
          </a:p>
        </p:txBody>
      </p:sp>
      <p:sp>
        <p:nvSpPr>
          <p:cNvPr id="9" name="ZoneTexte 8">
            <a:extLst>
              <a:ext uri="{FF2B5EF4-FFF2-40B4-BE49-F238E27FC236}">
                <a16:creationId xmlns:a16="http://schemas.microsoft.com/office/drawing/2014/main" id="{786D9967-AD60-1590-FACA-788018B1F10B}"/>
              </a:ext>
            </a:extLst>
          </p:cNvPr>
          <p:cNvSpPr txBox="1"/>
          <p:nvPr/>
        </p:nvSpPr>
        <p:spPr>
          <a:xfrm>
            <a:off x="570739" y="3387623"/>
            <a:ext cx="844073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Les années 1960,</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début de la scolarisation de la formation professionnelle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536530A9-CE4F-A98B-9C40-3F35472EF1C9}"/>
              </a:ext>
            </a:extLst>
          </p:cNvPr>
          <p:cNvSpPr txBox="1"/>
          <p:nvPr/>
        </p:nvSpPr>
        <p:spPr>
          <a:xfrm>
            <a:off x="570738" y="3782505"/>
            <a:ext cx="844073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Les années 1980, élévation du niveau et découverte</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de l’échec scolaire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FD185157-F023-451C-7FC0-4E5AA2A3D41C}"/>
              </a:ext>
            </a:extLst>
          </p:cNvPr>
          <p:cNvSpPr txBox="1"/>
          <p:nvPr/>
        </p:nvSpPr>
        <p:spPr>
          <a:xfrm>
            <a:off x="570738" y="4146609"/>
            <a:ext cx="844073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Après les classes de transition</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(1963) et les CPPN (1974), l’enseignement professionnel comme débouché ?</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865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3AEFB9C-C376-D598-1666-51FF93E84B05}"/>
              </a:ext>
            </a:extLst>
          </p:cNvPr>
          <p:cNvSpPr txBox="1"/>
          <p:nvPr/>
        </p:nvSpPr>
        <p:spPr>
          <a:xfrm>
            <a:off x="188351" y="468973"/>
            <a:ext cx="73417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L’Education nouvelle et son influence</a:t>
            </a:r>
          </a:p>
        </p:txBody>
      </p:sp>
      <p:sp>
        <p:nvSpPr>
          <p:cNvPr id="4" name="ZoneTexte 3">
            <a:extLst>
              <a:ext uri="{FF2B5EF4-FFF2-40B4-BE49-F238E27FC236}">
                <a16:creationId xmlns:a16="http://schemas.microsoft.com/office/drawing/2014/main" id="{565B0563-F5A0-7342-EAA8-312E4140F397}"/>
              </a:ext>
            </a:extLst>
          </p:cNvPr>
          <p:cNvSpPr txBox="1"/>
          <p:nvPr/>
        </p:nvSpPr>
        <p:spPr>
          <a:xfrm>
            <a:off x="188351" y="930638"/>
            <a:ext cx="73417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B – Les remises en cause des années 1960-1970</a:t>
            </a:r>
          </a:p>
        </p:txBody>
      </p:sp>
      <p:sp>
        <p:nvSpPr>
          <p:cNvPr id="5" name="ZoneTexte 4">
            <a:extLst>
              <a:ext uri="{FF2B5EF4-FFF2-40B4-BE49-F238E27FC236}">
                <a16:creationId xmlns:a16="http://schemas.microsoft.com/office/drawing/2014/main" id="{FA34F107-DB37-E2AF-2B1B-A82DD1B81C35}"/>
              </a:ext>
            </a:extLst>
          </p:cNvPr>
          <p:cNvSpPr txBox="1"/>
          <p:nvPr/>
        </p:nvSpPr>
        <p:spPr>
          <a:xfrm>
            <a:off x="37876" y="-23469"/>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III – Des savoirs pour le monde moderne</a:t>
            </a:r>
          </a:p>
        </p:txBody>
      </p:sp>
      <p:sp>
        <p:nvSpPr>
          <p:cNvPr id="7" name="ZoneTexte 6">
            <a:extLst>
              <a:ext uri="{FF2B5EF4-FFF2-40B4-BE49-F238E27FC236}">
                <a16:creationId xmlns:a16="http://schemas.microsoft.com/office/drawing/2014/main" id="{55124393-90C5-887D-E95E-6367B16D48D3}"/>
              </a:ext>
            </a:extLst>
          </p:cNvPr>
          <p:cNvSpPr txBox="1"/>
          <p:nvPr/>
        </p:nvSpPr>
        <p:spPr>
          <a:xfrm>
            <a:off x="188351" y="1361525"/>
            <a:ext cx="73417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C – Les disciplines scolaires face aux enjeux actuels</a:t>
            </a:r>
          </a:p>
        </p:txBody>
      </p:sp>
      <p:sp>
        <p:nvSpPr>
          <p:cNvPr id="14" name="ZoneTexte 13">
            <a:extLst>
              <a:ext uri="{FF2B5EF4-FFF2-40B4-BE49-F238E27FC236}">
                <a16:creationId xmlns:a16="http://schemas.microsoft.com/office/drawing/2014/main" id="{466580C4-514C-655B-107C-6D9263F6DE53}"/>
              </a:ext>
            </a:extLst>
          </p:cNvPr>
          <p:cNvSpPr txBox="1"/>
          <p:nvPr/>
        </p:nvSpPr>
        <p:spPr>
          <a:xfrm>
            <a:off x="338826" y="1792412"/>
            <a:ext cx="832809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La réaffirmation des disciplines et le retour aux fondamentaux</a:t>
            </a:r>
          </a:p>
        </p:txBody>
      </p:sp>
      <p:pic>
        <p:nvPicPr>
          <p:cNvPr id="15" name="Image 14">
            <a:extLst>
              <a:ext uri="{FF2B5EF4-FFF2-40B4-BE49-F238E27FC236}">
                <a16:creationId xmlns:a16="http://schemas.microsoft.com/office/drawing/2014/main" id="{11A35360-3A44-1CF1-3683-4E28859C2D81}"/>
              </a:ext>
            </a:extLst>
          </p:cNvPr>
          <p:cNvPicPr>
            <a:picLocks noChangeAspect="1"/>
          </p:cNvPicPr>
          <p:nvPr/>
        </p:nvPicPr>
        <p:blipFill>
          <a:blip r:embed="rId2"/>
          <a:stretch>
            <a:fillRect/>
          </a:stretch>
        </p:blipFill>
        <p:spPr>
          <a:xfrm>
            <a:off x="4772789" y="3529296"/>
            <a:ext cx="4371211" cy="3328704"/>
          </a:xfrm>
          <a:prstGeom prst="rect">
            <a:avLst/>
          </a:prstGeom>
        </p:spPr>
      </p:pic>
      <p:sp>
        <p:nvSpPr>
          <p:cNvPr id="16" name="ZoneTexte 15">
            <a:extLst>
              <a:ext uri="{FF2B5EF4-FFF2-40B4-BE49-F238E27FC236}">
                <a16:creationId xmlns:a16="http://schemas.microsoft.com/office/drawing/2014/main" id="{D935991D-434D-F050-8BA8-7E0F9A69A98F}"/>
              </a:ext>
            </a:extLst>
          </p:cNvPr>
          <p:cNvSpPr txBox="1"/>
          <p:nvPr/>
        </p:nvSpPr>
        <p:spPr>
          <a:xfrm>
            <a:off x="608741" y="2192521"/>
            <a:ext cx="832809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prstClr val="white"/>
                </a:solidFill>
                <a:effectLst/>
                <a:uLnTx/>
                <a:uFillTx/>
                <a:latin typeface="Calibri" panose="020F0502020204030204"/>
                <a:ea typeface="+mn-ea"/>
                <a:cs typeface="+mn-cs"/>
              </a:rPr>
              <a:t>- La revendication d’un enseignement disciplinaire devient un marqueur idéologique</a:t>
            </a:r>
          </a:p>
        </p:txBody>
      </p:sp>
      <p:sp>
        <p:nvSpPr>
          <p:cNvPr id="18" name="ZoneTexte 17">
            <a:extLst>
              <a:ext uri="{FF2B5EF4-FFF2-40B4-BE49-F238E27FC236}">
                <a16:creationId xmlns:a16="http://schemas.microsoft.com/office/drawing/2014/main" id="{30114C00-76FE-602B-222C-038189C6CD0A}"/>
              </a:ext>
            </a:extLst>
          </p:cNvPr>
          <p:cNvSpPr txBox="1"/>
          <p:nvPr/>
        </p:nvSpPr>
        <p:spPr>
          <a:xfrm>
            <a:off x="188351" y="3603650"/>
            <a:ext cx="4383649" cy="3016210"/>
          </a:xfrm>
          <a:prstGeom prst="rect">
            <a:avLst/>
          </a:prstGeom>
          <a:solidFill>
            <a:schemeClr val="bg1">
              <a:lumMod val="75000"/>
              <a:lumOff val="25000"/>
            </a:schemeClr>
          </a:solidFill>
          <a:ln>
            <a:solidFill>
              <a:schemeClr val="tx1"/>
            </a:solidFill>
          </a:ln>
        </p:spPr>
        <p:txBody>
          <a:bodyPr wrap="square">
            <a:spAutoFit/>
          </a:bodyPr>
          <a:lstStyle/>
          <a:p>
            <a:r>
              <a:rPr lang="fr-FR" dirty="0"/>
              <a:t>« A l’école, on n’enseigne pas des « savoirs », mais bien des disciplines, c'est-à-dire des connaissances adressées méthodiquement et progressivement à des élèves réunis dans des classes. (…) Nous craignons donc que le colloque de Lyon ne prépare la disparition des disciplines »</a:t>
            </a:r>
          </a:p>
          <a:p>
            <a:pPr algn="r"/>
            <a:r>
              <a:rPr lang="fr-FR" sz="1600" dirty="0"/>
              <a:t>Critique du projet de réforme des lycées</a:t>
            </a:r>
          </a:p>
          <a:p>
            <a:pPr algn="r"/>
            <a:r>
              <a:rPr lang="fr-FR" sz="1600" dirty="0"/>
              <a:t>porté par Philippe Meirieu</a:t>
            </a:r>
          </a:p>
          <a:p>
            <a:pPr algn="r"/>
            <a:r>
              <a:rPr lang="fr-FR" sz="1600" dirty="0"/>
              <a:t>par l’Association des Professeurs de Philosophie, 1998</a:t>
            </a:r>
          </a:p>
        </p:txBody>
      </p:sp>
      <p:sp>
        <p:nvSpPr>
          <p:cNvPr id="19" name="ZoneTexte 18">
            <a:extLst>
              <a:ext uri="{FF2B5EF4-FFF2-40B4-BE49-F238E27FC236}">
                <a16:creationId xmlns:a16="http://schemas.microsoft.com/office/drawing/2014/main" id="{DEA2BE6F-A924-63DF-C2D7-86249C9B0CC1}"/>
              </a:ext>
            </a:extLst>
          </p:cNvPr>
          <p:cNvSpPr txBox="1"/>
          <p:nvPr/>
        </p:nvSpPr>
        <p:spPr>
          <a:xfrm>
            <a:off x="608741" y="2561853"/>
            <a:ext cx="832809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prstClr val="white"/>
                </a:solidFill>
                <a:effectLst/>
                <a:uLnTx/>
                <a:uFillTx/>
                <a:latin typeface="Calibri" panose="020F0502020204030204"/>
                <a:ea typeface="+mn-ea"/>
                <a:cs typeface="+mn-cs"/>
              </a:rPr>
              <a:t>- Les programmes de 2008 : la promesse d’un « retour aux fondamentaux »</a:t>
            </a:r>
          </a:p>
        </p:txBody>
      </p:sp>
    </p:spTree>
    <p:extLst>
      <p:ext uri="{BB962C8B-B14F-4D97-AF65-F5344CB8AC3E}">
        <p14:creationId xmlns:p14="http://schemas.microsoft.com/office/powerpoint/2010/main" val="296064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6" grpId="0"/>
      <p:bldP spid="18" grpId="0" animBg="1"/>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2F16834-55AE-9B02-86E3-427ECB203AC2}"/>
              </a:ext>
            </a:extLst>
          </p:cNvPr>
          <p:cNvPicPr>
            <a:picLocks noChangeAspect="1"/>
          </p:cNvPicPr>
          <p:nvPr/>
        </p:nvPicPr>
        <p:blipFill rotWithShape="1">
          <a:blip r:embed="rId2"/>
          <a:srcRect l="6479" t="5467" r="6479" b="3497"/>
          <a:stretch/>
        </p:blipFill>
        <p:spPr>
          <a:xfrm>
            <a:off x="0" y="0"/>
            <a:ext cx="9144000" cy="6858000"/>
          </a:xfrm>
          <a:prstGeom prst="rect">
            <a:avLst/>
          </a:prstGeom>
        </p:spPr>
      </p:pic>
    </p:spTree>
    <p:extLst>
      <p:ext uri="{BB962C8B-B14F-4D97-AF65-F5344CB8AC3E}">
        <p14:creationId xmlns:p14="http://schemas.microsoft.com/office/powerpoint/2010/main" val="2705936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3AEFB9C-C376-D598-1666-51FF93E84B05}"/>
              </a:ext>
            </a:extLst>
          </p:cNvPr>
          <p:cNvSpPr txBox="1"/>
          <p:nvPr/>
        </p:nvSpPr>
        <p:spPr>
          <a:xfrm>
            <a:off x="188351" y="468973"/>
            <a:ext cx="73417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L’Education nouvelle et son influence</a:t>
            </a:r>
          </a:p>
        </p:txBody>
      </p:sp>
      <p:sp>
        <p:nvSpPr>
          <p:cNvPr id="4" name="ZoneTexte 3">
            <a:extLst>
              <a:ext uri="{FF2B5EF4-FFF2-40B4-BE49-F238E27FC236}">
                <a16:creationId xmlns:a16="http://schemas.microsoft.com/office/drawing/2014/main" id="{565B0563-F5A0-7342-EAA8-312E4140F397}"/>
              </a:ext>
            </a:extLst>
          </p:cNvPr>
          <p:cNvSpPr txBox="1"/>
          <p:nvPr/>
        </p:nvSpPr>
        <p:spPr>
          <a:xfrm>
            <a:off x="188351" y="930638"/>
            <a:ext cx="73417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B – Les remises en cause des années 1960-1970</a:t>
            </a:r>
          </a:p>
        </p:txBody>
      </p:sp>
      <p:sp>
        <p:nvSpPr>
          <p:cNvPr id="5" name="ZoneTexte 4">
            <a:extLst>
              <a:ext uri="{FF2B5EF4-FFF2-40B4-BE49-F238E27FC236}">
                <a16:creationId xmlns:a16="http://schemas.microsoft.com/office/drawing/2014/main" id="{FA34F107-DB37-E2AF-2B1B-A82DD1B81C35}"/>
              </a:ext>
            </a:extLst>
          </p:cNvPr>
          <p:cNvSpPr txBox="1"/>
          <p:nvPr/>
        </p:nvSpPr>
        <p:spPr>
          <a:xfrm>
            <a:off x="37876" y="-23469"/>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III – Des savoirs pour le monde moderne</a:t>
            </a:r>
          </a:p>
        </p:txBody>
      </p:sp>
      <p:sp>
        <p:nvSpPr>
          <p:cNvPr id="7" name="ZoneTexte 6">
            <a:extLst>
              <a:ext uri="{FF2B5EF4-FFF2-40B4-BE49-F238E27FC236}">
                <a16:creationId xmlns:a16="http://schemas.microsoft.com/office/drawing/2014/main" id="{55124393-90C5-887D-E95E-6367B16D48D3}"/>
              </a:ext>
            </a:extLst>
          </p:cNvPr>
          <p:cNvSpPr txBox="1"/>
          <p:nvPr/>
        </p:nvSpPr>
        <p:spPr>
          <a:xfrm>
            <a:off x="188351" y="1361525"/>
            <a:ext cx="73417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C – Les disciplines scolaires face aux enjeux actuels</a:t>
            </a:r>
          </a:p>
        </p:txBody>
      </p:sp>
      <p:sp>
        <p:nvSpPr>
          <p:cNvPr id="14" name="ZoneTexte 13">
            <a:extLst>
              <a:ext uri="{FF2B5EF4-FFF2-40B4-BE49-F238E27FC236}">
                <a16:creationId xmlns:a16="http://schemas.microsoft.com/office/drawing/2014/main" id="{466580C4-514C-655B-107C-6D9263F6DE53}"/>
              </a:ext>
            </a:extLst>
          </p:cNvPr>
          <p:cNvSpPr txBox="1"/>
          <p:nvPr/>
        </p:nvSpPr>
        <p:spPr>
          <a:xfrm>
            <a:off x="338826" y="1792412"/>
            <a:ext cx="832809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La réaffirmation des disciplines et le retour aux fondamentaux</a:t>
            </a:r>
          </a:p>
        </p:txBody>
      </p:sp>
      <p:sp>
        <p:nvSpPr>
          <p:cNvPr id="2" name="ZoneTexte 1">
            <a:extLst>
              <a:ext uri="{FF2B5EF4-FFF2-40B4-BE49-F238E27FC236}">
                <a16:creationId xmlns:a16="http://schemas.microsoft.com/office/drawing/2014/main" id="{75D6A13C-03E3-B9D4-ED60-A4DD23812224}"/>
              </a:ext>
            </a:extLst>
          </p:cNvPr>
          <p:cNvSpPr txBox="1"/>
          <p:nvPr/>
        </p:nvSpPr>
        <p:spPr>
          <a:xfrm>
            <a:off x="338826" y="2192521"/>
            <a:ext cx="832809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L’interdisciplinarité</a:t>
            </a:r>
          </a:p>
        </p:txBody>
      </p:sp>
      <p:sp>
        <p:nvSpPr>
          <p:cNvPr id="6" name="ZoneTexte 5">
            <a:extLst>
              <a:ext uri="{FF2B5EF4-FFF2-40B4-BE49-F238E27FC236}">
                <a16:creationId xmlns:a16="http://schemas.microsoft.com/office/drawing/2014/main" id="{D724A814-B65A-81C4-71E8-A1857C5C75B1}"/>
              </a:ext>
            </a:extLst>
          </p:cNvPr>
          <p:cNvSpPr txBox="1"/>
          <p:nvPr/>
        </p:nvSpPr>
        <p:spPr>
          <a:xfrm>
            <a:off x="477078" y="2592631"/>
            <a:ext cx="450573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prstClr val="white"/>
                </a:solidFill>
                <a:effectLst/>
                <a:uLnTx/>
                <a:uFillTx/>
                <a:latin typeface="Calibri" panose="020F0502020204030204"/>
                <a:ea typeface="+mn-ea"/>
                <a:cs typeface="+mn-cs"/>
              </a:rPr>
              <a:t>- De Pierre</a:t>
            </a:r>
            <a:r>
              <a:rPr kumimoji="0" lang="fr-FR" b="0" i="0" u="none" strike="noStrike" kern="1200" cap="none" spc="0" normalizeH="0" noProof="0" dirty="0">
                <a:ln>
                  <a:noFill/>
                </a:ln>
                <a:solidFill>
                  <a:prstClr val="white"/>
                </a:solidFill>
                <a:effectLst/>
                <a:uLnTx/>
                <a:uFillTx/>
                <a:latin typeface="Calibri" panose="020F0502020204030204"/>
                <a:ea typeface="+mn-ea"/>
                <a:cs typeface="+mn-cs"/>
              </a:rPr>
              <a:t> Bourdieu à Edgar Morin, en passant par Claude Lévi-Strauss et Michel Foucauld : la critique de la structuration disciplinaire des savoirs</a:t>
            </a:r>
            <a:endParaRPr kumimoji="0" lang="fr-FR"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Image 7">
            <a:extLst>
              <a:ext uri="{FF2B5EF4-FFF2-40B4-BE49-F238E27FC236}">
                <a16:creationId xmlns:a16="http://schemas.microsoft.com/office/drawing/2014/main" id="{F86C57E4-5810-8621-4346-E6CDC5250C7E}"/>
              </a:ext>
            </a:extLst>
          </p:cNvPr>
          <p:cNvPicPr>
            <a:picLocks noChangeAspect="1"/>
          </p:cNvPicPr>
          <p:nvPr/>
        </p:nvPicPr>
        <p:blipFill rotWithShape="1">
          <a:blip r:embed="rId2"/>
          <a:srcRect l="19581" r="18067"/>
          <a:stretch/>
        </p:blipFill>
        <p:spPr>
          <a:xfrm>
            <a:off x="2875721" y="3485183"/>
            <a:ext cx="2107096" cy="3379408"/>
          </a:xfrm>
          <a:prstGeom prst="rect">
            <a:avLst/>
          </a:prstGeom>
        </p:spPr>
      </p:pic>
      <p:pic>
        <p:nvPicPr>
          <p:cNvPr id="9" name="Image 8">
            <a:extLst>
              <a:ext uri="{FF2B5EF4-FFF2-40B4-BE49-F238E27FC236}">
                <a16:creationId xmlns:a16="http://schemas.microsoft.com/office/drawing/2014/main" id="{BDBFD2CA-1EA3-192D-F096-7D93DFE0B773}"/>
              </a:ext>
            </a:extLst>
          </p:cNvPr>
          <p:cNvPicPr>
            <a:picLocks noChangeAspect="1"/>
          </p:cNvPicPr>
          <p:nvPr/>
        </p:nvPicPr>
        <p:blipFill>
          <a:blip r:embed="rId3"/>
          <a:stretch>
            <a:fillRect/>
          </a:stretch>
        </p:blipFill>
        <p:spPr>
          <a:xfrm>
            <a:off x="4770783" y="284843"/>
            <a:ext cx="4373217" cy="6573158"/>
          </a:xfrm>
          <a:prstGeom prst="rect">
            <a:avLst/>
          </a:prstGeom>
          <a:ln w="28575">
            <a:solidFill>
              <a:schemeClr val="tx1"/>
            </a:solidFill>
          </a:ln>
        </p:spPr>
      </p:pic>
    </p:spTree>
    <p:extLst>
      <p:ext uri="{BB962C8B-B14F-4D97-AF65-F5344CB8AC3E}">
        <p14:creationId xmlns:p14="http://schemas.microsoft.com/office/powerpoint/2010/main" val="230100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3AEFB9C-C376-D598-1666-51FF93E84B05}"/>
              </a:ext>
            </a:extLst>
          </p:cNvPr>
          <p:cNvSpPr txBox="1"/>
          <p:nvPr/>
        </p:nvSpPr>
        <p:spPr>
          <a:xfrm>
            <a:off x="188351" y="468973"/>
            <a:ext cx="73417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L’Education nouvelle et son influence</a:t>
            </a:r>
          </a:p>
        </p:txBody>
      </p:sp>
      <p:sp>
        <p:nvSpPr>
          <p:cNvPr id="4" name="ZoneTexte 3">
            <a:extLst>
              <a:ext uri="{FF2B5EF4-FFF2-40B4-BE49-F238E27FC236}">
                <a16:creationId xmlns:a16="http://schemas.microsoft.com/office/drawing/2014/main" id="{565B0563-F5A0-7342-EAA8-312E4140F397}"/>
              </a:ext>
            </a:extLst>
          </p:cNvPr>
          <p:cNvSpPr txBox="1"/>
          <p:nvPr/>
        </p:nvSpPr>
        <p:spPr>
          <a:xfrm>
            <a:off x="188351" y="930638"/>
            <a:ext cx="73417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B – Les remises en cause des années 1960-1970</a:t>
            </a:r>
          </a:p>
        </p:txBody>
      </p:sp>
      <p:sp>
        <p:nvSpPr>
          <p:cNvPr id="5" name="ZoneTexte 4">
            <a:extLst>
              <a:ext uri="{FF2B5EF4-FFF2-40B4-BE49-F238E27FC236}">
                <a16:creationId xmlns:a16="http://schemas.microsoft.com/office/drawing/2014/main" id="{FA34F107-DB37-E2AF-2B1B-A82DD1B81C35}"/>
              </a:ext>
            </a:extLst>
          </p:cNvPr>
          <p:cNvSpPr txBox="1"/>
          <p:nvPr/>
        </p:nvSpPr>
        <p:spPr>
          <a:xfrm>
            <a:off x="37876" y="-23469"/>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III – Des savoirs pour le monde moderne</a:t>
            </a:r>
          </a:p>
        </p:txBody>
      </p:sp>
      <p:sp>
        <p:nvSpPr>
          <p:cNvPr id="7" name="ZoneTexte 6">
            <a:extLst>
              <a:ext uri="{FF2B5EF4-FFF2-40B4-BE49-F238E27FC236}">
                <a16:creationId xmlns:a16="http://schemas.microsoft.com/office/drawing/2014/main" id="{55124393-90C5-887D-E95E-6367B16D48D3}"/>
              </a:ext>
            </a:extLst>
          </p:cNvPr>
          <p:cNvSpPr txBox="1"/>
          <p:nvPr/>
        </p:nvSpPr>
        <p:spPr>
          <a:xfrm>
            <a:off x="188351" y="1361525"/>
            <a:ext cx="73417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C – Les disciplines scolaires face aux enjeux actuels</a:t>
            </a:r>
          </a:p>
        </p:txBody>
      </p:sp>
      <p:sp>
        <p:nvSpPr>
          <p:cNvPr id="14" name="ZoneTexte 13">
            <a:extLst>
              <a:ext uri="{FF2B5EF4-FFF2-40B4-BE49-F238E27FC236}">
                <a16:creationId xmlns:a16="http://schemas.microsoft.com/office/drawing/2014/main" id="{466580C4-514C-655B-107C-6D9263F6DE53}"/>
              </a:ext>
            </a:extLst>
          </p:cNvPr>
          <p:cNvSpPr txBox="1"/>
          <p:nvPr/>
        </p:nvSpPr>
        <p:spPr>
          <a:xfrm>
            <a:off x="338826" y="1792412"/>
            <a:ext cx="832809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La réaffirmation des disciplines et le retour aux fondamentaux</a:t>
            </a:r>
          </a:p>
        </p:txBody>
      </p:sp>
      <p:sp>
        <p:nvSpPr>
          <p:cNvPr id="2" name="ZoneTexte 1">
            <a:extLst>
              <a:ext uri="{FF2B5EF4-FFF2-40B4-BE49-F238E27FC236}">
                <a16:creationId xmlns:a16="http://schemas.microsoft.com/office/drawing/2014/main" id="{75D6A13C-03E3-B9D4-ED60-A4DD23812224}"/>
              </a:ext>
            </a:extLst>
          </p:cNvPr>
          <p:cNvSpPr txBox="1"/>
          <p:nvPr/>
        </p:nvSpPr>
        <p:spPr>
          <a:xfrm>
            <a:off x="338826" y="2192521"/>
            <a:ext cx="832809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L’interdisciplinarité</a:t>
            </a:r>
          </a:p>
        </p:txBody>
      </p:sp>
      <p:sp>
        <p:nvSpPr>
          <p:cNvPr id="6" name="ZoneTexte 5">
            <a:extLst>
              <a:ext uri="{FF2B5EF4-FFF2-40B4-BE49-F238E27FC236}">
                <a16:creationId xmlns:a16="http://schemas.microsoft.com/office/drawing/2014/main" id="{D724A814-B65A-81C4-71E8-A1857C5C75B1}"/>
              </a:ext>
            </a:extLst>
          </p:cNvPr>
          <p:cNvSpPr txBox="1"/>
          <p:nvPr/>
        </p:nvSpPr>
        <p:spPr>
          <a:xfrm>
            <a:off x="477078" y="2592631"/>
            <a:ext cx="878619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De Pierre Bourdieu à Edgar Morin, en passant par Claude Lévi-Strauss et Michel Foucauld : la critique de la structuration disciplinaire des savoirs</a:t>
            </a:r>
          </a:p>
        </p:txBody>
      </p:sp>
      <p:sp>
        <p:nvSpPr>
          <p:cNvPr id="10" name="ZoneTexte 9">
            <a:extLst>
              <a:ext uri="{FF2B5EF4-FFF2-40B4-BE49-F238E27FC236}">
                <a16:creationId xmlns:a16="http://schemas.microsoft.com/office/drawing/2014/main" id="{4CC605DC-D4F1-2769-89D2-C717218D46E3}"/>
              </a:ext>
            </a:extLst>
          </p:cNvPr>
          <p:cNvSpPr txBox="1"/>
          <p:nvPr/>
        </p:nvSpPr>
        <p:spPr>
          <a:xfrm>
            <a:off x="477078" y="3238962"/>
            <a:ext cx="866692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Les</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enseignements d’exploration (2011) et de spécialité (2019) au lycée : prolongement d’une méthode éprouvée en SES (1993-2011)</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63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3AEFB9C-C376-D598-1666-51FF93E84B05}"/>
              </a:ext>
            </a:extLst>
          </p:cNvPr>
          <p:cNvSpPr txBox="1"/>
          <p:nvPr/>
        </p:nvSpPr>
        <p:spPr>
          <a:xfrm>
            <a:off x="188351" y="44903"/>
            <a:ext cx="73417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L’Education nouvelle et son influence</a:t>
            </a:r>
          </a:p>
        </p:txBody>
      </p:sp>
      <p:sp>
        <p:nvSpPr>
          <p:cNvPr id="6" name="ZoneTexte 5">
            <a:extLst>
              <a:ext uri="{FF2B5EF4-FFF2-40B4-BE49-F238E27FC236}">
                <a16:creationId xmlns:a16="http://schemas.microsoft.com/office/drawing/2014/main" id="{1F0DD7CF-804F-B219-3AB6-182CDE222670}"/>
              </a:ext>
            </a:extLst>
          </p:cNvPr>
          <p:cNvSpPr txBox="1"/>
          <p:nvPr/>
        </p:nvSpPr>
        <p:spPr>
          <a:xfrm>
            <a:off x="267864" y="394192"/>
            <a:ext cx="734170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Une République ouverte à la modernité pédagogique</a:t>
            </a:r>
          </a:p>
        </p:txBody>
      </p:sp>
      <p:sp>
        <p:nvSpPr>
          <p:cNvPr id="7" name="ZoneTexte 6">
            <a:extLst>
              <a:ext uri="{FF2B5EF4-FFF2-40B4-BE49-F238E27FC236}">
                <a16:creationId xmlns:a16="http://schemas.microsoft.com/office/drawing/2014/main" id="{771269FA-34EF-C5B9-2817-9A3F88E84B6B}"/>
              </a:ext>
            </a:extLst>
          </p:cNvPr>
          <p:cNvSpPr txBox="1"/>
          <p:nvPr/>
        </p:nvSpPr>
        <p:spPr>
          <a:xfrm>
            <a:off x="493151" y="723495"/>
            <a:ext cx="887613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Ne pas jouer l’instruction contre l’éducation</a:t>
            </a:r>
          </a:p>
        </p:txBody>
      </p:sp>
      <p:sp>
        <p:nvSpPr>
          <p:cNvPr id="8" name="ZoneTexte 7">
            <a:extLst>
              <a:ext uri="{FF2B5EF4-FFF2-40B4-BE49-F238E27FC236}">
                <a16:creationId xmlns:a16="http://schemas.microsoft.com/office/drawing/2014/main" id="{FA811AAE-88E5-1F95-422C-E59BDFEAB921}"/>
              </a:ext>
            </a:extLst>
          </p:cNvPr>
          <p:cNvSpPr txBox="1"/>
          <p:nvPr/>
        </p:nvSpPr>
        <p:spPr>
          <a:xfrm>
            <a:off x="493151" y="1047310"/>
            <a:ext cx="734170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La promotion des « méthodes nouvelles »</a:t>
            </a:r>
          </a:p>
        </p:txBody>
      </p:sp>
      <p:pic>
        <p:nvPicPr>
          <p:cNvPr id="9" name="Image 8">
            <a:extLst>
              <a:ext uri="{FF2B5EF4-FFF2-40B4-BE49-F238E27FC236}">
                <a16:creationId xmlns:a16="http://schemas.microsoft.com/office/drawing/2014/main" id="{8B2CAB65-F40B-0889-720B-D52D2D50E59F}"/>
              </a:ext>
            </a:extLst>
          </p:cNvPr>
          <p:cNvPicPr>
            <a:picLocks noChangeAspect="1"/>
          </p:cNvPicPr>
          <p:nvPr/>
        </p:nvPicPr>
        <p:blipFill rotWithShape="1">
          <a:blip r:embed="rId2"/>
          <a:srcRect l="12804" r="7148"/>
          <a:stretch/>
        </p:blipFill>
        <p:spPr>
          <a:xfrm>
            <a:off x="381492" y="3079397"/>
            <a:ext cx="2600246" cy="3248338"/>
          </a:xfrm>
          <a:prstGeom prst="rect">
            <a:avLst/>
          </a:prstGeom>
        </p:spPr>
      </p:pic>
      <p:pic>
        <p:nvPicPr>
          <p:cNvPr id="11" name="Image 10">
            <a:extLst>
              <a:ext uri="{FF2B5EF4-FFF2-40B4-BE49-F238E27FC236}">
                <a16:creationId xmlns:a16="http://schemas.microsoft.com/office/drawing/2014/main" id="{E8158E62-6008-2A66-4078-DEDFECDD6A2F}"/>
              </a:ext>
            </a:extLst>
          </p:cNvPr>
          <p:cNvPicPr>
            <a:picLocks noChangeAspect="1"/>
          </p:cNvPicPr>
          <p:nvPr/>
        </p:nvPicPr>
        <p:blipFill>
          <a:blip r:embed="rId3"/>
          <a:stretch>
            <a:fillRect/>
          </a:stretch>
        </p:blipFill>
        <p:spPr>
          <a:xfrm>
            <a:off x="3495841" y="3091848"/>
            <a:ext cx="2380423" cy="3235887"/>
          </a:xfrm>
          <a:prstGeom prst="rect">
            <a:avLst/>
          </a:prstGeom>
        </p:spPr>
      </p:pic>
      <p:pic>
        <p:nvPicPr>
          <p:cNvPr id="13" name="Image 12">
            <a:extLst>
              <a:ext uri="{FF2B5EF4-FFF2-40B4-BE49-F238E27FC236}">
                <a16:creationId xmlns:a16="http://schemas.microsoft.com/office/drawing/2014/main" id="{592D60B8-0443-6271-0F9B-7F4CB2D63DDB}"/>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l="12007" t="9718" r="7725" b="9690"/>
          <a:stretch/>
        </p:blipFill>
        <p:spPr>
          <a:xfrm>
            <a:off x="6390367" y="3074258"/>
            <a:ext cx="2427968" cy="3253477"/>
          </a:xfrm>
          <a:prstGeom prst="rect">
            <a:avLst/>
          </a:prstGeom>
        </p:spPr>
      </p:pic>
      <p:sp>
        <p:nvSpPr>
          <p:cNvPr id="14" name="ZoneTexte 13">
            <a:extLst>
              <a:ext uri="{FF2B5EF4-FFF2-40B4-BE49-F238E27FC236}">
                <a16:creationId xmlns:a16="http://schemas.microsoft.com/office/drawing/2014/main" id="{2B80BA26-F1C2-F3D9-B4C4-38A0CA04A8F1}"/>
              </a:ext>
            </a:extLst>
          </p:cNvPr>
          <p:cNvSpPr txBox="1"/>
          <p:nvPr/>
        </p:nvSpPr>
        <p:spPr>
          <a:xfrm>
            <a:off x="6546573" y="5395192"/>
            <a:ext cx="2139240" cy="830997"/>
          </a:xfrm>
          <a:prstGeom prst="rect">
            <a:avLst/>
          </a:prstGeom>
          <a:solidFill>
            <a:srgbClr val="1C1C1C">
              <a:alpha val="50196"/>
            </a:srgbClr>
          </a:solidFill>
          <a:ln w="19050">
            <a:solidFill>
              <a:schemeClr val="tx1"/>
            </a:solidFill>
          </a:ln>
        </p:spPr>
        <p:txBody>
          <a:bodyPr wrap="square" rtlCol="0">
            <a:spAutoFit/>
          </a:bodyPr>
          <a:lstStyle/>
          <a:p>
            <a:pPr algn="ctr"/>
            <a:r>
              <a:rPr lang="fr-FR" sz="2400" b="1" dirty="0"/>
              <a:t>Henri Marion</a:t>
            </a:r>
          </a:p>
          <a:p>
            <a:pPr algn="ctr"/>
            <a:r>
              <a:rPr lang="fr-FR" sz="2400" dirty="0"/>
              <a:t>1846-1896</a:t>
            </a:r>
          </a:p>
        </p:txBody>
      </p:sp>
      <p:sp>
        <p:nvSpPr>
          <p:cNvPr id="15" name="ZoneTexte 14">
            <a:extLst>
              <a:ext uri="{FF2B5EF4-FFF2-40B4-BE49-F238E27FC236}">
                <a16:creationId xmlns:a16="http://schemas.microsoft.com/office/drawing/2014/main" id="{7E7EFDF3-2A2B-BA58-07E3-EF39A23349E9}"/>
              </a:ext>
            </a:extLst>
          </p:cNvPr>
          <p:cNvSpPr txBox="1"/>
          <p:nvPr/>
        </p:nvSpPr>
        <p:spPr>
          <a:xfrm>
            <a:off x="3556137" y="5395191"/>
            <a:ext cx="2259831" cy="830997"/>
          </a:xfrm>
          <a:prstGeom prst="rect">
            <a:avLst/>
          </a:prstGeom>
          <a:solidFill>
            <a:srgbClr val="1C1C1C">
              <a:alpha val="50196"/>
            </a:srgbClr>
          </a:solidFill>
          <a:ln w="19050">
            <a:solidFill>
              <a:schemeClr val="tx1"/>
            </a:solidFill>
          </a:ln>
        </p:spPr>
        <p:txBody>
          <a:bodyPr wrap="square" rtlCol="0">
            <a:spAutoFit/>
          </a:bodyPr>
          <a:lstStyle/>
          <a:p>
            <a:pPr algn="ctr"/>
            <a:r>
              <a:rPr lang="fr-FR" sz="2400" b="1" dirty="0"/>
              <a:t>Emile Durkheim</a:t>
            </a:r>
          </a:p>
          <a:p>
            <a:pPr algn="ctr"/>
            <a:r>
              <a:rPr lang="fr-FR" sz="2400" dirty="0"/>
              <a:t>1858-1917</a:t>
            </a:r>
          </a:p>
        </p:txBody>
      </p:sp>
      <p:sp>
        <p:nvSpPr>
          <p:cNvPr id="16" name="ZoneTexte 15">
            <a:extLst>
              <a:ext uri="{FF2B5EF4-FFF2-40B4-BE49-F238E27FC236}">
                <a16:creationId xmlns:a16="http://schemas.microsoft.com/office/drawing/2014/main" id="{A719ED1C-7DD1-D6B5-5A72-7182C556A2A7}"/>
              </a:ext>
            </a:extLst>
          </p:cNvPr>
          <p:cNvSpPr txBox="1"/>
          <p:nvPr/>
        </p:nvSpPr>
        <p:spPr>
          <a:xfrm>
            <a:off x="611995" y="5395191"/>
            <a:ext cx="2139240" cy="830997"/>
          </a:xfrm>
          <a:prstGeom prst="rect">
            <a:avLst/>
          </a:prstGeom>
          <a:solidFill>
            <a:srgbClr val="1C1C1C">
              <a:alpha val="50196"/>
            </a:srgbClr>
          </a:solidFill>
          <a:ln w="19050">
            <a:solidFill>
              <a:schemeClr val="tx1"/>
            </a:solidFill>
          </a:ln>
        </p:spPr>
        <p:txBody>
          <a:bodyPr wrap="square" rtlCol="0">
            <a:spAutoFit/>
          </a:bodyPr>
          <a:lstStyle/>
          <a:p>
            <a:pPr algn="ctr"/>
            <a:r>
              <a:rPr lang="fr-FR" sz="2400" b="1" dirty="0"/>
              <a:t>Ernest Lavisse</a:t>
            </a:r>
          </a:p>
          <a:p>
            <a:pPr algn="ctr"/>
            <a:r>
              <a:rPr lang="fr-FR" sz="2400" dirty="0"/>
              <a:t>1842-1922</a:t>
            </a:r>
          </a:p>
        </p:txBody>
      </p:sp>
      <p:sp>
        <p:nvSpPr>
          <p:cNvPr id="17" name="ZoneTexte 16">
            <a:extLst>
              <a:ext uri="{FF2B5EF4-FFF2-40B4-BE49-F238E27FC236}">
                <a16:creationId xmlns:a16="http://schemas.microsoft.com/office/drawing/2014/main" id="{E6B7C1D6-74B4-39BA-CAEC-CFC63B079FDC}"/>
              </a:ext>
            </a:extLst>
          </p:cNvPr>
          <p:cNvSpPr txBox="1"/>
          <p:nvPr/>
        </p:nvSpPr>
        <p:spPr>
          <a:xfrm>
            <a:off x="493151" y="1371125"/>
            <a:ext cx="734170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Le soutien de personnalités du monde intellectuel</a:t>
            </a:r>
          </a:p>
        </p:txBody>
      </p:sp>
      <p:pic>
        <p:nvPicPr>
          <p:cNvPr id="18" name="Image 17">
            <a:extLst>
              <a:ext uri="{FF2B5EF4-FFF2-40B4-BE49-F238E27FC236}">
                <a16:creationId xmlns:a16="http://schemas.microsoft.com/office/drawing/2014/main" id="{F0DAC7EF-39DE-E594-A86C-2B523F52DAD6}"/>
              </a:ext>
            </a:extLst>
          </p:cNvPr>
          <p:cNvPicPr>
            <a:picLocks noChangeAspect="1"/>
          </p:cNvPicPr>
          <p:nvPr/>
        </p:nvPicPr>
        <p:blipFill rotWithShape="1">
          <a:blip r:embed="rId6"/>
          <a:srcRect l="16585" r="19708"/>
          <a:stretch/>
        </p:blipFill>
        <p:spPr>
          <a:xfrm>
            <a:off x="7060347" y="-7109"/>
            <a:ext cx="2063119" cy="3238500"/>
          </a:xfrm>
          <a:prstGeom prst="rect">
            <a:avLst/>
          </a:prstGeom>
        </p:spPr>
      </p:pic>
    </p:spTree>
    <p:extLst>
      <p:ext uri="{BB962C8B-B14F-4D97-AF65-F5344CB8AC3E}">
        <p14:creationId xmlns:p14="http://schemas.microsoft.com/office/powerpoint/2010/main" val="184384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3AEFB9C-C376-D598-1666-51FF93E84B05}"/>
              </a:ext>
            </a:extLst>
          </p:cNvPr>
          <p:cNvSpPr txBox="1"/>
          <p:nvPr/>
        </p:nvSpPr>
        <p:spPr>
          <a:xfrm>
            <a:off x="188351" y="468973"/>
            <a:ext cx="73417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L’Education nouvelle et son influence</a:t>
            </a:r>
          </a:p>
        </p:txBody>
      </p:sp>
      <p:sp>
        <p:nvSpPr>
          <p:cNvPr id="4" name="ZoneTexte 3">
            <a:extLst>
              <a:ext uri="{FF2B5EF4-FFF2-40B4-BE49-F238E27FC236}">
                <a16:creationId xmlns:a16="http://schemas.microsoft.com/office/drawing/2014/main" id="{565B0563-F5A0-7342-EAA8-312E4140F397}"/>
              </a:ext>
            </a:extLst>
          </p:cNvPr>
          <p:cNvSpPr txBox="1"/>
          <p:nvPr/>
        </p:nvSpPr>
        <p:spPr>
          <a:xfrm>
            <a:off x="188351" y="930638"/>
            <a:ext cx="73417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B – Les remises en cause des années 1960-1970</a:t>
            </a:r>
          </a:p>
        </p:txBody>
      </p:sp>
      <p:sp>
        <p:nvSpPr>
          <p:cNvPr id="5" name="ZoneTexte 4">
            <a:extLst>
              <a:ext uri="{FF2B5EF4-FFF2-40B4-BE49-F238E27FC236}">
                <a16:creationId xmlns:a16="http://schemas.microsoft.com/office/drawing/2014/main" id="{FA34F107-DB37-E2AF-2B1B-A82DD1B81C35}"/>
              </a:ext>
            </a:extLst>
          </p:cNvPr>
          <p:cNvSpPr txBox="1"/>
          <p:nvPr/>
        </p:nvSpPr>
        <p:spPr>
          <a:xfrm>
            <a:off x="37876" y="-23469"/>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III – Des savoirs pour le monde moderne</a:t>
            </a:r>
          </a:p>
        </p:txBody>
      </p:sp>
      <p:sp>
        <p:nvSpPr>
          <p:cNvPr id="7" name="ZoneTexte 6">
            <a:extLst>
              <a:ext uri="{FF2B5EF4-FFF2-40B4-BE49-F238E27FC236}">
                <a16:creationId xmlns:a16="http://schemas.microsoft.com/office/drawing/2014/main" id="{55124393-90C5-887D-E95E-6367B16D48D3}"/>
              </a:ext>
            </a:extLst>
          </p:cNvPr>
          <p:cNvSpPr txBox="1"/>
          <p:nvPr/>
        </p:nvSpPr>
        <p:spPr>
          <a:xfrm>
            <a:off x="188351" y="1361525"/>
            <a:ext cx="73417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C – Les disciplines scolaires face aux enjeux actuels</a:t>
            </a:r>
          </a:p>
        </p:txBody>
      </p:sp>
      <p:sp>
        <p:nvSpPr>
          <p:cNvPr id="14" name="ZoneTexte 13">
            <a:extLst>
              <a:ext uri="{FF2B5EF4-FFF2-40B4-BE49-F238E27FC236}">
                <a16:creationId xmlns:a16="http://schemas.microsoft.com/office/drawing/2014/main" id="{466580C4-514C-655B-107C-6D9263F6DE53}"/>
              </a:ext>
            </a:extLst>
          </p:cNvPr>
          <p:cNvSpPr txBox="1"/>
          <p:nvPr/>
        </p:nvSpPr>
        <p:spPr>
          <a:xfrm>
            <a:off x="338826" y="1792412"/>
            <a:ext cx="832809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La réaffirmation des disciplines et le retour aux fondamentaux</a:t>
            </a:r>
          </a:p>
        </p:txBody>
      </p:sp>
      <p:sp>
        <p:nvSpPr>
          <p:cNvPr id="2" name="ZoneTexte 1">
            <a:extLst>
              <a:ext uri="{FF2B5EF4-FFF2-40B4-BE49-F238E27FC236}">
                <a16:creationId xmlns:a16="http://schemas.microsoft.com/office/drawing/2014/main" id="{75D6A13C-03E3-B9D4-ED60-A4DD23812224}"/>
              </a:ext>
            </a:extLst>
          </p:cNvPr>
          <p:cNvSpPr txBox="1"/>
          <p:nvPr/>
        </p:nvSpPr>
        <p:spPr>
          <a:xfrm>
            <a:off x="338826" y="2192521"/>
            <a:ext cx="832809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L’interdisciplinarité</a:t>
            </a:r>
          </a:p>
        </p:txBody>
      </p:sp>
      <p:sp>
        <p:nvSpPr>
          <p:cNvPr id="8" name="ZoneTexte 7">
            <a:extLst>
              <a:ext uri="{FF2B5EF4-FFF2-40B4-BE49-F238E27FC236}">
                <a16:creationId xmlns:a16="http://schemas.microsoft.com/office/drawing/2014/main" id="{B5FC3529-A697-13CE-7D52-6C8C4AE57B8E}"/>
              </a:ext>
            </a:extLst>
          </p:cNvPr>
          <p:cNvSpPr txBox="1"/>
          <p:nvPr/>
        </p:nvSpPr>
        <p:spPr>
          <a:xfrm>
            <a:off x="338826" y="2592631"/>
            <a:ext cx="832809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3 – Le temps des « éducations à »</a:t>
            </a:r>
          </a:p>
        </p:txBody>
      </p:sp>
      <p:sp>
        <p:nvSpPr>
          <p:cNvPr id="9" name="ZoneTexte 8">
            <a:extLst>
              <a:ext uri="{FF2B5EF4-FFF2-40B4-BE49-F238E27FC236}">
                <a16:creationId xmlns:a16="http://schemas.microsoft.com/office/drawing/2014/main" id="{9E8FF69A-286F-9D07-E586-5E93F404C6D3}"/>
              </a:ext>
            </a:extLst>
          </p:cNvPr>
          <p:cNvSpPr txBox="1"/>
          <p:nvPr/>
        </p:nvSpPr>
        <p:spPr>
          <a:xfrm>
            <a:off x="188351" y="2992740"/>
            <a:ext cx="459816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prstClr val="white"/>
                </a:solidFill>
                <a:effectLst/>
                <a:uLnTx/>
                <a:uFillTx/>
                <a:latin typeface="Calibri" panose="020F0502020204030204"/>
                <a:ea typeface="+mn-ea"/>
                <a:cs typeface="+mn-cs"/>
              </a:rPr>
              <a:t>- L’accroissement des demandes de la société</a:t>
            </a:r>
          </a:p>
        </p:txBody>
      </p:sp>
      <p:sp>
        <p:nvSpPr>
          <p:cNvPr id="11" name="ZoneTexte 10">
            <a:extLst>
              <a:ext uri="{FF2B5EF4-FFF2-40B4-BE49-F238E27FC236}">
                <a16:creationId xmlns:a16="http://schemas.microsoft.com/office/drawing/2014/main" id="{6610D8BE-F10B-89B7-CC3D-87BAF4E6C1D3}"/>
              </a:ext>
            </a:extLst>
          </p:cNvPr>
          <p:cNvSpPr txBox="1"/>
          <p:nvPr/>
        </p:nvSpPr>
        <p:spPr>
          <a:xfrm>
            <a:off x="188351" y="3362072"/>
            <a:ext cx="445846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prstClr val="white"/>
                </a:solidFill>
                <a:effectLst/>
                <a:uLnTx/>
                <a:uFillTx/>
                <a:latin typeface="Calibri" panose="020F0502020204030204"/>
                <a:ea typeface="+mn-ea"/>
                <a:cs typeface="+mn-cs"/>
              </a:rPr>
              <a:t>- Un cadre disciplinaire peu adéquat</a:t>
            </a:r>
          </a:p>
        </p:txBody>
      </p:sp>
      <p:sp>
        <p:nvSpPr>
          <p:cNvPr id="12" name="ZoneTexte 11">
            <a:extLst>
              <a:ext uri="{FF2B5EF4-FFF2-40B4-BE49-F238E27FC236}">
                <a16:creationId xmlns:a16="http://schemas.microsoft.com/office/drawing/2014/main" id="{3426B763-00A8-3B48-1377-1AE829A4BC1D}"/>
              </a:ext>
            </a:extLst>
          </p:cNvPr>
          <p:cNvSpPr txBox="1"/>
          <p:nvPr/>
        </p:nvSpPr>
        <p:spPr>
          <a:xfrm>
            <a:off x="188351" y="3736784"/>
            <a:ext cx="412826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prstClr val="white"/>
                </a:solidFill>
                <a:effectLst/>
                <a:uLnTx/>
                <a:uFillTx/>
                <a:latin typeface="Calibri" panose="020F0502020204030204"/>
                <a:ea typeface="+mn-ea"/>
                <a:cs typeface="+mn-cs"/>
              </a:rPr>
              <a:t>- Faut-il créer de nouvelles disciplines</a:t>
            </a:r>
            <a:r>
              <a:rPr kumimoji="0" lang="fr-FR" b="0" i="0" u="none" strike="noStrike" kern="1200" cap="none" spc="0" normalizeH="0" noProof="0" dirty="0">
                <a:ln>
                  <a:noFill/>
                </a:ln>
                <a:solidFill>
                  <a:prstClr val="white"/>
                </a:solidFill>
                <a:effectLst/>
                <a:uLnTx/>
                <a:uFillTx/>
                <a:latin typeface="Calibri" panose="020F0502020204030204"/>
                <a:ea typeface="+mn-ea"/>
                <a:cs typeface="+mn-cs"/>
              </a:rPr>
              <a:t> ?</a:t>
            </a:r>
            <a:endParaRPr kumimoji="0" lang="fr-FR"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98EDD486-A0C7-1BBA-0B96-C2488A971D3D}"/>
              </a:ext>
            </a:extLst>
          </p:cNvPr>
          <p:cNvSpPr txBox="1"/>
          <p:nvPr/>
        </p:nvSpPr>
        <p:spPr>
          <a:xfrm>
            <a:off x="188351" y="5496475"/>
            <a:ext cx="6228522" cy="984885"/>
          </a:xfrm>
          <a:prstGeom prst="rect">
            <a:avLst/>
          </a:prstGeom>
          <a:solidFill>
            <a:schemeClr val="bg1">
              <a:lumMod val="75000"/>
              <a:lumOff val="25000"/>
            </a:schemeClr>
          </a:solidFill>
          <a:ln w="28575">
            <a:solidFill>
              <a:schemeClr val="tx1"/>
            </a:solidFill>
          </a:ln>
        </p:spPr>
        <p:txBody>
          <a:bodyPr wrap="square" rtlCol="0">
            <a:spAutoFit/>
          </a:bodyPr>
          <a:lstStyle/>
          <a:p>
            <a:r>
              <a:rPr lang="fr-FR" sz="2000" dirty="0"/>
              <a:t>« Cette structuration des savoirs, héritée de l’histoire, est l’un des obstacles à la constitution de nouveaux savoirs »</a:t>
            </a:r>
          </a:p>
          <a:p>
            <a:pPr algn="r"/>
            <a:r>
              <a:rPr lang="fr-FR" dirty="0"/>
              <a:t>Antoine Prost</a:t>
            </a:r>
          </a:p>
        </p:txBody>
      </p:sp>
      <p:sp>
        <p:nvSpPr>
          <p:cNvPr id="6" name="ZoneTexte 5">
            <a:extLst>
              <a:ext uri="{FF2B5EF4-FFF2-40B4-BE49-F238E27FC236}">
                <a16:creationId xmlns:a16="http://schemas.microsoft.com/office/drawing/2014/main" id="{0879BC72-AC05-1182-B02D-D92B68F9767E}"/>
              </a:ext>
            </a:extLst>
          </p:cNvPr>
          <p:cNvSpPr txBox="1"/>
          <p:nvPr/>
        </p:nvSpPr>
        <p:spPr>
          <a:xfrm>
            <a:off x="4699000" y="2352537"/>
            <a:ext cx="4199835" cy="2811282"/>
          </a:xfrm>
          <a:prstGeom prst="rect">
            <a:avLst/>
          </a:prstGeom>
          <a:solidFill>
            <a:srgbClr val="262626"/>
          </a:solidFill>
          <a:ln>
            <a:solidFill>
              <a:schemeClr val="tx1"/>
            </a:solidFill>
          </a:ln>
        </p:spPr>
        <p:txBody>
          <a:bodyPr wrap="square" rtlCol="0">
            <a:spAutoFit/>
          </a:bodyPr>
          <a:lstStyle/>
          <a:p>
            <a:pPr algn="ctr"/>
            <a:r>
              <a:rPr lang="fr-FR" b="1" dirty="0"/>
              <a:t>Education à la sexualité</a:t>
            </a:r>
          </a:p>
          <a:p>
            <a:pPr marL="342900" lvl="0" indent="-342900">
              <a:lnSpc>
                <a:spcPct val="115000"/>
              </a:lnSpc>
              <a:spcAft>
                <a:spcPts val="600"/>
              </a:spcAft>
              <a:buFont typeface="Times New Roman" panose="02020603050405020304" pitchFamily="18" charset="0"/>
              <a:buChar char="-"/>
              <a:tabLst>
                <a:tab pos="457200" algn="l"/>
              </a:tabLst>
            </a:pPr>
            <a:r>
              <a:rPr lang="fr-FR" sz="1800" dirty="0">
                <a:effectLst/>
                <a:ea typeface="Calibri" panose="020F0502020204030204" pitchFamily="34" charset="0"/>
                <a:cs typeface="Times New Roman" panose="02020603050405020304" pitchFamily="18" charset="0"/>
              </a:rPr>
              <a:t>1973 : circulaire Fontanet sur l’ »information sexuelle »</a:t>
            </a:r>
          </a:p>
          <a:p>
            <a:pPr marL="342900" lvl="0" indent="-342900">
              <a:lnSpc>
                <a:spcPct val="115000"/>
              </a:lnSpc>
              <a:spcAft>
                <a:spcPts val="600"/>
              </a:spcAft>
              <a:buFont typeface="Times New Roman" panose="02020603050405020304" pitchFamily="18" charset="0"/>
              <a:buChar char="-"/>
              <a:tabLst>
                <a:tab pos="457200" algn="l"/>
              </a:tabLst>
            </a:pPr>
            <a:r>
              <a:rPr lang="fr-FR" sz="1800" dirty="0">
                <a:effectLst/>
                <a:ea typeface="Calibri" panose="020F0502020204030204" pitchFamily="34" charset="0"/>
                <a:cs typeface="Times New Roman" panose="02020603050405020304" pitchFamily="18" charset="0"/>
              </a:rPr>
              <a:t>1998 : Circulaire Royal « Éducation à la sexualité et prévention du SIDA »</a:t>
            </a:r>
          </a:p>
          <a:p>
            <a:pPr marL="342900" lvl="0" indent="-342900">
              <a:lnSpc>
                <a:spcPct val="115000"/>
              </a:lnSpc>
              <a:spcAft>
                <a:spcPts val="600"/>
              </a:spcAft>
              <a:buFont typeface="Times New Roman" panose="02020603050405020304" pitchFamily="18" charset="0"/>
              <a:buChar char="-"/>
              <a:tabLst>
                <a:tab pos="457200" algn="l"/>
              </a:tabLst>
            </a:pPr>
            <a:r>
              <a:rPr lang="fr-FR" sz="1800" dirty="0">
                <a:effectLst/>
                <a:ea typeface="Calibri" panose="020F0502020204030204" pitchFamily="34" charset="0"/>
                <a:cs typeface="Times New Roman" panose="02020603050405020304" pitchFamily="18" charset="0"/>
              </a:rPr>
              <a:t>2001 : Loi sur l’IVG et le planning familial : 3 séances obligatoires par an</a:t>
            </a:r>
          </a:p>
          <a:p>
            <a:pPr marL="342900" lvl="0" indent="-342900">
              <a:lnSpc>
                <a:spcPct val="115000"/>
              </a:lnSpc>
              <a:spcAft>
                <a:spcPts val="600"/>
              </a:spcAft>
              <a:buFont typeface="Times New Roman" panose="02020603050405020304" pitchFamily="18" charset="0"/>
              <a:buChar char="-"/>
              <a:tabLst>
                <a:tab pos="457200" algn="l"/>
              </a:tabLst>
            </a:pPr>
            <a:r>
              <a:rPr lang="fr-FR" sz="1800" dirty="0">
                <a:effectLst/>
                <a:ea typeface="Calibri" panose="020F0502020204030204" pitchFamily="34" charset="0"/>
                <a:cs typeface="Times New Roman" panose="02020603050405020304" pitchFamily="18" charset="0"/>
              </a:rPr>
              <a:t>2024 : Programmes pour l’EVARS</a:t>
            </a:r>
          </a:p>
        </p:txBody>
      </p:sp>
    </p:spTree>
    <p:extLst>
      <p:ext uri="{BB962C8B-B14F-4D97-AF65-F5344CB8AC3E}">
        <p14:creationId xmlns:p14="http://schemas.microsoft.com/office/powerpoint/2010/main" val="34722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3AEFB9C-C376-D598-1666-51FF93E84B05}"/>
              </a:ext>
            </a:extLst>
          </p:cNvPr>
          <p:cNvSpPr txBox="1"/>
          <p:nvPr/>
        </p:nvSpPr>
        <p:spPr>
          <a:xfrm>
            <a:off x="188351" y="44903"/>
            <a:ext cx="73417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L’Education nouvelle et son influence</a:t>
            </a:r>
          </a:p>
        </p:txBody>
      </p:sp>
      <p:sp>
        <p:nvSpPr>
          <p:cNvPr id="6" name="ZoneTexte 5">
            <a:extLst>
              <a:ext uri="{FF2B5EF4-FFF2-40B4-BE49-F238E27FC236}">
                <a16:creationId xmlns:a16="http://schemas.microsoft.com/office/drawing/2014/main" id="{1F0DD7CF-804F-B219-3AB6-182CDE222670}"/>
              </a:ext>
            </a:extLst>
          </p:cNvPr>
          <p:cNvSpPr txBox="1"/>
          <p:nvPr/>
        </p:nvSpPr>
        <p:spPr>
          <a:xfrm>
            <a:off x="267864" y="394192"/>
            <a:ext cx="734170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Une République ouverte à la modernité pédagogique</a:t>
            </a:r>
          </a:p>
        </p:txBody>
      </p:sp>
      <p:sp>
        <p:nvSpPr>
          <p:cNvPr id="2" name="ZoneTexte 1">
            <a:extLst>
              <a:ext uri="{FF2B5EF4-FFF2-40B4-BE49-F238E27FC236}">
                <a16:creationId xmlns:a16="http://schemas.microsoft.com/office/drawing/2014/main" id="{162EB380-0294-497A-4BAF-E9EB005BF8F2}"/>
              </a:ext>
            </a:extLst>
          </p:cNvPr>
          <p:cNvSpPr txBox="1"/>
          <p:nvPr/>
        </p:nvSpPr>
        <p:spPr>
          <a:xfrm>
            <a:off x="267864" y="743481"/>
            <a:ext cx="734170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Des pédagogues audacieux</a:t>
            </a:r>
          </a:p>
        </p:txBody>
      </p:sp>
      <p:sp>
        <p:nvSpPr>
          <p:cNvPr id="7" name="ZoneTexte 6">
            <a:extLst>
              <a:ext uri="{FF2B5EF4-FFF2-40B4-BE49-F238E27FC236}">
                <a16:creationId xmlns:a16="http://schemas.microsoft.com/office/drawing/2014/main" id="{9D3016EB-B710-0C4B-607A-326FDFA33296}"/>
              </a:ext>
            </a:extLst>
          </p:cNvPr>
          <p:cNvSpPr txBox="1"/>
          <p:nvPr/>
        </p:nvSpPr>
        <p:spPr>
          <a:xfrm>
            <a:off x="473273" y="1143591"/>
            <a:ext cx="734170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lang="fr-FR" dirty="0">
                <a:solidFill>
                  <a:prstClr val="white"/>
                </a:solidFill>
                <a:latin typeface="Calibri" panose="020F0502020204030204"/>
              </a:rPr>
              <a:t>Quelques </a:t>
            </a:r>
            <a:r>
              <a:rPr lang="fr-FR" dirty="0" err="1">
                <a:solidFill>
                  <a:prstClr val="white"/>
                </a:solidFill>
                <a:latin typeface="Calibri" panose="020F0502020204030204"/>
              </a:rPr>
              <a:t>idées-force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92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A4FF884-C888-C1ED-3C9F-C7F44B081A27}"/>
              </a:ext>
            </a:extLst>
          </p:cNvPr>
          <p:cNvPicPr>
            <a:picLocks noChangeAspect="1"/>
          </p:cNvPicPr>
          <p:nvPr/>
        </p:nvPicPr>
        <p:blipFill>
          <a:blip r:embed="rId2"/>
          <a:stretch>
            <a:fillRect/>
          </a:stretch>
        </p:blipFill>
        <p:spPr>
          <a:xfrm>
            <a:off x="122130" y="131930"/>
            <a:ext cx="2252770" cy="2703324"/>
          </a:xfrm>
          <a:prstGeom prst="rect">
            <a:avLst/>
          </a:prstGeom>
        </p:spPr>
      </p:pic>
      <p:pic>
        <p:nvPicPr>
          <p:cNvPr id="5" name="Image 4">
            <a:extLst>
              <a:ext uri="{FF2B5EF4-FFF2-40B4-BE49-F238E27FC236}">
                <a16:creationId xmlns:a16="http://schemas.microsoft.com/office/drawing/2014/main" id="{5266B366-E405-2105-0020-2046B83EEE7B}"/>
              </a:ext>
            </a:extLst>
          </p:cNvPr>
          <p:cNvPicPr>
            <a:picLocks noChangeAspect="1"/>
          </p:cNvPicPr>
          <p:nvPr/>
        </p:nvPicPr>
        <p:blipFill>
          <a:blip r:embed="rId3"/>
          <a:stretch>
            <a:fillRect/>
          </a:stretch>
        </p:blipFill>
        <p:spPr>
          <a:xfrm>
            <a:off x="2547234" y="131930"/>
            <a:ext cx="2191884" cy="2703324"/>
          </a:xfrm>
          <a:prstGeom prst="rect">
            <a:avLst/>
          </a:prstGeom>
        </p:spPr>
      </p:pic>
      <p:sp>
        <p:nvSpPr>
          <p:cNvPr id="6" name="ZoneTexte 5">
            <a:extLst>
              <a:ext uri="{FF2B5EF4-FFF2-40B4-BE49-F238E27FC236}">
                <a16:creationId xmlns:a16="http://schemas.microsoft.com/office/drawing/2014/main" id="{68A0AC74-A1BB-DDFC-B05B-481A07F16EF7}"/>
              </a:ext>
            </a:extLst>
          </p:cNvPr>
          <p:cNvSpPr txBox="1"/>
          <p:nvPr/>
        </p:nvSpPr>
        <p:spPr>
          <a:xfrm>
            <a:off x="157379" y="2835254"/>
            <a:ext cx="2252770" cy="1261884"/>
          </a:xfrm>
          <a:prstGeom prst="rect">
            <a:avLst/>
          </a:prstGeom>
          <a:noFill/>
        </p:spPr>
        <p:txBody>
          <a:bodyPr wrap="square" rtlCol="0">
            <a:spAutoFit/>
          </a:bodyPr>
          <a:lstStyle/>
          <a:p>
            <a:pPr algn="ctr"/>
            <a:r>
              <a:rPr lang="fr-FR" sz="2000" b="1" dirty="0"/>
              <a:t>Maria Montessori (1870-1952)</a:t>
            </a:r>
          </a:p>
          <a:p>
            <a:pPr algn="ctr"/>
            <a:r>
              <a:rPr lang="fr-FR" dirty="0"/>
              <a:t>« Aide-moi à faire tout seul »</a:t>
            </a:r>
          </a:p>
        </p:txBody>
      </p:sp>
      <p:sp>
        <p:nvSpPr>
          <p:cNvPr id="7" name="ZoneTexte 6">
            <a:extLst>
              <a:ext uri="{FF2B5EF4-FFF2-40B4-BE49-F238E27FC236}">
                <a16:creationId xmlns:a16="http://schemas.microsoft.com/office/drawing/2014/main" id="{F0296CB1-6E67-4701-388B-9DEF2AB64723}"/>
              </a:ext>
            </a:extLst>
          </p:cNvPr>
          <p:cNvSpPr txBox="1"/>
          <p:nvPr/>
        </p:nvSpPr>
        <p:spPr>
          <a:xfrm>
            <a:off x="2534597" y="2835254"/>
            <a:ext cx="2252770" cy="1261884"/>
          </a:xfrm>
          <a:prstGeom prst="rect">
            <a:avLst/>
          </a:prstGeom>
          <a:noFill/>
        </p:spPr>
        <p:txBody>
          <a:bodyPr wrap="square" rtlCol="0">
            <a:spAutoFit/>
          </a:bodyPr>
          <a:lstStyle/>
          <a:p>
            <a:pPr algn="ctr"/>
            <a:r>
              <a:rPr lang="fr-FR" sz="2000" b="1" dirty="0"/>
              <a:t>Edouard Claparède (1873-1940)</a:t>
            </a:r>
          </a:p>
          <a:p>
            <a:pPr algn="ctr"/>
            <a:r>
              <a:rPr lang="fr-FR" dirty="0"/>
              <a:t>« Mettre l’enfant au centre »</a:t>
            </a:r>
          </a:p>
        </p:txBody>
      </p:sp>
      <p:pic>
        <p:nvPicPr>
          <p:cNvPr id="8" name="Image 7">
            <a:extLst>
              <a:ext uri="{FF2B5EF4-FFF2-40B4-BE49-F238E27FC236}">
                <a16:creationId xmlns:a16="http://schemas.microsoft.com/office/drawing/2014/main" id="{DEF16BFC-0C66-14E8-3C63-28BE58791D77}"/>
              </a:ext>
            </a:extLst>
          </p:cNvPr>
          <p:cNvPicPr>
            <a:picLocks noChangeAspect="1"/>
          </p:cNvPicPr>
          <p:nvPr/>
        </p:nvPicPr>
        <p:blipFill>
          <a:blip r:embed="rId4"/>
          <a:srcRect l="18297"/>
          <a:stretch/>
        </p:blipFill>
        <p:spPr>
          <a:xfrm>
            <a:off x="6829986" y="129344"/>
            <a:ext cx="2191884" cy="2705910"/>
          </a:xfrm>
          <a:prstGeom prst="rect">
            <a:avLst/>
          </a:prstGeom>
        </p:spPr>
      </p:pic>
      <p:sp>
        <p:nvSpPr>
          <p:cNvPr id="9" name="ZoneTexte 8">
            <a:extLst>
              <a:ext uri="{FF2B5EF4-FFF2-40B4-BE49-F238E27FC236}">
                <a16:creationId xmlns:a16="http://schemas.microsoft.com/office/drawing/2014/main" id="{AD9D092E-F931-AFA5-7E69-FB3BEBD9C74C}"/>
              </a:ext>
            </a:extLst>
          </p:cNvPr>
          <p:cNvSpPr txBox="1"/>
          <p:nvPr/>
        </p:nvSpPr>
        <p:spPr>
          <a:xfrm>
            <a:off x="5226427" y="851357"/>
            <a:ext cx="1603559" cy="1261884"/>
          </a:xfrm>
          <a:prstGeom prst="rect">
            <a:avLst/>
          </a:prstGeom>
          <a:noFill/>
        </p:spPr>
        <p:txBody>
          <a:bodyPr wrap="square" rtlCol="0">
            <a:spAutoFit/>
          </a:bodyPr>
          <a:lstStyle/>
          <a:p>
            <a:pPr algn="ctr"/>
            <a:r>
              <a:rPr lang="fr-FR" sz="2000" b="1" dirty="0"/>
              <a:t>Paul Robin</a:t>
            </a:r>
          </a:p>
          <a:p>
            <a:pPr algn="ctr"/>
            <a:r>
              <a:rPr lang="fr-FR" sz="2000" b="1" dirty="0"/>
              <a:t>(1837-1912)</a:t>
            </a:r>
          </a:p>
          <a:p>
            <a:pPr algn="ctr"/>
            <a:r>
              <a:rPr lang="fr-FR" dirty="0"/>
              <a:t>« L’éducation intégrale »</a:t>
            </a:r>
          </a:p>
        </p:txBody>
      </p:sp>
      <p:pic>
        <p:nvPicPr>
          <p:cNvPr id="10" name="Image 9">
            <a:extLst>
              <a:ext uri="{FF2B5EF4-FFF2-40B4-BE49-F238E27FC236}">
                <a16:creationId xmlns:a16="http://schemas.microsoft.com/office/drawing/2014/main" id="{64B5B3BE-67DB-AB68-F1D8-10B116C0B122}"/>
              </a:ext>
            </a:extLst>
          </p:cNvPr>
          <p:cNvPicPr>
            <a:picLocks noChangeAspect="1"/>
          </p:cNvPicPr>
          <p:nvPr/>
        </p:nvPicPr>
        <p:blipFill>
          <a:blip r:embed="rId5"/>
          <a:stretch>
            <a:fillRect/>
          </a:stretch>
        </p:blipFill>
        <p:spPr>
          <a:xfrm>
            <a:off x="4271236" y="4069287"/>
            <a:ext cx="1918324" cy="2694207"/>
          </a:xfrm>
          <a:prstGeom prst="rect">
            <a:avLst/>
          </a:prstGeom>
        </p:spPr>
      </p:pic>
      <p:sp>
        <p:nvSpPr>
          <p:cNvPr id="11" name="ZoneTexte 10">
            <a:extLst>
              <a:ext uri="{FF2B5EF4-FFF2-40B4-BE49-F238E27FC236}">
                <a16:creationId xmlns:a16="http://schemas.microsoft.com/office/drawing/2014/main" id="{4C8252C5-1769-88BD-8D61-EE43A5E749B2}"/>
              </a:ext>
            </a:extLst>
          </p:cNvPr>
          <p:cNvSpPr txBox="1"/>
          <p:nvPr/>
        </p:nvSpPr>
        <p:spPr>
          <a:xfrm>
            <a:off x="2374900" y="4239398"/>
            <a:ext cx="2002329" cy="1292662"/>
          </a:xfrm>
          <a:prstGeom prst="rect">
            <a:avLst/>
          </a:prstGeom>
          <a:noFill/>
        </p:spPr>
        <p:txBody>
          <a:bodyPr wrap="square" rtlCol="0">
            <a:spAutoFit/>
          </a:bodyPr>
          <a:lstStyle/>
          <a:p>
            <a:pPr algn="ctr"/>
            <a:r>
              <a:rPr lang="fr-FR" sz="2000" b="1" dirty="0"/>
              <a:t>Anton Makarenko</a:t>
            </a:r>
          </a:p>
          <a:p>
            <a:pPr algn="ctr"/>
            <a:r>
              <a:rPr lang="fr-FR" sz="2000" b="1" dirty="0"/>
              <a:t>(1888-1939)</a:t>
            </a:r>
          </a:p>
          <a:p>
            <a:pPr algn="ctr"/>
            <a:r>
              <a:rPr lang="fr-FR" dirty="0"/>
              <a:t>La colonie Gorki</a:t>
            </a:r>
          </a:p>
        </p:txBody>
      </p:sp>
      <p:pic>
        <p:nvPicPr>
          <p:cNvPr id="12" name="Image 11">
            <a:extLst>
              <a:ext uri="{FF2B5EF4-FFF2-40B4-BE49-F238E27FC236}">
                <a16:creationId xmlns:a16="http://schemas.microsoft.com/office/drawing/2014/main" id="{3A5F5678-578C-DF62-28D8-12BB59DEBBE4}"/>
              </a:ext>
            </a:extLst>
          </p:cNvPr>
          <p:cNvPicPr>
            <a:picLocks noChangeAspect="1"/>
          </p:cNvPicPr>
          <p:nvPr/>
        </p:nvPicPr>
        <p:blipFill>
          <a:blip r:embed="rId6"/>
          <a:stretch>
            <a:fillRect/>
          </a:stretch>
        </p:blipFill>
        <p:spPr>
          <a:xfrm>
            <a:off x="87770" y="4069287"/>
            <a:ext cx="2002328" cy="2731175"/>
          </a:xfrm>
          <a:prstGeom prst="rect">
            <a:avLst/>
          </a:prstGeom>
        </p:spPr>
      </p:pic>
      <p:sp>
        <p:nvSpPr>
          <p:cNvPr id="13" name="ZoneTexte 12">
            <a:extLst>
              <a:ext uri="{FF2B5EF4-FFF2-40B4-BE49-F238E27FC236}">
                <a16:creationId xmlns:a16="http://schemas.microsoft.com/office/drawing/2014/main" id="{DF172C29-3AF6-25AA-C2C7-AA46F64A1BAE}"/>
              </a:ext>
            </a:extLst>
          </p:cNvPr>
          <p:cNvSpPr txBox="1"/>
          <p:nvPr/>
        </p:nvSpPr>
        <p:spPr>
          <a:xfrm>
            <a:off x="2040940" y="6018184"/>
            <a:ext cx="1703851" cy="707886"/>
          </a:xfrm>
          <a:prstGeom prst="rect">
            <a:avLst/>
          </a:prstGeom>
          <a:noFill/>
        </p:spPr>
        <p:txBody>
          <a:bodyPr wrap="square" rtlCol="0">
            <a:spAutoFit/>
          </a:bodyPr>
          <a:lstStyle/>
          <a:p>
            <a:pPr algn="ctr"/>
            <a:r>
              <a:rPr lang="fr-FR" sz="2000" b="1" dirty="0"/>
              <a:t>John Dewey</a:t>
            </a:r>
          </a:p>
          <a:p>
            <a:pPr algn="ctr"/>
            <a:r>
              <a:rPr lang="fr-FR" sz="2000" b="1" dirty="0"/>
              <a:t>(1859-1952)</a:t>
            </a:r>
          </a:p>
        </p:txBody>
      </p:sp>
      <p:pic>
        <p:nvPicPr>
          <p:cNvPr id="14" name="Image 13">
            <a:extLst>
              <a:ext uri="{FF2B5EF4-FFF2-40B4-BE49-F238E27FC236}">
                <a16:creationId xmlns:a16="http://schemas.microsoft.com/office/drawing/2014/main" id="{8ED3C72D-E0AF-CBDE-B025-13E6F7687FC5}"/>
              </a:ext>
            </a:extLst>
          </p:cNvPr>
          <p:cNvPicPr>
            <a:picLocks noChangeAspect="1"/>
          </p:cNvPicPr>
          <p:nvPr/>
        </p:nvPicPr>
        <p:blipFill>
          <a:blip r:embed="rId7"/>
          <a:stretch>
            <a:fillRect/>
          </a:stretch>
        </p:blipFill>
        <p:spPr>
          <a:xfrm>
            <a:off x="6254876" y="3238479"/>
            <a:ext cx="2889124" cy="3619521"/>
          </a:xfrm>
          <a:prstGeom prst="rect">
            <a:avLst/>
          </a:prstGeom>
        </p:spPr>
      </p:pic>
      <p:sp>
        <p:nvSpPr>
          <p:cNvPr id="23" name="ZoneTexte 22">
            <a:extLst>
              <a:ext uri="{FF2B5EF4-FFF2-40B4-BE49-F238E27FC236}">
                <a16:creationId xmlns:a16="http://schemas.microsoft.com/office/drawing/2014/main" id="{B2145646-34EF-7598-1E79-4966D3961D91}"/>
              </a:ext>
            </a:extLst>
          </p:cNvPr>
          <p:cNvSpPr txBox="1"/>
          <p:nvPr/>
        </p:nvSpPr>
        <p:spPr>
          <a:xfrm>
            <a:off x="6424039" y="3960492"/>
            <a:ext cx="274830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alibri" panose="020F0502020204030204"/>
                <a:ea typeface="+mn-ea"/>
                <a:cs typeface="+mn-cs"/>
              </a:rPr>
              <a:t>https://urlz.fr/l8c6</a:t>
            </a:r>
          </a:p>
        </p:txBody>
      </p:sp>
    </p:spTree>
    <p:extLst>
      <p:ext uri="{BB962C8B-B14F-4D97-AF65-F5344CB8AC3E}">
        <p14:creationId xmlns:p14="http://schemas.microsoft.com/office/powerpoint/2010/main" val="194056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D5835-E66B-E9AE-2F9F-3DF6C4266DD0}"/>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F12049B0-47F0-9755-5BC9-F5E01EE98DA9}"/>
              </a:ext>
            </a:extLst>
          </p:cNvPr>
          <p:cNvSpPr txBox="1"/>
          <p:nvPr/>
        </p:nvSpPr>
        <p:spPr>
          <a:xfrm>
            <a:off x="188351" y="44903"/>
            <a:ext cx="73417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L’Education nouvelle et son influence</a:t>
            </a:r>
          </a:p>
        </p:txBody>
      </p:sp>
      <p:sp>
        <p:nvSpPr>
          <p:cNvPr id="6" name="ZoneTexte 5">
            <a:extLst>
              <a:ext uri="{FF2B5EF4-FFF2-40B4-BE49-F238E27FC236}">
                <a16:creationId xmlns:a16="http://schemas.microsoft.com/office/drawing/2014/main" id="{765A476C-FFA7-4B81-DBC4-E3C42B232F56}"/>
              </a:ext>
            </a:extLst>
          </p:cNvPr>
          <p:cNvSpPr txBox="1"/>
          <p:nvPr/>
        </p:nvSpPr>
        <p:spPr>
          <a:xfrm>
            <a:off x="267864" y="394192"/>
            <a:ext cx="734170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Une République ouverte à la modernité pédagogique</a:t>
            </a:r>
          </a:p>
        </p:txBody>
      </p:sp>
      <p:sp>
        <p:nvSpPr>
          <p:cNvPr id="2" name="ZoneTexte 1">
            <a:extLst>
              <a:ext uri="{FF2B5EF4-FFF2-40B4-BE49-F238E27FC236}">
                <a16:creationId xmlns:a16="http://schemas.microsoft.com/office/drawing/2014/main" id="{635AF2CA-44B3-76D5-24CB-21B8909073BD}"/>
              </a:ext>
            </a:extLst>
          </p:cNvPr>
          <p:cNvSpPr txBox="1"/>
          <p:nvPr/>
        </p:nvSpPr>
        <p:spPr>
          <a:xfrm>
            <a:off x="267864" y="743481"/>
            <a:ext cx="734170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Des pédagogues audacieux</a:t>
            </a:r>
          </a:p>
        </p:txBody>
      </p:sp>
      <p:sp>
        <p:nvSpPr>
          <p:cNvPr id="4" name="ZoneTexte 3">
            <a:extLst>
              <a:ext uri="{FF2B5EF4-FFF2-40B4-BE49-F238E27FC236}">
                <a16:creationId xmlns:a16="http://schemas.microsoft.com/office/drawing/2014/main" id="{E552D32E-E1A9-D9D4-5D09-51129C5BE30A}"/>
              </a:ext>
            </a:extLst>
          </p:cNvPr>
          <p:cNvSpPr txBox="1"/>
          <p:nvPr/>
        </p:nvSpPr>
        <p:spPr>
          <a:xfrm>
            <a:off x="473273" y="1143591"/>
            <a:ext cx="734170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lang="fr-FR" dirty="0">
                <a:solidFill>
                  <a:prstClr val="white"/>
                </a:solidFill>
                <a:latin typeface="Calibri" panose="020F0502020204030204"/>
              </a:rPr>
              <a:t>Quelques </a:t>
            </a:r>
            <a:r>
              <a:rPr lang="fr-FR" dirty="0" err="1">
                <a:solidFill>
                  <a:prstClr val="white"/>
                </a:solidFill>
                <a:latin typeface="Calibri" panose="020F0502020204030204"/>
              </a:rPr>
              <a:t>idées-force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39015597-109E-79B4-F6AF-AEAF6ABC6456}"/>
              </a:ext>
            </a:extLst>
          </p:cNvPr>
          <p:cNvSpPr txBox="1"/>
          <p:nvPr/>
        </p:nvSpPr>
        <p:spPr>
          <a:xfrm>
            <a:off x="473272" y="1495220"/>
            <a:ext cx="807437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Freinet et la dynamique des mouvements d’éducation nouvelle : ICEM, GFEN…</a:t>
            </a:r>
          </a:p>
        </p:txBody>
      </p:sp>
      <p:pic>
        <p:nvPicPr>
          <p:cNvPr id="12" name="Image 11">
            <a:extLst>
              <a:ext uri="{FF2B5EF4-FFF2-40B4-BE49-F238E27FC236}">
                <a16:creationId xmlns:a16="http://schemas.microsoft.com/office/drawing/2014/main" id="{05F178DA-23A6-821E-876B-4453E240E227}"/>
              </a:ext>
            </a:extLst>
          </p:cNvPr>
          <p:cNvPicPr>
            <a:picLocks noChangeAspect="1"/>
          </p:cNvPicPr>
          <p:nvPr/>
        </p:nvPicPr>
        <p:blipFill>
          <a:blip r:embed="rId2"/>
          <a:stretch>
            <a:fillRect/>
          </a:stretch>
        </p:blipFill>
        <p:spPr>
          <a:xfrm>
            <a:off x="1166379" y="2343534"/>
            <a:ext cx="6544789" cy="4120274"/>
          </a:xfrm>
          <a:prstGeom prst="rect">
            <a:avLst/>
          </a:prstGeom>
        </p:spPr>
      </p:pic>
      <p:sp>
        <p:nvSpPr>
          <p:cNvPr id="19" name="ZoneTexte 18">
            <a:extLst>
              <a:ext uri="{FF2B5EF4-FFF2-40B4-BE49-F238E27FC236}">
                <a16:creationId xmlns:a16="http://schemas.microsoft.com/office/drawing/2014/main" id="{3B24A50E-DA7D-B6CB-ED6C-E5F29DF907B6}"/>
              </a:ext>
            </a:extLst>
          </p:cNvPr>
          <p:cNvSpPr txBox="1"/>
          <p:nvPr/>
        </p:nvSpPr>
        <p:spPr>
          <a:xfrm>
            <a:off x="473271" y="1846849"/>
            <a:ext cx="807437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Des pratiques qui remettent en cause les disciplines scolaires ?</a:t>
            </a:r>
          </a:p>
        </p:txBody>
      </p:sp>
    </p:spTree>
    <p:extLst>
      <p:ext uri="{BB962C8B-B14F-4D97-AF65-F5344CB8AC3E}">
        <p14:creationId xmlns:p14="http://schemas.microsoft.com/office/powerpoint/2010/main" val="168691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3AEFB9C-C376-D598-1666-51FF93E84B05}"/>
              </a:ext>
            </a:extLst>
          </p:cNvPr>
          <p:cNvSpPr txBox="1"/>
          <p:nvPr/>
        </p:nvSpPr>
        <p:spPr>
          <a:xfrm>
            <a:off x="188351" y="44903"/>
            <a:ext cx="73417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L’Education nouvelle et son influence</a:t>
            </a:r>
          </a:p>
        </p:txBody>
      </p:sp>
      <p:sp>
        <p:nvSpPr>
          <p:cNvPr id="6" name="ZoneTexte 5">
            <a:extLst>
              <a:ext uri="{FF2B5EF4-FFF2-40B4-BE49-F238E27FC236}">
                <a16:creationId xmlns:a16="http://schemas.microsoft.com/office/drawing/2014/main" id="{1F0DD7CF-804F-B219-3AB6-182CDE222670}"/>
              </a:ext>
            </a:extLst>
          </p:cNvPr>
          <p:cNvSpPr txBox="1"/>
          <p:nvPr/>
        </p:nvSpPr>
        <p:spPr>
          <a:xfrm>
            <a:off x="267864" y="394192"/>
            <a:ext cx="734170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Une République ouverte à la modernité pédagogique</a:t>
            </a:r>
          </a:p>
        </p:txBody>
      </p:sp>
      <p:sp>
        <p:nvSpPr>
          <p:cNvPr id="2" name="ZoneTexte 1">
            <a:extLst>
              <a:ext uri="{FF2B5EF4-FFF2-40B4-BE49-F238E27FC236}">
                <a16:creationId xmlns:a16="http://schemas.microsoft.com/office/drawing/2014/main" id="{162EB380-0294-497A-4BAF-E9EB005BF8F2}"/>
              </a:ext>
            </a:extLst>
          </p:cNvPr>
          <p:cNvSpPr txBox="1"/>
          <p:nvPr/>
        </p:nvSpPr>
        <p:spPr>
          <a:xfrm>
            <a:off x="267864" y="743481"/>
            <a:ext cx="734170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Des pédagogues audacieux</a:t>
            </a:r>
          </a:p>
        </p:txBody>
      </p:sp>
      <p:sp>
        <p:nvSpPr>
          <p:cNvPr id="7" name="ZoneTexte 6">
            <a:extLst>
              <a:ext uri="{FF2B5EF4-FFF2-40B4-BE49-F238E27FC236}">
                <a16:creationId xmlns:a16="http://schemas.microsoft.com/office/drawing/2014/main" id="{82F4456E-144A-FF81-D0E5-F70C77981350}"/>
              </a:ext>
            </a:extLst>
          </p:cNvPr>
          <p:cNvSpPr txBox="1"/>
          <p:nvPr/>
        </p:nvSpPr>
        <p:spPr>
          <a:xfrm>
            <a:off x="267864" y="1143591"/>
            <a:ext cx="734170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3 – Une influence durable</a:t>
            </a:r>
          </a:p>
        </p:txBody>
      </p:sp>
      <p:sp>
        <p:nvSpPr>
          <p:cNvPr id="8" name="ZoneTexte 7">
            <a:extLst>
              <a:ext uri="{FF2B5EF4-FFF2-40B4-BE49-F238E27FC236}">
                <a16:creationId xmlns:a16="http://schemas.microsoft.com/office/drawing/2014/main" id="{C8FBD6D0-C11B-A14C-82E2-79C92343D067}"/>
              </a:ext>
            </a:extLst>
          </p:cNvPr>
          <p:cNvSpPr txBox="1"/>
          <p:nvPr/>
        </p:nvSpPr>
        <p:spPr>
          <a:xfrm>
            <a:off x="539534" y="1543701"/>
            <a:ext cx="734170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prstClr val="white"/>
                </a:solidFill>
                <a:effectLst/>
                <a:uLnTx/>
                <a:uFillTx/>
                <a:latin typeface="Calibri" panose="020F0502020204030204"/>
                <a:ea typeface="+mn-ea"/>
                <a:cs typeface="+mn-cs"/>
              </a:rPr>
              <a:t>- Louis François (1904-2002) et Gustave Monod (1885-1968)</a:t>
            </a:r>
          </a:p>
        </p:txBody>
      </p:sp>
      <p:sp>
        <p:nvSpPr>
          <p:cNvPr id="9" name="ZoneTexte 8">
            <a:extLst>
              <a:ext uri="{FF2B5EF4-FFF2-40B4-BE49-F238E27FC236}">
                <a16:creationId xmlns:a16="http://schemas.microsoft.com/office/drawing/2014/main" id="{413E5C67-CAAE-8B29-AD40-EDCF010A93F8}"/>
              </a:ext>
            </a:extLst>
          </p:cNvPr>
          <p:cNvSpPr txBox="1"/>
          <p:nvPr/>
        </p:nvSpPr>
        <p:spPr>
          <a:xfrm>
            <a:off x="539534" y="1943811"/>
            <a:ext cx="734170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prstClr val="white"/>
                </a:solidFill>
                <a:effectLst/>
                <a:uLnTx/>
                <a:uFillTx/>
                <a:latin typeface="Calibri" panose="020F0502020204030204"/>
                <a:ea typeface="+mn-ea"/>
                <a:cs typeface="+mn-cs"/>
              </a:rPr>
              <a:t>- Le plan</a:t>
            </a:r>
            <a:r>
              <a:rPr kumimoji="0" lang="fr-FR" b="0" i="0" u="none" strike="noStrike" kern="1200" cap="none" spc="0" normalizeH="0" noProof="0" dirty="0">
                <a:ln>
                  <a:noFill/>
                </a:ln>
                <a:solidFill>
                  <a:prstClr val="white"/>
                </a:solidFill>
                <a:effectLst/>
                <a:uLnTx/>
                <a:uFillTx/>
                <a:latin typeface="Calibri" panose="020F0502020204030204"/>
                <a:ea typeface="+mn-ea"/>
                <a:cs typeface="+mn-cs"/>
              </a:rPr>
              <a:t> Langevin-Wallon (1947) et les « classes nouvelles »</a:t>
            </a:r>
            <a:endParaRPr kumimoji="0" lang="fr-FR"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Image 10">
            <a:extLst>
              <a:ext uri="{FF2B5EF4-FFF2-40B4-BE49-F238E27FC236}">
                <a16:creationId xmlns:a16="http://schemas.microsoft.com/office/drawing/2014/main" id="{F3E07DEE-2322-256F-2392-B469B03908C8}"/>
              </a:ext>
            </a:extLst>
          </p:cNvPr>
          <p:cNvPicPr>
            <a:picLocks noChangeAspect="1"/>
          </p:cNvPicPr>
          <p:nvPr/>
        </p:nvPicPr>
        <p:blipFill rotWithShape="1">
          <a:blip r:embed="rId2"/>
          <a:srcRect l="19310" t="6798" r="18491"/>
          <a:stretch/>
        </p:blipFill>
        <p:spPr>
          <a:xfrm>
            <a:off x="539534" y="2769704"/>
            <a:ext cx="2601231" cy="3897796"/>
          </a:xfrm>
          <a:prstGeom prst="rect">
            <a:avLst/>
          </a:prstGeom>
        </p:spPr>
      </p:pic>
      <p:pic>
        <p:nvPicPr>
          <p:cNvPr id="13" name="Image 12">
            <a:extLst>
              <a:ext uri="{FF2B5EF4-FFF2-40B4-BE49-F238E27FC236}">
                <a16:creationId xmlns:a16="http://schemas.microsoft.com/office/drawing/2014/main" id="{602E78C6-4AC0-D197-9778-AB6B69B3D80A}"/>
              </a:ext>
            </a:extLst>
          </p:cNvPr>
          <p:cNvPicPr>
            <a:picLocks noChangeAspect="1"/>
          </p:cNvPicPr>
          <p:nvPr/>
        </p:nvPicPr>
        <p:blipFill rotWithShape="1">
          <a:blip r:embed="rId3"/>
          <a:srcRect t="4242" b="8704"/>
          <a:stretch/>
        </p:blipFill>
        <p:spPr>
          <a:xfrm>
            <a:off x="3236638" y="2739364"/>
            <a:ext cx="2991884" cy="3928136"/>
          </a:xfrm>
          <a:prstGeom prst="rect">
            <a:avLst/>
          </a:prstGeom>
        </p:spPr>
      </p:pic>
      <p:sp>
        <p:nvSpPr>
          <p:cNvPr id="14" name="ZoneTexte 13">
            <a:extLst>
              <a:ext uri="{FF2B5EF4-FFF2-40B4-BE49-F238E27FC236}">
                <a16:creationId xmlns:a16="http://schemas.microsoft.com/office/drawing/2014/main" id="{ECDC5417-8782-3571-E94D-E0E2F89B124E}"/>
              </a:ext>
            </a:extLst>
          </p:cNvPr>
          <p:cNvSpPr txBox="1"/>
          <p:nvPr/>
        </p:nvSpPr>
        <p:spPr>
          <a:xfrm>
            <a:off x="539534" y="2293100"/>
            <a:ext cx="734170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prstClr val="white"/>
                </a:solidFill>
                <a:effectLst/>
                <a:uLnTx/>
                <a:uFillTx/>
                <a:latin typeface="Calibri" panose="020F0502020204030204"/>
                <a:ea typeface="+mn-ea"/>
                <a:cs typeface="+mn-cs"/>
              </a:rPr>
              <a:t>- Mars 1968 : le colloque d’Amiens</a:t>
            </a:r>
          </a:p>
        </p:txBody>
      </p:sp>
      <p:pic>
        <p:nvPicPr>
          <p:cNvPr id="15" name="Image 14">
            <a:extLst>
              <a:ext uri="{FF2B5EF4-FFF2-40B4-BE49-F238E27FC236}">
                <a16:creationId xmlns:a16="http://schemas.microsoft.com/office/drawing/2014/main" id="{7E951EDF-242C-813C-7256-E7FA28ED897C}"/>
              </a:ext>
            </a:extLst>
          </p:cNvPr>
          <p:cNvPicPr>
            <a:picLocks noChangeAspect="1"/>
          </p:cNvPicPr>
          <p:nvPr/>
        </p:nvPicPr>
        <p:blipFill>
          <a:blip r:embed="rId4"/>
          <a:stretch>
            <a:fillRect/>
          </a:stretch>
        </p:blipFill>
        <p:spPr>
          <a:xfrm>
            <a:off x="6466644" y="2739364"/>
            <a:ext cx="2540195" cy="3928136"/>
          </a:xfrm>
          <a:prstGeom prst="rect">
            <a:avLst/>
          </a:prstGeom>
        </p:spPr>
      </p:pic>
      <p:sp>
        <p:nvSpPr>
          <p:cNvPr id="4" name="ZoneTexte 3">
            <a:extLst>
              <a:ext uri="{FF2B5EF4-FFF2-40B4-BE49-F238E27FC236}">
                <a16:creationId xmlns:a16="http://schemas.microsoft.com/office/drawing/2014/main" id="{436D138F-BC0A-3CCD-23C4-CF8BB39CEC10}"/>
              </a:ext>
            </a:extLst>
          </p:cNvPr>
          <p:cNvSpPr txBox="1"/>
          <p:nvPr/>
        </p:nvSpPr>
        <p:spPr>
          <a:xfrm>
            <a:off x="188351" y="79167"/>
            <a:ext cx="6707749" cy="6694140"/>
          </a:xfrm>
          <a:prstGeom prst="rect">
            <a:avLst/>
          </a:prstGeom>
          <a:solidFill>
            <a:srgbClr val="262626">
              <a:alpha val="80000"/>
            </a:srgbClr>
          </a:solidFill>
          <a:ln w="38100">
            <a:solidFill>
              <a:schemeClr val="tx1"/>
            </a:solidFill>
          </a:ln>
        </p:spPr>
        <p:txBody>
          <a:bodyPr wrap="square" rtlCol="0">
            <a:spAutoFit/>
          </a:bodyPr>
          <a:lstStyle/>
          <a:p>
            <a:pPr>
              <a:spcAft>
                <a:spcPts val="600"/>
              </a:spcAft>
              <a:buNone/>
            </a:pPr>
            <a:r>
              <a:rPr lang="fr-FR" sz="1800" b="1" dirty="0">
                <a:effectLst/>
                <a:latin typeface="Times New Roman" panose="02020603050405020304" pitchFamily="18" charset="0"/>
                <a:ea typeface="Times New Roman" panose="02020603050405020304" pitchFamily="18" charset="0"/>
              </a:rPr>
              <a:t>Extraits de l’allocution prononcée par Alain Peyrefitte, Ministre de l’Éducation nationale, en clôture du colloque d’Amiens, 17 mars 1968</a:t>
            </a:r>
            <a:endParaRPr lang="fr-FR" sz="1800" dirty="0">
              <a:effectLst/>
              <a:latin typeface="Tahoma" panose="020B0604030504040204" pitchFamily="34" charset="0"/>
              <a:ea typeface="Times New Roman" panose="02020603050405020304" pitchFamily="18" charset="0"/>
            </a:endParaRPr>
          </a:p>
          <a:p>
            <a:pPr>
              <a:spcBef>
                <a:spcPts val="400"/>
              </a:spcBef>
              <a:buNone/>
              <a:tabLst>
                <a:tab pos="2326005" algn="l"/>
              </a:tabLst>
            </a:pPr>
            <a:r>
              <a:rPr lang="fr-FR" sz="1800" dirty="0">
                <a:effectLst/>
                <a:latin typeface="Times New Roman" panose="02020603050405020304" pitchFamily="18" charset="0"/>
                <a:ea typeface="Times New Roman" panose="02020603050405020304" pitchFamily="18" charset="0"/>
              </a:rPr>
              <a:t>« La mission de nos maîtres s’exprime en un paradoxe : faire les enfants autres que les maîtres ne sont eux-mêmes. Il n’y a pour cela qu’une méthode : c’est que les maîtres se transforment eux-mêmes, ou plutôt qu’ils transforment les méthodes d’un enseignement dont ils sont les premiers à sentir qu’il ne mord plus sur les jeunes et les désadaptés à la vie. […]</a:t>
            </a:r>
            <a:endParaRPr lang="fr-FR" sz="1800" dirty="0">
              <a:effectLst/>
              <a:latin typeface="Tahoma" panose="020B0604030504040204" pitchFamily="34" charset="0"/>
              <a:ea typeface="Times New Roman" panose="02020603050405020304" pitchFamily="18" charset="0"/>
            </a:endParaRPr>
          </a:p>
          <a:p>
            <a:pPr>
              <a:spcBef>
                <a:spcPts val="400"/>
              </a:spcBef>
              <a:buNone/>
              <a:tabLst>
                <a:tab pos="2326005" algn="l"/>
              </a:tabLst>
            </a:pPr>
            <a:r>
              <a:rPr lang="fr-FR" sz="1800" dirty="0">
                <a:effectLst/>
                <a:latin typeface="Times New Roman" panose="02020603050405020304" pitchFamily="18" charset="0"/>
                <a:ea typeface="Times New Roman" panose="02020603050405020304" pitchFamily="18" charset="0"/>
              </a:rPr>
              <a:t>Que signifie en effet pour les maîtres la rénovation pédagogique ? Une transformation de leurs relations avec les élèves ; une transformation de leurs relations avec la société ; une transformation de leurs relations entre eux. Après tout ce qui a été dit ici, je n’ai pas besoin d’insister sur l’amélioration nécessaire du rapport maître-élève. Je retiens volontiers, pour caractériser l’esprit nouveau, le mot d’‟</a:t>
            </a:r>
            <a:r>
              <a:rPr lang="fr-FR" sz="1800" dirty="0" err="1">
                <a:effectLst/>
                <a:latin typeface="Times New Roman" panose="02020603050405020304" pitchFamily="18" charset="0"/>
                <a:ea typeface="Times New Roman" panose="02020603050405020304" pitchFamily="18" charset="0"/>
              </a:rPr>
              <a:t>animateurˮ</a:t>
            </a:r>
            <a:r>
              <a:rPr lang="fr-FR" sz="1800" dirty="0">
                <a:effectLst/>
                <a:latin typeface="Times New Roman" panose="02020603050405020304" pitchFamily="18" charset="0"/>
                <a:ea typeface="Times New Roman" panose="02020603050405020304" pitchFamily="18" charset="0"/>
              </a:rPr>
              <a:t> qui a été employé ici.</a:t>
            </a:r>
            <a:endParaRPr lang="fr-FR" sz="1800" dirty="0">
              <a:effectLst/>
              <a:latin typeface="Tahoma" panose="020B0604030504040204" pitchFamily="34" charset="0"/>
              <a:ea typeface="Times New Roman" panose="02020603050405020304" pitchFamily="18" charset="0"/>
            </a:endParaRPr>
          </a:p>
          <a:p>
            <a:pPr>
              <a:spcBef>
                <a:spcPts val="400"/>
              </a:spcBef>
              <a:buNone/>
              <a:tabLst>
                <a:tab pos="2326005" algn="l"/>
              </a:tabLst>
            </a:pPr>
            <a:r>
              <a:rPr lang="fr-FR" sz="1800" dirty="0">
                <a:effectLst/>
                <a:latin typeface="Times New Roman" panose="02020603050405020304" pitchFamily="18" charset="0"/>
                <a:ea typeface="Times New Roman" panose="02020603050405020304" pitchFamily="18" charset="0"/>
              </a:rPr>
              <a:t> Il faut renoncer à une École qui a été établie, selon le mot de Tolstoï, ‟non pour qu’il soit facile aux enfants d’apprendre, mais pour qu’il soit commode aux maîtres d’</a:t>
            </a:r>
            <a:r>
              <a:rPr lang="fr-FR" sz="1800" dirty="0" err="1">
                <a:effectLst/>
                <a:latin typeface="Times New Roman" panose="02020603050405020304" pitchFamily="18" charset="0"/>
                <a:ea typeface="Times New Roman" panose="02020603050405020304" pitchFamily="18" charset="0"/>
              </a:rPr>
              <a:t>enseignerˮ</a:t>
            </a:r>
            <a:r>
              <a:rPr lang="fr-FR" sz="1800" dirty="0">
                <a:effectLst/>
                <a:latin typeface="Times New Roman" panose="02020603050405020304" pitchFamily="18" charset="0"/>
                <a:ea typeface="Times New Roman" panose="02020603050405020304" pitchFamily="18" charset="0"/>
              </a:rPr>
              <a:t>. […] Nous voulons des maîtres qui soient moins les serviteurs d’une discipline que les serviteurs des enfants […]. »</a:t>
            </a:r>
            <a:endParaRPr lang="fr-FR" sz="1800" dirty="0">
              <a:effectLst/>
              <a:latin typeface="Tahoma" panose="020B0604030504040204" pitchFamily="34" charset="0"/>
              <a:ea typeface="Times New Roman" panose="02020603050405020304" pitchFamily="18" charset="0"/>
            </a:endParaRPr>
          </a:p>
          <a:p>
            <a:pPr>
              <a:buNone/>
            </a:pPr>
            <a:r>
              <a:rPr lang="fr-FR" sz="1800" dirty="0">
                <a:effectLst/>
                <a:latin typeface="Times New Roman" panose="02020603050405020304" pitchFamily="18" charset="0"/>
                <a:ea typeface="Times New Roman" panose="02020603050405020304" pitchFamily="18" charset="0"/>
              </a:rPr>
              <a:t>AEERS, </a:t>
            </a:r>
            <a:r>
              <a:rPr lang="fr-FR" sz="1800" i="1" dirty="0">
                <a:effectLst/>
                <a:latin typeface="Times New Roman" panose="02020603050405020304" pitchFamily="18" charset="0"/>
                <a:ea typeface="Times New Roman" panose="02020603050405020304" pitchFamily="18" charset="0"/>
              </a:rPr>
              <a:t>Pour Une École nouvelle. Formation des maîtres et recherche en éducation</a:t>
            </a:r>
            <a:r>
              <a:rPr lang="fr-FR" sz="1800" dirty="0">
                <a:effectLst/>
                <a:latin typeface="Times New Roman" panose="02020603050405020304" pitchFamily="18" charset="0"/>
                <a:ea typeface="Times New Roman" panose="02020603050405020304" pitchFamily="18" charset="0"/>
              </a:rPr>
              <a:t>, Paris, Dunod, 1969</a:t>
            </a:r>
            <a:endParaRPr lang="fr-FR" dirty="0"/>
          </a:p>
        </p:txBody>
      </p:sp>
    </p:spTree>
    <p:extLst>
      <p:ext uri="{BB962C8B-B14F-4D97-AF65-F5344CB8AC3E}">
        <p14:creationId xmlns:p14="http://schemas.microsoft.com/office/powerpoint/2010/main" val="300010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4"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72AF3-8BB6-7C91-FDB3-5BA7622370BA}"/>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70BA59E8-EEB1-3331-4C0A-FBC1ED47A000}"/>
              </a:ext>
            </a:extLst>
          </p:cNvPr>
          <p:cNvSpPr txBox="1"/>
          <p:nvPr/>
        </p:nvSpPr>
        <p:spPr>
          <a:xfrm>
            <a:off x="188351" y="468973"/>
            <a:ext cx="73417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L’Education nouvelle et son influence</a:t>
            </a:r>
          </a:p>
        </p:txBody>
      </p:sp>
      <p:sp>
        <p:nvSpPr>
          <p:cNvPr id="4" name="ZoneTexte 3">
            <a:extLst>
              <a:ext uri="{FF2B5EF4-FFF2-40B4-BE49-F238E27FC236}">
                <a16:creationId xmlns:a16="http://schemas.microsoft.com/office/drawing/2014/main" id="{47A741EB-EEEB-B5E3-DCA8-067CFE505EEB}"/>
              </a:ext>
            </a:extLst>
          </p:cNvPr>
          <p:cNvSpPr txBox="1"/>
          <p:nvPr/>
        </p:nvSpPr>
        <p:spPr>
          <a:xfrm>
            <a:off x="188351" y="930638"/>
            <a:ext cx="73417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B – Les remises en cause des années 1960-1970</a:t>
            </a:r>
          </a:p>
        </p:txBody>
      </p:sp>
      <p:sp>
        <p:nvSpPr>
          <p:cNvPr id="5" name="ZoneTexte 4">
            <a:extLst>
              <a:ext uri="{FF2B5EF4-FFF2-40B4-BE49-F238E27FC236}">
                <a16:creationId xmlns:a16="http://schemas.microsoft.com/office/drawing/2014/main" id="{CFC103BF-6D5D-9697-E366-0F5CF42F7D31}"/>
              </a:ext>
            </a:extLst>
          </p:cNvPr>
          <p:cNvSpPr txBox="1"/>
          <p:nvPr/>
        </p:nvSpPr>
        <p:spPr>
          <a:xfrm>
            <a:off x="37876" y="-23469"/>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III – Des savoirs pour le monde moderne</a:t>
            </a:r>
          </a:p>
        </p:txBody>
      </p:sp>
      <p:sp>
        <p:nvSpPr>
          <p:cNvPr id="10" name="ZoneTexte 9">
            <a:extLst>
              <a:ext uri="{FF2B5EF4-FFF2-40B4-BE49-F238E27FC236}">
                <a16:creationId xmlns:a16="http://schemas.microsoft.com/office/drawing/2014/main" id="{5BBE7667-4A3C-38F6-AA43-ACB715E02849}"/>
              </a:ext>
            </a:extLst>
          </p:cNvPr>
          <p:cNvSpPr txBox="1"/>
          <p:nvPr/>
        </p:nvSpPr>
        <p:spPr>
          <a:xfrm>
            <a:off x="338826" y="1361525"/>
            <a:ext cx="822207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De la difficulté à changer l’enseignement de l’histoire et de la géographie</a:t>
            </a:r>
          </a:p>
        </p:txBody>
      </p:sp>
      <p:pic>
        <p:nvPicPr>
          <p:cNvPr id="12" name="Image 11">
            <a:extLst>
              <a:ext uri="{FF2B5EF4-FFF2-40B4-BE49-F238E27FC236}">
                <a16:creationId xmlns:a16="http://schemas.microsoft.com/office/drawing/2014/main" id="{039FE2A0-C2EC-8470-9F40-7EA294C19F05}"/>
              </a:ext>
            </a:extLst>
          </p:cNvPr>
          <p:cNvPicPr>
            <a:picLocks noChangeAspect="1"/>
          </p:cNvPicPr>
          <p:nvPr/>
        </p:nvPicPr>
        <p:blipFill rotWithShape="1">
          <a:blip r:embed="rId2"/>
          <a:srcRect t="8524" b="4029"/>
          <a:stretch/>
        </p:blipFill>
        <p:spPr>
          <a:xfrm>
            <a:off x="5491764" y="2646272"/>
            <a:ext cx="3505200" cy="4048061"/>
          </a:xfrm>
          <a:prstGeom prst="rect">
            <a:avLst/>
          </a:prstGeom>
        </p:spPr>
      </p:pic>
      <p:sp>
        <p:nvSpPr>
          <p:cNvPr id="16" name="ZoneTexte 15">
            <a:extLst>
              <a:ext uri="{FF2B5EF4-FFF2-40B4-BE49-F238E27FC236}">
                <a16:creationId xmlns:a16="http://schemas.microsoft.com/office/drawing/2014/main" id="{D7E556E2-8AC1-D345-D3DC-29531F907EA1}"/>
              </a:ext>
            </a:extLst>
          </p:cNvPr>
          <p:cNvSpPr txBox="1"/>
          <p:nvPr/>
        </p:nvSpPr>
        <p:spPr>
          <a:xfrm>
            <a:off x="808383" y="1740188"/>
            <a:ext cx="760204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L’école des Annales : un renouvellement des savoirs universitaires</a:t>
            </a:r>
          </a:p>
        </p:txBody>
      </p:sp>
      <p:pic>
        <p:nvPicPr>
          <p:cNvPr id="17" name="Image 16">
            <a:extLst>
              <a:ext uri="{FF2B5EF4-FFF2-40B4-BE49-F238E27FC236}">
                <a16:creationId xmlns:a16="http://schemas.microsoft.com/office/drawing/2014/main" id="{FF939ED0-7DDF-4F3A-E98A-6D46170AF415}"/>
              </a:ext>
            </a:extLst>
          </p:cNvPr>
          <p:cNvPicPr>
            <a:picLocks noChangeAspect="1"/>
          </p:cNvPicPr>
          <p:nvPr/>
        </p:nvPicPr>
        <p:blipFill>
          <a:blip r:embed="rId3"/>
          <a:stretch>
            <a:fillRect/>
          </a:stretch>
        </p:blipFill>
        <p:spPr>
          <a:xfrm>
            <a:off x="267746" y="4538036"/>
            <a:ext cx="1611053" cy="2148070"/>
          </a:xfrm>
          <a:prstGeom prst="rect">
            <a:avLst/>
          </a:prstGeom>
        </p:spPr>
      </p:pic>
      <p:pic>
        <p:nvPicPr>
          <p:cNvPr id="18" name="Image 17">
            <a:extLst>
              <a:ext uri="{FF2B5EF4-FFF2-40B4-BE49-F238E27FC236}">
                <a16:creationId xmlns:a16="http://schemas.microsoft.com/office/drawing/2014/main" id="{3128D60A-3CD3-DC44-FAE1-60A8BB2541A9}"/>
              </a:ext>
            </a:extLst>
          </p:cNvPr>
          <p:cNvPicPr>
            <a:picLocks noChangeAspect="1"/>
          </p:cNvPicPr>
          <p:nvPr/>
        </p:nvPicPr>
        <p:blipFill>
          <a:blip r:embed="rId4"/>
          <a:stretch>
            <a:fillRect/>
          </a:stretch>
        </p:blipFill>
        <p:spPr>
          <a:xfrm>
            <a:off x="2129237" y="4538036"/>
            <a:ext cx="1521179" cy="2148071"/>
          </a:xfrm>
          <a:prstGeom prst="rect">
            <a:avLst/>
          </a:prstGeom>
        </p:spPr>
      </p:pic>
      <p:pic>
        <p:nvPicPr>
          <p:cNvPr id="19" name="Image 18">
            <a:extLst>
              <a:ext uri="{FF2B5EF4-FFF2-40B4-BE49-F238E27FC236}">
                <a16:creationId xmlns:a16="http://schemas.microsoft.com/office/drawing/2014/main" id="{2D83CFC7-5E38-5559-E15C-1B0BC4663EF0}"/>
              </a:ext>
            </a:extLst>
          </p:cNvPr>
          <p:cNvPicPr>
            <a:picLocks noChangeAspect="1"/>
          </p:cNvPicPr>
          <p:nvPr/>
        </p:nvPicPr>
        <p:blipFill>
          <a:blip r:embed="rId5"/>
          <a:stretch>
            <a:fillRect/>
          </a:stretch>
        </p:blipFill>
        <p:spPr>
          <a:xfrm>
            <a:off x="3777311" y="4538036"/>
            <a:ext cx="1587559" cy="2148071"/>
          </a:xfrm>
          <a:prstGeom prst="rect">
            <a:avLst/>
          </a:prstGeom>
        </p:spPr>
      </p:pic>
      <p:sp>
        <p:nvSpPr>
          <p:cNvPr id="20" name="ZoneTexte 19">
            <a:extLst>
              <a:ext uri="{FF2B5EF4-FFF2-40B4-BE49-F238E27FC236}">
                <a16:creationId xmlns:a16="http://schemas.microsoft.com/office/drawing/2014/main" id="{55D4361A-DAB9-253A-7A04-B7E8F9906992}"/>
              </a:ext>
            </a:extLst>
          </p:cNvPr>
          <p:cNvSpPr txBox="1"/>
          <p:nvPr/>
        </p:nvSpPr>
        <p:spPr>
          <a:xfrm>
            <a:off x="3777310" y="5762777"/>
            <a:ext cx="1587559" cy="923330"/>
          </a:xfrm>
          <a:prstGeom prst="rect">
            <a:avLst/>
          </a:prstGeom>
          <a:solidFill>
            <a:srgbClr val="1C1C1C">
              <a:alpha val="50196"/>
            </a:srgbClr>
          </a:solidFill>
          <a:ln w="1905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Fernand Braudel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1902-1985</a:t>
            </a:r>
          </a:p>
        </p:txBody>
      </p:sp>
      <p:sp>
        <p:nvSpPr>
          <p:cNvPr id="21" name="ZoneTexte 20">
            <a:extLst>
              <a:ext uri="{FF2B5EF4-FFF2-40B4-BE49-F238E27FC236}">
                <a16:creationId xmlns:a16="http://schemas.microsoft.com/office/drawing/2014/main" id="{D2D7C4AD-E36B-0B54-2E95-F5507BA0B42B}"/>
              </a:ext>
            </a:extLst>
          </p:cNvPr>
          <p:cNvSpPr txBox="1"/>
          <p:nvPr/>
        </p:nvSpPr>
        <p:spPr>
          <a:xfrm>
            <a:off x="267746" y="6025138"/>
            <a:ext cx="1587559" cy="646331"/>
          </a:xfrm>
          <a:prstGeom prst="rect">
            <a:avLst/>
          </a:prstGeom>
          <a:solidFill>
            <a:srgbClr val="1C1C1C">
              <a:alpha val="50196"/>
            </a:srgbClr>
          </a:solidFill>
          <a:ln w="1905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Marc Bloch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1886-1944</a:t>
            </a:r>
          </a:p>
        </p:txBody>
      </p:sp>
      <p:sp>
        <p:nvSpPr>
          <p:cNvPr id="22" name="ZoneTexte 21">
            <a:extLst>
              <a:ext uri="{FF2B5EF4-FFF2-40B4-BE49-F238E27FC236}">
                <a16:creationId xmlns:a16="http://schemas.microsoft.com/office/drawing/2014/main" id="{651B0832-C214-5750-C498-8CE00380AE47}"/>
              </a:ext>
            </a:extLst>
          </p:cNvPr>
          <p:cNvSpPr txBox="1"/>
          <p:nvPr/>
        </p:nvSpPr>
        <p:spPr>
          <a:xfrm>
            <a:off x="2129235" y="6048002"/>
            <a:ext cx="1521179" cy="646331"/>
          </a:xfrm>
          <a:prstGeom prst="rect">
            <a:avLst/>
          </a:prstGeom>
          <a:solidFill>
            <a:srgbClr val="1C1C1C">
              <a:alpha val="50196"/>
            </a:srgbClr>
          </a:solidFill>
          <a:ln w="1905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Lucien Febvre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1878-1956</a:t>
            </a:r>
          </a:p>
        </p:txBody>
      </p:sp>
    </p:spTree>
    <p:extLst>
      <p:ext uri="{BB962C8B-B14F-4D97-AF65-F5344CB8AC3E}">
        <p14:creationId xmlns:p14="http://schemas.microsoft.com/office/powerpoint/2010/main" val="40195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6" grpId="0"/>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0EE2996-FBF4-520A-634A-118F28178403}"/>
              </a:ext>
            </a:extLst>
          </p:cNvPr>
          <p:cNvSpPr txBox="1"/>
          <p:nvPr/>
        </p:nvSpPr>
        <p:spPr>
          <a:xfrm>
            <a:off x="770977" y="0"/>
            <a:ext cx="760204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- 1957-1969 : enseigner</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les « civilisations »</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2F2EC64A-B6E0-CC83-6793-8F9DFE4722C3}"/>
              </a:ext>
            </a:extLst>
          </p:cNvPr>
          <p:cNvSpPr txBox="1"/>
          <p:nvPr/>
        </p:nvSpPr>
        <p:spPr>
          <a:xfrm>
            <a:off x="152400" y="369332"/>
            <a:ext cx="4546600" cy="2308324"/>
          </a:xfrm>
          <a:prstGeom prst="rect">
            <a:avLst/>
          </a:prstGeom>
          <a:solidFill>
            <a:srgbClr val="262626"/>
          </a:solidFill>
          <a:ln>
            <a:solidFill>
              <a:schemeClr val="tx1"/>
            </a:solidFill>
          </a:ln>
        </p:spPr>
        <p:txBody>
          <a:bodyPr wrap="square" rtlCol="0">
            <a:spAutoFit/>
          </a:bodyPr>
          <a:lstStyle/>
          <a:p>
            <a:r>
              <a:rPr lang="fr-FR" sz="1600" dirty="0">
                <a:effectLst/>
                <a:ea typeface="Calibri" panose="020F0502020204030204" pitchFamily="34" charset="0"/>
              </a:rPr>
              <a:t>« En défendant une certaine conception de l’histoire, j’ai le sentiment de répondre au besoin que chacun ressent, en France, d’une adaptation du contenu de l’enseignement à un humanisme nouveau. On ne peut éternellement gonfler le programme en y ajoutant tant bien que mal un peu de neuf. Il faut les transformer de fond en </a:t>
            </a:r>
            <a:r>
              <a:rPr lang="fr-FR" sz="1600" dirty="0" err="1">
                <a:effectLst/>
                <a:ea typeface="Calibri" panose="020F0502020204030204" pitchFamily="34" charset="0"/>
              </a:rPr>
              <a:t>combre</a:t>
            </a:r>
            <a:r>
              <a:rPr lang="fr-FR" sz="1600" dirty="0">
                <a:effectLst/>
                <a:ea typeface="Calibri" panose="020F0502020204030204" pitchFamily="34" charset="0"/>
              </a:rPr>
              <a:t>, y ajouter beaucoup tout en allégeant. »</a:t>
            </a:r>
          </a:p>
          <a:p>
            <a:pPr algn="r"/>
            <a:r>
              <a:rPr lang="fr-FR" sz="1400" dirty="0">
                <a:effectLst/>
                <a:ea typeface="Calibri" panose="020F0502020204030204" pitchFamily="34" charset="0"/>
              </a:rPr>
              <a:t>Fernand Braudel, correspondance, 1963</a:t>
            </a:r>
            <a:endParaRPr lang="fr-FR" sz="1400" dirty="0"/>
          </a:p>
        </p:txBody>
      </p:sp>
      <p:sp>
        <p:nvSpPr>
          <p:cNvPr id="7" name="ZoneTexte 6">
            <a:extLst>
              <a:ext uri="{FF2B5EF4-FFF2-40B4-BE49-F238E27FC236}">
                <a16:creationId xmlns:a16="http://schemas.microsoft.com/office/drawing/2014/main" id="{1EC208DC-92C2-0808-3922-86FABAB936B3}"/>
              </a:ext>
            </a:extLst>
          </p:cNvPr>
          <p:cNvSpPr txBox="1"/>
          <p:nvPr/>
        </p:nvSpPr>
        <p:spPr>
          <a:xfrm>
            <a:off x="152400" y="2803509"/>
            <a:ext cx="4572000" cy="2417841"/>
          </a:xfrm>
          <a:prstGeom prst="rect">
            <a:avLst/>
          </a:prstGeom>
          <a:solidFill>
            <a:srgbClr val="262626"/>
          </a:solidFill>
          <a:ln>
            <a:solidFill>
              <a:schemeClr val="tx1"/>
            </a:solidFill>
          </a:ln>
        </p:spPr>
        <p:txBody>
          <a:bodyPr wrap="square">
            <a:spAutoFit/>
          </a:bodyPr>
          <a:lstStyle/>
          <a:p>
            <a:pPr>
              <a:lnSpc>
                <a:spcPct val="115000"/>
              </a:lnSpc>
              <a:spcAft>
                <a:spcPts val="600"/>
              </a:spcAft>
            </a:pPr>
            <a:r>
              <a:rPr lang="fr-FR" sz="1600" dirty="0">
                <a:effectLst/>
                <a:ea typeface="Calibri" panose="020F0502020204030204" pitchFamily="34" charset="0"/>
                <a:cs typeface="Times New Roman" panose="02020603050405020304" pitchFamily="18" charset="0"/>
              </a:rPr>
              <a:t>« J’ai peur que notre enseignement mal compris et conçu de façon traditionnelle ne s’offre comme une cible trop facile à atteindre. Les sciences ne sont guère passionnées par vos propositions. L’histoire et la géographie ne peuvent se défendre que si elles introduisent dans notre </a:t>
            </a:r>
            <a:r>
              <a:rPr lang="fr-FR" sz="1600" dirty="0" err="1">
                <a:effectLst/>
                <a:ea typeface="Calibri" panose="020F0502020204030204" pitchFamily="34" charset="0"/>
                <a:cs typeface="Times New Roman" panose="02020603050405020304" pitchFamily="18" charset="0"/>
              </a:rPr>
              <a:t>enseingmenet</a:t>
            </a:r>
            <a:r>
              <a:rPr lang="fr-FR" sz="1600" dirty="0">
                <a:effectLst/>
                <a:ea typeface="Calibri" panose="020F0502020204030204" pitchFamily="34" charset="0"/>
                <a:cs typeface="Times New Roman" panose="02020603050405020304" pitchFamily="18" charset="0"/>
              </a:rPr>
              <a:t> les diverses sciences de l’homme. »</a:t>
            </a:r>
          </a:p>
          <a:p>
            <a:pPr algn="r">
              <a:lnSpc>
                <a:spcPct val="115000"/>
              </a:lnSpc>
              <a:spcAft>
                <a:spcPts val="600"/>
              </a:spcAft>
            </a:pPr>
            <a:r>
              <a:rPr lang="fr-FR" sz="1400" dirty="0">
                <a:effectLst/>
                <a:ea typeface="Calibri" panose="020F0502020204030204" pitchFamily="34" charset="0"/>
                <a:cs typeface="Times New Roman" panose="02020603050405020304" pitchFamily="18" charset="0"/>
              </a:rPr>
              <a:t>Fernand Braudel, lettre à Louis François, 1964)</a:t>
            </a:r>
          </a:p>
        </p:txBody>
      </p:sp>
      <p:sp>
        <p:nvSpPr>
          <p:cNvPr id="9" name="ZoneTexte 8">
            <a:extLst>
              <a:ext uri="{FF2B5EF4-FFF2-40B4-BE49-F238E27FC236}">
                <a16:creationId xmlns:a16="http://schemas.microsoft.com/office/drawing/2014/main" id="{FD8717D4-927D-49ED-41B9-15FF1A9C6406}"/>
              </a:ext>
            </a:extLst>
          </p:cNvPr>
          <p:cNvSpPr txBox="1"/>
          <p:nvPr/>
        </p:nvSpPr>
        <p:spPr>
          <a:xfrm>
            <a:off x="4991100" y="135791"/>
            <a:ext cx="4000500" cy="2667718"/>
          </a:xfrm>
          <a:prstGeom prst="rect">
            <a:avLst/>
          </a:prstGeom>
          <a:solidFill>
            <a:srgbClr val="262626"/>
          </a:solidFill>
          <a:ln>
            <a:solidFill>
              <a:schemeClr val="tx1"/>
            </a:solidFill>
          </a:ln>
        </p:spPr>
        <p:txBody>
          <a:bodyPr wrap="square">
            <a:spAutoFit/>
          </a:bodyPr>
          <a:lstStyle/>
          <a:p>
            <a:pPr>
              <a:lnSpc>
                <a:spcPct val="115000"/>
              </a:lnSpc>
              <a:spcAft>
                <a:spcPts val="600"/>
              </a:spcAft>
            </a:pPr>
            <a:r>
              <a:rPr lang="fr-FR" sz="1600" dirty="0">
                <a:effectLst/>
                <a:ea typeface="Calibri" panose="020F0502020204030204" pitchFamily="34" charset="0"/>
                <a:cs typeface="Times New Roman" panose="02020603050405020304" pitchFamily="18" charset="0"/>
              </a:rPr>
              <a:t>« Le programme de la classe terminale “panorama des civilisations” est, évidemment, très inquiétant par l’ampleur des connaissances demandées. Le président [de la SPHG] fait confiance au bon sens des collègues qui sauront prendre le meilleur en abandonnant l’accessoire. D’autre part, il peut y avoir des modifications d’ici 1962 »</a:t>
            </a:r>
          </a:p>
          <a:p>
            <a:pPr algn="r">
              <a:lnSpc>
                <a:spcPct val="115000"/>
              </a:lnSpc>
              <a:spcAft>
                <a:spcPts val="600"/>
              </a:spcAft>
            </a:pPr>
            <a:r>
              <a:rPr lang="fr-FR" sz="1400" dirty="0">
                <a:effectLst/>
                <a:ea typeface="Calibri" panose="020F0502020204030204" pitchFamily="34" charset="0"/>
                <a:cs typeface="Times New Roman" panose="02020603050405020304" pitchFamily="18" charset="0"/>
              </a:rPr>
              <a:t>Bulletin de la SPHG, 1957)</a:t>
            </a:r>
          </a:p>
        </p:txBody>
      </p:sp>
      <p:sp>
        <p:nvSpPr>
          <p:cNvPr id="11" name="ZoneTexte 10">
            <a:extLst>
              <a:ext uri="{FF2B5EF4-FFF2-40B4-BE49-F238E27FC236}">
                <a16:creationId xmlns:a16="http://schemas.microsoft.com/office/drawing/2014/main" id="{A44F0C6F-5A45-638E-331E-9E9AB262658F}"/>
              </a:ext>
            </a:extLst>
          </p:cNvPr>
          <p:cNvSpPr txBox="1"/>
          <p:nvPr/>
        </p:nvSpPr>
        <p:spPr>
          <a:xfrm>
            <a:off x="5003800" y="2939300"/>
            <a:ext cx="3987800" cy="2985433"/>
          </a:xfrm>
          <a:prstGeom prst="rect">
            <a:avLst/>
          </a:prstGeom>
          <a:solidFill>
            <a:srgbClr val="262626"/>
          </a:solidFill>
          <a:ln>
            <a:solidFill>
              <a:schemeClr val="tx1"/>
            </a:solidFill>
          </a:ln>
        </p:spPr>
        <p:txBody>
          <a:bodyPr wrap="square">
            <a:spAutoFit/>
          </a:bodyPr>
          <a:lstStyle/>
          <a:p>
            <a:r>
              <a:rPr lang="fr-FR" sz="1600" dirty="0">
                <a:effectLst/>
                <a:ea typeface="Calibri" panose="020F0502020204030204" pitchFamily="34" charset="0"/>
              </a:rPr>
              <a:t>« L’histoire de France doit être apprise à fond dans les classes élémentaires et du premier cycle, l’histoire ancienne doit être amenée à quelques faits essentiels […], l’histoire du monde extérieur doit être elle aussi amenée à quelques faits essentiels sauf pour les temps modernes, c’est-à-dire depuis la fin du XVIIIe siècle. On ne devra aborder la période qui va de 1940 à nos jours qu’en terminale et avec beaucoup de précautions. »</a:t>
            </a:r>
          </a:p>
          <a:p>
            <a:pPr algn="r"/>
            <a:r>
              <a:rPr lang="fr-FR" sz="1400" dirty="0">
                <a:effectLst/>
                <a:ea typeface="Calibri" panose="020F0502020204030204" pitchFamily="34" charset="0"/>
              </a:rPr>
              <a:t>Georges Pompidou, note à Jacques Chaban-Delmas, 1971</a:t>
            </a:r>
            <a:endParaRPr lang="fr-FR" dirty="0"/>
          </a:p>
        </p:txBody>
      </p:sp>
      <p:pic>
        <p:nvPicPr>
          <p:cNvPr id="12" name="Image 11">
            <a:extLst>
              <a:ext uri="{FF2B5EF4-FFF2-40B4-BE49-F238E27FC236}">
                <a16:creationId xmlns:a16="http://schemas.microsoft.com/office/drawing/2014/main" id="{F13B9508-FD92-B71E-D59C-005267C140BC}"/>
              </a:ext>
            </a:extLst>
          </p:cNvPr>
          <p:cNvPicPr>
            <a:picLocks noChangeAspect="1"/>
          </p:cNvPicPr>
          <p:nvPr/>
        </p:nvPicPr>
        <p:blipFill>
          <a:blip r:embed="rId2"/>
          <a:srcRect l="13200" r="13734"/>
          <a:stretch/>
        </p:blipFill>
        <p:spPr>
          <a:xfrm>
            <a:off x="330200" y="3200554"/>
            <a:ext cx="2413000" cy="3302464"/>
          </a:xfrm>
          <a:prstGeom prst="rect">
            <a:avLst/>
          </a:prstGeom>
        </p:spPr>
      </p:pic>
      <p:pic>
        <p:nvPicPr>
          <p:cNvPr id="13" name="Image 12">
            <a:extLst>
              <a:ext uri="{FF2B5EF4-FFF2-40B4-BE49-F238E27FC236}">
                <a16:creationId xmlns:a16="http://schemas.microsoft.com/office/drawing/2014/main" id="{C4E58130-C2F7-5282-9EE5-8F6BE6357B8A}"/>
              </a:ext>
            </a:extLst>
          </p:cNvPr>
          <p:cNvPicPr>
            <a:picLocks noChangeAspect="1"/>
          </p:cNvPicPr>
          <p:nvPr/>
        </p:nvPicPr>
        <p:blipFill>
          <a:blip r:embed="rId3"/>
          <a:stretch>
            <a:fillRect/>
          </a:stretch>
        </p:blipFill>
        <p:spPr>
          <a:xfrm>
            <a:off x="2920363" y="3236361"/>
            <a:ext cx="2070737" cy="3230849"/>
          </a:xfrm>
          <a:prstGeom prst="rect">
            <a:avLst/>
          </a:prstGeom>
        </p:spPr>
      </p:pic>
    </p:spTree>
    <p:extLst>
      <p:ext uri="{BB962C8B-B14F-4D97-AF65-F5344CB8AC3E}">
        <p14:creationId xmlns:p14="http://schemas.microsoft.com/office/powerpoint/2010/main" val="383040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3AEFB9C-C376-D598-1666-51FF93E84B05}"/>
              </a:ext>
            </a:extLst>
          </p:cNvPr>
          <p:cNvSpPr txBox="1"/>
          <p:nvPr/>
        </p:nvSpPr>
        <p:spPr>
          <a:xfrm>
            <a:off x="188351" y="468973"/>
            <a:ext cx="73417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L’Education nouvelle et son influence</a:t>
            </a:r>
          </a:p>
        </p:txBody>
      </p:sp>
      <p:sp>
        <p:nvSpPr>
          <p:cNvPr id="4" name="ZoneTexte 3">
            <a:extLst>
              <a:ext uri="{FF2B5EF4-FFF2-40B4-BE49-F238E27FC236}">
                <a16:creationId xmlns:a16="http://schemas.microsoft.com/office/drawing/2014/main" id="{565B0563-F5A0-7342-EAA8-312E4140F397}"/>
              </a:ext>
            </a:extLst>
          </p:cNvPr>
          <p:cNvSpPr txBox="1"/>
          <p:nvPr/>
        </p:nvSpPr>
        <p:spPr>
          <a:xfrm>
            <a:off x="188351" y="842158"/>
            <a:ext cx="734170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B – Les remises en cause des années 1960-1970</a:t>
            </a:r>
          </a:p>
        </p:txBody>
      </p:sp>
      <p:sp>
        <p:nvSpPr>
          <p:cNvPr id="5" name="ZoneTexte 4">
            <a:extLst>
              <a:ext uri="{FF2B5EF4-FFF2-40B4-BE49-F238E27FC236}">
                <a16:creationId xmlns:a16="http://schemas.microsoft.com/office/drawing/2014/main" id="{FA34F107-DB37-E2AF-2B1B-A82DD1B81C35}"/>
              </a:ext>
            </a:extLst>
          </p:cNvPr>
          <p:cNvSpPr txBox="1"/>
          <p:nvPr/>
        </p:nvSpPr>
        <p:spPr>
          <a:xfrm>
            <a:off x="37876" y="-23469"/>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III – Des savoirs pour le monde moderne</a:t>
            </a:r>
          </a:p>
        </p:txBody>
      </p:sp>
      <p:sp>
        <p:nvSpPr>
          <p:cNvPr id="10" name="ZoneTexte 9">
            <a:extLst>
              <a:ext uri="{FF2B5EF4-FFF2-40B4-BE49-F238E27FC236}">
                <a16:creationId xmlns:a16="http://schemas.microsoft.com/office/drawing/2014/main" id="{ED1802B0-D768-BA53-77E6-8B8A90796E0D}"/>
              </a:ext>
            </a:extLst>
          </p:cNvPr>
          <p:cNvSpPr txBox="1"/>
          <p:nvPr/>
        </p:nvSpPr>
        <p:spPr>
          <a:xfrm>
            <a:off x="390517" y="1247441"/>
            <a:ext cx="822207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000" dirty="0">
                <a:solidFill>
                  <a:prstClr val="white"/>
                </a:solidFill>
                <a:latin typeface="Calibri" panose="020F0502020204030204"/>
              </a:rPr>
              <a:t>1 – De la difficulté à changer l’enseignement de l’histoire et de la géographie</a:t>
            </a:r>
            <a:endParaRPr kumimoji="0" lang="fr-FR" sz="2000" b="0" i="0" u="none" strike="noStrike" kern="1200" cap="none" spc="0" normalizeH="0" baseline="0" noProof="0" dirty="0">
              <a:ln>
                <a:noFill/>
              </a:ln>
              <a:solidFill>
                <a:prstClr val="white"/>
              </a:solidFill>
              <a:effectLst/>
              <a:uLnTx/>
              <a:uFillTx/>
              <a:latin typeface="Calibri" panose="020F0502020204030204"/>
            </a:endParaRPr>
          </a:p>
        </p:txBody>
      </p:sp>
      <p:pic>
        <p:nvPicPr>
          <p:cNvPr id="12" name="Image 11">
            <a:extLst>
              <a:ext uri="{FF2B5EF4-FFF2-40B4-BE49-F238E27FC236}">
                <a16:creationId xmlns:a16="http://schemas.microsoft.com/office/drawing/2014/main" id="{61DF713C-B9DF-7BDD-43C3-4432D6942048}"/>
              </a:ext>
            </a:extLst>
          </p:cNvPr>
          <p:cNvPicPr>
            <a:picLocks noChangeAspect="1"/>
          </p:cNvPicPr>
          <p:nvPr/>
        </p:nvPicPr>
        <p:blipFill rotWithShape="1">
          <a:blip r:embed="rId2"/>
          <a:srcRect t="8524" b="4029"/>
          <a:stretch/>
        </p:blipFill>
        <p:spPr>
          <a:xfrm>
            <a:off x="5638800" y="2809939"/>
            <a:ext cx="3505200" cy="4048061"/>
          </a:xfrm>
          <a:prstGeom prst="rect">
            <a:avLst/>
          </a:prstGeom>
        </p:spPr>
      </p:pic>
      <p:sp>
        <p:nvSpPr>
          <p:cNvPr id="16" name="ZoneTexte 15">
            <a:extLst>
              <a:ext uri="{FF2B5EF4-FFF2-40B4-BE49-F238E27FC236}">
                <a16:creationId xmlns:a16="http://schemas.microsoft.com/office/drawing/2014/main" id="{49DBDB47-6988-6F41-E8B8-8391139E2F50}"/>
              </a:ext>
            </a:extLst>
          </p:cNvPr>
          <p:cNvSpPr txBox="1"/>
          <p:nvPr/>
        </p:nvSpPr>
        <p:spPr>
          <a:xfrm>
            <a:off x="808383" y="1626988"/>
            <a:ext cx="760204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alibri" panose="020F0502020204030204"/>
              </a:rPr>
              <a:t>- L’école des Annales : un renouvellement des savoirs universitaires</a:t>
            </a:r>
            <a:endParaRPr kumimoji="0" lang="fr-FR" b="0" i="0" u="none" strike="noStrike" kern="1200" cap="none" spc="0" normalizeH="0" baseline="0" noProof="0" dirty="0">
              <a:ln>
                <a:noFill/>
              </a:ln>
              <a:solidFill>
                <a:prstClr val="white"/>
              </a:solidFill>
              <a:effectLst/>
              <a:uLnTx/>
              <a:uFillTx/>
              <a:latin typeface="Calibri" panose="020F0502020204030204"/>
            </a:endParaRPr>
          </a:p>
        </p:txBody>
      </p:sp>
      <p:pic>
        <p:nvPicPr>
          <p:cNvPr id="17" name="Image 16">
            <a:extLst>
              <a:ext uri="{FF2B5EF4-FFF2-40B4-BE49-F238E27FC236}">
                <a16:creationId xmlns:a16="http://schemas.microsoft.com/office/drawing/2014/main" id="{895746D3-5971-ECFD-4ED5-1E3CF7D19223}"/>
              </a:ext>
            </a:extLst>
          </p:cNvPr>
          <p:cNvPicPr>
            <a:picLocks noChangeAspect="1"/>
          </p:cNvPicPr>
          <p:nvPr/>
        </p:nvPicPr>
        <p:blipFill>
          <a:blip r:embed="rId3"/>
          <a:stretch>
            <a:fillRect/>
          </a:stretch>
        </p:blipFill>
        <p:spPr>
          <a:xfrm>
            <a:off x="267746" y="4538036"/>
            <a:ext cx="1611053" cy="2148070"/>
          </a:xfrm>
          <a:prstGeom prst="rect">
            <a:avLst/>
          </a:prstGeom>
        </p:spPr>
      </p:pic>
      <p:pic>
        <p:nvPicPr>
          <p:cNvPr id="18" name="Image 17">
            <a:extLst>
              <a:ext uri="{FF2B5EF4-FFF2-40B4-BE49-F238E27FC236}">
                <a16:creationId xmlns:a16="http://schemas.microsoft.com/office/drawing/2014/main" id="{BF900E77-F479-367E-E961-BCE18F6ED1F0}"/>
              </a:ext>
            </a:extLst>
          </p:cNvPr>
          <p:cNvPicPr>
            <a:picLocks noChangeAspect="1"/>
          </p:cNvPicPr>
          <p:nvPr/>
        </p:nvPicPr>
        <p:blipFill>
          <a:blip r:embed="rId4"/>
          <a:stretch>
            <a:fillRect/>
          </a:stretch>
        </p:blipFill>
        <p:spPr>
          <a:xfrm>
            <a:off x="2129237" y="4538036"/>
            <a:ext cx="1521179" cy="2148071"/>
          </a:xfrm>
          <a:prstGeom prst="rect">
            <a:avLst/>
          </a:prstGeom>
        </p:spPr>
      </p:pic>
      <p:pic>
        <p:nvPicPr>
          <p:cNvPr id="19" name="Image 18">
            <a:extLst>
              <a:ext uri="{FF2B5EF4-FFF2-40B4-BE49-F238E27FC236}">
                <a16:creationId xmlns:a16="http://schemas.microsoft.com/office/drawing/2014/main" id="{19126DE5-91EE-0C47-AD4F-0DF0742DC99A}"/>
              </a:ext>
            </a:extLst>
          </p:cNvPr>
          <p:cNvPicPr>
            <a:picLocks noChangeAspect="1"/>
          </p:cNvPicPr>
          <p:nvPr/>
        </p:nvPicPr>
        <p:blipFill>
          <a:blip r:embed="rId5"/>
          <a:stretch>
            <a:fillRect/>
          </a:stretch>
        </p:blipFill>
        <p:spPr>
          <a:xfrm>
            <a:off x="3777311" y="4538036"/>
            <a:ext cx="1587559" cy="2148071"/>
          </a:xfrm>
          <a:prstGeom prst="rect">
            <a:avLst/>
          </a:prstGeom>
        </p:spPr>
      </p:pic>
      <p:sp>
        <p:nvSpPr>
          <p:cNvPr id="20" name="ZoneTexte 19">
            <a:extLst>
              <a:ext uri="{FF2B5EF4-FFF2-40B4-BE49-F238E27FC236}">
                <a16:creationId xmlns:a16="http://schemas.microsoft.com/office/drawing/2014/main" id="{75358555-E95F-8805-C994-ABFB94575B92}"/>
              </a:ext>
            </a:extLst>
          </p:cNvPr>
          <p:cNvSpPr txBox="1"/>
          <p:nvPr/>
        </p:nvSpPr>
        <p:spPr>
          <a:xfrm>
            <a:off x="3777310" y="5762777"/>
            <a:ext cx="1587559" cy="923330"/>
          </a:xfrm>
          <a:prstGeom prst="rect">
            <a:avLst/>
          </a:prstGeom>
          <a:solidFill>
            <a:srgbClr val="1C1C1C">
              <a:alpha val="50196"/>
            </a:srgbClr>
          </a:solidFill>
          <a:ln w="19050">
            <a:solidFill>
              <a:schemeClr val="tx1"/>
            </a:solidFill>
          </a:ln>
        </p:spPr>
        <p:txBody>
          <a:bodyPr wrap="square" rtlCol="0">
            <a:spAutoFit/>
          </a:bodyPr>
          <a:lstStyle/>
          <a:p>
            <a:pPr algn="ctr"/>
            <a:r>
              <a:rPr lang="fr-FR" b="1" dirty="0"/>
              <a:t>Fernand Braudel</a:t>
            </a:r>
          </a:p>
          <a:p>
            <a:pPr algn="ctr"/>
            <a:r>
              <a:rPr lang="fr-FR" dirty="0"/>
              <a:t>1902-1985</a:t>
            </a:r>
          </a:p>
        </p:txBody>
      </p:sp>
      <p:sp>
        <p:nvSpPr>
          <p:cNvPr id="21" name="ZoneTexte 20">
            <a:extLst>
              <a:ext uri="{FF2B5EF4-FFF2-40B4-BE49-F238E27FC236}">
                <a16:creationId xmlns:a16="http://schemas.microsoft.com/office/drawing/2014/main" id="{5B4F68F9-3C0B-3F51-7480-76F8B2EB7B75}"/>
              </a:ext>
            </a:extLst>
          </p:cNvPr>
          <p:cNvSpPr txBox="1"/>
          <p:nvPr/>
        </p:nvSpPr>
        <p:spPr>
          <a:xfrm>
            <a:off x="267746" y="6025138"/>
            <a:ext cx="1587559" cy="646331"/>
          </a:xfrm>
          <a:prstGeom prst="rect">
            <a:avLst/>
          </a:prstGeom>
          <a:solidFill>
            <a:srgbClr val="1C1C1C">
              <a:alpha val="50196"/>
            </a:srgbClr>
          </a:solidFill>
          <a:ln w="19050">
            <a:solidFill>
              <a:schemeClr val="tx1"/>
            </a:solidFill>
          </a:ln>
        </p:spPr>
        <p:txBody>
          <a:bodyPr wrap="square" rtlCol="0">
            <a:spAutoFit/>
          </a:bodyPr>
          <a:lstStyle/>
          <a:p>
            <a:pPr algn="ctr"/>
            <a:r>
              <a:rPr lang="fr-FR" b="1" dirty="0"/>
              <a:t>Marc Bloch</a:t>
            </a:r>
          </a:p>
          <a:p>
            <a:pPr algn="ctr"/>
            <a:r>
              <a:rPr lang="fr-FR" dirty="0"/>
              <a:t>1886-1944</a:t>
            </a:r>
          </a:p>
        </p:txBody>
      </p:sp>
      <p:sp>
        <p:nvSpPr>
          <p:cNvPr id="22" name="ZoneTexte 21">
            <a:extLst>
              <a:ext uri="{FF2B5EF4-FFF2-40B4-BE49-F238E27FC236}">
                <a16:creationId xmlns:a16="http://schemas.microsoft.com/office/drawing/2014/main" id="{1E7A1298-93EF-F55E-B0AD-ACEA634F2EB1}"/>
              </a:ext>
            </a:extLst>
          </p:cNvPr>
          <p:cNvSpPr txBox="1"/>
          <p:nvPr/>
        </p:nvSpPr>
        <p:spPr>
          <a:xfrm>
            <a:off x="2129235" y="6048002"/>
            <a:ext cx="1521179" cy="646331"/>
          </a:xfrm>
          <a:prstGeom prst="rect">
            <a:avLst/>
          </a:prstGeom>
          <a:solidFill>
            <a:srgbClr val="1C1C1C">
              <a:alpha val="50196"/>
            </a:srgbClr>
          </a:solidFill>
          <a:ln w="19050">
            <a:solidFill>
              <a:schemeClr val="tx1"/>
            </a:solidFill>
          </a:ln>
        </p:spPr>
        <p:txBody>
          <a:bodyPr wrap="square" rtlCol="0">
            <a:spAutoFit/>
          </a:bodyPr>
          <a:lstStyle/>
          <a:p>
            <a:pPr algn="ctr"/>
            <a:r>
              <a:rPr lang="fr-FR" b="1" dirty="0"/>
              <a:t>Lucien Febvre</a:t>
            </a:r>
          </a:p>
          <a:p>
            <a:pPr algn="ctr"/>
            <a:r>
              <a:rPr lang="fr-FR" dirty="0"/>
              <a:t>1878-1956</a:t>
            </a:r>
          </a:p>
        </p:txBody>
      </p:sp>
      <p:sp>
        <p:nvSpPr>
          <p:cNvPr id="23" name="ZoneTexte 22">
            <a:extLst>
              <a:ext uri="{FF2B5EF4-FFF2-40B4-BE49-F238E27FC236}">
                <a16:creationId xmlns:a16="http://schemas.microsoft.com/office/drawing/2014/main" id="{F75B3795-E106-ED82-8225-443015BD881A}"/>
              </a:ext>
            </a:extLst>
          </p:cNvPr>
          <p:cNvSpPr txBox="1"/>
          <p:nvPr/>
        </p:nvSpPr>
        <p:spPr>
          <a:xfrm>
            <a:off x="808383" y="2180986"/>
            <a:ext cx="633670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alibri" panose="020F0502020204030204"/>
              </a:rPr>
              <a:t>- Le tiers-temps pédagogique : vers une pédagogie de l’éveil</a:t>
            </a:r>
            <a:endParaRPr kumimoji="0" lang="fr-FR" b="0" i="0" u="none" strike="noStrike" kern="1200" cap="none" spc="0" normalizeH="0" baseline="0" noProof="0" dirty="0">
              <a:ln>
                <a:noFill/>
              </a:ln>
              <a:solidFill>
                <a:prstClr val="white"/>
              </a:solidFill>
              <a:effectLst/>
              <a:uLnTx/>
              <a:uFillTx/>
              <a:latin typeface="Calibri" panose="020F0502020204030204"/>
            </a:endParaRPr>
          </a:p>
        </p:txBody>
      </p:sp>
      <p:sp>
        <p:nvSpPr>
          <p:cNvPr id="25" name="Rectangle 24">
            <a:extLst>
              <a:ext uri="{FF2B5EF4-FFF2-40B4-BE49-F238E27FC236}">
                <a16:creationId xmlns:a16="http://schemas.microsoft.com/office/drawing/2014/main" id="{1D121065-6E83-ABF1-28E2-EA4E70CA4BA4}"/>
              </a:ext>
            </a:extLst>
          </p:cNvPr>
          <p:cNvSpPr/>
          <p:nvPr/>
        </p:nvSpPr>
        <p:spPr>
          <a:xfrm>
            <a:off x="246501" y="2571570"/>
            <a:ext cx="4974856" cy="1826702"/>
          </a:xfrm>
          <a:prstGeom prst="rect">
            <a:avLst/>
          </a:prstGeom>
          <a:solidFill>
            <a:sysClr val="window" lastClr="FFFFFF">
              <a:lumMod val="50000"/>
            </a:sys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a:ln>
                <a:noFill/>
              </a:ln>
              <a:solidFill>
                <a:prstClr val="white"/>
              </a:solidFill>
              <a:effectLst/>
              <a:uLnTx/>
              <a:uFillTx/>
              <a:latin typeface="Calibri"/>
              <a:ea typeface="+mn-ea"/>
              <a:cs typeface="+mn-cs"/>
            </a:endParaRPr>
          </a:p>
        </p:txBody>
      </p:sp>
      <p:sp>
        <p:nvSpPr>
          <p:cNvPr id="26" name="ZoneTexte 25">
            <a:extLst>
              <a:ext uri="{FF2B5EF4-FFF2-40B4-BE49-F238E27FC236}">
                <a16:creationId xmlns:a16="http://schemas.microsoft.com/office/drawing/2014/main" id="{3166E7A8-34EC-8284-EBCB-1DEB04258072}"/>
              </a:ext>
            </a:extLst>
          </p:cNvPr>
          <p:cNvSpPr txBox="1"/>
          <p:nvPr/>
        </p:nvSpPr>
        <p:spPr>
          <a:xfrm>
            <a:off x="390517" y="2884195"/>
            <a:ext cx="108012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prstClr val="white"/>
                </a:solidFill>
                <a:effectLst/>
                <a:uLnTx/>
                <a:uFillTx/>
              </a:rPr>
              <a:t>1969</a:t>
            </a:r>
            <a:endParaRPr kumimoji="0" lang="fr-FR" sz="1400" b="1" i="0" u="none" strike="noStrike" kern="0" cap="none" spc="0" normalizeH="0" baseline="0" noProof="0" dirty="0">
              <a:ln>
                <a:noFill/>
              </a:ln>
              <a:solidFill>
                <a:prstClr val="white"/>
              </a:solidFill>
              <a:effectLst/>
              <a:uLnTx/>
              <a:uFillTx/>
            </a:endParaRPr>
          </a:p>
        </p:txBody>
      </p:sp>
      <p:sp>
        <p:nvSpPr>
          <p:cNvPr id="27" name="ZoneTexte 26">
            <a:extLst>
              <a:ext uri="{FF2B5EF4-FFF2-40B4-BE49-F238E27FC236}">
                <a16:creationId xmlns:a16="http://schemas.microsoft.com/office/drawing/2014/main" id="{66045EDD-3295-DA9F-900F-EE897A44B8D1}"/>
              </a:ext>
            </a:extLst>
          </p:cNvPr>
          <p:cNvSpPr txBox="1"/>
          <p:nvPr/>
        </p:nvSpPr>
        <p:spPr>
          <a:xfrm>
            <a:off x="1758669" y="2668171"/>
            <a:ext cx="439248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prstClr val="white"/>
                </a:solidFill>
                <a:effectLst/>
                <a:uLnTx/>
                <a:uFillTx/>
              </a:rPr>
              <a:t>½ français et mathématiques</a:t>
            </a:r>
          </a:p>
        </p:txBody>
      </p:sp>
      <p:sp>
        <p:nvSpPr>
          <p:cNvPr id="28" name="ZoneTexte 27">
            <a:extLst>
              <a:ext uri="{FF2B5EF4-FFF2-40B4-BE49-F238E27FC236}">
                <a16:creationId xmlns:a16="http://schemas.microsoft.com/office/drawing/2014/main" id="{0CE89983-3923-0331-AA96-BE9708018031}"/>
              </a:ext>
            </a:extLst>
          </p:cNvPr>
          <p:cNvSpPr txBox="1"/>
          <p:nvPr/>
        </p:nvSpPr>
        <p:spPr>
          <a:xfrm>
            <a:off x="1758669" y="3244235"/>
            <a:ext cx="439248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prstClr val="white"/>
                </a:solidFill>
                <a:effectLst/>
                <a:uLnTx/>
                <a:uFillTx/>
              </a:rPr>
              <a:t>¼ éducation physique</a:t>
            </a:r>
          </a:p>
        </p:txBody>
      </p:sp>
      <p:sp>
        <p:nvSpPr>
          <p:cNvPr id="29" name="ZoneTexte 28">
            <a:extLst>
              <a:ext uri="{FF2B5EF4-FFF2-40B4-BE49-F238E27FC236}">
                <a16:creationId xmlns:a16="http://schemas.microsoft.com/office/drawing/2014/main" id="{B8588E98-C470-314F-7E20-E4DF1A977510}"/>
              </a:ext>
            </a:extLst>
          </p:cNvPr>
          <p:cNvSpPr txBox="1"/>
          <p:nvPr/>
        </p:nvSpPr>
        <p:spPr>
          <a:xfrm>
            <a:off x="1758669" y="3820299"/>
            <a:ext cx="439248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prstClr val="white"/>
                </a:solidFill>
                <a:effectLst/>
                <a:uLnTx/>
                <a:uFillTx/>
              </a:rPr>
              <a:t>¼ « activités d’éveil »</a:t>
            </a:r>
          </a:p>
        </p:txBody>
      </p:sp>
      <p:sp>
        <p:nvSpPr>
          <p:cNvPr id="2" name="ZoneTexte 1">
            <a:extLst>
              <a:ext uri="{FF2B5EF4-FFF2-40B4-BE49-F238E27FC236}">
                <a16:creationId xmlns:a16="http://schemas.microsoft.com/office/drawing/2014/main" id="{7BFBB3C8-2C4A-1B7C-D96F-B9D47F256AD3}"/>
              </a:ext>
            </a:extLst>
          </p:cNvPr>
          <p:cNvSpPr txBox="1"/>
          <p:nvPr/>
        </p:nvSpPr>
        <p:spPr>
          <a:xfrm>
            <a:off x="808383" y="1892030"/>
            <a:ext cx="760204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- 1957-1969 : enseigner</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les « civilisations »</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451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animEffect transition="in" filter="fade">
                                      <p:cBhvr>
                                        <p:cTn id="27" dur="500"/>
                                        <p:tgtEl>
                                          <p:spTgt spid="27"/>
                                        </p:tgtEl>
                                      </p:cBhvr>
                                    </p:animEffect>
                                  </p:childTnLst>
                                </p:cTn>
                              </p:par>
                            </p:childTnLst>
                          </p:cTn>
                        </p:par>
                        <p:par>
                          <p:cTn id="28" fill="hold">
                            <p:stCondLst>
                              <p:cond delay="500"/>
                            </p:stCondLst>
                            <p:childTnLst>
                              <p:par>
                                <p:cTn id="29" presetID="53" presetClass="entr" presetSubtype="0"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childTnLst>
                          </p:cTn>
                        </p:par>
                        <p:par>
                          <p:cTn id="34" fill="hold">
                            <p:stCondLst>
                              <p:cond delay="1000"/>
                            </p:stCondLst>
                            <p:childTnLst>
                              <p:par>
                                <p:cTn id="35" presetID="53" presetClass="entr" presetSubtype="0"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26" grpId="0"/>
      <p:bldP spid="27" grpId="0"/>
      <p:bldP spid="28" grpId="0"/>
      <p:bldP spid="29" grpId="0"/>
    </p:bld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13359</TotalTime>
  <Words>2291</Words>
  <Application>Microsoft Office PowerPoint</Application>
  <PresentationFormat>Affichage à l'écran (4:3)</PresentationFormat>
  <Paragraphs>200</Paragraphs>
  <Slides>20</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20</vt:i4>
      </vt:variant>
    </vt:vector>
  </HeadingPairs>
  <TitlesOfParts>
    <vt:vector size="26" baseType="lpstr">
      <vt:lpstr>Arial</vt:lpstr>
      <vt:lpstr>Calibri</vt:lpstr>
      <vt:lpstr>Calibri Light</vt:lpstr>
      <vt:lpstr>Tahoma</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Yann Forestier</dc:creator>
  <cp:lastModifiedBy>Yann Forestier</cp:lastModifiedBy>
  <cp:revision>126</cp:revision>
  <dcterms:created xsi:type="dcterms:W3CDTF">2023-01-07T19:24:20Z</dcterms:created>
  <dcterms:modified xsi:type="dcterms:W3CDTF">2025-03-30T22:10:44Z</dcterms:modified>
</cp:coreProperties>
</file>