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103"/>
  </p:notesMasterIdLst>
  <p:sldIdLst>
    <p:sldId id="256" r:id="rId2"/>
    <p:sldId id="465" r:id="rId3"/>
    <p:sldId id="576" r:id="rId4"/>
    <p:sldId id="592" r:id="rId5"/>
    <p:sldId id="466" r:id="rId6"/>
    <p:sldId id="540" r:id="rId7"/>
    <p:sldId id="453" r:id="rId8"/>
    <p:sldId id="467" r:id="rId9"/>
    <p:sldId id="542" r:id="rId10"/>
    <p:sldId id="545" r:id="rId11"/>
    <p:sldId id="546" r:id="rId12"/>
    <p:sldId id="543" r:id="rId13"/>
    <p:sldId id="544" r:id="rId14"/>
    <p:sldId id="548" r:id="rId15"/>
    <p:sldId id="528" r:id="rId16"/>
    <p:sldId id="529" r:id="rId17"/>
    <p:sldId id="547" r:id="rId18"/>
    <p:sldId id="527" r:id="rId19"/>
    <p:sldId id="470" r:id="rId20"/>
    <p:sldId id="535" r:id="rId21"/>
    <p:sldId id="471" r:id="rId22"/>
    <p:sldId id="537" r:id="rId23"/>
    <p:sldId id="549" r:id="rId24"/>
    <p:sldId id="539" r:id="rId25"/>
    <p:sldId id="447" r:id="rId26"/>
    <p:sldId id="531" r:id="rId27"/>
    <p:sldId id="553" r:id="rId28"/>
    <p:sldId id="551" r:id="rId29"/>
    <p:sldId id="565" r:id="rId30"/>
    <p:sldId id="578" r:id="rId31"/>
    <p:sldId id="569" r:id="rId32"/>
    <p:sldId id="570" r:id="rId33"/>
    <p:sldId id="561" r:id="rId34"/>
    <p:sldId id="574" r:id="rId35"/>
    <p:sldId id="575" r:id="rId36"/>
    <p:sldId id="562" r:id="rId37"/>
    <p:sldId id="572" r:id="rId38"/>
    <p:sldId id="571" r:id="rId39"/>
    <p:sldId id="567" r:id="rId40"/>
    <p:sldId id="452" r:id="rId41"/>
    <p:sldId id="554" r:id="rId42"/>
    <p:sldId id="564" r:id="rId43"/>
    <p:sldId id="590" r:id="rId44"/>
    <p:sldId id="589" r:id="rId45"/>
    <p:sldId id="429" r:id="rId46"/>
    <p:sldId id="579" r:id="rId47"/>
    <p:sldId id="580" r:id="rId48"/>
    <p:sldId id="581" r:id="rId49"/>
    <p:sldId id="573" r:id="rId50"/>
    <p:sldId id="583" r:id="rId51"/>
    <p:sldId id="584" r:id="rId52"/>
    <p:sldId id="585" r:id="rId53"/>
    <p:sldId id="586" r:id="rId54"/>
    <p:sldId id="587" r:id="rId55"/>
    <p:sldId id="577" r:id="rId56"/>
    <p:sldId id="566" r:id="rId57"/>
    <p:sldId id="568" r:id="rId58"/>
    <p:sldId id="558" r:id="rId59"/>
    <p:sldId id="556" r:id="rId60"/>
    <p:sldId id="555" r:id="rId61"/>
    <p:sldId id="557" r:id="rId62"/>
    <p:sldId id="588" r:id="rId63"/>
    <p:sldId id="559" r:id="rId64"/>
    <p:sldId id="591" r:id="rId65"/>
    <p:sldId id="594" r:id="rId66"/>
    <p:sldId id="593" r:id="rId67"/>
    <p:sldId id="448" r:id="rId68"/>
    <p:sldId id="449" r:id="rId69"/>
    <p:sldId id="450" r:id="rId70"/>
    <p:sldId id="430" r:id="rId71"/>
    <p:sldId id="431" r:id="rId72"/>
    <p:sldId id="454" r:id="rId73"/>
    <p:sldId id="451" r:id="rId74"/>
    <p:sldId id="436" r:id="rId75"/>
    <p:sldId id="459" r:id="rId76"/>
    <p:sldId id="519" r:id="rId77"/>
    <p:sldId id="510" r:id="rId78"/>
    <p:sldId id="507" r:id="rId79"/>
    <p:sldId id="508" r:id="rId80"/>
    <p:sldId id="520" r:id="rId81"/>
    <p:sldId id="515" r:id="rId82"/>
    <p:sldId id="509" r:id="rId83"/>
    <p:sldId id="516" r:id="rId84"/>
    <p:sldId id="521" r:id="rId85"/>
    <p:sldId id="455" r:id="rId86"/>
    <p:sldId id="456" r:id="rId87"/>
    <p:sldId id="457" r:id="rId88"/>
    <p:sldId id="437" r:id="rId89"/>
    <p:sldId id="512" r:id="rId90"/>
    <p:sldId id="438" r:id="rId91"/>
    <p:sldId id="523" r:id="rId92"/>
    <p:sldId id="525" r:id="rId93"/>
    <p:sldId id="439" r:id="rId94"/>
    <p:sldId id="440" r:id="rId95"/>
    <p:sldId id="505" r:id="rId96"/>
    <p:sldId id="444" r:id="rId97"/>
    <p:sldId id="524" r:id="rId98"/>
    <p:sldId id="445" r:id="rId99"/>
    <p:sldId id="446" r:id="rId100"/>
    <p:sldId id="532" r:id="rId101"/>
    <p:sldId id="533" r:id="rId102"/>
  </p:sldIdLst>
  <p:sldSz cx="9906000" cy="6858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Gui" initials="JG" lastIdx="1" clrIdx="0">
    <p:extLst>
      <p:ext uri="{19B8F6BF-5375-455C-9EA6-DF929625EA0E}">
        <p15:presenceInfo xmlns:p15="http://schemas.microsoft.com/office/powerpoint/2012/main" userId="d7d31c9ed00c02f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91A7"/>
    <a:srgbClr val="FFFFFF"/>
    <a:srgbClr val="00FF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471" autoAdjust="0"/>
  </p:normalViewPr>
  <p:slideViewPr>
    <p:cSldViewPr>
      <p:cViewPr>
        <p:scale>
          <a:sx n="73" d="100"/>
          <a:sy n="73" d="100"/>
        </p:scale>
        <p:origin x="174" y="108"/>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commentAuthors" Target="commen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8T17:11:40.948"/>
    </inkml:context>
    <inkml:brush xml:id="br0">
      <inkml:brushProperty name="width" value="0.025" units="cm"/>
      <inkml:brushProperty name="height" value="0.025" units="cm"/>
      <inkml:brushProperty name="color" value="#E71224"/>
    </inkml:brush>
  </inkml:definitions>
  <inkml:trace contextRef="#ctx0" brushRef="#br0">1 0 9830,'0'0'0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8EF951-9A1F-4B53-AB9B-64A61C178118}" type="datetimeFigureOut">
              <a:rPr lang="fr-FR" smtClean="0"/>
              <a:pPr/>
              <a:t>20/11/2025</a:t>
            </a:fld>
            <a:endParaRPr lang="fr-FR"/>
          </a:p>
        </p:txBody>
      </p:sp>
      <p:sp>
        <p:nvSpPr>
          <p:cNvPr id="4" name="Espace réservé de l'image des diapositives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7785EC-81F9-4D2B-A306-74602F42068C}" type="slidenum">
              <a:rPr lang="fr-FR" smtClean="0"/>
              <a:pPr/>
              <a:t>‹N°›</a:t>
            </a:fld>
            <a:endParaRPr lang="fr-FR"/>
          </a:p>
        </p:txBody>
      </p:sp>
    </p:spTree>
    <p:extLst>
      <p:ext uri="{BB962C8B-B14F-4D97-AF65-F5344CB8AC3E}">
        <p14:creationId xmlns:p14="http://schemas.microsoft.com/office/powerpoint/2010/main" val="2463048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52500" y="685800"/>
            <a:ext cx="4953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lvl="0"/>
            <a:fld id="{B72C7204-BBA1-4706-8A61-0889A3BB23CB}" type="slidenum">
              <a:rPr lang="fr-FR" smtClean="0"/>
              <a:pPr lvl="0"/>
              <a:t>5</a:t>
            </a:fld>
            <a:endParaRPr lang="fr-FR"/>
          </a:p>
        </p:txBody>
      </p:sp>
    </p:spTree>
    <p:extLst>
      <p:ext uri="{BB962C8B-B14F-4D97-AF65-F5344CB8AC3E}">
        <p14:creationId xmlns:p14="http://schemas.microsoft.com/office/powerpoint/2010/main" val="3480218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20000"/>
          </a:bodyPr>
          <a:lstStyle/>
          <a:p>
            <a:r>
              <a:rPr lang="fr-FR" sz="1200" i="1" kern="1200" dirty="0">
                <a:solidFill>
                  <a:schemeClr val="tx1"/>
                </a:solidFill>
                <a:effectLst/>
                <a:latin typeface="+mn-lt"/>
                <a:ea typeface="+mn-ea"/>
                <a:cs typeface="+mn-cs"/>
              </a:rPr>
              <a:t>SECONDE LECTURE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Concernant la seconde lecture, faite en parallèle avec la première, c’est à partir du plan général du site, que petit à petit un certain nombre d’axe de circulation se sont </a:t>
            </a:r>
            <a:r>
              <a:rPr lang="fr-FR" sz="1200" kern="1200" dirty="0" err="1">
                <a:solidFill>
                  <a:schemeClr val="tx1"/>
                </a:solidFill>
                <a:effectLst/>
                <a:latin typeface="+mn-lt"/>
                <a:ea typeface="+mn-ea"/>
                <a:cs typeface="+mn-cs"/>
              </a:rPr>
              <a:t>rélévés</a:t>
            </a:r>
            <a:r>
              <a:rPr lang="fr-FR" sz="1200" kern="1200" dirty="0">
                <a:solidFill>
                  <a:schemeClr val="tx1"/>
                </a:solidFill>
                <a:effectLst/>
                <a:latin typeface="+mn-lt"/>
                <a:ea typeface="+mn-ea"/>
                <a:cs typeface="+mn-cs"/>
              </a:rPr>
              <a:t> puis confirmés à la fouille. Nous avons procédé à une analyse approfondie de l’organisation générale des vestiges, ___ autrement dit par l’observation de l’articulation spatiale entre les différents espaces enclos délimités par des fossés. </a:t>
            </a:r>
          </a:p>
          <a:p>
            <a:r>
              <a:rPr lang="fr-FR" sz="1200" kern="1200" dirty="0">
                <a:solidFill>
                  <a:schemeClr val="tx1"/>
                </a:solidFill>
                <a:effectLst/>
                <a:latin typeface="+mn-lt"/>
                <a:ea typeface="+mn-ea"/>
                <a:cs typeface="+mn-cs"/>
              </a:rPr>
              <a:t>Il peut y avoir une lecture en négatif, où l’on repère les espaces vides quand il y en a (cela a été le cas pour le site B ou des axes ont été facilement reconnus), mais en raison de la datation complexe du site, (on est sur un site diachronique de près de 1000 ans d’occupation) c’est le rôle de la chronologie relative qui nous a  aidé à mieux comprendre l’organisation et la circulation au sein des différents espaces selon les périodes.</a:t>
            </a:r>
          </a:p>
          <a:p>
            <a:r>
              <a:rPr lang="fr-FR" sz="1200" kern="1200" dirty="0">
                <a:solidFill>
                  <a:schemeClr val="tx1"/>
                </a:solidFill>
                <a:effectLst/>
                <a:latin typeface="+mn-lt"/>
                <a:ea typeface="+mn-ea"/>
                <a:cs typeface="+mn-cs"/>
              </a:rPr>
              <a:t>Sur le terrain, le travail sur les intersections en particulier le croisements des fossés, couplé aux premières datations par le mobilier nous ont donné au fur et à mesure de la fouille des informations concrètes sur la structuration des différentes occupations (de la Protohistoire à Moyen Âge) __ structuration en partie influencé ou dictée par ce système de réseau viaire.</a:t>
            </a:r>
          </a:p>
          <a:p>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DIAPO</a:t>
            </a:r>
            <a:r>
              <a:rPr lang="fr-FR" sz="1200" b="1" kern="1200" baseline="0" dirty="0">
                <a:solidFill>
                  <a:schemeClr val="tx1"/>
                </a:solidFill>
                <a:effectLst/>
                <a:latin typeface="+mn-lt"/>
                <a:ea typeface="+mn-ea"/>
                <a:cs typeface="+mn-cs"/>
              </a:rPr>
              <a:t> 5 et 6</a:t>
            </a:r>
          </a:p>
          <a:p>
            <a:r>
              <a:rPr lang="fr-FR" sz="1200" b="1" kern="1200" baseline="0" dirty="0">
                <a:solidFill>
                  <a:schemeClr val="tx1"/>
                </a:solidFill>
                <a:effectLst/>
                <a:latin typeface="+mn-lt"/>
                <a:ea typeface="+mn-ea"/>
                <a:cs typeface="+mn-cs"/>
              </a:rPr>
              <a:t>Clic</a:t>
            </a:r>
            <a:r>
              <a:rPr lang="fr-FR" sz="1200" kern="1200" baseline="0" dirty="0">
                <a:solidFill>
                  <a:schemeClr val="tx1"/>
                </a:solidFill>
                <a:effectLst/>
                <a:latin typeface="+mn-lt"/>
                <a:ea typeface="+mn-ea"/>
                <a:cs typeface="+mn-cs"/>
              </a:rPr>
              <a:t> </a:t>
            </a:r>
            <a:r>
              <a:rPr lang="fr-FR" sz="1200" b="1" kern="1200" dirty="0" err="1">
                <a:solidFill>
                  <a:schemeClr val="tx1"/>
                </a:solidFill>
                <a:effectLst/>
                <a:latin typeface="+mn-lt"/>
                <a:ea typeface="+mn-ea"/>
                <a:cs typeface="+mn-cs"/>
              </a:rPr>
              <a:t>Rapido</a:t>
            </a:r>
            <a:r>
              <a:rPr lang="fr-FR" sz="1200" b="1" kern="1200" dirty="0">
                <a:solidFill>
                  <a:schemeClr val="tx1"/>
                </a:solidFill>
                <a:effectLst/>
                <a:latin typeface="+mn-lt"/>
                <a:ea typeface="+mn-ea"/>
                <a:cs typeface="+mn-cs"/>
              </a:rPr>
              <a:t> la chrono</a:t>
            </a:r>
            <a:r>
              <a:rPr lang="fr-FR" sz="1200" kern="1200" dirty="0">
                <a:solidFill>
                  <a:schemeClr val="tx1"/>
                </a:solidFill>
                <a:effectLst/>
                <a:latin typeface="+mn-lt"/>
                <a:ea typeface="+mn-ea"/>
                <a:cs typeface="+mn-cs"/>
              </a:rPr>
              <a:t> ; diapo par phase avec commentaire très court</a:t>
            </a:r>
            <a:r>
              <a:rPr lang="fr-FR" sz="1200" kern="1200" baseline="0" dirty="0">
                <a:solidFill>
                  <a:schemeClr val="tx1"/>
                </a:solidFill>
                <a:effectLst/>
                <a:latin typeface="+mn-lt"/>
                <a:ea typeface="+mn-ea"/>
                <a:cs typeface="+mn-cs"/>
              </a:rPr>
              <a:t> sauf plus le temps </a:t>
            </a:r>
            <a:r>
              <a:rPr lang="fr-FR" sz="1200" kern="1200" baseline="0">
                <a:solidFill>
                  <a:schemeClr val="tx1"/>
                </a:solidFill>
                <a:effectLst/>
                <a:latin typeface="+mn-lt"/>
                <a:ea typeface="+mn-ea"/>
                <a:cs typeface="+mn-cs"/>
              </a:rPr>
              <a:t>je passe …</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TRANSITION</a:t>
            </a:r>
            <a:r>
              <a:rPr lang="fr-FR" sz="1200" b="1" kern="1200" baseline="0" dirty="0">
                <a:solidFill>
                  <a:schemeClr val="tx1"/>
                </a:solidFill>
                <a:effectLst/>
                <a:latin typeface="+mn-lt"/>
                <a:ea typeface="+mn-ea"/>
                <a:cs typeface="+mn-cs"/>
              </a:rPr>
              <a:t> MAGALI</a:t>
            </a:r>
            <a:endParaRPr lang="fr-FR"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comprendre la circulation au sein de ces espaces (fouillés) (quelle que soit la période), il nous a donc fallu étudier les chemins d’abord au ras du sol (</a:t>
            </a:r>
            <a:r>
              <a:rPr lang="fr-FR" sz="1200" i="1" kern="1200" dirty="0">
                <a:solidFill>
                  <a:schemeClr val="tx1"/>
                </a:solidFill>
                <a:effectLst/>
                <a:latin typeface="+mn-lt"/>
                <a:ea typeface="+mn-ea"/>
                <a:cs typeface="+mn-cs"/>
              </a:rPr>
              <a:t>cf. tes ornières à la balayette</a:t>
            </a:r>
            <a:r>
              <a:rPr lang="fr-FR" sz="1200" kern="1200" dirty="0">
                <a:solidFill>
                  <a:schemeClr val="tx1"/>
                </a:solidFill>
                <a:effectLst/>
                <a:latin typeface="+mn-lt"/>
                <a:ea typeface="+mn-ea"/>
                <a:cs typeface="+mn-cs"/>
              </a:rPr>
              <a:t>), …puis en changeant d’échelle. Et donc en </a:t>
            </a:r>
            <a:r>
              <a:rPr lang="fr-FR" sz="1200" kern="1200" dirty="0" err="1">
                <a:solidFill>
                  <a:schemeClr val="tx1"/>
                </a:solidFill>
                <a:effectLst/>
                <a:latin typeface="+mn-lt"/>
                <a:ea typeface="+mn-ea"/>
                <a:cs typeface="+mn-cs"/>
              </a:rPr>
              <a:t>dézoomant</a:t>
            </a:r>
            <a:r>
              <a:rPr lang="fr-FR" sz="1200" kern="1200" dirty="0">
                <a:solidFill>
                  <a:schemeClr val="tx1"/>
                </a:solidFill>
                <a:effectLst/>
                <a:latin typeface="+mn-lt"/>
                <a:ea typeface="+mn-ea"/>
                <a:cs typeface="+mn-cs"/>
              </a:rPr>
              <a:t>…(pour passer de l’échelle du site à l’échelle du territoire). </a:t>
            </a:r>
          </a:p>
          <a:p>
            <a:r>
              <a:rPr lang="fr-FR" sz="1200" i="1" kern="1200" dirty="0">
                <a:solidFill>
                  <a:schemeClr val="tx1"/>
                </a:solidFill>
                <a:effectLst/>
                <a:latin typeface="+mn-lt"/>
                <a:ea typeface="+mn-ea"/>
                <a:cs typeface="+mn-cs"/>
              </a:rPr>
              <a:t>et là je passe la parole à Magali</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E200884-0F70-406A-862F-A1629E3D40A6}" type="slidenum">
              <a:rPr lang="fr-FR" smtClean="0"/>
              <a:t>84</a:t>
            </a:fld>
            <a:endParaRPr lang="fr-FR"/>
          </a:p>
        </p:txBody>
      </p:sp>
    </p:spTree>
    <p:extLst>
      <p:ext uri="{BB962C8B-B14F-4D97-AF65-F5344CB8AC3E}">
        <p14:creationId xmlns:p14="http://schemas.microsoft.com/office/powerpoint/2010/main" val="973401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301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p>
        </p:txBody>
      </p:sp>
      <p:sp>
        <p:nvSpPr>
          <p:cNvPr id="3789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1D3D4A-43C7-4D70-B7D5-4D1C23976145}" type="slidenum">
              <a:rPr lang="fr-FR" smtClean="0"/>
              <a:pPr fontAlgn="base">
                <a:spcBef>
                  <a:spcPct val="0"/>
                </a:spcBef>
                <a:spcAft>
                  <a:spcPct val="0"/>
                </a:spcAft>
                <a:defRPr/>
              </a:pPr>
              <a:t>87</a:t>
            </a:fld>
            <a:endParaRPr lang="fr-FR"/>
          </a:p>
        </p:txBody>
      </p:sp>
    </p:spTree>
    <p:extLst>
      <p:ext uri="{BB962C8B-B14F-4D97-AF65-F5344CB8AC3E}">
        <p14:creationId xmlns:p14="http://schemas.microsoft.com/office/powerpoint/2010/main" val="1834476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5" name="Rectangle 4"/>
          <p:cNvSpPr>
            <a:spLocks noChangeArrowheads="1"/>
          </p:cNvSpPr>
          <p:nvPr/>
        </p:nvSpPr>
        <p:spPr bwMode="white">
          <a:xfrm>
            <a:off x="9740900" y="3175"/>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6" name="Rectangle 5"/>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7" name="Rectangle 6"/>
          <p:cNvSpPr>
            <a:spLocks noChangeArrowheads="1"/>
          </p:cNvSpPr>
          <p:nvPr/>
        </p:nvSpPr>
        <p:spPr bwMode="white">
          <a:xfrm>
            <a:off x="0" y="0"/>
            <a:ext cx="9906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0" name="Rectangle 9"/>
          <p:cNvSpPr>
            <a:spLocks noChangeArrowheads="1"/>
          </p:cNvSpPr>
          <p:nvPr/>
        </p:nvSpPr>
        <p:spPr bwMode="auto">
          <a:xfrm>
            <a:off x="158221" y="6391276"/>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1" name="Connecteur droit 10"/>
          <p:cNvSpPr>
            <a:spLocks noChangeShapeType="1"/>
          </p:cNvSpPr>
          <p:nvPr/>
        </p:nvSpPr>
        <p:spPr bwMode="auto">
          <a:xfrm>
            <a:off x="168540" y="2419350"/>
            <a:ext cx="9568921"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12" name="Rectangle 11"/>
          <p:cNvSpPr>
            <a:spLocks noChangeArrowheads="1"/>
          </p:cNvSpPr>
          <p:nvPr/>
        </p:nvSpPr>
        <p:spPr bwMode="auto">
          <a:xfrm>
            <a:off x="165100" y="152400"/>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3" name="Ellipse 12"/>
          <p:cNvSpPr/>
          <p:nvPr/>
        </p:nvSpPr>
        <p:spPr>
          <a:xfrm>
            <a:off x="4622800" y="2114550"/>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4" name="Ellipse 13"/>
          <p:cNvSpPr/>
          <p:nvPr/>
        </p:nvSpPr>
        <p:spPr>
          <a:xfrm>
            <a:off x="4725988" y="2209800"/>
            <a:ext cx="454025"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9" name="Sous-titre 8"/>
          <p:cNvSpPr>
            <a:spLocks noGrp="1"/>
          </p:cNvSpPr>
          <p:nvPr>
            <p:ph type="subTitle" idx="1"/>
          </p:nvPr>
        </p:nvSpPr>
        <p:spPr>
          <a:xfrm>
            <a:off x="1485900" y="2819400"/>
            <a:ext cx="69342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8" name="Titre 7"/>
          <p:cNvSpPr>
            <a:spLocks noGrp="1"/>
          </p:cNvSpPr>
          <p:nvPr>
            <p:ph type="ctrTitle"/>
          </p:nvPr>
        </p:nvSpPr>
        <p:spPr>
          <a:xfrm>
            <a:off x="742950" y="381000"/>
            <a:ext cx="8420100" cy="1752600"/>
          </a:xfrm>
        </p:spPr>
        <p:txBody>
          <a:bodyPr/>
          <a:lstStyle>
            <a:lvl1pPr>
              <a:defRPr sz="4200">
                <a:solidFill>
                  <a:schemeClr val="accent1"/>
                </a:solidFill>
              </a:defRPr>
            </a:lvl1pPr>
          </a:lstStyle>
          <a:p>
            <a:r>
              <a:rPr lang="fr-FR"/>
              <a:t>Cliquez pour modifier le style du titre</a:t>
            </a:r>
            <a:endParaRPr lang="en-US"/>
          </a:p>
        </p:txBody>
      </p:sp>
      <p:sp>
        <p:nvSpPr>
          <p:cNvPr id="15" name="Espace réservé de la date 27"/>
          <p:cNvSpPr>
            <a:spLocks noGrp="1"/>
          </p:cNvSpPr>
          <p:nvPr>
            <p:ph type="dt" sz="half" idx="10"/>
          </p:nvPr>
        </p:nvSpPr>
        <p:spPr/>
        <p:txBody>
          <a:bodyPr/>
          <a:lstStyle>
            <a:lvl1pPr>
              <a:defRPr/>
            </a:lvl1pPr>
          </a:lstStyle>
          <a:p>
            <a:fld id="{FF70348A-450C-4FE8-8B86-9772AF093AC7}" type="datetimeFigureOut">
              <a:rPr lang="fr-FR" smtClean="0"/>
              <a:pPr/>
              <a:t>20/11/2025</a:t>
            </a:fld>
            <a:endParaRPr lang="fr-FR"/>
          </a:p>
        </p:txBody>
      </p:sp>
      <p:sp>
        <p:nvSpPr>
          <p:cNvPr id="16" name="Espace réservé du pied de page 16"/>
          <p:cNvSpPr>
            <a:spLocks noGrp="1"/>
          </p:cNvSpPr>
          <p:nvPr>
            <p:ph type="ftr" sz="quarter" idx="11"/>
          </p:nvPr>
        </p:nvSpPr>
        <p:spPr/>
        <p:txBody>
          <a:bodyPr/>
          <a:lstStyle>
            <a:lvl1pPr>
              <a:defRPr/>
            </a:lvl1pPr>
          </a:lstStyle>
          <a:p>
            <a:endParaRPr lang="fr-FR"/>
          </a:p>
        </p:txBody>
      </p:sp>
      <p:sp>
        <p:nvSpPr>
          <p:cNvPr id="17" name="Espace réservé du numéro de diapositive 28"/>
          <p:cNvSpPr>
            <a:spLocks noGrp="1"/>
          </p:cNvSpPr>
          <p:nvPr>
            <p:ph type="sldNum" sz="quarter" idx="12"/>
          </p:nvPr>
        </p:nvSpPr>
        <p:spPr>
          <a:xfrm>
            <a:off x="4705350" y="2198689"/>
            <a:ext cx="495300" cy="441325"/>
          </a:xfrm>
        </p:spPr>
        <p:txBody>
          <a:bodyPr/>
          <a:lstStyle>
            <a:lvl1pPr>
              <a:defRPr>
                <a:solidFill>
                  <a:schemeClr val="accent3">
                    <a:shade val="75000"/>
                  </a:schemeClr>
                </a:solidFill>
              </a:defRPr>
            </a:lvl1pPr>
          </a:lstStyle>
          <a:p>
            <a:fld id="{19F825ED-5896-4B53-8CA8-1787C68DBAB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fld id="{FF70348A-450C-4FE8-8B86-9772AF093AC7}" type="datetimeFigureOut">
              <a:rPr lang="fr-FR" smtClean="0"/>
              <a:pPr/>
              <a:t>20/11/2025</a:t>
            </a:fld>
            <a:endParaRPr lang="fr-FR"/>
          </a:p>
        </p:txBody>
      </p:sp>
      <p:sp>
        <p:nvSpPr>
          <p:cNvPr id="5" name="Espace réservé du pied de page 2"/>
          <p:cNvSpPr>
            <a:spLocks noGrp="1"/>
          </p:cNvSpPr>
          <p:nvPr>
            <p:ph type="ftr" sz="quarter" idx="11"/>
          </p:nvPr>
        </p:nvSpPr>
        <p:spPr/>
        <p:txBody>
          <a:bodyPr/>
          <a:lstStyle>
            <a:lvl1pPr>
              <a:defRPr/>
            </a:lvl1pPr>
          </a:lstStyle>
          <a:p>
            <a:endParaRPr lang="fr-FR"/>
          </a:p>
        </p:txBody>
      </p:sp>
      <p:sp>
        <p:nvSpPr>
          <p:cNvPr id="6" name="Espace réservé du numéro de diapositive 22"/>
          <p:cNvSpPr>
            <a:spLocks noGrp="1"/>
          </p:cNvSpPr>
          <p:nvPr>
            <p:ph type="sldNum" sz="quarter" idx="12"/>
          </p:nvPr>
        </p:nvSpPr>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5" name="Rectangle 4"/>
          <p:cNvSpPr>
            <a:spLocks noChangeArrowheads="1"/>
          </p:cNvSpPr>
          <p:nvPr/>
        </p:nvSpPr>
        <p:spPr bwMode="white">
          <a:xfrm>
            <a:off x="7594600" y="0"/>
            <a:ext cx="2311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6" name="Rectangle 5"/>
          <p:cNvSpPr>
            <a:spLocks noChangeArrowheads="1"/>
          </p:cNvSpPr>
          <p:nvPr/>
        </p:nvSpPr>
        <p:spPr bwMode="white">
          <a:xfrm>
            <a:off x="0" y="1"/>
            <a:ext cx="9906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7" name="Rectangle 6"/>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8" name="Rectangle 7"/>
          <p:cNvSpPr>
            <a:spLocks noChangeArrowheads="1"/>
          </p:cNvSpPr>
          <p:nvPr/>
        </p:nvSpPr>
        <p:spPr bwMode="auto">
          <a:xfrm>
            <a:off x="158221" y="6391276"/>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9" name="Rectangle 8"/>
          <p:cNvSpPr>
            <a:spLocks noChangeArrowheads="1"/>
          </p:cNvSpPr>
          <p:nvPr/>
        </p:nvSpPr>
        <p:spPr bwMode="auto">
          <a:xfrm>
            <a:off x="165100" y="155575"/>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0" name="Connecteur droit 9"/>
          <p:cNvSpPr>
            <a:spLocks noChangeShapeType="1"/>
          </p:cNvSpPr>
          <p:nvPr/>
        </p:nvSpPr>
        <p:spPr bwMode="auto">
          <a:xfrm rot="5400000">
            <a:off x="4616450"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11" name="Ellipse 10"/>
          <p:cNvSpPr/>
          <p:nvPr/>
        </p:nvSpPr>
        <p:spPr>
          <a:xfrm>
            <a:off x="7408863" y="2925763"/>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2" name="Ellipse 11"/>
          <p:cNvSpPr/>
          <p:nvPr/>
        </p:nvSpPr>
        <p:spPr>
          <a:xfrm>
            <a:off x="7512050" y="3021013"/>
            <a:ext cx="455745"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3" name="Espace réservé du texte vertical 2"/>
          <p:cNvSpPr>
            <a:spLocks noGrp="1"/>
          </p:cNvSpPr>
          <p:nvPr>
            <p:ph type="body" orient="vert" idx="1"/>
          </p:nvPr>
        </p:nvSpPr>
        <p:spPr>
          <a:xfrm>
            <a:off x="330200" y="304800"/>
            <a:ext cx="7099300" cy="5821366"/>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8007350" y="304802"/>
            <a:ext cx="1568450" cy="5851525"/>
          </a:xfrm>
        </p:spPr>
        <p:txBody>
          <a:bodyPr vert="eaVert"/>
          <a:lstStyle/>
          <a:p>
            <a:r>
              <a:rPr lang="fr-FR"/>
              <a:t>Cliquez pour modifier le style du titre</a:t>
            </a:r>
            <a:endParaRPr lang="en-US"/>
          </a:p>
        </p:txBody>
      </p:sp>
      <p:sp>
        <p:nvSpPr>
          <p:cNvPr id="13" name="Espace réservé du numéro de diapositive 5"/>
          <p:cNvSpPr>
            <a:spLocks noGrp="1"/>
          </p:cNvSpPr>
          <p:nvPr>
            <p:ph type="sldNum" sz="quarter" idx="10"/>
          </p:nvPr>
        </p:nvSpPr>
        <p:spPr>
          <a:xfrm>
            <a:off x="7491413" y="3009901"/>
            <a:ext cx="495300" cy="441325"/>
          </a:xfrm>
        </p:spPr>
        <p:txBody>
          <a:bodyPr/>
          <a:lstStyle>
            <a:lvl1pPr>
              <a:defRPr/>
            </a:lvl1pPr>
          </a:lstStyle>
          <a:p>
            <a:fld id="{19F825ED-5896-4B53-8CA8-1787C68DBABC}" type="slidenum">
              <a:rPr lang="fr-FR" smtClean="0"/>
              <a:pPr/>
              <a:t>‹N°›</a:t>
            </a:fld>
            <a:endParaRPr lang="fr-FR"/>
          </a:p>
        </p:txBody>
      </p:sp>
      <p:sp>
        <p:nvSpPr>
          <p:cNvPr id="14" name="Espace réservé de la date 3"/>
          <p:cNvSpPr>
            <a:spLocks noGrp="1"/>
          </p:cNvSpPr>
          <p:nvPr>
            <p:ph type="dt" sz="half" idx="11"/>
          </p:nvPr>
        </p:nvSpPr>
        <p:spPr/>
        <p:txBody>
          <a:bodyPr/>
          <a:lstStyle>
            <a:lvl1pPr>
              <a:defRPr/>
            </a:lvl1pPr>
          </a:lstStyle>
          <a:p>
            <a:fld id="{FF70348A-450C-4FE8-8B86-9772AF093AC7}" type="datetimeFigureOut">
              <a:rPr lang="fr-FR" smtClean="0"/>
              <a:pPr/>
              <a:t>20/11/2025</a:t>
            </a:fld>
            <a:endParaRPr lang="fr-FR"/>
          </a:p>
        </p:txBody>
      </p:sp>
      <p:sp>
        <p:nvSpPr>
          <p:cNvPr id="15" name="Espace réservé du pied de page 4"/>
          <p:cNvSpPr>
            <a:spLocks noGrp="1"/>
          </p:cNvSpPr>
          <p:nvPr>
            <p:ph type="ftr" sz="quarter" idx="12"/>
          </p:nvPr>
        </p:nvSpPr>
        <p:spPr/>
        <p:txBody>
          <a:bodyPr/>
          <a:lstStyle>
            <a:lvl1pPr>
              <a:defRPr/>
            </a:lvl1pPr>
          </a:lstStyle>
          <a:p>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742950" y="609600"/>
            <a:ext cx="8420100" cy="1143000"/>
          </a:xfrm>
        </p:spPr>
        <p:txBody>
          <a:bodyPr/>
          <a:lstStyle/>
          <a:p>
            <a:r>
              <a:rPr lang="fr-FR"/>
              <a:t>Cliquez pour modifier le style du titre</a:t>
            </a:r>
          </a:p>
        </p:txBody>
      </p:sp>
      <p:sp>
        <p:nvSpPr>
          <p:cNvPr id="3" name="Espace réservé du contenu 2"/>
          <p:cNvSpPr>
            <a:spLocks noGrp="1"/>
          </p:cNvSpPr>
          <p:nvPr>
            <p:ph sz="half" idx="1"/>
          </p:nvPr>
        </p:nvSpPr>
        <p:spPr>
          <a:xfrm>
            <a:off x="742950" y="1981200"/>
            <a:ext cx="8420100"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742950" y="4114800"/>
            <a:ext cx="8420100"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742950" y="6365875"/>
            <a:ext cx="2063750" cy="457200"/>
          </a:xfrm>
        </p:spPr>
        <p:txBody>
          <a:bodyPr/>
          <a:lstStyle>
            <a:lvl1pPr>
              <a:defRPr/>
            </a:lvl1pPr>
          </a:lstStyle>
          <a:p>
            <a:fld id="{FF70348A-450C-4FE8-8B86-9772AF093AC7}" type="datetimeFigureOut">
              <a:rPr lang="fr-FR" smtClean="0"/>
              <a:pPr/>
              <a:t>20/11/2025</a:t>
            </a:fld>
            <a:endParaRPr lang="fr-FR"/>
          </a:p>
        </p:txBody>
      </p:sp>
      <p:sp>
        <p:nvSpPr>
          <p:cNvPr id="6" name="Espace réservé du pied de page 5"/>
          <p:cNvSpPr>
            <a:spLocks noGrp="1"/>
          </p:cNvSpPr>
          <p:nvPr>
            <p:ph type="ftr" sz="quarter" idx="11"/>
          </p:nvPr>
        </p:nvSpPr>
        <p:spPr>
          <a:xfrm>
            <a:off x="3384550" y="6365875"/>
            <a:ext cx="3136900" cy="457200"/>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7099300" y="6365875"/>
            <a:ext cx="2063750" cy="457200"/>
          </a:xfrm>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Cliquez pour modifier le style du titre</a:t>
            </a:r>
            <a:endParaRPr lang="en-US"/>
          </a:p>
        </p:txBody>
      </p:sp>
      <p:sp>
        <p:nvSpPr>
          <p:cNvPr id="8" name="Espace réservé du contenu 7"/>
          <p:cNvSpPr>
            <a:spLocks noGrp="1"/>
          </p:cNvSpPr>
          <p:nvPr>
            <p:ph sz="quarter" idx="1"/>
          </p:nvPr>
        </p:nvSpPr>
        <p:spPr>
          <a:xfrm>
            <a:off x="326898" y="1527048"/>
            <a:ext cx="921258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lvl1pPr>
              <a:defRPr/>
            </a:lvl1pPr>
          </a:lstStyle>
          <a:p>
            <a:fld id="{FF70348A-450C-4FE8-8B86-9772AF093AC7}" type="datetimeFigureOut">
              <a:rPr lang="fr-FR" smtClean="0"/>
              <a:pPr/>
              <a:t>20/11/2025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4725988" y="1027114"/>
            <a:ext cx="495300" cy="441325"/>
          </a:xfrm>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5" name="Rectangle 4"/>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6" name="Rectangle 5"/>
          <p:cNvSpPr>
            <a:spLocks noChangeArrowheads="1"/>
          </p:cNvSpPr>
          <p:nvPr/>
        </p:nvSpPr>
        <p:spPr bwMode="white">
          <a:xfrm>
            <a:off x="0" y="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7" name="Rectangle 6"/>
          <p:cNvSpPr>
            <a:spLocks noChangeArrowheads="1"/>
          </p:cNvSpPr>
          <p:nvPr/>
        </p:nvSpPr>
        <p:spPr bwMode="white">
          <a:xfrm>
            <a:off x="9740900" y="1905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8" name="Rectangle 7"/>
          <p:cNvSpPr>
            <a:spLocks noChangeArrowheads="1"/>
          </p:cNvSpPr>
          <p:nvPr/>
        </p:nvSpPr>
        <p:spPr bwMode="white">
          <a:xfrm>
            <a:off x="165100" y="2286000"/>
            <a:ext cx="9568921"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9" name="Rectangle 8"/>
          <p:cNvSpPr>
            <a:spLocks noChangeArrowheads="1"/>
          </p:cNvSpPr>
          <p:nvPr/>
        </p:nvSpPr>
        <p:spPr bwMode="auto">
          <a:xfrm>
            <a:off x="168540" y="142875"/>
            <a:ext cx="9568921"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0" name="Rectangle 9"/>
          <p:cNvSpPr>
            <a:spLocks noChangeArrowheads="1"/>
          </p:cNvSpPr>
          <p:nvPr/>
        </p:nvSpPr>
        <p:spPr bwMode="auto">
          <a:xfrm>
            <a:off x="158221" y="6391276"/>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1" name="Rectangle 10"/>
          <p:cNvSpPr>
            <a:spLocks noChangeArrowheads="1"/>
          </p:cNvSpPr>
          <p:nvPr/>
        </p:nvSpPr>
        <p:spPr bwMode="auto">
          <a:xfrm>
            <a:off x="165100" y="152400"/>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2" name="Connecteur droit 11"/>
          <p:cNvSpPr>
            <a:spLocks noChangeShapeType="1"/>
          </p:cNvSpPr>
          <p:nvPr/>
        </p:nvSpPr>
        <p:spPr bwMode="auto">
          <a:xfrm>
            <a:off x="165100" y="2438400"/>
            <a:ext cx="9568921"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13" name="Ellipse 12"/>
          <p:cNvSpPr/>
          <p:nvPr/>
        </p:nvSpPr>
        <p:spPr>
          <a:xfrm>
            <a:off x="4622800" y="2114550"/>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4" name="Ellipse 13"/>
          <p:cNvSpPr/>
          <p:nvPr/>
        </p:nvSpPr>
        <p:spPr>
          <a:xfrm>
            <a:off x="4725988" y="2209800"/>
            <a:ext cx="454025"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3" name="Espace réservé du texte 2"/>
          <p:cNvSpPr>
            <a:spLocks noGrp="1"/>
          </p:cNvSpPr>
          <p:nvPr>
            <p:ph type="body" idx="1"/>
          </p:nvPr>
        </p:nvSpPr>
        <p:spPr>
          <a:xfrm>
            <a:off x="1482461" y="2743200"/>
            <a:ext cx="7020189"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Cliquez pour modifier les styles du texte du masque</a:t>
            </a:r>
          </a:p>
        </p:txBody>
      </p:sp>
      <p:sp>
        <p:nvSpPr>
          <p:cNvPr id="2" name="Titre 1"/>
          <p:cNvSpPr>
            <a:spLocks noGrp="1"/>
          </p:cNvSpPr>
          <p:nvPr>
            <p:ph type="title"/>
          </p:nvPr>
        </p:nvSpPr>
        <p:spPr>
          <a:xfrm>
            <a:off x="782506" y="533400"/>
            <a:ext cx="8420100" cy="1524000"/>
          </a:xfrm>
        </p:spPr>
        <p:txBody>
          <a:bodyPr/>
          <a:lstStyle>
            <a:lvl1pPr algn="ctr">
              <a:buNone/>
              <a:defRPr sz="4200" b="0" cap="none" baseline="0">
                <a:solidFill>
                  <a:srgbClr val="FFFFFF"/>
                </a:solidFill>
              </a:defRPr>
            </a:lvl1pPr>
          </a:lstStyle>
          <a:p>
            <a:r>
              <a:rPr lang="fr-FR"/>
              <a:t>Cliquez pour modifier le style du titre</a:t>
            </a:r>
            <a:endParaRPr lang="en-US"/>
          </a:p>
        </p:txBody>
      </p:sp>
      <p:sp>
        <p:nvSpPr>
          <p:cNvPr id="15" name="Espace réservé du pied de page 4"/>
          <p:cNvSpPr>
            <a:spLocks noGrp="1"/>
          </p:cNvSpPr>
          <p:nvPr>
            <p:ph type="ftr" sz="quarter" idx="10"/>
          </p:nvPr>
        </p:nvSpPr>
        <p:spPr/>
        <p:txBody>
          <a:bodyPr/>
          <a:lstStyle>
            <a:lvl1pPr>
              <a:defRPr/>
            </a:lvl1pPr>
          </a:lstStyle>
          <a:p>
            <a:endParaRPr lang="fr-FR"/>
          </a:p>
        </p:txBody>
      </p:sp>
      <p:sp>
        <p:nvSpPr>
          <p:cNvPr id="16" name="Espace réservé de la date 3"/>
          <p:cNvSpPr>
            <a:spLocks noGrp="1"/>
          </p:cNvSpPr>
          <p:nvPr>
            <p:ph type="dt" sz="half" idx="11"/>
          </p:nvPr>
        </p:nvSpPr>
        <p:spPr/>
        <p:txBody>
          <a:bodyPr/>
          <a:lstStyle>
            <a:lvl1pPr>
              <a:defRPr/>
            </a:lvl1pPr>
          </a:lstStyle>
          <a:p>
            <a:fld id="{FF70348A-450C-4FE8-8B86-9772AF093AC7}" type="datetimeFigureOut">
              <a:rPr lang="fr-FR" smtClean="0"/>
              <a:pPr/>
              <a:t>20/11/2025</a:t>
            </a:fld>
            <a:endParaRPr lang="fr-FR"/>
          </a:p>
        </p:txBody>
      </p:sp>
      <p:sp>
        <p:nvSpPr>
          <p:cNvPr id="17" name="Espace réservé du numéro de diapositive 5"/>
          <p:cNvSpPr>
            <a:spLocks noGrp="1"/>
          </p:cNvSpPr>
          <p:nvPr>
            <p:ph type="sldNum" sz="quarter" idx="12"/>
          </p:nvPr>
        </p:nvSpPr>
        <p:spPr>
          <a:xfrm>
            <a:off x="4705350" y="2198689"/>
            <a:ext cx="495300" cy="441325"/>
          </a:xfrm>
        </p:spPr>
        <p:txBody>
          <a:bodyPr/>
          <a:lstStyle>
            <a:lvl1pPr>
              <a:defRPr>
                <a:solidFill>
                  <a:schemeClr val="accent3">
                    <a:shade val="75000"/>
                  </a:schemeClr>
                </a:solidFill>
              </a:defRPr>
            </a:lvl1pPr>
          </a:lstStyle>
          <a:p>
            <a:fld id="{19F825ED-5896-4B53-8CA8-1787C68DBAB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Connecteur droit 4"/>
          <p:cNvSpPr>
            <a:spLocks noChangeShapeType="1"/>
          </p:cNvSpPr>
          <p:nvPr/>
        </p:nvSpPr>
        <p:spPr bwMode="auto">
          <a:xfrm flipV="1">
            <a:off x="4942682" y="1576388"/>
            <a:ext cx="10319"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sz="1800"/>
          </a:p>
        </p:txBody>
      </p:sp>
      <p:sp>
        <p:nvSpPr>
          <p:cNvPr id="2" name="Titre 1"/>
          <p:cNvSpPr>
            <a:spLocks noGrp="1"/>
          </p:cNvSpPr>
          <p:nvPr>
            <p:ph type="title"/>
          </p:nvPr>
        </p:nvSpPr>
        <p:spPr>
          <a:xfrm>
            <a:off x="326898" y="228600"/>
            <a:ext cx="9245600" cy="758952"/>
          </a:xfrm>
        </p:spPr>
        <p:txBody>
          <a:bodyPr/>
          <a:lstStyle/>
          <a:p>
            <a:r>
              <a:rPr lang="fr-FR"/>
              <a:t>Cliquez pour modifier le style du titre</a:t>
            </a:r>
            <a:endParaRPr lang="en-US"/>
          </a:p>
        </p:txBody>
      </p:sp>
      <p:sp>
        <p:nvSpPr>
          <p:cNvPr id="10" name="Espace réservé du contenu 9"/>
          <p:cNvSpPr>
            <a:spLocks noGrp="1"/>
          </p:cNvSpPr>
          <p:nvPr>
            <p:ph sz="half" idx="1"/>
          </p:nvPr>
        </p:nvSpPr>
        <p:spPr>
          <a:xfrm>
            <a:off x="326898" y="1371600"/>
            <a:ext cx="4375150" cy="4681728"/>
          </a:xfrm>
        </p:spPr>
        <p:txBody>
          <a:bodyPr/>
          <a:lstStyle>
            <a:lvl1pPr>
              <a:defRPr sz="25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5200650" y="1371600"/>
            <a:ext cx="4375150" cy="4681728"/>
          </a:xfrm>
        </p:spPr>
        <p:txBody>
          <a:bodyPr/>
          <a:lstStyle>
            <a:lvl1pPr>
              <a:defRPr sz="25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p:cNvSpPr>
            <a:spLocks noGrp="1"/>
          </p:cNvSpPr>
          <p:nvPr>
            <p:ph type="dt" sz="half" idx="10"/>
          </p:nvPr>
        </p:nvSpPr>
        <p:spPr>
          <a:xfrm>
            <a:off x="6273801" y="6410326"/>
            <a:ext cx="3298560" cy="365125"/>
          </a:xfrm>
        </p:spPr>
        <p:txBody>
          <a:bodyPr/>
          <a:lstStyle>
            <a:lvl1pPr>
              <a:defRPr/>
            </a:lvl1pPr>
          </a:lstStyle>
          <a:p>
            <a:fld id="{FF70348A-450C-4FE8-8B86-9772AF093AC7}" type="datetimeFigureOut">
              <a:rPr lang="fr-FR" smtClean="0"/>
              <a:pPr/>
              <a:t>20/11/2025</a:t>
            </a:fld>
            <a:endParaRPr lang="fr-FR"/>
          </a:p>
        </p:txBody>
      </p:sp>
      <p:sp>
        <p:nvSpPr>
          <p:cNvPr id="7" name="Espace réservé du pied de page 5"/>
          <p:cNvSpPr>
            <a:spLocks noGrp="1"/>
          </p:cNvSpPr>
          <p:nvPr>
            <p:ph type="ftr" sz="quarter" idx="11"/>
          </p:nvPr>
        </p:nvSpPr>
        <p:spPr/>
        <p:txBody>
          <a:bodyPr/>
          <a:lstStyle>
            <a:lvl1pPr>
              <a:defRPr/>
            </a:lvl1pPr>
          </a:lstStyle>
          <a:p>
            <a:endParaRPr lang="fr-FR"/>
          </a:p>
        </p:txBody>
      </p:sp>
      <p:sp>
        <p:nvSpPr>
          <p:cNvPr id="8" name="Espace réservé du numéro de diapositive 6"/>
          <p:cNvSpPr>
            <a:spLocks noGrp="1"/>
          </p:cNvSpPr>
          <p:nvPr>
            <p:ph type="sldNum" sz="quarter" idx="12"/>
          </p:nvPr>
        </p:nvSpPr>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7" name="Connecteur droit 6"/>
          <p:cNvSpPr>
            <a:spLocks noChangeShapeType="1"/>
          </p:cNvSpPr>
          <p:nvPr/>
        </p:nvSpPr>
        <p:spPr bwMode="auto">
          <a:xfrm flipV="1">
            <a:off x="4953000" y="2200276"/>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sz="1800"/>
          </a:p>
        </p:txBody>
      </p:sp>
      <p:sp>
        <p:nvSpPr>
          <p:cNvPr id="8" name="Rectangle 7"/>
          <p:cNvSpPr>
            <a:spLocks noChangeArrowheads="1"/>
          </p:cNvSpPr>
          <p:nvPr/>
        </p:nvSpPr>
        <p:spPr bwMode="white">
          <a:xfrm>
            <a:off x="0" y="0"/>
            <a:ext cx="9906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9" name="Rectangle 8"/>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0" name="Rectangle 9"/>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1" name="Rectangle 10"/>
          <p:cNvSpPr>
            <a:spLocks noChangeArrowheads="1"/>
          </p:cNvSpPr>
          <p:nvPr/>
        </p:nvSpPr>
        <p:spPr bwMode="white">
          <a:xfrm>
            <a:off x="974090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2" name="Rectangle 11"/>
          <p:cNvSpPr/>
          <p:nvPr/>
        </p:nvSpPr>
        <p:spPr>
          <a:xfrm>
            <a:off x="165100" y="1371600"/>
            <a:ext cx="9568921"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3" name="Rectangle 12"/>
          <p:cNvSpPr>
            <a:spLocks noChangeArrowheads="1"/>
          </p:cNvSpPr>
          <p:nvPr/>
        </p:nvSpPr>
        <p:spPr bwMode="auto">
          <a:xfrm>
            <a:off x="158221" y="6391275"/>
            <a:ext cx="9568921"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4" name="Connecteur droit 13"/>
          <p:cNvSpPr>
            <a:spLocks noChangeShapeType="1"/>
          </p:cNvSpPr>
          <p:nvPr/>
        </p:nvSpPr>
        <p:spPr bwMode="auto">
          <a:xfrm>
            <a:off x="165100" y="1279525"/>
            <a:ext cx="9568921"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15" name="Rectangle 14"/>
          <p:cNvSpPr>
            <a:spLocks noChangeArrowheads="1"/>
          </p:cNvSpPr>
          <p:nvPr/>
        </p:nvSpPr>
        <p:spPr bwMode="auto">
          <a:xfrm>
            <a:off x="165100" y="155575"/>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6" name="Ellipse 15"/>
          <p:cNvSpPr/>
          <p:nvPr/>
        </p:nvSpPr>
        <p:spPr>
          <a:xfrm>
            <a:off x="4622800" y="955675"/>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7" name="Ellipse 16"/>
          <p:cNvSpPr/>
          <p:nvPr/>
        </p:nvSpPr>
        <p:spPr>
          <a:xfrm>
            <a:off x="4725988" y="1050925"/>
            <a:ext cx="454025"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3" name="Espace réservé du texte 2"/>
          <p:cNvSpPr>
            <a:spLocks noGrp="1"/>
          </p:cNvSpPr>
          <p:nvPr>
            <p:ph type="body" idx="1"/>
          </p:nvPr>
        </p:nvSpPr>
        <p:spPr>
          <a:xfrm>
            <a:off x="326898" y="1524000"/>
            <a:ext cx="4376870"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4" name="Espace réservé du texte 3"/>
          <p:cNvSpPr>
            <a:spLocks noGrp="1"/>
          </p:cNvSpPr>
          <p:nvPr>
            <p:ph type="body" sz="half" idx="3"/>
          </p:nvPr>
        </p:nvSpPr>
        <p:spPr>
          <a:xfrm>
            <a:off x="5190608" y="1524000"/>
            <a:ext cx="4378590"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24" name="Espace réservé du contenu 23"/>
          <p:cNvSpPr>
            <a:spLocks noGrp="1"/>
          </p:cNvSpPr>
          <p:nvPr>
            <p:ph sz="quarter" idx="2"/>
          </p:nvPr>
        </p:nvSpPr>
        <p:spPr>
          <a:xfrm>
            <a:off x="326898" y="2471383"/>
            <a:ext cx="4378452" cy="38184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5200650" y="2471383"/>
            <a:ext cx="4375150" cy="382219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Cliquez pour modifier le style du titre</a:t>
            </a:r>
            <a:endParaRPr lang="en-US"/>
          </a:p>
        </p:txBody>
      </p:sp>
      <p:sp>
        <p:nvSpPr>
          <p:cNvPr id="18" name="Espace réservé de la date 6"/>
          <p:cNvSpPr>
            <a:spLocks noGrp="1"/>
          </p:cNvSpPr>
          <p:nvPr>
            <p:ph type="dt" sz="half" idx="10"/>
          </p:nvPr>
        </p:nvSpPr>
        <p:spPr/>
        <p:txBody>
          <a:bodyPr/>
          <a:lstStyle>
            <a:lvl1pPr>
              <a:defRPr/>
            </a:lvl1pPr>
          </a:lstStyle>
          <a:p>
            <a:fld id="{FF70348A-450C-4FE8-8B86-9772AF093AC7}" type="datetimeFigureOut">
              <a:rPr lang="fr-FR" smtClean="0"/>
              <a:pPr/>
              <a:t>20/11/2025</a:t>
            </a:fld>
            <a:endParaRPr lang="fr-FR"/>
          </a:p>
        </p:txBody>
      </p:sp>
      <p:sp>
        <p:nvSpPr>
          <p:cNvPr id="19" name="Espace réservé du pied de page 7"/>
          <p:cNvSpPr>
            <a:spLocks noGrp="1"/>
          </p:cNvSpPr>
          <p:nvPr>
            <p:ph type="ftr" sz="quarter" idx="11"/>
          </p:nvPr>
        </p:nvSpPr>
        <p:spPr>
          <a:xfrm>
            <a:off x="330200" y="6410326"/>
            <a:ext cx="3879850" cy="365125"/>
          </a:xfrm>
        </p:spPr>
        <p:txBody>
          <a:bodyPr/>
          <a:lstStyle>
            <a:lvl1pPr>
              <a:defRPr/>
            </a:lvl1pPr>
          </a:lstStyle>
          <a:p>
            <a:endParaRPr lang="fr-FR"/>
          </a:p>
        </p:txBody>
      </p:sp>
      <p:sp>
        <p:nvSpPr>
          <p:cNvPr id="20" name="Espace réservé du numéro de diapositive 8"/>
          <p:cNvSpPr>
            <a:spLocks noGrp="1"/>
          </p:cNvSpPr>
          <p:nvPr>
            <p:ph type="sldNum" sz="quarter" idx="12"/>
          </p:nvPr>
        </p:nvSpPr>
        <p:spPr>
          <a:xfrm>
            <a:off x="4705350" y="1042989"/>
            <a:ext cx="495300" cy="441325"/>
          </a:xfrm>
        </p:spPr>
        <p:txBody>
          <a:bodyPr/>
          <a:lstStyle>
            <a:lvl1pPr algn="ctr">
              <a:defRPr/>
            </a:lvl1pPr>
          </a:lstStyle>
          <a:p>
            <a:fld id="{19F825ED-5896-4B53-8CA8-1787C68DBAB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e la date 2"/>
          <p:cNvSpPr>
            <a:spLocks noGrp="1"/>
          </p:cNvSpPr>
          <p:nvPr>
            <p:ph type="dt" sz="half" idx="10"/>
          </p:nvPr>
        </p:nvSpPr>
        <p:spPr/>
        <p:txBody>
          <a:bodyPr/>
          <a:lstStyle>
            <a:lvl1pPr>
              <a:defRPr/>
            </a:lvl1pPr>
          </a:lstStyle>
          <a:p>
            <a:fld id="{FF70348A-450C-4FE8-8B86-9772AF093AC7}" type="datetimeFigureOut">
              <a:rPr lang="fr-FR" smtClean="0"/>
              <a:pPr/>
              <a:t>20/11/2025</a:t>
            </a:fld>
            <a:endParaRPr lang="fr-FR"/>
          </a:p>
        </p:txBody>
      </p:sp>
      <p:sp>
        <p:nvSpPr>
          <p:cNvPr id="4" name="Espace réservé du pied de page 3"/>
          <p:cNvSpPr>
            <a:spLocks noGrp="1"/>
          </p:cNvSpPr>
          <p:nvPr>
            <p:ph type="ftr" sz="quarter" idx="11"/>
          </p:nvPr>
        </p:nvSpPr>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4705350" y="1036639"/>
            <a:ext cx="495300" cy="441325"/>
          </a:xfrm>
        </p:spPr>
        <p:txBody>
          <a:bodyPr/>
          <a:lstStyle>
            <a:lvl1pPr>
              <a:defRPr/>
            </a:lvl1pPr>
          </a:lstStyle>
          <a:p>
            <a:fld id="{19F825ED-5896-4B53-8CA8-1787C68DBAB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3" name="Rectangle 2"/>
          <p:cNvSpPr>
            <a:spLocks noChangeArrowheads="1"/>
          </p:cNvSpPr>
          <p:nvPr/>
        </p:nvSpPr>
        <p:spPr bwMode="white">
          <a:xfrm>
            <a:off x="0" y="1"/>
            <a:ext cx="9906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4" name="Rectangle 3"/>
          <p:cNvSpPr>
            <a:spLocks noChangeArrowheads="1"/>
          </p:cNvSpPr>
          <p:nvPr/>
        </p:nvSpPr>
        <p:spPr bwMode="white">
          <a:xfrm>
            <a:off x="974090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5" name="Rectangle 4"/>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6" name="Rectangle 5"/>
          <p:cNvSpPr>
            <a:spLocks noChangeArrowheads="1"/>
          </p:cNvSpPr>
          <p:nvPr/>
        </p:nvSpPr>
        <p:spPr bwMode="auto">
          <a:xfrm>
            <a:off x="158221" y="6391276"/>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7" name="Rectangle 6"/>
          <p:cNvSpPr>
            <a:spLocks noChangeArrowheads="1"/>
          </p:cNvSpPr>
          <p:nvPr/>
        </p:nvSpPr>
        <p:spPr bwMode="auto">
          <a:xfrm>
            <a:off x="165100" y="158750"/>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8" name="Espace réservé de la date 1"/>
          <p:cNvSpPr>
            <a:spLocks noGrp="1"/>
          </p:cNvSpPr>
          <p:nvPr>
            <p:ph type="dt" sz="half" idx="10"/>
          </p:nvPr>
        </p:nvSpPr>
        <p:spPr/>
        <p:txBody>
          <a:bodyPr/>
          <a:lstStyle>
            <a:lvl1pPr>
              <a:defRPr/>
            </a:lvl1pPr>
          </a:lstStyle>
          <a:p>
            <a:fld id="{FF70348A-450C-4FE8-8B86-9772AF093AC7}" type="datetimeFigureOut">
              <a:rPr lang="fr-FR" smtClean="0"/>
              <a:pPr/>
              <a:t>20/11/2025</a:t>
            </a:fld>
            <a:endParaRPr lang="fr-FR"/>
          </a:p>
        </p:txBody>
      </p:sp>
      <p:sp>
        <p:nvSpPr>
          <p:cNvPr id="9" name="Espace réservé du pied de page 2"/>
          <p:cNvSpPr>
            <a:spLocks noGrp="1"/>
          </p:cNvSpPr>
          <p:nvPr>
            <p:ph type="ftr" sz="quarter" idx="11"/>
          </p:nvPr>
        </p:nvSpPr>
        <p:spPr/>
        <p:txBody>
          <a:bodyPr/>
          <a:lstStyle>
            <a:lvl1pPr>
              <a:defRPr/>
            </a:lvl1pPr>
          </a:lstStyle>
          <a:p>
            <a:endParaRPr lang="fr-FR"/>
          </a:p>
        </p:txBody>
      </p:sp>
      <p:sp>
        <p:nvSpPr>
          <p:cNvPr id="10" name="Espace réservé du numéro de diapositive 3"/>
          <p:cNvSpPr>
            <a:spLocks noGrp="1"/>
          </p:cNvSpPr>
          <p:nvPr>
            <p:ph type="sldNum" sz="quarter" idx="12"/>
          </p:nvPr>
        </p:nvSpPr>
        <p:spPr>
          <a:xfrm>
            <a:off x="4622800" y="6324601"/>
            <a:ext cx="660400" cy="441325"/>
          </a:xfrm>
        </p:spPr>
        <p:txBody>
          <a:bodyPr/>
          <a:lstStyle>
            <a:lvl1pPr>
              <a:defRPr>
                <a:solidFill>
                  <a:srgbClr val="FFFFFF"/>
                </a:solidFill>
              </a:defRPr>
            </a:lvl1pPr>
          </a:lstStyle>
          <a:p>
            <a:fld id="{19F825ED-5896-4B53-8CA8-1787C68DBAB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p:cNvSpPr>
            <a:spLocks noChangeArrowheads="1"/>
          </p:cNvSpPr>
          <p:nvPr/>
        </p:nvSpPr>
        <p:spPr bwMode="auto">
          <a:xfrm>
            <a:off x="165100" y="152400"/>
            <a:ext cx="9568921"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6" name="Rectangle 5"/>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7" name="Rectangle 6"/>
          <p:cNvSpPr>
            <a:spLocks noChangeArrowheads="1"/>
          </p:cNvSpPr>
          <p:nvPr/>
        </p:nvSpPr>
        <p:spPr bwMode="white">
          <a:xfrm>
            <a:off x="974090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8" name="Rectangle 7"/>
          <p:cNvSpPr>
            <a:spLocks noChangeArrowheads="1"/>
          </p:cNvSpPr>
          <p:nvPr/>
        </p:nvSpPr>
        <p:spPr bwMode="white">
          <a:xfrm>
            <a:off x="0" y="1"/>
            <a:ext cx="9906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9" name="Rectangle 8"/>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0" name="Rectangle 9"/>
          <p:cNvSpPr/>
          <p:nvPr/>
        </p:nvSpPr>
        <p:spPr>
          <a:xfrm>
            <a:off x="165100" y="609600"/>
            <a:ext cx="29718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1" name="Rectangle 10"/>
          <p:cNvSpPr>
            <a:spLocks noChangeArrowheads="1"/>
          </p:cNvSpPr>
          <p:nvPr/>
        </p:nvSpPr>
        <p:spPr bwMode="auto">
          <a:xfrm>
            <a:off x="165100" y="152400"/>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2" name="Connecteur droit 11"/>
          <p:cNvSpPr>
            <a:spLocks noChangeShapeType="1"/>
          </p:cNvSpPr>
          <p:nvPr/>
        </p:nvSpPr>
        <p:spPr bwMode="auto">
          <a:xfrm>
            <a:off x="165100" y="533400"/>
            <a:ext cx="9568921"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13" name="Ellipse 12"/>
          <p:cNvSpPr/>
          <p:nvPr/>
        </p:nvSpPr>
        <p:spPr>
          <a:xfrm>
            <a:off x="1403350" y="228600"/>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4" name="Ellipse 13"/>
          <p:cNvSpPr/>
          <p:nvPr/>
        </p:nvSpPr>
        <p:spPr>
          <a:xfrm>
            <a:off x="1506538" y="323850"/>
            <a:ext cx="454025"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5" name="Rectangle 14"/>
          <p:cNvSpPr>
            <a:spLocks noChangeArrowheads="1"/>
          </p:cNvSpPr>
          <p:nvPr/>
        </p:nvSpPr>
        <p:spPr bwMode="auto">
          <a:xfrm>
            <a:off x="161660" y="6388101"/>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2" name="Titre 1"/>
          <p:cNvSpPr>
            <a:spLocks noGrp="1"/>
          </p:cNvSpPr>
          <p:nvPr>
            <p:ph type="title"/>
          </p:nvPr>
        </p:nvSpPr>
        <p:spPr>
          <a:xfrm>
            <a:off x="412750" y="914400"/>
            <a:ext cx="2559050" cy="990600"/>
          </a:xfrm>
        </p:spPr>
        <p:txBody>
          <a:bodyPr>
            <a:noAutofit/>
          </a:bodyPr>
          <a:lstStyle>
            <a:lvl1pPr algn="l">
              <a:buNone/>
              <a:defRPr sz="2200" b="1">
                <a:solidFill>
                  <a:srgbClr val="FFFFFF"/>
                </a:solidFill>
              </a:defRPr>
            </a:lvl1pPr>
          </a:lstStyle>
          <a:p>
            <a:r>
              <a:rPr lang="fr-FR"/>
              <a:t>Cliquez pour modifier le style du titre</a:t>
            </a:r>
            <a:endParaRPr lang="en-US"/>
          </a:p>
        </p:txBody>
      </p:sp>
      <p:sp>
        <p:nvSpPr>
          <p:cNvPr id="3" name="Espace réservé du texte 2"/>
          <p:cNvSpPr>
            <a:spLocks noGrp="1"/>
          </p:cNvSpPr>
          <p:nvPr>
            <p:ph type="body" idx="2"/>
          </p:nvPr>
        </p:nvSpPr>
        <p:spPr>
          <a:xfrm>
            <a:off x="412750" y="1981201"/>
            <a:ext cx="255905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Cliquez pour modifier les styles du texte du masque</a:t>
            </a:r>
          </a:p>
        </p:txBody>
      </p:sp>
      <p:sp>
        <p:nvSpPr>
          <p:cNvPr id="20" name="Espace réservé du contenu 19"/>
          <p:cNvSpPr>
            <a:spLocks noGrp="1"/>
          </p:cNvSpPr>
          <p:nvPr>
            <p:ph sz="quarter" idx="1"/>
          </p:nvPr>
        </p:nvSpPr>
        <p:spPr>
          <a:xfrm>
            <a:off x="3384550" y="685800"/>
            <a:ext cx="6108700" cy="5410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p:cNvSpPr>
            <a:spLocks noGrp="1"/>
          </p:cNvSpPr>
          <p:nvPr>
            <p:ph type="sldNum" sz="quarter" idx="10"/>
          </p:nvPr>
        </p:nvSpPr>
        <p:spPr>
          <a:xfrm>
            <a:off x="1485900" y="312739"/>
            <a:ext cx="495300" cy="441325"/>
          </a:xfrm>
        </p:spPr>
        <p:txBody>
          <a:bodyPr/>
          <a:lstStyle>
            <a:lvl1pPr>
              <a:defRPr>
                <a:solidFill>
                  <a:schemeClr val="accent3">
                    <a:shade val="75000"/>
                  </a:schemeClr>
                </a:solidFill>
              </a:defRPr>
            </a:lvl1pPr>
          </a:lstStyle>
          <a:p>
            <a:fld id="{19F825ED-5896-4B53-8CA8-1787C68DBABC}" type="slidenum">
              <a:rPr lang="fr-FR" smtClean="0"/>
              <a:pPr/>
              <a:t>‹N°›</a:t>
            </a:fld>
            <a:endParaRPr lang="fr-FR"/>
          </a:p>
        </p:txBody>
      </p:sp>
      <p:sp>
        <p:nvSpPr>
          <p:cNvPr id="17" name="Espace réservé de la date 4"/>
          <p:cNvSpPr>
            <a:spLocks noGrp="1"/>
          </p:cNvSpPr>
          <p:nvPr>
            <p:ph type="dt" sz="half" idx="11"/>
          </p:nvPr>
        </p:nvSpPr>
        <p:spPr/>
        <p:txBody>
          <a:bodyPr/>
          <a:lstStyle>
            <a:lvl1pPr>
              <a:defRPr/>
            </a:lvl1pPr>
          </a:lstStyle>
          <a:p>
            <a:fld id="{FF70348A-450C-4FE8-8B86-9772AF093AC7}" type="datetimeFigureOut">
              <a:rPr lang="fr-FR" smtClean="0"/>
              <a:pPr/>
              <a:t>20/11/2025</a:t>
            </a:fld>
            <a:endParaRPr lang="fr-FR"/>
          </a:p>
        </p:txBody>
      </p:sp>
      <p:sp>
        <p:nvSpPr>
          <p:cNvPr id="18" name="Espace réservé du pied de page 5"/>
          <p:cNvSpPr>
            <a:spLocks noGrp="1"/>
          </p:cNvSpPr>
          <p:nvPr>
            <p:ph type="ftr" sz="quarter" idx="12"/>
          </p:nvPr>
        </p:nvSpPr>
        <p:spPr>
          <a:xfrm>
            <a:off x="326761" y="6410326"/>
            <a:ext cx="3664877" cy="366713"/>
          </a:xfrm>
        </p:spPr>
        <p:txBody>
          <a:bodyPr/>
          <a:lstStyle>
            <a:lvl1pPr>
              <a:defRPr/>
            </a:lvl1p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165100" y="533400"/>
            <a:ext cx="9568921"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6" name="Rectangle 5"/>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7" name="Rectangle 6"/>
          <p:cNvSpPr>
            <a:spLocks noChangeArrowheads="1"/>
          </p:cNvSpPr>
          <p:nvPr/>
        </p:nvSpPr>
        <p:spPr bwMode="white">
          <a:xfrm>
            <a:off x="974090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8" name="Rectangle 7"/>
          <p:cNvSpPr>
            <a:spLocks noChangeArrowheads="1"/>
          </p:cNvSpPr>
          <p:nvPr/>
        </p:nvSpPr>
        <p:spPr bwMode="white">
          <a:xfrm>
            <a:off x="0" y="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9" name="Rectangle 8"/>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dirty="0"/>
          </a:p>
        </p:txBody>
      </p:sp>
      <p:sp>
        <p:nvSpPr>
          <p:cNvPr id="10" name="Rectangle 9"/>
          <p:cNvSpPr>
            <a:spLocks noChangeArrowheads="1"/>
          </p:cNvSpPr>
          <p:nvPr/>
        </p:nvSpPr>
        <p:spPr bwMode="auto">
          <a:xfrm>
            <a:off x="165100" y="152401"/>
            <a:ext cx="9568921"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1" name="Rectangle 10"/>
          <p:cNvSpPr/>
          <p:nvPr/>
        </p:nvSpPr>
        <p:spPr>
          <a:xfrm>
            <a:off x="165100" y="609600"/>
            <a:ext cx="29718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2" name="Rectangle 11"/>
          <p:cNvSpPr>
            <a:spLocks noChangeArrowheads="1"/>
          </p:cNvSpPr>
          <p:nvPr/>
        </p:nvSpPr>
        <p:spPr bwMode="auto">
          <a:xfrm>
            <a:off x="165100" y="155575"/>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3" name="Ellipse 12"/>
          <p:cNvSpPr/>
          <p:nvPr/>
        </p:nvSpPr>
        <p:spPr>
          <a:xfrm>
            <a:off x="1403350" y="228600"/>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4" name="Ellipse 13"/>
          <p:cNvSpPr/>
          <p:nvPr/>
        </p:nvSpPr>
        <p:spPr>
          <a:xfrm>
            <a:off x="1506538" y="323850"/>
            <a:ext cx="454025"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5" name="Rectangle 14"/>
          <p:cNvSpPr>
            <a:spLocks noChangeArrowheads="1"/>
          </p:cNvSpPr>
          <p:nvPr/>
        </p:nvSpPr>
        <p:spPr bwMode="auto">
          <a:xfrm>
            <a:off x="161660" y="6388101"/>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2" name="Titre 1"/>
          <p:cNvSpPr>
            <a:spLocks noGrp="1"/>
          </p:cNvSpPr>
          <p:nvPr>
            <p:ph type="title"/>
          </p:nvPr>
        </p:nvSpPr>
        <p:spPr>
          <a:xfrm>
            <a:off x="3250406" y="5029200"/>
            <a:ext cx="6356350" cy="1219200"/>
          </a:xfrm>
        </p:spPr>
        <p:txBody>
          <a:bodyPr anchor="t">
            <a:noAutofit/>
          </a:bodyPr>
          <a:lstStyle>
            <a:lvl1pPr algn="l">
              <a:buNone/>
              <a:defRPr sz="2400" b="1">
                <a:solidFill>
                  <a:schemeClr val="tx2"/>
                </a:solidFill>
              </a:defRPr>
            </a:lvl1pPr>
          </a:lstStyle>
          <a:p>
            <a:r>
              <a:rPr lang="fr-FR"/>
              <a:t>Cliquez pour modifier le style du titre</a:t>
            </a:r>
            <a:endParaRPr lang="en-US"/>
          </a:p>
        </p:txBody>
      </p:sp>
      <p:sp>
        <p:nvSpPr>
          <p:cNvPr id="3" name="Espace réservé pour une image  2"/>
          <p:cNvSpPr>
            <a:spLocks noGrp="1"/>
          </p:cNvSpPr>
          <p:nvPr>
            <p:ph type="pic" idx="1"/>
          </p:nvPr>
        </p:nvSpPr>
        <p:spPr>
          <a:xfrm>
            <a:off x="3250406" y="609600"/>
            <a:ext cx="635635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412750" y="990600"/>
            <a:ext cx="26416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Cliquez pour modifier les styles du texte du masque</a:t>
            </a:r>
          </a:p>
        </p:txBody>
      </p:sp>
      <p:sp>
        <p:nvSpPr>
          <p:cNvPr id="16" name="Espace réservé du numéro de diapositive 6"/>
          <p:cNvSpPr>
            <a:spLocks noGrp="1"/>
          </p:cNvSpPr>
          <p:nvPr>
            <p:ph type="sldNum" sz="quarter" idx="10"/>
          </p:nvPr>
        </p:nvSpPr>
        <p:spPr>
          <a:xfrm>
            <a:off x="1485900" y="312739"/>
            <a:ext cx="495300" cy="441325"/>
          </a:xfrm>
        </p:spPr>
        <p:txBody>
          <a:bodyPr/>
          <a:lstStyle>
            <a:lvl1pPr>
              <a:defRPr/>
            </a:lvl1pPr>
          </a:lstStyle>
          <a:p>
            <a:fld id="{19F825ED-5896-4B53-8CA8-1787C68DBABC}" type="slidenum">
              <a:rPr lang="fr-FR" smtClean="0"/>
              <a:pPr/>
              <a:t>‹N°›</a:t>
            </a:fld>
            <a:endParaRPr lang="fr-FR"/>
          </a:p>
        </p:txBody>
      </p:sp>
      <p:sp>
        <p:nvSpPr>
          <p:cNvPr id="17" name="Espace réservé de la date 4"/>
          <p:cNvSpPr>
            <a:spLocks noGrp="1"/>
          </p:cNvSpPr>
          <p:nvPr>
            <p:ph type="dt" sz="half" idx="11"/>
          </p:nvPr>
        </p:nvSpPr>
        <p:spPr>
          <a:xfrm>
            <a:off x="6270361" y="6405564"/>
            <a:ext cx="3298560" cy="365125"/>
          </a:xfrm>
        </p:spPr>
        <p:txBody>
          <a:bodyPr/>
          <a:lstStyle>
            <a:lvl1pPr>
              <a:defRPr/>
            </a:lvl1pPr>
          </a:lstStyle>
          <a:p>
            <a:fld id="{FF70348A-450C-4FE8-8B86-9772AF093AC7}" type="datetimeFigureOut">
              <a:rPr lang="fr-FR" smtClean="0"/>
              <a:pPr/>
              <a:t>20/11/2025</a:t>
            </a:fld>
            <a:endParaRPr lang="fr-FR"/>
          </a:p>
        </p:txBody>
      </p:sp>
      <p:sp>
        <p:nvSpPr>
          <p:cNvPr id="18" name="Espace réservé du pied de page 5"/>
          <p:cNvSpPr>
            <a:spLocks noGrp="1"/>
          </p:cNvSpPr>
          <p:nvPr>
            <p:ph type="ftr" sz="quarter" idx="12"/>
          </p:nvPr>
        </p:nvSpPr>
        <p:spPr>
          <a:xfrm>
            <a:off x="326761" y="6410326"/>
            <a:ext cx="3883290" cy="366713"/>
          </a:xfrm>
        </p:spPr>
        <p:txBody>
          <a:bodyPr/>
          <a:lstStyle>
            <a:lvl1pPr>
              <a:defRPr/>
            </a:lvl1p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906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6" name="Rectangle 15"/>
          <p:cNvSpPr>
            <a:spLocks noChangeArrowheads="1"/>
          </p:cNvSpPr>
          <p:nvPr/>
        </p:nvSpPr>
        <p:spPr bwMode="white">
          <a:xfrm>
            <a:off x="0" y="1"/>
            <a:ext cx="9906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8" name="Rectangle 17"/>
          <p:cNvSpPr>
            <a:spLocks noChangeArrowheads="1"/>
          </p:cNvSpPr>
          <p:nvPr/>
        </p:nvSpPr>
        <p:spPr bwMode="white">
          <a:xfrm>
            <a:off x="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9" name="Rectangle 18"/>
          <p:cNvSpPr>
            <a:spLocks noChangeArrowheads="1"/>
          </p:cNvSpPr>
          <p:nvPr/>
        </p:nvSpPr>
        <p:spPr bwMode="white">
          <a:xfrm>
            <a:off x="9740900" y="0"/>
            <a:ext cx="1651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9" name="Rectangle 8"/>
          <p:cNvSpPr>
            <a:spLocks noChangeArrowheads="1"/>
          </p:cNvSpPr>
          <p:nvPr/>
        </p:nvSpPr>
        <p:spPr bwMode="auto">
          <a:xfrm>
            <a:off x="161660" y="6388101"/>
            <a:ext cx="9568921"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sz="1800"/>
          </a:p>
        </p:txBody>
      </p:sp>
      <p:sp>
        <p:nvSpPr>
          <p:cNvPr id="14" name="Espace réservé de la date 13"/>
          <p:cNvSpPr>
            <a:spLocks noGrp="1"/>
          </p:cNvSpPr>
          <p:nvPr>
            <p:ph type="dt" sz="half" idx="2"/>
          </p:nvPr>
        </p:nvSpPr>
        <p:spPr>
          <a:xfrm>
            <a:off x="6273801" y="6405564"/>
            <a:ext cx="3298560" cy="365125"/>
          </a:xfrm>
          <a:prstGeom prst="rect">
            <a:avLst/>
          </a:prstGeom>
        </p:spPr>
        <p:txBody>
          <a:bodyPr vert="horz"/>
          <a:lstStyle>
            <a:lvl1pPr algn="r" eaLnBrk="1" latinLnBrk="0" hangingPunct="1">
              <a:defRPr kumimoji="0" sz="1400">
                <a:solidFill>
                  <a:srgbClr val="FFFFFF"/>
                </a:solidFill>
              </a:defRPr>
            </a:lvl1pPr>
          </a:lstStyle>
          <a:p>
            <a:fld id="{FF70348A-450C-4FE8-8B86-9772AF093AC7}" type="datetimeFigureOut">
              <a:rPr lang="fr-FR" smtClean="0"/>
              <a:pPr/>
              <a:t>20/11/2025</a:t>
            </a:fld>
            <a:endParaRPr lang="fr-FR"/>
          </a:p>
        </p:txBody>
      </p:sp>
      <p:sp>
        <p:nvSpPr>
          <p:cNvPr id="3" name="Espace réservé du pied de page 2"/>
          <p:cNvSpPr>
            <a:spLocks noGrp="1"/>
          </p:cNvSpPr>
          <p:nvPr>
            <p:ph type="ftr" sz="quarter" idx="3"/>
          </p:nvPr>
        </p:nvSpPr>
        <p:spPr>
          <a:xfrm>
            <a:off x="330200" y="6410326"/>
            <a:ext cx="3879850" cy="366713"/>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65100" y="155575"/>
            <a:ext cx="9568921"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sz="1800" dirty="0"/>
          </a:p>
        </p:txBody>
      </p:sp>
      <p:sp>
        <p:nvSpPr>
          <p:cNvPr id="10" name="Connecteur droit 9"/>
          <p:cNvSpPr>
            <a:spLocks noChangeShapeType="1"/>
          </p:cNvSpPr>
          <p:nvPr/>
        </p:nvSpPr>
        <p:spPr bwMode="auto">
          <a:xfrm>
            <a:off x="165100" y="1276350"/>
            <a:ext cx="9568921"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sz="1800"/>
          </a:p>
        </p:txBody>
      </p:sp>
      <p:sp>
        <p:nvSpPr>
          <p:cNvPr id="12" name="Ellipse 11"/>
          <p:cNvSpPr/>
          <p:nvPr/>
        </p:nvSpPr>
        <p:spPr>
          <a:xfrm>
            <a:off x="4622800" y="955675"/>
            <a:ext cx="6604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15" name="Ellipse 14"/>
          <p:cNvSpPr/>
          <p:nvPr/>
        </p:nvSpPr>
        <p:spPr>
          <a:xfrm>
            <a:off x="4725988" y="1050925"/>
            <a:ext cx="454025"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23" name="Espace réservé du numéro de diapositive 22"/>
          <p:cNvSpPr>
            <a:spLocks noGrp="1"/>
          </p:cNvSpPr>
          <p:nvPr>
            <p:ph type="sldNum" sz="quarter" idx="4"/>
          </p:nvPr>
        </p:nvSpPr>
        <p:spPr>
          <a:xfrm>
            <a:off x="4705350" y="1039814"/>
            <a:ext cx="4953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F825ED-5896-4B53-8CA8-1787C68DBABC}" type="slidenum">
              <a:rPr lang="fr-FR" smtClean="0"/>
              <a:pPr/>
              <a:t>‹N°›</a:t>
            </a:fld>
            <a:endParaRPr lang="fr-FR"/>
          </a:p>
        </p:txBody>
      </p:sp>
      <p:sp>
        <p:nvSpPr>
          <p:cNvPr id="1038" name="Espace réservé du titre 21"/>
          <p:cNvSpPr>
            <a:spLocks noGrp="1"/>
          </p:cNvSpPr>
          <p:nvPr>
            <p:ph type="title"/>
          </p:nvPr>
        </p:nvSpPr>
        <p:spPr bwMode="auto">
          <a:xfrm>
            <a:off x="326760" y="228601"/>
            <a:ext cx="92456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a:t>Cliquez pour modifier le style du titre</a:t>
            </a:r>
            <a:endParaRPr lang="en-US"/>
          </a:p>
        </p:txBody>
      </p:sp>
      <p:sp>
        <p:nvSpPr>
          <p:cNvPr id="1039" name="Espace réservé du texte 12"/>
          <p:cNvSpPr>
            <a:spLocks noGrp="1"/>
          </p:cNvSpPr>
          <p:nvPr>
            <p:ph type="body" idx="1"/>
          </p:nvPr>
        </p:nvSpPr>
        <p:spPr bwMode="auto">
          <a:xfrm>
            <a:off x="326760" y="1524000"/>
            <a:ext cx="92456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ctr" rtl="0" eaLnBrk="1" fontAlgn="base" hangingPunct="1">
        <a:spcBef>
          <a:spcPct val="0"/>
        </a:spcBef>
        <a:spcAft>
          <a:spcPct val="0"/>
        </a:spcAft>
        <a:defRPr sz="3300" kern="1200">
          <a:solidFill>
            <a:srgbClr val="AB2627"/>
          </a:solidFill>
          <a:latin typeface="+mj-lt"/>
          <a:ea typeface="+mj-ea"/>
          <a:cs typeface="+mj-cs"/>
        </a:defRPr>
      </a:lvl1pPr>
      <a:lvl2pPr algn="ctr" rtl="0" eaLnBrk="1" fontAlgn="base" hangingPunct="1">
        <a:spcBef>
          <a:spcPct val="0"/>
        </a:spcBef>
        <a:spcAft>
          <a:spcPct val="0"/>
        </a:spcAft>
        <a:defRPr sz="3300">
          <a:solidFill>
            <a:srgbClr val="AB2627"/>
          </a:solidFill>
          <a:latin typeface="Georgia" pitchFamily="18" charset="0"/>
        </a:defRPr>
      </a:lvl2pPr>
      <a:lvl3pPr algn="ctr" rtl="0" eaLnBrk="1" fontAlgn="base" hangingPunct="1">
        <a:spcBef>
          <a:spcPct val="0"/>
        </a:spcBef>
        <a:spcAft>
          <a:spcPct val="0"/>
        </a:spcAft>
        <a:defRPr sz="3300">
          <a:solidFill>
            <a:srgbClr val="AB2627"/>
          </a:solidFill>
          <a:latin typeface="Georgia" pitchFamily="18" charset="0"/>
        </a:defRPr>
      </a:lvl3pPr>
      <a:lvl4pPr algn="ctr" rtl="0" eaLnBrk="1" fontAlgn="base" hangingPunct="1">
        <a:spcBef>
          <a:spcPct val="0"/>
        </a:spcBef>
        <a:spcAft>
          <a:spcPct val="0"/>
        </a:spcAft>
        <a:defRPr sz="3300">
          <a:solidFill>
            <a:srgbClr val="AB2627"/>
          </a:solidFill>
          <a:latin typeface="Georgia" pitchFamily="18" charset="0"/>
        </a:defRPr>
      </a:lvl4pPr>
      <a:lvl5pPr algn="ctr" rtl="0" eaLnBrk="1" fontAlgn="base" hangingPunct="1">
        <a:spcBef>
          <a:spcPct val="0"/>
        </a:spcBef>
        <a:spcAft>
          <a:spcPct val="0"/>
        </a:spcAft>
        <a:defRPr sz="3300">
          <a:solidFill>
            <a:srgbClr val="AB2627"/>
          </a:solidFill>
          <a:latin typeface="Georgia" pitchFamily="18" charset="0"/>
        </a:defRPr>
      </a:lvl5pPr>
      <a:lvl6pPr marL="457200" algn="ctr" rtl="0" eaLnBrk="1" fontAlgn="base" hangingPunct="1">
        <a:spcBef>
          <a:spcPct val="0"/>
        </a:spcBef>
        <a:spcAft>
          <a:spcPct val="0"/>
        </a:spcAft>
        <a:defRPr sz="3300">
          <a:solidFill>
            <a:srgbClr val="AB2627"/>
          </a:solidFill>
          <a:latin typeface="Georgia" pitchFamily="18" charset="0"/>
        </a:defRPr>
      </a:lvl6pPr>
      <a:lvl7pPr marL="914400" algn="ctr" rtl="0" eaLnBrk="1" fontAlgn="base" hangingPunct="1">
        <a:spcBef>
          <a:spcPct val="0"/>
        </a:spcBef>
        <a:spcAft>
          <a:spcPct val="0"/>
        </a:spcAft>
        <a:defRPr sz="3300">
          <a:solidFill>
            <a:srgbClr val="AB2627"/>
          </a:solidFill>
          <a:latin typeface="Georgia" pitchFamily="18" charset="0"/>
        </a:defRPr>
      </a:lvl7pPr>
      <a:lvl8pPr marL="1371600" algn="ctr" rtl="0" eaLnBrk="1" fontAlgn="base" hangingPunct="1">
        <a:spcBef>
          <a:spcPct val="0"/>
        </a:spcBef>
        <a:spcAft>
          <a:spcPct val="0"/>
        </a:spcAft>
        <a:defRPr sz="3300">
          <a:solidFill>
            <a:srgbClr val="AB2627"/>
          </a:solidFill>
          <a:latin typeface="Georgia" pitchFamily="18" charset="0"/>
        </a:defRPr>
      </a:lvl8pPr>
      <a:lvl9pPr marL="1828800" algn="ctr" rtl="0" eaLnBrk="1" fontAlgn="base" hangingPunct="1">
        <a:spcBef>
          <a:spcPct val="0"/>
        </a:spcBef>
        <a:spcAft>
          <a:spcPct val="0"/>
        </a:spcAft>
        <a:defRPr sz="3300">
          <a:solidFill>
            <a:srgbClr val="AB2627"/>
          </a:solidFill>
          <a:latin typeface="Georgia" pitchFamily="18" charset="0"/>
        </a:defRPr>
      </a:lvl9pPr>
    </p:titleStyle>
    <p:bodyStyle>
      <a:lvl1pPr marL="273050" indent="-273050" algn="l" rtl="0" eaLnBrk="1" fontAlgn="base" hangingPunct="1">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1" fontAlgn="base" hangingPunct="1">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1" fontAlgn="base" hangingPunct="1">
        <a:spcBef>
          <a:spcPct val="20000"/>
        </a:spcBef>
        <a:spcAft>
          <a:spcPct val="0"/>
        </a:spcAft>
        <a:buClr>
          <a:srgbClr val="C32D2E"/>
        </a:buClr>
        <a:buSzPct val="75000"/>
        <a:buFont typeface="Wingdings 2" pitchFamily="18" charset="2"/>
        <a:buChar char=""/>
        <a:defRPr sz="2000" kern="1200">
          <a:solidFill>
            <a:schemeClr val="tx1"/>
          </a:solidFill>
          <a:latin typeface="+mn-lt"/>
          <a:ea typeface="+mn-ea"/>
          <a:cs typeface="+mn-cs"/>
        </a:defRPr>
      </a:lvl3pPr>
      <a:lvl4pPr marL="1096963" indent="-228600" algn="l" rtl="0" eaLnBrk="1" fontAlgn="base" hangingPunct="1">
        <a:spcBef>
          <a:spcPct val="20000"/>
        </a:spcBef>
        <a:spcAft>
          <a:spcPct val="0"/>
        </a:spcAft>
        <a:buClr>
          <a:srgbClr val="84AA33"/>
        </a:buClr>
        <a:buSzPct val="70000"/>
        <a:buFont typeface="Wingdings" pitchFamily="2" charset="2"/>
        <a:buChar char=""/>
        <a:defRPr sz="2000" kern="1200">
          <a:solidFill>
            <a:schemeClr val="tx2"/>
          </a:solidFill>
          <a:latin typeface="+mn-lt"/>
          <a:ea typeface="+mn-ea"/>
          <a:cs typeface="+mn-cs"/>
        </a:defRPr>
      </a:lvl4pPr>
      <a:lvl5pPr marL="1371600" indent="-228600" algn="l" rtl="0" eaLnBrk="1" fontAlgn="base" hangingPunct="1">
        <a:spcBef>
          <a:spcPct val="20000"/>
        </a:spcBef>
        <a:spcAft>
          <a:spcPct val="0"/>
        </a:spcAft>
        <a:buClr>
          <a:srgbClr val="964305"/>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heses.hal.science/tel-00421955"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theses.hal.science/tel-00421955"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journals.openedition.org/nda/631"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70.png"/><Relationship Id="rId5" Type="http://schemas.openxmlformats.org/officeDocument/2006/relationships/customXml" Target="../ink/ink1.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tel.archives-ouvertes.fr/tel-00371063/fr/"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6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image" Target="../media/image28.jpeg"/></Relationships>
</file>

<file path=ppt/slides/_rels/slide7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tel.archives-ouvertes.fr/tel-00371063/fr/"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100.png"/></Relationships>
</file>

<file path=ppt/slides/_rels/slide8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 Id="rId4" Type="http://schemas.openxmlformats.org/officeDocument/2006/relationships/image" Target="../media/image106.jpeg"/></Relationships>
</file>

<file path=ppt/slides/_rels/slide89.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9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7.xml"/><Relationship Id="rId5" Type="http://schemas.openxmlformats.org/officeDocument/2006/relationships/image" Target="../media/image120.jpeg"/><Relationship Id="rId4" Type="http://schemas.openxmlformats.org/officeDocument/2006/relationships/image" Target="../media/image119.emf"/></Relationships>
</file>

<file path=ppt/slides/_rels/slide97.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52600" y="2924944"/>
            <a:ext cx="6400800" cy="3129880"/>
          </a:xfrm>
        </p:spPr>
        <p:txBody>
          <a:bodyPr/>
          <a:lstStyle/>
          <a:p>
            <a:endParaRPr lang="fr-FR" dirty="0">
              <a:solidFill>
                <a:srgbClr val="C00000"/>
              </a:solidFill>
            </a:endParaRPr>
          </a:p>
          <a:p>
            <a:r>
              <a:rPr lang="fr-FR" sz="2400" dirty="0">
                <a:solidFill>
                  <a:schemeClr val="accent5">
                    <a:lumMod val="60000"/>
                    <a:lumOff val="40000"/>
                  </a:schemeClr>
                </a:solidFill>
              </a:rPr>
              <a:t>Master d’archéologie</a:t>
            </a:r>
          </a:p>
          <a:p>
            <a:r>
              <a:rPr lang="fr-FR" sz="2400" cap="none" dirty="0">
                <a:solidFill>
                  <a:schemeClr val="accent5">
                    <a:lumMod val="60000"/>
                    <a:lumOff val="40000"/>
                  </a:schemeClr>
                </a:solidFill>
              </a:rPr>
              <a:t>M1 / 2025-2026</a:t>
            </a:r>
          </a:p>
          <a:p>
            <a:endParaRPr lang="fr-FR" sz="2400" cap="none" dirty="0">
              <a:solidFill>
                <a:schemeClr val="accent5">
                  <a:lumMod val="60000"/>
                  <a:lumOff val="40000"/>
                </a:schemeClr>
              </a:solidFill>
            </a:endParaRPr>
          </a:p>
          <a:p>
            <a:r>
              <a:rPr lang="fr-FR" sz="2000" dirty="0">
                <a:solidFill>
                  <a:srgbClr val="C00000"/>
                </a:solidFill>
                <a:latin typeface="+mj-lt"/>
                <a:ea typeface="+mj-ea"/>
                <a:cs typeface="+mj-cs"/>
              </a:rPr>
              <a:t>Jonathan guillaume</a:t>
            </a:r>
          </a:p>
          <a:p>
            <a:endParaRPr lang="fr-FR" sz="2800" dirty="0">
              <a:solidFill>
                <a:srgbClr val="C00000"/>
              </a:solidFill>
              <a:latin typeface="+mj-lt"/>
              <a:ea typeface="+mj-ea"/>
              <a:cs typeface="+mj-cs"/>
            </a:endParaRPr>
          </a:p>
          <a:p>
            <a:endParaRPr lang="fr-FR" sz="2800" b="0" dirty="0">
              <a:solidFill>
                <a:schemeClr val="accent5">
                  <a:lumMod val="60000"/>
                  <a:lumOff val="40000"/>
                </a:schemeClr>
              </a:solidFill>
              <a:latin typeface="+mj-lt"/>
              <a:ea typeface="+mj-ea"/>
              <a:cs typeface="+mj-cs"/>
            </a:endParaRPr>
          </a:p>
          <a:p>
            <a:endParaRPr lang="fr-FR" cap="none" dirty="0">
              <a:solidFill>
                <a:schemeClr val="accent5">
                  <a:lumMod val="60000"/>
                  <a:lumOff val="40000"/>
                </a:schemeClr>
              </a:solidFill>
            </a:endParaRPr>
          </a:p>
        </p:txBody>
      </p:sp>
      <p:sp>
        <p:nvSpPr>
          <p:cNvPr id="2" name="Titre 1"/>
          <p:cNvSpPr>
            <a:spLocks noGrp="1"/>
          </p:cNvSpPr>
          <p:nvPr>
            <p:ph type="ctrTitle"/>
          </p:nvPr>
        </p:nvSpPr>
        <p:spPr>
          <a:xfrm>
            <a:off x="1064568" y="188640"/>
            <a:ext cx="7776864" cy="1752600"/>
          </a:xfrm>
        </p:spPr>
        <p:txBody>
          <a:bodyPr/>
          <a:lstStyle/>
          <a:p>
            <a:r>
              <a:rPr lang="fr-FR" sz="4000" dirty="0">
                <a:solidFill>
                  <a:srgbClr val="C00000"/>
                </a:solidFill>
              </a:rPr>
              <a:t>L’étude des réseaux routiers dans la longue durée</a:t>
            </a:r>
            <a:endParaRPr lang="fr-FR" sz="4000" i="1"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F0776D29-8370-88C9-C3DE-90D25B28F2D1}"/>
              </a:ext>
            </a:extLst>
          </p:cNvPr>
          <p:cNvPicPr>
            <a:picLocks noChangeAspect="1"/>
          </p:cNvPicPr>
          <p:nvPr/>
        </p:nvPicPr>
        <p:blipFill>
          <a:blip r:embed="rId2">
            <a:extLst>
              <a:ext uri="{28A0092B-C50C-407E-A947-70E740481C1C}">
                <a14:useLocalDpi xmlns:a14="http://schemas.microsoft.com/office/drawing/2010/main" val="0"/>
              </a:ext>
            </a:extLst>
          </a:blip>
          <a:srcRect l="3253" t="1818" r="2400" b="1818"/>
          <a:stretch>
            <a:fillRect/>
          </a:stretch>
        </p:blipFill>
        <p:spPr>
          <a:xfrm>
            <a:off x="2864768" y="2160160"/>
            <a:ext cx="6810883" cy="4149159"/>
          </a:xfrm>
          <a:prstGeom prst="rect">
            <a:avLst/>
          </a:prstGeom>
        </p:spPr>
      </p:pic>
      <p:sp>
        <p:nvSpPr>
          <p:cNvPr id="3" name="Espace réservé du contenu 2">
            <a:extLst>
              <a:ext uri="{FF2B5EF4-FFF2-40B4-BE49-F238E27FC236}">
                <a16:creationId xmlns:a16="http://schemas.microsoft.com/office/drawing/2014/main" id="{429FC030-A263-99F0-EDBA-1FC4457BC465}"/>
              </a:ext>
            </a:extLst>
          </p:cNvPr>
          <p:cNvSpPr>
            <a:spLocks noGrp="1"/>
          </p:cNvSpPr>
          <p:nvPr>
            <p:ph sz="quarter" idx="1"/>
          </p:nvPr>
        </p:nvSpPr>
        <p:spPr>
          <a:xfrm>
            <a:off x="200472" y="1412776"/>
            <a:ext cx="2822092" cy="4572000"/>
          </a:xfrm>
        </p:spPr>
        <p:txBody>
          <a:bodyPr/>
          <a:lstStyle/>
          <a:p>
            <a:pPr marL="0" indent="0" algn="just">
              <a:buNone/>
            </a:pPr>
            <a:r>
              <a:rPr lang="fr-FR" sz="1400" dirty="0"/>
              <a:t>La </a:t>
            </a:r>
            <a:r>
              <a:rPr lang="fr-FR" sz="1400" b="1" dirty="0"/>
              <a:t>méthode de tri numérique des carrefours</a:t>
            </a:r>
            <a:r>
              <a:rPr lang="fr-FR" sz="1400" dirty="0"/>
              <a:t> (parfois appelée </a:t>
            </a:r>
            <a:r>
              <a:rPr lang="fr-FR" sz="1400" i="1" dirty="0"/>
              <a:t>analyse numérique des carrefours</a:t>
            </a:r>
            <a:r>
              <a:rPr lang="fr-FR" sz="1400" dirty="0"/>
              <a:t> ou </a:t>
            </a:r>
            <a:r>
              <a:rPr lang="fr-FR" sz="1400" i="1" dirty="0"/>
              <a:t>classement hiérarchique des nœuds</a:t>
            </a:r>
            <a:r>
              <a:rPr lang="fr-FR" sz="1400" dirty="0"/>
              <a:t>) consiste à </a:t>
            </a:r>
            <a:r>
              <a:rPr lang="fr-FR" sz="1400" b="1" dirty="0"/>
              <a:t>quantifier et classer les carrefours d’un réseau viaire</a:t>
            </a:r>
            <a:r>
              <a:rPr lang="fr-FR" sz="1400" dirty="0"/>
              <a:t> en fonction de leur connectivité. Cette méthode, mobilisée notamment par </a:t>
            </a:r>
            <a:r>
              <a:rPr lang="fr-FR" sz="1400" b="1" dirty="0"/>
              <a:t>Éric Vion</a:t>
            </a:r>
            <a:r>
              <a:rPr lang="fr-FR" sz="1400" dirty="0"/>
              <a:t>, puis intégrée et enrichie par les </a:t>
            </a:r>
            <a:r>
              <a:rPr lang="fr-FR" sz="1400" b="1" dirty="0" err="1"/>
              <a:t>archéogéographes</a:t>
            </a:r>
            <a:r>
              <a:rPr lang="fr-FR" sz="1400" dirty="0"/>
              <a:t> comme </a:t>
            </a:r>
            <a:r>
              <a:rPr lang="fr-FR" sz="1400" b="1" dirty="0"/>
              <a:t>Sandrine Robert</a:t>
            </a:r>
            <a:r>
              <a:rPr lang="fr-FR" sz="1400" dirty="0"/>
              <a:t> et </a:t>
            </a:r>
            <a:r>
              <a:rPr lang="fr-FR" sz="1400" b="1" dirty="0"/>
              <a:t>Magali </a:t>
            </a:r>
            <a:r>
              <a:rPr lang="fr-FR" sz="1400" b="1" dirty="0" err="1"/>
              <a:t>Watteaux</a:t>
            </a:r>
            <a:r>
              <a:rPr lang="fr-FR" sz="1400" dirty="0"/>
              <a:t>, permet de </a:t>
            </a:r>
            <a:r>
              <a:rPr lang="fr-FR" sz="1400" b="1" dirty="0"/>
              <a:t>hiérarchiser les nœuds du réseau</a:t>
            </a:r>
            <a:r>
              <a:rPr lang="fr-FR" sz="1400" dirty="0"/>
              <a:t> et d’identifier les </a:t>
            </a:r>
            <a:r>
              <a:rPr lang="fr-FR" sz="1400" b="1" dirty="0"/>
              <a:t>itinéraires majoritaires</a:t>
            </a:r>
            <a:r>
              <a:rPr lang="fr-FR" sz="1400" dirty="0"/>
              <a:t> structurant l’espace sur la longue durée. Les tracés reliant les principaux carrefours présument d’un certain flux et donc d’une certaine hiérarchie du tracé.</a:t>
            </a:r>
          </a:p>
        </p:txBody>
      </p:sp>
      <p:sp>
        <p:nvSpPr>
          <p:cNvPr id="4" name="Text Box 18">
            <a:extLst>
              <a:ext uri="{FF2B5EF4-FFF2-40B4-BE49-F238E27FC236}">
                <a16:creationId xmlns:a16="http://schemas.microsoft.com/office/drawing/2014/main" id="{490F50F7-0E60-B24E-92A4-7ECD405BB98C}"/>
              </a:ext>
            </a:extLst>
          </p:cNvPr>
          <p:cNvSpPr txBox="1">
            <a:spLocks noGrp="1" noChangeArrowheads="1"/>
          </p:cNvSpPr>
          <p:nvPr>
            <p:ph type="title"/>
          </p:nvPr>
        </p:nvSpPr>
        <p:spPr bwMode="auto">
          <a:xfrm>
            <a:off x="327025" y="525760"/>
            <a:ext cx="9245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1.4. Le tri numérique des carrefours</a:t>
            </a:r>
          </a:p>
        </p:txBody>
      </p:sp>
      <p:sp>
        <p:nvSpPr>
          <p:cNvPr id="8" name="ZoneTexte 7">
            <a:extLst>
              <a:ext uri="{FF2B5EF4-FFF2-40B4-BE49-F238E27FC236}">
                <a16:creationId xmlns:a16="http://schemas.microsoft.com/office/drawing/2014/main" id="{CD316837-4AF4-DBD3-D259-C8228C86D0CE}"/>
              </a:ext>
            </a:extLst>
          </p:cNvPr>
          <p:cNvSpPr txBox="1"/>
          <p:nvPr/>
        </p:nvSpPr>
        <p:spPr>
          <a:xfrm>
            <a:off x="488504" y="6410127"/>
            <a:ext cx="9653980" cy="276999"/>
          </a:xfrm>
          <a:prstGeom prst="rect">
            <a:avLst/>
          </a:prstGeom>
          <a:noFill/>
        </p:spPr>
        <p:txBody>
          <a:bodyPr wrap="square">
            <a:spAutoFit/>
          </a:bodyPr>
          <a:lstStyle/>
          <a:p>
            <a:r>
              <a:rPr lang="fr-FR" sz="1200" dirty="0">
                <a:solidFill>
                  <a:schemeClr val="bg1"/>
                </a:solidFill>
              </a:rPr>
              <a:t>Carte générale des centres </a:t>
            </a:r>
            <a:r>
              <a:rPr lang="fr-FR" sz="1200" dirty="0" err="1">
                <a:solidFill>
                  <a:schemeClr val="bg1"/>
                </a:solidFill>
              </a:rPr>
              <a:t>supra-régionaux</a:t>
            </a:r>
            <a:r>
              <a:rPr lang="fr-FR" sz="1200" dirty="0">
                <a:solidFill>
                  <a:schemeClr val="bg1"/>
                </a:solidFill>
              </a:rPr>
              <a:t>, régionaux et locaux entre Loire et Gironde d'après Atlas National d'A. Combette en 1852</a:t>
            </a:r>
          </a:p>
        </p:txBody>
      </p:sp>
      <p:sp>
        <p:nvSpPr>
          <p:cNvPr id="10" name="ZoneTexte 9">
            <a:extLst>
              <a:ext uri="{FF2B5EF4-FFF2-40B4-BE49-F238E27FC236}">
                <a16:creationId xmlns:a16="http://schemas.microsoft.com/office/drawing/2014/main" id="{65C62D17-A14B-1145-0EF6-0537ABFB8868}"/>
              </a:ext>
            </a:extLst>
          </p:cNvPr>
          <p:cNvSpPr txBox="1"/>
          <p:nvPr/>
        </p:nvSpPr>
        <p:spPr>
          <a:xfrm>
            <a:off x="3152800" y="1412776"/>
            <a:ext cx="6392615" cy="830997"/>
          </a:xfrm>
          <a:prstGeom prst="rect">
            <a:avLst/>
          </a:prstGeom>
          <a:noFill/>
        </p:spPr>
        <p:txBody>
          <a:bodyPr wrap="square">
            <a:spAutoFit/>
          </a:bodyPr>
          <a:lstStyle/>
          <a:p>
            <a:r>
              <a:rPr lang="fr-FR" sz="1000" dirty="0">
                <a:solidFill>
                  <a:schemeClr val="bg1"/>
                </a:solidFill>
              </a:rPr>
              <a:t>(</a:t>
            </a:r>
            <a:r>
              <a:rPr lang="fr-FR" sz="1000" b="1" dirty="0" err="1"/>
              <a:t>Watteaux</a:t>
            </a:r>
            <a:r>
              <a:rPr lang="fr-FR" sz="1000" b="1" dirty="0"/>
              <a:t>, Magali, 2009</a:t>
            </a:r>
            <a:r>
              <a:rPr lang="fr-FR" sz="1000" dirty="0"/>
              <a:t>, </a:t>
            </a:r>
            <a:r>
              <a:rPr lang="fr-FR" sz="1000" i="1" dirty="0"/>
              <a:t>La dynamique de la planimétrie parcellaire et des réseaux routiers en Vendée méridionale. Études historiographiques et recherches </a:t>
            </a:r>
            <a:r>
              <a:rPr lang="fr-FR" sz="1000" i="1" dirty="0" err="1"/>
              <a:t>archéogéographiques</a:t>
            </a:r>
            <a:r>
              <a:rPr lang="fr-FR" sz="1000" dirty="0"/>
              <a:t>, thèse de doctorat, Université Paris 1, 2009, 3 vol. [En ligne] </a:t>
            </a:r>
            <a:r>
              <a:rPr lang="fr-FR" sz="1000" u="sng" dirty="0">
                <a:hlinkClick r:id="rId3"/>
              </a:rPr>
              <a:t>https://theses.hal.science/tel-00421955</a:t>
            </a:r>
            <a:endParaRPr lang="fr-FR" sz="1000" dirty="0"/>
          </a:p>
          <a:p>
            <a:endParaRPr lang="fr-FR" dirty="0"/>
          </a:p>
        </p:txBody>
      </p:sp>
    </p:spTree>
    <p:extLst>
      <p:ext uri="{BB962C8B-B14F-4D97-AF65-F5344CB8AC3E}">
        <p14:creationId xmlns:p14="http://schemas.microsoft.com/office/powerpoint/2010/main" val="97466287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ZoneTexte 2"/>
          <p:cNvSpPr txBox="1">
            <a:spLocks noChangeArrowheads="1"/>
          </p:cNvSpPr>
          <p:nvPr/>
        </p:nvSpPr>
        <p:spPr bwMode="auto">
          <a:xfrm>
            <a:off x="488504" y="332656"/>
            <a:ext cx="9073008" cy="707886"/>
          </a:xfrm>
          <a:prstGeom prst="rect">
            <a:avLst/>
          </a:prstGeom>
          <a:noFill/>
          <a:ln w="9525">
            <a:noFill/>
            <a:miter lim="800000"/>
            <a:headEnd/>
            <a:tailEnd/>
          </a:ln>
        </p:spPr>
        <p:txBody>
          <a:bodyPr wrap="square">
            <a:spAutoFit/>
          </a:bodyPr>
          <a:lstStyle/>
          <a:p>
            <a:pPr marL="719138" indent="-358775">
              <a:buClr>
                <a:srgbClr val="C00000"/>
              </a:buClr>
              <a:buSzPct val="85000"/>
              <a:buFont typeface="Wingdings" panose="05000000000000000000" pitchFamily="2" charset="2"/>
              <a:buChar char="q"/>
              <a:tabLst>
                <a:tab pos="1168400" algn="l"/>
              </a:tabLst>
              <a:defRPr/>
            </a:pPr>
            <a:r>
              <a:rPr lang="fr-FR" sz="2000" b="1" dirty="0">
                <a:latin typeface="+mj-lt"/>
              </a:rPr>
              <a:t>Dernière étape : sélection d’un ensemble de tracés plausibles ou en usage, constituant un itinéraire</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877" y="1196753"/>
            <a:ext cx="8614249" cy="5493587"/>
          </a:xfrm>
          <a:prstGeom prst="rect">
            <a:avLst/>
          </a:prstGeom>
        </p:spPr>
      </p:pic>
    </p:spTree>
    <p:extLst>
      <p:ext uri="{BB962C8B-B14F-4D97-AF65-F5344CB8AC3E}">
        <p14:creationId xmlns:p14="http://schemas.microsoft.com/office/powerpoint/2010/main" val="27624369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37_ItinérairesSecteur.jpg"/>
          <p:cNvPicPr>
            <a:picLocks noChangeAspect="1"/>
          </p:cNvPicPr>
          <p:nvPr/>
        </p:nvPicPr>
        <p:blipFill rotWithShape="1">
          <a:blip r:embed="rId2" cstate="print"/>
          <a:srcRect b="2052"/>
          <a:stretch/>
        </p:blipFill>
        <p:spPr>
          <a:xfrm>
            <a:off x="4880992" y="260648"/>
            <a:ext cx="4487427" cy="6108799"/>
          </a:xfrm>
          <a:prstGeom prst="rect">
            <a:avLst/>
          </a:prstGeom>
        </p:spPr>
      </p:pic>
      <p:sp>
        <p:nvSpPr>
          <p:cNvPr id="3" name="ZoneTexte 2"/>
          <p:cNvSpPr txBox="1"/>
          <p:nvPr/>
        </p:nvSpPr>
        <p:spPr>
          <a:xfrm>
            <a:off x="416496" y="1195365"/>
            <a:ext cx="4032448" cy="5139869"/>
          </a:xfrm>
          <a:prstGeom prst="rect">
            <a:avLst/>
          </a:prstGeom>
          <a:noFill/>
        </p:spPr>
        <p:txBody>
          <a:bodyPr wrap="square" rtlCol="0">
            <a:spAutoFit/>
          </a:bodyPr>
          <a:lstStyle/>
          <a:p>
            <a:pPr marL="285750" indent="-285750">
              <a:spcAft>
                <a:spcPts val="600"/>
              </a:spcAft>
              <a:buClr>
                <a:srgbClr val="FFC000"/>
              </a:buClr>
              <a:buSzPct val="75000"/>
              <a:buFont typeface="Wingdings" pitchFamily="2" charset="2"/>
              <a:buChar char="n"/>
            </a:pPr>
            <a:r>
              <a:rPr lang="fr-FR" dirty="0"/>
              <a:t>la bibliographie à leur sujet</a:t>
            </a:r>
          </a:p>
          <a:p>
            <a:pPr marL="285750" indent="-285750">
              <a:spcAft>
                <a:spcPts val="600"/>
              </a:spcAft>
              <a:buClr>
                <a:srgbClr val="FFC000"/>
              </a:buClr>
              <a:buSzPct val="75000"/>
              <a:buFont typeface="Wingdings" pitchFamily="2" charset="2"/>
              <a:buChar char="n"/>
            </a:pPr>
            <a:r>
              <a:rPr lang="fr-FR" dirty="0"/>
              <a:t>les centres qu’ils relient et traversent </a:t>
            </a:r>
          </a:p>
          <a:p>
            <a:pPr marL="285750" indent="-285750">
              <a:spcAft>
                <a:spcPts val="600"/>
              </a:spcAft>
              <a:buClr>
                <a:srgbClr val="FFC000"/>
              </a:buClr>
              <a:buSzPct val="75000"/>
              <a:buFont typeface="Wingdings" pitchFamily="2" charset="2"/>
              <a:buChar char="n"/>
            </a:pPr>
            <a:r>
              <a:rPr lang="fr-FR" dirty="0"/>
              <a:t>les différentes variantes existantes</a:t>
            </a:r>
          </a:p>
          <a:p>
            <a:pPr marL="285750" indent="-285750">
              <a:spcAft>
                <a:spcPts val="600"/>
              </a:spcAft>
              <a:buClr>
                <a:srgbClr val="FFC000"/>
              </a:buClr>
              <a:buSzPct val="75000"/>
              <a:buFont typeface="Wingdings" pitchFamily="2" charset="2"/>
              <a:buChar char="n"/>
            </a:pPr>
            <a:r>
              <a:rPr lang="fr-FR" dirty="0"/>
              <a:t>leur forme générale  </a:t>
            </a:r>
          </a:p>
          <a:p>
            <a:pPr marL="285750" indent="-285750">
              <a:spcAft>
                <a:spcPts val="600"/>
              </a:spcAft>
              <a:buClr>
                <a:srgbClr val="FFC000"/>
              </a:buClr>
              <a:buSzPct val="75000"/>
              <a:buFont typeface="Wingdings" pitchFamily="2" charset="2"/>
              <a:buChar char="n"/>
            </a:pPr>
            <a:r>
              <a:rPr lang="fr-FR" dirty="0"/>
              <a:t>leur conservation dans le paysage actuel </a:t>
            </a:r>
          </a:p>
          <a:p>
            <a:pPr marL="285750" indent="-285750">
              <a:spcAft>
                <a:spcPts val="600"/>
              </a:spcAft>
              <a:buClr>
                <a:srgbClr val="FFC000"/>
              </a:buClr>
              <a:buSzPct val="75000"/>
              <a:buFont typeface="Wingdings" pitchFamily="2" charset="2"/>
              <a:buChar char="n"/>
            </a:pPr>
            <a:r>
              <a:rPr lang="fr-FR" dirty="0"/>
              <a:t>la manière dont ils ressortent dans la planimétrie </a:t>
            </a:r>
          </a:p>
          <a:p>
            <a:pPr marL="285750" indent="-285750">
              <a:spcAft>
                <a:spcPts val="600"/>
              </a:spcAft>
              <a:buClr>
                <a:srgbClr val="FFC000"/>
              </a:buClr>
              <a:buSzPct val="75000"/>
              <a:buFont typeface="Wingdings" pitchFamily="2" charset="2"/>
              <a:buChar char="n"/>
            </a:pPr>
            <a:r>
              <a:rPr lang="fr-FR" dirty="0"/>
              <a:t>leurs rapports avec les limites communales, la topographie, l’hydrographie, la géologie </a:t>
            </a:r>
          </a:p>
          <a:p>
            <a:pPr marL="285750" indent="-285750">
              <a:spcAft>
                <a:spcPts val="600"/>
              </a:spcAft>
              <a:buClr>
                <a:srgbClr val="FFC000"/>
              </a:buClr>
              <a:buSzPct val="75000"/>
              <a:buFont typeface="Wingdings" pitchFamily="2" charset="2"/>
              <a:buChar char="n"/>
            </a:pPr>
            <a:r>
              <a:rPr lang="fr-FR" dirty="0"/>
              <a:t>leur appellation sur le cadastre napoléonien </a:t>
            </a:r>
          </a:p>
          <a:p>
            <a:pPr marL="285750" indent="-285750">
              <a:spcAft>
                <a:spcPts val="600"/>
              </a:spcAft>
              <a:buClr>
                <a:srgbClr val="FFC000"/>
              </a:buClr>
              <a:buSzPct val="75000"/>
              <a:buFont typeface="Wingdings" pitchFamily="2" charset="2"/>
              <a:buChar char="n"/>
            </a:pPr>
            <a:r>
              <a:rPr lang="fr-FR" dirty="0"/>
              <a:t>les indices cartographiques, historiques et archéologiques </a:t>
            </a:r>
          </a:p>
        </p:txBody>
      </p:sp>
      <p:sp>
        <p:nvSpPr>
          <p:cNvPr id="4" name="Espace réservé du contenu 2"/>
          <p:cNvSpPr txBox="1">
            <a:spLocks/>
          </p:cNvSpPr>
          <p:nvPr/>
        </p:nvSpPr>
        <p:spPr bwMode="auto">
          <a:xfrm>
            <a:off x="237834" y="260648"/>
            <a:ext cx="4389772" cy="533400"/>
          </a:xfrm>
          <a:prstGeom prst="rect">
            <a:avLst/>
          </a:prstGeom>
          <a:noFill/>
          <a:ln w="9525">
            <a:noFill/>
            <a:miter lim="800000"/>
            <a:headEnd/>
            <a:tailEnd/>
          </a:ln>
        </p:spPr>
        <p:txBody>
          <a:bodyPr/>
          <a:lstStyle/>
          <a:p>
            <a:pPr marL="342900" indent="-342900">
              <a:spcBef>
                <a:spcPct val="20000"/>
              </a:spcBef>
              <a:buClr>
                <a:srgbClr val="C00000"/>
              </a:buClr>
              <a:buSzPct val="85000"/>
              <a:buFont typeface="Wingdings" panose="05000000000000000000" pitchFamily="2" charset="2"/>
              <a:buChar char="q"/>
            </a:pPr>
            <a:r>
              <a:rPr lang="fr-FR" sz="2400" b="1" dirty="0">
                <a:latin typeface="Georgia" pitchFamily="18" charset="0"/>
              </a:rPr>
              <a:t>Étudier les tracés reconnus ou supposés</a:t>
            </a:r>
            <a:endParaRPr lang="fr-FR" sz="2400" dirty="0">
              <a:latin typeface="Georgia" pitchFamily="18" charset="0"/>
            </a:endParaRPr>
          </a:p>
        </p:txBody>
      </p:sp>
    </p:spTree>
    <p:extLst>
      <p:ext uri="{BB962C8B-B14F-4D97-AF65-F5344CB8AC3E}">
        <p14:creationId xmlns:p14="http://schemas.microsoft.com/office/powerpoint/2010/main" val="320232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40C4944-023A-0431-3258-0BE7B1A8D231}"/>
              </a:ext>
            </a:extLst>
          </p:cNvPr>
          <p:cNvPicPr>
            <a:picLocks noChangeAspect="1"/>
          </p:cNvPicPr>
          <p:nvPr/>
        </p:nvPicPr>
        <p:blipFill>
          <a:blip r:embed="rId2">
            <a:extLst>
              <a:ext uri="{28A0092B-C50C-407E-A947-70E740481C1C}">
                <a14:useLocalDpi xmlns:a14="http://schemas.microsoft.com/office/drawing/2010/main" val="0"/>
              </a:ext>
            </a:extLst>
          </a:blip>
          <a:srcRect l="2574" t="753" r="792" b="1346"/>
          <a:stretch>
            <a:fillRect/>
          </a:stretch>
        </p:blipFill>
        <p:spPr>
          <a:xfrm>
            <a:off x="1449278" y="1196752"/>
            <a:ext cx="8258704" cy="5077073"/>
          </a:xfrm>
          <a:prstGeom prst="rect">
            <a:avLst/>
          </a:prstGeom>
        </p:spPr>
      </p:pic>
      <p:sp>
        <p:nvSpPr>
          <p:cNvPr id="4" name="ZoneTexte 3">
            <a:extLst>
              <a:ext uri="{FF2B5EF4-FFF2-40B4-BE49-F238E27FC236}">
                <a16:creationId xmlns:a16="http://schemas.microsoft.com/office/drawing/2014/main" id="{00C29377-5507-609A-4CEF-16F93D93E785}"/>
              </a:ext>
            </a:extLst>
          </p:cNvPr>
          <p:cNvSpPr txBox="1"/>
          <p:nvPr/>
        </p:nvSpPr>
        <p:spPr>
          <a:xfrm>
            <a:off x="198018" y="6410127"/>
            <a:ext cx="9509964" cy="276999"/>
          </a:xfrm>
          <a:prstGeom prst="rect">
            <a:avLst/>
          </a:prstGeom>
          <a:noFill/>
        </p:spPr>
        <p:txBody>
          <a:bodyPr wrap="square">
            <a:spAutoFit/>
          </a:bodyPr>
          <a:lstStyle/>
          <a:p>
            <a:pPr algn="ctr"/>
            <a:r>
              <a:rPr lang="fr-FR" sz="1200" dirty="0">
                <a:solidFill>
                  <a:schemeClr val="bg1"/>
                </a:solidFill>
              </a:rPr>
              <a:t>Tracés des itinéraires discordants du tri numérique des carrefours, d'après Atlas National d'A. Combette en 1852</a:t>
            </a:r>
          </a:p>
        </p:txBody>
      </p:sp>
      <p:sp>
        <p:nvSpPr>
          <p:cNvPr id="5" name="Espace réservé du contenu 2">
            <a:extLst>
              <a:ext uri="{FF2B5EF4-FFF2-40B4-BE49-F238E27FC236}">
                <a16:creationId xmlns:a16="http://schemas.microsoft.com/office/drawing/2014/main" id="{AAF72D81-8BB6-68A1-165E-D5E896149D6E}"/>
              </a:ext>
            </a:extLst>
          </p:cNvPr>
          <p:cNvSpPr txBox="1">
            <a:spLocks/>
          </p:cNvSpPr>
          <p:nvPr/>
        </p:nvSpPr>
        <p:spPr>
          <a:xfrm>
            <a:off x="198018" y="2780928"/>
            <a:ext cx="3386830" cy="2664296"/>
          </a:xfrm>
          <a:prstGeom prst="rect">
            <a:avLst/>
          </a:prstGeom>
        </p:spPr>
        <p:txBody>
          <a:bodyPr/>
          <a:lstStyle>
            <a:lvl1pPr marL="273050" indent="-273050" algn="l" rtl="0" eaLnBrk="1" fontAlgn="base" hangingPunct="1">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1" fontAlgn="base" hangingPunct="1">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1" fontAlgn="base" hangingPunct="1">
              <a:spcBef>
                <a:spcPct val="20000"/>
              </a:spcBef>
              <a:spcAft>
                <a:spcPct val="0"/>
              </a:spcAft>
              <a:buClr>
                <a:srgbClr val="C32D2E"/>
              </a:buClr>
              <a:buSzPct val="75000"/>
              <a:buFont typeface="Wingdings 2" pitchFamily="18" charset="2"/>
              <a:buChar char=""/>
              <a:defRPr sz="2000" kern="1200">
                <a:solidFill>
                  <a:schemeClr val="tx1"/>
                </a:solidFill>
                <a:latin typeface="+mn-lt"/>
                <a:ea typeface="+mn-ea"/>
                <a:cs typeface="+mn-cs"/>
              </a:defRPr>
            </a:lvl3pPr>
            <a:lvl4pPr marL="1096963" indent="-228600" algn="l" rtl="0" eaLnBrk="1" fontAlgn="base" hangingPunct="1">
              <a:spcBef>
                <a:spcPct val="20000"/>
              </a:spcBef>
              <a:spcAft>
                <a:spcPct val="0"/>
              </a:spcAft>
              <a:buClr>
                <a:srgbClr val="84AA33"/>
              </a:buClr>
              <a:buSzPct val="70000"/>
              <a:buFont typeface="Wingdings" pitchFamily="2" charset="2"/>
              <a:buChar char=""/>
              <a:defRPr sz="2000" kern="1200">
                <a:solidFill>
                  <a:schemeClr val="tx2"/>
                </a:solidFill>
                <a:latin typeface="+mn-lt"/>
                <a:ea typeface="+mn-ea"/>
                <a:cs typeface="+mn-cs"/>
              </a:defRPr>
            </a:lvl4pPr>
            <a:lvl5pPr marL="1371600" indent="-228600" algn="l" rtl="0" eaLnBrk="1" fontAlgn="base" hangingPunct="1">
              <a:spcBef>
                <a:spcPct val="20000"/>
              </a:spcBef>
              <a:spcAft>
                <a:spcPct val="0"/>
              </a:spcAft>
              <a:buClr>
                <a:srgbClr val="964305"/>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just">
              <a:buNone/>
            </a:pPr>
            <a:r>
              <a:rPr lang="fr-FR" sz="1400" dirty="0"/>
              <a:t>Certains tracés ressortent de l’analyse parce qu’ils ne rentrent pas dans les étoiles polarisées par les grands centres. Ils sont en </a:t>
            </a:r>
            <a:r>
              <a:rPr lang="fr-FR" sz="1400" b="1" dirty="0"/>
              <a:t>discordance</a:t>
            </a:r>
            <a:r>
              <a:rPr lang="fr-FR" sz="1400" dirty="0"/>
              <a:t> avec la lecture hiérarchique du tri numérique des carrefours. Ils renvoient à des itinéraires liant des villes secondaires entre elles et/ou à des itinéraires plus anciens, morphologiquement dilues dans les réseaux cartographiés.</a:t>
            </a:r>
          </a:p>
        </p:txBody>
      </p:sp>
      <p:sp>
        <p:nvSpPr>
          <p:cNvPr id="6" name="ZoneTexte 5">
            <a:extLst>
              <a:ext uri="{FF2B5EF4-FFF2-40B4-BE49-F238E27FC236}">
                <a16:creationId xmlns:a16="http://schemas.microsoft.com/office/drawing/2014/main" id="{509C800F-25B6-9337-8B03-355709536052}"/>
              </a:ext>
            </a:extLst>
          </p:cNvPr>
          <p:cNvSpPr txBox="1"/>
          <p:nvPr/>
        </p:nvSpPr>
        <p:spPr>
          <a:xfrm>
            <a:off x="3440832" y="568578"/>
            <a:ext cx="6392615" cy="830997"/>
          </a:xfrm>
          <a:prstGeom prst="rect">
            <a:avLst/>
          </a:prstGeom>
          <a:noFill/>
        </p:spPr>
        <p:txBody>
          <a:bodyPr wrap="square">
            <a:spAutoFit/>
          </a:bodyPr>
          <a:lstStyle/>
          <a:p>
            <a:r>
              <a:rPr lang="fr-FR" sz="1000" dirty="0">
                <a:solidFill>
                  <a:schemeClr val="bg1"/>
                </a:solidFill>
              </a:rPr>
              <a:t>(</a:t>
            </a:r>
            <a:r>
              <a:rPr lang="fr-FR" sz="1000" b="1" dirty="0" err="1"/>
              <a:t>Watteaux</a:t>
            </a:r>
            <a:r>
              <a:rPr lang="fr-FR" sz="1000" b="1" dirty="0"/>
              <a:t>, Magali, 2009</a:t>
            </a:r>
            <a:r>
              <a:rPr lang="fr-FR" sz="1000" dirty="0"/>
              <a:t>, </a:t>
            </a:r>
            <a:r>
              <a:rPr lang="fr-FR" sz="1000" i="1" dirty="0"/>
              <a:t>La dynamique de la planimétrie parcellaire et des réseaux routiers en Vendée méridionale. Études historiographiques et recherches </a:t>
            </a:r>
            <a:r>
              <a:rPr lang="fr-FR" sz="1000" i="1" dirty="0" err="1"/>
              <a:t>archéogéographiques</a:t>
            </a:r>
            <a:r>
              <a:rPr lang="fr-FR" sz="1000" dirty="0"/>
              <a:t>, thèse de doctorat, Université Paris 1, 2009, 3 vol. [En ligne] </a:t>
            </a:r>
            <a:r>
              <a:rPr lang="fr-FR" sz="1000" u="sng" dirty="0">
                <a:hlinkClick r:id="rId3"/>
              </a:rPr>
              <a:t>https://theses.hal.science/tel-00421955</a:t>
            </a:r>
            <a:endParaRPr lang="fr-FR" sz="1000" dirty="0"/>
          </a:p>
          <a:p>
            <a:endParaRPr lang="fr-FR" dirty="0"/>
          </a:p>
        </p:txBody>
      </p:sp>
      <p:sp>
        <p:nvSpPr>
          <p:cNvPr id="7" name="Text Box 18">
            <a:extLst>
              <a:ext uri="{FF2B5EF4-FFF2-40B4-BE49-F238E27FC236}">
                <a16:creationId xmlns:a16="http://schemas.microsoft.com/office/drawing/2014/main" id="{F43D7540-12A6-C8DF-027D-FA4A20B13913}"/>
              </a:ext>
            </a:extLst>
          </p:cNvPr>
          <p:cNvSpPr txBox="1">
            <a:spLocks noChangeArrowheads="1"/>
          </p:cNvSpPr>
          <p:nvPr/>
        </p:nvSpPr>
        <p:spPr bwMode="auto">
          <a:xfrm>
            <a:off x="198018" y="196967"/>
            <a:ext cx="324281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rtl="0" eaLnBrk="0" fontAlgn="base" hangingPunct="0">
              <a:spcBef>
                <a:spcPct val="0"/>
              </a:spcBef>
              <a:spcAft>
                <a:spcPct val="0"/>
              </a:spcAft>
              <a:defRPr sz="3300" kern="1200">
                <a:solidFill>
                  <a:schemeClr val="tx1"/>
                </a:solidFill>
                <a:latin typeface="Tahoma" panose="020B0604030504040204" pitchFamily="34" charset="0"/>
                <a:ea typeface="+mj-ea"/>
                <a:cs typeface="+mj-cs"/>
              </a:defRPr>
            </a:lvl1pPr>
            <a:lvl2pPr marL="742950" indent="-285750" algn="ctr" rtl="0" eaLnBrk="0" fontAlgn="base" hangingPunct="0">
              <a:spcBef>
                <a:spcPct val="0"/>
              </a:spcBef>
              <a:spcAft>
                <a:spcPct val="0"/>
              </a:spcAft>
              <a:defRPr sz="3300">
                <a:solidFill>
                  <a:schemeClr val="tx1"/>
                </a:solidFill>
                <a:latin typeface="Tahoma" panose="020B0604030504040204" pitchFamily="34" charset="0"/>
              </a:defRPr>
            </a:lvl2pPr>
            <a:lvl3pPr marL="1143000" indent="-228600" algn="ctr" rtl="0" eaLnBrk="0" fontAlgn="base" hangingPunct="0">
              <a:spcBef>
                <a:spcPct val="0"/>
              </a:spcBef>
              <a:spcAft>
                <a:spcPct val="0"/>
              </a:spcAft>
              <a:defRPr sz="3300">
                <a:solidFill>
                  <a:schemeClr val="tx1"/>
                </a:solidFill>
                <a:latin typeface="Tahoma" panose="020B0604030504040204" pitchFamily="34" charset="0"/>
              </a:defRPr>
            </a:lvl3pPr>
            <a:lvl4pPr marL="1600200" indent="-228600" algn="ctr" rtl="0" eaLnBrk="0" fontAlgn="base" hangingPunct="0">
              <a:spcBef>
                <a:spcPct val="0"/>
              </a:spcBef>
              <a:spcAft>
                <a:spcPct val="0"/>
              </a:spcAft>
              <a:defRPr sz="3300">
                <a:solidFill>
                  <a:schemeClr val="tx1"/>
                </a:solidFill>
                <a:latin typeface="Tahoma" panose="020B0604030504040204" pitchFamily="34" charset="0"/>
              </a:defRPr>
            </a:lvl4pPr>
            <a:lvl5pPr marL="2057400" indent="-228600" algn="ctr" rtl="0" eaLnBrk="0" fontAlgn="base" hangingPunct="0">
              <a:spcBef>
                <a:spcPct val="0"/>
              </a:spcBef>
              <a:spcAft>
                <a:spcPct val="0"/>
              </a:spcAft>
              <a:defRPr sz="3300">
                <a:solidFill>
                  <a:schemeClr val="tx1"/>
                </a:solidFill>
                <a:latin typeface="Tahoma" panose="020B0604030504040204" pitchFamily="34" charset="0"/>
              </a:defRPr>
            </a:lvl5pPr>
            <a:lvl6pPr marL="2514600" indent="-228600" algn="ctr" rtl="0" eaLnBrk="0" fontAlgn="base" hangingPunct="0">
              <a:spcBef>
                <a:spcPct val="0"/>
              </a:spcBef>
              <a:spcAft>
                <a:spcPct val="0"/>
              </a:spcAft>
              <a:defRPr sz="3300">
                <a:solidFill>
                  <a:schemeClr val="tx1"/>
                </a:solidFill>
                <a:latin typeface="Tahoma" panose="020B0604030504040204" pitchFamily="34" charset="0"/>
              </a:defRPr>
            </a:lvl6pPr>
            <a:lvl7pPr marL="2971800" indent="-228600" algn="ctr" rtl="0" eaLnBrk="0" fontAlgn="base" hangingPunct="0">
              <a:spcBef>
                <a:spcPct val="0"/>
              </a:spcBef>
              <a:spcAft>
                <a:spcPct val="0"/>
              </a:spcAft>
              <a:defRPr sz="3300">
                <a:solidFill>
                  <a:schemeClr val="tx1"/>
                </a:solidFill>
                <a:latin typeface="Tahoma" panose="020B0604030504040204" pitchFamily="34" charset="0"/>
              </a:defRPr>
            </a:lvl7pPr>
            <a:lvl8pPr marL="3429000" indent="-228600" algn="ctr" rtl="0" eaLnBrk="0" fontAlgn="base" hangingPunct="0">
              <a:spcBef>
                <a:spcPct val="0"/>
              </a:spcBef>
              <a:spcAft>
                <a:spcPct val="0"/>
              </a:spcAft>
              <a:defRPr sz="3300">
                <a:solidFill>
                  <a:schemeClr val="tx1"/>
                </a:solidFill>
                <a:latin typeface="Tahoma" panose="020B0604030504040204" pitchFamily="34" charset="0"/>
              </a:defRPr>
            </a:lvl8pPr>
            <a:lvl9pPr marL="3886200" indent="-228600" algn="ctr" rtl="0" eaLnBrk="0" fontAlgn="base" hangingPunct="0">
              <a:spcBef>
                <a:spcPct val="0"/>
              </a:spcBef>
              <a:spcAft>
                <a:spcPct val="0"/>
              </a:spcAft>
              <a:defRPr sz="3300">
                <a:solidFill>
                  <a:schemeClr val="tx1"/>
                </a:solidFill>
                <a:latin typeface="Tahoma" panose="020B0604030504040204" pitchFamily="34" charset="0"/>
              </a:defRPr>
            </a:lvl9pPr>
          </a:lstStyle>
          <a:p>
            <a:pPr eaLnBrk="1" hangingPunct="1">
              <a:spcBef>
                <a:spcPct val="50000"/>
              </a:spcBef>
            </a:pPr>
            <a:r>
              <a:rPr lang="fr-FR" sz="1800" b="1" dirty="0">
                <a:solidFill>
                  <a:srgbClr val="C00000"/>
                </a:solidFill>
                <a:latin typeface="+mj-lt"/>
              </a:rPr>
              <a:t>1.4. Le tri numérique des carrefours et les itinéraires discordants</a:t>
            </a:r>
          </a:p>
        </p:txBody>
      </p:sp>
    </p:spTree>
    <p:extLst>
      <p:ext uri="{BB962C8B-B14F-4D97-AF65-F5344CB8AC3E}">
        <p14:creationId xmlns:p14="http://schemas.microsoft.com/office/powerpoint/2010/main" val="2787731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7AEB0C5-F327-2E02-78C8-CC1DD372B4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512" y="188640"/>
            <a:ext cx="8784976" cy="6212358"/>
          </a:xfrm>
          <a:prstGeom prst="rect">
            <a:avLst/>
          </a:prstGeom>
        </p:spPr>
      </p:pic>
      <p:sp>
        <p:nvSpPr>
          <p:cNvPr id="4" name="ZoneTexte 3">
            <a:extLst>
              <a:ext uri="{FF2B5EF4-FFF2-40B4-BE49-F238E27FC236}">
                <a16:creationId xmlns:a16="http://schemas.microsoft.com/office/drawing/2014/main" id="{85548599-E7D7-08F5-110A-9C2B18B12157}"/>
              </a:ext>
            </a:extLst>
          </p:cNvPr>
          <p:cNvSpPr txBox="1"/>
          <p:nvPr/>
        </p:nvSpPr>
        <p:spPr>
          <a:xfrm>
            <a:off x="128464" y="6410127"/>
            <a:ext cx="9649072" cy="461665"/>
          </a:xfrm>
          <a:prstGeom prst="rect">
            <a:avLst/>
          </a:prstGeom>
          <a:solidFill>
            <a:srgbClr val="C00000"/>
          </a:solidFill>
        </p:spPr>
        <p:txBody>
          <a:bodyPr wrap="square">
            <a:spAutoFit/>
          </a:bodyPr>
          <a:lstStyle/>
          <a:p>
            <a:pPr algn="ctr"/>
            <a:r>
              <a:rPr lang="fr-FR" sz="1200" dirty="0">
                <a:solidFill>
                  <a:schemeClr val="bg1"/>
                </a:solidFill>
              </a:rPr>
              <a:t>Tri numérique des carrefours d’après le réseau des routes impériales, 1811-1815</a:t>
            </a:r>
          </a:p>
          <a:p>
            <a:pPr algn="ctr"/>
            <a:r>
              <a:rPr lang="fr-FR" sz="1200" dirty="0">
                <a:solidFill>
                  <a:schemeClr val="bg1"/>
                </a:solidFill>
              </a:rPr>
              <a:t> (J. Guillaume, PCR dynamiques de peuplement à la confluence Erdre-Loire-Sèvre, en cours) </a:t>
            </a:r>
          </a:p>
        </p:txBody>
      </p:sp>
    </p:spTree>
    <p:extLst>
      <p:ext uri="{BB962C8B-B14F-4D97-AF65-F5344CB8AC3E}">
        <p14:creationId xmlns:p14="http://schemas.microsoft.com/office/powerpoint/2010/main" val="2230874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81A6E68-8CA2-5152-09E4-A422661336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16" y="196072"/>
            <a:ext cx="8473168" cy="5991861"/>
          </a:xfrm>
          <a:prstGeom prst="rect">
            <a:avLst/>
          </a:prstGeom>
        </p:spPr>
      </p:pic>
      <p:sp>
        <p:nvSpPr>
          <p:cNvPr id="4" name="ZoneTexte 3">
            <a:extLst>
              <a:ext uri="{FF2B5EF4-FFF2-40B4-BE49-F238E27FC236}">
                <a16:creationId xmlns:a16="http://schemas.microsoft.com/office/drawing/2014/main" id="{60A2BC8E-F1EF-6475-10B3-D7C517D25B45}"/>
              </a:ext>
            </a:extLst>
          </p:cNvPr>
          <p:cNvSpPr txBox="1"/>
          <p:nvPr/>
        </p:nvSpPr>
        <p:spPr>
          <a:xfrm>
            <a:off x="128464" y="6187933"/>
            <a:ext cx="9649072" cy="623248"/>
          </a:xfrm>
          <a:prstGeom prst="rect">
            <a:avLst/>
          </a:prstGeom>
          <a:solidFill>
            <a:srgbClr val="C00000"/>
          </a:solidFill>
        </p:spPr>
        <p:txBody>
          <a:bodyPr wrap="square">
            <a:spAutoFit/>
          </a:bodyPr>
          <a:lstStyle/>
          <a:p>
            <a:pPr algn="ctr"/>
            <a:r>
              <a:rPr lang="fr-FR" sz="1200" dirty="0">
                <a:solidFill>
                  <a:schemeClr val="bg1"/>
                </a:solidFill>
              </a:rPr>
              <a:t>Le tri numérique des carrefours d’après la carte de Cassini (relevé des feuilles 1758-1788), le biais lié à la variabilité du relevé par feuilles </a:t>
            </a:r>
          </a:p>
          <a:p>
            <a:pPr algn="ctr"/>
            <a:r>
              <a:rPr lang="fr-FR" sz="1200" dirty="0">
                <a:solidFill>
                  <a:schemeClr val="bg1"/>
                </a:solidFill>
              </a:rPr>
              <a:t>(J. Guillaume, PCR dynamiques de peuplement à la confluence Erdre-Loire-Sèvre)</a:t>
            </a:r>
          </a:p>
          <a:p>
            <a:pPr algn="ctr"/>
            <a:r>
              <a:rPr lang="fr-FR" sz="1050" dirty="0">
                <a:solidFill>
                  <a:schemeClr val="bg1"/>
                </a:solidFill>
              </a:rPr>
              <a:t> </a:t>
            </a:r>
          </a:p>
        </p:txBody>
      </p:sp>
    </p:spTree>
    <p:extLst>
      <p:ext uri="{BB962C8B-B14F-4D97-AF65-F5344CB8AC3E}">
        <p14:creationId xmlns:p14="http://schemas.microsoft.com/office/powerpoint/2010/main" val="337524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37_ItinérairesSecteur.jpg">
            <a:extLst>
              <a:ext uri="{FF2B5EF4-FFF2-40B4-BE49-F238E27FC236}">
                <a16:creationId xmlns:a16="http://schemas.microsoft.com/office/drawing/2014/main" id="{F2C2AE75-BC71-0F2F-46CC-E04C8D6C093A}"/>
              </a:ext>
            </a:extLst>
          </p:cNvPr>
          <p:cNvPicPr>
            <a:picLocks noChangeAspect="1"/>
          </p:cNvPicPr>
          <p:nvPr/>
        </p:nvPicPr>
        <p:blipFill rotWithShape="1">
          <a:blip r:embed="rId2" cstate="print"/>
          <a:srcRect b="2052"/>
          <a:stretch/>
        </p:blipFill>
        <p:spPr>
          <a:xfrm>
            <a:off x="5097016" y="260648"/>
            <a:ext cx="4487427" cy="6108799"/>
          </a:xfrm>
          <a:prstGeom prst="rect">
            <a:avLst/>
          </a:prstGeom>
        </p:spPr>
      </p:pic>
      <p:sp>
        <p:nvSpPr>
          <p:cNvPr id="3" name="Text Box 18">
            <a:extLst>
              <a:ext uri="{FF2B5EF4-FFF2-40B4-BE49-F238E27FC236}">
                <a16:creationId xmlns:a16="http://schemas.microsoft.com/office/drawing/2014/main" id="{1CD2BFED-F92F-EC5E-B076-A4934144C2E1}"/>
              </a:ext>
            </a:extLst>
          </p:cNvPr>
          <p:cNvSpPr txBox="1">
            <a:spLocks noChangeArrowheads="1"/>
          </p:cNvSpPr>
          <p:nvPr/>
        </p:nvSpPr>
        <p:spPr bwMode="auto">
          <a:xfrm>
            <a:off x="272481" y="260648"/>
            <a:ext cx="45365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1.5. Les tracés</a:t>
            </a:r>
          </a:p>
        </p:txBody>
      </p:sp>
      <p:sp>
        <p:nvSpPr>
          <p:cNvPr id="5" name="ZoneTexte 4">
            <a:extLst>
              <a:ext uri="{FF2B5EF4-FFF2-40B4-BE49-F238E27FC236}">
                <a16:creationId xmlns:a16="http://schemas.microsoft.com/office/drawing/2014/main" id="{5952B707-77A0-D1B7-6270-9341652FDAC9}"/>
              </a:ext>
            </a:extLst>
          </p:cNvPr>
          <p:cNvSpPr txBox="1"/>
          <p:nvPr/>
        </p:nvSpPr>
        <p:spPr>
          <a:xfrm>
            <a:off x="272481" y="891867"/>
            <a:ext cx="4680519" cy="5355312"/>
          </a:xfrm>
          <a:prstGeom prst="rect">
            <a:avLst/>
          </a:prstGeom>
          <a:noFill/>
        </p:spPr>
        <p:txBody>
          <a:bodyPr wrap="square">
            <a:spAutoFit/>
          </a:bodyPr>
          <a:lstStyle/>
          <a:p>
            <a:pPr algn="just"/>
            <a:r>
              <a:rPr lang="fr-FR" dirty="0"/>
              <a:t>D’autant plus ancien est l’itinéraire qu’il sera composé d’une multitude de tracés. Cette multitude traduit la potentialité de trajectoires possibles selon des usages et temporalités multiples. On parle alors de </a:t>
            </a:r>
            <a:r>
              <a:rPr lang="fr-FR" b="1" dirty="0"/>
              <a:t>faisceau ou “chevelu” de tracés</a:t>
            </a:r>
            <a:r>
              <a:rPr lang="fr-FR" dirty="0"/>
              <a:t> viaires : plusieurs branches plus ou moins parallèles ou divergentes coexistent, s’adaptant au terrain et à l’histoire. Les itinéraires régionaux ne formaient pas des lignes fixes et monumentales, mais un réseau “matériellement complexe … comme un faisceau de tracés mobiles à moyenne et grande échelle” (Sandrine Robert, </a:t>
            </a:r>
            <a:r>
              <a:rPr lang="fr-FR" dirty="0">
                <a:hlinkClick r:id="rId3"/>
              </a:rPr>
              <a:t>https://journals.openedition.org/nda/631</a:t>
            </a:r>
            <a:r>
              <a:rPr lang="fr-FR" dirty="0"/>
              <a:t>) . Cette plasticité du réseau permettait une certaine résilience : si un tronçon devenait impraticable, un autre tracé du faisceau pouvait être utilisé.</a:t>
            </a:r>
          </a:p>
        </p:txBody>
      </p:sp>
      <p:sp>
        <p:nvSpPr>
          <p:cNvPr id="4" name="ZoneTexte 3">
            <a:extLst>
              <a:ext uri="{FF2B5EF4-FFF2-40B4-BE49-F238E27FC236}">
                <a16:creationId xmlns:a16="http://schemas.microsoft.com/office/drawing/2014/main" id="{8806D5B4-BDB2-2C30-D82A-28FCC23138CA}"/>
              </a:ext>
            </a:extLst>
          </p:cNvPr>
          <p:cNvSpPr txBox="1"/>
          <p:nvPr/>
        </p:nvSpPr>
        <p:spPr>
          <a:xfrm>
            <a:off x="128464" y="6378061"/>
            <a:ext cx="9649072" cy="438582"/>
          </a:xfrm>
          <a:prstGeom prst="rect">
            <a:avLst/>
          </a:prstGeom>
          <a:noFill/>
        </p:spPr>
        <p:txBody>
          <a:bodyPr wrap="square">
            <a:spAutoFit/>
          </a:bodyPr>
          <a:lstStyle/>
          <a:p>
            <a:pPr algn="ctr"/>
            <a:r>
              <a:rPr lang="fr-FR" sz="1200" dirty="0">
                <a:solidFill>
                  <a:schemeClr val="bg1"/>
                </a:solidFill>
              </a:rPr>
              <a:t>Étude </a:t>
            </a:r>
            <a:r>
              <a:rPr lang="fr-FR" sz="1200" dirty="0" err="1">
                <a:solidFill>
                  <a:schemeClr val="bg1"/>
                </a:solidFill>
              </a:rPr>
              <a:t>archéogéographique</a:t>
            </a:r>
            <a:r>
              <a:rPr lang="fr-FR" sz="1200" dirty="0">
                <a:solidFill>
                  <a:schemeClr val="bg1"/>
                </a:solidFill>
              </a:rPr>
              <a:t>, rapport de fouille de la </a:t>
            </a:r>
            <a:r>
              <a:rPr lang="fr-FR" sz="1200" dirty="0" err="1">
                <a:solidFill>
                  <a:schemeClr val="bg1"/>
                </a:solidFill>
              </a:rPr>
              <a:t>Perdiotrais</a:t>
            </a:r>
            <a:r>
              <a:rPr lang="fr-FR" sz="1200" dirty="0">
                <a:solidFill>
                  <a:schemeClr val="bg1"/>
                </a:solidFill>
              </a:rPr>
              <a:t>, Magali </a:t>
            </a:r>
            <a:r>
              <a:rPr lang="fr-FR" sz="1200" dirty="0" err="1">
                <a:solidFill>
                  <a:schemeClr val="bg1"/>
                </a:solidFill>
              </a:rPr>
              <a:t>Watteaux</a:t>
            </a:r>
            <a:endParaRPr lang="fr-FR" sz="1200" dirty="0">
              <a:solidFill>
                <a:schemeClr val="bg1"/>
              </a:solidFill>
            </a:endParaRPr>
          </a:p>
          <a:p>
            <a:pPr algn="ctr"/>
            <a:r>
              <a:rPr lang="fr-FR" sz="1050" dirty="0">
                <a:solidFill>
                  <a:schemeClr val="bg1"/>
                </a:solidFill>
              </a:rPr>
              <a:t> </a:t>
            </a:r>
          </a:p>
        </p:txBody>
      </p:sp>
    </p:spTree>
    <p:extLst>
      <p:ext uri="{BB962C8B-B14F-4D97-AF65-F5344CB8AC3E}">
        <p14:creationId xmlns:p14="http://schemas.microsoft.com/office/powerpoint/2010/main" val="3214882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2625" y="293912"/>
            <a:ext cx="8534400" cy="758825"/>
          </a:xfrm>
        </p:spPr>
        <p:txBody>
          <a:bodyPr/>
          <a:lstStyle/>
          <a:p>
            <a:r>
              <a:rPr lang="fr-FR" sz="2800" b="1" dirty="0">
                <a:solidFill>
                  <a:schemeClr val="tx1"/>
                </a:solidFill>
              </a:rPr>
              <a:t>Le « chevelu des routes » : une réalité historique décrite par les acteurs modernes</a:t>
            </a:r>
          </a:p>
        </p:txBody>
      </p:sp>
      <p:sp>
        <p:nvSpPr>
          <p:cNvPr id="3" name="Espace réservé du contenu 2"/>
          <p:cNvSpPr>
            <a:spLocks noGrp="1"/>
          </p:cNvSpPr>
          <p:nvPr>
            <p:ph sz="quarter" idx="1"/>
          </p:nvPr>
        </p:nvSpPr>
        <p:spPr/>
        <p:txBody>
          <a:bodyPr/>
          <a:lstStyle/>
          <a:p>
            <a:pPr algn="just">
              <a:buClr>
                <a:srgbClr val="FFC000"/>
              </a:buClr>
              <a:buFont typeface="Wingdings" pitchFamily="2" charset="2"/>
              <a:buChar char="n"/>
            </a:pPr>
            <a:r>
              <a:rPr lang="fr-FR" sz="1800" dirty="0"/>
              <a:t>Cassini écrit au XVIII</a:t>
            </a:r>
            <a:r>
              <a:rPr lang="fr-FR" sz="1800" baseline="30000" dirty="0"/>
              <a:t>e</a:t>
            </a:r>
            <a:r>
              <a:rPr lang="fr-FR" sz="1800" dirty="0"/>
              <a:t> siècle que les chemins secondaires sont très nombreux tant ils « varient </a:t>
            </a:r>
            <a:r>
              <a:rPr lang="fr-FR" sz="1800" dirty="0">
                <a:solidFill>
                  <a:srgbClr val="C00000"/>
                </a:solidFill>
              </a:rPr>
              <a:t>selon les saisons</a:t>
            </a:r>
            <a:r>
              <a:rPr lang="fr-FR" sz="1800" dirty="0"/>
              <a:t> ».</a:t>
            </a:r>
          </a:p>
          <a:p>
            <a:pPr algn="just">
              <a:buClr>
                <a:srgbClr val="FFC000"/>
              </a:buClr>
              <a:buFont typeface="Wingdings" pitchFamily="2" charset="2"/>
              <a:buChar char="n"/>
            </a:pPr>
            <a:r>
              <a:rPr lang="fr-FR" sz="1800" dirty="0"/>
              <a:t>Nicolas Verdier (« Le réseau technique est-il un impensé du XVIIIe siècle : le cas de la poste aux chevaux », </a:t>
            </a:r>
            <a:r>
              <a:rPr lang="fr-FR" sz="1800" i="1" dirty="0"/>
              <a:t>Flux</a:t>
            </a:r>
            <a:r>
              <a:rPr lang="fr-FR" sz="1800" dirty="0"/>
              <a:t>, n°68, 2007/2, p.15-16), spécialiste des routes modernes :</a:t>
            </a:r>
          </a:p>
          <a:p>
            <a:pPr marL="625475" indent="0" algn="just">
              <a:buNone/>
            </a:pPr>
            <a:r>
              <a:rPr lang="fr-FR" sz="1600" dirty="0"/>
              <a:t>[…] lorsqu’un chemin entre deux lieux est mauvais, les acteurs du XVIII</a:t>
            </a:r>
            <a:r>
              <a:rPr lang="fr-FR" sz="1600" baseline="30000" dirty="0"/>
              <a:t>e</a:t>
            </a:r>
            <a:r>
              <a:rPr lang="fr-FR" sz="1600" dirty="0"/>
              <a:t> siècle utilisent le "</a:t>
            </a:r>
            <a:r>
              <a:rPr lang="fr-FR" sz="1600" dirty="0">
                <a:solidFill>
                  <a:srgbClr val="C00000"/>
                </a:solidFill>
              </a:rPr>
              <a:t>chevelu des routes</a:t>
            </a:r>
            <a:r>
              <a:rPr lang="fr-FR" sz="1600" dirty="0"/>
              <a:t>". C’est une époque où, comme l’écrit Franck </a:t>
            </a:r>
            <a:r>
              <a:rPr lang="fr-FR" sz="1600" dirty="0" err="1"/>
              <a:t>Imberdis</a:t>
            </a:r>
            <a:r>
              <a:rPr lang="fr-FR" sz="1600" dirty="0"/>
              <a:t> dans sa thèse sur les routes d’Auvergne, le réseau routier français est constitué d’un ensemble de chemins de terre, "</a:t>
            </a:r>
            <a:r>
              <a:rPr lang="fr-FR" sz="1600" dirty="0">
                <a:solidFill>
                  <a:srgbClr val="C00000"/>
                </a:solidFill>
              </a:rPr>
              <a:t>tous sensiblement équivalents</a:t>
            </a:r>
            <a:r>
              <a:rPr lang="fr-FR" sz="1600" dirty="0"/>
              <a:t>, et dont certains ne sont des routes que parce que le trafic à longue distance les emprunte de préférence aux autres. Parfois, selon </a:t>
            </a:r>
            <a:r>
              <a:rPr lang="fr-FR" sz="1600" dirty="0">
                <a:solidFill>
                  <a:srgbClr val="C00000"/>
                </a:solidFill>
              </a:rPr>
              <a:t>l’état du sol </a:t>
            </a:r>
            <a:r>
              <a:rPr lang="fr-FR" sz="1600" dirty="0"/>
              <a:t>et les </a:t>
            </a:r>
            <a:r>
              <a:rPr lang="fr-FR" sz="1600" dirty="0">
                <a:solidFill>
                  <a:srgbClr val="C00000"/>
                </a:solidFill>
              </a:rPr>
              <a:t>nécessités du moment</a:t>
            </a:r>
            <a:r>
              <a:rPr lang="fr-FR" sz="1600" dirty="0"/>
              <a:t>, les </a:t>
            </a:r>
            <a:r>
              <a:rPr lang="fr-FR" sz="1600" dirty="0">
                <a:solidFill>
                  <a:srgbClr val="C00000"/>
                </a:solidFill>
              </a:rPr>
              <a:t>relations commerciales </a:t>
            </a:r>
            <a:r>
              <a:rPr lang="fr-FR" sz="1600" dirty="0"/>
              <a:t>abandonnent telle voie pour telle autre ; souvent aussi, elles se partagent </a:t>
            </a:r>
            <a:r>
              <a:rPr lang="fr-FR" sz="1600" dirty="0">
                <a:solidFill>
                  <a:srgbClr val="C00000"/>
                </a:solidFill>
              </a:rPr>
              <a:t>simultanément</a:t>
            </a:r>
            <a:r>
              <a:rPr lang="fr-FR" sz="1600" dirty="0"/>
              <a:t> deux trajets parallèles" (1967, p. 234).  </a:t>
            </a:r>
          </a:p>
          <a:p>
            <a:pPr algn="just">
              <a:buClr>
                <a:srgbClr val="FFC000"/>
              </a:buClr>
              <a:buFont typeface="Wingdings" pitchFamily="2" charset="2"/>
              <a:buChar char="n"/>
            </a:pPr>
            <a:r>
              <a:rPr lang="fr-FR" sz="1800" dirty="0"/>
              <a:t>Annie Antoine, à partir des archives mayennaises (« La porosité du bocage », </a:t>
            </a:r>
            <a:r>
              <a:rPr lang="fr-FR" sz="1800" i="1" dirty="0" err="1"/>
              <a:t>Kreiz</a:t>
            </a:r>
            <a:r>
              <a:rPr lang="fr-FR" sz="1800" dirty="0"/>
              <a:t>, n°11, 1999, p.181 :</a:t>
            </a:r>
          </a:p>
          <a:p>
            <a:pPr marL="625475" indent="0">
              <a:buNone/>
            </a:pPr>
            <a:r>
              <a:rPr lang="fr-FR" sz="1600" dirty="0"/>
              <a:t>« la circulation est </a:t>
            </a:r>
            <a:r>
              <a:rPr lang="fr-FR" sz="1600" dirty="0">
                <a:solidFill>
                  <a:srgbClr val="C00000"/>
                </a:solidFill>
              </a:rPr>
              <a:t>extrêmement fluctuante</a:t>
            </a:r>
            <a:r>
              <a:rPr lang="fr-FR" sz="1600" dirty="0"/>
              <a:t> : un tracé est facilement abandonné pour un autre plus aisé à pratiquer à un certain moment ». </a:t>
            </a:r>
          </a:p>
        </p:txBody>
      </p:sp>
    </p:spTree>
    <p:extLst>
      <p:ext uri="{BB962C8B-B14F-4D97-AF65-F5344CB8AC3E}">
        <p14:creationId xmlns:p14="http://schemas.microsoft.com/office/powerpoint/2010/main" val="417950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682752" y="1593304"/>
            <a:ext cx="8230688" cy="4572000"/>
          </a:xfrm>
        </p:spPr>
        <p:txBody>
          <a:bodyPr/>
          <a:lstStyle/>
          <a:p>
            <a:pPr algn="just">
              <a:buClr>
                <a:srgbClr val="FFC000"/>
              </a:buClr>
              <a:buFont typeface="Wingdings" pitchFamily="2" charset="2"/>
              <a:buChar char="n"/>
            </a:pPr>
            <a:r>
              <a:rPr lang="fr-FR" sz="1800" dirty="0"/>
              <a:t>Jean-Christophe Cassard (« Sur la route avec quelques chemineaux et routiers bretons vers la fin du Moyen Age », </a:t>
            </a:r>
            <a:r>
              <a:rPr lang="fr-FR" sz="1800" i="1" dirty="0" err="1"/>
              <a:t>Kriez</a:t>
            </a:r>
            <a:r>
              <a:rPr lang="fr-FR" sz="1800" dirty="0"/>
              <a:t>, n°16, 2002, 140-141) écrit pour la fin du Moyen Âge en Bretagne :</a:t>
            </a:r>
          </a:p>
          <a:p>
            <a:pPr marL="717550" indent="0" algn="just">
              <a:buNone/>
            </a:pPr>
            <a:r>
              <a:rPr lang="fr-FR" sz="1800" dirty="0"/>
              <a:t>[…] ici comme presque partout dans l’Occident médiéval, il n’y a de réseau corseté dans son tracé qu’à proximité immédiate des villes, lorsque le voyageur débouche, enfin, sur les "chemins pavés" dont la seule présence lui indique, précisément, qu’il est en train de pénétrer en territoire urbain et de passer sous la juridiction de la ville. Avant de les aborder, c'est-à-dire à travers monts et bocages, il existe plutôt des </a:t>
            </a:r>
            <a:r>
              <a:rPr lang="fr-FR" sz="1800" dirty="0">
                <a:solidFill>
                  <a:srgbClr val="C00000"/>
                </a:solidFill>
              </a:rPr>
              <a:t>fuseaux d’itinéraires, grossièrement parallèles, qui se réunissent par nécessité </a:t>
            </a:r>
            <a:r>
              <a:rPr lang="fr-FR" sz="1800" dirty="0"/>
              <a:t>seulement à hauteur des gués ou des ponts : selon les saisons, l’état plus ou moins spongieux ou durci du sol, l’avancée des cultures entraînant la mise en place temporaire de clôtures amovibles, on emprunte le passage le plus commode à défaut d’être toujours le plus court. </a:t>
            </a:r>
          </a:p>
          <a:p>
            <a:pPr marL="717550" indent="0"/>
            <a:endParaRPr lang="fr-FR" sz="1800" dirty="0"/>
          </a:p>
        </p:txBody>
      </p:sp>
      <p:sp>
        <p:nvSpPr>
          <p:cNvPr id="5" name="Titre 1"/>
          <p:cNvSpPr>
            <a:spLocks noGrp="1"/>
          </p:cNvSpPr>
          <p:nvPr>
            <p:ph type="title"/>
          </p:nvPr>
        </p:nvSpPr>
        <p:spPr>
          <a:xfrm>
            <a:off x="682625" y="293912"/>
            <a:ext cx="8534400" cy="758825"/>
          </a:xfrm>
        </p:spPr>
        <p:txBody>
          <a:bodyPr/>
          <a:lstStyle/>
          <a:p>
            <a:r>
              <a:rPr lang="fr-FR" sz="2800" b="1" dirty="0">
                <a:solidFill>
                  <a:schemeClr val="tx1"/>
                </a:solidFill>
              </a:rPr>
              <a:t>Le « chevelu des routes » : une réalité historique médiévale</a:t>
            </a:r>
          </a:p>
        </p:txBody>
      </p:sp>
    </p:spTree>
    <p:extLst>
      <p:ext uri="{BB962C8B-B14F-4D97-AF65-F5344CB8AC3E}">
        <p14:creationId xmlns:p14="http://schemas.microsoft.com/office/powerpoint/2010/main" val="175211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F434B-6D4E-9656-D13C-2A5FCE1181F0}"/>
            </a:ext>
          </a:extLst>
        </p:cNvPr>
        <p:cNvGrpSpPr/>
        <p:nvPr/>
      </p:nvGrpSpPr>
      <p:grpSpPr>
        <a:xfrm>
          <a:off x="0" y="0"/>
          <a:ext cx="0" cy="0"/>
          <a:chOff x="0" y="0"/>
          <a:chExt cx="0" cy="0"/>
        </a:xfrm>
      </p:grpSpPr>
      <p:pic>
        <p:nvPicPr>
          <p:cNvPr id="41986" name="Picture 4" descr="Chrono Paris-Rouen">
            <a:extLst>
              <a:ext uri="{FF2B5EF4-FFF2-40B4-BE49-F238E27FC236}">
                <a16:creationId xmlns:a16="http://schemas.microsoft.com/office/drawing/2014/main" id="{418C243D-B25F-125E-ADA1-003775DBBEE6}"/>
              </a:ext>
            </a:extLst>
          </p:cNvPr>
          <p:cNvPicPr>
            <a:picLocks noChangeAspect="1" noChangeArrowheads="1"/>
          </p:cNvPicPr>
          <p:nvPr/>
        </p:nvPicPr>
        <p:blipFill>
          <a:blip r:embed="rId2" cstate="print">
            <a:clrChange>
              <a:clrFrom>
                <a:srgbClr val="FFFFFF"/>
              </a:clrFrom>
              <a:clrTo>
                <a:srgbClr val="FFFFFF">
                  <a:alpha val="0"/>
                </a:srgbClr>
              </a:clrTo>
            </a:clrChange>
          </a:blip>
          <a:srcRect l="10065" t="3917" r="5142" b="60880"/>
          <a:stretch>
            <a:fillRect/>
          </a:stretch>
        </p:blipFill>
        <p:spPr bwMode="auto">
          <a:xfrm>
            <a:off x="4088904" y="114119"/>
            <a:ext cx="5760641" cy="2852936"/>
          </a:xfrm>
          <a:prstGeom prst="rect">
            <a:avLst/>
          </a:prstGeom>
          <a:noFill/>
          <a:ln w="9525">
            <a:noFill/>
            <a:miter lim="800000"/>
            <a:headEnd/>
            <a:tailEnd/>
          </a:ln>
        </p:spPr>
      </p:pic>
      <p:sp>
        <p:nvSpPr>
          <p:cNvPr id="2" name="Rectangle 1">
            <a:extLst>
              <a:ext uri="{FF2B5EF4-FFF2-40B4-BE49-F238E27FC236}">
                <a16:creationId xmlns:a16="http://schemas.microsoft.com/office/drawing/2014/main" id="{458A6CD4-DD28-061B-6833-9F93518C2FBC}"/>
              </a:ext>
            </a:extLst>
          </p:cNvPr>
          <p:cNvSpPr/>
          <p:nvPr/>
        </p:nvSpPr>
        <p:spPr>
          <a:xfrm>
            <a:off x="3872880" y="1744236"/>
            <a:ext cx="5832921"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20">
            <a:extLst>
              <a:ext uri="{FF2B5EF4-FFF2-40B4-BE49-F238E27FC236}">
                <a16:creationId xmlns:a16="http://schemas.microsoft.com/office/drawing/2014/main" id="{45B35EB1-35B8-696E-41E2-7A52A42CC7A1}"/>
              </a:ext>
            </a:extLst>
          </p:cNvPr>
          <p:cNvGrpSpPr>
            <a:grpSpLocks noChangeAspect="1"/>
          </p:cNvGrpSpPr>
          <p:nvPr/>
        </p:nvGrpSpPr>
        <p:grpSpPr bwMode="auto">
          <a:xfrm>
            <a:off x="1208584" y="1628799"/>
            <a:ext cx="8351747" cy="4614615"/>
            <a:chOff x="215" y="1275"/>
            <a:chExt cx="5330" cy="2945"/>
          </a:xfrm>
        </p:grpSpPr>
        <p:pic>
          <p:nvPicPr>
            <p:cNvPr id="11" name="Picture 4" descr="Paris-Rouen">
              <a:extLst>
                <a:ext uri="{FF2B5EF4-FFF2-40B4-BE49-F238E27FC236}">
                  <a16:creationId xmlns:a16="http://schemas.microsoft.com/office/drawing/2014/main" id="{41ED33A8-3BC2-41D2-C103-CEDA2054F10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03" t="9049" r="5607" b="9199"/>
            <a:stretch>
              <a:fillRect/>
            </a:stretch>
          </p:blipFill>
          <p:spPr bwMode="auto">
            <a:xfrm>
              <a:off x="215" y="1275"/>
              <a:ext cx="5330" cy="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a:extLst>
                <a:ext uri="{FF2B5EF4-FFF2-40B4-BE49-F238E27FC236}">
                  <a16:creationId xmlns:a16="http://schemas.microsoft.com/office/drawing/2014/main" id="{8361C408-7A84-2D70-638E-A4614ACC9245}"/>
                </a:ext>
              </a:extLst>
            </p:cNvPr>
            <p:cNvSpPr txBox="1">
              <a:spLocks noChangeArrowheads="1"/>
            </p:cNvSpPr>
            <p:nvPr/>
          </p:nvSpPr>
          <p:spPr bwMode="auto">
            <a:xfrm>
              <a:off x="3878" y="1298"/>
              <a:ext cx="1361"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i="1" dirty="0">
                  <a:solidFill>
                    <a:srgbClr val="000000"/>
                  </a:solidFill>
                </a:rPr>
                <a:t>L'axe Paris-Rouen</a:t>
              </a:r>
            </a:p>
          </p:txBody>
        </p:sp>
      </p:grpSp>
      <p:sp>
        <p:nvSpPr>
          <p:cNvPr id="4" name="Text Box 18">
            <a:extLst>
              <a:ext uri="{FF2B5EF4-FFF2-40B4-BE49-F238E27FC236}">
                <a16:creationId xmlns:a16="http://schemas.microsoft.com/office/drawing/2014/main" id="{12CDD125-E6E1-D474-B0B6-2A917AE657FB}"/>
              </a:ext>
            </a:extLst>
          </p:cNvPr>
          <p:cNvSpPr txBox="1">
            <a:spLocks noChangeArrowheads="1"/>
          </p:cNvSpPr>
          <p:nvPr/>
        </p:nvSpPr>
        <p:spPr bwMode="auto">
          <a:xfrm>
            <a:off x="-231576" y="216723"/>
            <a:ext cx="45365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1.5. Les tracés</a:t>
            </a:r>
          </a:p>
        </p:txBody>
      </p:sp>
      <p:sp>
        <p:nvSpPr>
          <p:cNvPr id="5" name="Text Box 6">
            <a:extLst>
              <a:ext uri="{FF2B5EF4-FFF2-40B4-BE49-F238E27FC236}">
                <a16:creationId xmlns:a16="http://schemas.microsoft.com/office/drawing/2014/main" id="{190B8DE7-A44B-D2D6-1419-C0ED6755D70E}"/>
              </a:ext>
            </a:extLst>
          </p:cNvPr>
          <p:cNvSpPr txBox="1">
            <a:spLocks noChangeArrowheads="1"/>
          </p:cNvSpPr>
          <p:nvPr/>
        </p:nvSpPr>
        <p:spPr bwMode="auto">
          <a:xfrm>
            <a:off x="320746" y="747567"/>
            <a:ext cx="3768158" cy="923330"/>
          </a:xfrm>
          <a:prstGeom prst="rect">
            <a:avLst/>
          </a:prstGeom>
          <a:noFill/>
          <a:ln w="9525">
            <a:noFill/>
            <a:miter lim="800000"/>
            <a:headEnd/>
            <a:tailEnd/>
          </a:ln>
        </p:spPr>
        <p:txBody>
          <a:bodyPr wrap="square">
            <a:spAutoFit/>
          </a:bodyPr>
          <a:lstStyle/>
          <a:p>
            <a:pPr algn="ctr">
              <a:spcBef>
                <a:spcPct val="50000"/>
              </a:spcBef>
              <a:buClr>
                <a:srgbClr val="C00000"/>
              </a:buClr>
              <a:buSzPct val="85000"/>
              <a:buFont typeface="Wingdings" pitchFamily="2" charset="2"/>
              <a:buChar char="q"/>
            </a:pPr>
            <a:r>
              <a:rPr lang="fr-FR" b="1" dirty="0"/>
              <a:t> Fluctuation plus importante des tracés dans le temps au sein d’un même itinéraire</a:t>
            </a:r>
          </a:p>
        </p:txBody>
      </p:sp>
      <p:sp>
        <p:nvSpPr>
          <p:cNvPr id="6" name="ZoneTexte 5">
            <a:extLst>
              <a:ext uri="{FF2B5EF4-FFF2-40B4-BE49-F238E27FC236}">
                <a16:creationId xmlns:a16="http://schemas.microsoft.com/office/drawing/2014/main" id="{C0DDD71C-ABBC-CB14-7019-BA825BF50633}"/>
              </a:ext>
            </a:extLst>
          </p:cNvPr>
          <p:cNvSpPr txBox="1"/>
          <p:nvPr/>
        </p:nvSpPr>
        <p:spPr>
          <a:xfrm>
            <a:off x="128464" y="6316753"/>
            <a:ext cx="9649072" cy="438582"/>
          </a:xfrm>
          <a:prstGeom prst="rect">
            <a:avLst/>
          </a:prstGeom>
          <a:solidFill>
            <a:srgbClr val="C00000"/>
          </a:solidFill>
        </p:spPr>
        <p:txBody>
          <a:bodyPr wrap="square">
            <a:spAutoFit/>
          </a:bodyPr>
          <a:lstStyle/>
          <a:p>
            <a:pPr algn="ctr"/>
            <a:r>
              <a:rPr lang="fr-FR" sz="1200" dirty="0">
                <a:solidFill>
                  <a:schemeClr val="bg1"/>
                </a:solidFill>
              </a:rPr>
              <a:t>Exemple de l’itinéraire Paris/Rouen, hétérogénéité des situations (</a:t>
            </a:r>
            <a:r>
              <a:rPr lang="fr-FR" sz="1200" dirty="0" err="1">
                <a:solidFill>
                  <a:schemeClr val="bg1"/>
                </a:solidFill>
              </a:rPr>
              <a:t>Dynarif</a:t>
            </a:r>
            <a:r>
              <a:rPr lang="fr-FR" sz="1200" dirty="0">
                <a:solidFill>
                  <a:schemeClr val="bg1"/>
                </a:solidFill>
              </a:rPr>
              <a:t>, Sandrine Robert)</a:t>
            </a:r>
          </a:p>
          <a:p>
            <a:pPr algn="ctr"/>
            <a:r>
              <a:rPr lang="fr-FR" sz="1050" dirty="0">
                <a:solidFill>
                  <a:schemeClr val="bg1"/>
                </a:solidFill>
              </a:rPr>
              <a:t> </a:t>
            </a:r>
          </a:p>
        </p:txBody>
      </p:sp>
    </p:spTree>
    <p:extLst>
      <p:ext uri="{BB962C8B-B14F-4D97-AF65-F5344CB8AC3E}">
        <p14:creationId xmlns:p14="http://schemas.microsoft.com/office/powerpoint/2010/main" val="4141208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Text Box 7"/>
          <p:cNvSpPr txBox="1">
            <a:spLocks noChangeArrowheads="1"/>
          </p:cNvSpPr>
          <p:nvPr/>
        </p:nvSpPr>
        <p:spPr bwMode="auto">
          <a:xfrm>
            <a:off x="128464" y="3277433"/>
            <a:ext cx="2088232" cy="1200150"/>
          </a:xfrm>
          <a:prstGeom prst="rect">
            <a:avLst/>
          </a:prstGeom>
          <a:noFill/>
          <a:ln w="9525">
            <a:noFill/>
            <a:miter lim="800000"/>
            <a:headEnd/>
            <a:tailEnd/>
          </a:ln>
        </p:spPr>
        <p:txBody>
          <a:bodyPr wrap="square">
            <a:spAutoFit/>
          </a:bodyPr>
          <a:lstStyle/>
          <a:p>
            <a:pPr algn="ctr">
              <a:spcBef>
                <a:spcPct val="50000"/>
              </a:spcBef>
            </a:pPr>
            <a:r>
              <a:rPr lang="fr-FR" sz="1600" i="1" dirty="0">
                <a:latin typeface="+mj-lt"/>
              </a:rPr>
              <a:t>Exemple de l'axe Paris-Rouen actuel : </a:t>
            </a:r>
          </a:p>
          <a:p>
            <a:pPr algn="ctr">
              <a:spcBef>
                <a:spcPct val="50000"/>
              </a:spcBef>
            </a:pPr>
            <a:r>
              <a:rPr lang="fr-FR" sz="1600" i="1" dirty="0">
                <a:latin typeface="+mj-lt"/>
              </a:rPr>
              <a:t>hétérogénéité des situations.</a:t>
            </a:r>
          </a:p>
        </p:txBody>
      </p:sp>
      <p:pic>
        <p:nvPicPr>
          <p:cNvPr id="6" name="Picture 4" descr="Chrono Paris-Rouen"/>
          <p:cNvPicPr>
            <a:picLocks noChangeAspect="1" noChangeArrowheads="1"/>
          </p:cNvPicPr>
          <p:nvPr/>
        </p:nvPicPr>
        <p:blipFill>
          <a:blip r:embed="rId2" cstate="print">
            <a:clrChange>
              <a:clrFrom>
                <a:srgbClr val="FFFFFF"/>
              </a:clrFrom>
              <a:clrTo>
                <a:srgbClr val="FFFFFF">
                  <a:alpha val="0"/>
                </a:srgbClr>
              </a:clrTo>
            </a:clrChange>
          </a:blip>
          <a:srcRect l="4030" t="46125" r="5142" b="11461"/>
          <a:stretch>
            <a:fillRect/>
          </a:stretch>
        </p:blipFill>
        <p:spPr bwMode="auto">
          <a:xfrm>
            <a:off x="2314387" y="2283959"/>
            <a:ext cx="7346720" cy="4092543"/>
          </a:xfrm>
          <a:prstGeom prst="rect">
            <a:avLst/>
          </a:prstGeom>
          <a:noFill/>
          <a:ln w="9525">
            <a:noFill/>
            <a:miter lim="800000"/>
            <a:headEnd/>
            <a:tailEnd/>
          </a:ln>
        </p:spPr>
      </p:pic>
      <p:sp>
        <p:nvSpPr>
          <p:cNvPr id="2" name="Rectangle 1"/>
          <p:cNvSpPr/>
          <p:nvPr/>
        </p:nvSpPr>
        <p:spPr>
          <a:xfrm>
            <a:off x="3490493" y="185328"/>
            <a:ext cx="5832921" cy="1443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988" name="Text Box 6"/>
          <p:cNvSpPr txBox="1">
            <a:spLocks noChangeArrowheads="1"/>
          </p:cNvSpPr>
          <p:nvPr/>
        </p:nvSpPr>
        <p:spPr bwMode="auto">
          <a:xfrm>
            <a:off x="416494" y="332656"/>
            <a:ext cx="4536506" cy="1015663"/>
          </a:xfrm>
          <a:prstGeom prst="rect">
            <a:avLst/>
          </a:prstGeom>
          <a:noFill/>
          <a:ln w="9525">
            <a:noFill/>
            <a:miter lim="800000"/>
            <a:headEnd/>
            <a:tailEnd/>
          </a:ln>
        </p:spPr>
        <p:txBody>
          <a:bodyPr wrap="square">
            <a:spAutoFit/>
          </a:bodyPr>
          <a:lstStyle/>
          <a:p>
            <a:pPr algn="ctr">
              <a:spcBef>
                <a:spcPct val="50000"/>
              </a:spcBef>
              <a:buClr>
                <a:srgbClr val="C00000"/>
              </a:buClr>
              <a:buSzPct val="85000"/>
              <a:buFont typeface="Wingdings" pitchFamily="2" charset="2"/>
              <a:buChar char="q"/>
            </a:pPr>
            <a:r>
              <a:rPr lang="fr-FR" sz="2000" b="1" dirty="0"/>
              <a:t> Fluctuation plus importante des tracés dans le temps au sein d’un même tracé</a:t>
            </a:r>
          </a:p>
        </p:txBody>
      </p:sp>
      <p:pic>
        <p:nvPicPr>
          <p:cNvPr id="41986" name="Picture 4" descr="Chrono Paris-Rouen"/>
          <p:cNvPicPr>
            <a:picLocks noChangeAspect="1" noChangeArrowheads="1"/>
          </p:cNvPicPr>
          <p:nvPr/>
        </p:nvPicPr>
        <p:blipFill>
          <a:blip r:embed="rId2" cstate="print">
            <a:clrChange>
              <a:clrFrom>
                <a:srgbClr val="FFFFFF"/>
              </a:clrFrom>
              <a:clrTo>
                <a:srgbClr val="FFFFFF">
                  <a:alpha val="0"/>
                </a:srgbClr>
              </a:clrTo>
            </a:clrChange>
          </a:blip>
          <a:srcRect l="10065" t="24945" r="5142" b="60880"/>
          <a:stretch>
            <a:fillRect/>
          </a:stretch>
        </p:blipFill>
        <p:spPr bwMode="auto">
          <a:xfrm>
            <a:off x="4016896" y="987815"/>
            <a:ext cx="5760641" cy="1148816"/>
          </a:xfrm>
          <a:prstGeom prst="rect">
            <a:avLst/>
          </a:prstGeom>
          <a:noFill/>
          <a:ln w="9525">
            <a:noFill/>
            <a:miter lim="800000"/>
            <a:headEnd/>
            <a:tailEnd/>
          </a:ln>
        </p:spPr>
      </p:pic>
      <p:sp>
        <p:nvSpPr>
          <p:cNvPr id="3" name="ZoneTexte 2">
            <a:extLst>
              <a:ext uri="{FF2B5EF4-FFF2-40B4-BE49-F238E27FC236}">
                <a16:creationId xmlns:a16="http://schemas.microsoft.com/office/drawing/2014/main" id="{604C7D91-901C-D090-B156-25343459EB01}"/>
              </a:ext>
            </a:extLst>
          </p:cNvPr>
          <p:cNvSpPr txBox="1"/>
          <p:nvPr/>
        </p:nvSpPr>
        <p:spPr>
          <a:xfrm>
            <a:off x="158180" y="6406697"/>
            <a:ext cx="9649072" cy="438582"/>
          </a:xfrm>
          <a:prstGeom prst="rect">
            <a:avLst/>
          </a:prstGeom>
          <a:noFill/>
        </p:spPr>
        <p:txBody>
          <a:bodyPr wrap="square">
            <a:spAutoFit/>
          </a:bodyPr>
          <a:lstStyle/>
          <a:p>
            <a:pPr algn="ctr"/>
            <a:r>
              <a:rPr lang="fr-FR" sz="1200" dirty="0">
                <a:solidFill>
                  <a:schemeClr val="bg1"/>
                </a:solidFill>
              </a:rPr>
              <a:t>Exemple de l’itinéraire Paris/Rouen, hétérogénéité des situations (</a:t>
            </a:r>
            <a:r>
              <a:rPr lang="fr-FR" sz="1200" dirty="0" err="1">
                <a:solidFill>
                  <a:schemeClr val="bg1"/>
                </a:solidFill>
              </a:rPr>
              <a:t>Dynarif</a:t>
            </a:r>
            <a:r>
              <a:rPr lang="fr-FR" sz="1200" dirty="0">
                <a:solidFill>
                  <a:schemeClr val="bg1"/>
                </a:solidFill>
              </a:rPr>
              <a:t>, Sandrine Robert)</a:t>
            </a:r>
          </a:p>
          <a:p>
            <a:pPr algn="ctr"/>
            <a:r>
              <a:rPr lang="fr-FR" sz="1050" dirty="0">
                <a:solidFill>
                  <a:schemeClr val="bg1"/>
                </a:solidFill>
              </a:rPr>
              <a:t> </a:t>
            </a:r>
          </a:p>
        </p:txBody>
      </p:sp>
    </p:spTree>
    <p:extLst>
      <p:ext uri="{BB962C8B-B14F-4D97-AF65-F5344CB8AC3E}">
        <p14:creationId xmlns:p14="http://schemas.microsoft.com/office/powerpoint/2010/main" val="221501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9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7" name="Picture 5" descr="Temporalité du modelé"/>
          <p:cNvPicPr>
            <a:picLocks noChangeAspect="1" noChangeArrowheads="1"/>
          </p:cNvPicPr>
          <p:nvPr/>
        </p:nvPicPr>
        <p:blipFill>
          <a:blip r:embed="rId2" cstate="print"/>
          <a:srcRect l="9984" t="28621" r="7120" b="27505"/>
          <a:stretch>
            <a:fillRect/>
          </a:stretch>
        </p:blipFill>
        <p:spPr bwMode="auto">
          <a:xfrm>
            <a:off x="2381250" y="1988841"/>
            <a:ext cx="7143750" cy="3201987"/>
          </a:xfrm>
          <a:prstGeom prst="rect">
            <a:avLst/>
          </a:prstGeom>
          <a:noFill/>
          <a:ln w="9525">
            <a:noFill/>
            <a:miter lim="800000"/>
            <a:headEnd/>
            <a:tailEnd/>
          </a:ln>
        </p:spPr>
      </p:pic>
      <p:sp>
        <p:nvSpPr>
          <p:cNvPr id="44036" name="Text Box 4"/>
          <p:cNvSpPr txBox="1">
            <a:spLocks noChangeArrowheads="1"/>
          </p:cNvSpPr>
          <p:nvPr/>
        </p:nvSpPr>
        <p:spPr bwMode="auto">
          <a:xfrm>
            <a:off x="668339" y="364594"/>
            <a:ext cx="8569325" cy="400110"/>
          </a:xfrm>
          <a:prstGeom prst="rect">
            <a:avLst/>
          </a:prstGeom>
          <a:noFill/>
          <a:ln w="9525">
            <a:noFill/>
            <a:miter lim="800000"/>
            <a:headEnd/>
            <a:tailEnd/>
          </a:ln>
          <a:effectLst/>
        </p:spPr>
        <p:txBody>
          <a:bodyPr>
            <a:spAutoFit/>
          </a:bodyPr>
          <a:lstStyle/>
          <a:p>
            <a:pPr>
              <a:spcBef>
                <a:spcPct val="50000"/>
              </a:spcBef>
              <a:buClr>
                <a:srgbClr val="C00000"/>
              </a:buClr>
              <a:buSzPct val="85000"/>
              <a:buFont typeface="Wingdings" pitchFamily="2" charset="2"/>
              <a:buChar char="q"/>
              <a:defRPr/>
            </a:pPr>
            <a:r>
              <a:rPr lang="fr-FR" sz="2000" b="1" dirty="0">
                <a:latin typeface="+mj-lt"/>
              </a:rPr>
              <a:t> Les modelés, une temporalité plus resserrée </a:t>
            </a:r>
            <a:endParaRPr lang="fr-FR" sz="2000" b="1" dirty="0">
              <a:effectLst>
                <a:outerShdw blurRad="38100" dist="38100" dir="2700000" algn="tl">
                  <a:srgbClr val="000000"/>
                </a:outerShdw>
              </a:effectLst>
              <a:latin typeface="+mj-lt"/>
            </a:endParaRPr>
          </a:p>
        </p:txBody>
      </p:sp>
      <p:sp>
        <p:nvSpPr>
          <p:cNvPr id="44038" name="Text Box 6"/>
          <p:cNvSpPr txBox="1">
            <a:spLocks noChangeArrowheads="1"/>
          </p:cNvSpPr>
          <p:nvPr/>
        </p:nvSpPr>
        <p:spPr bwMode="auto">
          <a:xfrm>
            <a:off x="2881314" y="5477471"/>
            <a:ext cx="5761037" cy="581025"/>
          </a:xfrm>
          <a:prstGeom prst="rect">
            <a:avLst/>
          </a:prstGeom>
          <a:noFill/>
          <a:ln w="9525">
            <a:noFill/>
            <a:miter lim="800000"/>
            <a:headEnd/>
            <a:tailEnd/>
          </a:ln>
        </p:spPr>
        <p:txBody>
          <a:bodyPr>
            <a:spAutoFit/>
          </a:bodyPr>
          <a:lstStyle/>
          <a:p>
            <a:pPr algn="ctr">
              <a:spcBef>
                <a:spcPct val="50000"/>
              </a:spcBef>
            </a:pPr>
            <a:r>
              <a:rPr lang="fr-FR" sz="1600" i="1" dirty="0">
                <a:latin typeface="+mj-lt"/>
              </a:rPr>
              <a:t>Coupe de la Chaussée Jules César à Courcelles-sur-</a:t>
            </a:r>
            <a:r>
              <a:rPr lang="fr-FR" sz="1600" i="1" dirty="0" err="1">
                <a:latin typeface="+mj-lt"/>
              </a:rPr>
              <a:t>Viosne</a:t>
            </a:r>
            <a:r>
              <a:rPr lang="fr-FR" sz="1600" i="1" dirty="0">
                <a:latin typeface="+mj-lt"/>
              </a:rPr>
              <a:t> : une vingtaine de réfections en deux siècles.</a:t>
            </a:r>
          </a:p>
        </p:txBody>
      </p:sp>
      <p:sp>
        <p:nvSpPr>
          <p:cNvPr id="44040" name="Text Box 8"/>
          <p:cNvSpPr txBox="1">
            <a:spLocks noChangeArrowheads="1"/>
          </p:cNvSpPr>
          <p:nvPr/>
        </p:nvSpPr>
        <p:spPr bwMode="auto">
          <a:xfrm>
            <a:off x="1208584" y="980729"/>
            <a:ext cx="7344816" cy="646331"/>
          </a:xfrm>
          <a:prstGeom prst="rect">
            <a:avLst/>
          </a:prstGeom>
          <a:noFill/>
          <a:ln w="9525">
            <a:noFill/>
            <a:miter lim="800000"/>
            <a:headEnd/>
            <a:tailEnd/>
          </a:ln>
        </p:spPr>
        <p:txBody>
          <a:bodyPr wrap="square">
            <a:spAutoFit/>
          </a:bodyPr>
          <a:lstStyle/>
          <a:p>
            <a:pPr algn="just">
              <a:spcBef>
                <a:spcPct val="50000"/>
              </a:spcBef>
            </a:pPr>
            <a:r>
              <a:rPr lang="fr-FR" dirty="0">
                <a:latin typeface="+mj-lt"/>
                <a:sym typeface="Wingdings" pitchFamily="2" charset="2"/>
              </a:rPr>
              <a:t> </a:t>
            </a:r>
            <a:r>
              <a:rPr lang="fr-FR" b="1" dirty="0">
                <a:latin typeface="+mj-lt"/>
                <a:sym typeface="Wingdings" pitchFamily="2" charset="2"/>
              </a:rPr>
              <a:t>Temps court et continu du modelé </a:t>
            </a:r>
            <a:r>
              <a:rPr lang="fr-FR" dirty="0">
                <a:latin typeface="+mj-lt"/>
                <a:sym typeface="Wingdings" pitchFamily="2" charset="2"/>
              </a:rPr>
              <a:t>: celui de la transformation physique des éléments. Un tracé actif </a:t>
            </a:r>
          </a:p>
        </p:txBody>
      </p:sp>
      <p:pic>
        <p:nvPicPr>
          <p:cNvPr id="8" name="Picture 12" descr="Fux - tracés - modelés"/>
          <p:cNvPicPr>
            <a:picLocks noChangeAspect="1" noChangeArrowheads="1"/>
          </p:cNvPicPr>
          <p:nvPr/>
        </p:nvPicPr>
        <p:blipFill>
          <a:blip r:embed="rId3" cstate="print"/>
          <a:srcRect l="21703" t="26224" r="41629" b="17290"/>
          <a:stretch>
            <a:fillRect/>
          </a:stretch>
        </p:blipFill>
        <p:spPr bwMode="auto">
          <a:xfrm>
            <a:off x="381000" y="3989091"/>
            <a:ext cx="2357438" cy="2357437"/>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416136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916074" y="3267944"/>
            <a:ext cx="8213390" cy="1673225"/>
          </a:xfrm>
        </p:spPr>
        <p:txBody>
          <a:bodyPr/>
          <a:lstStyle/>
          <a:p>
            <a:pPr marL="457200" indent="-457200">
              <a:buAutoNum type="arabicPeriod"/>
            </a:pPr>
            <a:r>
              <a:rPr lang="fr-FR" sz="2400" dirty="0"/>
              <a:t>Concepts </a:t>
            </a:r>
            <a:r>
              <a:rPr lang="fr-FR" sz="2400" dirty="0" err="1"/>
              <a:t>eT</a:t>
            </a:r>
            <a:r>
              <a:rPr lang="fr-FR" sz="2400" dirty="0"/>
              <a:t> Terminologie</a:t>
            </a:r>
          </a:p>
          <a:p>
            <a:pPr marL="457200" indent="-457200">
              <a:buAutoNum type="arabicPeriod"/>
            </a:pPr>
            <a:r>
              <a:rPr lang="fr-FR" sz="2400" dirty="0"/>
              <a:t>L’</a:t>
            </a:r>
            <a:r>
              <a:rPr lang="fr-FR" sz="2400" dirty="0" err="1"/>
              <a:t>interpretation</a:t>
            </a:r>
            <a:r>
              <a:rPr lang="fr-FR" sz="2400" dirty="0"/>
              <a:t> morphologique</a:t>
            </a:r>
          </a:p>
          <a:p>
            <a:pPr marL="457200" indent="-457200">
              <a:buAutoNum type="arabicPeriod"/>
            </a:pPr>
            <a:r>
              <a:rPr lang="fr-FR" sz="2400" dirty="0"/>
              <a:t>Etudes de cas</a:t>
            </a:r>
          </a:p>
          <a:p>
            <a:pPr marL="457200" indent="-457200">
              <a:buAutoNum type="arabicPeriod"/>
            </a:pPr>
            <a:endParaRPr lang="fr-FR" sz="2400" dirty="0"/>
          </a:p>
          <a:p>
            <a:pPr marL="457200" indent="-457200">
              <a:buAutoNum type="arabicPeriod"/>
            </a:pPr>
            <a:endParaRPr lang="fr-FR" sz="2400" dirty="0"/>
          </a:p>
        </p:txBody>
      </p:sp>
      <p:sp>
        <p:nvSpPr>
          <p:cNvPr id="3" name="Titre 2"/>
          <p:cNvSpPr>
            <a:spLocks noGrp="1"/>
          </p:cNvSpPr>
          <p:nvPr>
            <p:ph type="title"/>
          </p:nvPr>
        </p:nvSpPr>
        <p:spPr>
          <a:xfrm>
            <a:off x="1103313" y="332656"/>
            <a:ext cx="7772400" cy="1524000"/>
          </a:xfrm>
        </p:spPr>
        <p:txBody>
          <a:bodyPr/>
          <a:lstStyle/>
          <a:p>
            <a:r>
              <a:rPr lang="fr-FR" dirty="0"/>
              <a:t>1. L’Étude des réseaux viaires sur la longue durée</a:t>
            </a:r>
          </a:p>
        </p:txBody>
      </p:sp>
    </p:spTree>
    <p:extLst>
      <p:ext uri="{BB962C8B-B14F-4D97-AF65-F5344CB8AC3E}">
        <p14:creationId xmlns:p14="http://schemas.microsoft.com/office/powerpoint/2010/main" val="2107104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Image 3" descr="Evo tracés par CM.jpg"/>
          <p:cNvPicPr>
            <a:picLocks noChangeAspect="1"/>
          </p:cNvPicPr>
          <p:nvPr/>
        </p:nvPicPr>
        <p:blipFill>
          <a:blip r:embed="rId2" cstate="print"/>
          <a:srcRect t="835" b="4108"/>
          <a:stretch>
            <a:fillRect/>
          </a:stretch>
        </p:blipFill>
        <p:spPr bwMode="auto">
          <a:xfrm>
            <a:off x="2667000" y="715393"/>
            <a:ext cx="7019119" cy="5862264"/>
          </a:xfrm>
          <a:prstGeom prst="rect">
            <a:avLst/>
          </a:prstGeom>
          <a:noFill/>
          <a:ln w="9525">
            <a:noFill/>
            <a:miter lim="800000"/>
            <a:headEnd/>
            <a:tailEnd/>
          </a:ln>
        </p:spPr>
      </p:pic>
      <p:sp>
        <p:nvSpPr>
          <p:cNvPr id="34820" name="ZoneTexte 4"/>
          <p:cNvSpPr txBox="1">
            <a:spLocks noChangeArrowheads="1"/>
          </p:cNvSpPr>
          <p:nvPr/>
        </p:nvSpPr>
        <p:spPr bwMode="auto">
          <a:xfrm>
            <a:off x="452438" y="1571626"/>
            <a:ext cx="2214562" cy="830997"/>
          </a:xfrm>
          <a:prstGeom prst="rect">
            <a:avLst/>
          </a:prstGeom>
          <a:noFill/>
          <a:ln w="9525">
            <a:noFill/>
            <a:miter lim="800000"/>
            <a:headEnd/>
            <a:tailEnd/>
          </a:ln>
        </p:spPr>
        <p:txBody>
          <a:bodyPr>
            <a:spAutoFit/>
          </a:bodyPr>
          <a:lstStyle/>
          <a:p>
            <a:pPr algn="ctr"/>
            <a:r>
              <a:rPr lang="fr-FR" sz="1600" i="1" dirty="0"/>
              <a:t>Exemple dans le Sénonais (Claire Marchand 2000)</a:t>
            </a:r>
          </a:p>
        </p:txBody>
      </p:sp>
      <p:sp>
        <p:nvSpPr>
          <p:cNvPr id="34821" name="ZoneTexte 4"/>
          <p:cNvSpPr txBox="1">
            <a:spLocks noChangeArrowheads="1"/>
          </p:cNvSpPr>
          <p:nvPr/>
        </p:nvSpPr>
        <p:spPr bwMode="auto">
          <a:xfrm>
            <a:off x="344488" y="231032"/>
            <a:ext cx="9361040" cy="461665"/>
          </a:xfrm>
          <a:prstGeom prst="rect">
            <a:avLst/>
          </a:prstGeom>
          <a:noFill/>
          <a:ln w="9525">
            <a:noFill/>
            <a:miter lim="800000"/>
            <a:headEnd/>
            <a:tailEnd/>
          </a:ln>
        </p:spPr>
        <p:txBody>
          <a:bodyPr wrap="square">
            <a:spAutoFit/>
          </a:bodyPr>
          <a:lstStyle/>
          <a:p>
            <a:pPr marL="342900" indent="-342900">
              <a:buClr>
                <a:srgbClr val="C00000"/>
              </a:buClr>
              <a:buSzPct val="80000"/>
              <a:buFont typeface="Wingdings" panose="05000000000000000000" pitchFamily="2" charset="2"/>
              <a:buChar char="q"/>
            </a:pPr>
            <a:r>
              <a:rPr lang="fr-FR" sz="2400" b="1" dirty="0">
                <a:latin typeface="Georgia" pitchFamily="18" charset="0"/>
              </a:rPr>
              <a:t>Interpréter chronologiquement l’évolution des tracés</a:t>
            </a:r>
          </a:p>
        </p:txBody>
      </p:sp>
    </p:spTree>
    <p:extLst>
      <p:ext uri="{BB962C8B-B14F-4D97-AF65-F5344CB8AC3E}">
        <p14:creationId xmlns:p14="http://schemas.microsoft.com/office/powerpoint/2010/main" val="58037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avec flèche vers le bas 5"/>
          <p:cNvSpPr/>
          <p:nvPr/>
        </p:nvSpPr>
        <p:spPr>
          <a:xfrm>
            <a:off x="992560" y="1412776"/>
            <a:ext cx="7704856" cy="3240360"/>
          </a:xfrm>
          <a:prstGeom prst="downArrowCallout">
            <a:avLst>
              <a:gd name="adj1" fmla="val 15309"/>
              <a:gd name="adj2" fmla="val 17304"/>
              <a:gd name="adj3" fmla="val 19014"/>
              <a:gd name="adj4" fmla="val 64977"/>
            </a:avLst>
          </a:prstGeom>
          <a:solidFill>
            <a:srgbClr val="FFFF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061" name="Text Box 5"/>
          <p:cNvSpPr txBox="1">
            <a:spLocks noChangeArrowheads="1"/>
          </p:cNvSpPr>
          <p:nvPr/>
        </p:nvSpPr>
        <p:spPr bwMode="auto">
          <a:xfrm>
            <a:off x="776536" y="620688"/>
            <a:ext cx="7416800" cy="707886"/>
          </a:xfrm>
          <a:prstGeom prst="rect">
            <a:avLst/>
          </a:prstGeom>
          <a:noFill/>
          <a:ln w="9525">
            <a:noFill/>
            <a:miter lim="800000"/>
            <a:headEnd/>
            <a:tailEnd/>
          </a:ln>
        </p:spPr>
        <p:txBody>
          <a:bodyPr>
            <a:spAutoFit/>
          </a:bodyPr>
          <a:lstStyle/>
          <a:p>
            <a:pPr marL="360363" indent="-360363">
              <a:spcBef>
                <a:spcPct val="50000"/>
              </a:spcBef>
              <a:buClr>
                <a:srgbClr val="C00000"/>
              </a:buClr>
              <a:buSzPct val="85000"/>
              <a:buFont typeface="Wingdings" pitchFamily="2" charset="2"/>
              <a:buChar char="q"/>
            </a:pPr>
            <a:r>
              <a:rPr lang="fr-FR" sz="2000" b="1" dirty="0">
                <a:latin typeface="+mj-lt"/>
                <a:sym typeface="Wingdings" pitchFamily="2" charset="2"/>
              </a:rPr>
              <a:t>Des niveaux d'échelles différentes, mais qui peuvent se rejoindre dans leur temporalité :</a:t>
            </a:r>
          </a:p>
        </p:txBody>
      </p:sp>
      <p:sp>
        <p:nvSpPr>
          <p:cNvPr id="45062" name="Text Box 6"/>
          <p:cNvSpPr txBox="1">
            <a:spLocks noChangeArrowheads="1"/>
          </p:cNvSpPr>
          <p:nvPr/>
        </p:nvSpPr>
        <p:spPr bwMode="auto">
          <a:xfrm>
            <a:off x="1136577" y="1628801"/>
            <a:ext cx="7488832" cy="1092607"/>
          </a:xfrm>
          <a:prstGeom prst="rect">
            <a:avLst/>
          </a:prstGeom>
          <a:noFill/>
          <a:ln w="9525">
            <a:noFill/>
            <a:miter lim="800000"/>
            <a:headEnd/>
            <a:tailEnd/>
          </a:ln>
        </p:spPr>
        <p:txBody>
          <a:bodyPr wrap="square">
            <a:spAutoFit/>
          </a:bodyPr>
          <a:lstStyle/>
          <a:p>
            <a:pPr marL="285750" indent="-285750" algn="just">
              <a:spcBef>
                <a:spcPct val="50000"/>
              </a:spcBef>
              <a:buClr>
                <a:srgbClr val="FFC000"/>
              </a:buClr>
              <a:buSzPct val="75000"/>
              <a:buFont typeface="Wingdings" pitchFamily="2" charset="2"/>
              <a:buChar char="n"/>
            </a:pPr>
            <a:r>
              <a:rPr lang="fr-FR" sz="2000" dirty="0">
                <a:latin typeface="+mj-lt"/>
              </a:rPr>
              <a:t>Flux et modelé </a:t>
            </a:r>
            <a:r>
              <a:rPr lang="fr-FR" sz="2000" dirty="0">
                <a:latin typeface="+mj-lt"/>
                <a:sym typeface="Wingdings" pitchFamily="2" charset="2"/>
              </a:rPr>
              <a:t> temps court, linéaire et physique. </a:t>
            </a:r>
          </a:p>
          <a:p>
            <a:pPr marL="285750" indent="-285750" algn="just">
              <a:spcBef>
                <a:spcPts val="600"/>
              </a:spcBef>
              <a:buClr>
                <a:srgbClr val="FFC000"/>
              </a:buClr>
              <a:buSzPct val="75000"/>
            </a:pPr>
            <a:r>
              <a:rPr lang="fr-FR" sz="2000" dirty="0">
                <a:latin typeface="+mj-lt"/>
                <a:sym typeface="Wingdings" pitchFamily="2" charset="2"/>
              </a:rPr>
              <a:t>	Très liés car la fluidité du flux dépend en grande partie de la qualité du modelé.</a:t>
            </a:r>
            <a:endParaRPr lang="fr-FR" sz="2000" dirty="0">
              <a:latin typeface="+mj-lt"/>
            </a:endParaRPr>
          </a:p>
        </p:txBody>
      </p:sp>
      <p:sp>
        <p:nvSpPr>
          <p:cNvPr id="45063" name="Text Box 7"/>
          <p:cNvSpPr txBox="1">
            <a:spLocks noChangeArrowheads="1"/>
          </p:cNvSpPr>
          <p:nvPr/>
        </p:nvSpPr>
        <p:spPr bwMode="auto">
          <a:xfrm>
            <a:off x="1130571" y="2884874"/>
            <a:ext cx="7362899" cy="400110"/>
          </a:xfrm>
          <a:prstGeom prst="rect">
            <a:avLst/>
          </a:prstGeom>
          <a:noFill/>
          <a:ln w="9525">
            <a:noFill/>
            <a:miter lim="800000"/>
            <a:headEnd/>
            <a:tailEnd/>
          </a:ln>
        </p:spPr>
        <p:txBody>
          <a:bodyPr wrap="square">
            <a:spAutoFit/>
          </a:bodyPr>
          <a:lstStyle/>
          <a:p>
            <a:pPr marL="285750" indent="-285750">
              <a:spcBef>
                <a:spcPct val="50000"/>
              </a:spcBef>
              <a:buClr>
                <a:srgbClr val="FFC000"/>
              </a:buClr>
              <a:buSzPct val="75000"/>
              <a:buFont typeface="Wingdings" pitchFamily="2" charset="2"/>
              <a:buChar char="n"/>
            </a:pPr>
            <a:r>
              <a:rPr lang="fr-FR" sz="2000" dirty="0">
                <a:latin typeface="+mj-lt"/>
              </a:rPr>
              <a:t>Tracé et itinéraire </a:t>
            </a:r>
            <a:r>
              <a:rPr lang="fr-FR" sz="2000" dirty="0">
                <a:latin typeface="+mj-lt"/>
                <a:sym typeface="Wingdings" pitchFamily="2" charset="2"/>
              </a:rPr>
              <a:t> temps long, complexe et dynamique.</a:t>
            </a:r>
            <a:endParaRPr lang="fr-FR" sz="2000" dirty="0">
              <a:latin typeface="+mj-lt"/>
            </a:endParaRPr>
          </a:p>
        </p:txBody>
      </p:sp>
      <p:sp>
        <p:nvSpPr>
          <p:cNvPr id="45064" name="Text Box 8"/>
          <p:cNvSpPr txBox="1">
            <a:spLocks noChangeArrowheads="1"/>
          </p:cNvSpPr>
          <p:nvPr/>
        </p:nvSpPr>
        <p:spPr bwMode="auto">
          <a:xfrm>
            <a:off x="1398006" y="4869161"/>
            <a:ext cx="7109991" cy="1323439"/>
          </a:xfrm>
          <a:prstGeom prst="rect">
            <a:avLst/>
          </a:prstGeom>
          <a:noFill/>
          <a:ln w="9525">
            <a:noFill/>
            <a:miter lim="800000"/>
            <a:headEnd/>
            <a:tailEnd/>
          </a:ln>
        </p:spPr>
        <p:txBody>
          <a:bodyPr wrap="square">
            <a:spAutoFit/>
          </a:bodyPr>
          <a:lstStyle/>
          <a:p>
            <a:pPr algn="ctr">
              <a:spcBef>
                <a:spcPct val="50000"/>
              </a:spcBef>
            </a:pPr>
            <a:r>
              <a:rPr lang="fr-FR" sz="2000" b="1" dirty="0">
                <a:solidFill>
                  <a:srgbClr val="C00000"/>
                </a:solidFill>
                <a:latin typeface="+mj-lt"/>
                <a:sym typeface="Wingdings" pitchFamily="2" charset="2"/>
              </a:rPr>
              <a:t>Parler plutôt de </a:t>
            </a:r>
            <a:r>
              <a:rPr lang="fr-FR" sz="2000" b="1" dirty="0" err="1">
                <a:latin typeface="+mj-lt"/>
                <a:sym typeface="Wingdings" pitchFamily="2" charset="2"/>
              </a:rPr>
              <a:t>spatio</a:t>
            </a:r>
            <a:r>
              <a:rPr lang="fr-FR" sz="2000" b="1" dirty="0">
                <a:latin typeface="+mj-lt"/>
                <a:sym typeface="Wingdings" pitchFamily="2" charset="2"/>
              </a:rPr>
              <a:t>-temporalités</a:t>
            </a:r>
            <a:r>
              <a:rPr lang="fr-FR" sz="2000" b="1" dirty="0">
                <a:solidFill>
                  <a:srgbClr val="C00000"/>
                </a:solidFill>
                <a:latin typeface="+mj-lt"/>
                <a:sym typeface="Wingdings" pitchFamily="2" charset="2"/>
              </a:rPr>
              <a:t> que de temporalités car les conditions de transmission des formes s'expriment à des échelles chronologiques </a:t>
            </a:r>
            <a:r>
              <a:rPr lang="fr-FR" sz="2000" b="1" u="sng" dirty="0">
                <a:solidFill>
                  <a:srgbClr val="C00000"/>
                </a:solidFill>
                <a:latin typeface="+mj-lt"/>
                <a:sym typeface="Wingdings" pitchFamily="2" charset="2"/>
              </a:rPr>
              <a:t>et</a:t>
            </a:r>
            <a:r>
              <a:rPr lang="fr-FR" sz="2000" b="1" dirty="0">
                <a:solidFill>
                  <a:srgbClr val="C00000"/>
                </a:solidFill>
                <a:latin typeface="+mj-lt"/>
                <a:sym typeface="Wingdings" pitchFamily="2" charset="2"/>
              </a:rPr>
              <a:t> géographiques variées. </a:t>
            </a:r>
          </a:p>
        </p:txBody>
      </p:sp>
    </p:spTree>
    <p:extLst>
      <p:ext uri="{BB962C8B-B14F-4D97-AF65-F5344CB8AC3E}">
        <p14:creationId xmlns:p14="http://schemas.microsoft.com/office/powerpoint/2010/main" val="426450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5064"/>
                                        </p:tgtEl>
                                        <p:attrNameLst>
                                          <p:attrName>style.visibility</p:attrName>
                                        </p:attrNameLst>
                                      </p:cBhvr>
                                      <p:to>
                                        <p:strVal val="visible"/>
                                      </p:to>
                                    </p:set>
                                    <p:anim calcmode="lin" valueType="num">
                                      <p:cBhvr>
                                        <p:cTn id="11" dur="500" fill="hold"/>
                                        <p:tgtEl>
                                          <p:spTgt spid="45064"/>
                                        </p:tgtEl>
                                        <p:attrNameLst>
                                          <p:attrName>ppt_w</p:attrName>
                                        </p:attrNameLst>
                                      </p:cBhvr>
                                      <p:tavLst>
                                        <p:tav tm="0">
                                          <p:val>
                                            <p:fltVal val="0"/>
                                          </p:val>
                                        </p:tav>
                                        <p:tav tm="100000">
                                          <p:val>
                                            <p:strVal val="#ppt_w"/>
                                          </p:val>
                                        </p:tav>
                                      </p:tavLst>
                                    </p:anim>
                                    <p:anim calcmode="lin" valueType="num">
                                      <p:cBhvr>
                                        <p:cTn id="12" dur="500" fill="hold"/>
                                        <p:tgtEl>
                                          <p:spTgt spid="45064"/>
                                        </p:tgtEl>
                                        <p:attrNameLst>
                                          <p:attrName>ppt_h</p:attrName>
                                        </p:attrNameLst>
                                      </p:cBhvr>
                                      <p:tavLst>
                                        <p:tav tm="0">
                                          <p:val>
                                            <p:fltVal val="0"/>
                                          </p:val>
                                        </p:tav>
                                        <p:tav tm="100000">
                                          <p:val>
                                            <p:strVal val="#ppt_h"/>
                                          </p:val>
                                        </p:tav>
                                      </p:tavLst>
                                    </p:anim>
                                    <p:animEffect transition="in" filter="fade">
                                      <p:cBhvr>
                                        <p:cTn id="13"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506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C00000"/>
                </a:solidFill>
              </a:rPr>
              <a:t>De la difficulté de dater les tracés</a:t>
            </a:r>
          </a:p>
        </p:txBody>
      </p:sp>
      <p:sp>
        <p:nvSpPr>
          <p:cNvPr id="3" name="Espace réservé du contenu 2"/>
          <p:cNvSpPr>
            <a:spLocks noGrp="1"/>
          </p:cNvSpPr>
          <p:nvPr>
            <p:ph sz="quarter" idx="1"/>
          </p:nvPr>
        </p:nvSpPr>
        <p:spPr>
          <a:xfrm>
            <a:off x="560513" y="1527048"/>
            <a:ext cx="8656512" cy="5214320"/>
          </a:xfrm>
        </p:spPr>
        <p:txBody>
          <a:bodyPr/>
          <a:lstStyle/>
          <a:p>
            <a:pPr marL="0" indent="0" algn="just">
              <a:spcAft>
                <a:spcPts val="600"/>
              </a:spcAft>
              <a:buNone/>
            </a:pPr>
            <a:r>
              <a:rPr lang="fr-FR" sz="1200" dirty="0"/>
              <a:t>Parce que les éléments de datation directe des chemins sont rares (dans le cadre des fouilles, forcément ponctuelles) et souvent imparfaits (peu de mobilier trouvé sur un chemin hors habitat et problèmes de datation des chemins utilisés sur la longue durée), c’est principalement </a:t>
            </a:r>
            <a:r>
              <a:rPr lang="fr-FR" sz="1200" b="1" dirty="0"/>
              <a:t>l’histoire des habitats traversés </a:t>
            </a:r>
            <a:r>
              <a:rPr lang="fr-FR" sz="1200" dirty="0"/>
              <a:t>qui apporte des informations chronologiques. </a:t>
            </a:r>
          </a:p>
          <a:p>
            <a:pPr marL="0" indent="0" algn="just">
              <a:spcAft>
                <a:spcPts val="600"/>
              </a:spcAft>
              <a:buNone/>
            </a:pPr>
            <a:r>
              <a:rPr lang="fr-FR" sz="1200" dirty="0"/>
              <a:t>Mais cette méthode soulève des difficultés car nos connaissances sont limitées puisque les fouilles et sondages au cœur des bourgs et villages sont rares voire inexistants. Cela oblitère notre connaissance des </a:t>
            </a:r>
            <a:r>
              <a:rPr lang="fr-FR" sz="1200" b="1" dirty="0"/>
              <a:t>héritages antérieurs aux Xe-XIe siècle </a:t>
            </a:r>
            <a:r>
              <a:rPr lang="fr-FR" sz="1200" dirty="0"/>
              <a:t>(au mieux, le plus souvent). Ainsi, comme le soulignait Samuel Leturcq [dans </a:t>
            </a:r>
            <a:r>
              <a:rPr lang="fr-FR" sz="1200" i="1" dirty="0"/>
              <a:t>Les formes des paysages-</a:t>
            </a:r>
            <a:r>
              <a:rPr lang="fr-FR" sz="1200" dirty="0"/>
              <a:t>3, 1997 : 82], si l’on peut surtout conclure avec certitude qu’un axe passant par tel centre habité était utilisé à une époque donnée – celle où l’occupation du lieu est attestée –, il reste difficile d’affirmer que le chemin actuel ou </a:t>
            </a:r>
            <a:r>
              <a:rPr lang="fr-FR" sz="1200" dirty="0" err="1"/>
              <a:t>subcontemporain</a:t>
            </a:r>
            <a:r>
              <a:rPr lang="fr-FR" sz="1200" dirty="0"/>
              <a:t> étudié correspond précisément à un tracé plus ancien, par exemple gallo-romain, sur la seule base de la datation des habitats reliés. Néanmoins, on est autorisé à considérer qu’un tracé perdure si l’on accepte que cette transmission s’opère selon des transformations constantes et multiples des modelés (</a:t>
            </a:r>
            <a:r>
              <a:rPr lang="fr-FR" sz="1200" b="1" dirty="0"/>
              <a:t>transformission</a:t>
            </a:r>
            <a:r>
              <a:rPr lang="fr-FR" sz="1200" dirty="0"/>
              <a:t>). </a:t>
            </a:r>
          </a:p>
          <a:p>
            <a:pPr marL="0" indent="0" algn="just">
              <a:spcAft>
                <a:spcPts val="600"/>
              </a:spcAft>
              <a:buNone/>
            </a:pPr>
            <a:r>
              <a:rPr lang="fr-FR" sz="1200" dirty="0"/>
              <a:t>Par ailleurs, la grande </a:t>
            </a:r>
            <a:r>
              <a:rPr lang="fr-FR" sz="1200" b="1" dirty="0"/>
              <a:t>labilité des tracés doit aussi se concevoir à grande échelle</a:t>
            </a:r>
            <a:r>
              <a:rPr lang="fr-FR" sz="1200" dirty="0"/>
              <a:t>, c'est-à-dire pas uniquement la multiplication des tracés au sein d’un itinéraire de plus petite échelle, mais aussi le glissement latéral parfois très léger d’un tracé pour un autre, au gré des difficultés de roulement sur la chaussée, tout en gardant une orientation et une logique similaires, à la mesure près des quelques mètres qui les séparent concrètement dans leur emprise au sol. Or, les fenêtres archéologiques ouvertes lors d’un chantier archéologique ne permettent pas toujours de saisir un tracé qui serait un peu plus éloigné et situé hors des limites de la fouille. Gilles Leroux a proposé de </a:t>
            </a:r>
            <a:r>
              <a:rPr lang="fr-FR" sz="1200" b="1" dirty="0"/>
              <a:t>parler</a:t>
            </a:r>
            <a:r>
              <a:rPr lang="fr-FR" sz="1200" dirty="0"/>
              <a:t> </a:t>
            </a:r>
            <a:r>
              <a:rPr lang="fr-FR" sz="1200" b="1" dirty="0"/>
              <a:t>d’itinéraires « flottants » </a:t>
            </a:r>
            <a:r>
              <a:rPr lang="fr-FR" sz="1200" dirty="0"/>
              <a:t>pour qualifier ces chemins par nature labiles et par ailleurs difficiles à saisir archéologiquement : « À chaque fois, ces traces se développent sur plusieurs mètres de largeur et correspondent à des marques directement imprimées sur le substrat, ce qui signifie qu’il n’y a pas d’apport particulier pour asseoir le chemin ». </a:t>
            </a:r>
          </a:p>
          <a:p>
            <a:pPr marL="0" indent="0" algn="just">
              <a:spcAft>
                <a:spcPts val="600"/>
              </a:spcAft>
              <a:buNone/>
            </a:pPr>
            <a:r>
              <a:rPr lang="fr-FR" sz="1200" dirty="0"/>
              <a:t>En dernière étape, on peut tenter de reconstituer, pour chaque itinéraire, « l’histoire interne des tracés qui le composent » et proposer des </a:t>
            </a:r>
            <a:r>
              <a:rPr lang="fr-FR" sz="1200" i="1" dirty="0"/>
              <a:t>scenarii</a:t>
            </a:r>
            <a:r>
              <a:rPr lang="fr-FR" sz="1200" dirty="0"/>
              <a:t> pour interpréter les évolutions des itinéraires et ainsi </a:t>
            </a:r>
            <a:r>
              <a:rPr lang="fr-FR" sz="1200" b="1" dirty="0"/>
              <a:t>« tracer les grandes lignes de l’histoire du réseau routier »</a:t>
            </a:r>
            <a:r>
              <a:rPr lang="fr-FR" sz="1200" dirty="0"/>
              <a:t> [</a:t>
            </a:r>
            <a:r>
              <a:rPr lang="fr-FR" sz="1200" dirty="0" err="1"/>
              <a:t>Vion</a:t>
            </a:r>
            <a:r>
              <a:rPr lang="fr-FR" sz="1200" dirty="0"/>
              <a:t> 1989 : 87-97]. Si les conclusions sont évidemment discutables, elles représentent néanmoins une matière source de réflexion sur l’histoire des territoires.</a:t>
            </a:r>
          </a:p>
          <a:p>
            <a:pPr marL="0" indent="0" algn="just">
              <a:spcAft>
                <a:spcPts val="600"/>
              </a:spcAft>
              <a:buNone/>
            </a:pPr>
            <a:endParaRPr lang="fr-FR" sz="1200" dirty="0"/>
          </a:p>
          <a:p>
            <a:pPr algn="just">
              <a:spcAft>
                <a:spcPts val="600"/>
              </a:spcAft>
            </a:pPr>
            <a:endParaRPr lang="fr-FR" sz="2400" dirty="0"/>
          </a:p>
        </p:txBody>
      </p:sp>
    </p:spTree>
    <p:extLst>
      <p:ext uri="{BB962C8B-B14F-4D97-AF65-F5344CB8AC3E}">
        <p14:creationId xmlns:p14="http://schemas.microsoft.com/office/powerpoint/2010/main" val="3503437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FB6E0-482F-363A-2F69-2C825DA3F1F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BA6341D-432D-6818-F5D1-5BEDB98EFE48}"/>
              </a:ext>
            </a:extLst>
          </p:cNvPr>
          <p:cNvSpPr>
            <a:spLocks noGrp="1"/>
          </p:cNvSpPr>
          <p:nvPr>
            <p:ph type="body" idx="1"/>
          </p:nvPr>
        </p:nvSpPr>
        <p:spPr>
          <a:xfrm>
            <a:off x="916074" y="3267944"/>
            <a:ext cx="8213390" cy="1673225"/>
          </a:xfrm>
        </p:spPr>
        <p:txBody>
          <a:bodyPr/>
          <a:lstStyle/>
          <a:p>
            <a:r>
              <a:rPr lang="fr-FR" sz="2400" dirty="0"/>
              <a:t>LE travail à GRANDE Échelle </a:t>
            </a:r>
          </a:p>
          <a:p>
            <a:r>
              <a:rPr lang="fr-FR" sz="2400" dirty="0"/>
              <a:t>OU Échelle locale</a:t>
            </a:r>
          </a:p>
        </p:txBody>
      </p:sp>
      <p:sp>
        <p:nvSpPr>
          <p:cNvPr id="3" name="Titre 2">
            <a:extLst>
              <a:ext uri="{FF2B5EF4-FFF2-40B4-BE49-F238E27FC236}">
                <a16:creationId xmlns:a16="http://schemas.microsoft.com/office/drawing/2014/main" id="{9A91C1B9-411F-2C8A-DB6E-D24059EAE693}"/>
              </a:ext>
            </a:extLst>
          </p:cNvPr>
          <p:cNvSpPr>
            <a:spLocks noGrp="1"/>
          </p:cNvSpPr>
          <p:nvPr>
            <p:ph type="title"/>
          </p:nvPr>
        </p:nvSpPr>
        <p:spPr>
          <a:xfrm>
            <a:off x="272480" y="332656"/>
            <a:ext cx="9505056" cy="1080120"/>
          </a:xfrm>
        </p:spPr>
        <p:txBody>
          <a:bodyPr/>
          <a:lstStyle/>
          <a:p>
            <a:r>
              <a:rPr lang="fr-FR" sz="3600" dirty="0"/>
              <a:t>2. Relevés et interprétations morphologiques</a:t>
            </a:r>
          </a:p>
        </p:txBody>
      </p:sp>
    </p:spTree>
    <p:extLst>
      <p:ext uri="{BB962C8B-B14F-4D97-AF65-F5344CB8AC3E}">
        <p14:creationId xmlns:p14="http://schemas.microsoft.com/office/powerpoint/2010/main" val="3010862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2" descr="Lelleton_IGN1950.jpg">
            <a:extLst>
              <a:ext uri="{FF2B5EF4-FFF2-40B4-BE49-F238E27FC236}">
                <a16:creationId xmlns:a16="http://schemas.microsoft.com/office/drawing/2014/main" id="{46C48059-F7F0-45E5-8F7C-6AF09511F8D3}"/>
              </a:ext>
            </a:extLst>
          </p:cNvPr>
          <p:cNvPicPr>
            <a:picLocks noChangeAspect="1"/>
          </p:cNvPicPr>
          <p:nvPr/>
        </p:nvPicPr>
        <p:blipFill>
          <a:blip r:embed="rId2" cstate="screen"/>
          <a:srcRect b="199"/>
          <a:stretch>
            <a:fillRect/>
          </a:stretch>
        </p:blipFill>
        <p:spPr bwMode="auto">
          <a:xfrm>
            <a:off x="228772" y="1365746"/>
            <a:ext cx="6141045" cy="3999708"/>
          </a:xfrm>
          <a:prstGeom prst="rect">
            <a:avLst/>
          </a:prstGeom>
          <a:noFill/>
          <a:ln w="9525">
            <a:noFill/>
            <a:miter lim="800000"/>
            <a:headEnd/>
            <a:tailEnd/>
          </a:ln>
        </p:spPr>
      </p:pic>
      <p:pic>
        <p:nvPicPr>
          <p:cNvPr id="9" name="Image 8">
            <a:extLst>
              <a:ext uri="{FF2B5EF4-FFF2-40B4-BE49-F238E27FC236}">
                <a16:creationId xmlns:a16="http://schemas.microsoft.com/office/drawing/2014/main" id="{3D51B27B-662C-40AC-8DC0-B3B492E9B296}"/>
              </a:ext>
            </a:extLst>
          </p:cNvPr>
          <p:cNvPicPr>
            <a:picLocks noChangeAspect="1"/>
          </p:cNvPicPr>
          <p:nvPr/>
        </p:nvPicPr>
        <p:blipFill>
          <a:blip r:embed="rId3"/>
          <a:stretch>
            <a:fillRect/>
          </a:stretch>
        </p:blipFill>
        <p:spPr>
          <a:xfrm>
            <a:off x="4232920" y="3800388"/>
            <a:ext cx="5631837" cy="3070508"/>
          </a:xfrm>
          <a:prstGeom prst="rect">
            <a:avLst/>
          </a:prstGeom>
        </p:spPr>
      </p:pic>
      <p:sp>
        <p:nvSpPr>
          <p:cNvPr id="10" name="Ellipse 9">
            <a:extLst>
              <a:ext uri="{FF2B5EF4-FFF2-40B4-BE49-F238E27FC236}">
                <a16:creationId xmlns:a16="http://schemas.microsoft.com/office/drawing/2014/main" id="{3AEE3488-3A76-4181-BADB-DF4AB79E8A7A}"/>
              </a:ext>
            </a:extLst>
          </p:cNvPr>
          <p:cNvSpPr/>
          <p:nvPr/>
        </p:nvSpPr>
        <p:spPr>
          <a:xfrm rot="252136">
            <a:off x="4116881" y="4764603"/>
            <a:ext cx="3451990" cy="4750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4">
            <a:extLst>
              <a:ext uri="{FF2B5EF4-FFF2-40B4-BE49-F238E27FC236}">
                <a16:creationId xmlns:a16="http://schemas.microsoft.com/office/drawing/2014/main" id="{04FD84FE-62FD-4C33-91AC-034394EFBF5D}"/>
              </a:ext>
            </a:extLst>
          </p:cNvPr>
          <p:cNvPicPr>
            <a:picLocks noChangeAspect="1" noChangeArrowheads="1"/>
          </p:cNvPicPr>
          <p:nvPr/>
        </p:nvPicPr>
        <p:blipFill>
          <a:blip r:embed="rId4" cstate="print"/>
          <a:srcRect/>
          <a:stretch>
            <a:fillRect/>
          </a:stretch>
        </p:blipFill>
        <p:spPr bwMode="auto">
          <a:xfrm>
            <a:off x="6259734" y="879880"/>
            <a:ext cx="3496005" cy="3004379"/>
          </a:xfrm>
          <a:prstGeom prst="rect">
            <a:avLst/>
          </a:prstGeom>
          <a:ln>
            <a:noFill/>
          </a:ln>
          <a:effectLst>
            <a:outerShdw blurRad="292100" dist="139700" dir="2700000" algn="tl" rotWithShape="0">
              <a:srgbClr val="333333">
                <a:alpha val="65000"/>
              </a:srgbClr>
            </a:outerShdw>
          </a:effectLst>
        </p:spPr>
      </p:pic>
      <p:sp>
        <p:nvSpPr>
          <p:cNvPr id="11" name="Ellipse 10">
            <a:extLst>
              <a:ext uri="{FF2B5EF4-FFF2-40B4-BE49-F238E27FC236}">
                <a16:creationId xmlns:a16="http://schemas.microsoft.com/office/drawing/2014/main" id="{9A425913-ED9E-42F6-AC93-36A3FEA05534}"/>
              </a:ext>
            </a:extLst>
          </p:cNvPr>
          <p:cNvSpPr/>
          <p:nvPr/>
        </p:nvSpPr>
        <p:spPr>
          <a:xfrm rot="312489">
            <a:off x="7060581" y="4944981"/>
            <a:ext cx="2789572" cy="448624"/>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18">
            <a:extLst>
              <a:ext uri="{FF2B5EF4-FFF2-40B4-BE49-F238E27FC236}">
                <a16:creationId xmlns:a16="http://schemas.microsoft.com/office/drawing/2014/main" id="{9BF763F7-394C-C227-20D9-D78BB96F4AAB}"/>
              </a:ext>
            </a:extLst>
          </p:cNvPr>
          <p:cNvSpPr txBox="1">
            <a:spLocks noChangeArrowheads="1"/>
          </p:cNvSpPr>
          <p:nvPr/>
        </p:nvSpPr>
        <p:spPr bwMode="auto">
          <a:xfrm>
            <a:off x="255764" y="399578"/>
            <a:ext cx="93777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2.1 Carto- et photo-interprétation, l’étude des tronçons</a:t>
            </a:r>
          </a:p>
        </p:txBody>
      </p:sp>
      <p:sp>
        <p:nvSpPr>
          <p:cNvPr id="2" name="ZoneTexte 1">
            <a:extLst>
              <a:ext uri="{FF2B5EF4-FFF2-40B4-BE49-F238E27FC236}">
                <a16:creationId xmlns:a16="http://schemas.microsoft.com/office/drawing/2014/main" id="{E365EE53-7222-B2E5-65BA-1DE5EB4320FC}"/>
              </a:ext>
            </a:extLst>
          </p:cNvPr>
          <p:cNvSpPr txBox="1"/>
          <p:nvPr/>
        </p:nvSpPr>
        <p:spPr>
          <a:xfrm>
            <a:off x="77323" y="6384362"/>
            <a:ext cx="9649072" cy="438582"/>
          </a:xfrm>
          <a:prstGeom prst="rect">
            <a:avLst/>
          </a:prstGeom>
          <a:noFill/>
        </p:spPr>
        <p:txBody>
          <a:bodyPr wrap="square">
            <a:spAutoFit/>
          </a:bodyPr>
          <a:lstStyle/>
          <a:p>
            <a:pPr algn="ctr"/>
            <a:r>
              <a:rPr lang="fr-FR" sz="1200" dirty="0">
                <a:solidFill>
                  <a:schemeClr val="bg1"/>
                </a:solidFill>
              </a:rPr>
              <a:t>Étude </a:t>
            </a:r>
            <a:r>
              <a:rPr lang="fr-FR" sz="1200" dirty="0" err="1">
                <a:solidFill>
                  <a:schemeClr val="bg1"/>
                </a:solidFill>
              </a:rPr>
              <a:t>archéogéographique</a:t>
            </a:r>
            <a:r>
              <a:rPr lang="fr-FR" sz="1200" dirty="0">
                <a:solidFill>
                  <a:schemeClr val="bg1"/>
                </a:solidFill>
              </a:rPr>
              <a:t>, rapport de fouille de la </a:t>
            </a:r>
            <a:r>
              <a:rPr lang="fr-FR" sz="1200" dirty="0" err="1">
                <a:solidFill>
                  <a:schemeClr val="bg1"/>
                </a:solidFill>
              </a:rPr>
              <a:t>Perdiotrais</a:t>
            </a:r>
            <a:r>
              <a:rPr lang="fr-FR" sz="1200" dirty="0">
                <a:solidFill>
                  <a:schemeClr val="bg1"/>
                </a:solidFill>
              </a:rPr>
              <a:t>, Magali </a:t>
            </a:r>
            <a:r>
              <a:rPr lang="fr-FR" sz="1200" dirty="0" err="1">
                <a:solidFill>
                  <a:schemeClr val="bg1"/>
                </a:solidFill>
              </a:rPr>
              <a:t>Watteaux</a:t>
            </a:r>
            <a:endParaRPr lang="fr-FR" sz="1200" dirty="0">
              <a:solidFill>
                <a:schemeClr val="bg1"/>
              </a:solidFill>
            </a:endParaRPr>
          </a:p>
          <a:p>
            <a:pPr algn="ctr"/>
            <a:r>
              <a:rPr lang="fr-FR" sz="1050" dirty="0">
                <a:solidFill>
                  <a:schemeClr val="bg1"/>
                </a:solidFill>
              </a:rPr>
              <a:t> </a:t>
            </a:r>
          </a:p>
        </p:txBody>
      </p:sp>
    </p:spTree>
    <p:extLst>
      <p:ext uri="{BB962C8B-B14F-4D97-AF65-F5344CB8AC3E}">
        <p14:creationId xmlns:p14="http://schemas.microsoft.com/office/powerpoint/2010/main" val="312464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a:grpSpLocks noChangeAspect="1"/>
          </p:cNvGrpSpPr>
          <p:nvPr/>
        </p:nvGrpSpPr>
        <p:grpSpPr>
          <a:xfrm>
            <a:off x="200472" y="1628800"/>
            <a:ext cx="9597086" cy="4548337"/>
            <a:chOff x="-35574" y="2056206"/>
            <a:chExt cx="8518347" cy="4037091"/>
          </a:xfrm>
        </p:grpSpPr>
        <p:pic>
          <p:nvPicPr>
            <p:cNvPr id="4" name="Image 3"/>
            <p:cNvPicPr>
              <a:picLocks noChangeAspect="1"/>
            </p:cNvPicPr>
            <p:nvPr/>
          </p:nvPicPr>
          <p:blipFill>
            <a:blip r:embed="rId2"/>
            <a:stretch>
              <a:fillRect/>
            </a:stretch>
          </p:blipFill>
          <p:spPr>
            <a:xfrm rot="5400000">
              <a:off x="692492" y="1328140"/>
              <a:ext cx="3316417" cy="4772550"/>
            </a:xfrm>
            <a:prstGeom prst="rect">
              <a:avLst/>
            </a:prstGeom>
          </p:spPr>
        </p:pic>
        <p:pic>
          <p:nvPicPr>
            <p:cNvPr id="5" name="Image 4"/>
            <p:cNvPicPr>
              <a:picLocks noChangeAspect="1"/>
            </p:cNvPicPr>
            <p:nvPr/>
          </p:nvPicPr>
          <p:blipFill rotWithShape="1">
            <a:blip r:embed="rId3"/>
            <a:srcRect l="2222" r="1" b="1025"/>
            <a:stretch/>
          </p:blipFill>
          <p:spPr>
            <a:xfrm rot="5400000">
              <a:off x="4593651" y="2204174"/>
              <a:ext cx="3168352" cy="4609893"/>
            </a:xfrm>
            <a:prstGeom prst="rect">
              <a:avLst/>
            </a:prstGeom>
          </p:spPr>
        </p:pic>
      </p:grpSp>
      <p:pic>
        <p:nvPicPr>
          <p:cNvPr id="8" name="Image 7" descr="Mission1952_F0918-1218_cl56.jpg"/>
          <p:cNvPicPr>
            <a:picLocks noChangeAspect="1"/>
          </p:cNvPicPr>
          <p:nvPr/>
        </p:nvPicPr>
        <p:blipFill rotWithShape="1">
          <a:blip r:embed="rId4" cstate="print"/>
          <a:srcRect r="13363" b="6500"/>
          <a:stretch/>
        </p:blipFill>
        <p:spPr bwMode="auto">
          <a:xfrm>
            <a:off x="0" y="1341834"/>
            <a:ext cx="3368823" cy="3168352"/>
          </a:xfrm>
          <a:prstGeom prst="rect">
            <a:avLst/>
          </a:prstGeom>
          <a:ln>
            <a:noFill/>
          </a:ln>
          <a:effectLst/>
        </p:spPr>
      </p:pic>
      <p:sp>
        <p:nvSpPr>
          <p:cNvPr id="7" name="ZoneTexte 6">
            <a:extLst>
              <a:ext uri="{FF2B5EF4-FFF2-40B4-BE49-F238E27FC236}">
                <a16:creationId xmlns:a16="http://schemas.microsoft.com/office/drawing/2014/main" id="{C7EDA55A-83D9-44CA-BC3B-90D5CE123C12}"/>
              </a:ext>
            </a:extLst>
          </p:cNvPr>
          <p:cNvSpPr txBox="1"/>
          <p:nvPr/>
        </p:nvSpPr>
        <p:spPr>
          <a:xfrm>
            <a:off x="2356162" y="332656"/>
            <a:ext cx="5193677" cy="646331"/>
          </a:xfrm>
          <a:prstGeom prst="rect">
            <a:avLst/>
          </a:prstGeom>
          <a:noFill/>
        </p:spPr>
        <p:txBody>
          <a:bodyPr wrap="square" rtlCol="0">
            <a:spAutoFit/>
          </a:bodyPr>
          <a:lstStyle/>
          <a:p>
            <a:pPr algn="ctr"/>
            <a:r>
              <a:rPr lang="fr-FR" b="1" dirty="0"/>
              <a:t>Cadastre napoléonien (début XIXe) et photographies aériennes (1950’s)</a:t>
            </a:r>
          </a:p>
        </p:txBody>
      </p:sp>
      <mc:AlternateContent xmlns:mc="http://schemas.openxmlformats.org/markup-compatibility/2006" xmlns:p14="http://schemas.microsoft.com/office/powerpoint/2010/main">
        <mc:Choice Requires="p14">
          <p:contentPart p14:bwMode="auto" r:id="rId5">
            <p14:nvContentPartPr>
              <p14:cNvPr id="2" name="Encre 1">
                <a:extLst>
                  <a:ext uri="{FF2B5EF4-FFF2-40B4-BE49-F238E27FC236}">
                    <a16:creationId xmlns:a16="http://schemas.microsoft.com/office/drawing/2014/main" id="{314A79FA-1944-368A-D3AD-C324CD807FA0}"/>
                  </a:ext>
                </a:extLst>
              </p14:cNvPr>
              <p14:cNvContentPartPr/>
              <p14:nvPr/>
            </p14:nvContentPartPr>
            <p14:xfrm>
              <a:off x="3307765" y="4534221"/>
              <a:ext cx="360" cy="360"/>
            </p14:xfrm>
          </p:contentPart>
        </mc:Choice>
        <mc:Fallback xmlns="">
          <p:pic>
            <p:nvPicPr>
              <p:cNvPr id="2" name="Encre 1">
                <a:extLst>
                  <a:ext uri="{FF2B5EF4-FFF2-40B4-BE49-F238E27FC236}">
                    <a16:creationId xmlns:a16="http://schemas.microsoft.com/office/drawing/2014/main" id="{314A79FA-1944-368A-D3AD-C324CD807FA0}"/>
                  </a:ext>
                </a:extLst>
              </p:cNvPr>
              <p:cNvPicPr/>
              <p:nvPr/>
            </p:nvPicPr>
            <p:blipFill>
              <a:blip r:embed="rId6"/>
              <a:stretch>
                <a:fillRect/>
              </a:stretch>
            </p:blipFill>
            <p:spPr>
              <a:xfrm>
                <a:off x="3303445" y="4529901"/>
                <a:ext cx="9000" cy="9000"/>
              </a:xfrm>
              <a:prstGeom prst="rect">
                <a:avLst/>
              </a:prstGeom>
            </p:spPr>
          </p:pic>
        </mc:Fallback>
      </mc:AlternateContent>
      <p:sp>
        <p:nvSpPr>
          <p:cNvPr id="3" name="ZoneTexte 2">
            <a:extLst>
              <a:ext uri="{FF2B5EF4-FFF2-40B4-BE49-F238E27FC236}">
                <a16:creationId xmlns:a16="http://schemas.microsoft.com/office/drawing/2014/main" id="{FAAEBC5B-3578-8BC5-ED0D-AD6AC189FD51}"/>
              </a:ext>
            </a:extLst>
          </p:cNvPr>
          <p:cNvSpPr txBox="1"/>
          <p:nvPr/>
        </p:nvSpPr>
        <p:spPr>
          <a:xfrm>
            <a:off x="128464" y="6378061"/>
            <a:ext cx="9649072" cy="438582"/>
          </a:xfrm>
          <a:prstGeom prst="rect">
            <a:avLst/>
          </a:prstGeom>
          <a:noFill/>
        </p:spPr>
        <p:txBody>
          <a:bodyPr wrap="square">
            <a:spAutoFit/>
          </a:bodyPr>
          <a:lstStyle/>
          <a:p>
            <a:pPr algn="ctr"/>
            <a:r>
              <a:rPr lang="fr-FR" sz="1200" dirty="0">
                <a:solidFill>
                  <a:schemeClr val="bg1"/>
                </a:solidFill>
              </a:rPr>
              <a:t>Étude </a:t>
            </a:r>
            <a:r>
              <a:rPr lang="fr-FR" sz="1200" dirty="0" err="1">
                <a:solidFill>
                  <a:schemeClr val="bg1"/>
                </a:solidFill>
              </a:rPr>
              <a:t>archéogéographique</a:t>
            </a:r>
            <a:r>
              <a:rPr lang="fr-FR" sz="1200" dirty="0">
                <a:solidFill>
                  <a:schemeClr val="bg1"/>
                </a:solidFill>
              </a:rPr>
              <a:t>, rapport de fouille de la </a:t>
            </a:r>
            <a:r>
              <a:rPr lang="fr-FR" sz="1200" dirty="0" err="1">
                <a:solidFill>
                  <a:schemeClr val="bg1"/>
                </a:solidFill>
              </a:rPr>
              <a:t>Perdiotrais</a:t>
            </a:r>
            <a:r>
              <a:rPr lang="fr-FR" sz="1200" dirty="0">
                <a:solidFill>
                  <a:schemeClr val="bg1"/>
                </a:solidFill>
              </a:rPr>
              <a:t>, Magali </a:t>
            </a:r>
            <a:r>
              <a:rPr lang="fr-FR" sz="1200" dirty="0" err="1">
                <a:solidFill>
                  <a:schemeClr val="bg1"/>
                </a:solidFill>
              </a:rPr>
              <a:t>Watteaux</a:t>
            </a:r>
            <a:endParaRPr lang="fr-FR" sz="1200" dirty="0">
              <a:solidFill>
                <a:schemeClr val="bg1"/>
              </a:solidFill>
            </a:endParaRPr>
          </a:p>
          <a:p>
            <a:pPr algn="ctr"/>
            <a:r>
              <a:rPr lang="fr-FR" sz="1050" dirty="0">
                <a:solidFill>
                  <a:schemeClr val="bg1"/>
                </a:solidFill>
              </a:rPr>
              <a:t> </a:t>
            </a:r>
          </a:p>
        </p:txBody>
      </p:sp>
    </p:spTree>
    <p:extLst>
      <p:ext uri="{BB962C8B-B14F-4D97-AF65-F5344CB8AC3E}">
        <p14:creationId xmlns:p14="http://schemas.microsoft.com/office/powerpoint/2010/main" val="935827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Image 1" descr="Carte 27 - Méthodo relevé.jpg"/>
          <p:cNvPicPr>
            <a:picLocks noChangeAspect="1"/>
          </p:cNvPicPr>
          <p:nvPr/>
        </p:nvPicPr>
        <p:blipFill>
          <a:blip r:embed="rId2" cstate="screen"/>
          <a:srcRect/>
          <a:stretch>
            <a:fillRect/>
          </a:stretch>
        </p:blipFill>
        <p:spPr bwMode="auto">
          <a:xfrm>
            <a:off x="381000" y="1109664"/>
            <a:ext cx="9144000" cy="5748337"/>
          </a:xfrm>
          <a:prstGeom prst="rect">
            <a:avLst/>
          </a:prstGeom>
          <a:noFill/>
          <a:ln w="9525">
            <a:noFill/>
            <a:miter lim="800000"/>
            <a:headEnd/>
            <a:tailEnd/>
          </a:ln>
        </p:spPr>
      </p:pic>
      <p:sp>
        <p:nvSpPr>
          <p:cNvPr id="3" name="ZoneTexte 2"/>
          <p:cNvSpPr txBox="1"/>
          <p:nvPr/>
        </p:nvSpPr>
        <p:spPr>
          <a:xfrm>
            <a:off x="272480" y="332656"/>
            <a:ext cx="9252520" cy="707886"/>
          </a:xfrm>
          <a:prstGeom prst="rect">
            <a:avLst/>
          </a:prstGeom>
          <a:noFill/>
        </p:spPr>
        <p:txBody>
          <a:bodyPr wrap="square">
            <a:spAutoFit/>
          </a:bodyPr>
          <a:lstStyle/>
          <a:p>
            <a:pPr marL="450850" indent="-450850">
              <a:buClr>
                <a:srgbClr val="C00000"/>
              </a:buClr>
              <a:buSzPct val="85000"/>
              <a:buFont typeface="Wingdings" panose="05000000000000000000" pitchFamily="2" charset="2"/>
              <a:buChar char="q"/>
              <a:tabLst>
                <a:tab pos="176213" algn="l"/>
              </a:tabLst>
              <a:defRPr/>
            </a:pPr>
            <a:r>
              <a:rPr lang="fr-FR" sz="2000" b="1" dirty="0"/>
              <a:t>Compilation de toutes les formes fossiles et actives pour l’identification des tracés</a:t>
            </a:r>
          </a:p>
        </p:txBody>
      </p:sp>
    </p:spTree>
    <p:extLst>
      <p:ext uri="{BB962C8B-B14F-4D97-AF65-F5344CB8AC3E}">
        <p14:creationId xmlns:p14="http://schemas.microsoft.com/office/powerpoint/2010/main" val="1386337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5B3B29-6A7E-7231-9CA8-F37D2A9DE657}"/>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25064A5F-B84A-6317-F047-C24D9760C8B4}"/>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416496" y="116632"/>
            <a:ext cx="8856984" cy="6263279"/>
          </a:xfrm>
        </p:spPr>
      </p:pic>
      <p:sp>
        <p:nvSpPr>
          <p:cNvPr id="11" name="ZoneTexte 10">
            <a:extLst>
              <a:ext uri="{FF2B5EF4-FFF2-40B4-BE49-F238E27FC236}">
                <a16:creationId xmlns:a16="http://schemas.microsoft.com/office/drawing/2014/main" id="{C70DC5E4-732A-DF46-2926-7BDAE8CD1221}"/>
              </a:ext>
            </a:extLst>
          </p:cNvPr>
          <p:cNvSpPr txBox="1"/>
          <p:nvPr/>
        </p:nvSpPr>
        <p:spPr>
          <a:xfrm>
            <a:off x="125024" y="6366913"/>
            <a:ext cx="9649072" cy="438582"/>
          </a:xfrm>
          <a:prstGeom prst="rect">
            <a:avLst/>
          </a:prstGeom>
          <a:solidFill>
            <a:srgbClr val="C00000"/>
          </a:solidFill>
        </p:spPr>
        <p:txBody>
          <a:bodyPr wrap="square">
            <a:spAutoFit/>
          </a:bodyPr>
          <a:lstStyle/>
          <a:p>
            <a:pPr algn="ctr"/>
            <a:r>
              <a:rPr lang="fr-FR" sz="1200" dirty="0">
                <a:solidFill>
                  <a:schemeClr val="bg1"/>
                </a:solidFill>
              </a:rPr>
              <a:t>La Chapelle-du-Genest (Maine-et-Loire), IGN 1972</a:t>
            </a:r>
          </a:p>
          <a:p>
            <a:pPr algn="ctr"/>
            <a:r>
              <a:rPr lang="fr-FR" sz="1050" dirty="0">
                <a:solidFill>
                  <a:schemeClr val="bg1"/>
                </a:solidFill>
              </a:rPr>
              <a:t> </a:t>
            </a:r>
          </a:p>
        </p:txBody>
      </p:sp>
      <p:pic>
        <p:nvPicPr>
          <p:cNvPr id="7" name="Image 6">
            <a:extLst>
              <a:ext uri="{FF2B5EF4-FFF2-40B4-BE49-F238E27FC236}">
                <a16:creationId xmlns:a16="http://schemas.microsoft.com/office/drawing/2014/main" id="{0C60C137-23CC-2ABF-6A6D-B1255D64D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611" y="1988274"/>
            <a:ext cx="7043711" cy="4869726"/>
          </a:xfrm>
          <a:prstGeom prst="rect">
            <a:avLst/>
          </a:prstGeom>
          <a:ln>
            <a:noFill/>
          </a:ln>
          <a:effectLst>
            <a:softEdge rad="112500"/>
          </a:effectLst>
        </p:spPr>
      </p:pic>
      <p:cxnSp>
        <p:nvCxnSpPr>
          <p:cNvPr id="9" name="Connecteur droit avec flèche 8">
            <a:extLst>
              <a:ext uri="{FF2B5EF4-FFF2-40B4-BE49-F238E27FC236}">
                <a16:creationId xmlns:a16="http://schemas.microsoft.com/office/drawing/2014/main" id="{D86B2EAF-8564-1640-9D4E-0FC045DAF326}"/>
              </a:ext>
            </a:extLst>
          </p:cNvPr>
          <p:cNvCxnSpPr>
            <a:cxnSpLocks/>
          </p:cNvCxnSpPr>
          <p:nvPr/>
        </p:nvCxnSpPr>
        <p:spPr>
          <a:xfrm flipH="1" flipV="1">
            <a:off x="3152800" y="1628800"/>
            <a:ext cx="1296144" cy="50405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95254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4C258B-545C-FC5B-35AA-B76044D35EC9}"/>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B296F196-4E5D-BEBF-E8D5-03C7937F2598}"/>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593076" y="228601"/>
            <a:ext cx="8712968" cy="6161437"/>
          </a:xfrm>
        </p:spPr>
      </p:pic>
      <p:sp>
        <p:nvSpPr>
          <p:cNvPr id="6" name="ZoneTexte 5">
            <a:extLst>
              <a:ext uri="{FF2B5EF4-FFF2-40B4-BE49-F238E27FC236}">
                <a16:creationId xmlns:a16="http://schemas.microsoft.com/office/drawing/2014/main" id="{1C2C3BD7-801C-4131-21F2-8461ACBDDF63}"/>
              </a:ext>
            </a:extLst>
          </p:cNvPr>
          <p:cNvSpPr txBox="1"/>
          <p:nvPr/>
        </p:nvSpPr>
        <p:spPr>
          <a:xfrm>
            <a:off x="128464" y="6366399"/>
            <a:ext cx="9649072" cy="438582"/>
          </a:xfrm>
          <a:prstGeom prst="rect">
            <a:avLst/>
          </a:prstGeom>
          <a:noFill/>
        </p:spPr>
        <p:txBody>
          <a:bodyPr wrap="square">
            <a:spAutoFit/>
          </a:bodyPr>
          <a:lstStyle/>
          <a:p>
            <a:pPr algn="ctr"/>
            <a:r>
              <a:rPr lang="fr-FR" sz="1200" dirty="0">
                <a:solidFill>
                  <a:schemeClr val="bg1"/>
                </a:solidFill>
              </a:rPr>
              <a:t>La Chapelle-du-Genest (Maine-et-Loire), Plan IGN au 1/25 000</a:t>
            </a:r>
          </a:p>
          <a:p>
            <a:pPr algn="ctr"/>
            <a:r>
              <a:rPr lang="fr-FR" sz="1050" dirty="0">
                <a:solidFill>
                  <a:schemeClr val="bg1"/>
                </a:solidFill>
              </a:rPr>
              <a:t> </a:t>
            </a:r>
          </a:p>
        </p:txBody>
      </p:sp>
    </p:spTree>
    <p:extLst>
      <p:ext uri="{BB962C8B-B14F-4D97-AF65-F5344CB8AC3E}">
        <p14:creationId xmlns:p14="http://schemas.microsoft.com/office/powerpoint/2010/main" val="189829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E9D1C9A-E0B5-91C0-970A-AA80D8C5E4D5}"/>
              </a:ext>
            </a:extLst>
          </p:cNvPr>
          <p:cNvPicPr>
            <a:picLocks noChangeAspect="1"/>
          </p:cNvPicPr>
          <p:nvPr/>
        </p:nvPicPr>
        <p:blipFill>
          <a:blip r:embed="rId2">
            <a:extLst>
              <a:ext uri="{28A0092B-C50C-407E-A947-70E740481C1C}">
                <a14:useLocalDpi xmlns:a14="http://schemas.microsoft.com/office/drawing/2010/main" val="0"/>
              </a:ext>
            </a:extLst>
          </a:blip>
          <a:srcRect l="22660" r="5229"/>
          <a:stretch>
            <a:fillRect/>
          </a:stretch>
        </p:blipFill>
        <p:spPr>
          <a:xfrm>
            <a:off x="5745088" y="135276"/>
            <a:ext cx="3996932" cy="6251457"/>
          </a:xfrm>
          <a:prstGeom prst="rect">
            <a:avLst/>
          </a:prstGeom>
        </p:spPr>
      </p:pic>
      <p:sp>
        <p:nvSpPr>
          <p:cNvPr id="7" name="Text Box 18">
            <a:extLst>
              <a:ext uri="{FF2B5EF4-FFF2-40B4-BE49-F238E27FC236}">
                <a16:creationId xmlns:a16="http://schemas.microsoft.com/office/drawing/2014/main" id="{EF49BB86-88D9-F6B3-20C5-D7E49DBD37B2}"/>
              </a:ext>
            </a:extLst>
          </p:cNvPr>
          <p:cNvSpPr txBox="1">
            <a:spLocks noChangeArrowheads="1"/>
          </p:cNvSpPr>
          <p:nvPr/>
        </p:nvSpPr>
        <p:spPr bwMode="auto">
          <a:xfrm>
            <a:off x="-15205" y="208348"/>
            <a:ext cx="48570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2.1 Photo-interprétation</a:t>
            </a:r>
          </a:p>
        </p:txBody>
      </p:sp>
      <p:sp>
        <p:nvSpPr>
          <p:cNvPr id="10" name="ZoneTexte 9">
            <a:extLst>
              <a:ext uri="{FF2B5EF4-FFF2-40B4-BE49-F238E27FC236}">
                <a16:creationId xmlns:a16="http://schemas.microsoft.com/office/drawing/2014/main" id="{1FD2D619-A1F8-53BA-145E-2DD7F5E22A0F}"/>
              </a:ext>
            </a:extLst>
          </p:cNvPr>
          <p:cNvSpPr txBox="1"/>
          <p:nvPr/>
        </p:nvSpPr>
        <p:spPr>
          <a:xfrm>
            <a:off x="3120202" y="1484784"/>
            <a:ext cx="2624885" cy="2246769"/>
          </a:xfrm>
          <a:prstGeom prst="rect">
            <a:avLst/>
          </a:prstGeom>
          <a:noFill/>
        </p:spPr>
        <p:txBody>
          <a:bodyPr wrap="square" rtlCol="0">
            <a:spAutoFit/>
          </a:bodyPr>
          <a:lstStyle/>
          <a:p>
            <a:pPr algn="l"/>
            <a:r>
              <a:rPr lang="fr-FR" sz="1400" dirty="0">
                <a:solidFill>
                  <a:srgbClr val="FF0000"/>
                </a:solidFill>
              </a:rPr>
              <a:t>	</a:t>
            </a:r>
          </a:p>
          <a:p>
            <a:pPr algn="ctr"/>
            <a:r>
              <a:rPr lang="fr-FR" sz="1400" dirty="0"/>
              <a:t>Fossés bordiers de la voie, une partie de la voie est héritée dans le parcellaire actuelle.</a:t>
            </a:r>
          </a:p>
          <a:p>
            <a:pPr algn="ctr"/>
            <a:r>
              <a:rPr lang="fr-FR" sz="1400" dirty="0"/>
              <a:t>Une fosse quadrangulaire témoigne peut-être d’une extraction de matériaux de la chaussée</a:t>
            </a:r>
          </a:p>
          <a:p>
            <a:pPr algn="l"/>
            <a:endParaRPr lang="fr-FR" sz="1400" dirty="0">
              <a:solidFill>
                <a:srgbClr val="FF0000"/>
              </a:solidFill>
            </a:endParaRPr>
          </a:p>
          <a:p>
            <a:pPr algn="l"/>
            <a:endParaRPr lang="fr-FR" sz="1400" dirty="0">
              <a:solidFill>
                <a:srgbClr val="FF0000"/>
              </a:solidFill>
            </a:endParaRPr>
          </a:p>
        </p:txBody>
      </p:sp>
      <p:pic>
        <p:nvPicPr>
          <p:cNvPr id="12" name="Image 11">
            <a:extLst>
              <a:ext uri="{FF2B5EF4-FFF2-40B4-BE49-F238E27FC236}">
                <a16:creationId xmlns:a16="http://schemas.microsoft.com/office/drawing/2014/main" id="{0DB578DC-0F61-2D74-180C-B8EC4A1BBB22}"/>
              </a:ext>
            </a:extLst>
          </p:cNvPr>
          <p:cNvPicPr>
            <a:picLocks noChangeAspect="1"/>
          </p:cNvPicPr>
          <p:nvPr/>
        </p:nvPicPr>
        <p:blipFill>
          <a:blip r:embed="rId3">
            <a:extLst>
              <a:ext uri="{28A0092B-C50C-407E-A947-70E740481C1C}">
                <a14:useLocalDpi xmlns:a14="http://schemas.microsoft.com/office/drawing/2010/main" val="0"/>
              </a:ext>
            </a:extLst>
          </a:blip>
          <a:srcRect l="9491" r="8292"/>
          <a:stretch>
            <a:fillRect/>
          </a:stretch>
        </p:blipFill>
        <p:spPr>
          <a:xfrm>
            <a:off x="168222" y="1260531"/>
            <a:ext cx="2951981" cy="5135727"/>
          </a:xfrm>
          <a:prstGeom prst="rect">
            <a:avLst/>
          </a:prstGeom>
        </p:spPr>
      </p:pic>
      <p:sp>
        <p:nvSpPr>
          <p:cNvPr id="2" name="ZoneTexte 1">
            <a:extLst>
              <a:ext uri="{FF2B5EF4-FFF2-40B4-BE49-F238E27FC236}">
                <a16:creationId xmlns:a16="http://schemas.microsoft.com/office/drawing/2014/main" id="{51DB52FB-2512-95CB-3E41-BE2A1A29D163}"/>
              </a:ext>
            </a:extLst>
          </p:cNvPr>
          <p:cNvSpPr txBox="1"/>
          <p:nvPr/>
        </p:nvSpPr>
        <p:spPr>
          <a:xfrm>
            <a:off x="128464" y="6378061"/>
            <a:ext cx="2991738" cy="438582"/>
          </a:xfrm>
          <a:prstGeom prst="rect">
            <a:avLst/>
          </a:prstGeom>
          <a:noFill/>
        </p:spPr>
        <p:txBody>
          <a:bodyPr wrap="square">
            <a:spAutoFit/>
          </a:bodyPr>
          <a:lstStyle/>
          <a:p>
            <a:pPr algn="ctr"/>
            <a:r>
              <a:rPr lang="fr-FR" sz="1200" dirty="0">
                <a:solidFill>
                  <a:schemeClr val="bg1"/>
                </a:solidFill>
              </a:rPr>
              <a:t>Voie Quimper-Carhaix</a:t>
            </a:r>
          </a:p>
          <a:p>
            <a:pPr algn="ctr"/>
            <a:r>
              <a:rPr lang="fr-FR" sz="1050" dirty="0">
                <a:solidFill>
                  <a:schemeClr val="bg1"/>
                </a:solidFill>
              </a:rPr>
              <a:t> </a:t>
            </a:r>
          </a:p>
        </p:txBody>
      </p:sp>
      <p:sp>
        <p:nvSpPr>
          <p:cNvPr id="3" name="ZoneTexte 2">
            <a:extLst>
              <a:ext uri="{FF2B5EF4-FFF2-40B4-BE49-F238E27FC236}">
                <a16:creationId xmlns:a16="http://schemas.microsoft.com/office/drawing/2014/main" id="{94C0A892-3941-4F55-5B78-C15D56E87755}"/>
              </a:ext>
            </a:extLst>
          </p:cNvPr>
          <p:cNvSpPr txBox="1"/>
          <p:nvPr/>
        </p:nvSpPr>
        <p:spPr>
          <a:xfrm>
            <a:off x="6105128" y="6378061"/>
            <a:ext cx="3672408" cy="438582"/>
          </a:xfrm>
          <a:prstGeom prst="rect">
            <a:avLst/>
          </a:prstGeom>
          <a:noFill/>
        </p:spPr>
        <p:txBody>
          <a:bodyPr wrap="square">
            <a:spAutoFit/>
          </a:bodyPr>
          <a:lstStyle/>
          <a:p>
            <a:r>
              <a:rPr lang="fr-FR" sz="1200" dirty="0">
                <a:solidFill>
                  <a:schemeClr val="bg1"/>
                </a:solidFill>
              </a:rPr>
              <a:t>Voie de Mauves à la voie Nantes/Jublains</a:t>
            </a:r>
          </a:p>
          <a:p>
            <a:pPr algn="ctr"/>
            <a:r>
              <a:rPr lang="fr-FR" sz="1050" dirty="0">
                <a:solidFill>
                  <a:schemeClr val="bg1"/>
                </a:solidFill>
              </a:rPr>
              <a:t> </a:t>
            </a:r>
          </a:p>
        </p:txBody>
      </p:sp>
    </p:spTree>
    <p:extLst>
      <p:ext uri="{BB962C8B-B14F-4D97-AF65-F5344CB8AC3E}">
        <p14:creationId xmlns:p14="http://schemas.microsoft.com/office/powerpoint/2010/main" val="75819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E0BC11-E88B-605A-72F2-0428D2A6D65F}"/>
              </a:ext>
            </a:extLst>
          </p:cNvPr>
          <p:cNvSpPr/>
          <p:nvPr/>
        </p:nvSpPr>
        <p:spPr>
          <a:xfrm>
            <a:off x="167908" y="332656"/>
            <a:ext cx="9570184" cy="12241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F04828BE-5B4C-FCA6-CF4C-253063241A03}"/>
              </a:ext>
            </a:extLst>
          </p:cNvPr>
          <p:cNvSpPr txBox="1"/>
          <p:nvPr/>
        </p:nvSpPr>
        <p:spPr>
          <a:xfrm>
            <a:off x="167908" y="987996"/>
            <a:ext cx="9577064" cy="5388270"/>
          </a:xfrm>
          <a:prstGeom prst="rect">
            <a:avLst/>
          </a:prstGeom>
          <a:noFill/>
        </p:spPr>
        <p:txBody>
          <a:bodyPr wrap="square">
            <a:spAutoFit/>
          </a:bodyPr>
          <a:lstStyle/>
          <a:p>
            <a:pPr indent="450215" algn="just">
              <a:lnSpc>
                <a:spcPct val="115000"/>
              </a:lnSpc>
              <a:spcAft>
                <a:spcPts val="200"/>
              </a:spcAft>
              <a:buNone/>
            </a:pP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Avec le Néolithique apparaît un nouveau mode de vie qui implique une organisation du paysage sur des espaces et distances de plus en plus étendues. Les sentiers saisonniers deviennent de véritables chemins qui relient les premières agglomérations. Ces dernières années, tant en Europe qu’en France, nombre de fouilles en mis en avant des aménagements en terres, en bois et en pierres dès le Néolithique. On peut alors considérer que les principales voies de communications s’appuient en général sur les formes saillantes du paysage, lignes de crêtes et vallées des principaux tronçons du réseau hydrographique. Le réseau se densifie et évolue tout au long de la Protohistoire. À la fin de l’Âge du Fer des chemins de grande communication traversent déjà la Gaule, les premières agglomérations bénéficient d’entrés monumentales avec pavements, mais l’arrivée des troupes de César en Gaule opère une nouvelle ère technologique pour le réseau viaire. </a:t>
            </a:r>
          </a:p>
          <a:p>
            <a:pPr indent="450215" algn="just">
              <a:lnSpc>
                <a:spcPct val="115000"/>
              </a:lnSpc>
              <a:spcAft>
                <a:spcPts val="200"/>
              </a:spcAft>
              <a:buNone/>
            </a:pP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Des méthodes nouvelles de stabilisation des bandes de circulation apparaissent et une administration planifie et hiérarchise le réseau à une échelle bien plus importante qu’auparavant. Cependant, il ne faut pas penser que tous les grandes voies et chemins de communication bénéficiaient d’un pavement sur tout leur long. La situation générale est alors probablement analogue à celle qu’on observe dans les archives des XVII- XVIII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siècles. Les voies principales sortant et entrant des agglomérations sont souvent pavées, elles remontent généralement sur les hauteurs proches pour ensuite à se ramifier aves les tracés des itinéraires secondaires. Si des aménagements de chaussées sont constatés ponctuellement pour franchir certains vallons, les tronçons intermédiaires peuvent être des chemins creux ou simplement stabilisés, même pour des voies importantes entre capitales de cités. À partir du III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le déclin progressif de l’empire romain s’accompagne de celui de ses infrastructures. Les tronçons des grandes voies éloignées des principales agglomérations se dégradent plus vite, les grands chemins se recomposent en denses chevelus de tracés. On note cependant la réalisation d’importants ouvrages de franchissements de cours d’eau à Nantes, notamment la chaussée Barbin sur l’Erdre au VI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Malgré ces réalisations et des aménagements ponctuels observés archéologiquement pour toutes phases chronologiques le réseau est réputé être peu entretenu durant toute la période médiévale. La période d’expansion démographique et agricole qui s’amorce dès la fin du IX</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entraine probablement un réinvestissement dans les structures viaires. Des infrastructures d’accueil se développent autour des grands chemins durant le Moyen-Âge central, recevant notamment les voyageurs au long cours de Saint-Jacques de Compostelle ou de Jérusalem. On peut alors penser que le réseau bénéficie d’un meilleur entretien, au moins ponctuellement. Le Petit Âge Glaciaire et les épidémies du XIV</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entrainent une période de déclin général qui se prolonge jusqu’au XVII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Les archives sur le réseau viaire s’étoffent à partir de la fin du XVII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et surtout au XVIII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déplorant souvent un mauvais état général des chemins sur lesquels il faut s’en cesse revenir à la tâche. </a:t>
            </a:r>
          </a:p>
          <a:p>
            <a:pPr indent="450215" algn="just">
              <a:lnSpc>
                <a:spcPct val="115000"/>
              </a:lnSpc>
              <a:spcAft>
                <a:spcPts val="200"/>
              </a:spcAft>
              <a:buNone/>
            </a:pP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C’est le ministre d’Henry IV Maximilien de Béthune dit Sully qui met en place au tout début du XVII</a:t>
            </a:r>
            <a:r>
              <a:rPr lang="fr-FR" sz="1100" kern="100" baseline="30000" dirty="0">
                <a:effectLst/>
                <a:latin typeface="Calibri Light" panose="020F0302020204030204" pitchFamily="34" charset="0"/>
                <a:ea typeface="Calibri Light" panose="020F0302020204030204" pitchFamily="34" charset="0"/>
                <a:cs typeface="Calibri Light" panose="020F0302020204030204" pitchFamily="34" charset="0"/>
              </a:rPr>
              <a:t>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siècle le premier corps des ponts et chaussées. Mais ce n’est qu’avec Colbert, sous le règne de Louis XIV, que les premiers progrès en termes d’aménagements et de hiérarchisation du réseau à l’échelle du royaume s’observent. Une étape supérieure est franchie lorsque l’Etat français rentre dans sa phase </a:t>
            </a:r>
            <a:r>
              <a:rPr lang="fr-FR" sz="1100" kern="100" dirty="0" err="1">
                <a:effectLst/>
                <a:latin typeface="Calibri Light" panose="020F0302020204030204" pitchFamily="34" charset="0"/>
                <a:ea typeface="Calibri Light" panose="020F0302020204030204" pitchFamily="34" charset="0"/>
                <a:cs typeface="Calibri Light" panose="020F0302020204030204" pitchFamily="34" charset="0"/>
              </a:rPr>
              <a:t>polysinodique</a:t>
            </a:r>
            <a:r>
              <a:rPr lang="fr-FR" sz="1100" kern="100" dirty="0">
                <a:effectLst/>
                <a:latin typeface="Calibri Light" panose="020F0302020204030204" pitchFamily="34" charset="0"/>
                <a:ea typeface="Calibri Light" panose="020F0302020204030204" pitchFamily="34" charset="0"/>
                <a:cs typeface="Calibri Light" panose="020F0302020204030204" pitchFamily="34" charset="0"/>
              </a:rPr>
              <a:t> à partir de 1715, ce qui amènera notamment une première cartographie géométrique du réseau à multiples échelles avec la réalisation à partir des années de 1745 de l’atlas de Trudaine. Différents noms sont alors donnés aux routes pour traduire leur niveau de hiérarchisation. « Grands chemins », « routes royales », « grandes routes » désignent suivant les différentes décennies le statut supérieur de cette hiérarchie. Le règne de Napoléon Bonaparte, voie la création des « routes départementales » et l’adjectif « impériale » remplace par celui de « royale » pour les routes les plus importantes avant qu’il ne réapparaisse sous la restauration monarchique et que l’adjectif « nationale » ne s’impose ensuite jusqu’à aujourd’hui.</a:t>
            </a:r>
          </a:p>
        </p:txBody>
      </p:sp>
      <p:sp>
        <p:nvSpPr>
          <p:cNvPr id="10" name="Titre 2">
            <a:extLst>
              <a:ext uri="{FF2B5EF4-FFF2-40B4-BE49-F238E27FC236}">
                <a16:creationId xmlns:a16="http://schemas.microsoft.com/office/drawing/2014/main" id="{68290F8E-603E-EB7F-3478-0ABC148013CE}"/>
              </a:ext>
            </a:extLst>
          </p:cNvPr>
          <p:cNvSpPr>
            <a:spLocks noGrp="1"/>
          </p:cNvSpPr>
          <p:nvPr>
            <p:ph type="title"/>
          </p:nvPr>
        </p:nvSpPr>
        <p:spPr>
          <a:xfrm>
            <a:off x="161028" y="181076"/>
            <a:ext cx="9570184" cy="648072"/>
          </a:xfrm>
        </p:spPr>
        <p:txBody>
          <a:bodyPr/>
          <a:lstStyle/>
          <a:p>
            <a:r>
              <a:rPr lang="fr-FR" dirty="0"/>
              <a:t>Brève histoire introductive sur le réseau viaire</a:t>
            </a:r>
          </a:p>
        </p:txBody>
      </p:sp>
    </p:spTree>
    <p:extLst>
      <p:ext uri="{BB962C8B-B14F-4D97-AF65-F5344CB8AC3E}">
        <p14:creationId xmlns:p14="http://schemas.microsoft.com/office/powerpoint/2010/main" val="3743705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D8E75078-54A6-22E4-54D3-05181C24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64" y="116632"/>
            <a:ext cx="6537176" cy="6332669"/>
          </a:xfrm>
          <a:prstGeom prst="rect">
            <a:avLst/>
          </a:prstGeom>
        </p:spPr>
      </p:pic>
      <p:sp>
        <p:nvSpPr>
          <p:cNvPr id="2" name="ZoneTexte 1">
            <a:extLst>
              <a:ext uri="{FF2B5EF4-FFF2-40B4-BE49-F238E27FC236}">
                <a16:creationId xmlns:a16="http://schemas.microsoft.com/office/drawing/2014/main" id="{FAEC5C79-6ECF-2A62-B6A1-B06299F16F34}"/>
              </a:ext>
            </a:extLst>
          </p:cNvPr>
          <p:cNvSpPr txBox="1"/>
          <p:nvPr/>
        </p:nvSpPr>
        <p:spPr>
          <a:xfrm>
            <a:off x="6897216" y="1988840"/>
            <a:ext cx="2624885" cy="1384995"/>
          </a:xfrm>
          <a:prstGeom prst="rect">
            <a:avLst/>
          </a:prstGeom>
          <a:noFill/>
        </p:spPr>
        <p:txBody>
          <a:bodyPr wrap="square" rtlCol="0">
            <a:spAutoFit/>
          </a:bodyPr>
          <a:lstStyle/>
          <a:p>
            <a:pPr algn="l"/>
            <a:r>
              <a:rPr lang="fr-FR" sz="1400" dirty="0">
                <a:solidFill>
                  <a:srgbClr val="FF0000"/>
                </a:solidFill>
              </a:rPr>
              <a:t>	</a:t>
            </a:r>
          </a:p>
          <a:p>
            <a:pPr algn="ctr"/>
            <a:r>
              <a:rPr lang="fr-FR" sz="1400" dirty="0"/>
              <a:t>La frontière Bretagne-Anjou entre Soudan et Carbay, un ancien chemin</a:t>
            </a:r>
          </a:p>
          <a:p>
            <a:pPr algn="l"/>
            <a:endParaRPr lang="fr-FR" sz="1400" dirty="0">
              <a:solidFill>
                <a:srgbClr val="FF0000"/>
              </a:solidFill>
            </a:endParaRPr>
          </a:p>
          <a:p>
            <a:pPr algn="l"/>
            <a:endParaRPr lang="fr-FR" sz="1400" dirty="0">
              <a:solidFill>
                <a:srgbClr val="FF0000"/>
              </a:solidFill>
            </a:endParaRPr>
          </a:p>
        </p:txBody>
      </p:sp>
    </p:spTree>
    <p:extLst>
      <p:ext uri="{BB962C8B-B14F-4D97-AF65-F5344CB8AC3E}">
        <p14:creationId xmlns:p14="http://schemas.microsoft.com/office/powerpoint/2010/main" val="879302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1CA297-74CB-4D60-DB3B-DAF165892A77}"/>
              </a:ext>
            </a:extLst>
          </p:cNvPr>
          <p:cNvSpPr>
            <a:spLocks noGrp="1"/>
          </p:cNvSpPr>
          <p:nvPr>
            <p:ph type="title"/>
          </p:nvPr>
        </p:nvSpPr>
        <p:spPr/>
        <p:txBody>
          <a:bodyPr/>
          <a:lstStyle/>
          <a:p>
            <a:endParaRPr lang="fr-FR"/>
          </a:p>
        </p:txBody>
      </p:sp>
      <p:pic>
        <p:nvPicPr>
          <p:cNvPr id="9" name="Espace réservé du contenu 8">
            <a:extLst>
              <a:ext uri="{FF2B5EF4-FFF2-40B4-BE49-F238E27FC236}">
                <a16:creationId xmlns:a16="http://schemas.microsoft.com/office/drawing/2014/main" id="{5727A4B0-B548-4845-DE30-F5B884480206}"/>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5256586" y="30832"/>
            <a:ext cx="4520952" cy="6414166"/>
          </a:xfrm>
          <a:prstGeom prst="rect">
            <a:avLst/>
          </a:prstGeom>
        </p:spPr>
      </p:pic>
      <p:pic>
        <p:nvPicPr>
          <p:cNvPr id="6" name="Image 5">
            <a:extLst>
              <a:ext uri="{FF2B5EF4-FFF2-40B4-BE49-F238E27FC236}">
                <a16:creationId xmlns:a16="http://schemas.microsoft.com/office/drawing/2014/main" id="{D7637B98-FE3F-6D35-FDC7-C6E7629018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64" y="0"/>
            <a:ext cx="4520952" cy="6414166"/>
          </a:xfrm>
          <a:prstGeom prst="rect">
            <a:avLst/>
          </a:prstGeom>
        </p:spPr>
      </p:pic>
      <p:sp>
        <p:nvSpPr>
          <p:cNvPr id="4" name="ZoneTexte 3">
            <a:extLst>
              <a:ext uri="{FF2B5EF4-FFF2-40B4-BE49-F238E27FC236}">
                <a16:creationId xmlns:a16="http://schemas.microsoft.com/office/drawing/2014/main" id="{BFF730AD-C0B5-77B5-4086-565D3022CA0C}"/>
              </a:ext>
            </a:extLst>
          </p:cNvPr>
          <p:cNvSpPr txBox="1"/>
          <p:nvPr/>
        </p:nvSpPr>
        <p:spPr>
          <a:xfrm>
            <a:off x="128462" y="6365822"/>
            <a:ext cx="9649073" cy="276999"/>
          </a:xfrm>
          <a:prstGeom prst="rect">
            <a:avLst/>
          </a:prstGeom>
          <a:noFill/>
        </p:spPr>
        <p:txBody>
          <a:bodyPr wrap="square">
            <a:spAutoFit/>
          </a:bodyPr>
          <a:lstStyle/>
          <a:p>
            <a:pPr algn="ctr"/>
            <a:r>
              <a:rPr lang="fr-FR" sz="1200" dirty="0">
                <a:solidFill>
                  <a:schemeClr val="bg1"/>
                </a:solidFill>
              </a:rPr>
              <a:t>Photo-interprétation (IGN 1959), chemins remontant la de la Loire à Thouaré (J. Guillaume, PCR confluence Erdre-Loire-Sèvre</a:t>
            </a:r>
          </a:p>
        </p:txBody>
      </p:sp>
    </p:spTree>
    <p:extLst>
      <p:ext uri="{BB962C8B-B14F-4D97-AF65-F5344CB8AC3E}">
        <p14:creationId xmlns:p14="http://schemas.microsoft.com/office/powerpoint/2010/main" val="1334629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F894FDE-638D-6FCC-1D12-B99B3589605F}"/>
              </a:ext>
            </a:extLst>
          </p:cNvPr>
          <p:cNvSpPr txBox="1"/>
          <p:nvPr/>
        </p:nvSpPr>
        <p:spPr>
          <a:xfrm>
            <a:off x="632520" y="332656"/>
            <a:ext cx="8856984" cy="584775"/>
          </a:xfrm>
          <a:prstGeom prst="rect">
            <a:avLst/>
          </a:prstGeom>
          <a:noFill/>
        </p:spPr>
        <p:txBody>
          <a:bodyPr wrap="square" rtlCol="0">
            <a:spAutoFit/>
          </a:bodyPr>
          <a:lstStyle/>
          <a:p>
            <a:pPr algn="l"/>
            <a:r>
              <a:rPr lang="fr-FR" sz="1600" dirty="0"/>
              <a:t>Attention, certaines expressions pédo-phytologiques pouvant évoquer des chemins sont en fait l’expression de talwegs asséchés. Toujours comparer avec un modèle numérique de terrain.</a:t>
            </a:r>
          </a:p>
        </p:txBody>
      </p:sp>
      <p:pic>
        <p:nvPicPr>
          <p:cNvPr id="6" name="Image 5">
            <a:extLst>
              <a:ext uri="{FF2B5EF4-FFF2-40B4-BE49-F238E27FC236}">
                <a16:creationId xmlns:a16="http://schemas.microsoft.com/office/drawing/2014/main" id="{7FEE1BB0-E5B7-0034-9C99-C1B69BC438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00808"/>
            <a:ext cx="9906000" cy="4697301"/>
          </a:xfrm>
          <a:prstGeom prst="rect">
            <a:avLst/>
          </a:prstGeom>
        </p:spPr>
      </p:pic>
    </p:spTree>
    <p:extLst>
      <p:ext uri="{BB962C8B-B14F-4D97-AF65-F5344CB8AC3E}">
        <p14:creationId xmlns:p14="http://schemas.microsoft.com/office/powerpoint/2010/main" val="2881655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0090E-128D-6EAD-615E-04C335CE3DA9}"/>
            </a:ext>
          </a:extLst>
        </p:cNvPr>
        <p:cNvGrpSpPr/>
        <p:nvPr/>
      </p:nvGrpSpPr>
      <p:grpSpPr>
        <a:xfrm>
          <a:off x="0" y="0"/>
          <a:ext cx="0" cy="0"/>
          <a:chOff x="0" y="0"/>
          <a:chExt cx="0" cy="0"/>
        </a:xfrm>
      </p:grpSpPr>
      <p:sp>
        <p:nvSpPr>
          <p:cNvPr id="8" name="Text Box 18">
            <a:extLst>
              <a:ext uri="{FF2B5EF4-FFF2-40B4-BE49-F238E27FC236}">
                <a16:creationId xmlns:a16="http://schemas.microsoft.com/office/drawing/2014/main" id="{889146C4-4536-D554-F83F-F510561863BF}"/>
              </a:ext>
            </a:extLst>
          </p:cNvPr>
          <p:cNvSpPr txBox="1">
            <a:spLocks noChangeArrowheads="1"/>
          </p:cNvSpPr>
          <p:nvPr/>
        </p:nvSpPr>
        <p:spPr bwMode="auto">
          <a:xfrm>
            <a:off x="252906" y="149824"/>
            <a:ext cx="6849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2.2 Indices morpho-chronologiques</a:t>
            </a:r>
          </a:p>
        </p:txBody>
      </p:sp>
      <p:pic>
        <p:nvPicPr>
          <p:cNvPr id="2" name="Image 1">
            <a:extLst>
              <a:ext uri="{FF2B5EF4-FFF2-40B4-BE49-F238E27FC236}">
                <a16:creationId xmlns:a16="http://schemas.microsoft.com/office/drawing/2014/main" id="{42D2DC2C-A509-A60E-CCE9-DE0769B65C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64386" y="0"/>
            <a:ext cx="2641614" cy="6858000"/>
          </a:xfrm>
          <a:prstGeom prst="rect">
            <a:avLst/>
          </a:prstGeom>
          <a:noFill/>
        </p:spPr>
      </p:pic>
      <p:pic>
        <p:nvPicPr>
          <p:cNvPr id="4" name="Image 3">
            <a:extLst>
              <a:ext uri="{FF2B5EF4-FFF2-40B4-BE49-F238E27FC236}">
                <a16:creationId xmlns:a16="http://schemas.microsoft.com/office/drawing/2014/main" id="{DB804486-7989-C327-745B-4016704C6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033" y="600649"/>
            <a:ext cx="6399632" cy="5656701"/>
          </a:xfrm>
          <a:prstGeom prst="rect">
            <a:avLst/>
          </a:prstGeom>
        </p:spPr>
      </p:pic>
      <p:sp>
        <p:nvSpPr>
          <p:cNvPr id="3" name="ZoneTexte 2">
            <a:extLst>
              <a:ext uri="{FF2B5EF4-FFF2-40B4-BE49-F238E27FC236}">
                <a16:creationId xmlns:a16="http://schemas.microsoft.com/office/drawing/2014/main" id="{130A7C0D-4A28-3736-5C46-D950F323B987}"/>
              </a:ext>
            </a:extLst>
          </p:cNvPr>
          <p:cNvSpPr txBox="1"/>
          <p:nvPr/>
        </p:nvSpPr>
        <p:spPr>
          <a:xfrm>
            <a:off x="744" y="6338844"/>
            <a:ext cx="7264386" cy="523220"/>
          </a:xfrm>
          <a:prstGeom prst="rect">
            <a:avLst/>
          </a:prstGeom>
          <a:solidFill>
            <a:srgbClr val="C00000"/>
          </a:solidFill>
        </p:spPr>
        <p:txBody>
          <a:bodyPr wrap="square" rtlCol="0">
            <a:spAutoFit/>
          </a:bodyPr>
          <a:lstStyle/>
          <a:p>
            <a:pPr algn="ctr"/>
            <a:r>
              <a:rPr lang="fr-FR" sz="1400" dirty="0">
                <a:solidFill>
                  <a:schemeClr val="bg1"/>
                </a:solidFill>
              </a:rPr>
              <a:t>Le Grand </a:t>
            </a:r>
            <a:r>
              <a:rPr lang="fr-FR" sz="1400" dirty="0" err="1">
                <a:solidFill>
                  <a:schemeClr val="bg1"/>
                </a:solidFill>
              </a:rPr>
              <a:t>Rhunte</a:t>
            </a:r>
            <a:r>
              <a:rPr lang="fr-FR" sz="1400" dirty="0">
                <a:solidFill>
                  <a:schemeClr val="bg1"/>
                </a:solidFill>
              </a:rPr>
              <a:t> à Saint-Florent-le-Vieil, Maine-et-Loire </a:t>
            </a:r>
          </a:p>
          <a:p>
            <a:pPr algn="ctr"/>
            <a:r>
              <a:rPr lang="fr-FR" sz="1400" dirty="0">
                <a:solidFill>
                  <a:schemeClr val="bg1"/>
                </a:solidFill>
              </a:rPr>
              <a:t>(Étude </a:t>
            </a:r>
            <a:r>
              <a:rPr lang="fr-FR" sz="1400" dirty="0" err="1">
                <a:solidFill>
                  <a:schemeClr val="bg1"/>
                </a:solidFill>
              </a:rPr>
              <a:t>archéogéographique</a:t>
            </a:r>
            <a:r>
              <a:rPr lang="fr-FR" sz="1400" dirty="0">
                <a:solidFill>
                  <a:schemeClr val="bg1"/>
                </a:solidFill>
              </a:rPr>
              <a:t> des J. Guillaume et G. </a:t>
            </a:r>
            <a:r>
              <a:rPr lang="fr-FR" sz="1400" dirty="0" err="1">
                <a:solidFill>
                  <a:schemeClr val="bg1"/>
                </a:solidFill>
              </a:rPr>
              <a:t>Chouquer</a:t>
            </a:r>
            <a:r>
              <a:rPr lang="fr-FR" sz="1400" dirty="0">
                <a:solidFill>
                  <a:schemeClr val="bg1"/>
                </a:solidFill>
              </a:rPr>
              <a:t>)</a:t>
            </a:r>
            <a:endParaRPr lang="fr-FR" sz="1400" dirty="0">
              <a:solidFill>
                <a:srgbClr val="FF0000"/>
              </a:solidFill>
            </a:endParaRPr>
          </a:p>
        </p:txBody>
      </p:sp>
    </p:spTree>
    <p:extLst>
      <p:ext uri="{BB962C8B-B14F-4D97-AF65-F5344CB8AC3E}">
        <p14:creationId xmlns:p14="http://schemas.microsoft.com/office/powerpoint/2010/main" val="3767227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rte45_CheminsLaP_Datations.jpg">
            <a:extLst>
              <a:ext uri="{FF2B5EF4-FFF2-40B4-BE49-F238E27FC236}">
                <a16:creationId xmlns:a16="http://schemas.microsoft.com/office/drawing/2014/main" id="{8E52294E-2953-D507-3CDD-B25E25F5ECB4}"/>
              </a:ext>
            </a:extLst>
          </p:cNvPr>
          <p:cNvPicPr>
            <a:picLocks noChangeAspect="1"/>
          </p:cNvPicPr>
          <p:nvPr/>
        </p:nvPicPr>
        <p:blipFill>
          <a:blip r:embed="rId2" cstate="print"/>
          <a:srcRect l="3538" t="5425" r="4326"/>
          <a:stretch>
            <a:fillRect/>
          </a:stretch>
        </p:blipFill>
        <p:spPr>
          <a:xfrm>
            <a:off x="0" y="0"/>
            <a:ext cx="9906000" cy="7185540"/>
          </a:xfrm>
          <a:prstGeom prst="rect">
            <a:avLst/>
          </a:prstGeom>
        </p:spPr>
      </p:pic>
      <p:sp>
        <p:nvSpPr>
          <p:cNvPr id="5" name="ZoneTexte 4">
            <a:extLst>
              <a:ext uri="{FF2B5EF4-FFF2-40B4-BE49-F238E27FC236}">
                <a16:creationId xmlns:a16="http://schemas.microsoft.com/office/drawing/2014/main" id="{D2D2159B-8F66-2660-5473-3C7920B6F19F}"/>
              </a:ext>
            </a:extLst>
          </p:cNvPr>
          <p:cNvSpPr txBox="1"/>
          <p:nvPr/>
        </p:nvSpPr>
        <p:spPr>
          <a:xfrm>
            <a:off x="200472" y="6453336"/>
            <a:ext cx="9505056" cy="623248"/>
          </a:xfrm>
          <a:prstGeom prst="rect">
            <a:avLst/>
          </a:prstGeom>
          <a:solidFill>
            <a:srgbClr val="C00000"/>
          </a:solidFill>
        </p:spPr>
        <p:txBody>
          <a:bodyPr wrap="square">
            <a:spAutoFit/>
          </a:bodyPr>
          <a:lstStyle/>
          <a:p>
            <a:pPr algn="ctr"/>
            <a:r>
              <a:rPr lang="fr-FR" sz="1200" dirty="0" err="1">
                <a:solidFill>
                  <a:schemeClr val="bg1"/>
                </a:solidFill>
              </a:rPr>
              <a:t>Isoaxialité</a:t>
            </a:r>
            <a:r>
              <a:rPr lang="fr-FR" sz="1200" dirty="0">
                <a:solidFill>
                  <a:schemeClr val="bg1"/>
                </a:solidFill>
              </a:rPr>
              <a:t> et </a:t>
            </a:r>
            <a:r>
              <a:rPr lang="fr-FR" sz="1200" dirty="0" err="1">
                <a:solidFill>
                  <a:schemeClr val="bg1"/>
                </a:solidFill>
              </a:rPr>
              <a:t>isoclinie</a:t>
            </a:r>
            <a:r>
              <a:rPr lang="fr-FR" sz="1200" dirty="0">
                <a:solidFill>
                  <a:schemeClr val="bg1"/>
                </a:solidFill>
              </a:rPr>
              <a:t> des structures archéologiques avec le parcellaire environnant</a:t>
            </a:r>
          </a:p>
          <a:p>
            <a:pPr algn="ctr"/>
            <a:r>
              <a:rPr lang="fr-FR" sz="1200" dirty="0">
                <a:solidFill>
                  <a:schemeClr val="bg1"/>
                </a:solidFill>
              </a:rPr>
              <a:t>Source : Magali </a:t>
            </a:r>
            <a:r>
              <a:rPr lang="fr-FR" sz="1200" dirty="0" err="1">
                <a:solidFill>
                  <a:schemeClr val="bg1"/>
                </a:solidFill>
              </a:rPr>
              <a:t>Watteaux</a:t>
            </a:r>
            <a:r>
              <a:rPr lang="fr-FR" sz="1200" dirty="0">
                <a:solidFill>
                  <a:schemeClr val="bg1"/>
                </a:solidFill>
              </a:rPr>
              <a:t>, fouilles de la </a:t>
            </a:r>
            <a:r>
              <a:rPr lang="fr-FR" sz="1200" dirty="0" err="1">
                <a:solidFill>
                  <a:schemeClr val="bg1"/>
                </a:solidFill>
              </a:rPr>
              <a:t>Perdiotrais</a:t>
            </a:r>
            <a:r>
              <a:rPr lang="fr-FR" sz="1200" dirty="0">
                <a:solidFill>
                  <a:schemeClr val="bg1"/>
                </a:solidFill>
              </a:rPr>
              <a:t>, cadastre napoléonien </a:t>
            </a:r>
          </a:p>
          <a:p>
            <a:pPr algn="ctr"/>
            <a:r>
              <a:rPr lang="fr-FR" sz="1050" dirty="0">
                <a:solidFill>
                  <a:schemeClr val="bg1"/>
                </a:solidFill>
              </a:rPr>
              <a:t> </a:t>
            </a:r>
          </a:p>
        </p:txBody>
      </p:sp>
    </p:spTree>
    <p:extLst>
      <p:ext uri="{BB962C8B-B14F-4D97-AF65-F5344CB8AC3E}">
        <p14:creationId xmlns:p14="http://schemas.microsoft.com/office/powerpoint/2010/main" val="2317446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0B417DC-DA27-6CC2-D9A5-F046F3B8ED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496" y="116632"/>
            <a:ext cx="8874033" cy="6275336"/>
          </a:xfrm>
          <a:prstGeom prst="rect">
            <a:avLst/>
          </a:prstGeom>
        </p:spPr>
      </p:pic>
      <p:sp>
        <p:nvSpPr>
          <p:cNvPr id="12" name="ZoneTexte 11">
            <a:extLst>
              <a:ext uri="{FF2B5EF4-FFF2-40B4-BE49-F238E27FC236}">
                <a16:creationId xmlns:a16="http://schemas.microsoft.com/office/drawing/2014/main" id="{40C3005A-5A8F-3827-48F2-5BE89E0D2E5F}"/>
              </a:ext>
            </a:extLst>
          </p:cNvPr>
          <p:cNvSpPr txBox="1"/>
          <p:nvPr/>
        </p:nvSpPr>
        <p:spPr>
          <a:xfrm>
            <a:off x="0" y="6391968"/>
            <a:ext cx="9906000" cy="623248"/>
          </a:xfrm>
          <a:prstGeom prst="rect">
            <a:avLst/>
          </a:prstGeom>
          <a:solidFill>
            <a:srgbClr val="C00000"/>
          </a:solidFill>
        </p:spPr>
        <p:txBody>
          <a:bodyPr wrap="square">
            <a:spAutoFit/>
          </a:bodyPr>
          <a:lstStyle/>
          <a:p>
            <a:pPr algn="ctr"/>
            <a:r>
              <a:rPr lang="fr-FR" sz="1200" dirty="0">
                <a:solidFill>
                  <a:schemeClr val="bg1"/>
                </a:solidFill>
              </a:rPr>
              <a:t>Morphogénèse du chemin de la </a:t>
            </a:r>
            <a:r>
              <a:rPr lang="fr-FR" sz="1200" dirty="0" err="1">
                <a:solidFill>
                  <a:schemeClr val="bg1"/>
                </a:solidFill>
              </a:rPr>
              <a:t>Gaudronnière</a:t>
            </a:r>
            <a:r>
              <a:rPr lang="fr-FR" sz="1200" dirty="0">
                <a:solidFill>
                  <a:schemeClr val="bg1"/>
                </a:solidFill>
              </a:rPr>
              <a:t>, Torfou, Maine-et-Loire </a:t>
            </a:r>
          </a:p>
          <a:p>
            <a:pPr algn="ctr"/>
            <a:r>
              <a:rPr lang="fr-FR" sz="1200" dirty="0">
                <a:solidFill>
                  <a:schemeClr val="bg1"/>
                </a:solidFill>
              </a:rPr>
              <a:t>(J. Guillaume et G. </a:t>
            </a:r>
            <a:r>
              <a:rPr lang="fr-FR" sz="1200" dirty="0" err="1">
                <a:solidFill>
                  <a:schemeClr val="bg1"/>
                </a:solidFill>
              </a:rPr>
              <a:t>Chouquer</a:t>
            </a:r>
            <a:r>
              <a:rPr lang="fr-FR" sz="1200" dirty="0">
                <a:solidFill>
                  <a:schemeClr val="bg1"/>
                </a:solidFill>
              </a:rPr>
              <a:t>, étude </a:t>
            </a:r>
            <a:r>
              <a:rPr lang="fr-FR" sz="1200" dirty="0" err="1">
                <a:solidFill>
                  <a:schemeClr val="bg1"/>
                </a:solidFill>
              </a:rPr>
              <a:t>archégéographique</a:t>
            </a:r>
            <a:r>
              <a:rPr lang="fr-FR" sz="1200" dirty="0">
                <a:solidFill>
                  <a:schemeClr val="bg1"/>
                </a:solidFill>
              </a:rPr>
              <a:t> des Mauges, à paraître)</a:t>
            </a:r>
          </a:p>
          <a:p>
            <a:pPr algn="ctr"/>
            <a:r>
              <a:rPr lang="fr-FR" sz="1050" dirty="0">
                <a:solidFill>
                  <a:schemeClr val="bg1"/>
                </a:solidFill>
              </a:rPr>
              <a:t> </a:t>
            </a:r>
          </a:p>
        </p:txBody>
      </p:sp>
    </p:spTree>
    <p:extLst>
      <p:ext uri="{BB962C8B-B14F-4D97-AF65-F5344CB8AC3E}">
        <p14:creationId xmlns:p14="http://schemas.microsoft.com/office/powerpoint/2010/main" val="4612715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54278-0ADB-3F01-B087-028230E0EC58}"/>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E4A5DE91-0ED5-6309-FEFE-F37BD63E1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9239"/>
            <a:ext cx="4736976" cy="6698618"/>
          </a:xfrm>
          <a:prstGeom prst="rect">
            <a:avLst/>
          </a:prstGeom>
        </p:spPr>
      </p:pic>
      <p:pic>
        <p:nvPicPr>
          <p:cNvPr id="9" name="Image 8">
            <a:extLst>
              <a:ext uri="{FF2B5EF4-FFF2-40B4-BE49-F238E27FC236}">
                <a16:creationId xmlns:a16="http://schemas.microsoft.com/office/drawing/2014/main" id="{CCE072C6-01E5-45F4-336C-029A186B7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698" y="0"/>
            <a:ext cx="3301302" cy="3604173"/>
          </a:xfrm>
          <a:prstGeom prst="rect">
            <a:avLst/>
          </a:prstGeom>
        </p:spPr>
      </p:pic>
      <p:sp>
        <p:nvSpPr>
          <p:cNvPr id="10" name="Ellipse 9">
            <a:extLst>
              <a:ext uri="{FF2B5EF4-FFF2-40B4-BE49-F238E27FC236}">
                <a16:creationId xmlns:a16="http://schemas.microsoft.com/office/drawing/2014/main" id="{23B6AAB8-886A-E48A-F599-A6286C5AB0A8}"/>
              </a:ext>
            </a:extLst>
          </p:cNvPr>
          <p:cNvSpPr/>
          <p:nvPr/>
        </p:nvSpPr>
        <p:spPr>
          <a:xfrm>
            <a:off x="2000672" y="4293096"/>
            <a:ext cx="648072" cy="57606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874D62C-7E51-526F-B217-7E0C9EA8555F}"/>
              </a:ext>
            </a:extLst>
          </p:cNvPr>
          <p:cNvSpPr txBox="1"/>
          <p:nvPr/>
        </p:nvSpPr>
        <p:spPr>
          <a:xfrm>
            <a:off x="4736976" y="89239"/>
            <a:ext cx="1867722" cy="6717223"/>
          </a:xfrm>
          <a:prstGeom prst="rect">
            <a:avLst/>
          </a:prstGeom>
          <a:solidFill>
            <a:srgbClr val="C00000"/>
          </a:solidFill>
        </p:spPr>
        <p:txBody>
          <a:bodyPr wrap="square">
            <a:spAutoFit/>
          </a:bodyPr>
          <a:lstStyle/>
          <a:p>
            <a:pPr algn="ctr"/>
            <a:endParaRPr lang="fr-FR" sz="1200" dirty="0">
              <a:solidFill>
                <a:schemeClr val="bg1"/>
              </a:solidFill>
            </a:endParaRPr>
          </a:p>
          <a:p>
            <a:pPr algn="ctr"/>
            <a:r>
              <a:rPr lang="fr-FR" sz="1200" b="1" dirty="0">
                <a:solidFill>
                  <a:schemeClr val="bg1"/>
                </a:solidFill>
              </a:rPr>
              <a:t>Antériorité et postérité d’un tracé</a:t>
            </a: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r>
              <a:rPr lang="fr-FR" sz="1200" i="1" dirty="0" err="1">
                <a:solidFill>
                  <a:schemeClr val="bg1"/>
                </a:solidFill>
              </a:rPr>
              <a:t>Chronomorphologie</a:t>
            </a:r>
            <a:r>
              <a:rPr lang="fr-FR" sz="1200" i="1" dirty="0">
                <a:solidFill>
                  <a:schemeClr val="bg1"/>
                </a:solidFill>
              </a:rPr>
              <a:t> du chemin de Châteaubriant à Vitré,</a:t>
            </a:r>
          </a:p>
          <a:p>
            <a:pPr algn="ctr"/>
            <a:r>
              <a:rPr lang="fr-FR" sz="1200" i="1" dirty="0">
                <a:solidFill>
                  <a:schemeClr val="bg1"/>
                </a:solidFill>
              </a:rPr>
              <a:t>J. Guillaume 2024</a:t>
            </a: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r>
              <a:rPr lang="fr-FR" sz="1200" dirty="0">
                <a:solidFill>
                  <a:schemeClr val="bg1"/>
                </a:solidFill>
              </a:rPr>
              <a:t>Le (léger) recoupement des parcelles  sur e cadastre napoléonien nous met sur la piste d’un tracé relativement récent (XVIIIe s.). Seule la consultation de la version n/b de la Carte de Cassini permet de confirmer la réalisation d’un nouveau tracé, la version couleur la déjà fait disparaitre</a:t>
            </a: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endParaRPr lang="fr-FR" sz="1200" dirty="0">
              <a:solidFill>
                <a:schemeClr val="bg1"/>
              </a:solidFill>
            </a:endParaRPr>
          </a:p>
          <a:p>
            <a:pPr algn="ctr"/>
            <a:r>
              <a:rPr lang="fr-FR" sz="1050" dirty="0">
                <a:solidFill>
                  <a:schemeClr val="bg1"/>
                </a:solidFill>
              </a:rPr>
              <a:t> </a:t>
            </a:r>
          </a:p>
        </p:txBody>
      </p:sp>
      <p:pic>
        <p:nvPicPr>
          <p:cNvPr id="6" name="Image 5">
            <a:extLst>
              <a:ext uri="{FF2B5EF4-FFF2-40B4-BE49-F238E27FC236}">
                <a16:creationId xmlns:a16="http://schemas.microsoft.com/office/drawing/2014/main" id="{00642BFE-9FEE-A79E-D54E-B9F955D29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4698" y="3439292"/>
            <a:ext cx="3300702" cy="3460157"/>
          </a:xfrm>
          <a:prstGeom prst="rect">
            <a:avLst/>
          </a:prstGeom>
        </p:spPr>
      </p:pic>
    </p:spTree>
    <p:extLst>
      <p:ext uri="{BB962C8B-B14F-4D97-AF65-F5344CB8AC3E}">
        <p14:creationId xmlns:p14="http://schemas.microsoft.com/office/powerpoint/2010/main" val="3447226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28ED57F-7AE6-703A-EB43-0E539D04FF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4410" y="0"/>
            <a:ext cx="4928887" cy="6902112"/>
          </a:xfrm>
          <a:prstGeom prst="rect">
            <a:avLst/>
          </a:prstGeom>
        </p:spPr>
      </p:pic>
      <p:sp>
        <p:nvSpPr>
          <p:cNvPr id="5" name="Text Box 18">
            <a:extLst>
              <a:ext uri="{FF2B5EF4-FFF2-40B4-BE49-F238E27FC236}">
                <a16:creationId xmlns:a16="http://schemas.microsoft.com/office/drawing/2014/main" id="{1CAF6BCD-5434-EE71-E718-DF162EE25AAE}"/>
              </a:ext>
            </a:extLst>
          </p:cNvPr>
          <p:cNvSpPr txBox="1">
            <a:spLocks noChangeArrowheads="1"/>
          </p:cNvSpPr>
          <p:nvPr/>
        </p:nvSpPr>
        <p:spPr bwMode="auto">
          <a:xfrm>
            <a:off x="264122" y="243408"/>
            <a:ext cx="50492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2.2 Indices morpho-chronologiques</a:t>
            </a:r>
          </a:p>
        </p:txBody>
      </p:sp>
      <p:sp>
        <p:nvSpPr>
          <p:cNvPr id="8" name="ZoneTexte 7">
            <a:extLst>
              <a:ext uri="{FF2B5EF4-FFF2-40B4-BE49-F238E27FC236}">
                <a16:creationId xmlns:a16="http://schemas.microsoft.com/office/drawing/2014/main" id="{7E03E937-1CA9-ABAA-CA93-76F29809B2ED}"/>
              </a:ext>
            </a:extLst>
          </p:cNvPr>
          <p:cNvSpPr txBox="1"/>
          <p:nvPr/>
        </p:nvSpPr>
        <p:spPr>
          <a:xfrm>
            <a:off x="2226118" y="1412776"/>
            <a:ext cx="2664296" cy="523220"/>
          </a:xfrm>
          <a:prstGeom prst="rect">
            <a:avLst/>
          </a:prstGeom>
          <a:noFill/>
        </p:spPr>
        <p:txBody>
          <a:bodyPr wrap="square" rtlCol="0">
            <a:spAutoFit/>
          </a:bodyPr>
          <a:lstStyle/>
          <a:p>
            <a:pPr algn="l"/>
            <a:r>
              <a:rPr lang="fr-FR" sz="1400" dirty="0"/>
              <a:t>Discordance du grand chemin avec le parcellaire environnant</a:t>
            </a:r>
          </a:p>
        </p:txBody>
      </p:sp>
      <p:pic>
        <p:nvPicPr>
          <p:cNvPr id="9" name="Picture 2">
            <a:extLst>
              <a:ext uri="{FF2B5EF4-FFF2-40B4-BE49-F238E27FC236}">
                <a16:creationId xmlns:a16="http://schemas.microsoft.com/office/drawing/2014/main" id="{6703F69A-180B-5613-FF92-D7EAB79AC932}"/>
              </a:ext>
            </a:extLst>
          </p:cNvPr>
          <p:cNvPicPr>
            <a:picLocks noChangeAspect="1" noChangeArrowheads="1"/>
          </p:cNvPicPr>
          <p:nvPr/>
        </p:nvPicPr>
        <p:blipFill>
          <a:blip r:embed="rId3" cstate="print"/>
          <a:srcRect/>
          <a:stretch>
            <a:fillRect/>
          </a:stretch>
        </p:blipFill>
        <p:spPr bwMode="auto">
          <a:xfrm>
            <a:off x="264122" y="2274367"/>
            <a:ext cx="4626292" cy="34158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ZoneTexte 1">
            <a:extLst>
              <a:ext uri="{FF2B5EF4-FFF2-40B4-BE49-F238E27FC236}">
                <a16:creationId xmlns:a16="http://schemas.microsoft.com/office/drawing/2014/main" id="{AC15B56E-E75D-178F-080A-4C4292011BB4}"/>
              </a:ext>
            </a:extLst>
          </p:cNvPr>
          <p:cNvSpPr txBox="1"/>
          <p:nvPr/>
        </p:nvSpPr>
        <p:spPr>
          <a:xfrm>
            <a:off x="315299" y="5766957"/>
            <a:ext cx="4626292" cy="523220"/>
          </a:xfrm>
          <a:prstGeom prst="rect">
            <a:avLst/>
          </a:prstGeom>
          <a:noFill/>
        </p:spPr>
        <p:txBody>
          <a:bodyPr wrap="square" rtlCol="0">
            <a:spAutoFit/>
          </a:bodyPr>
          <a:lstStyle/>
          <a:p>
            <a:pPr algn="ctr"/>
            <a:r>
              <a:rPr lang="fr-FR" sz="1400" dirty="0"/>
              <a:t>Tracé d’un chemin disparu, </a:t>
            </a:r>
          </a:p>
          <a:p>
            <a:pPr algn="ctr"/>
            <a:r>
              <a:rPr lang="fr-FR" sz="1400" dirty="0"/>
              <a:t>maintenu dans la limite communale</a:t>
            </a:r>
          </a:p>
        </p:txBody>
      </p:sp>
    </p:spTree>
    <p:extLst>
      <p:ext uri="{BB962C8B-B14F-4D97-AF65-F5344CB8AC3E}">
        <p14:creationId xmlns:p14="http://schemas.microsoft.com/office/powerpoint/2010/main" val="3863305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53F0C75-0AD0-3EFD-5D32-0C0DB8D1FE4A}"/>
              </a:ext>
            </a:extLst>
          </p:cNvPr>
          <p:cNvSpPr txBox="1"/>
          <p:nvPr/>
        </p:nvSpPr>
        <p:spPr>
          <a:xfrm>
            <a:off x="428364" y="1389499"/>
            <a:ext cx="2792933" cy="5047536"/>
          </a:xfrm>
          <a:prstGeom prst="rect">
            <a:avLst/>
          </a:prstGeom>
          <a:noFill/>
        </p:spPr>
        <p:txBody>
          <a:bodyPr wrap="square" rtlCol="0">
            <a:spAutoFit/>
          </a:bodyPr>
          <a:lstStyle/>
          <a:p>
            <a:pPr algn="just"/>
            <a:r>
              <a:rPr lang="fr-FR" sz="1400" dirty="0"/>
              <a:t>Le bocage contraint la labilité des tracés en même qu’elle fossilise plus facilement le tronçon lorsque celui-ci est abandonné. À l’inverse dans les terroirs en champs ouverts, le parcellaire peut recouvrir un vieux tracé toujours actif (néanmoins probablement proche d’un état de désuétude).</a:t>
            </a:r>
          </a:p>
          <a:p>
            <a:pPr algn="just"/>
            <a:endParaRPr lang="fr-FR" sz="1400" dirty="0"/>
          </a:p>
          <a:p>
            <a:pPr algn="just"/>
            <a:r>
              <a:rPr lang="fr-FR" sz="1400" dirty="0"/>
              <a:t>C’est ici le du chemin Pontois est attesté pour le Moyen Âge central, et probablement d’origine protohistoriques ou antique selon certains chercheurs. </a:t>
            </a:r>
          </a:p>
          <a:p>
            <a:pPr algn="just"/>
            <a:endParaRPr lang="fr-FR" sz="1400" dirty="0"/>
          </a:p>
          <a:p>
            <a:pPr algn="just"/>
            <a:r>
              <a:rPr lang="fr-FR" sz="1400" dirty="0"/>
              <a:t>Néanmoins, il est possible d’établir une chronologie prémoderne pour les tracés ou tronçons contraignant le parcellaire. </a:t>
            </a:r>
          </a:p>
        </p:txBody>
      </p:sp>
      <p:pic>
        <p:nvPicPr>
          <p:cNvPr id="6" name="Image 5">
            <a:extLst>
              <a:ext uri="{FF2B5EF4-FFF2-40B4-BE49-F238E27FC236}">
                <a16:creationId xmlns:a16="http://schemas.microsoft.com/office/drawing/2014/main" id="{5D7CB656-7935-EC8F-0B70-B5DFD07547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0705" y="0"/>
            <a:ext cx="6595295" cy="6858000"/>
          </a:xfrm>
          <a:prstGeom prst="rect">
            <a:avLst/>
          </a:prstGeom>
        </p:spPr>
      </p:pic>
      <p:sp>
        <p:nvSpPr>
          <p:cNvPr id="7" name="Text Box 18">
            <a:extLst>
              <a:ext uri="{FF2B5EF4-FFF2-40B4-BE49-F238E27FC236}">
                <a16:creationId xmlns:a16="http://schemas.microsoft.com/office/drawing/2014/main" id="{D255D739-0FF9-6962-6916-7C05274CF40C}"/>
              </a:ext>
            </a:extLst>
          </p:cNvPr>
          <p:cNvSpPr txBox="1">
            <a:spLocks noChangeArrowheads="1"/>
          </p:cNvSpPr>
          <p:nvPr/>
        </p:nvSpPr>
        <p:spPr bwMode="auto">
          <a:xfrm>
            <a:off x="128464" y="260648"/>
            <a:ext cx="33927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000" b="1" dirty="0">
                <a:solidFill>
                  <a:srgbClr val="C00000"/>
                </a:solidFill>
                <a:latin typeface="+mj-lt"/>
                <a:ea typeface="+mj-ea"/>
                <a:cs typeface="+mj-cs"/>
              </a:rPr>
              <a:t>2.2 Indices morpho-chronologiques</a:t>
            </a:r>
          </a:p>
        </p:txBody>
      </p:sp>
      <p:sp>
        <p:nvSpPr>
          <p:cNvPr id="8" name="ZoneTexte 7">
            <a:extLst>
              <a:ext uri="{FF2B5EF4-FFF2-40B4-BE49-F238E27FC236}">
                <a16:creationId xmlns:a16="http://schemas.microsoft.com/office/drawing/2014/main" id="{F83E990A-4299-6283-B7C3-F099E438E688}"/>
              </a:ext>
            </a:extLst>
          </p:cNvPr>
          <p:cNvSpPr txBox="1"/>
          <p:nvPr/>
        </p:nvSpPr>
        <p:spPr>
          <a:xfrm>
            <a:off x="272480" y="6396335"/>
            <a:ext cx="3038224" cy="261610"/>
          </a:xfrm>
          <a:prstGeom prst="rect">
            <a:avLst/>
          </a:prstGeom>
          <a:noFill/>
        </p:spPr>
        <p:txBody>
          <a:bodyPr wrap="square">
            <a:spAutoFit/>
          </a:bodyPr>
          <a:lstStyle/>
          <a:p>
            <a:pPr algn="ctr"/>
            <a:r>
              <a:rPr lang="fr-FR" sz="1100" dirty="0">
                <a:solidFill>
                  <a:schemeClr val="bg1"/>
                </a:solidFill>
              </a:rPr>
              <a:t>Rocquemont, Oise, plans terriers du XVIIIe s.</a:t>
            </a:r>
          </a:p>
        </p:txBody>
      </p:sp>
    </p:spTree>
    <p:extLst>
      <p:ext uri="{BB962C8B-B14F-4D97-AF65-F5344CB8AC3E}">
        <p14:creationId xmlns:p14="http://schemas.microsoft.com/office/powerpoint/2010/main" val="2528189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0BB8D30-4FB9-AB1D-CE6B-BB691768CE93}"/>
              </a:ext>
            </a:extLst>
          </p:cNvPr>
          <p:cNvPicPr>
            <a:picLocks noChangeAspect="1"/>
          </p:cNvPicPr>
          <p:nvPr/>
        </p:nvPicPr>
        <p:blipFill>
          <a:blip r:embed="rId2" cstate="print">
            <a:extLst>
              <a:ext uri="{28A0092B-C50C-407E-A947-70E740481C1C}">
                <a14:useLocalDpi xmlns:a14="http://schemas.microsoft.com/office/drawing/2010/main" val="0"/>
              </a:ext>
            </a:extLst>
          </a:blip>
          <a:srcRect l="53910" t="39317" r="3906" b="4848"/>
          <a:stretch>
            <a:fillRect/>
          </a:stretch>
        </p:blipFill>
        <p:spPr>
          <a:xfrm>
            <a:off x="-1" y="0"/>
            <a:ext cx="6220245" cy="6858000"/>
          </a:xfrm>
          <a:prstGeom prst="rect">
            <a:avLst/>
          </a:prstGeom>
        </p:spPr>
      </p:pic>
      <p:sp>
        <p:nvSpPr>
          <p:cNvPr id="4" name="ZoneTexte 3">
            <a:extLst>
              <a:ext uri="{FF2B5EF4-FFF2-40B4-BE49-F238E27FC236}">
                <a16:creationId xmlns:a16="http://schemas.microsoft.com/office/drawing/2014/main" id="{B1D40D7D-310D-2CCC-AA99-957C754AF067}"/>
              </a:ext>
            </a:extLst>
          </p:cNvPr>
          <p:cNvSpPr txBox="1"/>
          <p:nvPr/>
        </p:nvSpPr>
        <p:spPr>
          <a:xfrm>
            <a:off x="6537176" y="404664"/>
            <a:ext cx="3024336" cy="369332"/>
          </a:xfrm>
          <a:prstGeom prst="rect">
            <a:avLst/>
          </a:prstGeom>
          <a:noFill/>
        </p:spPr>
        <p:txBody>
          <a:bodyPr wrap="square" rtlCol="0">
            <a:spAutoFit/>
          </a:bodyPr>
          <a:lstStyle/>
          <a:p>
            <a:pPr algn="ctr"/>
            <a:r>
              <a:rPr lang="fr-FR" dirty="0"/>
              <a:t>Interpréter la carte</a:t>
            </a:r>
          </a:p>
        </p:txBody>
      </p:sp>
      <p:sp>
        <p:nvSpPr>
          <p:cNvPr id="5" name="ZoneTexte 4">
            <a:extLst>
              <a:ext uri="{FF2B5EF4-FFF2-40B4-BE49-F238E27FC236}">
                <a16:creationId xmlns:a16="http://schemas.microsoft.com/office/drawing/2014/main" id="{0090894D-B875-20AA-9F5E-55F97A8EDCF5}"/>
              </a:ext>
            </a:extLst>
          </p:cNvPr>
          <p:cNvSpPr txBox="1"/>
          <p:nvPr/>
        </p:nvSpPr>
        <p:spPr>
          <a:xfrm>
            <a:off x="6220244" y="1052736"/>
            <a:ext cx="3557292" cy="5539978"/>
          </a:xfrm>
          <a:prstGeom prst="rect">
            <a:avLst/>
          </a:prstGeom>
          <a:noFill/>
        </p:spPr>
        <p:txBody>
          <a:bodyPr wrap="square" rtlCol="0">
            <a:spAutoFit/>
          </a:bodyPr>
          <a:lstStyle/>
          <a:p>
            <a:pPr marL="285750" indent="-285750">
              <a:buFontTx/>
              <a:buChar char="-"/>
            </a:pPr>
            <a:r>
              <a:rPr lang="fr-FR" sz="1400" dirty="0"/>
              <a:t>Tracé de l’« ancien grand Chemin » :</a:t>
            </a:r>
          </a:p>
          <a:p>
            <a:r>
              <a:rPr lang="fr-FR" sz="1400" i="1" dirty="0"/>
              <a:t>  Il disparait au XIXe s. mais est conservé dans un linéament parcellaire</a:t>
            </a:r>
          </a:p>
          <a:p>
            <a:endParaRPr lang="fr-FR" sz="1400" dirty="0"/>
          </a:p>
          <a:p>
            <a:pPr marL="285750" indent="-285750">
              <a:buFontTx/>
              <a:buChar char="-"/>
            </a:pPr>
            <a:r>
              <a:rPr lang="fr-FR" sz="1400" dirty="0"/>
              <a:t>Grand chemin et Bas chemin de Nantes à Carquefou :</a:t>
            </a:r>
          </a:p>
          <a:p>
            <a:r>
              <a:rPr lang="fr-FR" sz="1400" i="1" dirty="0"/>
              <a:t>  Le cas d’un « haut chemin » situé sur les hauteurs et servant aux grands parcours, doublé par un « bas chemin » situé plus bas dans la </a:t>
            </a:r>
            <a:r>
              <a:rPr lang="fr-FR" sz="1400" i="1" dirty="0" err="1"/>
              <a:t>valée</a:t>
            </a:r>
            <a:r>
              <a:rPr lang="fr-FR" sz="1400" i="1" dirty="0"/>
              <a:t> reliant les habitats, est un cas fréquent en position de confluence, au sein des principaux itinéraires.</a:t>
            </a:r>
          </a:p>
          <a:p>
            <a:endParaRPr lang="fr-FR" sz="1400" i="1" dirty="0"/>
          </a:p>
          <a:p>
            <a:pPr marL="285750" indent="-285750">
              <a:buFontTx/>
              <a:buChar char="-"/>
            </a:pPr>
            <a:r>
              <a:rPr lang="fr-FR" sz="1400" dirty="0"/>
              <a:t>Tournebride : </a:t>
            </a:r>
            <a:r>
              <a:rPr lang="fr-FR" sz="1400" i="1" dirty="0"/>
              <a:t>annonce un grand virage</a:t>
            </a:r>
          </a:p>
          <a:p>
            <a:pPr marL="285750" indent="-285750">
              <a:buFontTx/>
              <a:buChar char="-"/>
            </a:pPr>
            <a:endParaRPr lang="fr-FR" sz="1400" i="1" dirty="0"/>
          </a:p>
          <a:p>
            <a:pPr marL="285750" indent="-285750">
              <a:buFontTx/>
              <a:buChar char="-"/>
            </a:pPr>
            <a:r>
              <a:rPr lang="fr-FR" sz="1400" dirty="0"/>
              <a:t>La croix </a:t>
            </a:r>
            <a:r>
              <a:rPr lang="fr-FR" sz="1400" dirty="0" err="1"/>
              <a:t>Catuite</a:t>
            </a:r>
            <a:r>
              <a:rPr lang="fr-FR" sz="1400" dirty="0"/>
              <a:t> : </a:t>
            </a:r>
            <a:r>
              <a:rPr lang="fr-FR" sz="1400" i="1" dirty="0"/>
              <a:t>un calvaire ou une croix est assez souvent synonyme de la présence d’un carrefour</a:t>
            </a:r>
          </a:p>
          <a:p>
            <a:pPr marL="285750" indent="-285750">
              <a:buFontTx/>
              <a:buChar char="-"/>
            </a:pPr>
            <a:endParaRPr lang="fr-FR" sz="1400" i="1" dirty="0"/>
          </a:p>
          <a:p>
            <a:pPr marL="285750" indent="-285750">
              <a:buFontTx/>
              <a:buChar char="-"/>
            </a:pPr>
            <a:r>
              <a:rPr lang="fr-FR" sz="1400" dirty="0"/>
              <a:t>La Barrière : </a:t>
            </a:r>
            <a:r>
              <a:rPr lang="fr-FR" sz="1400" i="1" dirty="0"/>
              <a:t>barrière de péage, mais c’est uniquement le contexte « </a:t>
            </a:r>
            <a:r>
              <a:rPr lang="fr-FR" sz="1400" i="1" dirty="0" err="1"/>
              <a:t>spatio</a:t>
            </a:r>
            <a:r>
              <a:rPr lang="fr-FR" sz="1400" i="1" dirty="0"/>
              <a:t>-topique » qui nous permet de le proposer</a:t>
            </a:r>
          </a:p>
          <a:p>
            <a:endParaRPr lang="fr-FR" dirty="0"/>
          </a:p>
        </p:txBody>
      </p:sp>
    </p:spTree>
    <p:extLst>
      <p:ext uri="{BB962C8B-B14F-4D97-AF65-F5344CB8AC3E}">
        <p14:creationId xmlns:p14="http://schemas.microsoft.com/office/powerpoint/2010/main" val="41715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C63C5-88E0-0C31-EDD3-0C13E8073D88}"/>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531B8C7-D852-1532-68C9-86410C70E809}"/>
              </a:ext>
            </a:extLst>
          </p:cNvPr>
          <p:cNvSpPr>
            <a:spLocks noGrp="1"/>
          </p:cNvSpPr>
          <p:nvPr>
            <p:ph type="body" idx="1"/>
          </p:nvPr>
        </p:nvSpPr>
        <p:spPr>
          <a:xfrm>
            <a:off x="916074" y="3267944"/>
            <a:ext cx="8213390" cy="1673225"/>
          </a:xfrm>
        </p:spPr>
        <p:txBody>
          <a:bodyPr/>
          <a:lstStyle/>
          <a:p>
            <a:r>
              <a:rPr lang="fr-FR" sz="2400" dirty="0"/>
              <a:t>LE travail à PETITE/LARGE Échelle</a:t>
            </a:r>
          </a:p>
        </p:txBody>
      </p:sp>
      <p:sp>
        <p:nvSpPr>
          <p:cNvPr id="3" name="Titre 2">
            <a:extLst>
              <a:ext uri="{FF2B5EF4-FFF2-40B4-BE49-F238E27FC236}">
                <a16:creationId xmlns:a16="http://schemas.microsoft.com/office/drawing/2014/main" id="{8EDC76B6-CD68-290A-192D-BF8D8DA3D679}"/>
              </a:ext>
            </a:extLst>
          </p:cNvPr>
          <p:cNvSpPr>
            <a:spLocks noGrp="1"/>
          </p:cNvSpPr>
          <p:nvPr>
            <p:ph type="title"/>
          </p:nvPr>
        </p:nvSpPr>
        <p:spPr>
          <a:xfrm>
            <a:off x="1103313" y="332656"/>
            <a:ext cx="7772400" cy="1524000"/>
          </a:xfrm>
        </p:spPr>
        <p:txBody>
          <a:bodyPr/>
          <a:lstStyle/>
          <a:p>
            <a:r>
              <a:rPr lang="fr-FR" dirty="0"/>
              <a:t>1. Concepts et vocabulaire</a:t>
            </a:r>
          </a:p>
        </p:txBody>
      </p:sp>
    </p:spTree>
    <p:extLst>
      <p:ext uri="{BB962C8B-B14F-4D97-AF65-F5344CB8AC3E}">
        <p14:creationId xmlns:p14="http://schemas.microsoft.com/office/powerpoint/2010/main" val="281886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408583" y="1036291"/>
            <a:ext cx="2816225" cy="595313"/>
          </a:xfrm>
        </p:spPr>
        <p:txBody>
          <a:bodyPr>
            <a:noAutofit/>
          </a:bodyPr>
          <a:lstStyle/>
          <a:p>
            <a:r>
              <a:rPr lang="fr-FR" sz="1950" dirty="0">
                <a:solidFill>
                  <a:srgbClr val="FF0000"/>
                </a:solidFill>
              </a:rPr>
              <a:t> </a:t>
            </a:r>
            <a:r>
              <a:rPr lang="fr-FR" sz="1788" dirty="0">
                <a:solidFill>
                  <a:srgbClr val="FF0000"/>
                </a:solidFill>
              </a:rPr>
              <a:t>Itinéraire Rennes-Angers  Fouille de </a:t>
            </a:r>
            <a:r>
              <a:rPr lang="fr-FR" sz="1788" dirty="0" err="1">
                <a:solidFill>
                  <a:srgbClr val="FF0000"/>
                </a:solidFill>
              </a:rPr>
              <a:t>Visseiche</a:t>
            </a:r>
            <a:r>
              <a:rPr lang="fr-FR" sz="1788" dirty="0">
                <a:solidFill>
                  <a:srgbClr val="FF0000"/>
                </a:solidFill>
              </a:rPr>
              <a:t>, Gilles Leroux, Inrap, 1995</a:t>
            </a:r>
          </a:p>
        </p:txBody>
      </p:sp>
      <p:pic>
        <p:nvPicPr>
          <p:cNvPr id="6" name="Espace réservé du contenu 5"/>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99045" y="1706113"/>
            <a:ext cx="2925763" cy="3698875"/>
          </a:xfrm>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645" y="1706113"/>
            <a:ext cx="2491581" cy="3698490"/>
          </a:xfrm>
          <a:prstGeom prst="rect">
            <a:avLst/>
          </a:prstGeom>
        </p:spPr>
      </p:pic>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4808" y="1706113"/>
            <a:ext cx="3195978" cy="3699292"/>
          </a:xfrm>
          <a:prstGeom prst="rect">
            <a:avLst/>
          </a:prstGeom>
        </p:spPr>
      </p:pic>
      <p:sp>
        <p:nvSpPr>
          <p:cNvPr id="5" name="ZoneTexte 4"/>
          <p:cNvSpPr txBox="1"/>
          <p:nvPr/>
        </p:nvSpPr>
        <p:spPr>
          <a:xfrm>
            <a:off x="7174207" y="5554006"/>
            <a:ext cx="1920456" cy="442557"/>
          </a:xfrm>
          <a:prstGeom prst="rect">
            <a:avLst/>
          </a:prstGeom>
          <a:noFill/>
        </p:spPr>
        <p:txBody>
          <a:bodyPr wrap="square" rtlCol="0">
            <a:spAutoFit/>
          </a:bodyPr>
          <a:lstStyle/>
          <a:p>
            <a:r>
              <a:rPr lang="fr-FR" sz="1138" dirty="0"/>
              <a:t>Pieu d’ancrage de la structure en caissons</a:t>
            </a:r>
          </a:p>
        </p:txBody>
      </p:sp>
      <p:sp>
        <p:nvSpPr>
          <p:cNvPr id="7" name="ZoneTexte 6"/>
          <p:cNvSpPr txBox="1"/>
          <p:nvPr/>
        </p:nvSpPr>
        <p:spPr>
          <a:xfrm>
            <a:off x="376156" y="5554006"/>
            <a:ext cx="3059543" cy="792781"/>
          </a:xfrm>
          <a:prstGeom prst="rect">
            <a:avLst/>
          </a:prstGeom>
          <a:noFill/>
        </p:spPr>
        <p:txBody>
          <a:bodyPr wrap="square" rtlCol="0">
            <a:spAutoFit/>
          </a:bodyPr>
          <a:lstStyle/>
          <a:p>
            <a:r>
              <a:rPr lang="fr-FR" sz="1138" dirty="0"/>
              <a:t>Alignements de pieux ancrés  dans le sous-sol argileux de la vallée de la Seiche. Ils participent à l’armature d’une structure en caissons.</a:t>
            </a:r>
          </a:p>
        </p:txBody>
      </p:sp>
      <p:sp>
        <p:nvSpPr>
          <p:cNvPr id="8" name="ZoneTexte 7"/>
          <p:cNvSpPr txBox="1"/>
          <p:nvPr/>
        </p:nvSpPr>
        <p:spPr>
          <a:xfrm>
            <a:off x="3740828" y="5554006"/>
            <a:ext cx="2684433" cy="617670"/>
          </a:xfrm>
          <a:prstGeom prst="rect">
            <a:avLst/>
          </a:prstGeom>
          <a:noFill/>
        </p:spPr>
        <p:txBody>
          <a:bodyPr wrap="square" rtlCol="0">
            <a:spAutoFit/>
          </a:bodyPr>
          <a:lstStyle/>
          <a:p>
            <a:r>
              <a:rPr lang="fr-FR" sz="1138" dirty="0"/>
              <a:t>Proposition de restitution des structures en bois ayant supporté les routes gauloises successives</a:t>
            </a:r>
          </a:p>
        </p:txBody>
      </p:sp>
      <p:sp>
        <p:nvSpPr>
          <p:cNvPr id="10" name="ZoneTexte 9"/>
          <p:cNvSpPr txBox="1"/>
          <p:nvPr/>
        </p:nvSpPr>
        <p:spPr>
          <a:xfrm>
            <a:off x="3625425" y="770371"/>
            <a:ext cx="5869313" cy="767711"/>
          </a:xfrm>
          <a:prstGeom prst="rect">
            <a:avLst/>
          </a:prstGeom>
          <a:noFill/>
        </p:spPr>
        <p:txBody>
          <a:bodyPr wrap="square" rtlCol="0">
            <a:spAutoFit/>
          </a:bodyPr>
          <a:lstStyle/>
          <a:p>
            <a:pPr algn="ctr"/>
            <a:r>
              <a:rPr lang="fr-FR" sz="1463" b="1" dirty="0"/>
              <a:t>Sous la voie antique, deux structures boisées supportant les routes gauloises. La plus récente est mise en place au début du Ier siècle av. n.-è.</a:t>
            </a:r>
          </a:p>
        </p:txBody>
      </p:sp>
      <p:sp>
        <p:nvSpPr>
          <p:cNvPr id="9" name="Text Box 18">
            <a:extLst>
              <a:ext uri="{FF2B5EF4-FFF2-40B4-BE49-F238E27FC236}">
                <a16:creationId xmlns:a16="http://schemas.microsoft.com/office/drawing/2014/main" id="{599CDA52-F0EA-2823-4179-2B454CC08F56}"/>
              </a:ext>
            </a:extLst>
          </p:cNvPr>
          <p:cNvSpPr txBox="1">
            <a:spLocks noChangeArrowheads="1"/>
          </p:cNvSpPr>
          <p:nvPr/>
        </p:nvSpPr>
        <p:spPr bwMode="auto">
          <a:xfrm>
            <a:off x="-131942" y="166584"/>
            <a:ext cx="65527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2.2. Les franchissements</a:t>
            </a:r>
          </a:p>
        </p:txBody>
      </p:sp>
    </p:spTree>
    <p:extLst>
      <p:ext uri="{BB962C8B-B14F-4D97-AF65-F5344CB8AC3E}">
        <p14:creationId xmlns:p14="http://schemas.microsoft.com/office/powerpoint/2010/main" val="827841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C88E00E-9EF8-C3B6-7922-3A6DF3B26AFC}"/>
              </a:ext>
            </a:extLst>
          </p:cNvPr>
          <p:cNvPicPr>
            <a:picLocks noChangeAspect="1"/>
          </p:cNvPicPr>
          <p:nvPr/>
        </p:nvPicPr>
        <p:blipFill>
          <a:blip r:embed="rId2">
            <a:extLst>
              <a:ext uri="{28A0092B-C50C-407E-A947-70E740481C1C}">
                <a14:useLocalDpi xmlns:a14="http://schemas.microsoft.com/office/drawing/2010/main" val="0"/>
              </a:ext>
            </a:extLst>
          </a:blip>
          <a:srcRect t="886"/>
          <a:stretch>
            <a:fillRect/>
          </a:stretch>
        </p:blipFill>
        <p:spPr>
          <a:xfrm>
            <a:off x="-1" y="-6449"/>
            <a:ext cx="9906001" cy="6579191"/>
          </a:xfrm>
          <a:prstGeom prst="rect">
            <a:avLst/>
          </a:prstGeom>
        </p:spPr>
      </p:pic>
      <p:sp>
        <p:nvSpPr>
          <p:cNvPr id="8" name="Text Box 18">
            <a:extLst>
              <a:ext uri="{FF2B5EF4-FFF2-40B4-BE49-F238E27FC236}">
                <a16:creationId xmlns:a16="http://schemas.microsoft.com/office/drawing/2014/main" id="{2835A8CF-315A-EC10-38EA-ABD424645099}"/>
              </a:ext>
            </a:extLst>
          </p:cNvPr>
          <p:cNvSpPr txBox="1">
            <a:spLocks noChangeArrowheads="1"/>
          </p:cNvSpPr>
          <p:nvPr/>
        </p:nvSpPr>
        <p:spPr bwMode="auto">
          <a:xfrm>
            <a:off x="4304928" y="54425"/>
            <a:ext cx="52012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dirty="0">
                <a:solidFill>
                  <a:srgbClr val="C00000"/>
                </a:solidFill>
                <a:latin typeface="+mj-lt"/>
                <a:ea typeface="+mj-ea"/>
                <a:cs typeface="+mj-cs"/>
              </a:rPr>
              <a:t>2.2. Les franchissements</a:t>
            </a:r>
          </a:p>
        </p:txBody>
      </p:sp>
      <p:sp>
        <p:nvSpPr>
          <p:cNvPr id="10" name="ZoneTexte 9">
            <a:extLst>
              <a:ext uri="{FF2B5EF4-FFF2-40B4-BE49-F238E27FC236}">
                <a16:creationId xmlns:a16="http://schemas.microsoft.com/office/drawing/2014/main" id="{FB45ED2F-B102-EB5D-1468-89518B0E72EF}"/>
              </a:ext>
            </a:extLst>
          </p:cNvPr>
          <p:cNvSpPr txBox="1"/>
          <p:nvPr/>
        </p:nvSpPr>
        <p:spPr>
          <a:xfrm>
            <a:off x="0" y="6572742"/>
            <a:ext cx="9906000" cy="438582"/>
          </a:xfrm>
          <a:prstGeom prst="rect">
            <a:avLst/>
          </a:prstGeom>
          <a:solidFill>
            <a:srgbClr val="C00000"/>
          </a:solidFill>
        </p:spPr>
        <p:txBody>
          <a:bodyPr wrap="square">
            <a:spAutoFit/>
          </a:bodyPr>
          <a:lstStyle/>
          <a:p>
            <a:pPr algn="ctr"/>
            <a:r>
              <a:rPr lang="fr-FR" sz="1200" i="1" dirty="0">
                <a:solidFill>
                  <a:schemeClr val="bg1"/>
                </a:solidFill>
              </a:rPr>
              <a:t>Plan figuré du passage de </a:t>
            </a:r>
            <a:r>
              <a:rPr lang="fr-FR" sz="1200" i="1" dirty="0" err="1">
                <a:solidFill>
                  <a:schemeClr val="bg1"/>
                </a:solidFill>
              </a:rPr>
              <a:t>Sanguieẞe</a:t>
            </a:r>
            <a:r>
              <a:rPr lang="fr-FR" sz="1200" i="1" dirty="0">
                <a:solidFill>
                  <a:schemeClr val="bg1"/>
                </a:solidFill>
              </a:rPr>
              <a:t> à l’endroit du Pallet </a:t>
            </a:r>
            <a:r>
              <a:rPr lang="fr-FR" sz="1200" dirty="0">
                <a:solidFill>
                  <a:schemeClr val="bg1"/>
                </a:solidFill>
              </a:rPr>
              <a:t>(Archives départementales de Loire-Atlantique)</a:t>
            </a:r>
          </a:p>
          <a:p>
            <a:pPr algn="ctr"/>
            <a:r>
              <a:rPr lang="fr-FR" sz="1050" dirty="0">
                <a:solidFill>
                  <a:schemeClr val="bg1"/>
                </a:solidFill>
              </a:rPr>
              <a:t> </a:t>
            </a:r>
          </a:p>
        </p:txBody>
      </p:sp>
    </p:spTree>
    <p:extLst>
      <p:ext uri="{BB962C8B-B14F-4D97-AF65-F5344CB8AC3E}">
        <p14:creationId xmlns:p14="http://schemas.microsoft.com/office/powerpoint/2010/main" val="2756231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5F506-9B0D-20D1-D9D8-59C24674BD23}"/>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5D469D47-493F-22E4-28AC-6C4B49006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590" y="-17614"/>
            <a:ext cx="9552819" cy="6401373"/>
          </a:xfrm>
          <a:prstGeom prst="rect">
            <a:avLst/>
          </a:prstGeom>
        </p:spPr>
      </p:pic>
      <p:sp>
        <p:nvSpPr>
          <p:cNvPr id="8" name="Text Box 18">
            <a:extLst>
              <a:ext uri="{FF2B5EF4-FFF2-40B4-BE49-F238E27FC236}">
                <a16:creationId xmlns:a16="http://schemas.microsoft.com/office/drawing/2014/main" id="{4DB156AB-7AE8-FF43-B5D6-F57740C5B3B9}"/>
              </a:ext>
            </a:extLst>
          </p:cNvPr>
          <p:cNvSpPr txBox="1">
            <a:spLocks noChangeArrowheads="1"/>
          </p:cNvSpPr>
          <p:nvPr/>
        </p:nvSpPr>
        <p:spPr bwMode="auto">
          <a:xfrm>
            <a:off x="4304928" y="100113"/>
            <a:ext cx="52649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dirty="0">
                <a:solidFill>
                  <a:srgbClr val="C00000"/>
                </a:solidFill>
                <a:latin typeface="+mj-lt"/>
                <a:ea typeface="+mj-ea"/>
                <a:cs typeface="+mj-cs"/>
              </a:rPr>
              <a:t>2.2. Les franchissements</a:t>
            </a:r>
          </a:p>
        </p:txBody>
      </p:sp>
      <p:pic>
        <p:nvPicPr>
          <p:cNvPr id="9" name="Image 8">
            <a:extLst>
              <a:ext uri="{FF2B5EF4-FFF2-40B4-BE49-F238E27FC236}">
                <a16:creationId xmlns:a16="http://schemas.microsoft.com/office/drawing/2014/main" id="{5E9A6B83-B4BF-9E85-F109-68CA574C7D97}"/>
              </a:ext>
            </a:extLst>
          </p:cNvPr>
          <p:cNvPicPr>
            <a:picLocks noChangeAspect="1"/>
          </p:cNvPicPr>
          <p:nvPr/>
        </p:nvPicPr>
        <p:blipFill>
          <a:blip r:embed="rId3"/>
          <a:stretch>
            <a:fillRect/>
          </a:stretch>
        </p:blipFill>
        <p:spPr>
          <a:xfrm>
            <a:off x="3257575" y="764704"/>
            <a:ext cx="6504601" cy="5993183"/>
          </a:xfrm>
          <a:prstGeom prst="rect">
            <a:avLst/>
          </a:prstGeom>
        </p:spPr>
      </p:pic>
      <p:sp>
        <p:nvSpPr>
          <p:cNvPr id="2" name="ZoneTexte 1">
            <a:extLst>
              <a:ext uri="{FF2B5EF4-FFF2-40B4-BE49-F238E27FC236}">
                <a16:creationId xmlns:a16="http://schemas.microsoft.com/office/drawing/2014/main" id="{CAA8E58F-12CD-3D13-7B1D-0533B5B48625}"/>
              </a:ext>
            </a:extLst>
          </p:cNvPr>
          <p:cNvSpPr txBox="1"/>
          <p:nvPr/>
        </p:nvSpPr>
        <p:spPr>
          <a:xfrm>
            <a:off x="143823" y="6300255"/>
            <a:ext cx="3123996" cy="438582"/>
          </a:xfrm>
          <a:prstGeom prst="rect">
            <a:avLst/>
          </a:prstGeom>
          <a:solidFill>
            <a:srgbClr val="C00000"/>
          </a:solidFill>
        </p:spPr>
        <p:txBody>
          <a:bodyPr wrap="square">
            <a:spAutoFit/>
          </a:bodyPr>
          <a:lstStyle/>
          <a:p>
            <a:pPr algn="ctr"/>
            <a:r>
              <a:rPr lang="fr-FR" sz="1200" dirty="0">
                <a:solidFill>
                  <a:schemeClr val="bg1"/>
                </a:solidFill>
              </a:rPr>
              <a:t>Le Pallet, passage de la </a:t>
            </a:r>
            <a:r>
              <a:rPr lang="fr-FR" sz="1200" dirty="0" err="1">
                <a:solidFill>
                  <a:schemeClr val="bg1"/>
                </a:solidFill>
              </a:rPr>
              <a:t>Sanguèze</a:t>
            </a:r>
            <a:endParaRPr lang="fr-FR" sz="1200" dirty="0">
              <a:solidFill>
                <a:schemeClr val="bg1"/>
              </a:solidFill>
            </a:endParaRPr>
          </a:p>
          <a:p>
            <a:pPr algn="ctr"/>
            <a:r>
              <a:rPr lang="fr-FR" sz="1050" dirty="0">
                <a:solidFill>
                  <a:schemeClr val="bg1"/>
                </a:solidFill>
              </a:rPr>
              <a:t> </a:t>
            </a:r>
          </a:p>
        </p:txBody>
      </p:sp>
    </p:spTree>
    <p:extLst>
      <p:ext uri="{BB962C8B-B14F-4D97-AF65-F5344CB8AC3E}">
        <p14:creationId xmlns:p14="http://schemas.microsoft.com/office/powerpoint/2010/main" val="31225353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D54E17-2EB7-8401-72EB-4950BB088FF4}"/>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F2558280-7A48-DFF1-95B2-4E2435FB8F7E}"/>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6858000" cy="6858000"/>
          </a:xfrm>
        </p:spPr>
      </p:pic>
      <p:sp>
        <p:nvSpPr>
          <p:cNvPr id="3" name="ZoneTexte 2">
            <a:extLst>
              <a:ext uri="{FF2B5EF4-FFF2-40B4-BE49-F238E27FC236}">
                <a16:creationId xmlns:a16="http://schemas.microsoft.com/office/drawing/2014/main" id="{8983E894-CD29-570D-82E3-948E981E1209}"/>
              </a:ext>
            </a:extLst>
          </p:cNvPr>
          <p:cNvSpPr txBox="1"/>
          <p:nvPr/>
        </p:nvSpPr>
        <p:spPr>
          <a:xfrm>
            <a:off x="6875065" y="6407289"/>
            <a:ext cx="3030935" cy="438582"/>
          </a:xfrm>
          <a:prstGeom prst="rect">
            <a:avLst/>
          </a:prstGeom>
          <a:solidFill>
            <a:srgbClr val="C00000"/>
          </a:solidFill>
        </p:spPr>
        <p:txBody>
          <a:bodyPr wrap="square">
            <a:spAutoFit/>
          </a:bodyPr>
          <a:lstStyle/>
          <a:p>
            <a:pPr algn="ctr"/>
            <a:r>
              <a:rPr lang="fr-FR" sz="1200" dirty="0">
                <a:solidFill>
                  <a:schemeClr val="bg1"/>
                </a:solidFill>
              </a:rPr>
              <a:t>Portillon, Vertou</a:t>
            </a:r>
          </a:p>
          <a:p>
            <a:pPr algn="ctr"/>
            <a:r>
              <a:rPr lang="fr-FR" sz="1050" dirty="0">
                <a:solidFill>
                  <a:schemeClr val="bg1"/>
                </a:solidFill>
              </a:rPr>
              <a:t> </a:t>
            </a:r>
          </a:p>
        </p:txBody>
      </p:sp>
      <p:sp>
        <p:nvSpPr>
          <p:cNvPr id="4" name="ZoneTexte 3">
            <a:extLst>
              <a:ext uri="{FF2B5EF4-FFF2-40B4-BE49-F238E27FC236}">
                <a16:creationId xmlns:a16="http://schemas.microsoft.com/office/drawing/2014/main" id="{93536AEC-2902-C2C1-216C-C00269251863}"/>
              </a:ext>
            </a:extLst>
          </p:cNvPr>
          <p:cNvSpPr txBox="1"/>
          <p:nvPr/>
        </p:nvSpPr>
        <p:spPr>
          <a:xfrm>
            <a:off x="7113240" y="2276872"/>
            <a:ext cx="2459120" cy="276999"/>
          </a:xfrm>
          <a:prstGeom prst="rect">
            <a:avLst/>
          </a:prstGeom>
          <a:solidFill>
            <a:srgbClr val="FFFFFF"/>
          </a:solidFill>
        </p:spPr>
        <p:txBody>
          <a:bodyPr wrap="square">
            <a:spAutoFit/>
          </a:bodyPr>
          <a:lstStyle/>
          <a:p>
            <a:pPr algn="ctr"/>
            <a:r>
              <a:rPr lang="fr-FR" sz="1200" dirty="0">
                <a:solidFill>
                  <a:schemeClr val="bg1"/>
                </a:solidFill>
              </a:rPr>
              <a:t>Le </a:t>
            </a:r>
            <a:r>
              <a:rPr lang="fr-FR" sz="1200" dirty="0"/>
              <a:t>Passage du bac à Portillon</a:t>
            </a:r>
            <a:endParaRPr lang="fr-FR" sz="1050" dirty="0">
              <a:solidFill>
                <a:schemeClr val="bg1"/>
              </a:solidFill>
            </a:endParaRPr>
          </a:p>
        </p:txBody>
      </p:sp>
    </p:spTree>
    <p:extLst>
      <p:ext uri="{BB962C8B-B14F-4D97-AF65-F5344CB8AC3E}">
        <p14:creationId xmlns:p14="http://schemas.microsoft.com/office/powerpoint/2010/main" val="875297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2FAC5F7-E47E-C7AF-4449-9C2F924BA4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242" y="260648"/>
            <a:ext cx="9467515" cy="52921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6" name="Tableau 5">
            <a:extLst>
              <a:ext uri="{FF2B5EF4-FFF2-40B4-BE49-F238E27FC236}">
                <a16:creationId xmlns:a16="http://schemas.microsoft.com/office/drawing/2014/main" id="{8950CA2B-E1FC-AD91-29A7-C87661F7964A}"/>
              </a:ext>
            </a:extLst>
          </p:cNvPr>
          <p:cNvGraphicFramePr>
            <a:graphicFrameLocks noGrp="1"/>
          </p:cNvGraphicFramePr>
          <p:nvPr>
            <p:extLst>
              <p:ext uri="{D42A27DB-BD31-4B8C-83A1-F6EECF244321}">
                <p14:modId xmlns:p14="http://schemas.microsoft.com/office/powerpoint/2010/main" val="1139140551"/>
              </p:ext>
            </p:extLst>
          </p:nvPr>
        </p:nvGraphicFramePr>
        <p:xfrm>
          <a:off x="1568624" y="6424707"/>
          <a:ext cx="7339777" cy="185992"/>
        </p:xfrm>
        <a:graphic>
          <a:graphicData uri="http://schemas.openxmlformats.org/drawingml/2006/table">
            <a:tbl>
              <a:tblPr firstRow="1" firstCol="1" bandRow="1">
                <a:tableStyleId>{5C22544A-7EE6-4342-B048-85BDC9FD1C3A}</a:tableStyleId>
              </a:tblPr>
              <a:tblGrid>
                <a:gridCol w="1373777">
                  <a:extLst>
                    <a:ext uri="{9D8B030D-6E8A-4147-A177-3AD203B41FA5}">
                      <a16:colId xmlns:a16="http://schemas.microsoft.com/office/drawing/2014/main" val="1403178890"/>
                    </a:ext>
                  </a:extLst>
                </a:gridCol>
                <a:gridCol w="5966000">
                  <a:extLst>
                    <a:ext uri="{9D8B030D-6E8A-4147-A177-3AD203B41FA5}">
                      <a16:colId xmlns:a16="http://schemas.microsoft.com/office/drawing/2014/main" val="4091199516"/>
                    </a:ext>
                  </a:extLst>
                </a:gridCol>
              </a:tblGrid>
              <a:tr h="0">
                <a:tc>
                  <a:txBody>
                    <a:bodyPr/>
                    <a:lstStyle/>
                    <a:p>
                      <a:pPr>
                        <a:lnSpc>
                          <a:spcPct val="107000"/>
                        </a:lnSpc>
                        <a:spcAft>
                          <a:spcPts val="800"/>
                        </a:spcAft>
                        <a:buNone/>
                      </a:pPr>
                      <a:r>
                        <a:rPr lang="fr-FR" sz="1200" kern="100">
                          <a:effectLst/>
                        </a:rPr>
                        <a:t>C ADD 23/3)</a:t>
                      </a:r>
                      <a:endParaRPr lang="fr-FR" sz="1200" kern="100">
                        <a:effectLst/>
                        <a:latin typeface="Calibri Light" panose="020F0302020204030204" pitchFamily="34" charset="0"/>
                        <a:ea typeface="Calibri" panose="020F0502020204030204" pitchFamily="34" charset="0"/>
                        <a:cs typeface="Times New Roman" panose="02020603050405020304" pitchFamily="18" charset="0"/>
                      </a:endParaRPr>
                    </a:p>
                  </a:txBody>
                  <a:tcPr marL="68580" marR="68580" marT="0" marB="0">
                    <a:solidFill>
                      <a:srgbClr val="3891A7">
                        <a:alpha val="0"/>
                      </a:srgbClr>
                    </a:solidFill>
                  </a:tcPr>
                </a:tc>
                <a:tc>
                  <a:txBody>
                    <a:bodyPr/>
                    <a:lstStyle/>
                    <a:p>
                      <a:pPr>
                        <a:lnSpc>
                          <a:spcPct val="107000"/>
                        </a:lnSpc>
                        <a:spcAft>
                          <a:spcPts val="800"/>
                        </a:spcAft>
                        <a:buNone/>
                      </a:pPr>
                      <a:r>
                        <a:rPr lang="fr-FR" sz="1200" kern="100" dirty="0">
                          <a:effectLst/>
                        </a:rPr>
                        <a:t>Plan par aperçu de la rivière Loire avec les ils </a:t>
                      </a:r>
                      <a:r>
                        <a:rPr lang="fr-FR" sz="1200" kern="100" dirty="0" err="1">
                          <a:effectLst/>
                        </a:rPr>
                        <a:t>yn</a:t>
                      </a:r>
                      <a:r>
                        <a:rPr lang="fr-FR" sz="1200" kern="100" dirty="0">
                          <a:effectLst/>
                        </a:rPr>
                        <a:t> contenu , s.d. </a:t>
                      </a:r>
                      <a:r>
                        <a:rPr lang="fr-FR" sz="1200" kern="100" dirty="0" err="1">
                          <a:effectLst/>
                        </a:rPr>
                        <a:t>XVIII</a:t>
                      </a:r>
                      <a:r>
                        <a:rPr lang="fr-FR" sz="1200" kern="100" baseline="30000" dirty="0" err="1">
                          <a:effectLst/>
                        </a:rPr>
                        <a:t>e</a:t>
                      </a:r>
                      <a:r>
                        <a:rPr lang="fr-FR" sz="1200" kern="100" dirty="0" err="1">
                          <a:effectLst/>
                        </a:rPr>
                        <a:t>s</a:t>
                      </a:r>
                      <a:r>
                        <a:rPr lang="fr-FR" sz="1200" kern="100" dirty="0">
                          <a:effectLst/>
                        </a:rPr>
                        <a:t>.) </a:t>
                      </a:r>
                      <a:endParaRPr lang="fr-FR" sz="1200" kern="1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68580" marR="68580" marT="0" marB="0">
                    <a:solidFill>
                      <a:srgbClr val="3891A7">
                        <a:alpha val="0"/>
                      </a:srgbClr>
                    </a:solidFill>
                  </a:tcPr>
                </a:tc>
                <a:extLst>
                  <a:ext uri="{0D108BD9-81ED-4DB2-BD59-A6C34878D82A}">
                    <a16:rowId xmlns:a16="http://schemas.microsoft.com/office/drawing/2014/main" val="3761612256"/>
                  </a:ext>
                </a:extLst>
              </a:tr>
            </a:tbl>
          </a:graphicData>
        </a:graphic>
      </p:graphicFrame>
    </p:spTree>
    <p:extLst>
      <p:ext uri="{BB962C8B-B14F-4D97-AF65-F5344CB8AC3E}">
        <p14:creationId xmlns:p14="http://schemas.microsoft.com/office/powerpoint/2010/main" val="2261158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1370484" y="3267944"/>
            <a:ext cx="7165032" cy="1673225"/>
          </a:xfrm>
        </p:spPr>
        <p:txBody>
          <a:bodyPr/>
          <a:lstStyle/>
          <a:p>
            <a:r>
              <a:rPr lang="fr-FR" sz="2400" dirty="0"/>
              <a:t>Analyse archéogéographique d’un itinéraire dans la longue durée</a:t>
            </a:r>
          </a:p>
        </p:txBody>
      </p:sp>
      <p:sp>
        <p:nvSpPr>
          <p:cNvPr id="3" name="Titre 2"/>
          <p:cNvSpPr>
            <a:spLocks noGrp="1"/>
          </p:cNvSpPr>
          <p:nvPr>
            <p:ph type="title"/>
          </p:nvPr>
        </p:nvSpPr>
        <p:spPr>
          <a:xfrm>
            <a:off x="488505" y="332656"/>
            <a:ext cx="8856983" cy="1524000"/>
          </a:xfrm>
        </p:spPr>
        <p:txBody>
          <a:bodyPr/>
          <a:lstStyle/>
          <a:p>
            <a:r>
              <a:rPr lang="fr-FR" dirty="0"/>
              <a:t>1. Études de cas</a:t>
            </a:r>
          </a:p>
        </p:txBody>
      </p:sp>
    </p:spTree>
    <p:extLst>
      <p:ext uri="{BB962C8B-B14F-4D97-AF65-F5344CB8AC3E}">
        <p14:creationId xmlns:p14="http://schemas.microsoft.com/office/powerpoint/2010/main" val="4224223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1AD5EDD9-6149-7150-A5EB-8B8B15E899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84" y="20160"/>
            <a:ext cx="8400231" cy="6385541"/>
          </a:xfrm>
          <a:prstGeom prst="rect">
            <a:avLst/>
          </a:prstGeom>
        </p:spPr>
      </p:pic>
      <p:sp>
        <p:nvSpPr>
          <p:cNvPr id="10" name="ZoneTexte 9">
            <a:extLst>
              <a:ext uri="{FF2B5EF4-FFF2-40B4-BE49-F238E27FC236}">
                <a16:creationId xmlns:a16="http://schemas.microsoft.com/office/drawing/2014/main" id="{93C49F76-9AAA-9ED5-0E66-19C9253CBD36}"/>
              </a:ext>
            </a:extLst>
          </p:cNvPr>
          <p:cNvSpPr txBox="1"/>
          <p:nvPr/>
        </p:nvSpPr>
        <p:spPr>
          <a:xfrm>
            <a:off x="3656856" y="2564904"/>
            <a:ext cx="1296144" cy="523220"/>
          </a:xfrm>
          <a:prstGeom prst="rect">
            <a:avLst/>
          </a:prstGeom>
          <a:noFill/>
        </p:spPr>
        <p:txBody>
          <a:bodyPr wrap="square" rtlCol="0">
            <a:spAutoFit/>
          </a:bodyPr>
          <a:lstStyle/>
          <a:p>
            <a:pPr algn="ctr"/>
            <a:r>
              <a:rPr lang="fr-FR" sz="1400" i="1" dirty="0">
                <a:solidFill>
                  <a:schemeClr val="bg2">
                    <a:lumMod val="25000"/>
                  </a:schemeClr>
                </a:solidFill>
              </a:rPr>
              <a:t>La petite </a:t>
            </a:r>
            <a:r>
              <a:rPr lang="fr-FR" sz="1400" i="1" dirty="0" err="1">
                <a:solidFill>
                  <a:schemeClr val="bg2">
                    <a:lumMod val="25000"/>
                  </a:schemeClr>
                </a:solidFill>
              </a:rPr>
              <a:t>Mesnauterie</a:t>
            </a:r>
            <a:endParaRPr lang="fr-FR" sz="1400" i="1" dirty="0">
              <a:solidFill>
                <a:schemeClr val="bg2">
                  <a:lumMod val="25000"/>
                </a:schemeClr>
              </a:solidFill>
            </a:endParaRPr>
          </a:p>
        </p:txBody>
      </p:sp>
      <p:sp>
        <p:nvSpPr>
          <p:cNvPr id="11" name="ZoneTexte 10">
            <a:extLst>
              <a:ext uri="{FF2B5EF4-FFF2-40B4-BE49-F238E27FC236}">
                <a16:creationId xmlns:a16="http://schemas.microsoft.com/office/drawing/2014/main" id="{F65D8412-1ED4-93B6-EACE-5EEBF2899988}"/>
              </a:ext>
            </a:extLst>
          </p:cNvPr>
          <p:cNvSpPr txBox="1"/>
          <p:nvPr/>
        </p:nvSpPr>
        <p:spPr>
          <a:xfrm>
            <a:off x="0" y="6419418"/>
            <a:ext cx="9906000" cy="592470"/>
          </a:xfrm>
          <a:prstGeom prst="rect">
            <a:avLst/>
          </a:prstGeom>
          <a:solidFill>
            <a:srgbClr val="C00000"/>
          </a:solidFill>
        </p:spPr>
        <p:txBody>
          <a:bodyPr wrap="square">
            <a:spAutoFit/>
          </a:bodyPr>
          <a:lstStyle/>
          <a:p>
            <a:pPr algn="ctr"/>
            <a:r>
              <a:rPr lang="fr-FR" sz="1100" dirty="0">
                <a:solidFill>
                  <a:schemeClr val="bg1"/>
                </a:solidFill>
              </a:rPr>
              <a:t>Exemple de mauvais interprétation indicateurs toponymiques. L’axe Soudan/Carbay est interprété comme ancien car présence de La Perray et du Pont + proximité de La Chaussée (mobilité des toponymes). Mais le microtoponyme </a:t>
            </a:r>
            <a:r>
              <a:rPr lang="fr-FR" sz="1100" i="1" dirty="0" err="1">
                <a:solidFill>
                  <a:schemeClr val="bg1"/>
                </a:solidFill>
              </a:rPr>
              <a:t>Mesnauterie</a:t>
            </a:r>
            <a:r>
              <a:rPr lang="fr-FR" sz="1100" dirty="0">
                <a:solidFill>
                  <a:schemeClr val="bg1"/>
                </a:solidFill>
              </a:rPr>
              <a:t> relie la Chaussée a une autre origine que celle d’un grand chemin</a:t>
            </a:r>
          </a:p>
          <a:p>
            <a:pPr algn="ctr"/>
            <a:r>
              <a:rPr lang="fr-FR" sz="1050" dirty="0">
                <a:solidFill>
                  <a:schemeClr val="bg1"/>
                </a:solidFill>
              </a:rPr>
              <a:t> </a:t>
            </a:r>
          </a:p>
        </p:txBody>
      </p:sp>
      <p:sp>
        <p:nvSpPr>
          <p:cNvPr id="12" name="ZoneTexte 11">
            <a:extLst>
              <a:ext uri="{FF2B5EF4-FFF2-40B4-BE49-F238E27FC236}">
                <a16:creationId xmlns:a16="http://schemas.microsoft.com/office/drawing/2014/main" id="{A67FE720-E9D8-1FBE-171E-D638DE2F3D42}"/>
              </a:ext>
            </a:extLst>
          </p:cNvPr>
          <p:cNvSpPr txBox="1"/>
          <p:nvPr/>
        </p:nvSpPr>
        <p:spPr>
          <a:xfrm>
            <a:off x="7473280" y="438582"/>
            <a:ext cx="1296144" cy="338554"/>
          </a:xfrm>
          <a:prstGeom prst="rect">
            <a:avLst/>
          </a:prstGeom>
          <a:noFill/>
        </p:spPr>
        <p:txBody>
          <a:bodyPr wrap="square" rtlCol="0">
            <a:spAutoFit/>
          </a:bodyPr>
          <a:lstStyle/>
          <a:p>
            <a:pPr algn="ctr"/>
            <a:r>
              <a:rPr lang="fr-FR" sz="1600" dirty="0">
                <a:solidFill>
                  <a:schemeClr val="bg2">
                    <a:lumMod val="25000"/>
                  </a:schemeClr>
                </a:solidFill>
              </a:rPr>
              <a:t>Le Pont</a:t>
            </a:r>
          </a:p>
        </p:txBody>
      </p:sp>
    </p:spTree>
    <p:extLst>
      <p:ext uri="{BB962C8B-B14F-4D97-AF65-F5344CB8AC3E}">
        <p14:creationId xmlns:p14="http://schemas.microsoft.com/office/powerpoint/2010/main" val="292089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9CEADF-A07C-63F5-0DAD-FE2E18696C9F}"/>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4883A138-3391-811D-A7FD-51347FEE50A5}"/>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48680" y="-4986"/>
            <a:ext cx="8401246" cy="6386314"/>
          </a:xfrm>
        </p:spPr>
      </p:pic>
      <p:sp>
        <p:nvSpPr>
          <p:cNvPr id="6" name="ZoneTexte 5">
            <a:extLst>
              <a:ext uri="{FF2B5EF4-FFF2-40B4-BE49-F238E27FC236}">
                <a16:creationId xmlns:a16="http://schemas.microsoft.com/office/drawing/2014/main" id="{3C2754F2-E8D7-D02B-B31C-3C65F3759014}"/>
              </a:ext>
            </a:extLst>
          </p:cNvPr>
          <p:cNvSpPr txBox="1"/>
          <p:nvPr/>
        </p:nvSpPr>
        <p:spPr>
          <a:xfrm>
            <a:off x="0" y="6381328"/>
            <a:ext cx="9906000" cy="461665"/>
          </a:xfrm>
          <a:prstGeom prst="rect">
            <a:avLst/>
          </a:prstGeom>
          <a:solidFill>
            <a:srgbClr val="C00000"/>
          </a:solidFill>
        </p:spPr>
        <p:txBody>
          <a:bodyPr wrap="square">
            <a:spAutoFit/>
          </a:bodyPr>
          <a:lstStyle/>
          <a:p>
            <a:pPr algn="ctr"/>
            <a:r>
              <a:rPr lang="fr-FR" sz="1200" dirty="0">
                <a:solidFill>
                  <a:schemeClr val="bg1"/>
                </a:solidFill>
              </a:rPr>
              <a:t>L’analyse du MNT à 1 m nous permet de voir la physionomie des talwegs et de remarquer que le chemin qui se dégage de la Chaussé correspond à une retenue d’étang. Morphologie viaire pourrait indiquer que « l’ancien Pont » donnait sur la Chaussée</a:t>
            </a:r>
            <a:endParaRPr lang="fr-FR" sz="1050" dirty="0">
              <a:solidFill>
                <a:schemeClr val="bg1"/>
              </a:solidFill>
            </a:endParaRPr>
          </a:p>
        </p:txBody>
      </p:sp>
    </p:spTree>
    <p:extLst>
      <p:ext uri="{BB962C8B-B14F-4D97-AF65-F5344CB8AC3E}">
        <p14:creationId xmlns:p14="http://schemas.microsoft.com/office/powerpoint/2010/main" val="239607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7F16CF-A832-2963-5701-131F6CCC57C6}"/>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A4F79E4D-3062-7CE2-D45A-F7B4C7CB0665}"/>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03020" y="116632"/>
            <a:ext cx="8299960" cy="6309320"/>
          </a:xfrm>
        </p:spPr>
      </p:pic>
      <p:sp>
        <p:nvSpPr>
          <p:cNvPr id="6" name="ZoneTexte 5">
            <a:extLst>
              <a:ext uri="{FF2B5EF4-FFF2-40B4-BE49-F238E27FC236}">
                <a16:creationId xmlns:a16="http://schemas.microsoft.com/office/drawing/2014/main" id="{88FEF6B4-5F13-392D-116B-992A33B907C5}"/>
              </a:ext>
            </a:extLst>
          </p:cNvPr>
          <p:cNvSpPr txBox="1"/>
          <p:nvPr/>
        </p:nvSpPr>
        <p:spPr>
          <a:xfrm>
            <a:off x="10641" y="6399421"/>
            <a:ext cx="9906000" cy="276999"/>
          </a:xfrm>
          <a:prstGeom prst="rect">
            <a:avLst/>
          </a:prstGeom>
          <a:solidFill>
            <a:srgbClr val="C00000"/>
          </a:solidFill>
        </p:spPr>
        <p:txBody>
          <a:bodyPr wrap="square">
            <a:spAutoFit/>
          </a:bodyPr>
          <a:lstStyle/>
          <a:p>
            <a:pPr algn="ctr"/>
            <a:r>
              <a:rPr lang="fr-FR" sz="1200" dirty="0">
                <a:solidFill>
                  <a:schemeClr val="bg1"/>
                </a:solidFill>
              </a:rPr>
              <a:t>L’étang (ou mare) réapparaît au XXe siècle (résilience)</a:t>
            </a:r>
            <a:endParaRPr lang="fr-FR" sz="1050" dirty="0">
              <a:solidFill>
                <a:schemeClr val="bg1"/>
              </a:solidFill>
            </a:endParaRPr>
          </a:p>
        </p:txBody>
      </p:sp>
    </p:spTree>
    <p:extLst>
      <p:ext uri="{BB962C8B-B14F-4D97-AF65-F5344CB8AC3E}">
        <p14:creationId xmlns:p14="http://schemas.microsoft.com/office/powerpoint/2010/main" val="312210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A3BC43A-3DA3-0A1E-F7B1-9B061F027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303" y="188640"/>
            <a:ext cx="8775394" cy="6169463"/>
          </a:xfrm>
          <a:prstGeom prst="rect">
            <a:avLst/>
          </a:prstGeom>
        </p:spPr>
      </p:pic>
      <p:sp>
        <p:nvSpPr>
          <p:cNvPr id="4" name="ZoneTexte 3">
            <a:extLst>
              <a:ext uri="{FF2B5EF4-FFF2-40B4-BE49-F238E27FC236}">
                <a16:creationId xmlns:a16="http://schemas.microsoft.com/office/drawing/2014/main" id="{7D6D20FB-2132-24FB-D023-DA7E0E0F9C48}"/>
              </a:ext>
            </a:extLst>
          </p:cNvPr>
          <p:cNvSpPr txBox="1"/>
          <p:nvPr/>
        </p:nvSpPr>
        <p:spPr>
          <a:xfrm>
            <a:off x="7257256" y="4437112"/>
            <a:ext cx="2448272" cy="1938992"/>
          </a:xfrm>
          <a:prstGeom prst="rect">
            <a:avLst/>
          </a:prstGeom>
          <a:noFill/>
        </p:spPr>
        <p:txBody>
          <a:bodyPr wrap="square" rtlCol="0">
            <a:spAutoFit/>
          </a:bodyPr>
          <a:lstStyle/>
          <a:p>
            <a:pPr algn="just"/>
            <a:r>
              <a:rPr lang="fr-FR" sz="1200" dirty="0"/>
              <a:t>Le chemin de Mayenne à Sainte-Suzanne émerge entre deux tracés antiques régionaux, il s’impose probablement durant le Moyen Âge. </a:t>
            </a:r>
          </a:p>
          <a:p>
            <a:pPr algn="just"/>
            <a:r>
              <a:rPr lang="fr-FR" sz="1200" dirty="0"/>
              <a:t>Le tracé du Rubricaire à Chammes, qui n’a pas été inventorié jusqu’à présent, s’exprime dans les limites communales.</a:t>
            </a:r>
          </a:p>
        </p:txBody>
      </p:sp>
      <p:sp>
        <p:nvSpPr>
          <p:cNvPr id="2" name="ZoneTexte 1">
            <a:extLst>
              <a:ext uri="{FF2B5EF4-FFF2-40B4-BE49-F238E27FC236}">
                <a16:creationId xmlns:a16="http://schemas.microsoft.com/office/drawing/2014/main" id="{30AEF553-85F6-E109-7ECD-63F144111EA4}"/>
              </a:ext>
            </a:extLst>
          </p:cNvPr>
          <p:cNvSpPr txBox="1"/>
          <p:nvPr/>
        </p:nvSpPr>
        <p:spPr>
          <a:xfrm>
            <a:off x="200472" y="6392361"/>
            <a:ext cx="9906000" cy="276999"/>
          </a:xfrm>
          <a:prstGeom prst="rect">
            <a:avLst/>
          </a:prstGeom>
          <a:solidFill>
            <a:srgbClr val="C00000"/>
          </a:solidFill>
        </p:spPr>
        <p:txBody>
          <a:bodyPr wrap="square">
            <a:spAutoFit/>
          </a:bodyPr>
          <a:lstStyle/>
          <a:p>
            <a:pPr algn="ctr"/>
            <a:r>
              <a:rPr lang="fr-FR" sz="1200" i="1" dirty="0">
                <a:solidFill>
                  <a:schemeClr val="bg1"/>
                </a:solidFill>
              </a:rPr>
              <a:t>Formes et milieux des habitats fossoyés médiévaux dans l’Ouest de la France</a:t>
            </a:r>
            <a:r>
              <a:rPr lang="fr-FR" sz="1200" dirty="0">
                <a:solidFill>
                  <a:schemeClr val="bg1"/>
                </a:solidFill>
              </a:rPr>
              <a:t>, J. Guillaume</a:t>
            </a:r>
            <a:endParaRPr lang="fr-FR" sz="1050" dirty="0">
              <a:solidFill>
                <a:schemeClr val="bg1"/>
              </a:solidFill>
            </a:endParaRPr>
          </a:p>
        </p:txBody>
      </p:sp>
    </p:spTree>
    <p:extLst>
      <p:ext uri="{BB962C8B-B14F-4D97-AF65-F5344CB8AC3E}">
        <p14:creationId xmlns:p14="http://schemas.microsoft.com/office/powerpoint/2010/main" val="292712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8" name="Image 5" descr="Fig1.png"/>
          <p:cNvPicPr>
            <a:picLocks noChangeAspect="1"/>
          </p:cNvPicPr>
          <p:nvPr/>
        </p:nvPicPr>
        <p:blipFill>
          <a:blip r:embed="rId3" cstate="print"/>
          <a:srcRect/>
          <a:stretch>
            <a:fillRect/>
          </a:stretch>
        </p:blipFill>
        <p:spPr bwMode="auto">
          <a:xfrm>
            <a:off x="200471" y="1196752"/>
            <a:ext cx="6188027" cy="5040559"/>
          </a:xfrm>
          <a:prstGeom prst="rect">
            <a:avLst/>
          </a:prstGeom>
          <a:noFill/>
          <a:ln w="9525">
            <a:noFill/>
            <a:miter lim="800000"/>
            <a:headEnd/>
            <a:tailEnd/>
          </a:ln>
        </p:spPr>
      </p:pic>
      <p:sp>
        <p:nvSpPr>
          <p:cNvPr id="11" name="Text Box 9"/>
          <p:cNvSpPr txBox="1">
            <a:spLocks noChangeArrowheads="1"/>
          </p:cNvSpPr>
          <p:nvPr/>
        </p:nvSpPr>
        <p:spPr bwMode="auto">
          <a:xfrm>
            <a:off x="6389270" y="938777"/>
            <a:ext cx="3389037" cy="5693866"/>
          </a:xfrm>
          <a:prstGeom prst="rect">
            <a:avLst/>
          </a:prstGeom>
          <a:solidFill>
            <a:srgbClr val="FFFFFF">
              <a:alpha val="0"/>
            </a:srgbClr>
          </a:solidFill>
          <a:ln w="9525">
            <a:noFill/>
            <a:miter lim="800000"/>
            <a:headEnd/>
            <a:tailEnd/>
          </a:ln>
        </p:spPr>
        <p:txBody>
          <a:bodyPr wrap="square">
            <a:spAutoFit/>
          </a:bodyPr>
          <a:lstStyle/>
          <a:p>
            <a:pPr marL="176213" indent="-176213" algn="just">
              <a:spcBef>
                <a:spcPct val="50000"/>
              </a:spcBef>
              <a:buClr>
                <a:srgbClr val="FFC000"/>
              </a:buClr>
              <a:buSzPct val="85000"/>
              <a:buFont typeface="Wingdings" pitchFamily="2" charset="2"/>
              <a:buChar char="n"/>
              <a:defRPr/>
            </a:pPr>
            <a:r>
              <a:rPr lang="fr-FR" sz="1400" b="1" dirty="0">
                <a:latin typeface="+mj-lt"/>
              </a:rPr>
              <a:t>Itinéraire</a:t>
            </a:r>
            <a:r>
              <a:rPr lang="fr-FR" sz="1400" dirty="0">
                <a:latin typeface="+mj-lt"/>
              </a:rPr>
              <a:t> = la relation entre 2 points. Niveau très pérenne dans le temps. Support de </a:t>
            </a:r>
            <a:r>
              <a:rPr lang="fr-FR" sz="1400" b="1" dirty="0">
                <a:latin typeface="+mj-lt"/>
              </a:rPr>
              <a:t>flux</a:t>
            </a:r>
            <a:r>
              <a:rPr lang="fr-FR" sz="1400" dirty="0">
                <a:latin typeface="+mj-lt"/>
              </a:rPr>
              <a:t>.</a:t>
            </a:r>
          </a:p>
          <a:p>
            <a:pPr marL="176213" indent="-176213" algn="just">
              <a:spcBef>
                <a:spcPct val="50000"/>
              </a:spcBef>
              <a:buClr>
                <a:srgbClr val="FFC000"/>
              </a:buClr>
              <a:buSzPct val="85000"/>
              <a:buFont typeface="Wingdings" pitchFamily="2" charset="2"/>
              <a:buChar char="n"/>
              <a:defRPr/>
            </a:pPr>
            <a:r>
              <a:rPr lang="fr-FR" sz="1400" b="1" dirty="0">
                <a:latin typeface="+mj-lt"/>
                <a:sym typeface="Wingdings" pitchFamily="2" charset="2"/>
              </a:rPr>
              <a:t>Tracé </a:t>
            </a:r>
            <a:r>
              <a:rPr lang="fr-FR" sz="1400" dirty="0">
                <a:latin typeface="+mj-lt"/>
              </a:rPr>
              <a:t>= la forme « solide » de l’itinéraire, forme en plan des chemins composant l’itinéraire. Une histoire connectée à l’histoire territoriale, économique et politique.</a:t>
            </a:r>
          </a:p>
          <a:p>
            <a:pPr marL="176213" indent="-176213" algn="just">
              <a:spcBef>
                <a:spcPct val="50000"/>
              </a:spcBef>
              <a:buClr>
                <a:srgbClr val="FFC000"/>
              </a:buClr>
              <a:buSzPct val="85000"/>
              <a:buFont typeface="Wingdings" pitchFamily="2" charset="2"/>
              <a:buChar char="n"/>
              <a:defRPr/>
            </a:pPr>
            <a:r>
              <a:rPr lang="fr-FR" sz="1400" b="1" dirty="0"/>
              <a:t>Tronçon</a:t>
            </a:r>
            <a:r>
              <a:rPr lang="fr-FR" sz="1400" dirty="0"/>
              <a:t> = portion d’un tracé.</a:t>
            </a:r>
            <a:endParaRPr lang="fr-FR" sz="1400" dirty="0">
              <a:latin typeface="+mj-lt"/>
            </a:endParaRPr>
          </a:p>
          <a:p>
            <a:pPr marL="176213" indent="-176213" algn="just">
              <a:spcBef>
                <a:spcPct val="50000"/>
              </a:spcBef>
              <a:buClr>
                <a:srgbClr val="FFC000"/>
              </a:buClr>
              <a:buSzPct val="85000"/>
              <a:buFont typeface="Wingdings" pitchFamily="2" charset="2"/>
              <a:buChar char="n"/>
              <a:defRPr/>
            </a:pPr>
            <a:r>
              <a:rPr lang="fr-FR" sz="1400" b="1" dirty="0">
                <a:latin typeface="+mj-lt"/>
                <a:sym typeface="Wingdings" pitchFamily="2" charset="2"/>
              </a:rPr>
              <a:t>Modelé </a:t>
            </a:r>
            <a:r>
              <a:rPr lang="fr-FR" sz="1400" dirty="0">
                <a:latin typeface="+mj-lt"/>
              </a:rPr>
              <a:t>= la forme concrète du chemin au sol, sa viabilité. Permet une mise en cohérence des différents tronçons composant un tracé en leur assurant une certaine homogénéité Niveau très labile dans le temps.</a:t>
            </a:r>
          </a:p>
          <a:p>
            <a:pPr marL="176213" indent="-176213" algn="just">
              <a:spcBef>
                <a:spcPct val="50000"/>
              </a:spcBef>
              <a:buClr>
                <a:srgbClr val="FFC000"/>
              </a:buClr>
              <a:buSzPct val="85000"/>
              <a:buFont typeface="Wingdings" pitchFamily="2" charset="2"/>
              <a:buChar char="n"/>
              <a:defRPr/>
            </a:pPr>
            <a:r>
              <a:rPr lang="fr-FR" sz="1400" b="1" dirty="0">
                <a:latin typeface="+mj-lt"/>
              </a:rPr>
              <a:t>Flux </a:t>
            </a:r>
            <a:r>
              <a:rPr lang="fr-FR" sz="1400" dirty="0">
                <a:latin typeface="+mj-lt"/>
              </a:rPr>
              <a:t>= le volume ou à la quantité de déplacements empruntant un itinéraire ou un axe donné. Il ne désigne pas le mouvement lui-même, mais l’intensité ou la fréquence du passage : flux de personnes, d’animaux, de marchandises ou d’informations.</a:t>
            </a:r>
          </a:p>
        </p:txBody>
      </p:sp>
      <p:sp>
        <p:nvSpPr>
          <p:cNvPr id="12" name="ZoneTexte 11"/>
          <p:cNvSpPr txBox="1"/>
          <p:nvPr/>
        </p:nvSpPr>
        <p:spPr>
          <a:xfrm>
            <a:off x="128464" y="6381329"/>
            <a:ext cx="9649071" cy="461665"/>
          </a:xfrm>
          <a:prstGeom prst="rect">
            <a:avLst/>
          </a:prstGeom>
          <a:solidFill>
            <a:schemeClr val="bg1"/>
          </a:solidFill>
        </p:spPr>
        <p:txBody>
          <a:bodyPr wrap="square">
            <a:spAutoFit/>
          </a:bodyPr>
          <a:lstStyle/>
          <a:p>
            <a:pPr>
              <a:defRPr/>
            </a:pPr>
            <a:r>
              <a:rPr lang="fr-FR" sz="1200" dirty="0">
                <a:latin typeface="Georgia" pitchFamily="18" charset="0"/>
              </a:rPr>
              <a:t>S. Robert,</a:t>
            </a:r>
            <a:r>
              <a:rPr lang="fr-FR" sz="1200" i="1" dirty="0">
                <a:latin typeface="Georgia" pitchFamily="18" charset="0"/>
              </a:rPr>
              <a:t> </a:t>
            </a:r>
            <a:r>
              <a:rPr lang="fr-FR" sz="1200" dirty="0">
                <a:latin typeface="Georgia" pitchFamily="18" charset="0"/>
              </a:rPr>
              <a:t>« L’analyse morphologique des paysages entre archéologie, urbanisme et aménagement du territoire. Exemples d’études de formes urbaines et rurales dans le Val-d’Oise », </a:t>
            </a:r>
            <a:r>
              <a:rPr lang="fr-FR" sz="1200" dirty="0" err="1">
                <a:latin typeface="Georgia" pitchFamily="18" charset="0"/>
              </a:rPr>
              <a:t>PhD</a:t>
            </a:r>
            <a:r>
              <a:rPr lang="fr-FR" sz="1200" dirty="0">
                <a:latin typeface="Georgia" pitchFamily="18" charset="0"/>
              </a:rPr>
              <a:t>, Paris 1, 2003, </a:t>
            </a:r>
            <a:r>
              <a:rPr lang="fr-FR" sz="1200" u="sng" dirty="0">
                <a:solidFill>
                  <a:srgbClr val="0070C0"/>
                </a:solidFill>
                <a:latin typeface="Georgia" pitchFamily="18" charset="0"/>
                <a:hlinkClick r:id="rId4">
                  <a:extLst>
                    <a:ext uri="{A12FA001-AC4F-418D-AE19-62706E023703}">
                      <ahyp:hlinkClr xmlns:ahyp="http://schemas.microsoft.com/office/drawing/2018/hyperlinkcolor" val="tx"/>
                    </a:ext>
                  </a:extLst>
                </a:hlinkClick>
              </a:rPr>
              <a:t>http://tel.archives-ouvertes.fr/tel-00371063/fr</a:t>
            </a:r>
            <a:r>
              <a:rPr lang="fr-FR" sz="1200" u="sng" dirty="0">
                <a:latin typeface="Georgia" pitchFamily="18" charset="0"/>
                <a:hlinkClick r:id="rId4">
                  <a:extLst>
                    <a:ext uri="{A12FA001-AC4F-418D-AE19-62706E023703}">
                      <ahyp:hlinkClr xmlns:ahyp="http://schemas.microsoft.com/office/drawing/2018/hyperlinkcolor" val="tx"/>
                    </a:ext>
                  </a:extLst>
                </a:hlinkClick>
              </a:rPr>
              <a:t>/</a:t>
            </a:r>
            <a:endParaRPr lang="fr-FR" sz="1200" dirty="0">
              <a:latin typeface="Georgia" pitchFamily="18" charset="0"/>
            </a:endParaRPr>
          </a:p>
        </p:txBody>
      </p:sp>
      <p:sp>
        <p:nvSpPr>
          <p:cNvPr id="7" name="Espace réservé du contenu 2"/>
          <p:cNvSpPr txBox="1">
            <a:spLocks/>
          </p:cNvSpPr>
          <p:nvPr/>
        </p:nvSpPr>
        <p:spPr bwMode="auto">
          <a:xfrm>
            <a:off x="344488" y="183922"/>
            <a:ext cx="9289031" cy="533400"/>
          </a:xfrm>
          <a:prstGeom prst="rect">
            <a:avLst/>
          </a:prstGeom>
          <a:noFill/>
          <a:ln w="9525">
            <a:noFill/>
            <a:miter lim="800000"/>
            <a:headEnd/>
            <a:tailEnd/>
          </a:ln>
        </p:spPr>
        <p:txBody>
          <a:bodyPr/>
          <a:lstStyle/>
          <a:p>
            <a:pPr marL="273050" indent="-273050" algn="ctr">
              <a:spcBef>
                <a:spcPct val="20000"/>
              </a:spcBef>
              <a:buClr>
                <a:schemeClr val="accent1"/>
              </a:buClr>
              <a:buSzPct val="85000"/>
            </a:pPr>
            <a:r>
              <a:rPr lang="fr-FR" sz="2400" b="1" dirty="0">
                <a:solidFill>
                  <a:srgbClr val="C00000"/>
                </a:solidFill>
                <a:latin typeface="Georgia" pitchFamily="18" charset="0"/>
              </a:rPr>
              <a:t>1.1. Décomposer les différents niveaux des RR</a:t>
            </a:r>
            <a:endParaRPr lang="fr-FR" sz="2400" dirty="0">
              <a:solidFill>
                <a:srgbClr val="C00000"/>
              </a:solidFill>
              <a:latin typeface="Georgia" pitchFamily="18" charset="0"/>
            </a:endParaRPr>
          </a:p>
        </p:txBody>
      </p:sp>
      <p:cxnSp>
        <p:nvCxnSpPr>
          <p:cNvPr id="4" name="Connecteur droit 3">
            <a:extLst>
              <a:ext uri="{FF2B5EF4-FFF2-40B4-BE49-F238E27FC236}">
                <a16:creationId xmlns:a16="http://schemas.microsoft.com/office/drawing/2014/main" id="{99D853B2-AE95-EF76-109B-5BD2D803C903}"/>
              </a:ext>
            </a:extLst>
          </p:cNvPr>
          <p:cNvCxnSpPr>
            <a:cxnSpLocks/>
          </p:cNvCxnSpPr>
          <p:nvPr/>
        </p:nvCxnSpPr>
        <p:spPr>
          <a:xfrm flipV="1">
            <a:off x="746742" y="2662544"/>
            <a:ext cx="360040" cy="720080"/>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8" name="Connecteur droit 7">
            <a:extLst>
              <a:ext uri="{FF2B5EF4-FFF2-40B4-BE49-F238E27FC236}">
                <a16:creationId xmlns:a16="http://schemas.microsoft.com/office/drawing/2014/main" id="{248D819D-6AAD-3795-C163-E84B26ABCBF6}"/>
              </a:ext>
            </a:extLst>
          </p:cNvPr>
          <p:cNvCxnSpPr>
            <a:cxnSpLocks/>
          </p:cNvCxnSpPr>
          <p:nvPr/>
        </p:nvCxnSpPr>
        <p:spPr>
          <a:xfrm>
            <a:off x="848544" y="2520895"/>
            <a:ext cx="504056" cy="288032"/>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14" name="Connecteur droit 13">
            <a:extLst>
              <a:ext uri="{FF2B5EF4-FFF2-40B4-BE49-F238E27FC236}">
                <a16:creationId xmlns:a16="http://schemas.microsoft.com/office/drawing/2014/main" id="{E0273AE7-8052-B671-9BC4-7470916A1A15}"/>
              </a:ext>
            </a:extLst>
          </p:cNvPr>
          <p:cNvCxnSpPr>
            <a:cxnSpLocks/>
          </p:cNvCxnSpPr>
          <p:nvPr/>
        </p:nvCxnSpPr>
        <p:spPr>
          <a:xfrm flipH="1">
            <a:off x="847772" y="2447649"/>
            <a:ext cx="36004" cy="72008"/>
          </a:xfrm>
          <a:prstGeom prst="line">
            <a:avLst/>
          </a:prstGeom>
        </p:spPr>
        <p:style>
          <a:lnRef idx="1">
            <a:schemeClr val="dk1"/>
          </a:lnRef>
          <a:fillRef idx="0">
            <a:schemeClr val="dk1"/>
          </a:fillRef>
          <a:effectRef idx="0">
            <a:schemeClr val="dk1"/>
          </a:effectRef>
          <a:fontRef idx="minor">
            <a:schemeClr val="tx1"/>
          </a:fontRef>
        </p:style>
      </p:cxnSp>
      <p:cxnSp>
        <p:nvCxnSpPr>
          <p:cNvPr id="20" name="Connecteur droit 19">
            <a:extLst>
              <a:ext uri="{FF2B5EF4-FFF2-40B4-BE49-F238E27FC236}">
                <a16:creationId xmlns:a16="http://schemas.microsoft.com/office/drawing/2014/main" id="{B0880594-67AA-CE70-F0B6-45A4A15B7F72}"/>
              </a:ext>
            </a:extLst>
          </p:cNvPr>
          <p:cNvCxnSpPr>
            <a:cxnSpLocks/>
          </p:cNvCxnSpPr>
          <p:nvPr/>
        </p:nvCxnSpPr>
        <p:spPr>
          <a:xfrm flipH="1">
            <a:off x="1352600" y="2736919"/>
            <a:ext cx="36004" cy="72008"/>
          </a:xfrm>
          <a:prstGeom prst="line">
            <a:avLst/>
          </a:prstGeom>
        </p:spPr>
        <p:style>
          <a:lnRef idx="1">
            <a:schemeClr val="dk1"/>
          </a:lnRef>
          <a:fillRef idx="0">
            <a:schemeClr val="dk1"/>
          </a:fillRef>
          <a:effectRef idx="0">
            <a:schemeClr val="dk1"/>
          </a:effectRef>
          <a:fontRef idx="minor">
            <a:schemeClr val="tx1"/>
          </a:fontRef>
        </p:style>
      </p:cxnSp>
      <p:sp>
        <p:nvSpPr>
          <p:cNvPr id="21" name="ZoneTexte 20">
            <a:extLst>
              <a:ext uri="{FF2B5EF4-FFF2-40B4-BE49-F238E27FC236}">
                <a16:creationId xmlns:a16="http://schemas.microsoft.com/office/drawing/2014/main" id="{0A2A956D-D442-39FD-1995-00B3D86F8517}"/>
              </a:ext>
            </a:extLst>
          </p:cNvPr>
          <p:cNvSpPr txBox="1"/>
          <p:nvPr/>
        </p:nvSpPr>
        <p:spPr>
          <a:xfrm>
            <a:off x="344488" y="3336877"/>
            <a:ext cx="792088" cy="276999"/>
          </a:xfrm>
          <a:prstGeom prst="rect">
            <a:avLst/>
          </a:prstGeom>
          <a:noFill/>
        </p:spPr>
        <p:txBody>
          <a:bodyPr wrap="square" rtlCol="0">
            <a:spAutoFit/>
          </a:bodyPr>
          <a:lstStyle/>
          <a:p>
            <a:r>
              <a:rPr lang="fr-FR" sz="1200" dirty="0"/>
              <a:t>tronçon</a:t>
            </a:r>
          </a:p>
        </p:txBody>
      </p:sp>
    </p:spTree>
    <p:extLst>
      <p:ext uri="{BB962C8B-B14F-4D97-AF65-F5344CB8AC3E}">
        <p14:creationId xmlns:p14="http://schemas.microsoft.com/office/powerpoint/2010/main" val="294115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8C7CDD4-1319-D4FF-CEEE-C618BB633E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885329" cy="6858000"/>
          </a:xfrm>
          <a:prstGeom prst="rect">
            <a:avLst/>
          </a:prstGeom>
        </p:spPr>
      </p:pic>
    </p:spTree>
    <p:extLst>
      <p:ext uri="{BB962C8B-B14F-4D97-AF65-F5344CB8AC3E}">
        <p14:creationId xmlns:p14="http://schemas.microsoft.com/office/powerpoint/2010/main" val="13087077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1497522-69E6-4DD5-5C3E-D428F0545B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81" y="0"/>
            <a:ext cx="9840837" cy="6858000"/>
          </a:xfrm>
          <a:prstGeom prst="rect">
            <a:avLst/>
          </a:prstGeom>
        </p:spPr>
      </p:pic>
    </p:spTree>
    <p:extLst>
      <p:ext uri="{BB962C8B-B14F-4D97-AF65-F5344CB8AC3E}">
        <p14:creationId xmlns:p14="http://schemas.microsoft.com/office/powerpoint/2010/main" val="2308359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8A9312-FD5E-B4E9-5EA2-7678B42389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07" y="0"/>
            <a:ext cx="9697986" cy="6858000"/>
          </a:xfrm>
          <a:prstGeom prst="rect">
            <a:avLst/>
          </a:prstGeom>
        </p:spPr>
      </p:pic>
    </p:spTree>
    <p:extLst>
      <p:ext uri="{BB962C8B-B14F-4D97-AF65-F5344CB8AC3E}">
        <p14:creationId xmlns:p14="http://schemas.microsoft.com/office/powerpoint/2010/main" val="3569034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F57E111-DF8D-4B79-D9A7-8598F430B4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07" y="0"/>
            <a:ext cx="9697986" cy="6858000"/>
          </a:xfrm>
          <a:prstGeom prst="rect">
            <a:avLst/>
          </a:prstGeom>
        </p:spPr>
      </p:pic>
    </p:spTree>
    <p:extLst>
      <p:ext uri="{BB962C8B-B14F-4D97-AF65-F5344CB8AC3E}">
        <p14:creationId xmlns:p14="http://schemas.microsoft.com/office/powerpoint/2010/main" val="4121825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880B1F6-31FB-9F52-7689-9C5EF8BB0B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49684" cy="6858000"/>
          </a:xfrm>
          <a:prstGeom prst="rect">
            <a:avLst/>
          </a:prstGeom>
        </p:spPr>
      </p:pic>
      <p:pic>
        <p:nvPicPr>
          <p:cNvPr id="2" name="Image 1">
            <a:extLst>
              <a:ext uri="{FF2B5EF4-FFF2-40B4-BE49-F238E27FC236}">
                <a16:creationId xmlns:a16="http://schemas.microsoft.com/office/drawing/2014/main" id="{66F98469-B9AD-B3B2-ADA8-054F47D0D1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1191" y="0"/>
            <a:ext cx="5084809" cy="6677742"/>
          </a:xfrm>
          <a:prstGeom prst="rect">
            <a:avLst/>
          </a:prstGeom>
        </p:spPr>
      </p:pic>
    </p:spTree>
    <p:extLst>
      <p:ext uri="{BB962C8B-B14F-4D97-AF65-F5344CB8AC3E}">
        <p14:creationId xmlns:p14="http://schemas.microsoft.com/office/powerpoint/2010/main" val="40619675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601179-24D8-00A9-0B37-80AD68E45C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07" y="0"/>
            <a:ext cx="9697986" cy="6858000"/>
          </a:xfrm>
          <a:prstGeom prst="rect">
            <a:avLst/>
          </a:prstGeom>
        </p:spPr>
      </p:pic>
    </p:spTree>
    <p:extLst>
      <p:ext uri="{BB962C8B-B14F-4D97-AF65-F5344CB8AC3E}">
        <p14:creationId xmlns:p14="http://schemas.microsoft.com/office/powerpoint/2010/main" val="27219132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55F2DDC-53EE-01DC-4801-4D0219F986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464" y="116632"/>
            <a:ext cx="5001344" cy="6358564"/>
          </a:xfrm>
          <a:prstGeom prst="rect">
            <a:avLst/>
          </a:prstGeom>
        </p:spPr>
      </p:pic>
      <p:sp>
        <p:nvSpPr>
          <p:cNvPr id="4" name="ZoneTexte 3">
            <a:extLst>
              <a:ext uri="{FF2B5EF4-FFF2-40B4-BE49-F238E27FC236}">
                <a16:creationId xmlns:a16="http://schemas.microsoft.com/office/drawing/2014/main" id="{4D00387B-42DF-1DA3-498C-A6FE54BD1302}"/>
              </a:ext>
            </a:extLst>
          </p:cNvPr>
          <p:cNvSpPr txBox="1"/>
          <p:nvPr/>
        </p:nvSpPr>
        <p:spPr>
          <a:xfrm>
            <a:off x="5141243" y="644414"/>
            <a:ext cx="4647728" cy="4893647"/>
          </a:xfrm>
          <a:prstGeom prst="rect">
            <a:avLst/>
          </a:prstGeom>
          <a:noFill/>
        </p:spPr>
        <p:txBody>
          <a:bodyPr wrap="square" rtlCol="0">
            <a:spAutoFit/>
          </a:bodyPr>
          <a:lstStyle/>
          <a:p>
            <a:pPr algn="just"/>
            <a:r>
              <a:rPr lang="fr-FR" sz="1400" dirty="0"/>
              <a:t>  La route départementale de Nantes à Candé est construite entre 1826-1833. Elle procède notamment du réaménagement du chemin de St-Mars-du-Désert à Nantes. Cependant, nous pouvons remarquer un tracé plus direct et inscrit dans le même l’itinéraire, par le tronçon du chemin dit de « Nantes à Ligné » dans le cadastre de 1822 </a:t>
            </a:r>
            <a:r>
              <a:rPr lang="fr-FR" sz="1000" dirty="0"/>
              <a:t>(VEL 97). </a:t>
            </a:r>
            <a:r>
              <a:rPr lang="fr-FR" sz="1400" dirty="0"/>
              <a:t>Contrairement aux autres bourgs environnants, nous avons une date de fondation pour St-Mars-Désert, au Xe s.</a:t>
            </a:r>
          </a:p>
          <a:p>
            <a:pPr algn="just"/>
            <a:r>
              <a:rPr lang="fr-FR" sz="1400" dirty="0"/>
              <a:t>  Ce type d’évitement d’un bourg d’origine médiévale dans le cadre d’une continuité axiale entre deux tronçons d’une même route est assez caractéristique d’un tracé d’origine antérieure (protohistorique, </a:t>
            </a:r>
            <a:r>
              <a:rPr lang="fr-FR" sz="1400" b="1" dirty="0"/>
              <a:t>antique</a:t>
            </a:r>
            <a:r>
              <a:rPr lang="fr-FR" sz="1400" dirty="0"/>
              <a:t>, alto-médiévale).</a:t>
            </a:r>
          </a:p>
          <a:p>
            <a:pPr algn="just"/>
            <a:r>
              <a:rPr lang="fr-FR" sz="1400" dirty="0"/>
              <a:t>  Localement, la présence de </a:t>
            </a:r>
            <a:r>
              <a:rPr lang="fr-FR" sz="1400" i="1" dirty="0"/>
              <a:t>Justices </a:t>
            </a:r>
            <a:r>
              <a:rPr lang="fr-FR" sz="1400" dirty="0"/>
              <a:t>sur son long </a:t>
            </a:r>
            <a:r>
              <a:rPr lang="fr-FR" sz="1000" dirty="0"/>
              <a:t>(croix vertes sur la carte, près de VEL 95 et au sud du château de la </a:t>
            </a:r>
            <a:r>
              <a:rPr lang="fr-FR" sz="1000" dirty="0" err="1"/>
              <a:t>Muce</a:t>
            </a:r>
            <a:r>
              <a:rPr lang="fr-FR" sz="1000" dirty="0"/>
              <a:t>, mais aussi NGA 9) </a:t>
            </a:r>
            <a:r>
              <a:rPr lang="fr-FR" sz="1400" dirty="0"/>
              <a:t>confirme l’importance du tracé pour le second MA. La proximité de la villa de la </a:t>
            </a:r>
            <a:r>
              <a:rPr lang="fr-FR" sz="1400" dirty="0" err="1"/>
              <a:t>Brouaisais</a:t>
            </a:r>
            <a:r>
              <a:rPr lang="fr-FR" sz="1400" dirty="0"/>
              <a:t> et d’enclos photo-interprétés </a:t>
            </a:r>
            <a:r>
              <a:rPr lang="fr-FR" sz="1000" dirty="0"/>
              <a:t>(NGA), </a:t>
            </a:r>
            <a:r>
              <a:rPr lang="fr-FR" sz="1400" dirty="0"/>
              <a:t>un possible fanum et un enclos isocline notamment. </a:t>
            </a:r>
          </a:p>
          <a:p>
            <a:pPr algn="just"/>
            <a:r>
              <a:rPr lang="fr-FR" sz="1400" dirty="0"/>
              <a:t>	</a:t>
            </a:r>
            <a:r>
              <a:rPr lang="fr-FR" sz="1100" dirty="0"/>
              <a:t>VEL 97 correspond très probablement au tracé de l’itinéraire antique Nantes/Candé, depuis l’agglomération de Mauves.</a:t>
            </a:r>
          </a:p>
        </p:txBody>
      </p:sp>
      <p:sp>
        <p:nvSpPr>
          <p:cNvPr id="5" name="ZoneTexte 4">
            <a:extLst>
              <a:ext uri="{FF2B5EF4-FFF2-40B4-BE49-F238E27FC236}">
                <a16:creationId xmlns:a16="http://schemas.microsoft.com/office/drawing/2014/main" id="{E5169897-819D-21B5-F3F1-B9FFC9BEA4A1}"/>
              </a:ext>
            </a:extLst>
          </p:cNvPr>
          <p:cNvSpPr txBox="1"/>
          <p:nvPr/>
        </p:nvSpPr>
        <p:spPr>
          <a:xfrm>
            <a:off x="5385048" y="5301208"/>
            <a:ext cx="4392488" cy="1061829"/>
          </a:xfrm>
          <a:prstGeom prst="rect">
            <a:avLst/>
          </a:prstGeom>
          <a:noFill/>
        </p:spPr>
        <p:txBody>
          <a:bodyPr wrap="square" rtlCol="0">
            <a:spAutoFit/>
          </a:bodyPr>
          <a:lstStyle/>
          <a:p>
            <a:r>
              <a:rPr lang="fr-FR" sz="1050" b="1" dirty="0"/>
              <a:t>Indices toponymiques (à ne pas surdéterminer !) :</a:t>
            </a:r>
          </a:p>
          <a:p>
            <a:r>
              <a:rPr lang="fr-FR" sz="1050" u="sng" dirty="0"/>
              <a:t>Le Caillou Blanc : </a:t>
            </a:r>
            <a:r>
              <a:rPr lang="fr-FR" sz="1050" dirty="0"/>
              <a:t>Possible borne, </a:t>
            </a:r>
            <a:r>
              <a:rPr lang="fr-FR" sz="1050" dirty="0" err="1"/>
              <a:t>géosymbole</a:t>
            </a:r>
            <a:r>
              <a:rPr lang="fr-FR" sz="1050" dirty="0"/>
              <a:t>.</a:t>
            </a:r>
          </a:p>
          <a:p>
            <a:r>
              <a:rPr lang="fr-FR" sz="1050" u="sng" dirty="0"/>
              <a:t>Le Plessis </a:t>
            </a:r>
            <a:r>
              <a:rPr lang="fr-FR" sz="1050" dirty="0"/>
              <a:t>: Enclos +/- fortifié d’origine médiéval (petits carrés verts)</a:t>
            </a:r>
          </a:p>
          <a:p>
            <a:r>
              <a:rPr lang="fr-FR" sz="1050" u="sng" dirty="0"/>
              <a:t>La Barre </a:t>
            </a:r>
            <a:r>
              <a:rPr lang="fr-FR" sz="1050" dirty="0"/>
              <a:t>: Barrière de péage (?) depuis un tronçon menant à un possible passage de l’Erdre près de Port Breton, pour l’anecdote, une parcelle s’appelle « </a:t>
            </a:r>
            <a:r>
              <a:rPr lang="fr-FR" sz="1050" dirty="0" err="1"/>
              <a:t>Jublin</a:t>
            </a:r>
            <a:r>
              <a:rPr lang="fr-FR" sz="1050" dirty="0"/>
              <a:t> » à proximité de la Barre.</a:t>
            </a:r>
          </a:p>
        </p:txBody>
      </p:sp>
      <p:sp>
        <p:nvSpPr>
          <p:cNvPr id="6" name="ZoneTexte 5">
            <a:extLst>
              <a:ext uri="{FF2B5EF4-FFF2-40B4-BE49-F238E27FC236}">
                <a16:creationId xmlns:a16="http://schemas.microsoft.com/office/drawing/2014/main" id="{7FE973AB-D289-8B95-2F44-5675EBC46253}"/>
              </a:ext>
            </a:extLst>
          </p:cNvPr>
          <p:cNvSpPr txBox="1"/>
          <p:nvPr/>
        </p:nvSpPr>
        <p:spPr>
          <a:xfrm>
            <a:off x="5252442" y="121194"/>
            <a:ext cx="4392488" cy="523220"/>
          </a:xfrm>
          <a:prstGeom prst="rect">
            <a:avLst/>
          </a:prstGeom>
          <a:noFill/>
        </p:spPr>
        <p:txBody>
          <a:bodyPr wrap="square" rtlCol="0">
            <a:spAutoFit/>
          </a:bodyPr>
          <a:lstStyle/>
          <a:p>
            <a:pPr algn="ctr"/>
            <a:r>
              <a:rPr lang="fr-FR" sz="1400" b="1" dirty="0"/>
              <a:t>Mise en évidence d’un nouveau tracé viaire antique régional, la voie Nantes-Jublains</a:t>
            </a:r>
          </a:p>
        </p:txBody>
      </p:sp>
    </p:spTree>
    <p:extLst>
      <p:ext uri="{BB962C8B-B14F-4D97-AF65-F5344CB8AC3E}">
        <p14:creationId xmlns:p14="http://schemas.microsoft.com/office/powerpoint/2010/main" val="30707325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A4FF64C-4A45-77DA-24F8-73A69D856D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44" y="13717"/>
            <a:ext cx="4115132" cy="6858000"/>
          </a:xfrm>
          <a:prstGeom prst="rect">
            <a:avLst/>
          </a:prstGeom>
        </p:spPr>
      </p:pic>
      <p:sp>
        <p:nvSpPr>
          <p:cNvPr id="4" name="ZoneTexte 3">
            <a:extLst>
              <a:ext uri="{FF2B5EF4-FFF2-40B4-BE49-F238E27FC236}">
                <a16:creationId xmlns:a16="http://schemas.microsoft.com/office/drawing/2014/main" id="{9EA46EAC-11FB-6E49-D32B-1BBD3A9183A2}"/>
              </a:ext>
            </a:extLst>
          </p:cNvPr>
          <p:cNvSpPr txBox="1"/>
          <p:nvPr/>
        </p:nvSpPr>
        <p:spPr>
          <a:xfrm>
            <a:off x="4304928" y="896779"/>
            <a:ext cx="5400600" cy="5693866"/>
          </a:xfrm>
          <a:prstGeom prst="rect">
            <a:avLst/>
          </a:prstGeom>
          <a:noFill/>
        </p:spPr>
        <p:txBody>
          <a:bodyPr wrap="square" rtlCol="0">
            <a:spAutoFit/>
          </a:bodyPr>
          <a:lstStyle/>
          <a:p>
            <a:pPr algn="just"/>
            <a:r>
              <a:rPr lang="fr-FR" sz="1400" dirty="0"/>
              <a:t>Dans son </a:t>
            </a:r>
            <a:r>
              <a:rPr lang="fr-FR" sz="1400" i="1" dirty="0"/>
              <a:t>Itinéraire de Bretagne</a:t>
            </a:r>
            <a:r>
              <a:rPr lang="fr-FR" sz="1400" dirty="0"/>
              <a:t> le sieur Dubuisson-</a:t>
            </a:r>
            <a:r>
              <a:rPr lang="fr-FR" sz="1400" dirty="0" err="1"/>
              <a:t>Aubenay</a:t>
            </a:r>
            <a:r>
              <a:rPr lang="fr-FR" sz="1400" dirty="0"/>
              <a:t> consacre en 1632 un paragraphe au « </a:t>
            </a:r>
            <a:r>
              <a:rPr lang="fr-FR" sz="1400" i="1" dirty="0"/>
              <a:t>Chemin de Nantes à Laval, Alençon et </a:t>
            </a:r>
            <a:r>
              <a:rPr lang="fr-FR" sz="1400" i="1" dirty="0" err="1"/>
              <a:t>Séez</a:t>
            </a:r>
            <a:r>
              <a:rPr lang="fr-FR" sz="1400" dirty="0"/>
              <a:t> » (tracé en rouge sur la carte). Bien que très partiellement décrit dans le comté nantais,  on sait qu’après Carquefou il passe à proximité de la </a:t>
            </a:r>
            <a:r>
              <a:rPr lang="fr-FR" sz="1400" i="1" dirty="0" err="1"/>
              <a:t>Guibourgère</a:t>
            </a:r>
            <a:r>
              <a:rPr lang="fr-FR" sz="1400" dirty="0"/>
              <a:t> en Teillé, ce qui le met sur la trajectoire de Ligné. </a:t>
            </a:r>
          </a:p>
          <a:p>
            <a:pPr algn="just"/>
            <a:endParaRPr lang="fr-FR" sz="1400" dirty="0"/>
          </a:p>
          <a:p>
            <a:pPr algn="just"/>
            <a:r>
              <a:rPr lang="fr-FR" sz="1400" dirty="0"/>
              <a:t>Alors qu’un axe de communication direct est fort probable, aucun tracé n’est inventorié entre les capitales de cités antiques de Nantes et Jublains. En plus des indices observés au niveau local, on remarque au niveau régional la proximité du tracé avec les agglomérations antiques secondaires de Athée et Entrammes.  Plusieurs </a:t>
            </a:r>
            <a:r>
              <a:rPr lang="fr-FR" sz="1400" i="1" dirty="0"/>
              <a:t>oppida</a:t>
            </a:r>
            <a:r>
              <a:rPr lang="fr-FR" sz="1400" dirty="0"/>
              <a:t> s’inscrivent dans ce couloir de circulation, pouvant ainsi le faire remonter à la Protohistoire.  L’excroissance craonnaise, au nord-ouest de la cité antique </a:t>
            </a:r>
            <a:r>
              <a:rPr lang="fr-FR" sz="1400" dirty="0" err="1"/>
              <a:t>namnète</a:t>
            </a:r>
            <a:r>
              <a:rPr lang="fr-FR" sz="1400" dirty="0"/>
              <a:t> </a:t>
            </a:r>
            <a:r>
              <a:rPr lang="fr-FR" sz="1000" dirty="0"/>
              <a:t>(selon J. C. </a:t>
            </a:r>
            <a:r>
              <a:rPr lang="fr-FR" sz="1000" dirty="0" err="1"/>
              <a:t>Meuret</a:t>
            </a:r>
            <a:r>
              <a:rPr lang="fr-FR" sz="1000" dirty="0"/>
              <a:t> 1993, M. Monteil 2012),</a:t>
            </a:r>
            <a:r>
              <a:rPr lang="fr-FR" sz="1400" dirty="0"/>
              <a:t> pourrait correspondre à sa situation autour d’un couloir de circulation attractif. </a:t>
            </a:r>
          </a:p>
          <a:p>
            <a:pPr algn="just"/>
            <a:endParaRPr lang="fr-FR" sz="1400" dirty="0"/>
          </a:p>
          <a:p>
            <a:pPr algn="just"/>
            <a:r>
              <a:rPr lang="fr-FR" sz="1400" dirty="0"/>
              <a:t>Le tracé s’inscrit dans le cadre du grand couloir de circulation de la façade atlantique et constitue un axe structurant pour les échanges nord–sud à l’échelle régionale. Il peut être interprétées comme un évitement du contournement maritime de la péninsule armoricaine, jouant le rôle de points de rupture de charge entre l’estuaire de la Loire et la Manche centrale (Caen/Le Havre).</a:t>
            </a:r>
          </a:p>
          <a:p>
            <a:pPr algn="just"/>
            <a:endParaRPr lang="fr-FR" sz="1400" dirty="0"/>
          </a:p>
          <a:p>
            <a:pPr algn="just"/>
            <a:r>
              <a:rPr lang="fr-FR" sz="1400" dirty="0"/>
              <a:t> </a:t>
            </a:r>
            <a:endParaRPr lang="fr-FR" sz="1000" dirty="0"/>
          </a:p>
        </p:txBody>
      </p:sp>
      <p:sp>
        <p:nvSpPr>
          <p:cNvPr id="5" name="ZoneTexte 4">
            <a:extLst>
              <a:ext uri="{FF2B5EF4-FFF2-40B4-BE49-F238E27FC236}">
                <a16:creationId xmlns:a16="http://schemas.microsoft.com/office/drawing/2014/main" id="{7080809B-9565-F03F-73AB-C140EFEDADC2}"/>
              </a:ext>
            </a:extLst>
          </p:cNvPr>
          <p:cNvSpPr txBox="1"/>
          <p:nvPr/>
        </p:nvSpPr>
        <p:spPr>
          <a:xfrm>
            <a:off x="4592960" y="260648"/>
            <a:ext cx="4392488" cy="523220"/>
          </a:xfrm>
          <a:prstGeom prst="rect">
            <a:avLst/>
          </a:prstGeom>
          <a:noFill/>
        </p:spPr>
        <p:txBody>
          <a:bodyPr wrap="square" rtlCol="0">
            <a:spAutoFit/>
          </a:bodyPr>
          <a:lstStyle/>
          <a:p>
            <a:pPr algn="ctr"/>
            <a:r>
              <a:rPr lang="fr-FR" sz="1400" b="1" dirty="0"/>
              <a:t>Mise en évidence d’un nouveau tracé viaire antique régional, la voie Nantes-Jublains</a:t>
            </a:r>
          </a:p>
        </p:txBody>
      </p:sp>
    </p:spTree>
    <p:extLst>
      <p:ext uri="{BB962C8B-B14F-4D97-AF65-F5344CB8AC3E}">
        <p14:creationId xmlns:p14="http://schemas.microsoft.com/office/powerpoint/2010/main" val="3693014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E3C8A67-93BB-5697-2959-E0447E3E27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271" y="0"/>
            <a:ext cx="9025457" cy="6382416"/>
          </a:xfrm>
          <a:prstGeom prst="rect">
            <a:avLst/>
          </a:prstGeom>
        </p:spPr>
      </p:pic>
    </p:spTree>
    <p:extLst>
      <p:ext uri="{BB962C8B-B14F-4D97-AF65-F5344CB8AC3E}">
        <p14:creationId xmlns:p14="http://schemas.microsoft.com/office/powerpoint/2010/main" val="3171874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E6B116C-A838-AE44-32FD-81BB316284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267" y="0"/>
            <a:ext cx="9097465" cy="6433337"/>
          </a:xfrm>
          <a:prstGeom prst="rect">
            <a:avLst/>
          </a:prstGeom>
        </p:spPr>
      </p:pic>
    </p:spTree>
    <p:extLst>
      <p:ext uri="{BB962C8B-B14F-4D97-AF65-F5344CB8AC3E}">
        <p14:creationId xmlns:p14="http://schemas.microsoft.com/office/powerpoint/2010/main" val="2301651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49DD218-5F60-7AA7-4928-A79B04BFBB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2640" y="542124"/>
            <a:ext cx="7553064" cy="2932567"/>
          </a:xfrm>
          <a:prstGeom prst="rect">
            <a:avLst/>
          </a:prstGeom>
        </p:spPr>
      </p:pic>
      <p:sp>
        <p:nvSpPr>
          <p:cNvPr id="5" name="ZoneTexte 4">
            <a:extLst>
              <a:ext uri="{FF2B5EF4-FFF2-40B4-BE49-F238E27FC236}">
                <a16:creationId xmlns:a16="http://schemas.microsoft.com/office/drawing/2014/main" id="{B0F1B0CF-5351-B2FD-442C-8B5E1408E8E6}"/>
              </a:ext>
            </a:extLst>
          </p:cNvPr>
          <p:cNvSpPr txBox="1"/>
          <p:nvPr/>
        </p:nvSpPr>
        <p:spPr>
          <a:xfrm>
            <a:off x="1784648" y="265125"/>
            <a:ext cx="7977336" cy="261610"/>
          </a:xfrm>
          <a:prstGeom prst="rect">
            <a:avLst/>
          </a:prstGeom>
          <a:noFill/>
        </p:spPr>
        <p:txBody>
          <a:bodyPr wrap="square">
            <a:spAutoFit/>
          </a:bodyPr>
          <a:lstStyle/>
          <a:p>
            <a:pPr algn="ctr"/>
            <a:r>
              <a:rPr lang="fr-FR" sz="1100" dirty="0"/>
              <a:t>Modèle théorique des couches théoriquement présentes dans un état de circulation (S. Robert et D. Carron 2013, PCR </a:t>
            </a:r>
            <a:r>
              <a:rPr lang="fr-FR" sz="1100" dirty="0" err="1"/>
              <a:t>Dynarif</a:t>
            </a:r>
            <a:r>
              <a:rPr lang="fr-FR" sz="1100" dirty="0"/>
              <a:t>)</a:t>
            </a:r>
          </a:p>
        </p:txBody>
      </p:sp>
      <p:pic>
        <p:nvPicPr>
          <p:cNvPr id="7" name="Image 6">
            <a:extLst>
              <a:ext uri="{FF2B5EF4-FFF2-40B4-BE49-F238E27FC236}">
                <a16:creationId xmlns:a16="http://schemas.microsoft.com/office/drawing/2014/main" id="{AE6A7F7F-DE13-E389-802E-C2BDF7329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6656" y="3474691"/>
            <a:ext cx="7704856" cy="2823198"/>
          </a:xfrm>
          <a:prstGeom prst="rect">
            <a:avLst/>
          </a:prstGeom>
        </p:spPr>
      </p:pic>
      <p:sp>
        <p:nvSpPr>
          <p:cNvPr id="8" name="ZoneTexte 7">
            <a:extLst>
              <a:ext uri="{FF2B5EF4-FFF2-40B4-BE49-F238E27FC236}">
                <a16:creationId xmlns:a16="http://schemas.microsoft.com/office/drawing/2014/main" id="{0D27051A-E2FF-5788-5D6B-2DD2ADD16D4D}"/>
              </a:ext>
            </a:extLst>
          </p:cNvPr>
          <p:cNvSpPr txBox="1"/>
          <p:nvPr/>
        </p:nvSpPr>
        <p:spPr>
          <a:xfrm>
            <a:off x="128464" y="6394982"/>
            <a:ext cx="9633520" cy="261610"/>
          </a:xfrm>
          <a:prstGeom prst="rect">
            <a:avLst/>
          </a:prstGeom>
          <a:noFill/>
        </p:spPr>
        <p:txBody>
          <a:bodyPr wrap="square">
            <a:spAutoFit/>
          </a:bodyPr>
          <a:lstStyle/>
          <a:p>
            <a:pPr algn="r"/>
            <a:r>
              <a:rPr lang="fr-FR" sz="1100" dirty="0">
                <a:solidFill>
                  <a:schemeClr val="bg1"/>
                </a:solidFill>
              </a:rPr>
              <a:t>Pourcentages de fréquence des couches enregistrés sur les 115 états de circulation étudiés dans </a:t>
            </a:r>
            <a:r>
              <a:rPr lang="fr-FR" sz="1100" dirty="0" err="1">
                <a:solidFill>
                  <a:schemeClr val="bg1"/>
                </a:solidFill>
              </a:rPr>
              <a:t>Dynarif</a:t>
            </a:r>
            <a:r>
              <a:rPr lang="fr-FR" sz="1100" dirty="0">
                <a:solidFill>
                  <a:schemeClr val="bg1"/>
                </a:solidFill>
              </a:rPr>
              <a:t> (S. Robert et D. Carron 2013)</a:t>
            </a:r>
          </a:p>
        </p:txBody>
      </p:sp>
      <p:sp>
        <p:nvSpPr>
          <p:cNvPr id="9" name="Text Box 18">
            <a:extLst>
              <a:ext uri="{FF2B5EF4-FFF2-40B4-BE49-F238E27FC236}">
                <a16:creationId xmlns:a16="http://schemas.microsoft.com/office/drawing/2014/main" id="{0FD801F0-0FD7-E30F-273B-28C1948BB165}"/>
              </a:ext>
            </a:extLst>
          </p:cNvPr>
          <p:cNvSpPr txBox="1">
            <a:spLocks noChangeArrowheads="1"/>
          </p:cNvSpPr>
          <p:nvPr/>
        </p:nvSpPr>
        <p:spPr bwMode="auto">
          <a:xfrm>
            <a:off x="344488" y="625420"/>
            <a:ext cx="32428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rtl="0" eaLnBrk="0" fontAlgn="base" hangingPunct="0">
              <a:spcBef>
                <a:spcPct val="0"/>
              </a:spcBef>
              <a:spcAft>
                <a:spcPct val="0"/>
              </a:spcAft>
              <a:defRPr sz="3300" kern="1200">
                <a:solidFill>
                  <a:schemeClr val="tx1"/>
                </a:solidFill>
                <a:latin typeface="Tahoma" panose="020B0604030504040204" pitchFamily="34" charset="0"/>
                <a:ea typeface="+mj-ea"/>
                <a:cs typeface="+mj-cs"/>
              </a:defRPr>
            </a:lvl1pPr>
            <a:lvl2pPr marL="742950" indent="-285750" algn="ctr" rtl="0" eaLnBrk="0" fontAlgn="base" hangingPunct="0">
              <a:spcBef>
                <a:spcPct val="0"/>
              </a:spcBef>
              <a:spcAft>
                <a:spcPct val="0"/>
              </a:spcAft>
              <a:defRPr sz="3300">
                <a:solidFill>
                  <a:schemeClr val="tx1"/>
                </a:solidFill>
                <a:latin typeface="Tahoma" panose="020B0604030504040204" pitchFamily="34" charset="0"/>
              </a:defRPr>
            </a:lvl2pPr>
            <a:lvl3pPr marL="1143000" indent="-228600" algn="ctr" rtl="0" eaLnBrk="0" fontAlgn="base" hangingPunct="0">
              <a:spcBef>
                <a:spcPct val="0"/>
              </a:spcBef>
              <a:spcAft>
                <a:spcPct val="0"/>
              </a:spcAft>
              <a:defRPr sz="3300">
                <a:solidFill>
                  <a:schemeClr val="tx1"/>
                </a:solidFill>
                <a:latin typeface="Tahoma" panose="020B0604030504040204" pitchFamily="34" charset="0"/>
              </a:defRPr>
            </a:lvl3pPr>
            <a:lvl4pPr marL="1600200" indent="-228600" algn="ctr" rtl="0" eaLnBrk="0" fontAlgn="base" hangingPunct="0">
              <a:spcBef>
                <a:spcPct val="0"/>
              </a:spcBef>
              <a:spcAft>
                <a:spcPct val="0"/>
              </a:spcAft>
              <a:defRPr sz="3300">
                <a:solidFill>
                  <a:schemeClr val="tx1"/>
                </a:solidFill>
                <a:latin typeface="Tahoma" panose="020B0604030504040204" pitchFamily="34" charset="0"/>
              </a:defRPr>
            </a:lvl4pPr>
            <a:lvl5pPr marL="2057400" indent="-228600" algn="ctr" rtl="0" eaLnBrk="0" fontAlgn="base" hangingPunct="0">
              <a:spcBef>
                <a:spcPct val="0"/>
              </a:spcBef>
              <a:spcAft>
                <a:spcPct val="0"/>
              </a:spcAft>
              <a:defRPr sz="3300">
                <a:solidFill>
                  <a:schemeClr val="tx1"/>
                </a:solidFill>
                <a:latin typeface="Tahoma" panose="020B0604030504040204" pitchFamily="34" charset="0"/>
              </a:defRPr>
            </a:lvl5pPr>
            <a:lvl6pPr marL="2514600" indent="-228600" algn="ctr" rtl="0" eaLnBrk="0" fontAlgn="base" hangingPunct="0">
              <a:spcBef>
                <a:spcPct val="0"/>
              </a:spcBef>
              <a:spcAft>
                <a:spcPct val="0"/>
              </a:spcAft>
              <a:defRPr sz="3300">
                <a:solidFill>
                  <a:schemeClr val="tx1"/>
                </a:solidFill>
                <a:latin typeface="Tahoma" panose="020B0604030504040204" pitchFamily="34" charset="0"/>
              </a:defRPr>
            </a:lvl6pPr>
            <a:lvl7pPr marL="2971800" indent="-228600" algn="ctr" rtl="0" eaLnBrk="0" fontAlgn="base" hangingPunct="0">
              <a:spcBef>
                <a:spcPct val="0"/>
              </a:spcBef>
              <a:spcAft>
                <a:spcPct val="0"/>
              </a:spcAft>
              <a:defRPr sz="3300">
                <a:solidFill>
                  <a:schemeClr val="tx1"/>
                </a:solidFill>
                <a:latin typeface="Tahoma" panose="020B0604030504040204" pitchFamily="34" charset="0"/>
              </a:defRPr>
            </a:lvl7pPr>
            <a:lvl8pPr marL="3429000" indent="-228600" algn="ctr" rtl="0" eaLnBrk="0" fontAlgn="base" hangingPunct="0">
              <a:spcBef>
                <a:spcPct val="0"/>
              </a:spcBef>
              <a:spcAft>
                <a:spcPct val="0"/>
              </a:spcAft>
              <a:defRPr sz="3300">
                <a:solidFill>
                  <a:schemeClr val="tx1"/>
                </a:solidFill>
                <a:latin typeface="Tahoma" panose="020B0604030504040204" pitchFamily="34" charset="0"/>
              </a:defRPr>
            </a:lvl8pPr>
            <a:lvl9pPr marL="3886200" indent="-228600" algn="ctr" rtl="0" eaLnBrk="0" fontAlgn="base" hangingPunct="0">
              <a:spcBef>
                <a:spcPct val="0"/>
              </a:spcBef>
              <a:spcAft>
                <a:spcPct val="0"/>
              </a:spcAft>
              <a:defRPr sz="3300">
                <a:solidFill>
                  <a:schemeClr val="tx1"/>
                </a:solidFill>
                <a:latin typeface="Tahoma" panose="020B0604030504040204" pitchFamily="34" charset="0"/>
              </a:defRPr>
            </a:lvl9pPr>
          </a:lstStyle>
          <a:p>
            <a:pPr algn="l" eaLnBrk="1" hangingPunct="1">
              <a:spcBef>
                <a:spcPct val="50000"/>
              </a:spcBef>
            </a:pPr>
            <a:r>
              <a:rPr lang="fr-FR" sz="2400" b="1" dirty="0">
                <a:solidFill>
                  <a:srgbClr val="C00000"/>
                </a:solidFill>
                <a:latin typeface="+mj-lt"/>
              </a:rPr>
              <a:t>1.2. Le modelé</a:t>
            </a:r>
          </a:p>
        </p:txBody>
      </p:sp>
      <p:pic>
        <p:nvPicPr>
          <p:cNvPr id="11" name="Image 10">
            <a:extLst>
              <a:ext uri="{FF2B5EF4-FFF2-40B4-BE49-F238E27FC236}">
                <a16:creationId xmlns:a16="http://schemas.microsoft.com/office/drawing/2014/main" id="{1C1E1A11-64DF-07C4-EEE7-D3EB4C84EE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5560" y="805742"/>
            <a:ext cx="7452320" cy="5589240"/>
          </a:xfrm>
          <a:prstGeom prst="rect">
            <a:avLst/>
          </a:prstGeom>
        </p:spPr>
      </p:pic>
    </p:spTree>
    <p:extLst>
      <p:ext uri="{BB962C8B-B14F-4D97-AF65-F5344CB8AC3E}">
        <p14:creationId xmlns:p14="http://schemas.microsoft.com/office/powerpoint/2010/main" val="285191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F5C45F6-577D-259F-3A69-9565E2B179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127" y="0"/>
            <a:ext cx="9125745" cy="6453336"/>
          </a:xfrm>
          <a:prstGeom prst="rect">
            <a:avLst/>
          </a:prstGeom>
        </p:spPr>
      </p:pic>
    </p:spTree>
    <p:extLst>
      <p:ext uri="{BB962C8B-B14F-4D97-AF65-F5344CB8AC3E}">
        <p14:creationId xmlns:p14="http://schemas.microsoft.com/office/powerpoint/2010/main" val="37356931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51B06D4-9143-1380-CC94-A83421A06B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488" y="0"/>
            <a:ext cx="9023918" cy="6381328"/>
          </a:xfrm>
          <a:prstGeom prst="rect">
            <a:avLst/>
          </a:prstGeom>
        </p:spPr>
      </p:pic>
    </p:spTree>
    <p:extLst>
      <p:ext uri="{BB962C8B-B14F-4D97-AF65-F5344CB8AC3E}">
        <p14:creationId xmlns:p14="http://schemas.microsoft.com/office/powerpoint/2010/main" val="2042227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6C5B715-BFAE-3679-75E2-28A38DA3FE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86299"/>
            <a:ext cx="9906000" cy="2285401"/>
          </a:xfrm>
          <a:prstGeom prst="rect">
            <a:avLst/>
          </a:prstGeom>
        </p:spPr>
      </p:pic>
    </p:spTree>
    <p:extLst>
      <p:ext uri="{BB962C8B-B14F-4D97-AF65-F5344CB8AC3E}">
        <p14:creationId xmlns:p14="http://schemas.microsoft.com/office/powerpoint/2010/main" val="20782971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7437BAB-056E-B6F6-E195-780BD8DCA7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348" y="0"/>
            <a:ext cx="8563304" cy="6858000"/>
          </a:xfrm>
          <a:prstGeom prst="rect">
            <a:avLst/>
          </a:prstGeom>
        </p:spPr>
      </p:pic>
    </p:spTree>
    <p:extLst>
      <p:ext uri="{BB962C8B-B14F-4D97-AF65-F5344CB8AC3E}">
        <p14:creationId xmlns:p14="http://schemas.microsoft.com/office/powerpoint/2010/main" val="13196228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9AA4158-F2CB-94AF-D82C-ED78F88201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691818" cy="6858000"/>
          </a:xfrm>
          <a:prstGeom prst="rect">
            <a:avLst/>
          </a:prstGeom>
        </p:spPr>
      </p:pic>
      <p:pic>
        <p:nvPicPr>
          <p:cNvPr id="13" name="Image 12">
            <a:extLst>
              <a:ext uri="{FF2B5EF4-FFF2-40B4-BE49-F238E27FC236}">
                <a16:creationId xmlns:a16="http://schemas.microsoft.com/office/drawing/2014/main" id="{65258F73-0BFB-3FDB-D723-36B4B0A64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6677" y="0"/>
            <a:ext cx="4749323" cy="6858000"/>
          </a:xfrm>
          <a:prstGeom prst="rect">
            <a:avLst/>
          </a:prstGeom>
        </p:spPr>
      </p:pic>
    </p:spTree>
    <p:extLst>
      <p:ext uri="{BB962C8B-B14F-4D97-AF65-F5344CB8AC3E}">
        <p14:creationId xmlns:p14="http://schemas.microsoft.com/office/powerpoint/2010/main" val="14109729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5674F15-1150-DB3E-0F73-9408BBB55D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697986" cy="6858000"/>
          </a:xfrm>
          <a:prstGeom prst="rect">
            <a:avLst/>
          </a:prstGeom>
        </p:spPr>
      </p:pic>
    </p:spTree>
    <p:extLst>
      <p:ext uri="{BB962C8B-B14F-4D97-AF65-F5344CB8AC3E}">
        <p14:creationId xmlns:p14="http://schemas.microsoft.com/office/powerpoint/2010/main" val="31060846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800FA07A-7D84-AF6E-BB55-BFAE8B710F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293" y="0"/>
            <a:ext cx="8045413" cy="6858000"/>
          </a:xfrm>
          <a:prstGeom prst="rect">
            <a:avLst/>
          </a:prstGeom>
        </p:spPr>
      </p:pic>
    </p:spTree>
    <p:extLst>
      <p:ext uri="{BB962C8B-B14F-4D97-AF65-F5344CB8AC3E}">
        <p14:creationId xmlns:p14="http://schemas.microsoft.com/office/powerpoint/2010/main" val="34519911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2110802" y="-1289642"/>
            <a:ext cx="5616624" cy="9581300"/>
          </a:xfrm>
          <a:prstGeom prst="rect">
            <a:avLst/>
          </a:prstGeom>
        </p:spPr>
      </p:pic>
      <p:sp>
        <p:nvSpPr>
          <p:cNvPr id="3" name="ZoneTexte 2">
            <a:extLst>
              <a:ext uri="{FF2B5EF4-FFF2-40B4-BE49-F238E27FC236}">
                <a16:creationId xmlns:a16="http://schemas.microsoft.com/office/drawing/2014/main" id="{76E3EDE4-A473-46E9-ADF3-A40487C998FE}"/>
              </a:ext>
            </a:extLst>
          </p:cNvPr>
          <p:cNvSpPr txBox="1"/>
          <p:nvPr/>
        </p:nvSpPr>
        <p:spPr>
          <a:xfrm>
            <a:off x="3152800" y="332656"/>
            <a:ext cx="3744416" cy="369332"/>
          </a:xfrm>
          <a:prstGeom prst="rect">
            <a:avLst/>
          </a:prstGeom>
          <a:noFill/>
        </p:spPr>
        <p:txBody>
          <a:bodyPr wrap="square" rtlCol="0">
            <a:spAutoFit/>
          </a:bodyPr>
          <a:lstStyle/>
          <a:p>
            <a:pPr algn="ctr"/>
            <a:r>
              <a:rPr lang="fr-FR" b="1" dirty="0"/>
              <a:t>Carte d’</a:t>
            </a:r>
            <a:r>
              <a:rPr lang="fr-FR" b="1" dirty="0" err="1"/>
              <a:t>Etat-Major</a:t>
            </a:r>
            <a:r>
              <a:rPr lang="fr-FR" b="1" dirty="0"/>
              <a:t>, mi. XIXe</a:t>
            </a:r>
          </a:p>
        </p:txBody>
      </p:sp>
    </p:spTree>
    <p:extLst>
      <p:ext uri="{BB962C8B-B14F-4D97-AF65-F5344CB8AC3E}">
        <p14:creationId xmlns:p14="http://schemas.microsoft.com/office/powerpoint/2010/main" val="2766713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2121532" y="-1156356"/>
            <a:ext cx="5688633" cy="9530754"/>
          </a:xfrm>
          <a:prstGeom prst="rect">
            <a:avLst/>
          </a:prstGeom>
        </p:spPr>
      </p:pic>
      <p:sp>
        <p:nvSpPr>
          <p:cNvPr id="3" name="ZoneTexte 2">
            <a:extLst>
              <a:ext uri="{FF2B5EF4-FFF2-40B4-BE49-F238E27FC236}">
                <a16:creationId xmlns:a16="http://schemas.microsoft.com/office/drawing/2014/main" id="{493C9FBF-A68C-4839-9D62-CF6F7FFAADEF}"/>
              </a:ext>
            </a:extLst>
          </p:cNvPr>
          <p:cNvSpPr txBox="1"/>
          <p:nvPr/>
        </p:nvSpPr>
        <p:spPr>
          <a:xfrm>
            <a:off x="2356161" y="323364"/>
            <a:ext cx="5193677" cy="369332"/>
          </a:xfrm>
          <a:prstGeom prst="rect">
            <a:avLst/>
          </a:prstGeom>
          <a:noFill/>
        </p:spPr>
        <p:txBody>
          <a:bodyPr wrap="square" rtlCol="0">
            <a:spAutoFit/>
          </a:bodyPr>
          <a:lstStyle/>
          <a:p>
            <a:pPr algn="ctr"/>
            <a:r>
              <a:rPr lang="fr-FR" b="1" dirty="0"/>
              <a:t>Photographies aériennes (1950’s)</a:t>
            </a:r>
          </a:p>
        </p:txBody>
      </p:sp>
    </p:spTree>
    <p:extLst>
      <p:ext uri="{BB962C8B-B14F-4D97-AF65-F5344CB8AC3E}">
        <p14:creationId xmlns:p14="http://schemas.microsoft.com/office/powerpoint/2010/main" val="1748458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1917112" y="-1234363"/>
            <a:ext cx="6120680" cy="9542749"/>
          </a:xfrm>
          <a:prstGeom prst="rect">
            <a:avLst/>
          </a:prstGeom>
        </p:spPr>
      </p:pic>
      <p:sp>
        <p:nvSpPr>
          <p:cNvPr id="3" name="ZoneTexte 2">
            <a:extLst>
              <a:ext uri="{FF2B5EF4-FFF2-40B4-BE49-F238E27FC236}">
                <a16:creationId xmlns:a16="http://schemas.microsoft.com/office/drawing/2014/main" id="{0219E77F-D8A6-48E9-91F6-4176D3915C32}"/>
              </a:ext>
            </a:extLst>
          </p:cNvPr>
          <p:cNvSpPr txBox="1"/>
          <p:nvPr/>
        </p:nvSpPr>
        <p:spPr>
          <a:xfrm>
            <a:off x="2356162" y="179348"/>
            <a:ext cx="5193677" cy="369332"/>
          </a:xfrm>
          <a:prstGeom prst="rect">
            <a:avLst/>
          </a:prstGeom>
          <a:noFill/>
        </p:spPr>
        <p:txBody>
          <a:bodyPr wrap="square" rtlCol="0">
            <a:spAutoFit/>
          </a:bodyPr>
          <a:lstStyle/>
          <a:p>
            <a:pPr algn="ctr"/>
            <a:r>
              <a:rPr lang="fr-FR" b="1" dirty="0"/>
              <a:t>Scan 25®, ca. 2015</a:t>
            </a:r>
          </a:p>
        </p:txBody>
      </p:sp>
    </p:spTree>
    <p:extLst>
      <p:ext uri="{BB962C8B-B14F-4D97-AF65-F5344CB8AC3E}">
        <p14:creationId xmlns:p14="http://schemas.microsoft.com/office/powerpoint/2010/main" val="148667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6237240" y="692696"/>
            <a:ext cx="3173412" cy="642937"/>
          </a:xfrm>
        </p:spPr>
        <p:txBody>
          <a:bodyPr>
            <a:normAutofit fontScale="90000"/>
          </a:bodyPr>
          <a:lstStyle/>
          <a:p>
            <a:r>
              <a:rPr lang="fr-FR" sz="1950" dirty="0">
                <a:solidFill>
                  <a:srgbClr val="FF0000"/>
                </a:solidFill>
              </a:rPr>
              <a:t>Itinéraire Rennes-Angers : fouille de Rannée (35), La Grande </a:t>
            </a:r>
            <a:r>
              <a:rPr lang="fr-FR" sz="1950" dirty="0" err="1">
                <a:solidFill>
                  <a:srgbClr val="FF0000"/>
                </a:solidFill>
              </a:rPr>
              <a:t>Bécannière</a:t>
            </a:r>
            <a:r>
              <a:rPr lang="fr-FR" sz="1950" dirty="0">
                <a:solidFill>
                  <a:srgbClr val="FF0000"/>
                </a:solidFill>
              </a:rPr>
              <a:t>, Gilles Leroux, Inrap</a:t>
            </a:r>
          </a:p>
        </p:txBody>
      </p:sp>
      <p:pic>
        <p:nvPicPr>
          <p:cNvPr id="4" name="Espace réservé du contenu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2360" y="620688"/>
            <a:ext cx="5578475" cy="3733800"/>
          </a:xfr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365" y="4544627"/>
            <a:ext cx="6587891" cy="2124733"/>
          </a:xfrm>
          <a:prstGeom prst="rect">
            <a:avLst/>
          </a:prstGeom>
        </p:spPr>
      </p:pic>
      <p:sp>
        <p:nvSpPr>
          <p:cNvPr id="5" name="ZoneTexte 4"/>
          <p:cNvSpPr txBox="1"/>
          <p:nvPr/>
        </p:nvSpPr>
        <p:spPr>
          <a:xfrm>
            <a:off x="6291683" y="2939746"/>
            <a:ext cx="2520969" cy="992836"/>
          </a:xfrm>
          <a:prstGeom prst="rect">
            <a:avLst/>
          </a:prstGeom>
          <a:noFill/>
        </p:spPr>
        <p:txBody>
          <a:bodyPr wrap="square" rtlCol="0">
            <a:spAutoFit/>
          </a:bodyPr>
          <a:lstStyle/>
          <a:p>
            <a:r>
              <a:rPr lang="fr-FR" sz="1463" dirty="0"/>
              <a:t>Le chemin creux gaulois s’est transformé ponctuellement en fondrière.</a:t>
            </a:r>
          </a:p>
        </p:txBody>
      </p:sp>
      <p:sp>
        <p:nvSpPr>
          <p:cNvPr id="6" name="ZoneTexte 5"/>
          <p:cNvSpPr txBox="1"/>
          <p:nvPr/>
        </p:nvSpPr>
        <p:spPr>
          <a:xfrm>
            <a:off x="6291684" y="1449259"/>
            <a:ext cx="2621756" cy="1217962"/>
          </a:xfrm>
          <a:prstGeom prst="rect">
            <a:avLst/>
          </a:prstGeom>
          <a:noFill/>
        </p:spPr>
        <p:txBody>
          <a:bodyPr wrap="square" rtlCol="0">
            <a:spAutoFit/>
          </a:bodyPr>
          <a:lstStyle/>
          <a:p>
            <a:r>
              <a:rPr lang="fr-FR" sz="1463" dirty="0"/>
              <a:t>La chaussée romaine, constituée de plaquettes de schiste et de quelques blocs de grès, repose sur le remblai du chemin antérieur.</a:t>
            </a:r>
          </a:p>
        </p:txBody>
      </p:sp>
      <p:cxnSp>
        <p:nvCxnSpPr>
          <p:cNvPr id="11" name="Connecteur droit avec flèche 10"/>
          <p:cNvCxnSpPr/>
          <p:nvPr/>
        </p:nvCxnSpPr>
        <p:spPr>
          <a:xfrm flipH="1">
            <a:off x="5311216" y="2965448"/>
            <a:ext cx="87868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flipV="1">
            <a:off x="5805966" y="1675096"/>
            <a:ext cx="383931" cy="49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7296330" y="4750190"/>
            <a:ext cx="2348002" cy="1217962"/>
          </a:xfrm>
          <a:prstGeom prst="rect">
            <a:avLst/>
          </a:prstGeom>
          <a:noFill/>
        </p:spPr>
        <p:txBody>
          <a:bodyPr wrap="square" rtlCol="0">
            <a:spAutoFit/>
          </a:bodyPr>
          <a:lstStyle/>
          <a:p>
            <a:r>
              <a:rPr lang="fr-FR" sz="1463" dirty="0"/>
              <a:t>Avant la pose de la chaussée antique, le profil concave du chemin protohistorique est remblayé </a:t>
            </a:r>
          </a:p>
        </p:txBody>
      </p:sp>
      <p:sp>
        <p:nvSpPr>
          <p:cNvPr id="16" name="ZoneTexte 15"/>
          <p:cNvSpPr txBox="1"/>
          <p:nvPr/>
        </p:nvSpPr>
        <p:spPr>
          <a:xfrm>
            <a:off x="3735777" y="4909640"/>
            <a:ext cx="880369" cy="317459"/>
          </a:xfrm>
          <a:prstGeom prst="rect">
            <a:avLst/>
          </a:prstGeom>
          <a:noFill/>
        </p:spPr>
        <p:txBody>
          <a:bodyPr wrap="none" rtlCol="0">
            <a:spAutoFit/>
          </a:bodyPr>
          <a:lstStyle/>
          <a:p>
            <a:r>
              <a:rPr lang="fr-FR" sz="1463" dirty="0">
                <a:solidFill>
                  <a:srgbClr val="FF0000"/>
                </a:solidFill>
              </a:rPr>
              <a:t>Remblai</a:t>
            </a:r>
          </a:p>
        </p:txBody>
      </p:sp>
    </p:spTree>
    <p:extLst>
      <p:ext uri="{BB962C8B-B14F-4D97-AF65-F5344CB8AC3E}">
        <p14:creationId xmlns:p14="http://schemas.microsoft.com/office/powerpoint/2010/main" val="29162613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age 11" descr="Carte39bis_ItinérairesEst-Ouest.jpg"/>
          <p:cNvPicPr>
            <a:picLocks noChangeAspect="1"/>
          </p:cNvPicPr>
          <p:nvPr/>
        </p:nvPicPr>
        <p:blipFill>
          <a:blip r:embed="rId2" cstate="print"/>
          <a:srcRect/>
          <a:stretch>
            <a:fillRect/>
          </a:stretch>
        </p:blipFill>
        <p:spPr bwMode="auto">
          <a:xfrm>
            <a:off x="381000" y="367556"/>
            <a:ext cx="9163050" cy="6373812"/>
          </a:xfrm>
          <a:prstGeom prst="rect">
            <a:avLst/>
          </a:prstGeom>
          <a:noFill/>
          <a:ln w="9525">
            <a:noFill/>
            <a:miter lim="800000"/>
            <a:headEnd/>
            <a:tailEnd/>
          </a:ln>
        </p:spPr>
      </p:pic>
      <p:sp>
        <p:nvSpPr>
          <p:cNvPr id="12" name="Rectangle 11"/>
          <p:cNvSpPr/>
          <p:nvPr/>
        </p:nvSpPr>
        <p:spPr>
          <a:xfrm>
            <a:off x="2586809" y="44624"/>
            <a:ext cx="4732386" cy="369332"/>
          </a:xfrm>
          <a:prstGeom prst="rect">
            <a:avLst/>
          </a:prstGeom>
          <a:solidFill>
            <a:schemeClr val="bg1"/>
          </a:solidFill>
        </p:spPr>
        <p:txBody>
          <a:bodyPr wrap="none">
            <a:spAutoFit/>
          </a:bodyPr>
          <a:lstStyle/>
          <a:p>
            <a:pPr algn="ctr">
              <a:buClr>
                <a:srgbClr val="C00000"/>
              </a:buClr>
              <a:buSzPct val="85000"/>
              <a:buFont typeface="Wingdings" pitchFamily="2" charset="2"/>
              <a:buChar char="q"/>
            </a:pPr>
            <a:r>
              <a:rPr lang="fr-FR" b="1" dirty="0">
                <a:latin typeface="Georgia" pitchFamily="18" charset="0"/>
              </a:rPr>
              <a:t> La voie antique Rennes-Angers (n°1)</a:t>
            </a:r>
          </a:p>
        </p:txBody>
      </p:sp>
    </p:spTree>
    <p:extLst>
      <p:ext uri="{BB962C8B-B14F-4D97-AF65-F5344CB8AC3E}">
        <p14:creationId xmlns:p14="http://schemas.microsoft.com/office/powerpoint/2010/main" val="22099903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age 11" descr="Carte39bis_ItinérairesEst-Ouest.jpg"/>
          <p:cNvPicPr>
            <a:picLocks noChangeAspect="1"/>
          </p:cNvPicPr>
          <p:nvPr/>
        </p:nvPicPr>
        <p:blipFill>
          <a:blip r:embed="rId2" cstate="print"/>
          <a:srcRect/>
          <a:stretch>
            <a:fillRect/>
          </a:stretch>
        </p:blipFill>
        <p:spPr bwMode="auto">
          <a:xfrm>
            <a:off x="381000" y="223838"/>
            <a:ext cx="9163050" cy="6373812"/>
          </a:xfrm>
          <a:prstGeom prst="rect">
            <a:avLst/>
          </a:prstGeom>
          <a:noFill/>
          <a:ln w="9525">
            <a:noFill/>
            <a:miter lim="800000"/>
            <a:headEnd/>
            <a:tailEnd/>
          </a:ln>
        </p:spPr>
      </p:pic>
      <p:sp>
        <p:nvSpPr>
          <p:cNvPr id="12" name="Rectangle 11"/>
          <p:cNvSpPr/>
          <p:nvPr/>
        </p:nvSpPr>
        <p:spPr>
          <a:xfrm>
            <a:off x="2903403" y="44624"/>
            <a:ext cx="4099199" cy="369332"/>
          </a:xfrm>
          <a:prstGeom prst="rect">
            <a:avLst/>
          </a:prstGeom>
          <a:solidFill>
            <a:schemeClr val="bg1"/>
          </a:solidFill>
        </p:spPr>
        <p:txBody>
          <a:bodyPr wrap="none">
            <a:spAutoFit/>
          </a:bodyPr>
          <a:lstStyle/>
          <a:p>
            <a:pPr algn="ctr">
              <a:buClr>
                <a:srgbClr val="C00000"/>
              </a:buClr>
              <a:buSzPct val="85000"/>
              <a:buFont typeface="Wingdings" pitchFamily="2" charset="2"/>
              <a:buChar char="q"/>
            </a:pPr>
            <a:r>
              <a:rPr lang="fr-FR" b="1" dirty="0">
                <a:latin typeface="Georgia" pitchFamily="18" charset="0"/>
              </a:rPr>
              <a:t> La voie antique Rennes-Angers</a:t>
            </a:r>
          </a:p>
        </p:txBody>
      </p:sp>
      <p:pic>
        <p:nvPicPr>
          <p:cNvPr id="3077" name="Picture 5" descr="La Houssais_ex gd chemin_vers NO-017"/>
          <p:cNvPicPr>
            <a:picLocks noChangeAspect="1" noChangeArrowheads="1"/>
          </p:cNvPicPr>
          <p:nvPr/>
        </p:nvPicPr>
        <p:blipFill>
          <a:blip r:embed="rId3" cstate="print">
            <a:lum bright="10000"/>
          </a:blip>
          <a:srcRect/>
          <a:stretch>
            <a:fillRect/>
          </a:stretch>
        </p:blipFill>
        <p:spPr bwMode="auto">
          <a:xfrm>
            <a:off x="260350" y="3914016"/>
            <a:ext cx="4116388" cy="2755900"/>
          </a:xfrm>
          <a:prstGeom prst="rect">
            <a:avLst/>
          </a:prstGeom>
          <a:ln>
            <a:noFill/>
          </a:ln>
          <a:effectLst>
            <a:outerShdw blurRad="50800" dist="38100" dir="13500000" algn="br" rotWithShape="0">
              <a:prstClr val="black">
                <a:alpha val="40000"/>
              </a:prstClr>
            </a:outerShdw>
          </a:effectLst>
        </p:spPr>
      </p:pic>
      <p:grpSp>
        <p:nvGrpSpPr>
          <p:cNvPr id="2" name="Groupe 16"/>
          <p:cNvGrpSpPr>
            <a:grpSpLocks/>
          </p:cNvGrpSpPr>
          <p:nvPr/>
        </p:nvGrpSpPr>
        <p:grpSpPr bwMode="auto">
          <a:xfrm>
            <a:off x="5097464" y="1"/>
            <a:ext cx="4592637" cy="3325813"/>
            <a:chOff x="4716391" y="0"/>
            <a:chExt cx="4592063" cy="3325086"/>
          </a:xfrm>
        </p:grpSpPr>
        <p:pic>
          <p:nvPicPr>
            <p:cNvPr id="3" name="Image 2" descr="Mission1952_F0918-1218_cl56.jpg"/>
            <p:cNvPicPr>
              <a:picLocks noChangeAspect="1"/>
            </p:cNvPicPr>
            <p:nvPr/>
          </p:nvPicPr>
          <p:blipFill>
            <a:blip r:embed="rId4" cstate="print"/>
            <a:srcRect/>
            <a:stretch>
              <a:fillRect/>
            </a:stretch>
          </p:blipFill>
          <p:spPr>
            <a:xfrm>
              <a:off x="5327502" y="0"/>
              <a:ext cx="3815873" cy="3325086"/>
            </a:xfrm>
            <a:prstGeom prst="rect">
              <a:avLst/>
            </a:prstGeom>
            <a:ln>
              <a:noFill/>
            </a:ln>
            <a:effectLst>
              <a:outerShdw blurRad="292100" dist="139700" dir="2700000" algn="tl" rotWithShape="0">
                <a:srgbClr val="333333">
                  <a:alpha val="65000"/>
                </a:srgbClr>
              </a:outerShdw>
            </a:effectLst>
          </p:spPr>
        </p:pic>
        <p:sp>
          <p:nvSpPr>
            <p:cNvPr id="7" name="Ellipse 6"/>
            <p:cNvSpPr/>
            <p:nvPr/>
          </p:nvSpPr>
          <p:spPr>
            <a:xfrm rot="2377817">
              <a:off x="4716391" y="1526841"/>
              <a:ext cx="4592063" cy="576137"/>
            </a:xfrm>
            <a:prstGeom prst="ellipse">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cxnSp>
        <p:nvCxnSpPr>
          <p:cNvPr id="11" name="Connecteur droit avec flèche 10"/>
          <p:cNvCxnSpPr/>
          <p:nvPr/>
        </p:nvCxnSpPr>
        <p:spPr>
          <a:xfrm flipH="1" flipV="1">
            <a:off x="3513138" y="1773238"/>
            <a:ext cx="863600" cy="208756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1784350" y="2349501"/>
            <a:ext cx="0" cy="180022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rot="2377817">
            <a:off x="1036638" y="2620963"/>
            <a:ext cx="3092450" cy="576262"/>
          </a:xfrm>
          <a:prstGeom prst="ellipse">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 name="Picture 3" descr="Banéat - Etude voies GR IetV (32)"/>
          <p:cNvPicPr>
            <a:picLocks noChangeAspect="1" noChangeArrowheads="1"/>
          </p:cNvPicPr>
          <p:nvPr/>
        </p:nvPicPr>
        <p:blipFill>
          <a:blip r:embed="rId5" cstate="print"/>
          <a:srcRect/>
          <a:stretch>
            <a:fillRect/>
          </a:stretch>
        </p:blipFill>
        <p:spPr bwMode="auto">
          <a:xfrm>
            <a:off x="381001" y="0"/>
            <a:ext cx="4524375" cy="1773238"/>
          </a:xfrm>
          <a:prstGeom prst="rect">
            <a:avLst/>
          </a:prstGeom>
          <a:ln w="1270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233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par>
                                <p:cTn id="17" presetID="2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a:stretch>
            <a:fillRect/>
          </a:stretch>
        </p:blipFill>
        <p:spPr bwMode="auto">
          <a:xfrm>
            <a:off x="4327685" y="1772816"/>
            <a:ext cx="5521859" cy="4077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7655" name="Oval 3"/>
          <p:cNvSpPr>
            <a:spLocks noChangeArrowheads="1"/>
          </p:cNvSpPr>
          <p:nvPr/>
        </p:nvSpPr>
        <p:spPr bwMode="auto">
          <a:xfrm rot="18657671">
            <a:off x="7562063" y="2055156"/>
            <a:ext cx="513567" cy="4725655"/>
          </a:xfrm>
          <a:prstGeom prst="ellipse">
            <a:avLst/>
          </a:prstGeom>
          <a:noFill/>
          <a:ln w="28575">
            <a:solidFill>
              <a:srgbClr val="FF00FF"/>
            </a:solidFill>
            <a:round/>
            <a:headEnd/>
            <a:tailEnd/>
          </a:ln>
        </p:spPr>
        <p:txBody>
          <a:bodyPr/>
          <a:lstStyle/>
          <a:p>
            <a:endParaRPr lang="fr-FR">
              <a:latin typeface="Georgia" pitchFamily="18" charset="0"/>
            </a:endParaRPr>
          </a:p>
        </p:txBody>
      </p:sp>
      <p:pic>
        <p:nvPicPr>
          <p:cNvPr id="8" name="Picture 2" descr="Carte paroissiale et voies antiques"/>
          <p:cNvPicPr>
            <a:picLocks noChangeAspect="1" noChangeArrowheads="1"/>
          </p:cNvPicPr>
          <p:nvPr/>
        </p:nvPicPr>
        <p:blipFill>
          <a:blip r:embed="rId3" cstate="print"/>
          <a:srcRect/>
          <a:stretch>
            <a:fillRect/>
          </a:stretch>
        </p:blipFill>
        <p:spPr bwMode="auto">
          <a:xfrm>
            <a:off x="-15552" y="87452"/>
            <a:ext cx="4579189" cy="6653916"/>
          </a:xfrm>
          <a:prstGeom prst="rect">
            <a:avLst/>
          </a:prstGeom>
          <a:noFill/>
          <a:ln w="12700">
            <a:solidFill>
              <a:schemeClr val="tx1"/>
            </a:solidFill>
            <a:miter lim="800000"/>
            <a:headEnd/>
            <a:tailEnd/>
          </a:ln>
        </p:spPr>
      </p:pic>
      <p:sp>
        <p:nvSpPr>
          <p:cNvPr id="27653" name="ZoneTexte 9"/>
          <p:cNvSpPr txBox="1">
            <a:spLocks noChangeArrowheads="1"/>
          </p:cNvSpPr>
          <p:nvPr/>
        </p:nvSpPr>
        <p:spPr bwMode="auto">
          <a:xfrm>
            <a:off x="5313041" y="417438"/>
            <a:ext cx="3887787" cy="923330"/>
          </a:xfrm>
          <a:prstGeom prst="rect">
            <a:avLst/>
          </a:prstGeom>
          <a:noFill/>
          <a:ln w="9525">
            <a:noFill/>
            <a:miter lim="800000"/>
            <a:headEnd/>
            <a:tailEnd/>
          </a:ln>
        </p:spPr>
        <p:txBody>
          <a:bodyPr>
            <a:spAutoFit/>
          </a:bodyPr>
          <a:lstStyle/>
          <a:p>
            <a:pPr algn="ctr"/>
            <a:r>
              <a:rPr lang="fr-FR" b="1" dirty="0">
                <a:latin typeface="Georgia" pitchFamily="18" charset="0"/>
              </a:rPr>
              <a:t>Une voie ponctuellement support de limites paroissiales et communales</a:t>
            </a:r>
          </a:p>
        </p:txBody>
      </p:sp>
    </p:spTree>
    <p:extLst>
      <p:ext uri="{BB962C8B-B14F-4D97-AF65-F5344CB8AC3E}">
        <p14:creationId xmlns:p14="http://schemas.microsoft.com/office/powerpoint/2010/main" val="1484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8664" y="0"/>
            <a:ext cx="5628346" cy="6723743"/>
          </a:xfrm>
          <a:prstGeom prst="rect">
            <a:avLst/>
          </a:prstGeom>
        </p:spPr>
      </p:pic>
    </p:spTree>
    <p:extLst>
      <p:ext uri="{BB962C8B-B14F-4D97-AF65-F5344CB8AC3E}">
        <p14:creationId xmlns:p14="http://schemas.microsoft.com/office/powerpoint/2010/main" val="8319917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Image 4" descr="Carte40_ItinérairesEst-OuestCadastre.jpg"/>
          <p:cNvPicPr>
            <a:picLocks noChangeAspect="1"/>
          </p:cNvPicPr>
          <p:nvPr/>
        </p:nvPicPr>
        <p:blipFill>
          <a:blip r:embed="rId2" cstate="print"/>
          <a:srcRect/>
          <a:stretch>
            <a:fillRect/>
          </a:stretch>
        </p:blipFill>
        <p:spPr bwMode="auto">
          <a:xfrm>
            <a:off x="560388" y="1030288"/>
            <a:ext cx="8748712" cy="5827712"/>
          </a:xfrm>
          <a:prstGeom prst="rect">
            <a:avLst/>
          </a:prstGeom>
          <a:noFill/>
          <a:ln w="9525">
            <a:noFill/>
            <a:miter lim="800000"/>
            <a:headEnd/>
            <a:tailEnd/>
          </a:ln>
        </p:spPr>
      </p:pic>
      <p:pic>
        <p:nvPicPr>
          <p:cNvPr id="6" name="Image 5" descr="Veneffles-Deps l'ex chemin à ChtG donc depuis le N.jpg"/>
          <p:cNvPicPr>
            <a:picLocks noChangeAspect="1"/>
          </p:cNvPicPr>
          <p:nvPr/>
        </p:nvPicPr>
        <p:blipFill>
          <a:blip r:embed="rId3" cstate="print"/>
          <a:srcRect/>
          <a:stretch>
            <a:fillRect/>
          </a:stretch>
        </p:blipFill>
        <p:spPr>
          <a:xfrm>
            <a:off x="381000" y="0"/>
            <a:ext cx="5003800" cy="2636838"/>
          </a:xfrm>
          <a:prstGeom prst="rect">
            <a:avLst/>
          </a:prstGeom>
          <a:ln>
            <a:noFill/>
          </a:ln>
          <a:effectLst>
            <a:outerShdw blurRad="457200" dist="38100" dir="2940000" algn="tr" rotWithShape="0">
              <a:prstClr val="black">
                <a:alpha val="40000"/>
              </a:prstClr>
            </a:outerShdw>
          </a:effectLst>
        </p:spPr>
      </p:pic>
      <p:sp>
        <p:nvSpPr>
          <p:cNvPr id="8" name="Ellipse 7"/>
          <p:cNvSpPr/>
          <p:nvPr/>
        </p:nvSpPr>
        <p:spPr>
          <a:xfrm>
            <a:off x="4981576" y="4638676"/>
            <a:ext cx="360363" cy="360363"/>
          </a:xfrm>
          <a:prstGeom prst="ellips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8677" name="ZoneTexte 6"/>
          <p:cNvSpPr txBox="1">
            <a:spLocks noChangeArrowheads="1"/>
          </p:cNvSpPr>
          <p:nvPr/>
        </p:nvSpPr>
        <p:spPr bwMode="auto">
          <a:xfrm>
            <a:off x="5600701" y="116632"/>
            <a:ext cx="3673475" cy="923330"/>
          </a:xfrm>
          <a:prstGeom prst="rect">
            <a:avLst/>
          </a:prstGeom>
          <a:noFill/>
          <a:ln w="9525">
            <a:noFill/>
            <a:miter lim="800000"/>
            <a:headEnd/>
            <a:tailEnd/>
          </a:ln>
        </p:spPr>
        <p:txBody>
          <a:bodyPr>
            <a:spAutoFit/>
          </a:bodyPr>
          <a:lstStyle/>
          <a:p>
            <a:pPr algn="ctr">
              <a:buClr>
                <a:srgbClr val="C00000"/>
              </a:buClr>
              <a:buSzPct val="85000"/>
              <a:buFont typeface="Wingdings" pitchFamily="2" charset="2"/>
              <a:buChar char="q"/>
            </a:pPr>
            <a:r>
              <a:rPr lang="fr-FR" b="1" dirty="0">
                <a:latin typeface="Georgia" pitchFamily="18" charset="0"/>
              </a:rPr>
              <a:t> Possible capture de l’ancienne voie par </a:t>
            </a:r>
            <a:r>
              <a:rPr lang="fr-FR" b="1" dirty="0" err="1">
                <a:latin typeface="Georgia" pitchFamily="18" charset="0"/>
              </a:rPr>
              <a:t>Veneffles</a:t>
            </a:r>
            <a:r>
              <a:rPr lang="fr-FR" b="1" dirty="0">
                <a:latin typeface="Georgia" pitchFamily="18" charset="0"/>
              </a:rPr>
              <a:t> durant le HMA (tracé n°2)</a:t>
            </a:r>
          </a:p>
        </p:txBody>
      </p:sp>
      <p:sp>
        <p:nvSpPr>
          <p:cNvPr id="11" name="Forme libre 10"/>
          <p:cNvSpPr/>
          <p:nvPr/>
        </p:nvSpPr>
        <p:spPr>
          <a:xfrm>
            <a:off x="4144963" y="4506914"/>
            <a:ext cx="2197100" cy="612775"/>
          </a:xfrm>
          <a:custGeom>
            <a:avLst/>
            <a:gdLst>
              <a:gd name="connsiteX0" fmla="*/ 0 w 2196935"/>
              <a:gd name="connsiteY0" fmla="*/ 0 h 612672"/>
              <a:gd name="connsiteX1" fmla="*/ 53439 w 2196935"/>
              <a:gd name="connsiteY1" fmla="*/ 23750 h 612672"/>
              <a:gd name="connsiteX2" fmla="*/ 59377 w 2196935"/>
              <a:gd name="connsiteY2" fmla="*/ 41563 h 612672"/>
              <a:gd name="connsiteX3" fmla="*/ 71252 w 2196935"/>
              <a:gd name="connsiteY3" fmla="*/ 53439 h 612672"/>
              <a:gd name="connsiteX4" fmla="*/ 65314 w 2196935"/>
              <a:gd name="connsiteY4" fmla="*/ 95002 h 612672"/>
              <a:gd name="connsiteX5" fmla="*/ 89065 w 2196935"/>
              <a:gd name="connsiteY5" fmla="*/ 136566 h 612672"/>
              <a:gd name="connsiteX6" fmla="*/ 124691 w 2196935"/>
              <a:gd name="connsiteY6" fmla="*/ 148441 h 612672"/>
              <a:gd name="connsiteX7" fmla="*/ 160317 w 2196935"/>
              <a:gd name="connsiteY7" fmla="*/ 172192 h 612672"/>
              <a:gd name="connsiteX8" fmla="*/ 184067 w 2196935"/>
              <a:gd name="connsiteY8" fmla="*/ 207818 h 612672"/>
              <a:gd name="connsiteX9" fmla="*/ 195943 w 2196935"/>
              <a:gd name="connsiteY9" fmla="*/ 219693 h 612672"/>
              <a:gd name="connsiteX10" fmla="*/ 261257 w 2196935"/>
              <a:gd name="connsiteY10" fmla="*/ 225631 h 612672"/>
              <a:gd name="connsiteX11" fmla="*/ 285008 w 2196935"/>
              <a:gd name="connsiteY11" fmla="*/ 231569 h 612672"/>
              <a:gd name="connsiteX12" fmla="*/ 344384 w 2196935"/>
              <a:gd name="connsiteY12" fmla="*/ 249382 h 612672"/>
              <a:gd name="connsiteX13" fmla="*/ 433449 w 2196935"/>
              <a:gd name="connsiteY13" fmla="*/ 255319 h 612672"/>
              <a:gd name="connsiteX14" fmla="*/ 534390 w 2196935"/>
              <a:gd name="connsiteY14" fmla="*/ 243444 h 612672"/>
              <a:gd name="connsiteX15" fmla="*/ 706582 w 2196935"/>
              <a:gd name="connsiteY15" fmla="*/ 249382 h 612672"/>
              <a:gd name="connsiteX16" fmla="*/ 754083 w 2196935"/>
              <a:gd name="connsiteY16" fmla="*/ 255319 h 612672"/>
              <a:gd name="connsiteX17" fmla="*/ 771896 w 2196935"/>
              <a:gd name="connsiteY17" fmla="*/ 261257 h 612672"/>
              <a:gd name="connsiteX18" fmla="*/ 831273 w 2196935"/>
              <a:gd name="connsiteY18" fmla="*/ 279070 h 612672"/>
              <a:gd name="connsiteX19" fmla="*/ 849086 w 2196935"/>
              <a:gd name="connsiteY19" fmla="*/ 285008 h 612672"/>
              <a:gd name="connsiteX20" fmla="*/ 884712 w 2196935"/>
              <a:gd name="connsiteY20" fmla="*/ 302820 h 612672"/>
              <a:gd name="connsiteX21" fmla="*/ 914400 w 2196935"/>
              <a:gd name="connsiteY21" fmla="*/ 308758 h 612672"/>
              <a:gd name="connsiteX22" fmla="*/ 938151 w 2196935"/>
              <a:gd name="connsiteY22" fmla="*/ 314696 h 612672"/>
              <a:gd name="connsiteX23" fmla="*/ 973777 w 2196935"/>
              <a:gd name="connsiteY23" fmla="*/ 308758 h 612672"/>
              <a:gd name="connsiteX24" fmla="*/ 991590 w 2196935"/>
              <a:gd name="connsiteY24" fmla="*/ 302820 h 612672"/>
              <a:gd name="connsiteX25" fmla="*/ 1033153 w 2196935"/>
              <a:gd name="connsiteY25" fmla="*/ 290945 h 612672"/>
              <a:gd name="connsiteX26" fmla="*/ 1235034 w 2196935"/>
              <a:gd name="connsiteY26" fmla="*/ 296883 h 612672"/>
              <a:gd name="connsiteX27" fmla="*/ 1270660 w 2196935"/>
              <a:gd name="connsiteY27" fmla="*/ 308758 h 612672"/>
              <a:gd name="connsiteX28" fmla="*/ 1288473 w 2196935"/>
              <a:gd name="connsiteY28" fmla="*/ 314696 h 612672"/>
              <a:gd name="connsiteX29" fmla="*/ 1306286 w 2196935"/>
              <a:gd name="connsiteY29" fmla="*/ 326571 h 612672"/>
              <a:gd name="connsiteX30" fmla="*/ 1341912 w 2196935"/>
              <a:gd name="connsiteY30" fmla="*/ 338446 h 612672"/>
              <a:gd name="connsiteX31" fmla="*/ 1377538 w 2196935"/>
              <a:gd name="connsiteY31" fmla="*/ 362197 h 612672"/>
              <a:gd name="connsiteX32" fmla="*/ 1591293 w 2196935"/>
              <a:gd name="connsiteY32" fmla="*/ 374072 h 612672"/>
              <a:gd name="connsiteX33" fmla="*/ 1662545 w 2196935"/>
              <a:gd name="connsiteY33" fmla="*/ 397823 h 612672"/>
              <a:gd name="connsiteX34" fmla="*/ 1680358 w 2196935"/>
              <a:gd name="connsiteY34" fmla="*/ 403761 h 612672"/>
              <a:gd name="connsiteX35" fmla="*/ 1698171 w 2196935"/>
              <a:gd name="connsiteY35" fmla="*/ 409698 h 612672"/>
              <a:gd name="connsiteX36" fmla="*/ 1745673 w 2196935"/>
              <a:gd name="connsiteY36" fmla="*/ 433449 h 612672"/>
              <a:gd name="connsiteX37" fmla="*/ 1763486 w 2196935"/>
              <a:gd name="connsiteY37" fmla="*/ 445324 h 612672"/>
              <a:gd name="connsiteX38" fmla="*/ 1775361 w 2196935"/>
              <a:gd name="connsiteY38" fmla="*/ 457200 h 612672"/>
              <a:gd name="connsiteX39" fmla="*/ 1810987 w 2196935"/>
              <a:gd name="connsiteY39" fmla="*/ 469075 h 612672"/>
              <a:gd name="connsiteX40" fmla="*/ 1828800 w 2196935"/>
              <a:gd name="connsiteY40" fmla="*/ 475013 h 612672"/>
              <a:gd name="connsiteX41" fmla="*/ 1917865 w 2196935"/>
              <a:gd name="connsiteY41" fmla="*/ 504701 h 612672"/>
              <a:gd name="connsiteX42" fmla="*/ 1971304 w 2196935"/>
              <a:gd name="connsiteY42" fmla="*/ 522514 h 612672"/>
              <a:gd name="connsiteX43" fmla="*/ 1989117 w 2196935"/>
              <a:gd name="connsiteY43" fmla="*/ 528452 h 612672"/>
              <a:gd name="connsiteX44" fmla="*/ 2024743 w 2196935"/>
              <a:gd name="connsiteY44" fmla="*/ 552202 h 612672"/>
              <a:gd name="connsiteX45" fmla="*/ 2036618 w 2196935"/>
              <a:gd name="connsiteY45" fmla="*/ 564078 h 612672"/>
              <a:gd name="connsiteX46" fmla="*/ 2054431 w 2196935"/>
              <a:gd name="connsiteY46" fmla="*/ 570015 h 612672"/>
              <a:gd name="connsiteX47" fmla="*/ 2066306 w 2196935"/>
              <a:gd name="connsiteY47" fmla="*/ 581891 h 612672"/>
              <a:gd name="connsiteX48" fmla="*/ 2125683 w 2196935"/>
              <a:gd name="connsiteY48" fmla="*/ 599704 h 612672"/>
              <a:gd name="connsiteX49" fmla="*/ 2167247 w 2196935"/>
              <a:gd name="connsiteY49" fmla="*/ 611579 h 612672"/>
              <a:gd name="connsiteX50" fmla="*/ 2196935 w 2196935"/>
              <a:gd name="connsiteY50" fmla="*/ 611579 h 61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96935" h="612672">
                <a:moveTo>
                  <a:pt x="0" y="0"/>
                </a:moveTo>
                <a:cubicBezTo>
                  <a:pt x="42396" y="14132"/>
                  <a:pt x="25211" y="4932"/>
                  <a:pt x="53439" y="23750"/>
                </a:cubicBezTo>
                <a:cubicBezTo>
                  <a:pt x="55418" y="29688"/>
                  <a:pt x="56157" y="36196"/>
                  <a:pt x="59377" y="41563"/>
                </a:cubicBezTo>
                <a:cubicBezTo>
                  <a:pt x="62257" y="46363"/>
                  <a:pt x="70634" y="47875"/>
                  <a:pt x="71252" y="53439"/>
                </a:cubicBezTo>
                <a:cubicBezTo>
                  <a:pt x="72797" y="67348"/>
                  <a:pt x="67293" y="81148"/>
                  <a:pt x="65314" y="95002"/>
                </a:cubicBezTo>
                <a:cubicBezTo>
                  <a:pt x="70843" y="122648"/>
                  <a:pt x="64133" y="125485"/>
                  <a:pt x="89065" y="136566"/>
                </a:cubicBezTo>
                <a:cubicBezTo>
                  <a:pt x="100504" y="141650"/>
                  <a:pt x="124691" y="148441"/>
                  <a:pt x="124691" y="148441"/>
                </a:cubicBezTo>
                <a:cubicBezTo>
                  <a:pt x="136566" y="156358"/>
                  <a:pt x="152400" y="160317"/>
                  <a:pt x="160317" y="172192"/>
                </a:cubicBezTo>
                <a:cubicBezTo>
                  <a:pt x="168234" y="184067"/>
                  <a:pt x="173975" y="197726"/>
                  <a:pt x="184067" y="207818"/>
                </a:cubicBezTo>
                <a:cubicBezTo>
                  <a:pt x="188026" y="211776"/>
                  <a:pt x="190488" y="218434"/>
                  <a:pt x="195943" y="219693"/>
                </a:cubicBezTo>
                <a:cubicBezTo>
                  <a:pt x="217244" y="224609"/>
                  <a:pt x="239486" y="223652"/>
                  <a:pt x="261257" y="225631"/>
                </a:cubicBezTo>
                <a:cubicBezTo>
                  <a:pt x="269174" y="227610"/>
                  <a:pt x="277191" y="229224"/>
                  <a:pt x="285008" y="231569"/>
                </a:cubicBezTo>
                <a:cubicBezTo>
                  <a:pt x="294868" y="234527"/>
                  <a:pt x="330334" y="247903"/>
                  <a:pt x="344384" y="249382"/>
                </a:cubicBezTo>
                <a:cubicBezTo>
                  <a:pt x="373975" y="252497"/>
                  <a:pt x="403761" y="253340"/>
                  <a:pt x="433449" y="255319"/>
                </a:cubicBezTo>
                <a:cubicBezTo>
                  <a:pt x="458595" y="251727"/>
                  <a:pt x="512408" y="243444"/>
                  <a:pt x="534390" y="243444"/>
                </a:cubicBezTo>
                <a:cubicBezTo>
                  <a:pt x="591821" y="243444"/>
                  <a:pt x="649185" y="247403"/>
                  <a:pt x="706582" y="249382"/>
                </a:cubicBezTo>
                <a:cubicBezTo>
                  <a:pt x="722416" y="251361"/>
                  <a:pt x="738384" y="252465"/>
                  <a:pt x="754083" y="255319"/>
                </a:cubicBezTo>
                <a:cubicBezTo>
                  <a:pt x="760241" y="256439"/>
                  <a:pt x="765878" y="259537"/>
                  <a:pt x="771896" y="261257"/>
                </a:cubicBezTo>
                <a:cubicBezTo>
                  <a:pt x="834717" y="279207"/>
                  <a:pt x="746604" y="250847"/>
                  <a:pt x="831273" y="279070"/>
                </a:cubicBezTo>
                <a:cubicBezTo>
                  <a:pt x="837211" y="281049"/>
                  <a:pt x="843878" y="281536"/>
                  <a:pt x="849086" y="285008"/>
                </a:cubicBezTo>
                <a:cubicBezTo>
                  <a:pt x="866503" y="296619"/>
                  <a:pt x="865044" y="297903"/>
                  <a:pt x="884712" y="302820"/>
                </a:cubicBezTo>
                <a:cubicBezTo>
                  <a:pt x="894503" y="305268"/>
                  <a:pt x="904548" y="306569"/>
                  <a:pt x="914400" y="308758"/>
                </a:cubicBezTo>
                <a:cubicBezTo>
                  <a:pt x="922366" y="310528"/>
                  <a:pt x="930234" y="312717"/>
                  <a:pt x="938151" y="314696"/>
                </a:cubicBezTo>
                <a:cubicBezTo>
                  <a:pt x="950026" y="312717"/>
                  <a:pt x="962025" y="311370"/>
                  <a:pt x="973777" y="308758"/>
                </a:cubicBezTo>
                <a:cubicBezTo>
                  <a:pt x="979887" y="307400"/>
                  <a:pt x="985572" y="304539"/>
                  <a:pt x="991590" y="302820"/>
                </a:cubicBezTo>
                <a:cubicBezTo>
                  <a:pt x="1043779" y="287909"/>
                  <a:pt x="990443" y="305182"/>
                  <a:pt x="1033153" y="290945"/>
                </a:cubicBezTo>
                <a:cubicBezTo>
                  <a:pt x="1100447" y="292924"/>
                  <a:pt x="1167900" y="291848"/>
                  <a:pt x="1235034" y="296883"/>
                </a:cubicBezTo>
                <a:cubicBezTo>
                  <a:pt x="1247517" y="297819"/>
                  <a:pt x="1258785" y="304800"/>
                  <a:pt x="1270660" y="308758"/>
                </a:cubicBezTo>
                <a:cubicBezTo>
                  <a:pt x="1276598" y="310737"/>
                  <a:pt x="1283265" y="311224"/>
                  <a:pt x="1288473" y="314696"/>
                </a:cubicBezTo>
                <a:cubicBezTo>
                  <a:pt x="1294411" y="318654"/>
                  <a:pt x="1299765" y="323673"/>
                  <a:pt x="1306286" y="326571"/>
                </a:cubicBezTo>
                <a:cubicBezTo>
                  <a:pt x="1317725" y="331655"/>
                  <a:pt x="1341912" y="338446"/>
                  <a:pt x="1341912" y="338446"/>
                </a:cubicBezTo>
                <a:cubicBezTo>
                  <a:pt x="1353787" y="346363"/>
                  <a:pt x="1363279" y="361577"/>
                  <a:pt x="1377538" y="362197"/>
                </a:cubicBezTo>
                <a:cubicBezTo>
                  <a:pt x="1539885" y="369256"/>
                  <a:pt x="1468673" y="364641"/>
                  <a:pt x="1591293" y="374072"/>
                </a:cubicBezTo>
                <a:lnTo>
                  <a:pt x="1662545" y="397823"/>
                </a:lnTo>
                <a:lnTo>
                  <a:pt x="1680358" y="403761"/>
                </a:lnTo>
                <a:lnTo>
                  <a:pt x="1698171" y="409698"/>
                </a:lnTo>
                <a:cubicBezTo>
                  <a:pt x="1737206" y="448733"/>
                  <a:pt x="1663802" y="378870"/>
                  <a:pt x="1745673" y="433449"/>
                </a:cubicBezTo>
                <a:cubicBezTo>
                  <a:pt x="1751611" y="437407"/>
                  <a:pt x="1757914" y="440866"/>
                  <a:pt x="1763486" y="445324"/>
                </a:cubicBezTo>
                <a:cubicBezTo>
                  <a:pt x="1767857" y="448821"/>
                  <a:pt x="1770354" y="454696"/>
                  <a:pt x="1775361" y="457200"/>
                </a:cubicBezTo>
                <a:cubicBezTo>
                  <a:pt x="1786557" y="462798"/>
                  <a:pt x="1799112" y="465117"/>
                  <a:pt x="1810987" y="469075"/>
                </a:cubicBezTo>
                <a:lnTo>
                  <a:pt x="1828800" y="475013"/>
                </a:lnTo>
                <a:lnTo>
                  <a:pt x="1917865" y="504701"/>
                </a:lnTo>
                <a:lnTo>
                  <a:pt x="1971304" y="522514"/>
                </a:lnTo>
                <a:cubicBezTo>
                  <a:pt x="1977242" y="524493"/>
                  <a:pt x="1983909" y="524980"/>
                  <a:pt x="1989117" y="528452"/>
                </a:cubicBezTo>
                <a:cubicBezTo>
                  <a:pt x="2000992" y="536369"/>
                  <a:pt x="2014651" y="542110"/>
                  <a:pt x="2024743" y="552202"/>
                </a:cubicBezTo>
                <a:cubicBezTo>
                  <a:pt x="2028701" y="556161"/>
                  <a:pt x="2031818" y="561198"/>
                  <a:pt x="2036618" y="564078"/>
                </a:cubicBezTo>
                <a:cubicBezTo>
                  <a:pt x="2041985" y="567298"/>
                  <a:pt x="2048493" y="568036"/>
                  <a:pt x="2054431" y="570015"/>
                </a:cubicBezTo>
                <a:cubicBezTo>
                  <a:pt x="2058389" y="573974"/>
                  <a:pt x="2061299" y="579387"/>
                  <a:pt x="2066306" y="581891"/>
                </a:cubicBezTo>
                <a:cubicBezTo>
                  <a:pt x="2085113" y="591295"/>
                  <a:pt x="2105800" y="594023"/>
                  <a:pt x="2125683" y="599704"/>
                </a:cubicBezTo>
                <a:cubicBezTo>
                  <a:pt x="2140008" y="603797"/>
                  <a:pt x="2152067" y="609892"/>
                  <a:pt x="2167247" y="611579"/>
                </a:cubicBezTo>
                <a:cubicBezTo>
                  <a:pt x="2177082" y="612672"/>
                  <a:pt x="2187039" y="611579"/>
                  <a:pt x="2196935" y="611579"/>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Tree>
    <p:extLst>
      <p:ext uri="{BB962C8B-B14F-4D97-AF65-F5344CB8AC3E}">
        <p14:creationId xmlns:p14="http://schemas.microsoft.com/office/powerpoint/2010/main" val="48757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85" decel="100000"/>
                                        <p:tgtEl>
                                          <p:spTgt spid="8"/>
                                        </p:tgtEl>
                                      </p:cBhvr>
                                    </p:animEffect>
                                    <p:animScale>
                                      <p:cBhvr>
                                        <p:cTn id="8" dur="385" decel="100000"/>
                                        <p:tgtEl>
                                          <p:spTgt spid="8"/>
                                        </p:tgtEl>
                                      </p:cBhvr>
                                      <p:from x="10000" y="10000"/>
                                      <p:to x="200000" y="450000"/>
                                    </p:animScale>
                                    <p:animScale>
                                      <p:cBhvr>
                                        <p:cTn id="9" dur="615" accel="100000" fill="hold">
                                          <p:stCondLst>
                                            <p:cond delay="385"/>
                                          </p:stCondLst>
                                        </p:cTn>
                                        <p:tgtEl>
                                          <p:spTgt spid="8"/>
                                        </p:tgtEl>
                                      </p:cBhvr>
                                      <p:from x="200000" y="450000"/>
                                      <p:to x="100000" y="100000"/>
                                    </p:animScale>
                                    <p:set>
                                      <p:cBhvr>
                                        <p:cTn id="10" dur="385" fill="hold"/>
                                        <p:tgtEl>
                                          <p:spTgt spid="8"/>
                                        </p:tgtEl>
                                        <p:attrNameLst>
                                          <p:attrName>ppt_x</p:attrName>
                                        </p:attrNameLst>
                                      </p:cBhvr>
                                      <p:to>
                                        <p:strVal val="(0.5)"/>
                                      </p:to>
                                    </p:set>
                                    <p:anim from="(0.5)" to="(#ppt_x)" calcmode="lin" valueType="num">
                                      <p:cBhvr>
                                        <p:cTn id="11" dur="615" accel="100000" fill="hold">
                                          <p:stCondLst>
                                            <p:cond delay="385"/>
                                          </p:stCondLst>
                                        </p:cTn>
                                        <p:tgtEl>
                                          <p:spTgt spid="8"/>
                                        </p:tgtEl>
                                        <p:attrNameLst>
                                          <p:attrName>ppt_x</p:attrName>
                                        </p:attrNameLst>
                                      </p:cBhvr>
                                    </p:anim>
                                    <p:set>
                                      <p:cBhvr>
                                        <p:cTn id="12" dur="385" fill="hold"/>
                                        <p:tgtEl>
                                          <p:spTgt spid="8"/>
                                        </p:tgtEl>
                                        <p:attrNameLst>
                                          <p:attrName>ppt_y</p:attrName>
                                        </p:attrNameLst>
                                      </p:cBhvr>
                                      <p:to>
                                        <p:strVal val="(#ppt_y+0.4)"/>
                                      </p:to>
                                    </p:set>
                                    <p:anim from="(#ppt_y+0.4)" to="(#ppt_y)" calcmode="lin" valueType="num">
                                      <p:cBhvr>
                                        <p:cTn id="13" dur="615" accel="100000" fill="hold">
                                          <p:stCondLst>
                                            <p:cond delay="385"/>
                                          </p:stCondLst>
                                        </p:cTn>
                                        <p:tgtEl>
                                          <p:spTgt spid="8"/>
                                        </p:tgtEl>
                                        <p:attrNameLst>
                                          <p:attrName>ppt_y</p:attrName>
                                        </p:attrNameLst>
                                      </p:cBhvr>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2110802" y="-1289642"/>
            <a:ext cx="5616624" cy="9581300"/>
          </a:xfrm>
          <a:prstGeom prst="rect">
            <a:avLst/>
          </a:prstGeom>
        </p:spPr>
      </p:pic>
      <p:sp>
        <p:nvSpPr>
          <p:cNvPr id="3" name="Rectangle 2"/>
          <p:cNvSpPr/>
          <p:nvPr/>
        </p:nvSpPr>
        <p:spPr>
          <a:xfrm>
            <a:off x="2740699" y="323364"/>
            <a:ext cx="4424608" cy="369332"/>
          </a:xfrm>
          <a:prstGeom prst="rect">
            <a:avLst/>
          </a:prstGeom>
          <a:solidFill>
            <a:schemeClr val="bg1"/>
          </a:solidFill>
        </p:spPr>
        <p:txBody>
          <a:bodyPr wrap="none">
            <a:spAutoFit/>
          </a:bodyPr>
          <a:lstStyle/>
          <a:p>
            <a:pPr algn="ctr">
              <a:buClr>
                <a:srgbClr val="C00000"/>
              </a:buClr>
              <a:buSzPct val="85000"/>
              <a:buFont typeface="Wingdings" pitchFamily="2" charset="2"/>
              <a:buChar char="q"/>
            </a:pPr>
            <a:r>
              <a:rPr lang="fr-FR" b="1" dirty="0">
                <a:latin typeface="Georgia" pitchFamily="18" charset="0"/>
              </a:rPr>
              <a:t> La voie antique </a:t>
            </a:r>
            <a:r>
              <a:rPr lang="fr-FR" b="1" dirty="0">
                <a:solidFill>
                  <a:srgbClr val="C00000"/>
                </a:solidFill>
                <a:latin typeface="Georgia" pitchFamily="18" charset="0"/>
              </a:rPr>
              <a:t>Rennes-Le Mans</a:t>
            </a:r>
          </a:p>
        </p:txBody>
      </p:sp>
    </p:spTree>
    <p:extLst>
      <p:ext uri="{BB962C8B-B14F-4D97-AF65-F5344CB8AC3E}">
        <p14:creationId xmlns:p14="http://schemas.microsoft.com/office/powerpoint/2010/main" val="5534600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arte37bis_ItinérairesRennes-Angers-LeMans.jpg"/>
          <p:cNvPicPr>
            <a:picLocks noChangeAspect="1"/>
          </p:cNvPicPr>
          <p:nvPr/>
        </p:nvPicPr>
        <p:blipFill>
          <a:blip r:embed="rId2" cstate="print"/>
          <a:srcRect/>
          <a:stretch>
            <a:fillRect/>
          </a:stretch>
        </p:blipFill>
        <p:spPr bwMode="auto">
          <a:xfrm>
            <a:off x="20265" y="507430"/>
            <a:ext cx="4284663" cy="5516562"/>
          </a:xfrm>
          <a:prstGeom prst="rect">
            <a:avLst/>
          </a:prstGeom>
          <a:noFill/>
          <a:ln w="9525">
            <a:noFill/>
            <a:miter lim="800000"/>
            <a:headEnd/>
            <a:tailEnd/>
          </a:ln>
        </p:spPr>
      </p:pic>
      <p:sp>
        <p:nvSpPr>
          <p:cNvPr id="9" name="ZoneTexte 4"/>
          <p:cNvSpPr txBox="1">
            <a:spLocks noChangeArrowheads="1"/>
          </p:cNvSpPr>
          <p:nvPr/>
        </p:nvSpPr>
        <p:spPr bwMode="auto">
          <a:xfrm>
            <a:off x="4880992" y="764704"/>
            <a:ext cx="4320480" cy="646331"/>
          </a:xfrm>
          <a:prstGeom prst="rect">
            <a:avLst/>
          </a:prstGeom>
          <a:noFill/>
          <a:ln w="9525">
            <a:noFill/>
            <a:miter lim="800000"/>
            <a:headEnd/>
            <a:tailEnd/>
          </a:ln>
        </p:spPr>
        <p:txBody>
          <a:bodyPr wrap="square">
            <a:spAutoFit/>
          </a:bodyPr>
          <a:lstStyle/>
          <a:p>
            <a:pPr algn="ctr"/>
            <a:r>
              <a:rPr lang="fr-FR" b="1" dirty="0">
                <a:latin typeface="Georgia" pitchFamily="18" charset="0"/>
              </a:rPr>
              <a:t>Connectée à la voie Rennes/Angers au sud de la </a:t>
            </a:r>
            <a:r>
              <a:rPr lang="fr-FR" b="1" dirty="0" err="1">
                <a:latin typeface="Georgia" pitchFamily="18" charset="0"/>
              </a:rPr>
              <a:t>Perdriotais</a:t>
            </a:r>
            <a:endParaRPr lang="fr-FR" b="1" dirty="0">
              <a:latin typeface="Georgia" pitchFamily="18" charset="0"/>
            </a:endParaRPr>
          </a:p>
        </p:txBody>
      </p:sp>
      <p:sp>
        <p:nvSpPr>
          <p:cNvPr id="2" name="Flèche vers le bas 1"/>
          <p:cNvSpPr/>
          <p:nvPr/>
        </p:nvSpPr>
        <p:spPr>
          <a:xfrm>
            <a:off x="2720752" y="2492896"/>
            <a:ext cx="72008"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3152800" y="2276872"/>
            <a:ext cx="72008"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3584848" y="2276872"/>
            <a:ext cx="72008"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rotWithShape="1">
          <a:blip r:embed="rId3"/>
          <a:srcRect l="2222" r="1" b="1025"/>
          <a:stretch/>
        </p:blipFill>
        <p:spPr>
          <a:xfrm rot="5400000">
            <a:off x="5156747" y="1209028"/>
            <a:ext cx="3744416" cy="5448056"/>
          </a:xfrm>
          <a:prstGeom prst="rect">
            <a:avLst/>
          </a:prstGeom>
        </p:spPr>
      </p:pic>
    </p:spTree>
    <p:extLst>
      <p:ext uri="{BB962C8B-B14F-4D97-AF65-F5344CB8AC3E}">
        <p14:creationId xmlns:p14="http://schemas.microsoft.com/office/powerpoint/2010/main" val="193356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2121531" y="-1300372"/>
            <a:ext cx="5688633" cy="9530754"/>
          </a:xfrm>
          <a:prstGeom prst="rect">
            <a:avLst/>
          </a:prstGeom>
        </p:spPr>
      </p:pic>
    </p:spTree>
    <p:extLst>
      <p:ext uri="{BB962C8B-B14F-4D97-AF65-F5344CB8AC3E}">
        <p14:creationId xmlns:p14="http://schemas.microsoft.com/office/powerpoint/2010/main" val="34289133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381000" y="1346376"/>
            <a:ext cx="9144000" cy="5467001"/>
          </a:xfrm>
          <a:prstGeom prst="rect">
            <a:avLst/>
          </a:prstGeom>
          <a:noFill/>
          <a:ln w="9525">
            <a:noFill/>
            <a:miter lim="800000"/>
            <a:headEnd/>
            <a:tailEnd/>
          </a:ln>
          <a:effectLst/>
        </p:spPr>
      </p:pic>
      <p:sp>
        <p:nvSpPr>
          <p:cNvPr id="3" name="ZoneTexte 2"/>
          <p:cNvSpPr txBox="1"/>
          <p:nvPr/>
        </p:nvSpPr>
        <p:spPr>
          <a:xfrm rot="21256457">
            <a:off x="6629896" y="2196823"/>
            <a:ext cx="1834156" cy="253916"/>
          </a:xfrm>
          <a:prstGeom prst="rect">
            <a:avLst/>
          </a:prstGeom>
          <a:solidFill>
            <a:schemeClr val="bg1"/>
          </a:solidFill>
        </p:spPr>
        <p:txBody>
          <a:bodyPr wrap="none" rtlCol="0">
            <a:spAutoFit/>
          </a:bodyPr>
          <a:lstStyle/>
          <a:p>
            <a:r>
              <a:rPr lang="fr-FR" sz="1050" b="1" dirty="0"/>
              <a:t>Chemin de </a:t>
            </a:r>
            <a:r>
              <a:rPr lang="fr-FR" sz="1050" b="1" dirty="0" err="1"/>
              <a:t>ChtG</a:t>
            </a:r>
            <a:r>
              <a:rPr lang="fr-FR" sz="1050" b="1" dirty="0"/>
              <a:t> à Laval</a:t>
            </a:r>
          </a:p>
        </p:txBody>
      </p:sp>
      <p:sp>
        <p:nvSpPr>
          <p:cNvPr id="4" name="Flèche droite rayée 3"/>
          <p:cNvSpPr/>
          <p:nvPr/>
        </p:nvSpPr>
        <p:spPr>
          <a:xfrm rot="21240000">
            <a:off x="6756461" y="2409599"/>
            <a:ext cx="1584176" cy="144016"/>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4"/>
          <p:cNvSpPr txBox="1">
            <a:spLocks noChangeArrowheads="1"/>
          </p:cNvSpPr>
          <p:nvPr/>
        </p:nvSpPr>
        <p:spPr bwMode="auto">
          <a:xfrm>
            <a:off x="1280592" y="188641"/>
            <a:ext cx="7344816" cy="830997"/>
          </a:xfrm>
          <a:prstGeom prst="rect">
            <a:avLst/>
          </a:prstGeom>
          <a:noFill/>
          <a:ln w="9525">
            <a:noFill/>
            <a:miter lim="800000"/>
            <a:headEnd/>
            <a:tailEnd/>
          </a:ln>
        </p:spPr>
        <p:txBody>
          <a:bodyPr wrap="square">
            <a:spAutoFit/>
          </a:bodyPr>
          <a:lstStyle/>
          <a:p>
            <a:pPr algn="ctr"/>
            <a:r>
              <a:rPr lang="fr-FR" sz="1600" b="1" dirty="0">
                <a:latin typeface="Georgia" pitchFamily="18" charset="0"/>
              </a:rPr>
              <a:t>Un chemin de grand parcours entre Rennes et Laval (Maine) selon la carte d’</a:t>
            </a:r>
            <a:r>
              <a:rPr lang="fr-FR" sz="1600" b="1" dirty="0" err="1">
                <a:latin typeface="Georgia" pitchFamily="18" charset="0"/>
              </a:rPr>
              <a:t>Etat-Major</a:t>
            </a:r>
            <a:r>
              <a:rPr lang="fr-FR" sz="1600" b="1" dirty="0">
                <a:latin typeface="Georgia" pitchFamily="18" charset="0"/>
              </a:rPr>
              <a:t> (1846-1847) et sur certains plans cadastraux anciens (« ancienne route du Maine »)</a:t>
            </a:r>
          </a:p>
        </p:txBody>
      </p:sp>
      <p:sp>
        <p:nvSpPr>
          <p:cNvPr id="9" name="Rectangle 8"/>
          <p:cNvSpPr/>
          <p:nvPr/>
        </p:nvSpPr>
        <p:spPr>
          <a:xfrm>
            <a:off x="381000" y="2492896"/>
            <a:ext cx="1907704" cy="3600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a:off x="5254926" y="2216990"/>
            <a:ext cx="4261449" cy="767751"/>
          </a:xfrm>
          <a:custGeom>
            <a:avLst/>
            <a:gdLst>
              <a:gd name="connsiteX0" fmla="*/ 0 w 4261449"/>
              <a:gd name="connsiteY0" fmla="*/ 767751 h 767751"/>
              <a:gd name="connsiteX1" fmla="*/ 207033 w 4261449"/>
              <a:gd name="connsiteY1" fmla="*/ 664234 h 767751"/>
              <a:gd name="connsiteX2" fmla="*/ 439947 w 4261449"/>
              <a:gd name="connsiteY2" fmla="*/ 577969 h 767751"/>
              <a:gd name="connsiteX3" fmla="*/ 629728 w 4261449"/>
              <a:gd name="connsiteY3" fmla="*/ 508958 h 767751"/>
              <a:gd name="connsiteX4" fmla="*/ 767750 w 4261449"/>
              <a:gd name="connsiteY4" fmla="*/ 508958 h 767751"/>
              <a:gd name="connsiteX5" fmla="*/ 1078301 w 4261449"/>
              <a:gd name="connsiteY5" fmla="*/ 577969 h 767751"/>
              <a:gd name="connsiteX6" fmla="*/ 1250830 w 4261449"/>
              <a:gd name="connsiteY6" fmla="*/ 577969 h 767751"/>
              <a:gd name="connsiteX7" fmla="*/ 1475117 w 4261449"/>
              <a:gd name="connsiteY7" fmla="*/ 577969 h 767751"/>
              <a:gd name="connsiteX8" fmla="*/ 1768415 w 4261449"/>
              <a:gd name="connsiteY8" fmla="*/ 577969 h 767751"/>
              <a:gd name="connsiteX9" fmla="*/ 2078966 w 4261449"/>
              <a:gd name="connsiteY9" fmla="*/ 577969 h 767751"/>
              <a:gd name="connsiteX10" fmla="*/ 2329132 w 4261449"/>
              <a:gd name="connsiteY10" fmla="*/ 552090 h 767751"/>
              <a:gd name="connsiteX11" fmla="*/ 2613803 w 4261449"/>
              <a:gd name="connsiteY11" fmla="*/ 517585 h 767751"/>
              <a:gd name="connsiteX12" fmla="*/ 2958860 w 4261449"/>
              <a:gd name="connsiteY12" fmla="*/ 474453 h 767751"/>
              <a:gd name="connsiteX13" fmla="*/ 3295290 w 4261449"/>
              <a:gd name="connsiteY13" fmla="*/ 422694 h 767751"/>
              <a:gd name="connsiteX14" fmla="*/ 3450566 w 4261449"/>
              <a:gd name="connsiteY14" fmla="*/ 379562 h 767751"/>
              <a:gd name="connsiteX15" fmla="*/ 3709358 w 4261449"/>
              <a:gd name="connsiteY15" fmla="*/ 258792 h 767751"/>
              <a:gd name="connsiteX16" fmla="*/ 4261449 w 4261449"/>
              <a:gd name="connsiteY16" fmla="*/ 0 h 76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1449" h="767751">
                <a:moveTo>
                  <a:pt x="0" y="767751"/>
                </a:moveTo>
                <a:lnTo>
                  <a:pt x="207033" y="664234"/>
                </a:lnTo>
                <a:lnTo>
                  <a:pt x="439947" y="577969"/>
                </a:lnTo>
                <a:lnTo>
                  <a:pt x="629728" y="508958"/>
                </a:lnTo>
                <a:lnTo>
                  <a:pt x="767750" y="508958"/>
                </a:lnTo>
                <a:lnTo>
                  <a:pt x="1078301" y="577969"/>
                </a:lnTo>
                <a:lnTo>
                  <a:pt x="1250830" y="577969"/>
                </a:lnTo>
                <a:lnTo>
                  <a:pt x="1475117" y="577969"/>
                </a:lnTo>
                <a:lnTo>
                  <a:pt x="1768415" y="577969"/>
                </a:lnTo>
                <a:lnTo>
                  <a:pt x="2078966" y="577969"/>
                </a:lnTo>
                <a:lnTo>
                  <a:pt x="2329132" y="552090"/>
                </a:lnTo>
                <a:lnTo>
                  <a:pt x="2613803" y="517585"/>
                </a:lnTo>
                <a:lnTo>
                  <a:pt x="2958860" y="474453"/>
                </a:lnTo>
                <a:lnTo>
                  <a:pt x="3295290" y="422694"/>
                </a:lnTo>
                <a:lnTo>
                  <a:pt x="3450566" y="379562"/>
                </a:lnTo>
                <a:lnTo>
                  <a:pt x="3709358" y="258792"/>
                </a:lnTo>
                <a:lnTo>
                  <a:pt x="4261449" y="0"/>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6408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44_IndicesHôpitalRural.jpg"/>
          <p:cNvPicPr>
            <a:picLocks noChangeAspect="1"/>
          </p:cNvPicPr>
          <p:nvPr/>
        </p:nvPicPr>
        <p:blipFill>
          <a:blip r:embed="rId2" cstate="print"/>
          <a:srcRect b="8094"/>
          <a:stretch>
            <a:fillRect/>
          </a:stretch>
        </p:blipFill>
        <p:spPr>
          <a:xfrm>
            <a:off x="381000" y="627854"/>
            <a:ext cx="9144000" cy="6230146"/>
          </a:xfrm>
          <a:prstGeom prst="rect">
            <a:avLst/>
          </a:prstGeom>
        </p:spPr>
      </p:pic>
      <p:pic>
        <p:nvPicPr>
          <p:cNvPr id="6145" name="Picture 1" descr="Chemin des Sauniers-Sentier au N de la RD463 avec ChtG au loin_vers l'W"/>
          <p:cNvPicPr>
            <a:picLocks noChangeAspect="1" noChangeArrowheads="1"/>
          </p:cNvPicPr>
          <p:nvPr/>
        </p:nvPicPr>
        <p:blipFill>
          <a:blip r:embed="rId3" cstate="print"/>
          <a:srcRect/>
          <a:stretch>
            <a:fillRect/>
          </a:stretch>
        </p:blipFill>
        <p:spPr bwMode="auto">
          <a:xfrm>
            <a:off x="560512" y="0"/>
            <a:ext cx="3312368" cy="2476866"/>
          </a:xfrm>
          <a:prstGeom prst="rect">
            <a:avLst/>
          </a:prstGeom>
          <a:ln>
            <a:noFill/>
          </a:ln>
          <a:effectLst>
            <a:outerShdw blurRad="647700" dist="38100" dir="2700000" algn="tl" rotWithShape="0">
              <a:prstClr val="black">
                <a:alpha val="40000"/>
              </a:prstClr>
            </a:outerShdw>
          </a:effectLst>
        </p:spPr>
      </p:pic>
      <p:cxnSp>
        <p:nvCxnSpPr>
          <p:cNvPr id="5" name="Connecteur droit avec flèche 4"/>
          <p:cNvCxnSpPr/>
          <p:nvPr/>
        </p:nvCxnSpPr>
        <p:spPr>
          <a:xfrm flipH="1" flipV="1">
            <a:off x="3656856" y="1772816"/>
            <a:ext cx="2448272" cy="936104"/>
          </a:xfrm>
          <a:prstGeom prst="straightConnector1">
            <a:avLst/>
          </a:prstGeom>
          <a:ln w="28575">
            <a:solidFill>
              <a:srgbClr val="36F32D"/>
            </a:solidFill>
            <a:tailEnd type="arrow"/>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4088904" y="260648"/>
            <a:ext cx="4896544" cy="400110"/>
          </a:xfrm>
          <a:prstGeom prst="rect">
            <a:avLst/>
          </a:prstGeom>
          <a:noFill/>
        </p:spPr>
        <p:txBody>
          <a:bodyPr wrap="square" rtlCol="0">
            <a:spAutoFit/>
          </a:bodyPr>
          <a:lstStyle/>
          <a:p>
            <a:pPr algn="ctr"/>
            <a:r>
              <a:rPr lang="fr-FR" sz="2000" b="1" dirty="0"/>
              <a:t>Un ancien chemin des sauniers ?</a:t>
            </a:r>
          </a:p>
        </p:txBody>
      </p:sp>
      <p:sp>
        <p:nvSpPr>
          <p:cNvPr id="3" name="Ellipse 2"/>
          <p:cNvSpPr/>
          <p:nvPr/>
        </p:nvSpPr>
        <p:spPr>
          <a:xfrm rot="18458400">
            <a:off x="758475" y="4912441"/>
            <a:ext cx="2442863" cy="478285"/>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rot="20906678">
            <a:off x="5992777" y="2237752"/>
            <a:ext cx="1574673" cy="475470"/>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547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7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par>
                          <p:cTn id="20" fill="hold">
                            <p:stCondLst>
                              <p:cond delay="500"/>
                            </p:stCondLst>
                            <p:childTnLst>
                              <p:par>
                                <p:cTn id="21" presetID="22" presetClass="entr" presetSubtype="2" fill="hold" nodeType="afterEffect">
                                  <p:stCondLst>
                                    <p:cond delay="0"/>
                                  </p:stCondLst>
                                  <p:childTnLst>
                                    <p:set>
                                      <p:cBhvr>
                                        <p:cTn id="22" dur="1" fill="hold">
                                          <p:stCondLst>
                                            <p:cond delay="0"/>
                                          </p:stCondLst>
                                        </p:cTn>
                                        <p:tgtEl>
                                          <p:spTgt spid="6145"/>
                                        </p:tgtEl>
                                        <p:attrNameLst>
                                          <p:attrName>style.visibility</p:attrName>
                                        </p:attrNameLst>
                                      </p:cBhvr>
                                      <p:to>
                                        <p:strVal val="visible"/>
                                      </p:to>
                                    </p:set>
                                    <p:animEffect transition="in" filter="wipe(right)">
                                      <p:cBhvr>
                                        <p:cTn id="23" dur="5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p:cNvGrpSpPr>
            <a:grpSpLocks/>
          </p:cNvGrpSpPr>
          <p:nvPr/>
        </p:nvGrpSpPr>
        <p:grpSpPr bwMode="auto">
          <a:xfrm>
            <a:off x="560387" y="1412776"/>
            <a:ext cx="8785225" cy="4968875"/>
            <a:chOff x="113" y="1162"/>
            <a:chExt cx="5534" cy="3130"/>
          </a:xfrm>
        </p:grpSpPr>
        <p:pic>
          <p:nvPicPr>
            <p:cNvPr id="48145" name="Picture 4" descr="Paris-Rouen"/>
            <p:cNvPicPr>
              <a:picLocks noChangeAspect="1" noChangeArrowheads="1"/>
            </p:cNvPicPr>
            <p:nvPr/>
          </p:nvPicPr>
          <p:blipFill>
            <a:blip r:embed="rId2" cstate="print">
              <a:extLst>
                <a:ext uri="{28A0092B-C50C-407E-A947-70E740481C1C}">
                  <a14:useLocalDpi xmlns:a14="http://schemas.microsoft.com/office/drawing/2010/main" val="0"/>
                </a:ext>
              </a:extLst>
            </a:blip>
            <a:srcRect l="3914" t="5913" r="3914" b="7190"/>
            <a:stretch>
              <a:fillRect/>
            </a:stretch>
          </p:blipFill>
          <p:spPr bwMode="auto">
            <a:xfrm>
              <a:off x="113" y="1162"/>
              <a:ext cx="5534" cy="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6" name="Text Box 5"/>
            <p:cNvSpPr txBox="1">
              <a:spLocks noChangeArrowheads="1"/>
            </p:cNvSpPr>
            <p:nvPr/>
          </p:nvSpPr>
          <p:spPr bwMode="auto">
            <a:xfrm>
              <a:off x="3878" y="1298"/>
              <a:ext cx="136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i="1" dirty="0">
                  <a:solidFill>
                    <a:srgbClr val="000000"/>
                  </a:solidFill>
                </a:rPr>
                <a:t>L'axe Paris-Rouen</a:t>
              </a:r>
            </a:p>
          </p:txBody>
        </p:sp>
      </p:grpSp>
      <p:sp>
        <p:nvSpPr>
          <p:cNvPr id="12302" name="Line 14"/>
          <p:cNvSpPr>
            <a:spLocks noChangeShapeType="1"/>
          </p:cNvSpPr>
          <p:nvPr/>
        </p:nvSpPr>
        <p:spPr bwMode="auto">
          <a:xfrm>
            <a:off x="1065214" y="1988591"/>
            <a:ext cx="6696075" cy="424815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3" name="Group 6"/>
          <p:cNvGrpSpPr>
            <a:grpSpLocks/>
          </p:cNvGrpSpPr>
          <p:nvPr/>
        </p:nvGrpSpPr>
        <p:grpSpPr bwMode="auto">
          <a:xfrm>
            <a:off x="1280592" y="1995389"/>
            <a:ext cx="5832475" cy="3600450"/>
            <a:chOff x="567" y="1525"/>
            <a:chExt cx="3674" cy="2268"/>
          </a:xfrm>
        </p:grpSpPr>
        <p:sp>
          <p:nvSpPr>
            <p:cNvPr id="48138" name="Line 7"/>
            <p:cNvSpPr>
              <a:spLocks noChangeShapeType="1"/>
            </p:cNvSpPr>
            <p:nvPr/>
          </p:nvSpPr>
          <p:spPr bwMode="auto">
            <a:xfrm>
              <a:off x="567" y="1525"/>
              <a:ext cx="317" cy="22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39" name="Line 8"/>
            <p:cNvSpPr>
              <a:spLocks noChangeShapeType="1"/>
            </p:cNvSpPr>
            <p:nvPr/>
          </p:nvSpPr>
          <p:spPr bwMode="auto">
            <a:xfrm>
              <a:off x="884" y="1752"/>
              <a:ext cx="408" cy="27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40" name="Line 9"/>
            <p:cNvSpPr>
              <a:spLocks noChangeShapeType="1"/>
            </p:cNvSpPr>
            <p:nvPr/>
          </p:nvSpPr>
          <p:spPr bwMode="auto">
            <a:xfrm>
              <a:off x="1292" y="2024"/>
              <a:ext cx="545" cy="363"/>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41" name="Line 10"/>
            <p:cNvSpPr>
              <a:spLocks noChangeShapeType="1"/>
            </p:cNvSpPr>
            <p:nvPr/>
          </p:nvSpPr>
          <p:spPr bwMode="auto">
            <a:xfrm>
              <a:off x="1837" y="2387"/>
              <a:ext cx="499" cy="31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42" name="Line 11"/>
            <p:cNvSpPr>
              <a:spLocks noChangeShapeType="1"/>
            </p:cNvSpPr>
            <p:nvPr/>
          </p:nvSpPr>
          <p:spPr bwMode="auto">
            <a:xfrm>
              <a:off x="2336" y="2704"/>
              <a:ext cx="544" cy="27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43" name="Line 12"/>
            <p:cNvSpPr>
              <a:spLocks noChangeShapeType="1"/>
            </p:cNvSpPr>
            <p:nvPr/>
          </p:nvSpPr>
          <p:spPr bwMode="auto">
            <a:xfrm>
              <a:off x="2880" y="2976"/>
              <a:ext cx="1179" cy="59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144" name="Line 13"/>
            <p:cNvSpPr>
              <a:spLocks noChangeShapeType="1"/>
            </p:cNvSpPr>
            <p:nvPr/>
          </p:nvSpPr>
          <p:spPr bwMode="auto">
            <a:xfrm>
              <a:off x="4059" y="3566"/>
              <a:ext cx="182" cy="22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fr-FR"/>
            </a:p>
          </p:txBody>
        </p:sp>
      </p:grpSp>
      <p:sp>
        <p:nvSpPr>
          <p:cNvPr id="12303" name="Line 15"/>
          <p:cNvSpPr>
            <a:spLocks noChangeShapeType="1"/>
          </p:cNvSpPr>
          <p:nvPr/>
        </p:nvSpPr>
        <p:spPr bwMode="auto">
          <a:xfrm flipV="1">
            <a:off x="2576514" y="2853780"/>
            <a:ext cx="504825" cy="719137"/>
          </a:xfrm>
          <a:prstGeom prst="line">
            <a:avLst/>
          </a:prstGeom>
          <a:noFill/>
          <a:ln w="57150">
            <a:solidFill>
              <a:srgbClr val="0099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2304" name="Line 16"/>
          <p:cNvSpPr>
            <a:spLocks noChangeShapeType="1"/>
          </p:cNvSpPr>
          <p:nvPr/>
        </p:nvSpPr>
        <p:spPr bwMode="auto">
          <a:xfrm>
            <a:off x="837553" y="5157192"/>
            <a:ext cx="358775"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2305" name="Text Box 17"/>
          <p:cNvSpPr txBox="1">
            <a:spLocks noChangeArrowheads="1"/>
          </p:cNvSpPr>
          <p:nvPr/>
        </p:nvSpPr>
        <p:spPr bwMode="auto">
          <a:xfrm>
            <a:off x="2720975" y="2420392"/>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a:solidFill>
                  <a:srgbClr val="009900"/>
                </a:solidFill>
              </a:rPr>
              <a:t>Faisceau</a:t>
            </a:r>
          </a:p>
        </p:txBody>
      </p:sp>
      <p:sp>
        <p:nvSpPr>
          <p:cNvPr id="48136" name="Text Box 18"/>
          <p:cNvSpPr txBox="1">
            <a:spLocks noChangeArrowheads="1"/>
          </p:cNvSpPr>
          <p:nvPr/>
        </p:nvSpPr>
        <p:spPr bwMode="auto">
          <a:xfrm>
            <a:off x="704850" y="419100"/>
            <a:ext cx="853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C00000"/>
                </a:solidFill>
                <a:latin typeface="+mj-lt"/>
                <a:ea typeface="+mj-ea"/>
                <a:cs typeface="+mj-cs"/>
              </a:rPr>
              <a:t>1.3. Itinéraires et « couloirs de circulation » </a:t>
            </a:r>
          </a:p>
        </p:txBody>
      </p:sp>
      <p:sp>
        <p:nvSpPr>
          <p:cNvPr id="4" name="ZoneTexte 3">
            <a:extLst>
              <a:ext uri="{FF2B5EF4-FFF2-40B4-BE49-F238E27FC236}">
                <a16:creationId xmlns:a16="http://schemas.microsoft.com/office/drawing/2014/main" id="{F24B40A6-A948-680E-45F6-DE9D0CE9C176}"/>
              </a:ext>
            </a:extLst>
          </p:cNvPr>
          <p:cNvSpPr txBox="1"/>
          <p:nvPr/>
        </p:nvSpPr>
        <p:spPr>
          <a:xfrm>
            <a:off x="128464" y="6381329"/>
            <a:ext cx="9649071" cy="461665"/>
          </a:xfrm>
          <a:prstGeom prst="rect">
            <a:avLst/>
          </a:prstGeom>
          <a:solidFill>
            <a:schemeClr val="bg1"/>
          </a:solidFill>
        </p:spPr>
        <p:txBody>
          <a:bodyPr wrap="square">
            <a:spAutoFit/>
          </a:bodyPr>
          <a:lstStyle/>
          <a:p>
            <a:pPr>
              <a:defRPr/>
            </a:pPr>
            <a:r>
              <a:rPr lang="fr-FR" sz="1200" dirty="0">
                <a:latin typeface="Georgia" pitchFamily="18" charset="0"/>
              </a:rPr>
              <a:t>S. Robert,</a:t>
            </a:r>
            <a:r>
              <a:rPr lang="fr-FR" sz="1200" i="1" dirty="0">
                <a:latin typeface="Georgia" pitchFamily="18" charset="0"/>
              </a:rPr>
              <a:t> </a:t>
            </a:r>
            <a:r>
              <a:rPr lang="fr-FR" sz="1200" dirty="0">
                <a:latin typeface="Georgia" pitchFamily="18" charset="0"/>
              </a:rPr>
              <a:t>« L’analyse morphologique des paysages entre archéologie, urbanisme et aménagement du territoire. Exemples d’études de formes urbaines et rurales dans le Val-d’Oise », </a:t>
            </a:r>
            <a:r>
              <a:rPr lang="fr-FR" sz="1200" dirty="0" err="1">
                <a:latin typeface="Georgia" pitchFamily="18" charset="0"/>
              </a:rPr>
              <a:t>PhD</a:t>
            </a:r>
            <a:r>
              <a:rPr lang="fr-FR" sz="1200" dirty="0">
                <a:latin typeface="Georgia" pitchFamily="18" charset="0"/>
              </a:rPr>
              <a:t>, Paris 1, 2003, </a:t>
            </a:r>
            <a:r>
              <a:rPr lang="fr-FR" sz="1200" u="sng" dirty="0">
                <a:solidFill>
                  <a:srgbClr val="0070C0"/>
                </a:solidFill>
                <a:latin typeface="Georgia" pitchFamily="18" charset="0"/>
                <a:hlinkClick r:id="rId3">
                  <a:extLst>
                    <a:ext uri="{A12FA001-AC4F-418D-AE19-62706E023703}">
                      <ahyp:hlinkClr xmlns:ahyp="http://schemas.microsoft.com/office/drawing/2018/hyperlinkcolor" val="tx"/>
                    </a:ext>
                  </a:extLst>
                </a:hlinkClick>
              </a:rPr>
              <a:t>http://tel.archives-ouvertes.fr/tel-00371063/fr</a:t>
            </a:r>
            <a:r>
              <a:rPr lang="fr-FR" sz="1200" u="sng" dirty="0">
                <a:latin typeface="Georgia" pitchFamily="18" charset="0"/>
                <a:hlinkClick r:id="rId3">
                  <a:extLst>
                    <a:ext uri="{A12FA001-AC4F-418D-AE19-62706E023703}">
                      <ahyp:hlinkClr xmlns:ahyp="http://schemas.microsoft.com/office/drawing/2018/hyperlinkcolor" val="tx"/>
                    </a:ext>
                  </a:extLst>
                </a:hlinkClick>
              </a:rPr>
              <a:t>/</a:t>
            </a:r>
            <a:endParaRPr lang="fr-FR" sz="1200" dirty="0">
              <a:latin typeface="Georgia" pitchFamily="18" charset="0"/>
            </a:endParaRPr>
          </a:p>
        </p:txBody>
      </p:sp>
    </p:spTree>
    <p:extLst>
      <p:ext uri="{BB962C8B-B14F-4D97-AF65-F5344CB8AC3E}">
        <p14:creationId xmlns:p14="http://schemas.microsoft.com/office/powerpoint/2010/main" val="18865603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2302"/>
                                        </p:tgtEl>
                                        <p:attrNameLst>
                                          <p:attrName>style.visibility</p:attrName>
                                        </p:attrNameLst>
                                      </p:cBhvr>
                                      <p:to>
                                        <p:strVal val="visible"/>
                                      </p:to>
                                    </p:set>
                                    <p:animEffect transition="in" filter="fade">
                                      <p:cBhvr>
                                        <p:cTn id="11" dur="1000"/>
                                        <p:tgtEl>
                                          <p:spTgt spid="1230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304"/>
                                        </p:tgtEl>
                                        <p:attrNameLst>
                                          <p:attrName>style.visibility</p:attrName>
                                        </p:attrNameLst>
                                      </p:cBhvr>
                                      <p:to>
                                        <p:strVal val="visible"/>
                                      </p:to>
                                    </p:set>
                                    <p:animEffect transition="in" filter="fade">
                                      <p:cBhvr>
                                        <p:cTn id="14" dur="1000"/>
                                        <p:tgtEl>
                                          <p:spTgt spid="12304"/>
                                        </p:tgtEl>
                                      </p:cBhvr>
                                    </p:animEffect>
                                  </p:childTnLst>
                                </p:cTn>
                              </p:par>
                            </p:childTnLst>
                          </p:cTn>
                        </p:par>
                        <p:par>
                          <p:cTn id="15" fill="hold" nodeType="afterGroup">
                            <p:stCondLst>
                              <p:cond delay="2000"/>
                            </p:stCondLst>
                            <p:childTnLst>
                              <p:par>
                                <p:cTn id="16" presetID="53" presetClass="entr" presetSubtype="0" fill="hold" grpId="0" nodeType="afterEffect">
                                  <p:stCondLst>
                                    <p:cond delay="0"/>
                                  </p:stCondLst>
                                  <p:childTnLst>
                                    <p:set>
                                      <p:cBhvr>
                                        <p:cTn id="17" dur="1" fill="hold">
                                          <p:stCondLst>
                                            <p:cond delay="0"/>
                                          </p:stCondLst>
                                        </p:cTn>
                                        <p:tgtEl>
                                          <p:spTgt spid="12303"/>
                                        </p:tgtEl>
                                        <p:attrNameLst>
                                          <p:attrName>style.visibility</p:attrName>
                                        </p:attrNameLst>
                                      </p:cBhvr>
                                      <p:to>
                                        <p:strVal val="visible"/>
                                      </p:to>
                                    </p:set>
                                    <p:anim calcmode="lin" valueType="num">
                                      <p:cBhvr>
                                        <p:cTn id="18" dur="500" fill="hold"/>
                                        <p:tgtEl>
                                          <p:spTgt spid="12303"/>
                                        </p:tgtEl>
                                        <p:attrNameLst>
                                          <p:attrName>ppt_w</p:attrName>
                                        </p:attrNameLst>
                                      </p:cBhvr>
                                      <p:tavLst>
                                        <p:tav tm="0">
                                          <p:val>
                                            <p:fltVal val="0"/>
                                          </p:val>
                                        </p:tav>
                                        <p:tav tm="100000">
                                          <p:val>
                                            <p:strVal val="#ppt_w"/>
                                          </p:val>
                                        </p:tav>
                                      </p:tavLst>
                                    </p:anim>
                                    <p:anim calcmode="lin" valueType="num">
                                      <p:cBhvr>
                                        <p:cTn id="19" dur="500" fill="hold"/>
                                        <p:tgtEl>
                                          <p:spTgt spid="12303"/>
                                        </p:tgtEl>
                                        <p:attrNameLst>
                                          <p:attrName>ppt_h</p:attrName>
                                        </p:attrNameLst>
                                      </p:cBhvr>
                                      <p:tavLst>
                                        <p:tav tm="0">
                                          <p:val>
                                            <p:fltVal val="0"/>
                                          </p:val>
                                        </p:tav>
                                        <p:tav tm="100000">
                                          <p:val>
                                            <p:strVal val="#ppt_h"/>
                                          </p:val>
                                        </p:tav>
                                      </p:tavLst>
                                    </p:anim>
                                    <p:animEffect transition="in" filter="fade">
                                      <p:cBhvr>
                                        <p:cTn id="20" dur="500"/>
                                        <p:tgtEl>
                                          <p:spTgt spid="12303"/>
                                        </p:tgtEl>
                                      </p:cBhvr>
                                    </p:animEffect>
                                  </p:childTnLst>
                                </p:cTn>
                              </p:par>
                            </p:childTnLst>
                          </p:cTn>
                        </p:par>
                        <p:par>
                          <p:cTn id="21" fill="hold" nodeType="afterGroup">
                            <p:stCondLst>
                              <p:cond delay="2500"/>
                            </p:stCondLst>
                            <p:childTnLst>
                              <p:par>
                                <p:cTn id="22" presetID="53" presetClass="entr" presetSubtype="0" fill="hold" grpId="0" nodeType="afterEffect">
                                  <p:stCondLst>
                                    <p:cond delay="0"/>
                                  </p:stCondLst>
                                  <p:childTnLst>
                                    <p:set>
                                      <p:cBhvr>
                                        <p:cTn id="23" dur="1" fill="hold">
                                          <p:stCondLst>
                                            <p:cond delay="0"/>
                                          </p:stCondLst>
                                        </p:cTn>
                                        <p:tgtEl>
                                          <p:spTgt spid="12305"/>
                                        </p:tgtEl>
                                        <p:attrNameLst>
                                          <p:attrName>style.visibility</p:attrName>
                                        </p:attrNameLst>
                                      </p:cBhvr>
                                      <p:to>
                                        <p:strVal val="visible"/>
                                      </p:to>
                                    </p:set>
                                    <p:anim calcmode="lin" valueType="num">
                                      <p:cBhvr>
                                        <p:cTn id="24" dur="500" fill="hold"/>
                                        <p:tgtEl>
                                          <p:spTgt spid="12305"/>
                                        </p:tgtEl>
                                        <p:attrNameLst>
                                          <p:attrName>ppt_w</p:attrName>
                                        </p:attrNameLst>
                                      </p:cBhvr>
                                      <p:tavLst>
                                        <p:tav tm="0">
                                          <p:val>
                                            <p:fltVal val="0"/>
                                          </p:val>
                                        </p:tav>
                                        <p:tav tm="100000">
                                          <p:val>
                                            <p:strVal val="#ppt_w"/>
                                          </p:val>
                                        </p:tav>
                                      </p:tavLst>
                                    </p:anim>
                                    <p:anim calcmode="lin" valueType="num">
                                      <p:cBhvr>
                                        <p:cTn id="25" dur="500" fill="hold"/>
                                        <p:tgtEl>
                                          <p:spTgt spid="12305"/>
                                        </p:tgtEl>
                                        <p:attrNameLst>
                                          <p:attrName>ppt_h</p:attrName>
                                        </p:attrNameLst>
                                      </p:cBhvr>
                                      <p:tavLst>
                                        <p:tav tm="0">
                                          <p:val>
                                            <p:fltVal val="0"/>
                                          </p:val>
                                        </p:tav>
                                        <p:tav tm="100000">
                                          <p:val>
                                            <p:strVal val="#ppt_h"/>
                                          </p:val>
                                        </p:tav>
                                      </p:tavLst>
                                    </p:anim>
                                    <p:animEffect transition="in" filter="fade">
                                      <p:cBhvr>
                                        <p:cTn id="26" dur="500"/>
                                        <p:tgtEl>
                                          <p:spTgt spid="12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2" grpId="0" animBg="1"/>
      <p:bldP spid="12303" grpId="0" animBg="1"/>
      <p:bldP spid="12304" grpId="0" animBg="1"/>
      <p:bldP spid="1230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1917111" y="-1450386"/>
            <a:ext cx="6120680" cy="9542749"/>
          </a:xfrm>
          <a:prstGeom prst="rect">
            <a:avLst/>
          </a:prstGeom>
        </p:spPr>
      </p:pic>
    </p:spTree>
    <p:extLst>
      <p:ext uri="{BB962C8B-B14F-4D97-AF65-F5344CB8AC3E}">
        <p14:creationId xmlns:p14="http://schemas.microsoft.com/office/powerpoint/2010/main" val="29136472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1611" y="95596"/>
            <a:ext cx="8239251" cy="6762404"/>
          </a:xfrm>
          <a:prstGeom prst="rect">
            <a:avLst/>
          </a:prstGeom>
        </p:spPr>
      </p:pic>
    </p:spTree>
    <p:extLst>
      <p:ext uri="{BB962C8B-B14F-4D97-AF65-F5344CB8AC3E}">
        <p14:creationId xmlns:p14="http://schemas.microsoft.com/office/powerpoint/2010/main" val="37236358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5097016" y="332795"/>
            <a:ext cx="4119562" cy="707886"/>
          </a:xfrm>
          <a:noFill/>
        </p:spPr>
        <p:txBody>
          <a:bodyPr wrap="square" rtlCol="0">
            <a:spAutoFit/>
          </a:bodyPr>
          <a:lstStyle/>
          <a:p>
            <a:r>
              <a:rPr lang="fr-FR" sz="2000" b="1" dirty="0">
                <a:solidFill>
                  <a:schemeClr val="tx1"/>
                </a:solidFill>
                <a:latin typeface="+mn-lt"/>
                <a:ea typeface="+mn-ea"/>
                <a:cs typeface="Arial" charset="0"/>
              </a:rPr>
              <a:t>Une voie antique ? Indices divers et variés</a:t>
            </a:r>
          </a:p>
        </p:txBody>
      </p:sp>
      <p:pic>
        <p:nvPicPr>
          <p:cNvPr id="7" name="Espace réservé du contenu 6" descr="Déviation Chtg-Chemin des Saulniers.jpg"/>
          <p:cNvPicPr>
            <a:picLocks noGrp="1" noChangeAspect="1"/>
          </p:cNvPicPr>
          <p:nvPr>
            <p:ph sz="quarter" idx="4294967295"/>
          </p:nvPr>
        </p:nvPicPr>
        <p:blipFill>
          <a:blip r:embed="rId2" cstate="print"/>
          <a:srcRect l="29507" r="6281" b="5501"/>
          <a:stretch>
            <a:fillRect/>
          </a:stretch>
        </p:blipFill>
        <p:spPr>
          <a:xfrm>
            <a:off x="4953000" y="1497014"/>
            <a:ext cx="4572000" cy="4884737"/>
          </a:xfrm>
          <a:prstGeom prst="rect">
            <a:avLst/>
          </a:prstGeom>
          <a:ln>
            <a:noFill/>
          </a:ln>
          <a:effectLst>
            <a:outerShdw blurRad="292100" dist="139700" dir="2700000" algn="tl" rotWithShape="0">
              <a:srgbClr val="333333">
                <a:alpha val="65000"/>
              </a:srgbClr>
            </a:outerShdw>
          </a:effectLst>
        </p:spPr>
      </p:pic>
      <p:pic>
        <p:nvPicPr>
          <p:cNvPr id="4" name="Image 3" descr="Carte41_ZoneHumide-StAubin.jpg"/>
          <p:cNvPicPr>
            <a:picLocks noChangeAspect="1"/>
          </p:cNvPicPr>
          <p:nvPr/>
        </p:nvPicPr>
        <p:blipFill>
          <a:blip r:embed="rId3" cstate="print"/>
          <a:srcRect b="6349"/>
          <a:stretch>
            <a:fillRect/>
          </a:stretch>
        </p:blipFill>
        <p:spPr>
          <a:xfrm>
            <a:off x="381000" y="411940"/>
            <a:ext cx="4572000" cy="5969388"/>
          </a:xfrm>
          <a:prstGeom prst="rect">
            <a:avLst/>
          </a:prstGeom>
        </p:spPr>
      </p:pic>
      <p:cxnSp>
        <p:nvCxnSpPr>
          <p:cNvPr id="10" name="Connecteur droit avec flèche 9"/>
          <p:cNvCxnSpPr/>
          <p:nvPr/>
        </p:nvCxnSpPr>
        <p:spPr>
          <a:xfrm>
            <a:off x="2576736" y="1628800"/>
            <a:ext cx="2808312" cy="7920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Flèche vers le bas 2"/>
          <p:cNvSpPr/>
          <p:nvPr/>
        </p:nvSpPr>
        <p:spPr>
          <a:xfrm rot="-1800000">
            <a:off x="582045" y="2934736"/>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7117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971C645-B8DF-4ACA-95BC-0C29E831EAF4}"/>
              </a:ext>
            </a:extLst>
          </p:cNvPr>
          <p:cNvPicPr>
            <a:picLocks noChangeAspect="1"/>
          </p:cNvPicPr>
          <p:nvPr/>
        </p:nvPicPr>
        <p:blipFill rotWithShape="1">
          <a:blip r:embed="rId2" cstate="print">
            <a:clrChange>
              <a:clrFrom>
                <a:srgbClr val="EEEEEE"/>
              </a:clrFrom>
              <a:clrTo>
                <a:srgbClr val="EEEEEE">
                  <a:alpha val="0"/>
                </a:srgbClr>
              </a:clrTo>
            </a:clrChange>
            <a:extLst>
              <a:ext uri="{28A0092B-C50C-407E-A947-70E740481C1C}">
                <a14:useLocalDpi xmlns:a14="http://schemas.microsoft.com/office/drawing/2010/main" val="0"/>
              </a:ext>
            </a:extLst>
          </a:blip>
          <a:srcRect l="6794" t="4851" r="4883" b="5900"/>
          <a:stretch/>
        </p:blipFill>
        <p:spPr>
          <a:xfrm>
            <a:off x="848544" y="260648"/>
            <a:ext cx="4680520" cy="6120680"/>
          </a:xfrm>
          <a:prstGeom prst="rect">
            <a:avLst/>
          </a:prstGeom>
        </p:spPr>
      </p:pic>
      <p:pic>
        <p:nvPicPr>
          <p:cNvPr id="2" name="Image 1"/>
          <p:cNvPicPr>
            <a:picLocks noChangeAspect="1"/>
          </p:cNvPicPr>
          <p:nvPr/>
        </p:nvPicPr>
        <p:blipFill>
          <a:blip r:embed="rId3"/>
          <a:stretch>
            <a:fillRect/>
          </a:stretch>
        </p:blipFill>
        <p:spPr>
          <a:xfrm>
            <a:off x="6105128" y="177032"/>
            <a:ext cx="3081867" cy="6287911"/>
          </a:xfrm>
          <a:prstGeom prst="rect">
            <a:avLst/>
          </a:prstGeom>
        </p:spPr>
      </p:pic>
    </p:spTree>
    <p:extLst>
      <p:ext uri="{BB962C8B-B14F-4D97-AF65-F5344CB8AC3E}">
        <p14:creationId xmlns:p14="http://schemas.microsoft.com/office/powerpoint/2010/main" val="26944292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Imag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5983" y="1642779"/>
            <a:ext cx="3948620" cy="3948620"/>
          </a:xfrm>
          <a:prstGeom prst="rect">
            <a:avLst/>
          </a:prstGeom>
        </p:spPr>
      </p:pic>
      <p:pic>
        <p:nvPicPr>
          <p:cNvPr id="41" name="Imag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863" y="1558138"/>
            <a:ext cx="2632413" cy="3948620"/>
          </a:xfrm>
          <a:prstGeom prst="rect">
            <a:avLst/>
          </a:prstGeom>
        </p:spPr>
      </p:pic>
      <p:sp>
        <p:nvSpPr>
          <p:cNvPr id="42" name="ZoneTexte 41"/>
          <p:cNvSpPr txBox="1"/>
          <p:nvPr/>
        </p:nvSpPr>
        <p:spPr>
          <a:xfrm>
            <a:off x="96646" y="5166283"/>
            <a:ext cx="1683394" cy="442557"/>
          </a:xfrm>
          <a:prstGeom prst="rect">
            <a:avLst/>
          </a:prstGeom>
          <a:noFill/>
        </p:spPr>
        <p:txBody>
          <a:bodyPr wrap="square" rtlCol="0">
            <a:spAutoFit/>
          </a:bodyPr>
          <a:lstStyle/>
          <a:p>
            <a:r>
              <a:rPr lang="fr-FR" sz="1138" b="1" dirty="0">
                <a:latin typeface="Arial" panose="020B0604020202020204" pitchFamily="34" charset="0"/>
                <a:cs typeface="Arial" panose="020B0604020202020204" pitchFamily="34" charset="0"/>
              </a:rPr>
              <a:t>Second âge du Fer (IVe – Ier s. av. J.-C.)</a:t>
            </a:r>
          </a:p>
        </p:txBody>
      </p:sp>
      <p:sp>
        <p:nvSpPr>
          <p:cNvPr id="43" name="ZoneTexte 42"/>
          <p:cNvSpPr txBox="1"/>
          <p:nvPr/>
        </p:nvSpPr>
        <p:spPr>
          <a:xfrm>
            <a:off x="2691441" y="5166283"/>
            <a:ext cx="1683394" cy="442557"/>
          </a:xfrm>
          <a:prstGeom prst="rect">
            <a:avLst/>
          </a:prstGeom>
          <a:noFill/>
        </p:spPr>
        <p:txBody>
          <a:bodyPr wrap="square" rtlCol="0">
            <a:spAutoFit/>
          </a:bodyPr>
          <a:lstStyle/>
          <a:p>
            <a:r>
              <a:rPr lang="fr-FR" sz="1138" b="1" dirty="0">
                <a:latin typeface="Arial" panose="020B0604020202020204" pitchFamily="34" charset="0"/>
                <a:cs typeface="Arial" panose="020B0604020202020204" pitchFamily="34" charset="0"/>
              </a:rPr>
              <a:t>Antiquité</a:t>
            </a:r>
          </a:p>
          <a:p>
            <a:r>
              <a:rPr lang="fr-FR" sz="1138" b="1" dirty="0">
                <a:latin typeface="Arial" panose="020B0604020202020204" pitchFamily="34" charset="0"/>
                <a:cs typeface="Arial" panose="020B0604020202020204" pitchFamily="34" charset="0"/>
              </a:rPr>
              <a:t>(Ier – IVe s. </a:t>
            </a:r>
            <a:r>
              <a:rPr lang="fr-FR" sz="1138" b="1" dirty="0" err="1">
                <a:latin typeface="Arial" panose="020B0604020202020204" pitchFamily="34" charset="0"/>
                <a:cs typeface="Arial" panose="020B0604020202020204" pitchFamily="34" charset="0"/>
              </a:rPr>
              <a:t>ap</a:t>
            </a:r>
            <a:r>
              <a:rPr lang="fr-FR" sz="1138" b="1" dirty="0">
                <a:latin typeface="Arial" panose="020B0604020202020204" pitchFamily="34" charset="0"/>
                <a:cs typeface="Arial" panose="020B0604020202020204" pitchFamily="34" charset="0"/>
              </a:rPr>
              <a:t>. J.-C.)</a:t>
            </a:r>
          </a:p>
        </p:txBody>
      </p:sp>
      <p:pic>
        <p:nvPicPr>
          <p:cNvPr id="44" name="Imag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3939" y="1323028"/>
            <a:ext cx="3948620" cy="3948620"/>
          </a:xfrm>
          <a:prstGeom prst="rect">
            <a:avLst/>
          </a:prstGeom>
        </p:spPr>
      </p:pic>
      <p:sp>
        <p:nvSpPr>
          <p:cNvPr id="45" name="ZoneTexte 44"/>
          <p:cNvSpPr txBox="1"/>
          <p:nvPr/>
        </p:nvSpPr>
        <p:spPr>
          <a:xfrm>
            <a:off x="6490830" y="5166283"/>
            <a:ext cx="1683394" cy="442557"/>
          </a:xfrm>
          <a:prstGeom prst="rect">
            <a:avLst/>
          </a:prstGeom>
          <a:noFill/>
        </p:spPr>
        <p:txBody>
          <a:bodyPr wrap="square" rtlCol="0">
            <a:spAutoFit/>
          </a:bodyPr>
          <a:lstStyle/>
          <a:p>
            <a:r>
              <a:rPr lang="fr-FR" sz="1138" b="1" dirty="0">
                <a:latin typeface="Arial" panose="020B0604020202020204" pitchFamily="34" charset="0"/>
                <a:cs typeface="Arial" panose="020B0604020202020204" pitchFamily="34" charset="0"/>
              </a:rPr>
              <a:t>Haut Moyen Âge</a:t>
            </a:r>
          </a:p>
          <a:p>
            <a:r>
              <a:rPr lang="fr-FR" sz="1138" b="1" dirty="0">
                <a:latin typeface="Arial" panose="020B0604020202020204" pitchFamily="34" charset="0"/>
                <a:cs typeface="Arial" panose="020B0604020202020204" pitchFamily="34" charset="0"/>
              </a:rPr>
              <a:t>VIIe – IXe s. </a:t>
            </a:r>
            <a:r>
              <a:rPr lang="fr-FR" sz="1138" b="1" dirty="0" err="1">
                <a:latin typeface="Arial" panose="020B0604020202020204" pitchFamily="34" charset="0"/>
                <a:cs typeface="Arial" panose="020B0604020202020204" pitchFamily="34" charset="0"/>
              </a:rPr>
              <a:t>ap</a:t>
            </a:r>
            <a:r>
              <a:rPr lang="fr-FR" sz="1138" b="1" dirty="0">
                <a:latin typeface="Arial" panose="020B0604020202020204" pitchFamily="34" charset="0"/>
                <a:cs typeface="Arial" panose="020B0604020202020204" pitchFamily="34" charset="0"/>
              </a:rPr>
              <a:t>. J.-C.)</a:t>
            </a:r>
          </a:p>
        </p:txBody>
      </p:sp>
      <p:cxnSp>
        <p:nvCxnSpPr>
          <p:cNvPr id="47" name="Connecteur droit 46"/>
          <p:cNvCxnSpPr/>
          <p:nvPr/>
        </p:nvCxnSpPr>
        <p:spPr>
          <a:xfrm>
            <a:off x="2078379" y="436040"/>
            <a:ext cx="28213" cy="6206924"/>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8032" y="327890"/>
            <a:ext cx="37618" cy="600002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65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22" presetClass="entr" presetSubtype="4"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wipe(down)">
                                      <p:cBhvr>
                                        <p:cTn id="11" dur="500"/>
                                        <p:tgtEl>
                                          <p:spTgt spid="4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childTnLst>
                                </p:cTn>
                              </p:par>
                              <p:par>
                                <p:cTn id="18" presetID="22" presetClass="entr" presetSubtype="4"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wipe(down)">
                                      <p:cBhvr>
                                        <p:cTn id="20" dur="500"/>
                                        <p:tgtEl>
                                          <p:spTgt spid="4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45_CheminsLaP_Datations.jpg"/>
          <p:cNvPicPr>
            <a:picLocks noChangeAspect="1"/>
          </p:cNvPicPr>
          <p:nvPr/>
        </p:nvPicPr>
        <p:blipFill>
          <a:blip r:embed="rId2" cstate="print"/>
          <a:srcRect l="3538" t="5425" r="4326"/>
          <a:stretch>
            <a:fillRect/>
          </a:stretch>
        </p:blipFill>
        <p:spPr>
          <a:xfrm>
            <a:off x="381000" y="116633"/>
            <a:ext cx="9144001" cy="6632807"/>
          </a:xfrm>
          <a:prstGeom prst="rect">
            <a:avLst/>
          </a:prstGeom>
        </p:spPr>
      </p:pic>
    </p:spTree>
    <p:extLst>
      <p:ext uri="{BB962C8B-B14F-4D97-AF65-F5344CB8AC3E}">
        <p14:creationId xmlns:p14="http://schemas.microsoft.com/office/powerpoint/2010/main" val="11777191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46_RestitArchéoViaire_Sources.jpg"/>
          <p:cNvPicPr>
            <a:picLocks noChangeAspect="1"/>
          </p:cNvPicPr>
          <p:nvPr/>
        </p:nvPicPr>
        <p:blipFill>
          <a:blip r:embed="rId2" cstate="print"/>
          <a:srcRect l="4326" t="5451" r="4326" b="2110"/>
          <a:stretch>
            <a:fillRect/>
          </a:stretch>
        </p:blipFill>
        <p:spPr>
          <a:xfrm>
            <a:off x="381000" y="216024"/>
            <a:ext cx="9119758" cy="6525344"/>
          </a:xfrm>
          <a:prstGeom prst="rect">
            <a:avLst/>
          </a:prstGeom>
        </p:spPr>
      </p:pic>
      <p:sp>
        <p:nvSpPr>
          <p:cNvPr id="3" name="Flèche vers le bas 2"/>
          <p:cNvSpPr/>
          <p:nvPr/>
        </p:nvSpPr>
        <p:spPr>
          <a:xfrm>
            <a:off x="3800872" y="1628800"/>
            <a:ext cx="144016"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vers le bas 3"/>
          <p:cNvSpPr/>
          <p:nvPr/>
        </p:nvSpPr>
        <p:spPr>
          <a:xfrm>
            <a:off x="4953000" y="1724512"/>
            <a:ext cx="144016"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bas 4"/>
          <p:cNvSpPr/>
          <p:nvPr/>
        </p:nvSpPr>
        <p:spPr>
          <a:xfrm>
            <a:off x="5601072" y="1772816"/>
            <a:ext cx="144016"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a:off x="7082863" y="1952836"/>
            <a:ext cx="144016"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8138779" y="2276872"/>
            <a:ext cx="144016"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68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50" fill="hold"/>
                                        <p:tgtEl>
                                          <p:spTgt spid="5"/>
                                        </p:tgtEl>
                                        <p:attrNameLst>
                                          <p:attrName>ppt_x</p:attrName>
                                        </p:attrNameLst>
                                      </p:cBhvr>
                                      <p:tavLst>
                                        <p:tav tm="0">
                                          <p:val>
                                            <p:strVal val="#ppt_x"/>
                                          </p:val>
                                        </p:tav>
                                        <p:tav tm="100000">
                                          <p:val>
                                            <p:strVal val="#ppt_x"/>
                                          </p:val>
                                        </p:tav>
                                      </p:tavLst>
                                    </p:anim>
                                    <p:anim calcmode="lin" valueType="num">
                                      <p:cBhvr additive="base">
                                        <p:cTn id="16" dur="750" fill="hold"/>
                                        <p:tgtEl>
                                          <p:spTgt spid="5"/>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750" fill="hold"/>
                                        <p:tgtEl>
                                          <p:spTgt spid="4"/>
                                        </p:tgtEl>
                                        <p:attrNameLst>
                                          <p:attrName>ppt_x</p:attrName>
                                        </p:attrNameLst>
                                      </p:cBhvr>
                                      <p:tavLst>
                                        <p:tav tm="0">
                                          <p:val>
                                            <p:strVal val="#ppt_x"/>
                                          </p:val>
                                        </p:tav>
                                        <p:tav tm="100000">
                                          <p:val>
                                            <p:strVal val="#ppt_x"/>
                                          </p:val>
                                        </p:tav>
                                      </p:tavLst>
                                    </p:anim>
                                    <p:anim calcmode="lin" valueType="num">
                                      <p:cBhvr additive="base">
                                        <p:cTn id="20" dur="750" fill="hold"/>
                                        <p:tgtEl>
                                          <p:spTgt spid="4"/>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750" fill="hold"/>
                                        <p:tgtEl>
                                          <p:spTgt spid="3"/>
                                        </p:tgtEl>
                                        <p:attrNameLst>
                                          <p:attrName>ppt_x</p:attrName>
                                        </p:attrNameLst>
                                      </p:cBhvr>
                                      <p:tavLst>
                                        <p:tav tm="0">
                                          <p:val>
                                            <p:strVal val="#ppt_x"/>
                                          </p:val>
                                        </p:tav>
                                        <p:tav tm="100000">
                                          <p:val>
                                            <p:strVal val="#ppt_x"/>
                                          </p:val>
                                        </p:tav>
                                      </p:tavLst>
                                    </p:anim>
                                    <p:anim calcmode="lin" valueType="num">
                                      <p:cBhvr additive="base">
                                        <p:cTn id="24" dur="75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ZoneTexte 7"/>
          <p:cNvSpPr txBox="1">
            <a:spLocks noChangeArrowheads="1"/>
          </p:cNvSpPr>
          <p:nvPr/>
        </p:nvSpPr>
        <p:spPr bwMode="auto">
          <a:xfrm>
            <a:off x="650875" y="404665"/>
            <a:ext cx="8604250" cy="369887"/>
          </a:xfrm>
          <a:prstGeom prst="rect">
            <a:avLst/>
          </a:prstGeom>
          <a:solidFill>
            <a:srgbClr val="FFFFFF"/>
          </a:solidFill>
          <a:ln w="9525">
            <a:noFill/>
            <a:miter lim="800000"/>
            <a:headEnd/>
            <a:tailEnd/>
          </a:ln>
        </p:spPr>
        <p:txBody>
          <a:bodyPr>
            <a:spAutoFit/>
          </a:bodyPr>
          <a:lstStyle/>
          <a:p>
            <a:pPr algn="ctr"/>
            <a:r>
              <a:rPr lang="fr-FR" b="1" dirty="0">
                <a:latin typeface="Georgia" pitchFamily="18" charset="0"/>
              </a:rPr>
              <a:t>Hypothèse de réseau routier synchronique durant l’Antiquité</a:t>
            </a:r>
          </a:p>
        </p:txBody>
      </p:sp>
      <p:grpSp>
        <p:nvGrpSpPr>
          <p:cNvPr id="2" name="Groupe 1"/>
          <p:cNvGrpSpPr>
            <a:grpSpLocks noChangeAspect="1"/>
          </p:cNvGrpSpPr>
          <p:nvPr/>
        </p:nvGrpSpPr>
        <p:grpSpPr>
          <a:xfrm>
            <a:off x="969268" y="1052736"/>
            <a:ext cx="7967467" cy="5688632"/>
            <a:chOff x="0" y="1268760"/>
            <a:chExt cx="6732588" cy="4806950"/>
          </a:xfrm>
        </p:grpSpPr>
        <p:pic>
          <p:nvPicPr>
            <p:cNvPr id="33795" name="Image 2" descr="Carte48_RestitArchéoViaire.jpg"/>
            <p:cNvPicPr>
              <a:picLocks noChangeAspect="1"/>
            </p:cNvPicPr>
            <p:nvPr/>
          </p:nvPicPr>
          <p:blipFill>
            <a:blip r:embed="rId3" cstate="print"/>
            <a:srcRect b="2386"/>
            <a:stretch>
              <a:fillRect/>
            </a:stretch>
          </p:blipFill>
          <p:spPr bwMode="auto">
            <a:xfrm>
              <a:off x="0" y="1268760"/>
              <a:ext cx="6732588" cy="4806950"/>
            </a:xfrm>
            <a:prstGeom prst="rect">
              <a:avLst/>
            </a:prstGeom>
            <a:noFill/>
            <a:ln w="9525">
              <a:noFill/>
              <a:miter lim="800000"/>
              <a:headEnd/>
              <a:tailEnd/>
            </a:ln>
          </p:spPr>
        </p:pic>
        <p:sp>
          <p:nvSpPr>
            <p:cNvPr id="9" name="Rectangle 8"/>
            <p:cNvSpPr/>
            <p:nvPr/>
          </p:nvSpPr>
          <p:spPr>
            <a:xfrm>
              <a:off x="3492500" y="2430810"/>
              <a:ext cx="503238" cy="720725"/>
            </a:xfrm>
            <a:prstGeom prst="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Tree>
    <p:extLst>
      <p:ext uri="{BB962C8B-B14F-4D97-AF65-F5344CB8AC3E}">
        <p14:creationId xmlns:p14="http://schemas.microsoft.com/office/powerpoint/2010/main" val="23177844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age 7" descr="Carte39bis_ItinérairesEst-Ouest.jpg"/>
          <p:cNvPicPr>
            <a:picLocks noChangeAspect="1"/>
          </p:cNvPicPr>
          <p:nvPr/>
        </p:nvPicPr>
        <p:blipFill>
          <a:blip r:embed="rId2" cstate="print"/>
          <a:srcRect/>
          <a:stretch>
            <a:fillRect/>
          </a:stretch>
        </p:blipFill>
        <p:spPr bwMode="auto">
          <a:xfrm>
            <a:off x="381000" y="44450"/>
            <a:ext cx="9163050" cy="6121400"/>
          </a:xfrm>
          <a:prstGeom prst="rect">
            <a:avLst/>
          </a:prstGeom>
          <a:noFill/>
          <a:ln w="9525">
            <a:noFill/>
            <a:miter lim="800000"/>
            <a:headEnd/>
            <a:tailEnd/>
          </a:ln>
        </p:spPr>
      </p:pic>
      <p:pic>
        <p:nvPicPr>
          <p:cNvPr id="2" name="Picture 2" descr="http://upload.wikimedia.org/wikipedia/commons/9/9f/Image-Chateau_de_chateaugiron.JPG"/>
          <p:cNvPicPr>
            <a:picLocks noChangeAspect="1" noChangeArrowheads="1"/>
          </p:cNvPicPr>
          <p:nvPr/>
        </p:nvPicPr>
        <p:blipFill>
          <a:blip r:embed="rId3" cstate="print"/>
          <a:srcRect/>
          <a:stretch>
            <a:fillRect/>
          </a:stretch>
        </p:blipFill>
        <p:spPr bwMode="auto">
          <a:xfrm>
            <a:off x="381000" y="3933826"/>
            <a:ext cx="3900488" cy="2924175"/>
          </a:xfrm>
          <a:prstGeom prst="rect">
            <a:avLst/>
          </a:prstGeom>
          <a:ln>
            <a:noFill/>
          </a:ln>
          <a:effectLst>
            <a:outerShdw blurRad="292100" dist="139700" dir="2700000" algn="tl" rotWithShape="0">
              <a:srgbClr val="333333">
                <a:alpha val="65000"/>
              </a:srgbClr>
            </a:outerShdw>
          </a:effectLst>
        </p:spPr>
      </p:pic>
      <p:pic>
        <p:nvPicPr>
          <p:cNvPr id="29700" name="Picture 2" descr="CHTG-enluminure BNF"/>
          <p:cNvPicPr>
            <a:picLocks noChangeAspect="1" noChangeArrowheads="1"/>
          </p:cNvPicPr>
          <p:nvPr/>
        </p:nvPicPr>
        <p:blipFill>
          <a:blip r:embed="rId4" cstate="print"/>
          <a:srcRect l="8585" t="2040" r="9258" b="29645"/>
          <a:stretch>
            <a:fillRect/>
          </a:stretch>
        </p:blipFill>
        <p:spPr bwMode="auto">
          <a:xfrm>
            <a:off x="4281488" y="4342626"/>
            <a:ext cx="1994590" cy="2516595"/>
          </a:xfrm>
          <a:prstGeom prst="rect">
            <a:avLst/>
          </a:prstGeom>
          <a:noFill/>
          <a:ln w="9525">
            <a:noFill/>
            <a:miter lim="800000"/>
            <a:headEnd/>
            <a:tailEnd/>
          </a:ln>
        </p:spPr>
      </p:pic>
      <p:sp>
        <p:nvSpPr>
          <p:cNvPr id="29701" name="Rectangle 4"/>
          <p:cNvSpPr>
            <a:spLocks noChangeArrowheads="1"/>
          </p:cNvSpPr>
          <p:nvPr/>
        </p:nvSpPr>
        <p:spPr bwMode="auto">
          <a:xfrm>
            <a:off x="6276078" y="6250092"/>
            <a:ext cx="3357442" cy="553998"/>
          </a:xfrm>
          <a:prstGeom prst="rect">
            <a:avLst/>
          </a:prstGeom>
          <a:solidFill>
            <a:schemeClr val="bg1"/>
          </a:solidFill>
          <a:ln w="9525">
            <a:noFill/>
            <a:miter lim="800000"/>
            <a:headEnd/>
            <a:tailEnd/>
          </a:ln>
        </p:spPr>
        <p:txBody>
          <a:bodyPr wrap="square">
            <a:spAutoFit/>
          </a:bodyPr>
          <a:lstStyle/>
          <a:p>
            <a:r>
              <a:rPr lang="fr-FR" sz="1000" dirty="0">
                <a:latin typeface="Georgia" pitchFamily="18" charset="0"/>
              </a:rPr>
              <a:t>Le château de Châteaugiron (Pierre Le Baud, </a:t>
            </a:r>
            <a:r>
              <a:rPr lang="fr-FR" sz="1000" i="1" dirty="0">
                <a:latin typeface="Georgia" pitchFamily="18" charset="0"/>
              </a:rPr>
              <a:t>Compilation des Chroniques et histoires des Bretons, 1480-1482, BNF, </a:t>
            </a:r>
            <a:r>
              <a:rPr lang="fr-FR" sz="1000" dirty="0">
                <a:latin typeface="Georgia" pitchFamily="18" charset="0"/>
              </a:rPr>
              <a:t>8266 fol. 281)</a:t>
            </a:r>
          </a:p>
        </p:txBody>
      </p:sp>
      <p:sp>
        <p:nvSpPr>
          <p:cNvPr id="6" name="Ellipse 5"/>
          <p:cNvSpPr/>
          <p:nvPr/>
        </p:nvSpPr>
        <p:spPr>
          <a:xfrm>
            <a:off x="4953001" y="2276476"/>
            <a:ext cx="360363" cy="360363"/>
          </a:xfrm>
          <a:prstGeom prst="ellips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29703" name="ZoneTexte 6"/>
          <p:cNvSpPr txBox="1">
            <a:spLocks noChangeArrowheads="1"/>
          </p:cNvSpPr>
          <p:nvPr/>
        </p:nvSpPr>
        <p:spPr bwMode="auto">
          <a:xfrm>
            <a:off x="4520952" y="332656"/>
            <a:ext cx="4752206" cy="1077218"/>
          </a:xfrm>
          <a:prstGeom prst="rect">
            <a:avLst/>
          </a:prstGeom>
          <a:solidFill>
            <a:schemeClr val="bg1"/>
          </a:solidFill>
          <a:ln w="9525">
            <a:solidFill>
              <a:schemeClr val="tx1"/>
            </a:solidFill>
            <a:miter lim="800000"/>
            <a:headEnd/>
            <a:tailEnd/>
          </a:ln>
        </p:spPr>
        <p:txBody>
          <a:bodyPr wrap="square">
            <a:spAutoFit/>
          </a:bodyPr>
          <a:lstStyle/>
          <a:p>
            <a:pPr algn="ctr">
              <a:buClr>
                <a:srgbClr val="C00000"/>
              </a:buClr>
              <a:buSzPct val="85000"/>
              <a:buFont typeface="Wingdings" pitchFamily="2" charset="2"/>
              <a:buChar char="q"/>
            </a:pPr>
            <a:r>
              <a:rPr lang="fr-FR" sz="1600" b="1" dirty="0">
                <a:latin typeface="Georgia" pitchFamily="18" charset="0"/>
              </a:rPr>
              <a:t> Glissement de l’ancien tracé antique sur Châteaugiron et développement d’un nouveau grand chemin (n°3) entre Rennes/Angers vers les XIe-XIIIe s.</a:t>
            </a:r>
          </a:p>
        </p:txBody>
      </p:sp>
    </p:spTree>
    <p:extLst>
      <p:ext uri="{BB962C8B-B14F-4D97-AF65-F5344CB8AC3E}">
        <p14:creationId xmlns:p14="http://schemas.microsoft.com/office/powerpoint/2010/main" val="143351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70" decel="100000"/>
                                        <p:tgtEl>
                                          <p:spTgt spid="6"/>
                                        </p:tgtEl>
                                      </p:cBhvr>
                                    </p:animEffect>
                                    <p:animScale>
                                      <p:cBhvr>
                                        <p:cTn id="8" dur="770" decel="100000"/>
                                        <p:tgtEl>
                                          <p:spTgt spid="6"/>
                                        </p:tgtEl>
                                      </p:cBhvr>
                                      <p:from x="10000" y="10000"/>
                                      <p:to x="200000" y="450000"/>
                                    </p:animScale>
                                    <p:animScale>
                                      <p:cBhvr>
                                        <p:cTn id="9" dur="1230" accel="100000" fill="hold">
                                          <p:stCondLst>
                                            <p:cond delay="770"/>
                                          </p:stCondLst>
                                        </p:cTn>
                                        <p:tgtEl>
                                          <p:spTgt spid="6"/>
                                        </p:tgtEl>
                                      </p:cBhvr>
                                      <p:from x="200000" y="450000"/>
                                      <p:to x="100000" y="100000"/>
                                    </p:animScale>
                                    <p:set>
                                      <p:cBhvr>
                                        <p:cTn id="10" dur="770" fill="hold"/>
                                        <p:tgtEl>
                                          <p:spTgt spid="6"/>
                                        </p:tgtEl>
                                        <p:attrNameLst>
                                          <p:attrName>ppt_x</p:attrName>
                                        </p:attrNameLst>
                                      </p:cBhvr>
                                      <p:to>
                                        <p:strVal val="(0.5)"/>
                                      </p:to>
                                    </p:set>
                                    <p:anim from="(0.5)" to="(#ppt_x)" calcmode="lin" valueType="num">
                                      <p:cBhvr>
                                        <p:cTn id="11" dur="1230" accel="100000" fill="hold">
                                          <p:stCondLst>
                                            <p:cond delay="770"/>
                                          </p:stCondLst>
                                        </p:cTn>
                                        <p:tgtEl>
                                          <p:spTgt spid="6"/>
                                        </p:tgtEl>
                                        <p:attrNameLst>
                                          <p:attrName>ppt_x</p:attrName>
                                        </p:attrNameLst>
                                      </p:cBhvr>
                                    </p:anim>
                                    <p:set>
                                      <p:cBhvr>
                                        <p:cTn id="12" dur="770" fill="hold"/>
                                        <p:tgtEl>
                                          <p:spTgt spid="6"/>
                                        </p:tgtEl>
                                        <p:attrNameLst>
                                          <p:attrName>ppt_y</p:attrName>
                                        </p:attrNameLst>
                                      </p:cBhvr>
                                      <p:to>
                                        <p:strVal val="(#ppt_y+0.4)"/>
                                      </p:to>
                                    </p:set>
                                    <p:anim from="(#ppt_y+0.4)" to="(#ppt_y)" calcmode="lin" valueType="num">
                                      <p:cBhvr>
                                        <p:cTn id="13"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381000" y="1346376"/>
            <a:ext cx="9144000" cy="5467001"/>
          </a:xfrm>
          <a:prstGeom prst="rect">
            <a:avLst/>
          </a:prstGeom>
          <a:noFill/>
          <a:ln w="9525">
            <a:noFill/>
            <a:miter lim="800000"/>
            <a:headEnd/>
            <a:tailEnd/>
          </a:ln>
          <a:effectLst/>
        </p:spPr>
      </p:pic>
      <p:sp>
        <p:nvSpPr>
          <p:cNvPr id="3" name="ZoneTexte 2"/>
          <p:cNvSpPr txBox="1"/>
          <p:nvPr/>
        </p:nvSpPr>
        <p:spPr>
          <a:xfrm rot="21256457">
            <a:off x="6629896" y="2196823"/>
            <a:ext cx="1834156" cy="253916"/>
          </a:xfrm>
          <a:prstGeom prst="rect">
            <a:avLst/>
          </a:prstGeom>
          <a:solidFill>
            <a:schemeClr val="bg1"/>
          </a:solidFill>
        </p:spPr>
        <p:txBody>
          <a:bodyPr wrap="none" rtlCol="0">
            <a:spAutoFit/>
          </a:bodyPr>
          <a:lstStyle/>
          <a:p>
            <a:r>
              <a:rPr lang="fr-FR" sz="1050" b="1" dirty="0"/>
              <a:t>Chemin de </a:t>
            </a:r>
            <a:r>
              <a:rPr lang="fr-FR" sz="1050" b="1" dirty="0" err="1"/>
              <a:t>ChtG</a:t>
            </a:r>
            <a:r>
              <a:rPr lang="fr-FR" sz="1050" b="1" dirty="0"/>
              <a:t> à Laval</a:t>
            </a:r>
          </a:p>
        </p:txBody>
      </p:sp>
      <p:sp>
        <p:nvSpPr>
          <p:cNvPr id="4" name="Flèche droite rayée 3"/>
          <p:cNvSpPr/>
          <p:nvPr/>
        </p:nvSpPr>
        <p:spPr>
          <a:xfrm rot="21240000">
            <a:off x="6756461" y="2409599"/>
            <a:ext cx="1584176" cy="144016"/>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itre 4"/>
          <p:cNvSpPr>
            <a:spLocks noGrp="1"/>
          </p:cNvSpPr>
          <p:nvPr>
            <p:ph type="title"/>
          </p:nvPr>
        </p:nvSpPr>
        <p:spPr/>
        <p:txBody>
          <a:bodyPr/>
          <a:lstStyle/>
          <a:p>
            <a:r>
              <a:rPr lang="fr-FR" sz="2000" b="1" dirty="0">
                <a:solidFill>
                  <a:schemeClr val="tx1"/>
                </a:solidFill>
                <a:latin typeface="+mn-lt"/>
                <a:ea typeface="+mn-ea"/>
                <a:cs typeface="Arial" charset="0"/>
              </a:rPr>
              <a:t>Capture de l’ancien chemin entre Rennes et Le Mans au niveau du chemin médiéval de Châteaugiron à La </a:t>
            </a:r>
            <a:r>
              <a:rPr lang="fr-FR" sz="2000" b="1" dirty="0" err="1">
                <a:solidFill>
                  <a:schemeClr val="tx1"/>
                </a:solidFill>
                <a:latin typeface="+mn-lt"/>
                <a:ea typeface="+mn-ea"/>
                <a:cs typeface="Arial" charset="0"/>
              </a:rPr>
              <a:t>Guerche</a:t>
            </a:r>
            <a:r>
              <a:rPr lang="fr-FR" sz="2000" b="1" dirty="0">
                <a:solidFill>
                  <a:schemeClr val="tx1"/>
                </a:solidFill>
                <a:latin typeface="+mn-lt"/>
                <a:ea typeface="+mn-ea"/>
                <a:cs typeface="Arial" charset="0"/>
              </a:rPr>
              <a:t> (RD463)</a:t>
            </a:r>
          </a:p>
        </p:txBody>
      </p:sp>
      <p:sp>
        <p:nvSpPr>
          <p:cNvPr id="7" name="Ellipse 6"/>
          <p:cNvSpPr/>
          <p:nvPr/>
        </p:nvSpPr>
        <p:spPr>
          <a:xfrm>
            <a:off x="4808984" y="2708920"/>
            <a:ext cx="864096"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381000" y="2492896"/>
            <a:ext cx="1907704" cy="3600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nvSpPr>
        <p:spPr>
          <a:xfrm>
            <a:off x="5254926" y="2216990"/>
            <a:ext cx="4261449" cy="767751"/>
          </a:xfrm>
          <a:custGeom>
            <a:avLst/>
            <a:gdLst>
              <a:gd name="connsiteX0" fmla="*/ 0 w 4261449"/>
              <a:gd name="connsiteY0" fmla="*/ 767751 h 767751"/>
              <a:gd name="connsiteX1" fmla="*/ 207033 w 4261449"/>
              <a:gd name="connsiteY1" fmla="*/ 664234 h 767751"/>
              <a:gd name="connsiteX2" fmla="*/ 439947 w 4261449"/>
              <a:gd name="connsiteY2" fmla="*/ 577969 h 767751"/>
              <a:gd name="connsiteX3" fmla="*/ 629728 w 4261449"/>
              <a:gd name="connsiteY3" fmla="*/ 508958 h 767751"/>
              <a:gd name="connsiteX4" fmla="*/ 767750 w 4261449"/>
              <a:gd name="connsiteY4" fmla="*/ 508958 h 767751"/>
              <a:gd name="connsiteX5" fmla="*/ 1078301 w 4261449"/>
              <a:gd name="connsiteY5" fmla="*/ 577969 h 767751"/>
              <a:gd name="connsiteX6" fmla="*/ 1250830 w 4261449"/>
              <a:gd name="connsiteY6" fmla="*/ 577969 h 767751"/>
              <a:gd name="connsiteX7" fmla="*/ 1475117 w 4261449"/>
              <a:gd name="connsiteY7" fmla="*/ 577969 h 767751"/>
              <a:gd name="connsiteX8" fmla="*/ 1768415 w 4261449"/>
              <a:gd name="connsiteY8" fmla="*/ 577969 h 767751"/>
              <a:gd name="connsiteX9" fmla="*/ 2078966 w 4261449"/>
              <a:gd name="connsiteY9" fmla="*/ 577969 h 767751"/>
              <a:gd name="connsiteX10" fmla="*/ 2329132 w 4261449"/>
              <a:gd name="connsiteY10" fmla="*/ 552090 h 767751"/>
              <a:gd name="connsiteX11" fmla="*/ 2613803 w 4261449"/>
              <a:gd name="connsiteY11" fmla="*/ 517585 h 767751"/>
              <a:gd name="connsiteX12" fmla="*/ 2958860 w 4261449"/>
              <a:gd name="connsiteY12" fmla="*/ 474453 h 767751"/>
              <a:gd name="connsiteX13" fmla="*/ 3295290 w 4261449"/>
              <a:gd name="connsiteY13" fmla="*/ 422694 h 767751"/>
              <a:gd name="connsiteX14" fmla="*/ 3450566 w 4261449"/>
              <a:gd name="connsiteY14" fmla="*/ 379562 h 767751"/>
              <a:gd name="connsiteX15" fmla="*/ 3709358 w 4261449"/>
              <a:gd name="connsiteY15" fmla="*/ 258792 h 767751"/>
              <a:gd name="connsiteX16" fmla="*/ 4261449 w 4261449"/>
              <a:gd name="connsiteY16" fmla="*/ 0 h 76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1449" h="767751">
                <a:moveTo>
                  <a:pt x="0" y="767751"/>
                </a:moveTo>
                <a:lnTo>
                  <a:pt x="207033" y="664234"/>
                </a:lnTo>
                <a:lnTo>
                  <a:pt x="439947" y="577969"/>
                </a:lnTo>
                <a:lnTo>
                  <a:pt x="629728" y="508958"/>
                </a:lnTo>
                <a:lnTo>
                  <a:pt x="767750" y="508958"/>
                </a:lnTo>
                <a:lnTo>
                  <a:pt x="1078301" y="577969"/>
                </a:lnTo>
                <a:lnTo>
                  <a:pt x="1250830" y="577969"/>
                </a:lnTo>
                <a:lnTo>
                  <a:pt x="1475117" y="577969"/>
                </a:lnTo>
                <a:lnTo>
                  <a:pt x="1768415" y="577969"/>
                </a:lnTo>
                <a:lnTo>
                  <a:pt x="2078966" y="577969"/>
                </a:lnTo>
                <a:lnTo>
                  <a:pt x="2329132" y="552090"/>
                </a:lnTo>
                <a:lnTo>
                  <a:pt x="2613803" y="517585"/>
                </a:lnTo>
                <a:lnTo>
                  <a:pt x="2958860" y="474453"/>
                </a:lnTo>
                <a:lnTo>
                  <a:pt x="3295290" y="422694"/>
                </a:lnTo>
                <a:lnTo>
                  <a:pt x="3450566" y="379562"/>
                </a:lnTo>
                <a:lnTo>
                  <a:pt x="3709358" y="258792"/>
                </a:lnTo>
                <a:lnTo>
                  <a:pt x="4261449" y="0"/>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45193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85" decel="100000"/>
                                        <p:tgtEl>
                                          <p:spTgt spid="7"/>
                                        </p:tgtEl>
                                      </p:cBhvr>
                                    </p:animEffect>
                                    <p:animScale>
                                      <p:cBhvr>
                                        <p:cTn id="8" dur="385" decel="100000"/>
                                        <p:tgtEl>
                                          <p:spTgt spid="7"/>
                                        </p:tgtEl>
                                      </p:cBhvr>
                                      <p:from x="10000" y="10000"/>
                                      <p:to x="200000" y="450000"/>
                                    </p:animScale>
                                    <p:animScale>
                                      <p:cBhvr>
                                        <p:cTn id="9" dur="615" accel="100000" fill="hold">
                                          <p:stCondLst>
                                            <p:cond delay="385"/>
                                          </p:stCondLst>
                                        </p:cTn>
                                        <p:tgtEl>
                                          <p:spTgt spid="7"/>
                                        </p:tgtEl>
                                      </p:cBhvr>
                                      <p:from x="200000" y="450000"/>
                                      <p:to x="100000" y="100000"/>
                                    </p:animScale>
                                    <p:set>
                                      <p:cBhvr>
                                        <p:cTn id="10" dur="385" fill="hold"/>
                                        <p:tgtEl>
                                          <p:spTgt spid="7"/>
                                        </p:tgtEl>
                                        <p:attrNameLst>
                                          <p:attrName>ppt_x</p:attrName>
                                        </p:attrNameLst>
                                      </p:cBhvr>
                                      <p:to>
                                        <p:strVal val="(0.5)"/>
                                      </p:to>
                                    </p:set>
                                    <p:anim from="(0.5)" to="(#ppt_x)" calcmode="lin" valueType="num">
                                      <p:cBhvr>
                                        <p:cTn id="11" dur="615" accel="100000" fill="hold">
                                          <p:stCondLst>
                                            <p:cond delay="385"/>
                                          </p:stCondLst>
                                        </p:cTn>
                                        <p:tgtEl>
                                          <p:spTgt spid="7"/>
                                        </p:tgtEl>
                                        <p:attrNameLst>
                                          <p:attrName>ppt_x</p:attrName>
                                        </p:attrNameLst>
                                      </p:cBhvr>
                                    </p:anim>
                                    <p:set>
                                      <p:cBhvr>
                                        <p:cTn id="12" dur="385" fill="hold"/>
                                        <p:tgtEl>
                                          <p:spTgt spid="7"/>
                                        </p:tgtEl>
                                        <p:attrNameLst>
                                          <p:attrName>ppt_y</p:attrName>
                                        </p:attrNameLst>
                                      </p:cBhvr>
                                      <p:to>
                                        <p:strVal val="(#ppt_y+0.4)"/>
                                      </p:to>
                                    </p:set>
                                    <p:anim from="(#ppt_y+0.4)" to="(#ppt_y)" calcmode="lin" valueType="num">
                                      <p:cBhvr>
                                        <p:cTn id="13" dur="615" accel="100000" fill="hold">
                                          <p:stCondLst>
                                            <p:cond delay="385"/>
                                          </p:stCondLst>
                                        </p:cTn>
                                        <p:tgtEl>
                                          <p:spTgt spid="7"/>
                                        </p:tgtEl>
                                        <p:attrNameLst>
                                          <p:attrName>ppt_y</p:attrName>
                                        </p:attrNameLst>
                                      </p:cBhvr>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2DD66-9727-E1A6-4035-E9D04E9ECE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1C2D23-E8C7-961F-C08C-A221ECFAA502}"/>
              </a:ext>
            </a:extLst>
          </p:cNvPr>
          <p:cNvSpPr/>
          <p:nvPr/>
        </p:nvSpPr>
        <p:spPr>
          <a:xfrm>
            <a:off x="3584576" y="1772816"/>
            <a:ext cx="5832921"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F897F9DE-FBE0-FE26-7C75-54B4C05E20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464" y="116632"/>
            <a:ext cx="4608512" cy="6308373"/>
          </a:xfrm>
          <a:prstGeom prst="rect">
            <a:avLst/>
          </a:prstGeom>
        </p:spPr>
      </p:pic>
      <p:pic>
        <p:nvPicPr>
          <p:cNvPr id="7" name="Image 6">
            <a:extLst>
              <a:ext uri="{FF2B5EF4-FFF2-40B4-BE49-F238E27FC236}">
                <a16:creationId xmlns:a16="http://schemas.microsoft.com/office/drawing/2014/main" id="{5930DCE2-0241-8DCA-889D-EDFBCB2BF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4528" y="116632"/>
            <a:ext cx="4461011" cy="6308373"/>
          </a:xfrm>
          <a:prstGeom prst="rect">
            <a:avLst/>
          </a:prstGeom>
        </p:spPr>
      </p:pic>
      <p:sp>
        <p:nvSpPr>
          <p:cNvPr id="8" name="ZoneTexte 7">
            <a:extLst>
              <a:ext uri="{FF2B5EF4-FFF2-40B4-BE49-F238E27FC236}">
                <a16:creationId xmlns:a16="http://schemas.microsoft.com/office/drawing/2014/main" id="{96BFB91E-6DB9-8CE4-4D99-0B020C932BA1}"/>
              </a:ext>
            </a:extLst>
          </p:cNvPr>
          <p:cNvSpPr txBox="1"/>
          <p:nvPr/>
        </p:nvSpPr>
        <p:spPr>
          <a:xfrm>
            <a:off x="-51556" y="6381328"/>
            <a:ext cx="10009112" cy="261610"/>
          </a:xfrm>
          <a:prstGeom prst="rect">
            <a:avLst/>
          </a:prstGeom>
          <a:noFill/>
        </p:spPr>
        <p:txBody>
          <a:bodyPr wrap="square">
            <a:spAutoFit/>
          </a:bodyPr>
          <a:lstStyle/>
          <a:p>
            <a:pPr algn="ctr"/>
            <a:r>
              <a:rPr lang="fr-FR" sz="1100" dirty="0">
                <a:solidFill>
                  <a:schemeClr val="bg1"/>
                </a:solidFill>
              </a:rPr>
              <a:t>Axes/couloirs de circulation et tracés viaires d’origines protohistorique et antique à proximité du site des </a:t>
            </a:r>
            <a:r>
              <a:rPr lang="fr-FR" sz="1100" dirty="0" err="1">
                <a:solidFill>
                  <a:schemeClr val="bg1"/>
                </a:solidFill>
              </a:rPr>
              <a:t>Ouchettes</a:t>
            </a:r>
            <a:r>
              <a:rPr lang="fr-FR" sz="1100" dirty="0">
                <a:solidFill>
                  <a:schemeClr val="bg1"/>
                </a:solidFill>
              </a:rPr>
              <a:t>, </a:t>
            </a:r>
            <a:r>
              <a:rPr lang="fr-FR" sz="1100" dirty="0" err="1">
                <a:solidFill>
                  <a:schemeClr val="bg1"/>
                </a:solidFill>
              </a:rPr>
              <a:t>Paulx</a:t>
            </a:r>
            <a:r>
              <a:rPr lang="fr-FR" sz="1100" dirty="0">
                <a:solidFill>
                  <a:schemeClr val="bg1"/>
                </a:solidFill>
              </a:rPr>
              <a:t>, 44 (A. </a:t>
            </a:r>
            <a:r>
              <a:rPr lang="fr-FR" sz="1100" dirty="0" err="1">
                <a:solidFill>
                  <a:schemeClr val="bg1"/>
                </a:solidFill>
              </a:rPr>
              <a:t>Levillayer</a:t>
            </a:r>
            <a:r>
              <a:rPr lang="fr-FR" sz="1100" dirty="0">
                <a:solidFill>
                  <a:schemeClr val="bg1"/>
                </a:solidFill>
              </a:rPr>
              <a:t>, J. Guillaume)</a:t>
            </a:r>
          </a:p>
        </p:txBody>
      </p:sp>
    </p:spTree>
    <p:extLst>
      <p:ext uri="{BB962C8B-B14F-4D97-AF65-F5344CB8AC3E}">
        <p14:creationId xmlns:p14="http://schemas.microsoft.com/office/powerpoint/2010/main" val="26203263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 2" descr="Carte35_EtoilesViaires.jpg"/>
          <p:cNvPicPr>
            <a:picLocks noChangeAspect="1"/>
          </p:cNvPicPr>
          <p:nvPr/>
        </p:nvPicPr>
        <p:blipFill>
          <a:blip r:embed="rId2" cstate="print"/>
          <a:srcRect/>
          <a:stretch>
            <a:fillRect/>
          </a:stretch>
        </p:blipFill>
        <p:spPr bwMode="auto">
          <a:xfrm>
            <a:off x="560512" y="965245"/>
            <a:ext cx="4355442" cy="5737964"/>
          </a:xfrm>
          <a:prstGeom prst="rect">
            <a:avLst/>
          </a:prstGeom>
          <a:noFill/>
          <a:ln w="9525">
            <a:noFill/>
            <a:miter lim="800000"/>
            <a:headEnd/>
            <a:tailEnd/>
          </a:ln>
        </p:spPr>
      </p:pic>
      <p:sp>
        <p:nvSpPr>
          <p:cNvPr id="7" name="Espace réservé du contenu 2"/>
          <p:cNvSpPr txBox="1">
            <a:spLocks noGrp="1"/>
          </p:cNvSpPr>
          <p:nvPr>
            <p:ph type="title"/>
          </p:nvPr>
        </p:nvSpPr>
        <p:spPr>
          <a:xfrm>
            <a:off x="682625" y="5880"/>
            <a:ext cx="8534400" cy="758825"/>
          </a:xfrm>
        </p:spPr>
        <p:txBody>
          <a:bodyPr/>
          <a:lstStyle/>
          <a:p>
            <a:pPr eaLnBrk="1" hangingPunct="1">
              <a:spcBef>
                <a:spcPct val="20000"/>
              </a:spcBef>
              <a:buClr>
                <a:srgbClr val="C00000"/>
              </a:buClr>
              <a:buSzPct val="85000"/>
              <a:defRPr/>
            </a:pPr>
            <a:r>
              <a:rPr lang="fr-FR" sz="2400" b="1" dirty="0">
                <a:solidFill>
                  <a:schemeClr val="tx1"/>
                </a:solidFill>
              </a:rPr>
              <a:t>Suite à la fondation de Châteaugiron…</a:t>
            </a:r>
          </a:p>
        </p:txBody>
      </p:sp>
      <p:pic>
        <p:nvPicPr>
          <p:cNvPr id="10" name="Image 9" descr="CASSINI_SE_1785.jpg"/>
          <p:cNvPicPr>
            <a:picLocks noChangeAspect="1"/>
          </p:cNvPicPr>
          <p:nvPr/>
        </p:nvPicPr>
        <p:blipFill>
          <a:blip r:embed="rId3" cstate="print"/>
          <a:srcRect/>
          <a:stretch>
            <a:fillRect/>
          </a:stretch>
        </p:blipFill>
        <p:spPr>
          <a:xfrm>
            <a:off x="5169024" y="1700808"/>
            <a:ext cx="4436040" cy="4176464"/>
          </a:xfrm>
          <a:prstGeom prst="rect">
            <a:avLst/>
          </a:prstGeom>
          <a:ln>
            <a:noFill/>
          </a:ln>
          <a:effectLst>
            <a:outerShdw blurRad="76200" dist="38100" dir="8100000" sx="101000" sy="101000" algn="tr" rotWithShape="0">
              <a:prstClr val="black">
                <a:alpha val="40000"/>
              </a:prstClr>
            </a:outerShdw>
          </a:effectLst>
        </p:spPr>
      </p:pic>
      <p:sp>
        <p:nvSpPr>
          <p:cNvPr id="2" name="ZoneTexte 1"/>
          <p:cNvSpPr txBox="1"/>
          <p:nvPr/>
        </p:nvSpPr>
        <p:spPr>
          <a:xfrm>
            <a:off x="6033120" y="5949280"/>
            <a:ext cx="3096344" cy="338554"/>
          </a:xfrm>
          <a:prstGeom prst="rect">
            <a:avLst/>
          </a:prstGeom>
          <a:noFill/>
        </p:spPr>
        <p:txBody>
          <a:bodyPr wrap="square" rtlCol="0">
            <a:spAutoFit/>
          </a:bodyPr>
          <a:lstStyle/>
          <a:p>
            <a:r>
              <a:rPr lang="fr-FR" sz="1600" dirty="0"/>
              <a:t>Carte de Cassini (1785-1787)</a:t>
            </a:r>
          </a:p>
        </p:txBody>
      </p:sp>
    </p:spTree>
    <p:extLst>
      <p:ext uri="{BB962C8B-B14F-4D97-AF65-F5344CB8AC3E}">
        <p14:creationId xmlns:p14="http://schemas.microsoft.com/office/powerpoint/2010/main" val="2725351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Image 5" descr="Carte33bis_LiaisonsEstienne.jpg"/>
          <p:cNvPicPr>
            <a:picLocks noChangeAspect="1"/>
          </p:cNvPicPr>
          <p:nvPr/>
        </p:nvPicPr>
        <p:blipFill>
          <a:blip r:embed="rId2" cstate="print"/>
          <a:srcRect/>
          <a:stretch>
            <a:fillRect/>
          </a:stretch>
        </p:blipFill>
        <p:spPr bwMode="auto">
          <a:xfrm>
            <a:off x="1244600" y="1025526"/>
            <a:ext cx="8280400" cy="5832475"/>
          </a:xfrm>
          <a:prstGeom prst="rect">
            <a:avLst/>
          </a:prstGeom>
          <a:noFill/>
          <a:ln w="9525">
            <a:noFill/>
            <a:miter lim="800000"/>
            <a:headEnd/>
            <a:tailEnd/>
          </a:ln>
        </p:spPr>
      </p:pic>
      <p:pic>
        <p:nvPicPr>
          <p:cNvPr id="8194" name="Picture 2" descr="http://gallica.bnf.fr/ark:/12148/bpt6k102662d/f2.highres"/>
          <p:cNvPicPr>
            <a:picLocks noChangeAspect="1" noChangeArrowheads="1"/>
          </p:cNvPicPr>
          <p:nvPr/>
        </p:nvPicPr>
        <p:blipFill>
          <a:blip r:embed="rId3" cstate="print"/>
          <a:srcRect l="9814" r="11569"/>
          <a:stretch>
            <a:fillRect/>
          </a:stretch>
        </p:blipFill>
        <p:spPr bwMode="auto">
          <a:xfrm>
            <a:off x="381000" y="1092200"/>
            <a:ext cx="3132138" cy="5765800"/>
          </a:xfrm>
          <a:prstGeom prst="rect">
            <a:avLst/>
          </a:prstGeom>
          <a:ln>
            <a:noFill/>
          </a:ln>
          <a:effectLst>
            <a:outerShdw blurRad="292100" dist="139700" dir="2700000" algn="tl" rotWithShape="0">
              <a:srgbClr val="333333">
                <a:alpha val="65000"/>
              </a:srgbClr>
            </a:outerShdw>
          </a:effectLst>
        </p:spPr>
      </p:pic>
      <p:sp>
        <p:nvSpPr>
          <p:cNvPr id="31748" name="ZoneTexte 4"/>
          <p:cNvSpPr txBox="1">
            <a:spLocks noChangeArrowheads="1"/>
          </p:cNvSpPr>
          <p:nvPr/>
        </p:nvSpPr>
        <p:spPr bwMode="auto">
          <a:xfrm>
            <a:off x="992560" y="333375"/>
            <a:ext cx="8136904" cy="400110"/>
          </a:xfrm>
          <a:prstGeom prst="rect">
            <a:avLst/>
          </a:prstGeom>
          <a:noFill/>
          <a:ln w="9525">
            <a:noFill/>
            <a:miter lim="800000"/>
            <a:headEnd/>
            <a:tailEnd/>
          </a:ln>
        </p:spPr>
        <p:txBody>
          <a:bodyPr wrap="square">
            <a:spAutoFit/>
          </a:bodyPr>
          <a:lstStyle/>
          <a:p>
            <a:r>
              <a:rPr lang="fr-FR" sz="2000" b="1" dirty="0">
                <a:latin typeface="Georgia" pitchFamily="18" charset="0"/>
              </a:rPr>
              <a:t>Grands chemins mentionnés par Charles Estienne en 1552</a:t>
            </a:r>
          </a:p>
        </p:txBody>
      </p:sp>
      <p:sp>
        <p:nvSpPr>
          <p:cNvPr id="7" name="Flèche droite à entaille 6"/>
          <p:cNvSpPr/>
          <p:nvPr/>
        </p:nvSpPr>
        <p:spPr>
          <a:xfrm rot="18042248">
            <a:off x="6551613" y="4876801"/>
            <a:ext cx="576263" cy="144462"/>
          </a:xfrm>
          <a:prstGeom prst="notched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Flèche droite à entaille 5"/>
          <p:cNvSpPr/>
          <p:nvPr/>
        </p:nvSpPr>
        <p:spPr>
          <a:xfrm rot="2768147">
            <a:off x="6799120" y="3326528"/>
            <a:ext cx="576263" cy="144462"/>
          </a:xfrm>
          <a:prstGeom prst="notched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78268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2000"/>
                                        <p:tgtEl>
                                          <p:spTgt spid="7"/>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5FDC2D-65EF-499D-8D5E-CB1F2076BC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0"/>
            <a:ext cx="9448800" cy="6858000"/>
          </a:xfrm>
          <a:prstGeom prst="rect">
            <a:avLst/>
          </a:prstGeom>
        </p:spPr>
      </p:pic>
      <p:grpSp>
        <p:nvGrpSpPr>
          <p:cNvPr id="7" name="Groupe 6"/>
          <p:cNvGrpSpPr/>
          <p:nvPr/>
        </p:nvGrpSpPr>
        <p:grpSpPr>
          <a:xfrm>
            <a:off x="518160" y="2407920"/>
            <a:ext cx="4179570" cy="2579370"/>
            <a:chOff x="518160" y="2407920"/>
            <a:chExt cx="4179570" cy="2579370"/>
          </a:xfrm>
        </p:grpSpPr>
        <p:sp>
          <p:nvSpPr>
            <p:cNvPr id="2" name="Forme libre 1"/>
            <p:cNvSpPr/>
            <p:nvPr/>
          </p:nvSpPr>
          <p:spPr>
            <a:xfrm>
              <a:off x="518160" y="3844290"/>
              <a:ext cx="2522220" cy="1143000"/>
            </a:xfrm>
            <a:custGeom>
              <a:avLst/>
              <a:gdLst>
                <a:gd name="connsiteX0" fmla="*/ 0 w 2522220"/>
                <a:gd name="connsiteY0" fmla="*/ 1143000 h 1143000"/>
                <a:gd name="connsiteX1" fmla="*/ 160020 w 2522220"/>
                <a:gd name="connsiteY1" fmla="*/ 1120140 h 1143000"/>
                <a:gd name="connsiteX2" fmla="*/ 160020 w 2522220"/>
                <a:gd name="connsiteY2" fmla="*/ 1120140 h 1143000"/>
                <a:gd name="connsiteX3" fmla="*/ 342900 w 2522220"/>
                <a:gd name="connsiteY3" fmla="*/ 1051560 h 1143000"/>
                <a:gd name="connsiteX4" fmla="*/ 594360 w 2522220"/>
                <a:gd name="connsiteY4" fmla="*/ 1005840 h 1143000"/>
                <a:gd name="connsiteX5" fmla="*/ 830580 w 2522220"/>
                <a:gd name="connsiteY5" fmla="*/ 982980 h 1143000"/>
                <a:gd name="connsiteX6" fmla="*/ 830580 w 2522220"/>
                <a:gd name="connsiteY6" fmla="*/ 982980 h 1143000"/>
                <a:gd name="connsiteX7" fmla="*/ 1043940 w 2522220"/>
                <a:gd name="connsiteY7" fmla="*/ 902970 h 1143000"/>
                <a:gd name="connsiteX8" fmla="*/ 1371600 w 2522220"/>
                <a:gd name="connsiteY8" fmla="*/ 689610 h 1143000"/>
                <a:gd name="connsiteX9" fmla="*/ 1524000 w 2522220"/>
                <a:gd name="connsiteY9" fmla="*/ 598170 h 1143000"/>
                <a:gd name="connsiteX10" fmla="*/ 1634490 w 2522220"/>
                <a:gd name="connsiteY10" fmla="*/ 548640 h 1143000"/>
                <a:gd name="connsiteX11" fmla="*/ 1790700 w 2522220"/>
                <a:gd name="connsiteY11" fmla="*/ 396240 h 1143000"/>
                <a:gd name="connsiteX12" fmla="*/ 2004060 w 2522220"/>
                <a:gd name="connsiteY12" fmla="*/ 270510 h 1143000"/>
                <a:gd name="connsiteX13" fmla="*/ 2061210 w 2522220"/>
                <a:gd name="connsiteY13" fmla="*/ 209550 h 1143000"/>
                <a:gd name="connsiteX14" fmla="*/ 2145030 w 2522220"/>
                <a:gd name="connsiteY14" fmla="*/ 186690 h 1143000"/>
                <a:gd name="connsiteX15" fmla="*/ 2240280 w 2522220"/>
                <a:gd name="connsiteY15" fmla="*/ 102870 h 1143000"/>
                <a:gd name="connsiteX16" fmla="*/ 2240280 w 2522220"/>
                <a:gd name="connsiteY16" fmla="*/ 102870 h 1143000"/>
                <a:gd name="connsiteX17" fmla="*/ 2419350 w 2522220"/>
                <a:gd name="connsiteY17" fmla="*/ 34290 h 1143000"/>
                <a:gd name="connsiteX18" fmla="*/ 2522220 w 2522220"/>
                <a:gd name="connsiteY18"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22220" h="1143000">
                  <a:moveTo>
                    <a:pt x="0" y="1143000"/>
                  </a:moveTo>
                  <a:lnTo>
                    <a:pt x="160020" y="1120140"/>
                  </a:lnTo>
                  <a:lnTo>
                    <a:pt x="160020" y="1120140"/>
                  </a:lnTo>
                  <a:cubicBezTo>
                    <a:pt x="190500" y="1108710"/>
                    <a:pt x="270510" y="1070610"/>
                    <a:pt x="342900" y="1051560"/>
                  </a:cubicBezTo>
                  <a:cubicBezTo>
                    <a:pt x="415290" y="1032510"/>
                    <a:pt x="513080" y="1017270"/>
                    <a:pt x="594360" y="1005840"/>
                  </a:cubicBezTo>
                  <a:cubicBezTo>
                    <a:pt x="675640" y="994410"/>
                    <a:pt x="830580" y="982980"/>
                    <a:pt x="830580" y="982980"/>
                  </a:cubicBezTo>
                  <a:lnTo>
                    <a:pt x="830580" y="982980"/>
                  </a:lnTo>
                  <a:cubicBezTo>
                    <a:pt x="866140" y="969645"/>
                    <a:pt x="953770" y="951865"/>
                    <a:pt x="1043940" y="902970"/>
                  </a:cubicBezTo>
                  <a:cubicBezTo>
                    <a:pt x="1134110" y="854075"/>
                    <a:pt x="1291590" y="740410"/>
                    <a:pt x="1371600" y="689610"/>
                  </a:cubicBezTo>
                  <a:cubicBezTo>
                    <a:pt x="1451610" y="638810"/>
                    <a:pt x="1480185" y="621665"/>
                    <a:pt x="1524000" y="598170"/>
                  </a:cubicBezTo>
                  <a:cubicBezTo>
                    <a:pt x="1567815" y="574675"/>
                    <a:pt x="1590040" y="582295"/>
                    <a:pt x="1634490" y="548640"/>
                  </a:cubicBezTo>
                  <a:cubicBezTo>
                    <a:pt x="1678940" y="514985"/>
                    <a:pt x="1729105" y="442595"/>
                    <a:pt x="1790700" y="396240"/>
                  </a:cubicBezTo>
                  <a:cubicBezTo>
                    <a:pt x="1852295" y="349885"/>
                    <a:pt x="1958975" y="301625"/>
                    <a:pt x="2004060" y="270510"/>
                  </a:cubicBezTo>
                  <a:cubicBezTo>
                    <a:pt x="2049145" y="239395"/>
                    <a:pt x="2037715" y="223520"/>
                    <a:pt x="2061210" y="209550"/>
                  </a:cubicBezTo>
                  <a:cubicBezTo>
                    <a:pt x="2084705" y="195580"/>
                    <a:pt x="2115185" y="204470"/>
                    <a:pt x="2145030" y="186690"/>
                  </a:cubicBezTo>
                  <a:cubicBezTo>
                    <a:pt x="2174875" y="168910"/>
                    <a:pt x="2240280" y="102870"/>
                    <a:pt x="2240280" y="102870"/>
                  </a:cubicBezTo>
                  <a:lnTo>
                    <a:pt x="2240280" y="102870"/>
                  </a:lnTo>
                  <a:lnTo>
                    <a:pt x="2419350" y="34290"/>
                  </a:lnTo>
                  <a:cubicBezTo>
                    <a:pt x="2466340" y="17145"/>
                    <a:pt x="2494280" y="8572"/>
                    <a:pt x="2522220" y="0"/>
                  </a:cubicBezTo>
                </a:path>
              </a:pathLst>
            </a:custGeom>
            <a:ln w="28575"/>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4" name="Forme libre 3"/>
            <p:cNvSpPr/>
            <p:nvPr/>
          </p:nvSpPr>
          <p:spPr>
            <a:xfrm>
              <a:off x="3036570" y="2407920"/>
              <a:ext cx="1661160" cy="1436370"/>
            </a:xfrm>
            <a:custGeom>
              <a:avLst/>
              <a:gdLst>
                <a:gd name="connsiteX0" fmla="*/ 0 w 1661160"/>
                <a:gd name="connsiteY0" fmla="*/ 1436370 h 1436370"/>
                <a:gd name="connsiteX1" fmla="*/ 64770 w 1661160"/>
                <a:gd name="connsiteY1" fmla="*/ 1417320 h 1436370"/>
                <a:gd name="connsiteX2" fmla="*/ 64770 w 1661160"/>
                <a:gd name="connsiteY2" fmla="*/ 1417320 h 1436370"/>
                <a:gd name="connsiteX3" fmla="*/ 129540 w 1661160"/>
                <a:gd name="connsiteY3" fmla="*/ 1322070 h 1436370"/>
                <a:gd name="connsiteX4" fmla="*/ 175260 w 1661160"/>
                <a:gd name="connsiteY4" fmla="*/ 1261110 h 1436370"/>
                <a:gd name="connsiteX5" fmla="*/ 400050 w 1661160"/>
                <a:gd name="connsiteY5" fmla="*/ 1131570 h 1436370"/>
                <a:gd name="connsiteX6" fmla="*/ 521970 w 1661160"/>
                <a:gd name="connsiteY6" fmla="*/ 1051560 h 1436370"/>
                <a:gd name="connsiteX7" fmla="*/ 701040 w 1661160"/>
                <a:gd name="connsiteY7" fmla="*/ 979170 h 1436370"/>
                <a:gd name="connsiteX8" fmla="*/ 792480 w 1661160"/>
                <a:gd name="connsiteY8" fmla="*/ 929640 h 1436370"/>
                <a:gd name="connsiteX9" fmla="*/ 880110 w 1661160"/>
                <a:gd name="connsiteY9" fmla="*/ 842010 h 1436370"/>
                <a:gd name="connsiteX10" fmla="*/ 952500 w 1661160"/>
                <a:gd name="connsiteY10" fmla="*/ 742950 h 1436370"/>
                <a:gd name="connsiteX11" fmla="*/ 1169670 w 1661160"/>
                <a:gd name="connsiteY11" fmla="*/ 598170 h 1436370"/>
                <a:gd name="connsiteX12" fmla="*/ 1310640 w 1661160"/>
                <a:gd name="connsiteY12" fmla="*/ 449580 h 1436370"/>
                <a:gd name="connsiteX13" fmla="*/ 1405890 w 1661160"/>
                <a:gd name="connsiteY13" fmla="*/ 350520 h 1436370"/>
                <a:gd name="connsiteX14" fmla="*/ 1550670 w 1661160"/>
                <a:gd name="connsiteY14" fmla="*/ 160020 h 1436370"/>
                <a:gd name="connsiteX15" fmla="*/ 1550670 w 1661160"/>
                <a:gd name="connsiteY15" fmla="*/ 160020 h 1436370"/>
                <a:gd name="connsiteX16" fmla="*/ 1623060 w 1661160"/>
                <a:gd name="connsiteY16" fmla="*/ 76200 h 1436370"/>
                <a:gd name="connsiteX17" fmla="*/ 1661160 w 1661160"/>
                <a:gd name="connsiteY17" fmla="*/ 0 h 1436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1160" h="1436370">
                  <a:moveTo>
                    <a:pt x="0" y="1436370"/>
                  </a:moveTo>
                  <a:lnTo>
                    <a:pt x="64770" y="1417320"/>
                  </a:lnTo>
                  <a:lnTo>
                    <a:pt x="64770" y="1417320"/>
                  </a:lnTo>
                  <a:cubicBezTo>
                    <a:pt x="75565" y="1401445"/>
                    <a:pt x="111125" y="1348105"/>
                    <a:pt x="129540" y="1322070"/>
                  </a:cubicBezTo>
                  <a:cubicBezTo>
                    <a:pt x="147955" y="1296035"/>
                    <a:pt x="130175" y="1292860"/>
                    <a:pt x="175260" y="1261110"/>
                  </a:cubicBezTo>
                  <a:cubicBezTo>
                    <a:pt x="220345" y="1229360"/>
                    <a:pt x="342265" y="1166495"/>
                    <a:pt x="400050" y="1131570"/>
                  </a:cubicBezTo>
                  <a:cubicBezTo>
                    <a:pt x="457835" y="1096645"/>
                    <a:pt x="471805" y="1076960"/>
                    <a:pt x="521970" y="1051560"/>
                  </a:cubicBezTo>
                  <a:cubicBezTo>
                    <a:pt x="572135" y="1026160"/>
                    <a:pt x="655955" y="999490"/>
                    <a:pt x="701040" y="979170"/>
                  </a:cubicBezTo>
                  <a:cubicBezTo>
                    <a:pt x="746125" y="958850"/>
                    <a:pt x="762635" y="952500"/>
                    <a:pt x="792480" y="929640"/>
                  </a:cubicBezTo>
                  <a:cubicBezTo>
                    <a:pt x="822325" y="906780"/>
                    <a:pt x="853440" y="873125"/>
                    <a:pt x="880110" y="842010"/>
                  </a:cubicBezTo>
                  <a:cubicBezTo>
                    <a:pt x="906780" y="810895"/>
                    <a:pt x="904240" y="783590"/>
                    <a:pt x="952500" y="742950"/>
                  </a:cubicBezTo>
                  <a:cubicBezTo>
                    <a:pt x="1000760" y="702310"/>
                    <a:pt x="1109980" y="647065"/>
                    <a:pt x="1169670" y="598170"/>
                  </a:cubicBezTo>
                  <a:cubicBezTo>
                    <a:pt x="1229360" y="549275"/>
                    <a:pt x="1310640" y="449580"/>
                    <a:pt x="1310640" y="449580"/>
                  </a:cubicBezTo>
                  <a:cubicBezTo>
                    <a:pt x="1350010" y="408305"/>
                    <a:pt x="1365885" y="398780"/>
                    <a:pt x="1405890" y="350520"/>
                  </a:cubicBezTo>
                  <a:cubicBezTo>
                    <a:pt x="1445895" y="302260"/>
                    <a:pt x="1550670" y="160020"/>
                    <a:pt x="1550670" y="160020"/>
                  </a:cubicBezTo>
                  <a:lnTo>
                    <a:pt x="1550670" y="160020"/>
                  </a:lnTo>
                  <a:cubicBezTo>
                    <a:pt x="1562735" y="146050"/>
                    <a:pt x="1604645" y="102870"/>
                    <a:pt x="1623060" y="76200"/>
                  </a:cubicBezTo>
                  <a:cubicBezTo>
                    <a:pt x="1641475" y="49530"/>
                    <a:pt x="1651317" y="24765"/>
                    <a:pt x="1661160" y="0"/>
                  </a:cubicBezTo>
                </a:path>
              </a:pathLst>
            </a:custGeom>
            <a:ln w="28575"/>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grpSp>
      <p:sp>
        <p:nvSpPr>
          <p:cNvPr id="5" name="Rectangle 4"/>
          <p:cNvSpPr/>
          <p:nvPr/>
        </p:nvSpPr>
        <p:spPr>
          <a:xfrm rot="19634511">
            <a:off x="1759202" y="4471911"/>
            <a:ext cx="220631" cy="7449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4958898" y="4888801"/>
            <a:ext cx="402390" cy="196977"/>
          </a:xfrm>
          <a:prstGeom prst="ellipse">
            <a:avLst/>
          </a:prstGeom>
          <a:noFill/>
          <a:ln>
            <a:solidFill>
              <a:srgbClr val="00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p:cNvGrpSpPr/>
          <p:nvPr/>
        </p:nvGrpSpPr>
        <p:grpSpPr>
          <a:xfrm>
            <a:off x="4703445" y="2472690"/>
            <a:ext cx="516785" cy="4031524"/>
            <a:chOff x="4703445" y="2472690"/>
            <a:chExt cx="516785" cy="4031524"/>
          </a:xfrm>
        </p:grpSpPr>
        <p:sp>
          <p:nvSpPr>
            <p:cNvPr id="8" name="Forme libre 7"/>
            <p:cNvSpPr/>
            <p:nvPr/>
          </p:nvSpPr>
          <p:spPr>
            <a:xfrm>
              <a:off x="4703445" y="2472690"/>
              <a:ext cx="206698" cy="1215390"/>
            </a:xfrm>
            <a:custGeom>
              <a:avLst/>
              <a:gdLst>
                <a:gd name="connsiteX0" fmla="*/ 0 w 206698"/>
                <a:gd name="connsiteY0" fmla="*/ 0 h 1215390"/>
                <a:gd name="connsiteX1" fmla="*/ 17145 w 206698"/>
                <a:gd name="connsiteY1" fmla="*/ 182880 h 1215390"/>
                <a:gd name="connsiteX2" fmla="*/ 17145 w 206698"/>
                <a:gd name="connsiteY2" fmla="*/ 182880 h 1215390"/>
                <a:gd name="connsiteX3" fmla="*/ 81915 w 206698"/>
                <a:gd name="connsiteY3" fmla="*/ 375285 h 1215390"/>
                <a:gd name="connsiteX4" fmla="*/ 81915 w 206698"/>
                <a:gd name="connsiteY4" fmla="*/ 405765 h 1215390"/>
                <a:gd name="connsiteX5" fmla="*/ 85725 w 206698"/>
                <a:gd name="connsiteY5" fmla="*/ 845820 h 1215390"/>
                <a:gd name="connsiteX6" fmla="*/ 121920 w 206698"/>
                <a:gd name="connsiteY6" fmla="*/ 914400 h 1215390"/>
                <a:gd name="connsiteX7" fmla="*/ 114300 w 206698"/>
                <a:gd name="connsiteY7" fmla="*/ 935355 h 1215390"/>
                <a:gd name="connsiteX8" fmla="*/ 190500 w 206698"/>
                <a:gd name="connsiteY8" fmla="*/ 1135380 h 1215390"/>
                <a:gd name="connsiteX9" fmla="*/ 205740 w 206698"/>
                <a:gd name="connsiteY9" fmla="*/ 1202055 h 1215390"/>
                <a:gd name="connsiteX10" fmla="*/ 203835 w 206698"/>
                <a:gd name="connsiteY10" fmla="*/ 1215390 h 1215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698" h="1215390">
                  <a:moveTo>
                    <a:pt x="0" y="0"/>
                  </a:moveTo>
                  <a:lnTo>
                    <a:pt x="17145" y="182880"/>
                  </a:lnTo>
                  <a:lnTo>
                    <a:pt x="17145" y="182880"/>
                  </a:lnTo>
                  <a:cubicBezTo>
                    <a:pt x="27940" y="214948"/>
                    <a:pt x="71120" y="338138"/>
                    <a:pt x="81915" y="375285"/>
                  </a:cubicBezTo>
                  <a:cubicBezTo>
                    <a:pt x="92710" y="412433"/>
                    <a:pt x="81280" y="327343"/>
                    <a:pt x="81915" y="405765"/>
                  </a:cubicBezTo>
                  <a:cubicBezTo>
                    <a:pt x="82550" y="484187"/>
                    <a:pt x="79058" y="761048"/>
                    <a:pt x="85725" y="845820"/>
                  </a:cubicBezTo>
                  <a:cubicBezTo>
                    <a:pt x="92392" y="930592"/>
                    <a:pt x="117158" y="899478"/>
                    <a:pt x="121920" y="914400"/>
                  </a:cubicBezTo>
                  <a:cubicBezTo>
                    <a:pt x="126683" y="929323"/>
                    <a:pt x="102870" y="898525"/>
                    <a:pt x="114300" y="935355"/>
                  </a:cubicBezTo>
                  <a:cubicBezTo>
                    <a:pt x="125730" y="972185"/>
                    <a:pt x="175260" y="1090930"/>
                    <a:pt x="190500" y="1135380"/>
                  </a:cubicBezTo>
                  <a:cubicBezTo>
                    <a:pt x="205740" y="1179830"/>
                    <a:pt x="203518" y="1188720"/>
                    <a:pt x="205740" y="1202055"/>
                  </a:cubicBezTo>
                  <a:cubicBezTo>
                    <a:pt x="207962" y="1215390"/>
                    <a:pt x="205898" y="1215390"/>
                    <a:pt x="203835" y="1215390"/>
                  </a:cubicBezTo>
                </a:path>
              </a:pathLst>
            </a:custGeom>
            <a:noFill/>
            <a:ln w="28575">
              <a:solidFill>
                <a:srgbClr val="00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a:off x="4912995" y="3689985"/>
              <a:ext cx="276841" cy="1402121"/>
            </a:xfrm>
            <a:custGeom>
              <a:avLst/>
              <a:gdLst>
                <a:gd name="connsiteX0" fmla="*/ 0 w 276841"/>
                <a:gd name="connsiteY0" fmla="*/ 0 h 1402121"/>
                <a:gd name="connsiteX1" fmla="*/ 13335 w 276841"/>
                <a:gd name="connsiteY1" fmla="*/ 49530 h 1402121"/>
                <a:gd name="connsiteX2" fmla="*/ 13335 w 276841"/>
                <a:gd name="connsiteY2" fmla="*/ 49530 h 1402121"/>
                <a:gd name="connsiteX3" fmla="*/ 72390 w 276841"/>
                <a:gd name="connsiteY3" fmla="*/ 177165 h 1402121"/>
                <a:gd name="connsiteX4" fmla="*/ 129540 w 276841"/>
                <a:gd name="connsiteY4" fmla="*/ 335280 h 1402121"/>
                <a:gd name="connsiteX5" fmla="*/ 167640 w 276841"/>
                <a:gd name="connsiteY5" fmla="*/ 461010 h 1402121"/>
                <a:gd name="connsiteX6" fmla="*/ 215265 w 276841"/>
                <a:gd name="connsiteY6" fmla="*/ 560070 h 1402121"/>
                <a:gd name="connsiteX7" fmla="*/ 255270 w 276841"/>
                <a:gd name="connsiteY7" fmla="*/ 855345 h 1402121"/>
                <a:gd name="connsiteX8" fmla="*/ 270510 w 276841"/>
                <a:gd name="connsiteY8" fmla="*/ 1032510 h 1402121"/>
                <a:gd name="connsiteX9" fmla="*/ 260985 w 276841"/>
                <a:gd name="connsiteY9" fmla="*/ 1203960 h 1402121"/>
                <a:gd name="connsiteX10" fmla="*/ 276225 w 276841"/>
                <a:gd name="connsiteY10" fmla="*/ 1386840 h 1402121"/>
                <a:gd name="connsiteX11" fmla="*/ 272415 w 276841"/>
                <a:gd name="connsiteY11" fmla="*/ 1379220 h 140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841" h="1402121">
                  <a:moveTo>
                    <a:pt x="0" y="0"/>
                  </a:moveTo>
                  <a:lnTo>
                    <a:pt x="13335" y="49530"/>
                  </a:lnTo>
                  <a:lnTo>
                    <a:pt x="13335" y="49530"/>
                  </a:lnTo>
                  <a:cubicBezTo>
                    <a:pt x="23177" y="70802"/>
                    <a:pt x="53022" y="129540"/>
                    <a:pt x="72390" y="177165"/>
                  </a:cubicBezTo>
                  <a:cubicBezTo>
                    <a:pt x="91758" y="224790"/>
                    <a:pt x="113665" y="287973"/>
                    <a:pt x="129540" y="335280"/>
                  </a:cubicBezTo>
                  <a:cubicBezTo>
                    <a:pt x="145415" y="382588"/>
                    <a:pt x="153352" y="423545"/>
                    <a:pt x="167640" y="461010"/>
                  </a:cubicBezTo>
                  <a:cubicBezTo>
                    <a:pt x="181928" y="498475"/>
                    <a:pt x="200660" y="494348"/>
                    <a:pt x="215265" y="560070"/>
                  </a:cubicBezTo>
                  <a:cubicBezTo>
                    <a:pt x="229870" y="625793"/>
                    <a:pt x="246063" y="776605"/>
                    <a:pt x="255270" y="855345"/>
                  </a:cubicBezTo>
                  <a:cubicBezTo>
                    <a:pt x="264478" y="934085"/>
                    <a:pt x="269558" y="974408"/>
                    <a:pt x="270510" y="1032510"/>
                  </a:cubicBezTo>
                  <a:cubicBezTo>
                    <a:pt x="271463" y="1090613"/>
                    <a:pt x="260033" y="1144905"/>
                    <a:pt x="260985" y="1203960"/>
                  </a:cubicBezTo>
                  <a:cubicBezTo>
                    <a:pt x="261938" y="1263015"/>
                    <a:pt x="274320" y="1357630"/>
                    <a:pt x="276225" y="1386840"/>
                  </a:cubicBezTo>
                  <a:cubicBezTo>
                    <a:pt x="278130" y="1416050"/>
                    <a:pt x="275272" y="1397635"/>
                    <a:pt x="272415" y="1379220"/>
                  </a:cubicBezTo>
                </a:path>
              </a:pathLst>
            </a:custGeom>
            <a:noFill/>
            <a:ln w="28575">
              <a:solidFill>
                <a:srgbClr val="00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a:off x="5099957" y="5099957"/>
              <a:ext cx="120273" cy="1404257"/>
            </a:xfrm>
            <a:custGeom>
              <a:avLst/>
              <a:gdLst>
                <a:gd name="connsiteX0" fmla="*/ 87086 w 120273"/>
                <a:gd name="connsiteY0" fmla="*/ 0 h 1404257"/>
                <a:gd name="connsiteX1" fmla="*/ 117022 w 120273"/>
                <a:gd name="connsiteY1" fmla="*/ 193222 h 1404257"/>
                <a:gd name="connsiteX2" fmla="*/ 117022 w 120273"/>
                <a:gd name="connsiteY2" fmla="*/ 255814 h 1404257"/>
                <a:gd name="connsiteX3" fmla="*/ 95250 w 120273"/>
                <a:gd name="connsiteY3" fmla="*/ 383722 h 1404257"/>
                <a:gd name="connsiteX4" fmla="*/ 57150 w 120273"/>
                <a:gd name="connsiteY4" fmla="*/ 691243 h 1404257"/>
                <a:gd name="connsiteX5" fmla="*/ 35379 w 120273"/>
                <a:gd name="connsiteY5" fmla="*/ 944336 h 1404257"/>
                <a:gd name="connsiteX6" fmla="*/ 24493 w 120273"/>
                <a:gd name="connsiteY6" fmla="*/ 1132114 h 1404257"/>
                <a:gd name="connsiteX7" fmla="*/ 8164 w 120273"/>
                <a:gd name="connsiteY7" fmla="*/ 1314450 h 1404257"/>
                <a:gd name="connsiteX8" fmla="*/ 0 w 120273"/>
                <a:gd name="connsiteY8" fmla="*/ 1404257 h 140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273" h="1404257">
                  <a:moveTo>
                    <a:pt x="87086" y="0"/>
                  </a:moveTo>
                  <a:cubicBezTo>
                    <a:pt x="99559" y="75293"/>
                    <a:pt x="112033" y="150586"/>
                    <a:pt x="117022" y="193222"/>
                  </a:cubicBezTo>
                  <a:cubicBezTo>
                    <a:pt x="122011" y="235858"/>
                    <a:pt x="120651" y="224064"/>
                    <a:pt x="117022" y="255814"/>
                  </a:cubicBezTo>
                  <a:cubicBezTo>
                    <a:pt x="113393" y="287564"/>
                    <a:pt x="105229" y="311151"/>
                    <a:pt x="95250" y="383722"/>
                  </a:cubicBezTo>
                  <a:cubicBezTo>
                    <a:pt x="85271" y="456293"/>
                    <a:pt x="67128" y="597807"/>
                    <a:pt x="57150" y="691243"/>
                  </a:cubicBezTo>
                  <a:cubicBezTo>
                    <a:pt x="47172" y="784679"/>
                    <a:pt x="40822" y="870858"/>
                    <a:pt x="35379" y="944336"/>
                  </a:cubicBezTo>
                  <a:cubicBezTo>
                    <a:pt x="29936" y="1017814"/>
                    <a:pt x="29029" y="1070428"/>
                    <a:pt x="24493" y="1132114"/>
                  </a:cubicBezTo>
                  <a:cubicBezTo>
                    <a:pt x="19957" y="1193800"/>
                    <a:pt x="12246" y="1269093"/>
                    <a:pt x="8164" y="1314450"/>
                  </a:cubicBezTo>
                  <a:cubicBezTo>
                    <a:pt x="4082" y="1359807"/>
                    <a:pt x="2041" y="1382032"/>
                    <a:pt x="0" y="1404257"/>
                  </a:cubicBezTo>
                </a:path>
              </a:pathLst>
            </a:custGeom>
            <a:noFill/>
            <a:ln w="28575">
              <a:solidFill>
                <a:srgbClr val="00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Ellipse 11"/>
          <p:cNvSpPr/>
          <p:nvPr/>
        </p:nvSpPr>
        <p:spPr>
          <a:xfrm>
            <a:off x="1593398" y="4577651"/>
            <a:ext cx="402390" cy="196977"/>
          </a:xfrm>
          <a:prstGeom prst="ellipse">
            <a:avLst/>
          </a:prstGeom>
          <a:noFill/>
          <a:ln>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rot="16671140">
            <a:off x="4987443" y="6013439"/>
            <a:ext cx="220631" cy="74496"/>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13"/>
          <p:cNvSpPr/>
          <p:nvPr/>
        </p:nvSpPr>
        <p:spPr>
          <a:xfrm>
            <a:off x="3729034" y="2549769"/>
            <a:ext cx="866412" cy="2820516"/>
          </a:xfrm>
          <a:custGeom>
            <a:avLst/>
            <a:gdLst>
              <a:gd name="connsiteX0" fmla="*/ 866412 w 866412"/>
              <a:gd name="connsiteY0" fmla="*/ 0 h 2820516"/>
              <a:gd name="connsiteX1" fmla="*/ 854689 w 866412"/>
              <a:gd name="connsiteY1" fmla="*/ 193431 h 2820516"/>
              <a:gd name="connsiteX2" fmla="*/ 854689 w 866412"/>
              <a:gd name="connsiteY2" fmla="*/ 193431 h 2820516"/>
              <a:gd name="connsiteX3" fmla="*/ 807797 w 866412"/>
              <a:gd name="connsiteY3" fmla="*/ 328246 h 2820516"/>
              <a:gd name="connsiteX4" fmla="*/ 801935 w 866412"/>
              <a:gd name="connsiteY4" fmla="*/ 363416 h 2820516"/>
              <a:gd name="connsiteX5" fmla="*/ 801935 w 866412"/>
              <a:gd name="connsiteY5" fmla="*/ 427893 h 2820516"/>
              <a:gd name="connsiteX6" fmla="*/ 778489 w 866412"/>
              <a:gd name="connsiteY6" fmla="*/ 486508 h 2820516"/>
              <a:gd name="connsiteX7" fmla="*/ 749181 w 866412"/>
              <a:gd name="connsiteY7" fmla="*/ 550985 h 2820516"/>
              <a:gd name="connsiteX8" fmla="*/ 719874 w 866412"/>
              <a:gd name="connsiteY8" fmla="*/ 574431 h 2820516"/>
              <a:gd name="connsiteX9" fmla="*/ 719874 w 866412"/>
              <a:gd name="connsiteY9" fmla="*/ 674077 h 2820516"/>
              <a:gd name="connsiteX10" fmla="*/ 714012 w 866412"/>
              <a:gd name="connsiteY10" fmla="*/ 808893 h 2820516"/>
              <a:gd name="connsiteX11" fmla="*/ 714012 w 866412"/>
              <a:gd name="connsiteY11" fmla="*/ 808893 h 2820516"/>
              <a:gd name="connsiteX12" fmla="*/ 620228 w 866412"/>
              <a:gd name="connsiteY12" fmla="*/ 990600 h 2820516"/>
              <a:gd name="connsiteX13" fmla="*/ 485412 w 866412"/>
              <a:gd name="connsiteY13" fmla="*/ 1295400 h 2820516"/>
              <a:gd name="connsiteX14" fmla="*/ 409212 w 866412"/>
              <a:gd name="connsiteY14" fmla="*/ 1588477 h 2820516"/>
              <a:gd name="connsiteX15" fmla="*/ 362320 w 866412"/>
              <a:gd name="connsiteY15" fmla="*/ 1905000 h 2820516"/>
              <a:gd name="connsiteX16" fmla="*/ 338874 w 866412"/>
              <a:gd name="connsiteY16" fmla="*/ 1963616 h 2820516"/>
              <a:gd name="connsiteX17" fmla="*/ 245089 w 866412"/>
              <a:gd name="connsiteY17" fmla="*/ 2080846 h 2820516"/>
              <a:gd name="connsiteX18" fmla="*/ 151304 w 866412"/>
              <a:gd name="connsiteY18" fmla="*/ 2426677 h 2820516"/>
              <a:gd name="connsiteX19" fmla="*/ 98551 w 866412"/>
              <a:gd name="connsiteY19" fmla="*/ 2561493 h 2820516"/>
              <a:gd name="connsiteX20" fmla="*/ 10628 w 866412"/>
              <a:gd name="connsiteY20" fmla="*/ 2795954 h 2820516"/>
              <a:gd name="connsiteX21" fmla="*/ 4766 w 866412"/>
              <a:gd name="connsiteY21" fmla="*/ 2801816 h 282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66412" h="2820516">
                <a:moveTo>
                  <a:pt x="866412" y="0"/>
                </a:moveTo>
                <a:lnTo>
                  <a:pt x="854689" y="193431"/>
                </a:lnTo>
                <a:lnTo>
                  <a:pt x="854689" y="193431"/>
                </a:lnTo>
                <a:cubicBezTo>
                  <a:pt x="846874" y="215900"/>
                  <a:pt x="816589" y="299915"/>
                  <a:pt x="807797" y="328246"/>
                </a:cubicBezTo>
                <a:cubicBezTo>
                  <a:pt x="799005" y="356577"/>
                  <a:pt x="802912" y="346808"/>
                  <a:pt x="801935" y="363416"/>
                </a:cubicBezTo>
                <a:cubicBezTo>
                  <a:pt x="800958" y="380024"/>
                  <a:pt x="805843" y="407378"/>
                  <a:pt x="801935" y="427893"/>
                </a:cubicBezTo>
                <a:cubicBezTo>
                  <a:pt x="798027" y="448408"/>
                  <a:pt x="787281" y="465993"/>
                  <a:pt x="778489" y="486508"/>
                </a:cubicBezTo>
                <a:cubicBezTo>
                  <a:pt x="769697" y="507023"/>
                  <a:pt x="758950" y="536331"/>
                  <a:pt x="749181" y="550985"/>
                </a:cubicBezTo>
                <a:cubicBezTo>
                  <a:pt x="739412" y="565639"/>
                  <a:pt x="724758" y="553916"/>
                  <a:pt x="719874" y="574431"/>
                </a:cubicBezTo>
                <a:cubicBezTo>
                  <a:pt x="714990" y="594946"/>
                  <a:pt x="720851" y="635000"/>
                  <a:pt x="719874" y="674077"/>
                </a:cubicBezTo>
                <a:cubicBezTo>
                  <a:pt x="718897" y="713154"/>
                  <a:pt x="714012" y="808893"/>
                  <a:pt x="714012" y="808893"/>
                </a:cubicBezTo>
                <a:lnTo>
                  <a:pt x="714012" y="808893"/>
                </a:lnTo>
                <a:cubicBezTo>
                  <a:pt x="698381" y="839177"/>
                  <a:pt x="658328" y="909516"/>
                  <a:pt x="620228" y="990600"/>
                </a:cubicBezTo>
                <a:cubicBezTo>
                  <a:pt x="582128" y="1071685"/>
                  <a:pt x="520581" y="1195754"/>
                  <a:pt x="485412" y="1295400"/>
                </a:cubicBezTo>
                <a:cubicBezTo>
                  <a:pt x="450243" y="1395046"/>
                  <a:pt x="429727" y="1486877"/>
                  <a:pt x="409212" y="1588477"/>
                </a:cubicBezTo>
                <a:cubicBezTo>
                  <a:pt x="388697" y="1690077"/>
                  <a:pt x="374043" y="1842477"/>
                  <a:pt x="362320" y="1905000"/>
                </a:cubicBezTo>
                <a:cubicBezTo>
                  <a:pt x="350597" y="1967523"/>
                  <a:pt x="358412" y="1934308"/>
                  <a:pt x="338874" y="1963616"/>
                </a:cubicBezTo>
                <a:cubicBezTo>
                  <a:pt x="319336" y="1992924"/>
                  <a:pt x="276351" y="2003669"/>
                  <a:pt x="245089" y="2080846"/>
                </a:cubicBezTo>
                <a:cubicBezTo>
                  <a:pt x="213827" y="2158023"/>
                  <a:pt x="175727" y="2346569"/>
                  <a:pt x="151304" y="2426677"/>
                </a:cubicBezTo>
                <a:cubicBezTo>
                  <a:pt x="126881" y="2506785"/>
                  <a:pt x="121997" y="2499947"/>
                  <a:pt x="98551" y="2561493"/>
                </a:cubicBezTo>
                <a:cubicBezTo>
                  <a:pt x="75105" y="2623039"/>
                  <a:pt x="10628" y="2795954"/>
                  <a:pt x="10628" y="2795954"/>
                </a:cubicBezTo>
                <a:cubicBezTo>
                  <a:pt x="-5003" y="2836008"/>
                  <a:pt x="-119" y="2818912"/>
                  <a:pt x="4766" y="2801816"/>
                </a:cubicBezTo>
              </a:path>
            </a:pathLst>
          </a:custGeom>
          <a:noFill/>
          <a:ln w="2857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14"/>
          <p:cNvSpPr/>
          <p:nvPr/>
        </p:nvSpPr>
        <p:spPr>
          <a:xfrm>
            <a:off x="3300046" y="5375031"/>
            <a:ext cx="427892" cy="1125415"/>
          </a:xfrm>
          <a:custGeom>
            <a:avLst/>
            <a:gdLst>
              <a:gd name="connsiteX0" fmla="*/ 0 w 427892"/>
              <a:gd name="connsiteY0" fmla="*/ 1125415 h 1125415"/>
              <a:gd name="connsiteX1" fmla="*/ 93785 w 427892"/>
              <a:gd name="connsiteY1" fmla="*/ 926123 h 1125415"/>
              <a:gd name="connsiteX2" fmla="*/ 234462 w 427892"/>
              <a:gd name="connsiteY2" fmla="*/ 556846 h 1125415"/>
              <a:gd name="connsiteX3" fmla="*/ 427892 w 427892"/>
              <a:gd name="connsiteY3" fmla="*/ 0 h 1125415"/>
            </a:gdLst>
            <a:ahLst/>
            <a:cxnLst>
              <a:cxn ang="0">
                <a:pos x="connsiteX0" y="connsiteY0"/>
              </a:cxn>
              <a:cxn ang="0">
                <a:pos x="connsiteX1" y="connsiteY1"/>
              </a:cxn>
              <a:cxn ang="0">
                <a:pos x="connsiteX2" y="connsiteY2"/>
              </a:cxn>
              <a:cxn ang="0">
                <a:pos x="connsiteX3" y="connsiteY3"/>
              </a:cxn>
            </a:cxnLst>
            <a:rect l="l" t="t" r="r" b="b"/>
            <a:pathLst>
              <a:path w="427892" h="1125415">
                <a:moveTo>
                  <a:pt x="0" y="1125415"/>
                </a:moveTo>
                <a:cubicBezTo>
                  <a:pt x="27354" y="1073149"/>
                  <a:pt x="54708" y="1020884"/>
                  <a:pt x="93785" y="926123"/>
                </a:cubicBezTo>
                <a:cubicBezTo>
                  <a:pt x="132862" y="831362"/>
                  <a:pt x="178778" y="711200"/>
                  <a:pt x="234462" y="556846"/>
                </a:cubicBezTo>
                <a:cubicBezTo>
                  <a:pt x="290147" y="402492"/>
                  <a:pt x="359019" y="201246"/>
                  <a:pt x="427892" y="0"/>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orme libre 15"/>
          <p:cNvSpPr/>
          <p:nvPr/>
        </p:nvSpPr>
        <p:spPr>
          <a:xfrm>
            <a:off x="3727938" y="3358662"/>
            <a:ext cx="64477" cy="410307"/>
          </a:xfrm>
          <a:custGeom>
            <a:avLst/>
            <a:gdLst>
              <a:gd name="connsiteX0" fmla="*/ 64477 w 64477"/>
              <a:gd name="connsiteY0" fmla="*/ 0 h 410307"/>
              <a:gd name="connsiteX1" fmla="*/ 0 w 64477"/>
              <a:gd name="connsiteY1" fmla="*/ 316523 h 410307"/>
              <a:gd name="connsiteX2" fmla="*/ 0 w 64477"/>
              <a:gd name="connsiteY2" fmla="*/ 316523 h 410307"/>
              <a:gd name="connsiteX3" fmla="*/ 0 w 64477"/>
              <a:gd name="connsiteY3" fmla="*/ 410307 h 410307"/>
            </a:gdLst>
            <a:ahLst/>
            <a:cxnLst>
              <a:cxn ang="0">
                <a:pos x="connsiteX0" y="connsiteY0"/>
              </a:cxn>
              <a:cxn ang="0">
                <a:pos x="connsiteX1" y="connsiteY1"/>
              </a:cxn>
              <a:cxn ang="0">
                <a:pos x="connsiteX2" y="connsiteY2"/>
              </a:cxn>
              <a:cxn ang="0">
                <a:pos x="connsiteX3" y="connsiteY3"/>
              </a:cxn>
            </a:cxnLst>
            <a:rect l="l" t="t" r="r" b="b"/>
            <a:pathLst>
              <a:path w="64477" h="410307">
                <a:moveTo>
                  <a:pt x="64477" y="0"/>
                </a:moveTo>
                <a:lnTo>
                  <a:pt x="0" y="316523"/>
                </a:lnTo>
                <a:lnTo>
                  <a:pt x="0" y="316523"/>
                </a:lnTo>
                <a:lnTo>
                  <a:pt x="0" y="410307"/>
                </a:lnTo>
              </a:path>
            </a:pathLst>
          </a:custGeom>
          <a:noFill/>
          <a:ln w="285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16"/>
          <p:cNvSpPr/>
          <p:nvPr/>
        </p:nvSpPr>
        <p:spPr>
          <a:xfrm>
            <a:off x="1951892" y="3763108"/>
            <a:ext cx="1787770" cy="2033954"/>
          </a:xfrm>
          <a:custGeom>
            <a:avLst/>
            <a:gdLst>
              <a:gd name="connsiteX0" fmla="*/ 0 w 1787770"/>
              <a:gd name="connsiteY0" fmla="*/ 2033954 h 2033954"/>
              <a:gd name="connsiteX1" fmla="*/ 293077 w 1787770"/>
              <a:gd name="connsiteY1" fmla="*/ 1735015 h 2033954"/>
              <a:gd name="connsiteX2" fmla="*/ 621323 w 1787770"/>
              <a:gd name="connsiteY2" fmla="*/ 1342292 h 2033954"/>
              <a:gd name="connsiteX3" fmla="*/ 621323 w 1787770"/>
              <a:gd name="connsiteY3" fmla="*/ 1342292 h 2033954"/>
              <a:gd name="connsiteX4" fmla="*/ 685800 w 1787770"/>
              <a:gd name="connsiteY4" fmla="*/ 1225061 h 2033954"/>
              <a:gd name="connsiteX5" fmla="*/ 943708 w 1787770"/>
              <a:gd name="connsiteY5" fmla="*/ 955430 h 2033954"/>
              <a:gd name="connsiteX6" fmla="*/ 1312985 w 1787770"/>
              <a:gd name="connsiteY6" fmla="*/ 633046 h 2033954"/>
              <a:gd name="connsiteX7" fmla="*/ 1424354 w 1787770"/>
              <a:gd name="connsiteY7" fmla="*/ 480646 h 2033954"/>
              <a:gd name="connsiteX8" fmla="*/ 1787770 w 1787770"/>
              <a:gd name="connsiteY8" fmla="*/ 0 h 203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770" h="2033954">
                <a:moveTo>
                  <a:pt x="0" y="2033954"/>
                </a:moveTo>
                <a:cubicBezTo>
                  <a:pt x="94761" y="1942123"/>
                  <a:pt x="189523" y="1850292"/>
                  <a:pt x="293077" y="1735015"/>
                </a:cubicBezTo>
                <a:cubicBezTo>
                  <a:pt x="396631" y="1619738"/>
                  <a:pt x="621323" y="1342292"/>
                  <a:pt x="621323" y="1342292"/>
                </a:cubicBezTo>
                <a:lnTo>
                  <a:pt x="621323" y="1342292"/>
                </a:lnTo>
                <a:cubicBezTo>
                  <a:pt x="632069" y="1322753"/>
                  <a:pt x="632069" y="1289538"/>
                  <a:pt x="685800" y="1225061"/>
                </a:cubicBezTo>
                <a:cubicBezTo>
                  <a:pt x="739531" y="1160584"/>
                  <a:pt x="839177" y="1054099"/>
                  <a:pt x="943708" y="955430"/>
                </a:cubicBezTo>
                <a:cubicBezTo>
                  <a:pt x="1048239" y="856761"/>
                  <a:pt x="1232877" y="712177"/>
                  <a:pt x="1312985" y="633046"/>
                </a:cubicBezTo>
                <a:cubicBezTo>
                  <a:pt x="1393093" y="553915"/>
                  <a:pt x="1345223" y="586154"/>
                  <a:pt x="1424354" y="480646"/>
                </a:cubicBezTo>
                <a:cubicBezTo>
                  <a:pt x="1503485" y="375138"/>
                  <a:pt x="1645627" y="187569"/>
                  <a:pt x="1787770" y="0"/>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3993286" y="3366838"/>
            <a:ext cx="671681" cy="196977"/>
          </a:xfrm>
          <a:prstGeom prst="ellipse">
            <a:avLst/>
          </a:prstGeom>
          <a:noFill/>
          <a:ln>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3475891" y="5328138"/>
            <a:ext cx="457201" cy="164124"/>
          </a:xfrm>
          <a:prstGeom prst="ellipse">
            <a:avLst/>
          </a:prstGeom>
          <a:noFill/>
          <a:ln>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rot="17468725">
            <a:off x="3306413" y="5692934"/>
            <a:ext cx="510003" cy="7184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1794593" y="5782672"/>
            <a:ext cx="402390" cy="196977"/>
          </a:xfrm>
          <a:prstGeom prst="ellipse">
            <a:avLst/>
          </a:prstGeom>
          <a:noFill/>
          <a:ln>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nvSpPr>
        <p:spPr>
          <a:xfrm>
            <a:off x="3475891" y="3704170"/>
            <a:ext cx="402390" cy="196977"/>
          </a:xfrm>
          <a:prstGeom prst="ellipse">
            <a:avLst/>
          </a:prstGeom>
          <a:noFill/>
          <a:ln>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2036104" y="809280"/>
            <a:ext cx="720080" cy="261610"/>
          </a:xfrm>
          <a:prstGeom prst="rect">
            <a:avLst/>
          </a:prstGeom>
          <a:noFill/>
        </p:spPr>
        <p:txBody>
          <a:bodyPr wrap="square" rtlCol="0">
            <a:spAutoFit/>
          </a:bodyPr>
          <a:lstStyle/>
          <a:p>
            <a:r>
              <a:rPr lang="fr-FR" sz="1050" dirty="0">
                <a:solidFill>
                  <a:srgbClr val="FF0000"/>
                </a:solidFill>
              </a:rPr>
              <a:t>1770</a:t>
            </a:r>
          </a:p>
        </p:txBody>
      </p:sp>
    </p:spTree>
    <p:extLst>
      <p:ext uri="{BB962C8B-B14F-4D97-AF65-F5344CB8AC3E}">
        <p14:creationId xmlns:p14="http://schemas.microsoft.com/office/powerpoint/2010/main" val="134956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par>
                          <p:cTn id="12" fill="hold">
                            <p:stCondLst>
                              <p:cond delay="2500"/>
                            </p:stCondLst>
                            <p:childTnLst>
                              <p:par>
                                <p:cTn id="13" presetID="22" presetClass="entr" presetSubtype="1"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par>
                          <p:cTn id="20" fill="hold">
                            <p:stCondLst>
                              <p:cond delay="35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par>
                          <p:cTn id="24" fill="hold">
                            <p:stCondLst>
                              <p:cond delay="4000"/>
                            </p:stCondLst>
                            <p:childTnLst>
                              <p:par>
                                <p:cTn id="25" presetID="22" presetClass="entr" presetSubtype="1"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Atlas national.jpg"/>
          <p:cNvPicPr>
            <a:picLocks noChangeAspect="1"/>
          </p:cNvPicPr>
          <p:nvPr/>
        </p:nvPicPr>
        <p:blipFill>
          <a:blip r:embed="rId2" cstate="print"/>
          <a:srcRect b="1040"/>
          <a:stretch>
            <a:fillRect/>
          </a:stretch>
        </p:blipFill>
        <p:spPr>
          <a:xfrm>
            <a:off x="381001" y="0"/>
            <a:ext cx="6156325" cy="3481330"/>
          </a:xfrm>
          <a:prstGeom prst="rect">
            <a:avLst/>
          </a:prstGeom>
          <a:ln>
            <a:noFill/>
          </a:ln>
          <a:effectLst>
            <a:outerShdw blurRad="292100" dist="139700" dir="2700000" algn="tl" rotWithShape="0">
              <a:srgbClr val="333333">
                <a:alpha val="65000"/>
              </a:srgbClr>
            </a:outerShdw>
          </a:effectLst>
        </p:spPr>
      </p:pic>
      <p:sp>
        <p:nvSpPr>
          <p:cNvPr id="8" name="Ellipse 7"/>
          <p:cNvSpPr/>
          <p:nvPr/>
        </p:nvSpPr>
        <p:spPr>
          <a:xfrm>
            <a:off x="4737101" y="2781300"/>
            <a:ext cx="1008063" cy="64770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Ellipse 13"/>
          <p:cNvSpPr/>
          <p:nvPr/>
        </p:nvSpPr>
        <p:spPr>
          <a:xfrm>
            <a:off x="1928813" y="981075"/>
            <a:ext cx="1079500" cy="719138"/>
          </a:xfrm>
          <a:prstGeom prst="ellipse">
            <a:avLst/>
          </a:prstGeom>
          <a:noFill/>
          <a:ln w="38100">
            <a:solidFill>
              <a:srgbClr val="36F32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Ellipse 14"/>
          <p:cNvSpPr/>
          <p:nvPr/>
        </p:nvSpPr>
        <p:spPr>
          <a:xfrm>
            <a:off x="704850" y="0"/>
            <a:ext cx="1295400" cy="64770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2" name="Image 11" descr="Carte-itinéraire-XVIIIe.jpg"/>
          <p:cNvPicPr>
            <a:picLocks noChangeAspect="1"/>
          </p:cNvPicPr>
          <p:nvPr/>
        </p:nvPicPr>
        <p:blipFill>
          <a:blip r:embed="rId3" cstate="print"/>
          <a:stretch>
            <a:fillRect/>
          </a:stretch>
        </p:blipFill>
        <p:spPr>
          <a:xfrm>
            <a:off x="669032" y="3527830"/>
            <a:ext cx="8460432" cy="3330170"/>
          </a:xfrm>
          <a:prstGeom prst="rect">
            <a:avLst/>
          </a:prstGeom>
          <a:ln>
            <a:noFill/>
          </a:ln>
          <a:effectLst>
            <a:outerShdw blurRad="292100" dist="139700" dir="2700000" algn="tl" rotWithShape="0">
              <a:srgbClr val="333333">
                <a:alpha val="65000"/>
              </a:srgbClr>
            </a:outerShdw>
          </a:effectLst>
        </p:spPr>
      </p:pic>
      <p:sp>
        <p:nvSpPr>
          <p:cNvPr id="13" name="ZoneTexte 12"/>
          <p:cNvSpPr txBox="1"/>
          <p:nvPr/>
        </p:nvSpPr>
        <p:spPr>
          <a:xfrm>
            <a:off x="5385048" y="3573016"/>
            <a:ext cx="1872208" cy="830997"/>
          </a:xfrm>
          <a:prstGeom prst="rect">
            <a:avLst/>
          </a:prstGeom>
          <a:noFill/>
        </p:spPr>
        <p:txBody>
          <a:bodyPr wrap="square" rtlCol="0">
            <a:spAutoFit/>
          </a:bodyPr>
          <a:lstStyle/>
          <a:p>
            <a:pPr algn="ctr"/>
            <a:r>
              <a:rPr lang="fr-FR" sz="1600" dirty="0" err="1">
                <a:latin typeface="+mj-lt"/>
              </a:rPr>
              <a:t>Ogée</a:t>
            </a:r>
            <a:r>
              <a:rPr lang="fr-FR" sz="1600" dirty="0">
                <a:latin typeface="+mj-lt"/>
              </a:rPr>
              <a:t>, </a:t>
            </a:r>
            <a:r>
              <a:rPr lang="fr-FR" sz="1600" i="1" dirty="0">
                <a:latin typeface="+mj-lt"/>
              </a:rPr>
              <a:t>Atlas itinéraire de Bretagne </a:t>
            </a:r>
            <a:r>
              <a:rPr lang="fr-FR" sz="1600" dirty="0">
                <a:latin typeface="+mj-lt"/>
              </a:rPr>
              <a:t>(1769)</a:t>
            </a:r>
          </a:p>
        </p:txBody>
      </p:sp>
      <p:sp>
        <p:nvSpPr>
          <p:cNvPr id="16" name="Ellipse 15"/>
          <p:cNvSpPr/>
          <p:nvPr/>
        </p:nvSpPr>
        <p:spPr>
          <a:xfrm>
            <a:off x="1280592" y="5262112"/>
            <a:ext cx="576064" cy="255119"/>
          </a:xfrm>
          <a:prstGeom prst="ellipse">
            <a:avLst/>
          </a:prstGeom>
          <a:noFill/>
          <a:ln w="38100">
            <a:solidFill>
              <a:srgbClr val="36F32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Ellipse 16"/>
          <p:cNvSpPr/>
          <p:nvPr/>
        </p:nvSpPr>
        <p:spPr>
          <a:xfrm>
            <a:off x="2144688" y="3429000"/>
            <a:ext cx="936104" cy="36004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Ellipse 17"/>
          <p:cNvSpPr/>
          <p:nvPr/>
        </p:nvSpPr>
        <p:spPr>
          <a:xfrm>
            <a:off x="560512" y="6381328"/>
            <a:ext cx="648072" cy="36004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9" name="ZoneTexte 18"/>
          <p:cNvSpPr txBox="1"/>
          <p:nvPr/>
        </p:nvSpPr>
        <p:spPr>
          <a:xfrm>
            <a:off x="6681192" y="242828"/>
            <a:ext cx="2808312" cy="2800767"/>
          </a:xfrm>
          <a:prstGeom prst="rect">
            <a:avLst/>
          </a:prstGeom>
          <a:noFill/>
        </p:spPr>
        <p:txBody>
          <a:bodyPr wrap="square">
            <a:spAutoFit/>
          </a:bodyPr>
          <a:lstStyle/>
          <a:p>
            <a:pPr marL="177800" indent="-177800">
              <a:defRPr/>
            </a:pPr>
            <a:r>
              <a:rPr lang="fr-FR" sz="1600" i="1" dirty="0"/>
              <a:t>Atlas National (1790-1795)</a:t>
            </a:r>
            <a:r>
              <a:rPr lang="fr-FR" sz="1600" dirty="0"/>
              <a:t>: « Route de Rennes à Angers » par La Guerche</a:t>
            </a:r>
          </a:p>
          <a:p>
            <a:pPr marL="177800" indent="-177800">
              <a:defRPr/>
            </a:pPr>
            <a:r>
              <a:rPr lang="fr-FR" sz="1600" dirty="0"/>
              <a:t>	</a:t>
            </a:r>
          </a:p>
          <a:p>
            <a:pPr marL="177800" indent="-177800">
              <a:defRPr/>
            </a:pPr>
            <a:r>
              <a:rPr lang="fr-FR" sz="1600" dirty="0"/>
              <a:t>« Route de Rennes à Paris » par Vitré</a:t>
            </a:r>
          </a:p>
          <a:p>
            <a:pPr marL="177800" indent="-177800">
              <a:defRPr/>
            </a:pPr>
            <a:endParaRPr lang="fr-FR" sz="1600" dirty="0"/>
          </a:p>
          <a:p>
            <a:pPr marL="177800" indent="-177800" algn="r">
              <a:defRPr/>
            </a:pPr>
            <a:endParaRPr lang="fr-FR" sz="1600" i="1" dirty="0"/>
          </a:p>
          <a:p>
            <a:pPr marL="177800" indent="-177800" algn="r">
              <a:defRPr/>
            </a:pPr>
            <a:r>
              <a:rPr lang="fr-FR" sz="1600" i="1" dirty="0"/>
              <a:t>Cartes du XIX</a:t>
            </a:r>
            <a:r>
              <a:rPr lang="fr-FR" sz="1600" i="1" baseline="30000" dirty="0"/>
              <a:t>e</a:t>
            </a:r>
            <a:r>
              <a:rPr lang="fr-FR" sz="1600" i="1" dirty="0"/>
              <a:t> s. </a:t>
            </a:r>
            <a:r>
              <a:rPr lang="fr-FR" sz="1600" dirty="0"/>
              <a:t>: « Route de Rennes à La </a:t>
            </a:r>
            <a:r>
              <a:rPr lang="fr-FR" sz="1600" dirty="0" err="1"/>
              <a:t>Guerche</a:t>
            </a:r>
            <a:r>
              <a:rPr lang="fr-FR" sz="1600" dirty="0"/>
              <a:t> »</a:t>
            </a:r>
          </a:p>
          <a:p>
            <a:pPr>
              <a:defRPr/>
            </a:pPr>
            <a:endParaRPr lang="fr-FR" sz="1600" dirty="0"/>
          </a:p>
        </p:txBody>
      </p:sp>
    </p:spTree>
    <p:extLst>
      <p:ext uri="{BB962C8B-B14F-4D97-AF65-F5344CB8AC3E}">
        <p14:creationId xmlns:p14="http://schemas.microsoft.com/office/powerpoint/2010/main" val="24123817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Atlas national.jpg"/>
          <p:cNvPicPr>
            <a:picLocks noChangeAspect="1"/>
          </p:cNvPicPr>
          <p:nvPr/>
        </p:nvPicPr>
        <p:blipFill>
          <a:blip r:embed="rId2" cstate="print"/>
          <a:srcRect/>
          <a:stretch>
            <a:fillRect/>
          </a:stretch>
        </p:blipFill>
        <p:spPr>
          <a:xfrm>
            <a:off x="381001" y="0"/>
            <a:ext cx="6156325" cy="3517900"/>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a:blip r:embed="rId3" cstate="print"/>
          <a:srcRect r="32202"/>
          <a:stretch>
            <a:fillRect/>
          </a:stretch>
        </p:blipFill>
        <p:spPr bwMode="auto">
          <a:xfrm>
            <a:off x="381000" y="1989138"/>
            <a:ext cx="3924300" cy="4176712"/>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60389" y="6165851"/>
            <a:ext cx="3455987" cy="577081"/>
          </a:xfrm>
          <a:prstGeom prst="rect">
            <a:avLst/>
          </a:prstGeom>
        </p:spPr>
        <p:txBody>
          <a:bodyPr>
            <a:spAutoFit/>
          </a:bodyPr>
          <a:lstStyle/>
          <a:p>
            <a:pPr>
              <a:defRPr/>
            </a:pPr>
            <a:r>
              <a:rPr lang="fr-FR" sz="1050" b="1" dirty="0"/>
              <a:t>Places fortes sur les marches bretonnes </a:t>
            </a:r>
            <a:r>
              <a:rPr lang="fr-FR" sz="1050" dirty="0"/>
              <a:t>(http://creativecommons.org/</a:t>
            </a:r>
          </a:p>
          <a:p>
            <a:pPr>
              <a:defRPr/>
            </a:pPr>
            <a:r>
              <a:rPr lang="fr-FR" sz="1050" dirty="0" err="1"/>
              <a:t>licenses</a:t>
            </a:r>
            <a:r>
              <a:rPr lang="fr-FR" sz="1050" dirty="0"/>
              <a:t>/by-sa/3.0/)</a:t>
            </a:r>
          </a:p>
        </p:txBody>
      </p:sp>
      <p:sp>
        <p:nvSpPr>
          <p:cNvPr id="8" name="Ellipse 7"/>
          <p:cNvSpPr/>
          <p:nvPr/>
        </p:nvSpPr>
        <p:spPr>
          <a:xfrm>
            <a:off x="4737101" y="2781300"/>
            <a:ext cx="1008063" cy="64770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0" name="Connecteur droit avec flèche 9"/>
          <p:cNvCxnSpPr/>
          <p:nvPr/>
        </p:nvCxnSpPr>
        <p:spPr>
          <a:xfrm flipV="1">
            <a:off x="2144713" y="4292601"/>
            <a:ext cx="1008062" cy="28892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218" name="Picture 2" descr="Château de La Guerche"/>
          <p:cNvPicPr>
            <a:picLocks noChangeAspect="1" noChangeArrowheads="1"/>
          </p:cNvPicPr>
          <p:nvPr/>
        </p:nvPicPr>
        <p:blipFill>
          <a:blip r:embed="rId4" cstate="print"/>
          <a:srcRect/>
          <a:stretch>
            <a:fillRect/>
          </a:stretch>
        </p:blipFill>
        <p:spPr bwMode="auto">
          <a:xfrm>
            <a:off x="4953000" y="3644900"/>
            <a:ext cx="4032250" cy="3024188"/>
          </a:xfrm>
          <a:prstGeom prst="rect">
            <a:avLst/>
          </a:prstGeom>
          <a:noFill/>
          <a:ln w="9525">
            <a:noFill/>
            <a:miter lim="800000"/>
            <a:headEnd/>
            <a:tailEnd/>
          </a:ln>
        </p:spPr>
      </p:pic>
      <p:sp>
        <p:nvSpPr>
          <p:cNvPr id="14" name="Ellipse 13"/>
          <p:cNvSpPr/>
          <p:nvPr/>
        </p:nvSpPr>
        <p:spPr>
          <a:xfrm>
            <a:off x="1928813" y="981075"/>
            <a:ext cx="1079500" cy="719138"/>
          </a:xfrm>
          <a:prstGeom prst="ellipse">
            <a:avLst/>
          </a:prstGeom>
          <a:noFill/>
          <a:ln w="38100">
            <a:solidFill>
              <a:srgbClr val="36F32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Ellipse 14"/>
          <p:cNvSpPr/>
          <p:nvPr/>
        </p:nvSpPr>
        <p:spPr>
          <a:xfrm>
            <a:off x="704850" y="0"/>
            <a:ext cx="1295400" cy="64770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ZoneTexte 10"/>
          <p:cNvSpPr txBox="1"/>
          <p:nvPr/>
        </p:nvSpPr>
        <p:spPr>
          <a:xfrm>
            <a:off x="4953001" y="3645025"/>
            <a:ext cx="2093843" cy="307777"/>
          </a:xfrm>
          <a:prstGeom prst="rect">
            <a:avLst/>
          </a:prstGeom>
          <a:noFill/>
        </p:spPr>
        <p:txBody>
          <a:bodyPr wrap="none" rtlCol="0">
            <a:spAutoFit/>
          </a:bodyPr>
          <a:lstStyle/>
          <a:p>
            <a:r>
              <a:rPr lang="fr-FR" sz="1400" dirty="0"/>
              <a:t>Château de La </a:t>
            </a:r>
            <a:r>
              <a:rPr lang="fr-FR" sz="1400" dirty="0" err="1"/>
              <a:t>Guerche</a:t>
            </a:r>
            <a:endParaRPr lang="fr-FR" sz="1400" dirty="0"/>
          </a:p>
        </p:txBody>
      </p:sp>
      <p:sp>
        <p:nvSpPr>
          <p:cNvPr id="12" name="ZoneTexte 11"/>
          <p:cNvSpPr txBox="1"/>
          <p:nvPr/>
        </p:nvSpPr>
        <p:spPr>
          <a:xfrm>
            <a:off x="6681192" y="242828"/>
            <a:ext cx="2808312" cy="2800767"/>
          </a:xfrm>
          <a:prstGeom prst="rect">
            <a:avLst/>
          </a:prstGeom>
          <a:noFill/>
        </p:spPr>
        <p:txBody>
          <a:bodyPr wrap="square">
            <a:spAutoFit/>
          </a:bodyPr>
          <a:lstStyle/>
          <a:p>
            <a:pPr marL="177800" indent="-177800">
              <a:defRPr/>
            </a:pPr>
            <a:r>
              <a:rPr lang="fr-FR" sz="1600" i="1" dirty="0"/>
              <a:t>Atlas National (1790-1795)</a:t>
            </a:r>
            <a:r>
              <a:rPr lang="fr-FR" sz="1600" dirty="0"/>
              <a:t>: « Route de Rennes à Angers » par La Guerche</a:t>
            </a:r>
          </a:p>
          <a:p>
            <a:pPr marL="177800" indent="-177800">
              <a:defRPr/>
            </a:pPr>
            <a:r>
              <a:rPr lang="fr-FR" sz="1600" dirty="0"/>
              <a:t>	« Route de Rennes à Paris » par Vitré</a:t>
            </a:r>
          </a:p>
          <a:p>
            <a:pPr marL="177800" indent="-177800">
              <a:defRPr/>
            </a:pPr>
            <a:endParaRPr lang="fr-FR" sz="1600" dirty="0"/>
          </a:p>
          <a:p>
            <a:pPr marL="177800" indent="-177800">
              <a:defRPr/>
            </a:pPr>
            <a:endParaRPr lang="fr-FR" sz="1600" i="1" dirty="0"/>
          </a:p>
          <a:p>
            <a:pPr marL="177800" indent="-177800">
              <a:defRPr/>
            </a:pPr>
            <a:endParaRPr lang="fr-FR" sz="1600" i="1" dirty="0"/>
          </a:p>
          <a:p>
            <a:pPr marL="177800" indent="-177800" algn="r">
              <a:defRPr/>
            </a:pPr>
            <a:r>
              <a:rPr lang="fr-FR" sz="1600" i="1" dirty="0"/>
              <a:t>Cartes du XIX</a:t>
            </a:r>
            <a:r>
              <a:rPr lang="fr-FR" sz="1600" i="1" baseline="30000" dirty="0"/>
              <a:t>e</a:t>
            </a:r>
            <a:r>
              <a:rPr lang="fr-FR" sz="1600" i="1" dirty="0"/>
              <a:t> s. </a:t>
            </a:r>
            <a:r>
              <a:rPr lang="fr-FR" sz="1600" dirty="0"/>
              <a:t>: « Route de Rennes à La </a:t>
            </a:r>
            <a:r>
              <a:rPr lang="fr-FR" sz="1600" dirty="0" err="1"/>
              <a:t>Guerche</a:t>
            </a:r>
            <a:r>
              <a:rPr lang="fr-FR" sz="1600" dirty="0"/>
              <a:t> »</a:t>
            </a:r>
          </a:p>
          <a:p>
            <a:pPr>
              <a:defRPr/>
            </a:pPr>
            <a:endParaRPr lang="fr-FR" sz="1600" dirty="0"/>
          </a:p>
        </p:txBody>
      </p:sp>
    </p:spTree>
    <p:extLst>
      <p:ext uri="{BB962C8B-B14F-4D97-AF65-F5344CB8AC3E}">
        <p14:creationId xmlns:p14="http://schemas.microsoft.com/office/powerpoint/2010/main" val="11824627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rot="5400000">
            <a:off x="1617487" y="-746990"/>
            <a:ext cx="6743035" cy="8280920"/>
          </a:xfrm>
          <a:prstGeom prst="rect">
            <a:avLst/>
          </a:prstGeom>
        </p:spPr>
      </p:pic>
    </p:spTree>
    <p:extLst>
      <p:ext uri="{BB962C8B-B14F-4D97-AF65-F5344CB8AC3E}">
        <p14:creationId xmlns:p14="http://schemas.microsoft.com/office/powerpoint/2010/main" val="11461428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00025" y="6165850"/>
            <a:ext cx="9505950" cy="692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32771" name="Image 1" descr="Carte42_RennesAngers-HS.jpg"/>
          <p:cNvPicPr>
            <a:picLocks noChangeAspect="1"/>
          </p:cNvPicPr>
          <p:nvPr/>
        </p:nvPicPr>
        <p:blipFill>
          <a:blip r:embed="rId2" cstate="print"/>
          <a:srcRect/>
          <a:stretch>
            <a:fillRect/>
          </a:stretch>
        </p:blipFill>
        <p:spPr bwMode="auto">
          <a:xfrm>
            <a:off x="381000" y="41276"/>
            <a:ext cx="4859338" cy="6816725"/>
          </a:xfrm>
          <a:prstGeom prst="rect">
            <a:avLst/>
          </a:prstGeom>
          <a:noFill/>
          <a:ln w="9525">
            <a:noFill/>
            <a:miter lim="800000"/>
            <a:headEnd/>
            <a:tailEnd/>
          </a:ln>
        </p:spPr>
      </p:pic>
      <p:graphicFrame>
        <p:nvGraphicFramePr>
          <p:cNvPr id="4" name="Tableau 3"/>
          <p:cNvGraphicFramePr>
            <a:graphicFrameLocks noGrp="1"/>
          </p:cNvGraphicFramePr>
          <p:nvPr/>
        </p:nvGraphicFramePr>
        <p:xfrm>
          <a:off x="3584848" y="44625"/>
          <a:ext cx="5940152" cy="2708921"/>
        </p:xfrm>
        <a:graphic>
          <a:graphicData uri="http://schemas.openxmlformats.org/drawingml/2006/table">
            <a:tbl>
              <a:tblPr>
                <a:tableStyleId>{3C2FFA5D-87B4-456A-9821-1D502468CF0F}</a:tableStyleId>
              </a:tblPr>
              <a:tblGrid>
                <a:gridCol w="2113626">
                  <a:extLst>
                    <a:ext uri="{9D8B030D-6E8A-4147-A177-3AD203B41FA5}">
                      <a16:colId xmlns:a16="http://schemas.microsoft.com/office/drawing/2014/main" val="20000"/>
                    </a:ext>
                  </a:extLst>
                </a:gridCol>
                <a:gridCol w="1117052">
                  <a:extLst>
                    <a:ext uri="{9D8B030D-6E8A-4147-A177-3AD203B41FA5}">
                      <a16:colId xmlns:a16="http://schemas.microsoft.com/office/drawing/2014/main" val="20001"/>
                    </a:ext>
                  </a:extLst>
                </a:gridCol>
                <a:gridCol w="1534146">
                  <a:extLst>
                    <a:ext uri="{9D8B030D-6E8A-4147-A177-3AD203B41FA5}">
                      <a16:colId xmlns:a16="http://schemas.microsoft.com/office/drawing/2014/main" val="20002"/>
                    </a:ext>
                  </a:extLst>
                </a:gridCol>
                <a:gridCol w="1175328">
                  <a:extLst>
                    <a:ext uri="{9D8B030D-6E8A-4147-A177-3AD203B41FA5}">
                      <a16:colId xmlns:a16="http://schemas.microsoft.com/office/drawing/2014/main" val="20003"/>
                    </a:ext>
                  </a:extLst>
                </a:gridCol>
              </a:tblGrid>
              <a:tr h="434026">
                <a:tc>
                  <a:txBody>
                    <a:bodyPr/>
                    <a:lstStyle/>
                    <a:p>
                      <a:pPr algn="ctr">
                        <a:spcAft>
                          <a:spcPts val="0"/>
                        </a:spcAft>
                      </a:pPr>
                      <a:r>
                        <a:rPr lang="fr-FR" sz="1100" b="1" dirty="0">
                          <a:solidFill>
                            <a:srgbClr val="0070C0"/>
                          </a:solidFill>
                        </a:rPr>
                        <a:t>Tracés</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b="1" dirty="0">
                          <a:solidFill>
                            <a:srgbClr val="0070C0"/>
                          </a:solidFill>
                        </a:rPr>
                        <a:t>Ante-quem</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b="1" dirty="0">
                          <a:solidFill>
                            <a:srgbClr val="0070C0"/>
                          </a:solidFill>
                        </a:rPr>
                        <a:t>Post-quem</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b="1" dirty="0">
                          <a:solidFill>
                            <a:srgbClr val="0070C0"/>
                          </a:solidFill>
                        </a:rPr>
                        <a:t>Total</a:t>
                      </a:r>
                      <a:endParaRPr lang="fr-FR" sz="1200" b="1" dirty="0">
                        <a:solidFill>
                          <a:srgbClr val="0070C0"/>
                        </a:solidFill>
                        <a:latin typeface="Calibri"/>
                        <a:ea typeface="Calibri"/>
                        <a:cs typeface="Times New Roman"/>
                      </a:endParaRPr>
                    </a:p>
                  </a:txBody>
                  <a:tcPr marL="0" marR="0" marT="0" marB="0" anchor="ctr">
                    <a:solidFill>
                      <a:srgbClr val="FFFFFF"/>
                    </a:solidFill>
                  </a:tcPr>
                </a:tc>
                <a:extLst>
                  <a:ext uri="{0D108BD9-81ED-4DB2-BD59-A6C34878D82A}">
                    <a16:rowId xmlns:a16="http://schemas.microsoft.com/office/drawing/2014/main" val="10000"/>
                  </a:ext>
                </a:extLst>
              </a:tr>
              <a:tr h="431985">
                <a:tc>
                  <a:txBody>
                    <a:bodyPr/>
                    <a:lstStyle/>
                    <a:p>
                      <a:pPr marL="92075" indent="-92075" algn="l">
                        <a:spcAft>
                          <a:spcPts val="0"/>
                        </a:spcAft>
                      </a:pPr>
                      <a:r>
                        <a:rPr lang="fr-FR" sz="1100" b="1" dirty="0">
                          <a:solidFill>
                            <a:srgbClr val="0070C0"/>
                          </a:solidFill>
                        </a:rPr>
                        <a:t>  Voie romaine au sud de     Châteaugiron (tracé n°1)</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Haut Empire (et âge du Fer ?)</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Environ Xe-XIIe</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 10 siècles</a:t>
                      </a:r>
                      <a:endParaRPr lang="fr-FR" sz="1200" dirty="0">
                        <a:solidFill>
                          <a:srgbClr val="0070C0"/>
                        </a:solidFill>
                        <a:latin typeface="Calibri"/>
                        <a:ea typeface="Calibri"/>
                        <a:cs typeface="Times New Roman"/>
                      </a:endParaRPr>
                    </a:p>
                  </a:txBody>
                  <a:tcPr marL="0" marR="0" marT="0" marB="0" anchor="ctr">
                    <a:solidFill>
                      <a:srgbClr val="FFFFFF"/>
                    </a:solidFill>
                  </a:tcPr>
                </a:tc>
                <a:extLst>
                  <a:ext uri="{0D108BD9-81ED-4DB2-BD59-A6C34878D82A}">
                    <a16:rowId xmlns:a16="http://schemas.microsoft.com/office/drawing/2014/main" val="10001"/>
                  </a:ext>
                </a:extLst>
              </a:tr>
              <a:tr h="657842">
                <a:tc>
                  <a:txBody>
                    <a:bodyPr/>
                    <a:lstStyle/>
                    <a:p>
                      <a:pPr marL="92075" indent="-92075" algn="l">
                        <a:spcAft>
                          <a:spcPts val="0"/>
                        </a:spcAft>
                      </a:pPr>
                      <a:r>
                        <a:rPr lang="fr-FR" sz="1100" b="1" dirty="0">
                          <a:solidFill>
                            <a:srgbClr val="0070C0"/>
                          </a:solidFill>
                        </a:rPr>
                        <a:t>  par Rennes, Châteaugiron et La Guerche (tracé n°2)</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XIe-XIIIe</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XIXe</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 7-8 siècles</a:t>
                      </a:r>
                      <a:endParaRPr lang="fr-FR" sz="1200" dirty="0">
                        <a:solidFill>
                          <a:srgbClr val="0070C0"/>
                        </a:solidFill>
                        <a:latin typeface="Calibri"/>
                        <a:ea typeface="Calibri"/>
                        <a:cs typeface="Times New Roman"/>
                      </a:endParaRPr>
                    </a:p>
                  </a:txBody>
                  <a:tcPr marL="0" marR="0" marT="0" marB="0" anchor="ctr">
                    <a:solidFill>
                      <a:srgbClr val="FFFFFF"/>
                    </a:solidFill>
                  </a:tcPr>
                </a:tc>
                <a:extLst>
                  <a:ext uri="{0D108BD9-81ED-4DB2-BD59-A6C34878D82A}">
                    <a16:rowId xmlns:a16="http://schemas.microsoft.com/office/drawing/2014/main" val="10002"/>
                  </a:ext>
                </a:extLst>
              </a:tr>
              <a:tr h="595255">
                <a:tc>
                  <a:txBody>
                    <a:bodyPr/>
                    <a:lstStyle/>
                    <a:p>
                      <a:pPr algn="l">
                        <a:spcAft>
                          <a:spcPts val="0"/>
                        </a:spcAft>
                      </a:pPr>
                      <a:r>
                        <a:rPr lang="fr-FR" sz="1100" b="1" dirty="0">
                          <a:solidFill>
                            <a:srgbClr val="0070C0"/>
                          </a:solidFill>
                        </a:rPr>
                        <a:t>  par Rennes/Châteaubriant </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XIe-XIIIe ?</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Milieu </a:t>
                      </a:r>
                      <a:r>
                        <a:rPr lang="fr-FR" sz="1100" cap="small" dirty="0">
                          <a:solidFill>
                            <a:srgbClr val="0070C0"/>
                          </a:solidFill>
                        </a:rPr>
                        <a:t>XX</a:t>
                      </a:r>
                      <a:r>
                        <a:rPr lang="fr-FR" sz="1100" baseline="30000" dirty="0">
                          <a:solidFill>
                            <a:srgbClr val="0070C0"/>
                          </a:solidFill>
                        </a:rPr>
                        <a:t>e</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 8-9 siècles</a:t>
                      </a:r>
                      <a:endParaRPr lang="fr-FR" sz="1200" dirty="0">
                        <a:solidFill>
                          <a:srgbClr val="0070C0"/>
                        </a:solidFill>
                        <a:latin typeface="Calibri"/>
                        <a:ea typeface="Calibri"/>
                        <a:cs typeface="Times New Roman"/>
                      </a:endParaRPr>
                    </a:p>
                  </a:txBody>
                  <a:tcPr marL="0" marR="0" marT="0" marB="0" anchor="ctr">
                    <a:solidFill>
                      <a:srgbClr val="FFFFFF"/>
                    </a:solidFill>
                  </a:tcPr>
                </a:tc>
                <a:extLst>
                  <a:ext uri="{0D108BD9-81ED-4DB2-BD59-A6C34878D82A}">
                    <a16:rowId xmlns:a16="http://schemas.microsoft.com/office/drawing/2014/main" val="10003"/>
                  </a:ext>
                </a:extLst>
              </a:tr>
              <a:tr h="589813">
                <a:tc>
                  <a:txBody>
                    <a:bodyPr/>
                    <a:lstStyle/>
                    <a:p>
                      <a:pPr algn="l">
                        <a:spcAft>
                          <a:spcPts val="0"/>
                        </a:spcAft>
                      </a:pPr>
                      <a:r>
                        <a:rPr lang="fr-FR" sz="1100" b="1" dirty="0">
                          <a:solidFill>
                            <a:srgbClr val="0070C0"/>
                          </a:solidFill>
                        </a:rPr>
                        <a:t>  par Rennes/Janzé/Pouancé</a:t>
                      </a:r>
                      <a:endParaRPr lang="fr-FR" sz="1200" b="1"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Milieu XXe</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Aujourd’hui</a:t>
                      </a:r>
                      <a:endParaRPr lang="fr-FR" sz="1200" dirty="0">
                        <a:solidFill>
                          <a:srgbClr val="0070C0"/>
                        </a:solidFill>
                        <a:latin typeface="Calibri"/>
                        <a:ea typeface="Calibri"/>
                        <a:cs typeface="Times New Roman"/>
                      </a:endParaRPr>
                    </a:p>
                  </a:txBody>
                  <a:tcPr marL="0" marR="0" marT="0" marB="0" anchor="ctr">
                    <a:solidFill>
                      <a:srgbClr val="FFFFFF"/>
                    </a:solidFill>
                  </a:tcPr>
                </a:tc>
                <a:tc>
                  <a:txBody>
                    <a:bodyPr/>
                    <a:lstStyle/>
                    <a:p>
                      <a:pPr algn="ctr">
                        <a:spcAft>
                          <a:spcPts val="0"/>
                        </a:spcAft>
                      </a:pPr>
                      <a:r>
                        <a:rPr lang="fr-FR" sz="1100" dirty="0">
                          <a:solidFill>
                            <a:srgbClr val="0070C0"/>
                          </a:solidFill>
                        </a:rPr>
                        <a:t>± 50 ans</a:t>
                      </a:r>
                      <a:endParaRPr lang="fr-FR" sz="1200" dirty="0">
                        <a:solidFill>
                          <a:srgbClr val="0070C0"/>
                        </a:solidFill>
                        <a:latin typeface="Calibri"/>
                        <a:ea typeface="Calibri"/>
                        <a:cs typeface="Times New Roman"/>
                      </a:endParaRPr>
                    </a:p>
                  </a:txBody>
                  <a:tcPr marL="0" marR="0" marT="0" marB="0" anchor="ctr">
                    <a:solidFill>
                      <a:srgbClr val="FFFFFF"/>
                    </a:solidFill>
                  </a:tcPr>
                </a:tc>
                <a:extLst>
                  <a:ext uri="{0D108BD9-81ED-4DB2-BD59-A6C34878D82A}">
                    <a16:rowId xmlns:a16="http://schemas.microsoft.com/office/drawing/2014/main" val="10004"/>
                  </a:ext>
                </a:extLst>
              </a:tr>
            </a:tbl>
          </a:graphicData>
        </a:graphic>
      </p:graphicFrame>
      <p:sp>
        <p:nvSpPr>
          <p:cNvPr id="5" name="Rectangle 4"/>
          <p:cNvSpPr>
            <a:spLocks noChangeArrowheads="1"/>
          </p:cNvSpPr>
          <p:nvPr/>
        </p:nvSpPr>
        <p:spPr bwMode="auto">
          <a:xfrm>
            <a:off x="3728864" y="2781300"/>
            <a:ext cx="5796136" cy="261610"/>
          </a:xfrm>
          <a:prstGeom prst="rect">
            <a:avLst/>
          </a:prstGeom>
          <a:solidFill>
            <a:schemeClr val="bg1"/>
          </a:solidFill>
          <a:ln w="9525">
            <a:noFill/>
            <a:miter lim="800000"/>
            <a:headEnd/>
            <a:tailEnd/>
          </a:ln>
        </p:spPr>
        <p:txBody>
          <a:bodyPr wrap="square">
            <a:spAutoFit/>
          </a:bodyPr>
          <a:lstStyle/>
          <a:p>
            <a:pPr algn="r"/>
            <a:r>
              <a:rPr lang="fr-FR" sz="1100" b="1" dirty="0">
                <a:solidFill>
                  <a:srgbClr val="0070C0"/>
                </a:solidFill>
                <a:latin typeface="Georgia" pitchFamily="18" charset="0"/>
              </a:rPr>
              <a:t>Temporalités des chemins de grand parcours dans l’itinéraire Rennes/Angers</a:t>
            </a:r>
          </a:p>
        </p:txBody>
      </p:sp>
      <p:grpSp>
        <p:nvGrpSpPr>
          <p:cNvPr id="2" name="Groupe 12"/>
          <p:cNvGrpSpPr>
            <a:grpSpLocks/>
          </p:cNvGrpSpPr>
          <p:nvPr/>
        </p:nvGrpSpPr>
        <p:grpSpPr bwMode="auto">
          <a:xfrm>
            <a:off x="5168900" y="3042246"/>
            <a:ext cx="4356100" cy="3839012"/>
            <a:chOff x="4788024" y="3041514"/>
            <a:chExt cx="4355976" cy="3840417"/>
          </a:xfrm>
        </p:grpSpPr>
        <p:sp>
          <p:nvSpPr>
            <p:cNvPr id="32775" name="ZoneTexte 8"/>
            <p:cNvSpPr txBox="1">
              <a:spLocks noChangeArrowheads="1"/>
            </p:cNvSpPr>
            <p:nvPr/>
          </p:nvSpPr>
          <p:spPr bwMode="auto">
            <a:xfrm>
              <a:off x="7164288" y="3041514"/>
              <a:ext cx="1979712" cy="1539446"/>
            </a:xfrm>
            <a:prstGeom prst="rect">
              <a:avLst/>
            </a:prstGeom>
            <a:solidFill>
              <a:schemeClr val="bg1"/>
            </a:solidFill>
            <a:ln w="9525">
              <a:noFill/>
              <a:miter lim="800000"/>
              <a:headEnd/>
              <a:tailEnd/>
            </a:ln>
          </p:spPr>
          <p:txBody>
            <a:bodyPr>
              <a:spAutoFit/>
            </a:bodyPr>
            <a:lstStyle/>
            <a:p>
              <a:pPr algn="ctr"/>
              <a:endParaRPr lang="fr-FR" sz="1000" dirty="0">
                <a:solidFill>
                  <a:srgbClr val="C00000"/>
                </a:solidFill>
                <a:latin typeface="Georgia" pitchFamily="18" charset="0"/>
              </a:endParaRPr>
            </a:p>
            <a:p>
              <a:pPr algn="ctr"/>
              <a:r>
                <a:rPr lang="fr-FR" sz="1400" dirty="0">
                  <a:solidFill>
                    <a:srgbClr val="C00000"/>
                  </a:solidFill>
                  <a:latin typeface="Georgia" pitchFamily="18" charset="0"/>
                </a:rPr>
                <a:t>Prospérité puis déclin du commerce des </a:t>
              </a:r>
              <a:r>
                <a:rPr lang="fr-FR" sz="1400" i="1" dirty="0" err="1">
                  <a:solidFill>
                    <a:srgbClr val="C00000"/>
                  </a:solidFill>
                  <a:latin typeface="Georgia" pitchFamily="18" charset="0"/>
                </a:rPr>
                <a:t>noyales</a:t>
              </a:r>
              <a:r>
                <a:rPr lang="fr-FR" sz="1400" dirty="0">
                  <a:solidFill>
                    <a:srgbClr val="C00000"/>
                  </a:solidFill>
                  <a:latin typeface="Georgia" pitchFamily="18" charset="0"/>
                </a:rPr>
                <a:t> (toiles pour bateaux) entre les XVIe-XVIIIe.</a:t>
              </a:r>
            </a:p>
            <a:p>
              <a:pPr algn="ctr"/>
              <a:endParaRPr lang="fr-FR" sz="1400" dirty="0">
                <a:solidFill>
                  <a:srgbClr val="C00000"/>
                </a:solidFill>
                <a:latin typeface="Georgia" pitchFamily="18" charset="0"/>
              </a:endParaRPr>
            </a:p>
          </p:txBody>
        </p:sp>
        <p:pic>
          <p:nvPicPr>
            <p:cNvPr id="32776" name="Picture 2" descr="http://www.linchanvrebretagne.org/docs/images/histoire/manufacture_noyales_petit.jpg"/>
            <p:cNvPicPr>
              <a:picLocks noChangeAspect="1" noChangeArrowheads="1"/>
            </p:cNvPicPr>
            <p:nvPr/>
          </p:nvPicPr>
          <p:blipFill>
            <a:blip r:embed="rId3" cstate="print"/>
            <a:srcRect/>
            <a:stretch>
              <a:fillRect/>
            </a:stretch>
          </p:blipFill>
          <p:spPr bwMode="auto">
            <a:xfrm>
              <a:off x="6210658" y="4365104"/>
              <a:ext cx="2933342" cy="2204864"/>
            </a:xfrm>
            <a:prstGeom prst="rect">
              <a:avLst/>
            </a:prstGeom>
            <a:noFill/>
            <a:ln w="9525">
              <a:noFill/>
              <a:miter lim="800000"/>
              <a:headEnd/>
              <a:tailEnd/>
            </a:ln>
          </p:spPr>
        </p:pic>
        <p:sp>
          <p:nvSpPr>
            <p:cNvPr id="8" name="Rectangle 7"/>
            <p:cNvSpPr/>
            <p:nvPr/>
          </p:nvSpPr>
          <p:spPr>
            <a:xfrm>
              <a:off x="6192350" y="6512464"/>
              <a:ext cx="2916155" cy="369467"/>
            </a:xfrm>
            <a:prstGeom prst="rect">
              <a:avLst/>
            </a:prstGeom>
          </p:spPr>
          <p:txBody>
            <a:bodyPr>
              <a:spAutoFit/>
            </a:bodyPr>
            <a:lstStyle/>
            <a:p>
              <a:pPr>
                <a:defRPr/>
              </a:pPr>
              <a:r>
                <a:rPr lang="fr-FR" sz="900" dirty="0"/>
                <a:t>http://www.linchanvrebretagne.org/docs/images/patrimoine/manufacture_toile_e.jpg</a:t>
              </a:r>
            </a:p>
          </p:txBody>
        </p:sp>
        <p:pic>
          <p:nvPicPr>
            <p:cNvPr id="32778"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860032" y="4725144"/>
              <a:ext cx="2148564" cy="1728192"/>
            </a:xfrm>
            <a:prstGeom prst="rect">
              <a:avLst/>
            </a:prstGeom>
            <a:noFill/>
            <a:ln w="9525">
              <a:noFill/>
              <a:miter lim="800000"/>
              <a:headEnd/>
              <a:tailEnd/>
            </a:ln>
          </p:spPr>
        </p:pic>
        <p:pic>
          <p:nvPicPr>
            <p:cNvPr id="32779" name="Picture 4" descr="http://www.linchanvrebretagne.org/docs/images/histoire/recretation_noyales_mod.jpg"/>
            <p:cNvPicPr>
              <a:picLocks noChangeAspect="1" noChangeArrowheads="1"/>
            </p:cNvPicPr>
            <p:nvPr/>
          </p:nvPicPr>
          <p:blipFill>
            <a:blip r:embed="rId5" cstate="print"/>
            <a:srcRect/>
            <a:stretch>
              <a:fillRect/>
            </a:stretch>
          </p:blipFill>
          <p:spPr bwMode="auto">
            <a:xfrm>
              <a:off x="4788024" y="3140968"/>
              <a:ext cx="2267145" cy="1512168"/>
            </a:xfrm>
            <a:prstGeom prst="rect">
              <a:avLst/>
            </a:prstGeom>
            <a:noFill/>
            <a:ln w="9525">
              <a:noFill/>
              <a:miter lim="800000"/>
              <a:headEnd/>
              <a:tailEnd/>
            </a:ln>
          </p:spPr>
        </p:pic>
        <p:sp>
          <p:nvSpPr>
            <p:cNvPr id="10" name="Rectangle 9"/>
            <p:cNvSpPr/>
            <p:nvPr/>
          </p:nvSpPr>
          <p:spPr>
            <a:xfrm>
              <a:off x="4788024" y="3140968"/>
              <a:ext cx="4355976" cy="3717697"/>
            </a:xfrm>
            <a:prstGeom prst="rect">
              <a:avLst/>
            </a:prstGeom>
            <a:noFill/>
            <a:ln w="190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Tree>
    <p:extLst>
      <p:ext uri="{BB962C8B-B14F-4D97-AF65-F5344CB8AC3E}">
        <p14:creationId xmlns:p14="http://schemas.microsoft.com/office/powerpoint/2010/main" val="374175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right)">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43_RennesAngersLeMans-HS_zoom.jpg"/>
          <p:cNvPicPr>
            <a:picLocks noChangeAspect="1"/>
          </p:cNvPicPr>
          <p:nvPr/>
        </p:nvPicPr>
        <p:blipFill>
          <a:blip r:embed="rId2" cstate="print"/>
          <a:srcRect/>
          <a:stretch>
            <a:fillRect/>
          </a:stretch>
        </p:blipFill>
        <p:spPr>
          <a:xfrm>
            <a:off x="381000" y="0"/>
            <a:ext cx="4880756" cy="6858000"/>
          </a:xfrm>
          <a:prstGeom prst="rect">
            <a:avLst/>
          </a:prstGeom>
        </p:spPr>
      </p:pic>
      <p:graphicFrame>
        <p:nvGraphicFramePr>
          <p:cNvPr id="3" name="Tableau 2"/>
          <p:cNvGraphicFramePr>
            <a:graphicFrameLocks noGrp="1"/>
          </p:cNvGraphicFramePr>
          <p:nvPr/>
        </p:nvGraphicFramePr>
        <p:xfrm>
          <a:off x="3429000" y="116633"/>
          <a:ext cx="6096000" cy="2468653"/>
        </p:xfrm>
        <a:graphic>
          <a:graphicData uri="http://schemas.openxmlformats.org/drawingml/2006/table">
            <a:tbl>
              <a:tblPr/>
              <a:tblGrid>
                <a:gridCol w="2428357">
                  <a:extLst>
                    <a:ext uri="{9D8B030D-6E8A-4147-A177-3AD203B41FA5}">
                      <a16:colId xmlns:a16="http://schemas.microsoft.com/office/drawing/2014/main" val="20000"/>
                    </a:ext>
                  </a:extLst>
                </a:gridCol>
                <a:gridCol w="1057640">
                  <a:extLst>
                    <a:ext uri="{9D8B030D-6E8A-4147-A177-3AD203B41FA5}">
                      <a16:colId xmlns:a16="http://schemas.microsoft.com/office/drawing/2014/main" val="20001"/>
                    </a:ext>
                  </a:extLst>
                </a:gridCol>
                <a:gridCol w="1452550">
                  <a:extLst>
                    <a:ext uri="{9D8B030D-6E8A-4147-A177-3AD203B41FA5}">
                      <a16:colId xmlns:a16="http://schemas.microsoft.com/office/drawing/2014/main" val="20002"/>
                    </a:ext>
                  </a:extLst>
                </a:gridCol>
                <a:gridCol w="1157453">
                  <a:extLst>
                    <a:ext uri="{9D8B030D-6E8A-4147-A177-3AD203B41FA5}">
                      <a16:colId xmlns:a16="http://schemas.microsoft.com/office/drawing/2014/main" val="20003"/>
                    </a:ext>
                  </a:extLst>
                </a:gridCol>
              </a:tblGrid>
              <a:tr h="395530">
                <a:tc>
                  <a:txBody>
                    <a:bodyPr/>
                    <a:lstStyle/>
                    <a:p>
                      <a:pPr algn="ctr">
                        <a:spcAft>
                          <a:spcPts val="0"/>
                        </a:spcAft>
                      </a:pPr>
                      <a:r>
                        <a:rPr lang="fr-FR" sz="1100" b="1" dirty="0">
                          <a:latin typeface="Times New Roman"/>
                          <a:ea typeface="Times New Roman"/>
                          <a:cs typeface="Times New Roman"/>
                        </a:rPr>
                        <a:t>Tronçons</a:t>
                      </a:r>
                      <a:endParaRPr lang="fr-FR" sz="1100"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100" b="1">
                          <a:latin typeface="Times New Roman"/>
                          <a:ea typeface="Times New Roman"/>
                          <a:cs typeface="Times New Roman"/>
                        </a:rPr>
                        <a:t>Début</a:t>
                      </a:r>
                      <a:endParaRPr lang="fr-FR"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100" b="1">
                          <a:latin typeface="Times New Roman"/>
                          <a:ea typeface="Times New Roman"/>
                          <a:cs typeface="Times New Roman"/>
                        </a:rPr>
                        <a:t>Fin</a:t>
                      </a:r>
                      <a:endParaRPr lang="fr-FR"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100" b="1" dirty="0">
                          <a:latin typeface="Times New Roman"/>
                          <a:ea typeface="Times New Roman"/>
                          <a:cs typeface="Times New Roman"/>
                        </a:rPr>
                        <a:t>Total</a:t>
                      </a:r>
                      <a:endParaRPr lang="fr-FR" sz="1100"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670">
                <a:tc>
                  <a:txBody>
                    <a:bodyPr/>
                    <a:lstStyle/>
                    <a:p>
                      <a:pPr algn="just">
                        <a:spcAft>
                          <a:spcPts val="0"/>
                        </a:spcAft>
                      </a:pPr>
                      <a:r>
                        <a:rPr lang="fr-FR" sz="1200" b="1" i="1" dirty="0">
                          <a:latin typeface="Times New Roman"/>
                          <a:ea typeface="Calibri"/>
                          <a:cs typeface="Times New Roman"/>
                        </a:rPr>
                        <a:t> Rennes</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Haut-Empire</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Aujourd’hui ?</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 2000 ans ?</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9495">
                <a:tc>
                  <a:txBody>
                    <a:bodyPr/>
                    <a:lstStyle/>
                    <a:p>
                      <a:pPr algn="just">
                        <a:spcAft>
                          <a:spcPts val="0"/>
                        </a:spcAft>
                      </a:pPr>
                      <a:r>
                        <a:rPr lang="fr-FR" sz="1200" b="1" i="1" dirty="0">
                          <a:latin typeface="Times New Roman"/>
                          <a:ea typeface="Calibri"/>
                          <a:cs typeface="Times New Roman"/>
                        </a:rPr>
                        <a:t> De Rennes à environ 2 km au nord-ouest de Moulins</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dirty="0">
                          <a:latin typeface="Times New Roman"/>
                          <a:ea typeface="Calibri"/>
                          <a:cs typeface="Times New Roman"/>
                        </a:rPr>
                        <a:t>XIe-XIIIe</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Aujourd’hui</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 7-8 siècles</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42459">
                <a:tc>
                  <a:txBody>
                    <a:bodyPr/>
                    <a:lstStyle/>
                    <a:p>
                      <a:pPr algn="just">
                        <a:spcAft>
                          <a:spcPts val="0"/>
                        </a:spcAft>
                      </a:pPr>
                      <a:r>
                        <a:rPr lang="fr-FR" sz="1200" b="1" i="1" dirty="0">
                          <a:latin typeface="Times New Roman"/>
                          <a:ea typeface="Calibri"/>
                          <a:cs typeface="Times New Roman"/>
                        </a:rPr>
                        <a:t> Du nord de Moulins à </a:t>
                      </a:r>
                      <a:r>
                        <a:rPr lang="fr-FR" sz="1200" b="1" i="1" dirty="0" err="1">
                          <a:latin typeface="Times New Roman"/>
                          <a:ea typeface="Calibri"/>
                          <a:cs typeface="Times New Roman"/>
                        </a:rPr>
                        <a:t>Visseiche</a:t>
                      </a:r>
                      <a:r>
                        <a:rPr lang="fr-FR" sz="1200" b="1" i="1" dirty="0">
                          <a:latin typeface="Times New Roman"/>
                          <a:ea typeface="Calibri"/>
                          <a:cs typeface="Times New Roman"/>
                        </a:rPr>
                        <a:t>   inclus </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Haut-Empire</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Aujourd’hui</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 2000 ans</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37499">
                <a:tc>
                  <a:txBody>
                    <a:bodyPr/>
                    <a:lstStyle/>
                    <a:p>
                      <a:pPr algn="just">
                        <a:spcAft>
                          <a:spcPts val="0"/>
                        </a:spcAft>
                      </a:pPr>
                      <a:r>
                        <a:rPr lang="fr-FR" sz="1200" b="1" i="1" dirty="0">
                          <a:latin typeface="Times New Roman"/>
                          <a:ea typeface="Calibri"/>
                          <a:cs typeface="Times New Roman"/>
                        </a:rPr>
                        <a:t> De </a:t>
                      </a:r>
                      <a:r>
                        <a:rPr lang="fr-FR" sz="1200" b="1" i="1" dirty="0" err="1">
                          <a:latin typeface="Times New Roman"/>
                          <a:ea typeface="Calibri"/>
                          <a:cs typeface="Times New Roman"/>
                        </a:rPr>
                        <a:t>Visseiche</a:t>
                      </a:r>
                      <a:r>
                        <a:rPr lang="fr-FR" sz="1200" b="1" i="1" dirty="0">
                          <a:latin typeface="Times New Roman"/>
                          <a:ea typeface="Calibri"/>
                          <a:cs typeface="Times New Roman"/>
                        </a:rPr>
                        <a:t> à La Guerche</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a:latin typeface="Times New Roman"/>
                          <a:ea typeface="Calibri"/>
                          <a:cs typeface="Times New Roman"/>
                        </a:rPr>
                        <a:t>Entre le IXe et XIe siècle ?</a:t>
                      </a:r>
                      <a:endParaRPr lang="fr-FR" sz="12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dirty="0">
                          <a:latin typeface="Times New Roman"/>
                          <a:ea typeface="Calibri"/>
                          <a:cs typeface="Times New Roman"/>
                        </a:rPr>
                        <a:t>Aujourd’hui</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fr-FR" sz="1200" dirty="0">
                          <a:latin typeface="Times New Roman"/>
                          <a:ea typeface="Calibri"/>
                          <a:cs typeface="Times New Roman"/>
                        </a:rPr>
                        <a:t>± 11-12 siècles ?</a:t>
                      </a:r>
                      <a:endParaRPr lang="fr-FR" sz="12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 name="ZoneTexte 3"/>
          <p:cNvSpPr txBox="1"/>
          <p:nvPr/>
        </p:nvSpPr>
        <p:spPr>
          <a:xfrm>
            <a:off x="5457056" y="3429001"/>
            <a:ext cx="3528392" cy="1477328"/>
          </a:xfrm>
          <a:prstGeom prst="rect">
            <a:avLst/>
          </a:prstGeom>
          <a:noFill/>
        </p:spPr>
        <p:txBody>
          <a:bodyPr wrap="square" rtlCol="0">
            <a:spAutoFit/>
          </a:bodyPr>
          <a:lstStyle/>
          <a:p>
            <a:pPr algn="ctr">
              <a:buClr>
                <a:srgbClr val="C00000"/>
              </a:buClr>
              <a:buSzPct val="85000"/>
              <a:buFont typeface="Wingdings" pitchFamily="2" charset="2"/>
              <a:buChar char="q"/>
            </a:pPr>
            <a:r>
              <a:rPr lang="fr-FR" b="1" dirty="0"/>
              <a:t> Hétérochronie des tronçons composant l’actuel tracé entre Rennes et La Guerche </a:t>
            </a:r>
            <a:r>
              <a:rPr lang="fr-FR" dirty="0"/>
              <a:t>(excepté les contournements récents)</a:t>
            </a:r>
          </a:p>
        </p:txBody>
      </p:sp>
    </p:spTree>
    <p:extLst>
      <p:ext uri="{BB962C8B-B14F-4D97-AF65-F5344CB8AC3E}">
        <p14:creationId xmlns:p14="http://schemas.microsoft.com/office/powerpoint/2010/main" val="15810863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Plan-reseau-Ille-et-Vilaine"/>
          <p:cNvPicPr>
            <a:picLocks noChangeAspect="1" noChangeArrowheads="1"/>
          </p:cNvPicPr>
          <p:nvPr/>
        </p:nvPicPr>
        <p:blipFill>
          <a:blip r:embed="rId2" cstate="print"/>
          <a:srcRect/>
          <a:stretch>
            <a:fillRect/>
          </a:stretch>
        </p:blipFill>
        <p:spPr bwMode="auto">
          <a:xfrm>
            <a:off x="381001" y="0"/>
            <a:ext cx="5186009" cy="6858000"/>
          </a:xfrm>
          <a:prstGeom prst="rect">
            <a:avLst/>
          </a:prstGeom>
          <a:noFill/>
          <a:ln w="6350">
            <a:solidFill>
              <a:schemeClr val="tx1"/>
            </a:solidFill>
            <a:miter lim="800000"/>
            <a:headEnd/>
            <a:tailEnd/>
          </a:ln>
        </p:spPr>
      </p:pic>
      <p:pic>
        <p:nvPicPr>
          <p:cNvPr id="46083" name="Picture 3" descr="Voie ferrée chateaugiron2"/>
          <p:cNvPicPr>
            <a:picLocks noChangeAspect="1" noChangeArrowheads="1"/>
          </p:cNvPicPr>
          <p:nvPr/>
        </p:nvPicPr>
        <p:blipFill>
          <a:blip r:embed="rId3" cstate="print"/>
          <a:srcRect/>
          <a:stretch>
            <a:fillRect/>
          </a:stretch>
        </p:blipFill>
        <p:spPr bwMode="auto">
          <a:xfrm>
            <a:off x="4376936" y="106918"/>
            <a:ext cx="5004048" cy="3754018"/>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5889104" y="4737918"/>
            <a:ext cx="3384376" cy="923330"/>
          </a:xfrm>
          <a:prstGeom prst="rect">
            <a:avLst/>
          </a:prstGeom>
          <a:noFill/>
        </p:spPr>
        <p:txBody>
          <a:bodyPr wrap="square" rtlCol="0">
            <a:spAutoFit/>
          </a:bodyPr>
          <a:lstStyle/>
          <a:p>
            <a:pPr algn="ctr">
              <a:buClr>
                <a:srgbClr val="C00000"/>
              </a:buClr>
              <a:buSzPct val="85000"/>
              <a:buFont typeface="Wingdings" pitchFamily="2" charset="2"/>
              <a:buChar char="q"/>
            </a:pPr>
            <a:r>
              <a:rPr lang="fr-FR" b="1" dirty="0"/>
              <a:t> Le tramway de Rennes à La </a:t>
            </a:r>
            <a:r>
              <a:rPr lang="fr-FR" b="1" dirty="0" err="1"/>
              <a:t>Guerche</a:t>
            </a:r>
            <a:r>
              <a:rPr lang="fr-FR" b="1" dirty="0"/>
              <a:t> via Châteaugiron (1894-1947)</a:t>
            </a:r>
          </a:p>
        </p:txBody>
      </p:sp>
      <p:sp>
        <p:nvSpPr>
          <p:cNvPr id="5" name="Ellipse 4"/>
          <p:cNvSpPr/>
          <p:nvPr/>
        </p:nvSpPr>
        <p:spPr>
          <a:xfrm>
            <a:off x="2576736" y="3933056"/>
            <a:ext cx="360040" cy="329236"/>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Ellipse 5"/>
          <p:cNvSpPr/>
          <p:nvPr/>
        </p:nvSpPr>
        <p:spPr>
          <a:xfrm>
            <a:off x="4592960" y="3891852"/>
            <a:ext cx="360040" cy="329236"/>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Ellipse 7"/>
          <p:cNvSpPr/>
          <p:nvPr/>
        </p:nvSpPr>
        <p:spPr>
          <a:xfrm>
            <a:off x="3836860" y="6381328"/>
            <a:ext cx="612083" cy="329236"/>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Ellipse 8"/>
          <p:cNvSpPr/>
          <p:nvPr/>
        </p:nvSpPr>
        <p:spPr>
          <a:xfrm>
            <a:off x="4592960" y="5030232"/>
            <a:ext cx="360040" cy="329236"/>
          </a:xfrm>
          <a:prstGeom prst="ellipse">
            <a:avLst/>
          </a:prstGeom>
          <a:noFill/>
          <a:ln w="38100">
            <a:solidFill>
              <a:srgbClr val="00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Ellipse 9"/>
          <p:cNvSpPr/>
          <p:nvPr/>
        </p:nvSpPr>
        <p:spPr>
          <a:xfrm flipH="1">
            <a:off x="3512840" y="4365104"/>
            <a:ext cx="433974" cy="144016"/>
          </a:xfrm>
          <a:prstGeom prst="ellipse">
            <a:avLst/>
          </a:prstGeom>
          <a:noFill/>
          <a:ln w="3810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C000"/>
              </a:solidFill>
            </a:endParaRPr>
          </a:p>
        </p:txBody>
      </p:sp>
    </p:spTree>
    <p:extLst>
      <p:ext uri="{BB962C8B-B14F-4D97-AF65-F5344CB8AC3E}">
        <p14:creationId xmlns:p14="http://schemas.microsoft.com/office/powerpoint/2010/main" val="18706506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2"/>
          <p:cNvSpPr txBox="1">
            <a:spLocks/>
          </p:cNvSpPr>
          <p:nvPr/>
        </p:nvSpPr>
        <p:spPr bwMode="auto">
          <a:xfrm>
            <a:off x="682752" y="1700808"/>
            <a:ext cx="8503920" cy="41764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algn="just" eaLnBrk="0" hangingPunct="0">
              <a:spcBef>
                <a:spcPts val="600"/>
              </a:spcBef>
              <a:spcAft>
                <a:spcPts val="600"/>
              </a:spcAft>
              <a:buClr>
                <a:srgbClr val="FFC000"/>
              </a:buClr>
              <a:buSzPct val="85000"/>
              <a:buFont typeface="Wingdings" pitchFamily="2" charset="2"/>
              <a:buChar char="n"/>
              <a:defRPr/>
            </a:pPr>
            <a:r>
              <a:rPr lang="fr-FR" kern="0" dirty="0"/>
              <a:t>Entre la période antique et le second Moyen Âge on observe un déplacement du centre de gravité des flux au sein des itinéraires Rennes/Angers et Rennes/Le Mans : entre la </a:t>
            </a:r>
            <a:r>
              <a:rPr lang="fr-FR" kern="0" dirty="0" err="1"/>
              <a:t>Perdriotais</a:t>
            </a:r>
            <a:r>
              <a:rPr lang="fr-FR" kern="0" dirty="0"/>
              <a:t> et Châteaugiron plus au nord. </a:t>
            </a:r>
          </a:p>
          <a:p>
            <a:pPr marL="285750" indent="-285750" algn="just" eaLnBrk="0" fontAlgn="base" hangingPunct="0">
              <a:spcBef>
                <a:spcPts val="1200"/>
              </a:spcBef>
              <a:spcAft>
                <a:spcPts val="600"/>
              </a:spcAft>
              <a:buClr>
                <a:srgbClr val="FFC000"/>
              </a:buClr>
              <a:buSzPct val="85000"/>
              <a:buFont typeface="Wingdings" pitchFamily="2" charset="2"/>
              <a:buChar char="n"/>
              <a:defRPr/>
            </a:pPr>
            <a:r>
              <a:rPr lang="fr-FR" kern="0" dirty="0"/>
              <a:t>Entre le 2</a:t>
            </a:r>
            <a:r>
              <a:rPr lang="fr-FR" kern="0" baseline="30000" dirty="0"/>
              <a:t>nd</a:t>
            </a:r>
            <a:r>
              <a:rPr lang="fr-FR" kern="0" dirty="0"/>
              <a:t> Moyen Âge et l’époque moderne : entre Châteaugiron et d’autres localités voisines + importantes (Vitré, La Guerche).</a:t>
            </a:r>
          </a:p>
          <a:p>
            <a:pPr marL="285750" indent="-285750" algn="just" eaLnBrk="0" fontAlgn="base" hangingPunct="0">
              <a:spcBef>
                <a:spcPts val="1200"/>
              </a:spcBef>
              <a:spcAft>
                <a:spcPts val="600"/>
              </a:spcAft>
              <a:buClr>
                <a:srgbClr val="FFC000"/>
              </a:buClr>
              <a:buSzPct val="85000"/>
              <a:buFont typeface="Wingdings" pitchFamily="2" charset="2"/>
              <a:buChar char="n"/>
              <a:defRPr/>
            </a:pPr>
            <a:r>
              <a:rPr lang="fr-FR" kern="0" dirty="0"/>
              <a:t>Perte d’importance de l’axe Rennes/Angers, donc du secteur de Châteaugiron, au profit des itinéraires Rennes/Nantes et Rennes/Paris.</a:t>
            </a:r>
          </a:p>
          <a:p>
            <a:pPr marL="285750" indent="-285750" algn="just" eaLnBrk="0" fontAlgn="base" hangingPunct="0">
              <a:spcBef>
                <a:spcPts val="1200"/>
              </a:spcBef>
              <a:spcAft>
                <a:spcPts val="600"/>
              </a:spcAft>
              <a:buClr>
                <a:srgbClr val="FFC000"/>
              </a:buClr>
              <a:buSzPct val="85000"/>
              <a:buFont typeface="Wingdings" pitchFamily="2" charset="2"/>
              <a:buChar char="n"/>
              <a:defRPr/>
            </a:pPr>
            <a:r>
              <a:rPr lang="fr-FR" kern="0" dirty="0"/>
              <a:t>L’histoire de la géographie des pouvoirs, de la concurrence urbaine et de l’économie des échanges explique le glissement de ces tracés de grand parcours.  </a:t>
            </a:r>
          </a:p>
          <a:p>
            <a:pPr marL="985838" algn="just" eaLnBrk="0" fontAlgn="base" hangingPunct="0">
              <a:spcBef>
                <a:spcPts val="1800"/>
              </a:spcBef>
              <a:spcAft>
                <a:spcPct val="0"/>
              </a:spcAft>
              <a:buClr>
                <a:schemeClr val="accent1"/>
              </a:buClr>
              <a:buSzPct val="85000"/>
              <a:defRPr/>
            </a:pPr>
            <a:r>
              <a:rPr lang="fr-FR" kern="0" dirty="0" err="1"/>
              <a:t>Hétérochronie</a:t>
            </a:r>
            <a:r>
              <a:rPr lang="fr-FR" kern="0" dirty="0"/>
              <a:t> des tracés qui traduit les « pulsations » historiques des itinéraires et de la carte de l’habitat dans ce secteur. </a:t>
            </a:r>
          </a:p>
        </p:txBody>
      </p:sp>
      <p:sp>
        <p:nvSpPr>
          <p:cNvPr id="4" name="Titre 3"/>
          <p:cNvSpPr>
            <a:spLocks noGrp="1"/>
          </p:cNvSpPr>
          <p:nvPr>
            <p:ph type="title"/>
          </p:nvPr>
        </p:nvSpPr>
        <p:spPr>
          <a:xfrm>
            <a:off x="873598" y="293912"/>
            <a:ext cx="8158807" cy="758825"/>
          </a:xfrm>
        </p:spPr>
        <p:txBody>
          <a:bodyPr/>
          <a:lstStyle/>
          <a:p>
            <a:pPr>
              <a:buClr>
                <a:srgbClr val="C00000"/>
              </a:buClr>
              <a:buSzPct val="85000"/>
            </a:pPr>
            <a:r>
              <a:rPr lang="fr-FR" sz="2400" b="1" dirty="0">
                <a:solidFill>
                  <a:srgbClr val="C00000"/>
                </a:solidFill>
                <a:latin typeface="+mn-lt"/>
                <a:ea typeface="+mn-ea"/>
                <a:cs typeface="+mn-cs"/>
              </a:rPr>
              <a:t>Hypothèses pour un récit de la dynamique d’un territoire sur la longue durée</a:t>
            </a:r>
          </a:p>
        </p:txBody>
      </p:sp>
      <p:sp>
        <p:nvSpPr>
          <p:cNvPr id="8" name="Flèche à angle droit 7"/>
          <p:cNvSpPr/>
          <p:nvPr/>
        </p:nvSpPr>
        <p:spPr>
          <a:xfrm rot="5400000">
            <a:off x="904196" y="5023839"/>
            <a:ext cx="504056" cy="759376"/>
          </a:xfrm>
          <a:prstGeom prst="ben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dirty="0">
              <a:solidFill>
                <a:schemeClr val="tx1"/>
              </a:solidFill>
            </a:endParaRPr>
          </a:p>
        </p:txBody>
      </p:sp>
    </p:spTree>
    <p:extLst>
      <p:ext uri="{BB962C8B-B14F-4D97-AF65-F5344CB8AC3E}">
        <p14:creationId xmlns:p14="http://schemas.microsoft.com/office/powerpoint/2010/main" val="209723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animEffect transition="in" filter="wipe(left)">
                                      <p:cBhvr>
                                        <p:cTn id="19"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ème2">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txDef>
      <a:spPr>
        <a:noFill/>
      </a:spPr>
      <a:bodyPr wrap="square" rtlCol="0">
        <a:spAutoFit/>
      </a:bodyPr>
      <a:lstStyle>
        <a:defPPr algn="l">
          <a:defRPr sz="1400" dirty="0"/>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Thème2</Template>
  <TotalTime>6142</TotalTime>
  <Words>5461</Words>
  <Application>Microsoft Office PowerPoint</Application>
  <PresentationFormat>Format A4 (210 x 297 mm)</PresentationFormat>
  <Paragraphs>334</Paragraphs>
  <Slides>101</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101</vt:i4>
      </vt:variant>
    </vt:vector>
  </HeadingPairs>
  <TitlesOfParts>
    <vt:vector size="109" baseType="lpstr">
      <vt:lpstr>Arial</vt:lpstr>
      <vt:lpstr>Calibri</vt:lpstr>
      <vt:lpstr>Calibri Light</vt:lpstr>
      <vt:lpstr>Georgia</vt:lpstr>
      <vt:lpstr>Times New Roman</vt:lpstr>
      <vt:lpstr>Wingdings</vt:lpstr>
      <vt:lpstr>Wingdings 2</vt:lpstr>
      <vt:lpstr>Thème2</vt:lpstr>
      <vt:lpstr>L’étude des réseaux routiers dans la longue durée</vt:lpstr>
      <vt:lpstr>1. L’Étude des réseaux viaires sur la longue durée</vt:lpstr>
      <vt:lpstr>Brève histoire introductive sur le réseau viaire</vt:lpstr>
      <vt:lpstr>1. Concepts et vocabulaire</vt:lpstr>
      <vt:lpstr>Présentation PowerPoint</vt:lpstr>
      <vt:lpstr>Présentation PowerPoint</vt:lpstr>
      <vt:lpstr>Itinéraire Rennes-Angers : fouille de Rannée (35), La Grande Bécannière, Gilles Leroux, Inrap</vt:lpstr>
      <vt:lpstr>Présentation PowerPoint</vt:lpstr>
      <vt:lpstr>Présentation PowerPoint</vt:lpstr>
      <vt:lpstr>1.4. Le tri numérique des carrefours</vt:lpstr>
      <vt:lpstr>Présentation PowerPoint</vt:lpstr>
      <vt:lpstr>Présentation PowerPoint</vt:lpstr>
      <vt:lpstr>Présentation PowerPoint</vt:lpstr>
      <vt:lpstr>Présentation PowerPoint</vt:lpstr>
      <vt:lpstr>Le « chevelu des routes » : une réalité historique décrite par les acteurs modernes</vt:lpstr>
      <vt:lpstr>Le « chevelu des routes » : une réalité historique médiévale</vt:lpstr>
      <vt:lpstr>Présentation PowerPoint</vt:lpstr>
      <vt:lpstr>Présentation PowerPoint</vt:lpstr>
      <vt:lpstr>Présentation PowerPoint</vt:lpstr>
      <vt:lpstr>Présentation PowerPoint</vt:lpstr>
      <vt:lpstr>Présentation PowerPoint</vt:lpstr>
      <vt:lpstr>De la difficulté de dater les tracés</vt:lpstr>
      <vt:lpstr>2. Relevés et interprétations morphologiques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Itinéraire Rennes-Angers  Fouille de Visseiche, Gilles Leroux, Inrap, 1995</vt:lpstr>
      <vt:lpstr>Présentation PowerPoint</vt:lpstr>
      <vt:lpstr>Présentation PowerPoint</vt:lpstr>
      <vt:lpstr>Présentation PowerPoint</vt:lpstr>
      <vt:lpstr>Présentation PowerPoint</vt:lpstr>
      <vt:lpstr>1. Études de cas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Une voie antique ? Indices divers et variés</vt:lpstr>
      <vt:lpstr>Présentation PowerPoint</vt:lpstr>
      <vt:lpstr>Présentation PowerPoint</vt:lpstr>
      <vt:lpstr>Présentation PowerPoint</vt:lpstr>
      <vt:lpstr>Présentation PowerPoint</vt:lpstr>
      <vt:lpstr>Présentation PowerPoint</vt:lpstr>
      <vt:lpstr>Présentation PowerPoint</vt:lpstr>
      <vt:lpstr>Capture de l’ancien chemin entre Rennes et Le Mans au niveau du chemin médiéval de Châteaugiron à La Guerche (RD463)</vt:lpstr>
      <vt:lpstr>Suite à la fondation de Châteaugiron…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Hypothèses pour un récit de la dynamique d’un territoire sur la longue durée</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Magali Watteaux</dc:creator>
  <cp:lastModifiedBy>Jo Gui</cp:lastModifiedBy>
  <cp:revision>398</cp:revision>
  <dcterms:created xsi:type="dcterms:W3CDTF">2015-04-27T13:11:51Z</dcterms:created>
  <dcterms:modified xsi:type="dcterms:W3CDTF">2025-11-20T06:51:48Z</dcterms:modified>
</cp:coreProperties>
</file>