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21" r:id="rId2"/>
    <p:sldId id="357" r:id="rId3"/>
    <p:sldId id="360" r:id="rId4"/>
    <p:sldId id="362" r:id="rId5"/>
    <p:sldId id="345" r:id="rId6"/>
    <p:sldId id="346" r:id="rId7"/>
    <p:sldId id="359" r:id="rId8"/>
    <p:sldId id="354" r:id="rId9"/>
    <p:sldId id="356" r:id="rId10"/>
    <p:sldId id="355" r:id="rId11"/>
    <p:sldId id="363" r:id="rId12"/>
    <p:sldId id="275" r:id="rId13"/>
    <p:sldId id="433" r:id="rId14"/>
    <p:sldId id="288" r:id="rId15"/>
    <p:sldId id="280" r:id="rId16"/>
    <p:sldId id="392" r:id="rId17"/>
    <p:sldId id="398" r:id="rId18"/>
    <p:sldId id="405" r:id="rId19"/>
    <p:sldId id="342" r:id="rId20"/>
    <p:sldId id="399" r:id="rId21"/>
    <p:sldId id="400" r:id="rId22"/>
    <p:sldId id="306" r:id="rId23"/>
    <p:sldId id="307" r:id="rId24"/>
    <p:sldId id="434" r:id="rId25"/>
    <p:sldId id="308" r:id="rId26"/>
    <p:sldId id="351" r:id="rId27"/>
    <p:sldId id="421" r:id="rId28"/>
    <p:sldId id="422" r:id="rId29"/>
    <p:sldId id="435" r:id="rId30"/>
    <p:sldId id="431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0" autoAdjust="0"/>
    <p:restoredTop sz="94558"/>
  </p:normalViewPr>
  <p:slideViewPr>
    <p:cSldViewPr>
      <p:cViewPr varScale="1">
        <p:scale>
          <a:sx n="121" d="100"/>
          <a:sy n="121" d="100"/>
        </p:scale>
        <p:origin x="187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9T10:36:53.4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2T08:35:02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24575,'0'-8'0,"0"2"0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2T08:35:05.5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62 210 24575,'0'-14'0,"-6"0"0,5 0 0,-6 0 0,7 0 0,0 0 0,0 0 0,0 0 0,0 0 0,0 0 0,7 0 0,0 7 0,1-6 0,4 12 0,-10-12 0,10 12 0,-4-12 0,6 12 0,-1-5 0,1 6 0,0 0 0,0 6 0,0 1 0,-7 7 0,6 0 0,-12 0 0,5 0 0,-6-1 0,8 10 0,-6-7 0,5 16 0,-7-16 0,0 7 0,0-9 0,0 0 0,0-1 0,0 10 0,-6-7 0,5 7 0,-12-9 0,5 0 0,-6 0 0,1-1 0,-1 1 0,0-6 0,0 4 0,0-10 0,0 10 0,0-4 0,0-1 0,0 6 0,0-12 0,0 11 0,0-10 0,6 10 0,-4-10 0,11 10 0,1-10 0,7-2 0,7-2 0,0-4 0,0 6 0,-1 0 0,1 0 0,-6-6 0,4 4 0,-4-4 0,6 6 0,0 0 0,-1 0 0,1 0 0,0 0 0,0 0 0,0 0 0,0 0 0,-7 0 0,-1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2T08:35:06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2.001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0 189 24575,'10'0'0,"-1"-4"0,0-2 0,2-10 0,-2 5 0,2-5 0,-6 7 0,5-8 0,-9 6 0,10-12 0,-10 12 0,5-5 0,-2 7 0,1-1 0,4 1 0,-3-1 0,2 1 0,-7 8 0,3 9 0,-4 9 0,0 1 0,0-2 0,0-6 0,-7 15 0,1-11 0,-2 11 0,4-9 0,4-5 0,0 5 0,-5 0 0,3-5 0,-3 5 0,5-6 0,0-1 0,0 7 0,0-5 0,0 5 0,0-7 0,0 7 0,0-5 0,0 1 0,0-8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3.11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9 0 24575,'-5'0'0,"1"0"0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6.74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10 20 24575,'-9'-4'0,"10"3"0,10-3 0,5 0 0,-7-1 0,0 4 0,-4 2 0,10 15 0,-12-5 0,8 5 0,-11-7 0,0 7 0,0-5 0,0 5 0,4-7 0,-3 7 0,3-5 0,-4 6 0,0-8 0,0 7 0,-4-5 0,3 5 0,-3-7 0,4 7 0,0-5 0,-4 5 0,3-6 0,-8-1 0,8 0 0,-3 1 0,0-1 0,-8 7 0,9-9 0,-3 4 0,22-11 0,-5 0 0,6 0 0,-8 0 0,7 0 0,-5 0 0,5 0 0,-7 0 0,7 0 0,-5 0 0,1 0 0,-8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3:57.35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1 24575,'0'0'0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42.56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95 24575,'17'-24'0,"-4"6"0,3 6 0,-7 4 0,0 2 0,7-4 0,-5 0 0,5 3 0,-6 7 0,-5 6 0,-1 3 0,-4 0 0,0 0 0,0 1 0,0-1 0,0 7 0,0-5 0,0 5 0,0-7 0,-4 1 0,3-1 0,-8 0 0,4 1 0,-4-1 0,-1 0 0,1 1 0,8-1 0,2-4 0,15-1 0,-5-4 0,5 4 0,-7-3 0,7 3 0,2 2 0,0-5 0,5 5 0,-12-2 0,1 1 0,-4 4 0,-7 1 0,3-1 0,-4 7 0,0-5 0,-4 5 0,3-7 0,-9 7 0,9-5 0,-9 5 0,5-6 0,-11 0 0,5 0 0,-5 0 0,6 0 0,1-5 0,-1-1 0,1-4 0,0 0 0,-8 0 0,6 0 0,-5 4 0,7-3 0,-8 3 0,6-8 0,-1-1 0,12-4 0,1 3 0,4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0.386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137 44 24575,'10'-9'0,"-1"4"0,7 1 0,-5-1 0,12 4 0,4-10 0,-7 10 0,6-6 0,-10 7 0,-5 0 0,5 0 0,-7 0 0,7 0 0,-5 0 0,5 4 0,-11 1 0,0 4 0,-5 1 0,0-1 0,0 7 0,0-5 0,0 5 0,-6 0 0,1-5 0,-6 5 0,1-6 0,1-5 0,-7 4 0,5-3 0,-12 0 0,5 9 0,0-8 0,-5 11 0,12-13 0,-5 1 0,6-6 0,1 4 0,15-3 0,3 3 0,9-4 0,26 0 0,-11 0 0,16 0 0,-6 0 0,-23 0 0,6 0 0,-17 0 0,7 0 0,-5 0 0,5 4 0,-11 1 0,-1 4 0,-4 1 0,0 6 0,-5 2 0,-1-1 0,-7 16 0,3-20 0,-2 13 0,3-17 0,-1-4 0,-6 10 0,5-12 0,-5 8 0,6-7 0,-15-3 0,11 3 0,-11-4 0,8 5 0,6-3 0,-5 3 0,0-5 0,-2 0 0,-16-7 0,7 0 0,-7-7 0,16 8 0,-27-8 0,22 6 0,-16-1 0,27 3 0,7 6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3.42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22 0 24575,'5'9'0,"-1"7"0,-4-5 0,11 12 0,-8-5 0,8 0 0,-11-2 0,4-7 0,-3 7 0,3-5 0,-4 5 0,0-6 0,0 15 0,4-11 0,-3 11 0,3-9 0,-4-5 0,0 5 0,0-6 0,0-1 0,0 0 0,0 0 0,0 1 0,0-1 0,0 7 0,0-5 0,0 5 0,0-7 0,0 8 0,4-7 0,-3 7 0,4-8 0,-5 7 0,4-5 0,1-3 0,4-9 0,0-9 0,7 5 0,-5-3 0,6 2 0,-8 1 0,7-4 0,-5 7 0,5-3 0,-7 0 0,7 4 0,-5-3 0,5 4 0,-6 4 0,-1 2 0,-4 3 0,-1 0 0,0 0 0,2 1 0,-1-1 0,-1 0 0,-4 1 0,0 6 0,0-5 0,0 5 0,-4-7 0,-2 0 0,-10 7 0,5-9 0,-12 10 0,-4-9 0,7-1 0,-6 0 0,0-1 0,13-4 0,-13 5 0,1 6 0,11-9 0,-11 9 0,8-13 0,6-4 0,-1 3 0,8-3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22:28:16.6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24575,'0'0'0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7.20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20 24575,'9'-4'0,"1"3"0,-1-8 0,0 8 0,1-3 0,6 4 0,-5 0 0,5 0 0,-7 0 0,0 4 0,-3 1 0,-2 5 0,-4-1 0,0 7 0,0-5 0,0 5 0,0-7 0,-4 1 0,2-1 0,-6 0 0,3 0 0,-5 1 0,1-1 0,8-4 0,2-1 0,8-4 0,1 0 0,-1 0 0,0 0 0,0 0 0,1 0 0,-1 0 0,17 7 0,-13-1 0,12 6 0,-15-3 0,-5 0 0,-1 1 0,-4-1 0,0 0 0,0 1 0,0-1 0,0 0 0,0 1 0,0-1 0,0 0 0,0 7 0,-4-5 0,-3 12 0,-2-12 0,-9 12 0,7-12 0,-5 1 0,7-8 0,-1-4 0,1 0 0,-7 0 0,4 0 0,-4 0 0,7 0 0,-1 0 0,1 0 0,0-4 0,-1-1 0,5-5 0,1-6 0,4 5 0,0-5 0,0 6 0,0 5 0,0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4:59.826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64 11 24575,'21'-4'0,"-5"-2"0,-33 16 0,6-9 0,-5 4 0,7-5 0,-1 4 0,1 2 0,0 3 0,-1 0 0,5 0 0,1 1 0,4 6 0,0-5 0,4 5 0,-3-7 0,7 1 0,-7-1 0,8 0 0,-4 0 0,4-3 0,0 2 0,1-3 0,-1 0 0,0 3 0,0-2 0,1 3 0,6-9 0,-5-2 0,1-9 0,-4 2 0,-3 0 0,4-1 0,1 1 0,-5 4 0,-1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03.115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156 6 24575,'9'-5'0,"1"5"0,-1 5 0,0 4 0,-4 1 0,4-1 0,-8 0 0,3 0 0,-4 1 0,4-1 0,-3 7 0,7-5 0,4 12 0,-5-5 0,4-1 0,-11 0 0,0-8 0,0 7 0,-4-5 0,-1 5 0,-5-7 0,-6 2 0,5-6 0,-5 1 0,0-6 0,4 4 0,-4 1 0,22-5 0,-3-2 0,29-4 0,-12 2 0,24 4 0,-24-5 0,5 4 0,-9-3 0,-5 4 0,5 4 0,-10 2 0,-8 10 0,1-5 0,-9 5 0,9-7 0,-9 7 0,9-5 0,-9 5 0,9-7 0,-7 1 0,3-1 0,-5 0 0,1 1 0,4-1 0,-4 0 0,-3 7 0,1-5 0,-12 12 0,12-16 0,-5 4 0,0-11 0,-2 0 0,0 0 0,2 0 0,7 0 0,-8-6 0,6 5 0,-5-4 0,0-1 0,5 5 0,-5-5 0,6 6 0,1-4 0,4 3 0,1-3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07.474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159 350 24575,'-18'-11'0,"2"4"0,6-1 0,1 7 0,0-3 0,-8 4 0,6 0 0,-5 0 0,7 0 0,-7 0 0,4 4 0,0 1 0,8 4 0,10 7 0,-1-5 0,6 5 0,-2-6 0,0-1 0,1-4 0,-1-1 0,7-4 0,-5 0 0,5 0 0,-7 0 0,1-4 0,-1 3 0,0-7 0,1 2 0,-1-3 0,-4 0 0,3-1 0,-7 1 0,8-1 0,-4 1 0,0 0 0,-1-1 0,-4 1 0,0-1 0,0-6 0,0 5 0,0-5 0,0 7 0,0-8 0,0-1 0,0 1 0,0-6 0,0 12 0,0-12 0,0 5 0,0 0 0,0 2 0,0 6 0,0-6 0,0 5 0,0-5 0,0 6 0,0-6 0,0 13 0,0 9 0,-5 12 0,3 11 0,-3-11 0,5-2 0,0-7 0,0 7 0,0-5 0,-4 5 0,3-6 0,-4 6 0,5-5 0,0 5 0,0-7 0,-6 17 0,4-13 0,-5 13 0,7-10 0,0-5 0,0 5 0,0-7 0,0 0 0,0 1 0,0-1 0,0 0 0,0 0 0,0 1 0,0-1 0,0 0 0,5 7 0,-3 2 0,14 7 0,-9-8 0,5 6 0,-4-12 0,4 1 0,-1-8 0,5-8 0,-11 3 0,-1-3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3T15:45:23.858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191 1 24575,'-9'0'0,"-1"0"0,1 0 0,0 0 0,-1 0 0,-6 0 0,5 0 0,-5 0 0,6 0 0,-6 0 0,5 0 0,-5 0 0,7 4 0,-1 1 0,1 0 0,-1 3 0,5 4 0,1-1 0,4 5 0,0-6 0,0 6 0,0-5 0,0 5 0,0-7 0,0 7 0,4-5 0,1 5 0,5-7 0,-1-3 0,0-2 0,0-4 0,1 4 0,6-3 0,-5 3 0,5 0 0,-7 1 0,7-5 0,-5-1 0,7-17 0,-13 7 0,1-5 0,-2 7 0,-3-8 0,7 6 0,-7-5 0,3 7 0,0-1 0,8 10 0,-1 2 0,1 8 0,-2 6 0,2 2 0,-4 0 0,7-2 0,-14-7 0,7 1 0,-7-1 0,4 0 0,-1 1 0,1-1 0,4-4 0,1-5 0,-5-5 0,-1-5 0,0 1 0,-3 4 0,3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22:06:24.66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8T22:20:0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798 195 24575,'-7'-8'0,"6"-4"0,-12 10 0,12-10 0,-11 11 0,10-12 0,-10 12 0,4-12 0,-6 12 0,0-12 0,6 6 0,-4-1 0,4-5 0,-6 12 0,0-5 0,7-1 0,-6 6 0,5-5 0,1 0 0,-6 4 0,6-4 0,-7 0 0,0 4 0,-6-10 0,4 10 0,-4-4 0,6 0 0,0 4 0,0-4 0,0 6 0,0 0 0,0 0 0,0-6 0,0 4 0,0-4 0,1 6 0,-1 0 0,0 0 0,0 0 0,0 0 0,0 0 0,0 6 0,0-4 0,0 4 0,0-6 0,0 6 0,0-4 0,0 10 0,0-11 0,0 6 0,7-1 0,-6-5 0,6 12 0,-1-6 0,-5 1 0,12 4 0,-11-10 0,10 10 0,-10-4 0,4 5 0,0 1 0,-6 9 0,6-13 0,-1 11 0,-3-13 0,10 6 0,-4 0 0,6-1 0,-6-5 0,4 4 0,-10-4 0,10 6 0,-4 0 0,6 0 0,-6-7 0,4 6 0,-4-6 0,6 7 0,0 0 0,0 0 0,0-1 0,0 1 0,0 0 0,0 0 0,0 0 0,0 0 0,0-1 0,0 1 0,0 0 0,0 0 0,0 0 0,6 0 0,-4-1 0,4 1 0,0 0 0,-4 0 0,4 0 0,0-7 0,-5 6 0,12-6 0,-12 7 0,12 0 0,-12 0 0,11-7 0,-10 6 0,10-12 0,-10 12 0,10-12 0,-10 11 0,10-4 0,-4 0 0,5 4 0,1-4 0,0 6 0,0-7 0,0 6 0,0-12 0,-1 11 0,1-4 0,0 0 0,0 4 0,0-10 0,-1 4 0,-5 0 0,4-5 0,-4 5 0,6 1 0,9 2 0,-7-1 0,7 5 0,-1-11 0,-6 10 0,7-10 0,-9 4 0,0-6 0,0 0 0,0 0 0,-1 0 0,1 0 0,0 0 0,0 0 0,0 0 0,-1 0 0,1 0 0,0 0 0,0 0 0,0 0 0,0 0 0,-1-6 0,1 4 0,0-10 0,0 4 0,0 0 0,0-4 0,-1 10 0,-5-10 0,4 10 0,-4-10 0,0 4 0,4 1 0,-10-6 0,10 12 0,-11-12 0,12 5 0,-12-5 0,11 5 0,-10-5 0,10 6 0,-10-7 0,4 0 0,-6 0 0,0 0 0,0 0 0,0 0 0,0 0 0,0 0 0,0 0 0,0 0 0,0 0 0,0 0 0,0 1 0,0-1 0,0 0 0,0 0 0,0 0 0,0 0 0,-6 0 0,4 0 0,-4 0 0,6 0 0,0 0 0,-6 6 0,4-4 0,-4 4 0,6-6 0,-6 7 0,4-6 0,-4 6 0,6-7 0,-6 0 0,4 0 0,-10 0 0,10 0 0,-4 0 0,0 6 0,-11 9 0,7 1 0,-5 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18T08:13:53.1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1111 47 24575,'-12'0'0,"0"0"0,-2 0 0,5 0 0,-5 0 0,6 0 0,-1 0 0,1 0 0,0 0 0,0 0 0,0 0 0,-5 0 0,-2 0 0,0 0 0,-3 0 0,3 0 0,-5 0 0,0 0 0,1-5 0,4 4 0,1-3 0,1 4 0,3 0 0,-4 0 0,5-4 0,1 3 0,-1-3 0,1 4 0,-1 0 0,2 0 0,-2-4 0,1 3 0,-1-3 0,0 4 0,1 0 0,-6-4 0,4 3 0,-8-3 0,8 4 0,-4-4 0,6 3 0,-1-3 0,0 4 0,1 0 0,0 0 0,0 0 0,0 0 0,-4 0 0,2 0 0,-3 0 0,5 0 0,-1 0 0,0 0 0,1 0 0,-1 0 0,1 0 0,0 0 0,0 0 0,0 0 0,-1 0 0,1 0 0,-1 0 0,0 0 0,-4 0 0,3 0 0,-4 0 0,1 0 0,3 0 0,-9 0 0,10 0 0,-5 0 0,0 0 0,4 0 0,-8 0 0,3 4 0,0-3 0,-3 4 0,3-5 0,0 3 0,-3-2 0,8 3 0,-9-4 0,9 4 0,-3-3 0,4 3 0,1 0 0,-1-4 0,0 4 0,4 0 0,-2-3 0,2 3 0,0 0 0,-2-3 0,7 6 0,-8-6 0,7 7 0,-6-4 0,6 5 0,-7 0 0,3-1 0,0 1 0,-2-5 0,6 4 0,-7-3 0,7 3 0,-7 1 0,7-1 0,-6 1 0,6-1 0,-3 1 0,4-1 0,-4-3 0,3 3 0,-3-4 0,4 4 0,0 0 0,0 0 0,0 1 0,0-1 0,0 1 0,0 0 0,0-1 0,0 1 0,0-1 0,0 1 0,0-1 0,0 1 0,0-1 0,0 1 0,0-1 0,0-1 0,0 1 0,0 0 0,4-3 0,-3 2 0,6-2 0,-2 3 0,4-3 0,-5 3 0,4-4 0,-3 5 0,3-1 0,0 1 0,1-1 0,-1 1 0,1-1 0,-1 1 0,1-1 0,-1-3 0,1 3 0,-1-4 0,1 1 0,0 3 0,-1-7 0,1 6 0,-1-6 0,-3 7 0,2-7 0,-6 6 0,7-6 0,-4 2 0,0 1 0,3-3 0,-2 2 0,3 1 0,1-3 0,-1 6 0,0-6 0,0 2 0,1-3 0,-1 0 0,0 4 0,1-3 0,-1 3 0,1-4 0,-1 3 0,1-2 0,-1 2 0,0-3 0,1 0 0,-1 0 0,0 0 0,1 0 0,-1 4 0,1-3 0,-1 3 0,0-4 0,1 3 0,-1-2 0,0 3 0,0-4 0,1 0 0,-1 0 0,0 0 0,1 0 0,-1 0 0,-3 4 0,2-4 0,-2 4 0,3-4 0,0 0 0,0 0 0,1 0 0,-1 0 0,1 0 0,-1 0 0,0 0 0,1 0 0,-1 0 0,1 0 0,-1 0 0,1 0 0,-1 0 0,1 0 0,-1 0 0,1 0 0,-1 0 0,-3-4 0,2 3 0,-2-2 0,4-1 0,-1 3 0,1-3 0,-5 0 0,4 3 0,-3-3 0,3 0 0,1 3 0,-1-6 0,1 6 0,-1-7 0,1 7 0,-1-7 0,1 7 0,-1-6 0,1 6 0,-1-6 0,1 6 0,-1-7 0,1 7 0,-1-7 0,1 4 0,-1-1 0,1-3 0,-1 7 0,1-7 0,-1 7 0,1-6 0,-1 6 0,-3-7 0,3 7 0,-3-3 0,3 1 0,0 2 0,0-6 0,0 6 0,-4-6 0,4 6 0,-4-3 0,5 0 0,-1 3 0,1-7 0,-1 7 0,-3-6 0,2 6 0,-6-6 0,3 3 0,-4-4 0,4-1 0,-3 1 0,3-1 0,-1 0 0,-2 1 0,7-1 0,-7 0 0,6 1 0,-2-1 0,0 1 0,1 1 0,-5-1 0,6 0 0,-6-1 0,6 5 0,-6-4 0,3 3 0,-1 1 0,-2-4 0,2 4 0,1-5 0,-3 1 0,7-1 0,-7 1 0,2 0 0,-3 0 0,0 0 0,0-1 0,0-4 0,0 3 0,0-4 0,0 1 0,0 3 0,0-4 0,0 6 0,0 0 0,0 3 0,0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0:40:45.33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1:30:54.038"/>
    </inkml:context>
    <inkml:brush xml:id="br0">
      <inkml:brushProperty name="width" value="0.1" units="cm"/>
      <inkml:brushProperty name="height" value="0.1" units="cm"/>
      <inkml:brushProperty name="color" value="#5B2D90"/>
    </inkml:brush>
  </inkml:definitions>
  <inkml:trace contextRef="#ctx0" brushRef="#br0">1 1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26T11:03:26.5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4-02T08:35:01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1 302 24575,'8'-6'0,"4"-2"0,-5-6 0,7 0 0,0 1 0,1-10 0,8 5 0,-4-14 0,13 13 0,-14-4 0,5 7 0,-1 1 0,-12 1 0,12-2 0,-15 2 0,7 1 0,0-1 0,0 0 0,-7 0 0,0 12 0,-7 4 0,0 20 0,0-6 0,0 16 0,0-16 0,0 16 0,0-16 0,0 16 0,-7-16 0,6 7 0,-5 0 0,-1-7 0,6 6 0,-5-8 0,6 0 0,-6 0 0,4 0 0,-4-1 0,6 1 0,0 0 0,0 0 0,-6-6 0,4 4 0,-4-4 0,6 5 0,0 1 0,0 0 0,0 0 0,-6-6 0,4-8 0,-4-2 0,6-4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32524-5902-D04F-9BF8-F14F8557D781}" type="datetimeFigureOut">
              <a:rPr lang="fr-FR" smtClean="0"/>
              <a:t>20/10/2025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D9D3B-EEF8-A044-86B6-219FE3604D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786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D9D3B-EEF8-A044-86B6-219FE3604D3E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170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D9D3B-EEF8-A044-86B6-219FE3604D3E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243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20/10/2025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customXml" Target="../ink/ink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0.png"/><Relationship Id="rId5" Type="http://schemas.openxmlformats.org/officeDocument/2006/relationships/customXml" Target="../ink/ink8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NULL"/><Relationship Id="rId3" Type="http://schemas.openxmlformats.org/officeDocument/2006/relationships/image" Target="../media/image58.jpeg"/><Relationship Id="rId7" Type="http://schemas.openxmlformats.org/officeDocument/2006/relationships/image" Target="NULL"/><Relationship Id="rId12" Type="http://schemas.openxmlformats.org/officeDocument/2006/relationships/customXml" Target="../ink/ink12.xml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9.xml"/><Relationship Id="rId11" Type="http://schemas.openxmlformats.org/officeDocument/2006/relationships/image" Target="NULL"/><Relationship Id="rId5" Type="http://schemas.openxmlformats.org/officeDocument/2006/relationships/image" Target="../media/image60.jpeg"/><Relationship Id="rId10" Type="http://schemas.openxmlformats.org/officeDocument/2006/relationships/customXml" Target="../ink/ink11.xml"/><Relationship Id="rId4" Type="http://schemas.openxmlformats.org/officeDocument/2006/relationships/image" Target="../media/image59.jpeg"/><Relationship Id="rId9" Type="http://schemas.openxmlformats.org/officeDocument/2006/relationships/image" Target="NUL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NULL"/><Relationship Id="rId18" Type="http://schemas.openxmlformats.org/officeDocument/2006/relationships/image" Target="NULL"/><Relationship Id="rId26" Type="http://schemas.openxmlformats.org/officeDocument/2006/relationships/image" Target="NULL"/><Relationship Id="rId3" Type="http://schemas.openxmlformats.org/officeDocument/2006/relationships/image" Target="../media/image62.jpeg"/><Relationship Id="rId21" Type="http://schemas.openxmlformats.org/officeDocument/2006/relationships/customXml" Target="../ink/ink20.xml"/><Relationship Id="rId7" Type="http://schemas.openxmlformats.org/officeDocument/2006/relationships/image" Target="../media/image66.jpeg"/><Relationship Id="rId12" Type="http://schemas.openxmlformats.org/officeDocument/2006/relationships/customXml" Target="../ink/ink15.xml"/><Relationship Id="rId17" Type="http://schemas.openxmlformats.org/officeDocument/2006/relationships/customXml" Target="../ink/ink18.xml"/><Relationship Id="rId25" Type="http://schemas.openxmlformats.org/officeDocument/2006/relationships/customXml" Target="../ink/ink22.xml"/><Relationship Id="rId2" Type="http://schemas.openxmlformats.org/officeDocument/2006/relationships/image" Target="../media/image61.jpeg"/><Relationship Id="rId16" Type="http://schemas.openxmlformats.org/officeDocument/2006/relationships/image" Target="NULL"/><Relationship Id="rId20" Type="http://schemas.openxmlformats.org/officeDocument/2006/relationships/image" Target="NULL"/><Relationship Id="rId29" Type="http://schemas.openxmlformats.org/officeDocument/2006/relationships/customXml" Target="../ink/ink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5.jpeg"/><Relationship Id="rId11" Type="http://schemas.openxmlformats.org/officeDocument/2006/relationships/image" Target="NULL"/><Relationship Id="rId24" Type="http://schemas.openxmlformats.org/officeDocument/2006/relationships/image" Target="NULL"/><Relationship Id="rId5" Type="http://schemas.openxmlformats.org/officeDocument/2006/relationships/image" Target="../media/image64.jpeg"/><Relationship Id="rId15" Type="http://schemas.openxmlformats.org/officeDocument/2006/relationships/customXml" Target="../ink/ink17.xml"/><Relationship Id="rId23" Type="http://schemas.openxmlformats.org/officeDocument/2006/relationships/customXml" Target="../ink/ink21.xml"/><Relationship Id="rId28" Type="http://schemas.openxmlformats.org/officeDocument/2006/relationships/image" Target="NULL"/><Relationship Id="rId10" Type="http://schemas.openxmlformats.org/officeDocument/2006/relationships/customXml" Target="../ink/ink14.xml"/><Relationship Id="rId19" Type="http://schemas.openxmlformats.org/officeDocument/2006/relationships/customXml" Target="../ink/ink19.xml"/><Relationship Id="rId4" Type="http://schemas.openxmlformats.org/officeDocument/2006/relationships/image" Target="../media/image63.jpeg"/><Relationship Id="rId9" Type="http://schemas.openxmlformats.org/officeDocument/2006/relationships/image" Target="NULL"/><Relationship Id="rId14" Type="http://schemas.openxmlformats.org/officeDocument/2006/relationships/customXml" Target="../ink/ink16.xml"/><Relationship Id="rId22" Type="http://schemas.openxmlformats.org/officeDocument/2006/relationships/image" Target="NULL"/><Relationship Id="rId27" Type="http://schemas.openxmlformats.org/officeDocument/2006/relationships/customXml" Target="../ink/ink23.xml"/><Relationship Id="rId30" Type="http://schemas.openxmlformats.org/officeDocument/2006/relationships/image" Target="NUL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41.png"/><Relationship Id="rId4" Type="http://schemas.openxmlformats.org/officeDocument/2006/relationships/customXml" Target="../ink/ink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customXml" Target="../ink/ink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customXml" Target="../ink/ink3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8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.xml"/><Relationship Id="rId5" Type="http://schemas.openxmlformats.org/officeDocument/2006/relationships/image" Target="../media/image74.png"/><Relationship Id="rId4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27C0F-C5B6-E74B-DB9D-B96CDA5FC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1124744"/>
            <a:ext cx="6172200" cy="1548172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L’art celtique ancien</a:t>
            </a:r>
            <a:br>
              <a:rPr lang="fr-FR" sz="24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400" b="1" dirty="0">
                <a:solidFill>
                  <a:schemeClr val="accent6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(Ve-Ier siècles av. J.-C.). </a:t>
            </a:r>
            <a:br>
              <a:rPr lang="fr-FR" sz="2400" b="1" dirty="0">
                <a:solidFill>
                  <a:schemeClr val="accent2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400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9DF973-5EC5-B288-31E6-57F7F8A6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2672917"/>
            <a:ext cx="6172200" cy="2214247"/>
          </a:xfrm>
        </p:spPr>
        <p:txBody>
          <a:bodyPr/>
          <a:lstStyle/>
          <a:p>
            <a:pPr marL="0" indent="0" algn="ctr">
              <a:buNone/>
            </a:pP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Art et abstraction (Ve-IVe siècles av .J.-C.):</a:t>
            </a:r>
          </a:p>
          <a:p>
            <a:pPr marL="0" indent="0" algn="ctr">
              <a:buNone/>
            </a:pP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Champagne et Ouest de la France</a:t>
            </a:r>
          </a:p>
          <a:p>
            <a:pPr marL="0" indent="0" algn="ctr">
              <a:buNone/>
            </a:pPr>
            <a:endParaRPr lang="fr-FR" sz="1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Mobilités, migrations, armes et monnayage</a:t>
            </a:r>
          </a:p>
          <a:p>
            <a:pPr marL="0" indent="0" algn="ctr">
              <a:buNone/>
            </a:pPr>
            <a:endParaRPr lang="fr-FR" sz="1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 musique ?</a:t>
            </a:r>
          </a:p>
        </p:txBody>
      </p:sp>
    </p:spTree>
    <p:extLst>
      <p:ext uri="{BB962C8B-B14F-4D97-AF65-F5344CB8AC3E}">
        <p14:creationId xmlns:p14="http://schemas.microsoft.com/office/powerpoint/2010/main" val="123004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A2A68B-B23A-A34C-81A6-6C790DDB2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pPr algn="l"/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Amfreville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-sous-les-Monts, Eure,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bronze, fer, or, verre rouge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(Saint-Germain-en-Laye, MAN /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Musée d’archéologie nationale).	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CB11A52-B309-5442-8537-E850EA33AF5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429000"/>
            <a:ext cx="2726728" cy="2833658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83A4916-2467-8941-954C-8D8C15F110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1023384"/>
            <a:ext cx="3131840" cy="2405616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BB17556-2EE4-C145-AFB4-B1B7EEA333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41" y="3645024"/>
            <a:ext cx="4211960" cy="261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53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B35A1C05-86D9-4311-60E7-13383406B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74375D6-F6D0-D1AF-CA96-69EAEBC95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endParaRPr lang="fr-FR" sz="28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à l’Est ?</a:t>
            </a:r>
          </a:p>
        </p:txBody>
      </p:sp>
    </p:spTree>
    <p:extLst>
      <p:ext uri="{BB962C8B-B14F-4D97-AF65-F5344CB8AC3E}">
        <p14:creationId xmlns:p14="http://schemas.microsoft.com/office/powerpoint/2010/main" val="371810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L’exemple de la nécropole de Münsingen-Rain, BE, Suisse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(milieu Ve siècle – début IIe siècle av. J.-C.).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endParaRPr lang="fr-FR" sz="2000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06" y="1600200"/>
            <a:ext cx="3555188" cy="452596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0657" y="1600200"/>
            <a:ext cx="3193685" cy="4525963"/>
          </a:xfrm>
        </p:spPr>
      </p:pic>
    </p:spTree>
    <p:extLst>
      <p:ext uri="{BB962C8B-B14F-4D97-AF65-F5344CB8AC3E}">
        <p14:creationId xmlns:p14="http://schemas.microsoft.com/office/powerpoint/2010/main" val="338099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B0A0BD-A182-B35B-907D-B07004E14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Münsingen-Rain, BE, Suisse ; tombe 49 ; détail du décor de la fibule (n°797), bronze, corail ; milieu IVe siècle av J.-C. </a:t>
            </a:r>
          </a:p>
        </p:txBody>
      </p:sp>
      <p:pic>
        <p:nvPicPr>
          <p:cNvPr id="6" name="Espace réservé du contenu 5" descr="Une image contenant diagramme&#10;&#10;Description générée automatiquement">
            <a:extLst>
              <a:ext uri="{FF2B5EF4-FFF2-40B4-BE49-F238E27FC236}">
                <a16:creationId xmlns:a16="http://schemas.microsoft.com/office/drawing/2014/main" id="{073F8023-E8AE-F849-00D0-6CB91CBCBA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76" y="1628800"/>
            <a:ext cx="3477583" cy="4680520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B4FB6F8-7166-22E9-1720-CC765E1343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538" y="1628800"/>
            <a:ext cx="3225886" cy="1390077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804593-EA84-F35E-FA3E-0414E5D6C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23783" y="4256824"/>
            <a:ext cx="2878778" cy="1240504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6079F72-84BD-F010-4E00-A47AA0522859}"/>
              </a:ext>
            </a:extLst>
          </p:cNvPr>
          <p:cNvCxnSpPr>
            <a:cxnSpLocks/>
          </p:cNvCxnSpPr>
          <p:nvPr/>
        </p:nvCxnSpPr>
        <p:spPr>
          <a:xfrm>
            <a:off x="1410557" y="2176626"/>
            <a:ext cx="4097547" cy="143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F53E95F1-EDF4-015E-C05B-BE557C89C9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144" y="4464606"/>
            <a:ext cx="2951228" cy="185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5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Environs de Berne, Suisse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bracelets, verre ; IIIe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567140"/>
            <a:ext cx="4038600" cy="2592082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449163"/>
            <a:ext cx="4038600" cy="2828037"/>
          </a:xfrm>
        </p:spPr>
      </p:pic>
    </p:spTree>
    <p:extLst>
      <p:ext uri="{BB962C8B-B14F-4D97-AF65-F5344CB8AC3E}">
        <p14:creationId xmlns:p14="http://schemas.microsoft.com/office/powerpoint/2010/main" val="3065991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26170"/>
          </a:xfrm>
        </p:spPr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Palarikovo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République slovaque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ceinture à maillons métalliques, bronze, émail rouge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siècle av. J.-C.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038467"/>
            <a:ext cx="4038600" cy="1649428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988840"/>
            <a:ext cx="3190055" cy="4525963"/>
          </a:xfrm>
        </p:spPr>
      </p:pic>
    </p:spTree>
    <p:extLst>
      <p:ext uri="{BB962C8B-B14F-4D97-AF65-F5344CB8AC3E}">
        <p14:creationId xmlns:p14="http://schemas.microsoft.com/office/powerpoint/2010/main" val="68782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2629CD-E565-3648-8A29-7323B831C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Kosd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Kom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Nógrád, Hongrie, tombe 15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épée en fer dans son fourreau en tôle de fer gravé ; L. env. 58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v. 280 av. J.-C. (Budapest, Magyar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Nemzeti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Múzeum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822F285-367C-E647-A353-81BB86B883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428" y="1592064"/>
            <a:ext cx="2282465" cy="3174419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1FAE322-2D27-DB4A-88A5-EDEFA96B3B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095" y="1604268"/>
            <a:ext cx="3379477" cy="4611066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F32F349-AE13-7A46-8C43-1D774A428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496" y="1604268"/>
            <a:ext cx="813004" cy="46110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A5DD347-6776-E140-B663-5FF6D4672831}"/>
                  </a:ext>
                </a:extLst>
              </p14:cNvPr>
              <p14:cNvContentPartPr/>
              <p14:nvPr/>
            </p14:nvContentPartPr>
            <p14:xfrm>
              <a:off x="1242280" y="3450560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A5DD347-6776-E140-B663-5FF6D467283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24640" y="343256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6208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Bölcske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« 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Madocsahegy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»,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Kom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Tolna, Hongrie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fragm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de fourreau d’épée gravé, fer ; L. conservée 13 et 16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siècle av. J.-C. (Budapest, Magyar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Nemzeti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Múzeum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). </a:t>
            </a:r>
          </a:p>
        </p:txBody>
      </p:sp>
      <p:pic>
        <p:nvPicPr>
          <p:cNvPr id="7" name="Espace réservé du contenu 6" descr="Bölcske-Madocsahegy 1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101" r="-24101"/>
          <a:stretch>
            <a:fillRect/>
          </a:stretch>
        </p:blipFill>
        <p:spPr/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8DD5A0C2-A457-7646-8E9B-49148F36AB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516" y="1600200"/>
            <a:ext cx="3795968" cy="4525963"/>
          </a:xfrm>
        </p:spPr>
      </p:pic>
    </p:spTree>
    <p:extLst>
      <p:ext uri="{BB962C8B-B14F-4D97-AF65-F5344CB8AC3E}">
        <p14:creationId xmlns:p14="http://schemas.microsoft.com/office/powerpoint/2010/main" val="1467463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7766-6672-4A4F-8FC6-BEB9F946C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Ciumeşti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Roumanie ; nécropole 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fer, bronze et verre ; diam. 41, 7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siècle av. J.-C. (Bucarest, musée d’histoire de Roumanie).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F9B0EA29-AB7B-A044-9434-9DF307448F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542" y="1600200"/>
            <a:ext cx="3661915" cy="4525963"/>
          </a:xfrm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70477663-9F6F-F848-A06D-24D9F60B06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522" b="-10522"/>
          <a:stretch>
            <a:fillRect/>
          </a:stretch>
        </p:blipFill>
        <p:spPr>
          <a:xfrm>
            <a:off x="4654550" y="1603411"/>
            <a:ext cx="4025900" cy="45195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D065BFE9-983A-0241-BED4-1102E66C96D0}"/>
                  </a:ext>
                </a:extLst>
              </p14:cNvPr>
              <p14:cNvContentPartPr/>
              <p14:nvPr/>
            </p14:nvContentPartPr>
            <p14:xfrm>
              <a:off x="2375200" y="3526160"/>
              <a:ext cx="360" cy="3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D065BFE9-983A-0241-BED4-1102E66C96D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7560" y="350852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6028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79395" y="0"/>
            <a:ext cx="8217668" cy="1702715"/>
          </a:xfrm>
        </p:spPr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Ciumeşti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Roumanie ; nécropole;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fragm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de cotte de mailles, fer et ornements circulaires, bronze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siècle av. J.-C. (Bucarest, musée d’histoire de Roumanie).</a:t>
            </a:r>
          </a:p>
        </p:txBody>
      </p:sp>
      <p:pic>
        <p:nvPicPr>
          <p:cNvPr id="5" name="Espace réservé du contenu 4" descr="Ciumesti, Roumanie, Tombe 10 août 1961 - Détail cotte de maille et médaillons, in Rusu M., BRGK 1969, pl. 146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96" r="-10696"/>
          <a:stretch>
            <a:fillRect/>
          </a:stretch>
        </p:blipFill>
        <p:spPr>
          <a:xfrm>
            <a:off x="2628900" y="2734634"/>
            <a:ext cx="3097706" cy="3471525"/>
          </a:xfrm>
        </p:spPr>
      </p:pic>
      <p:pic>
        <p:nvPicPr>
          <p:cNvPr id="3" name="Espace réservé du contenu 2" descr="Ciumesti, Bulgarie - Tombe 10 août 1961 - Fragm. cotted e amilles et médaillons, in Rusu M., BRGK 1969, pl. 145.pdf"/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96" r="-8496"/>
          <a:stretch>
            <a:fillRect/>
          </a:stretch>
        </p:blipFill>
        <p:spPr>
          <a:xfrm>
            <a:off x="379395" y="1384578"/>
            <a:ext cx="2753533" cy="3085819"/>
          </a:xfrm>
        </p:spPr>
      </p:pic>
      <p:pic>
        <p:nvPicPr>
          <p:cNvPr id="10" name="Espace réservé du contenu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 b="-52"/>
          <a:stretch>
            <a:fillRect/>
          </a:stretch>
        </p:blipFill>
        <p:spPr>
          <a:xfrm>
            <a:off x="5726606" y="3813858"/>
            <a:ext cx="2934307" cy="239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5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814E7E6-28CF-D547-AC07-12157C6F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1FDB6BF-150E-074B-9A3F-56EB87AD1AD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Le début du IIe âge du Fer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(Ve siècle av. J.-C.)</a:t>
            </a:r>
          </a:p>
          <a:p>
            <a:pPr marL="0" indent="0" algn="ctr">
              <a:buNone/>
            </a:pPr>
            <a:endParaRPr lang="fr-FR" sz="2000" b="1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fr-FR" sz="2000" b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dans le nord-est de la France</a:t>
            </a:r>
          </a:p>
          <a:p>
            <a:pPr marL="0" indent="0" algn="ctr">
              <a:buNone/>
            </a:pP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  (Aisne et Marne).</a:t>
            </a:r>
          </a:p>
        </p:txBody>
      </p:sp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8FBE0AD2-A269-5D45-95E7-DF0BB8968C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747396"/>
            <a:ext cx="4038600" cy="4231570"/>
          </a:xfrm>
        </p:spPr>
      </p:pic>
    </p:spTree>
    <p:extLst>
      <p:ext uri="{BB962C8B-B14F-4D97-AF65-F5344CB8AC3E}">
        <p14:creationId xmlns:p14="http://schemas.microsoft.com/office/powerpoint/2010/main" val="2307507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06DE85-04D0-244B-80F2-64F8AD021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Cernon-sur-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Coole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Marne, France ; sépulture à incinération (1897)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fourreau d’épée, tôle de fer gravée ; L. conservée 74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IIIe siècle av. J.-C. (Châlons-en-Champagne, musée municipal).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416FE90-79B9-A04D-B0E9-3ACE5044EF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80" y="1600200"/>
            <a:ext cx="3380639" cy="4525963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D2943AE-1029-714F-B650-F0BA46041D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860" y="1600200"/>
            <a:ext cx="1565279" cy="4525963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B6778C9A-9E1E-B244-9DB0-552ED253AFAF}"/>
                  </a:ext>
                </a:extLst>
              </p14:cNvPr>
              <p14:cNvContentPartPr/>
              <p14:nvPr/>
            </p14:nvContentPartPr>
            <p14:xfrm>
              <a:off x="3431080" y="3965720"/>
              <a:ext cx="360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B6778C9A-9E1E-B244-9DB0-552ED253AFA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13080" y="3948080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75741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D12A8-2E3F-A242-AF59-15703AD4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Cernon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-sur-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Coole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Marne, France ; sépulture à incinération (1897)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fourreau d’épée, tôle de fer gravée ; détails ; IIIe siècle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(Châlons-en-Champagne, musée municipal).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B6D7BA99-2C42-5042-AAE6-8A76B304D6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541" y="1863693"/>
            <a:ext cx="2243651" cy="2970468"/>
          </a:xfrm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E8DCA7-B892-EB49-A87B-134F95D91F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115" r="-11115"/>
          <a:stretch>
            <a:fillRect/>
          </a:stretch>
        </p:blipFill>
        <p:spPr>
          <a:xfrm>
            <a:off x="458482" y="2132855"/>
            <a:ext cx="3562663" cy="3990925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8C2AB6-4707-7545-9870-763A074B068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3630884"/>
            <a:ext cx="1971685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674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Statère, or ; Philippe II de Macédoine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Tétradrachme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argent ; Philippe II de Macédoine</a:t>
            </a:r>
          </a:p>
        </p:txBody>
      </p:sp>
      <p:pic>
        <p:nvPicPr>
          <p:cNvPr id="5" name="Espace réservé du contenu 4" descr="19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110" b="-67110"/>
          <a:stretch>
            <a:fillRect/>
          </a:stretch>
        </p:blipFill>
        <p:spPr>
          <a:xfrm>
            <a:off x="4762074" y="381453"/>
            <a:ext cx="3886200" cy="4351338"/>
          </a:xfrm>
        </p:spPr>
      </p:pic>
      <p:pic>
        <p:nvPicPr>
          <p:cNvPr id="6" name="Espace réservé du contenu 5" descr="Tétradrachme Ph. II de Macédoine 323-315 BC - macedoine-philippe-amphipolis-tetradrachme-zA03685.jpg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971" b="-54971"/>
          <a:stretch>
            <a:fillRect/>
          </a:stretch>
        </p:blipFill>
        <p:spPr>
          <a:xfrm>
            <a:off x="4762074" y="3176376"/>
            <a:ext cx="3886200" cy="4351338"/>
          </a:xfrm>
        </p:spPr>
      </p:pic>
      <p:pic>
        <p:nvPicPr>
          <p:cNvPr id="7" name="Espace réservé du contenu 6" descr="Royaume de Macedoine en -336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042" b="-20042"/>
          <a:stretch>
            <a:fillRect/>
          </a:stretch>
        </p:blipFill>
        <p:spPr>
          <a:xfrm>
            <a:off x="1197891" y="3492594"/>
            <a:ext cx="2787730" cy="3124143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475" r="-56475"/>
          <a:stretch>
            <a:fillRect/>
          </a:stretch>
        </p:blipFill>
        <p:spPr>
          <a:xfrm>
            <a:off x="0" y="1417638"/>
            <a:ext cx="4304874" cy="2367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71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Monnaie, or ; peuple des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Turones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(région de la Touraine / Indre-et-Loire).</a:t>
            </a:r>
          </a:p>
        </p:txBody>
      </p:sp>
      <p:pic>
        <p:nvPicPr>
          <p:cNvPr id="6" name="Espace réservé du contenu 5" descr="Monnaie Turones - Avers, in Eluère C., 2004, 272.pdf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42" b="-4842"/>
          <a:stretch>
            <a:fillRect/>
          </a:stretch>
        </p:blipFill>
        <p:spPr>
          <a:xfrm>
            <a:off x="3782596" y="1600200"/>
            <a:ext cx="2486747" cy="2786839"/>
          </a:xfrm>
        </p:spPr>
      </p:pic>
      <p:pic>
        <p:nvPicPr>
          <p:cNvPr id="7" name="Image 6" descr="Monnaie Turones - Revers, in Eluère C., 2004, 273.p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9343" y="3961990"/>
            <a:ext cx="2189825" cy="2157141"/>
          </a:xfrm>
          <a:prstGeom prst="rect">
            <a:avLst/>
          </a:prstGeom>
        </p:spPr>
      </p:pic>
      <p:pic>
        <p:nvPicPr>
          <p:cNvPr id="8" name="Espace réservé du contenu 4" descr="carte peuples gaulois.jpg"/>
          <p:cNvPicPr>
            <a:picLocks noGrp="1" noChangeAspect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76" b="-3376"/>
          <a:stretch>
            <a:fillRect/>
          </a:stretch>
        </p:blipFill>
        <p:spPr>
          <a:xfrm>
            <a:off x="641926" y="3093327"/>
            <a:ext cx="2706255" cy="303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40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AFB7897-2B3C-D539-20E7-B24A63E10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D51BCE-94E2-FEEA-418F-7CD236C6E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2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en Bretagne ?</a:t>
            </a:r>
          </a:p>
        </p:txBody>
      </p:sp>
    </p:spTree>
    <p:extLst>
      <p:ext uri="{BB962C8B-B14F-4D97-AF65-F5344CB8AC3E}">
        <p14:creationId xmlns:p14="http://schemas.microsoft.com/office/powerpoint/2010/main" val="2046921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Monnaie, bronze ;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Osismes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avers et revers</a:t>
            </a:r>
          </a:p>
        </p:txBody>
      </p:sp>
      <p:pic>
        <p:nvPicPr>
          <p:cNvPr id="5" name="Espace réservé du contenu 4" descr="carte peuples gaulois.jpg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76" b="-3376"/>
          <a:stretch>
            <a:fillRect/>
          </a:stretch>
        </p:blipFill>
        <p:spPr>
          <a:xfrm>
            <a:off x="457200" y="1600200"/>
            <a:ext cx="2314008" cy="2593254"/>
          </a:xfrm>
          <a:prstGeom prst="rect">
            <a:avLst/>
          </a:prstGeom>
        </p:spPr>
      </p:pic>
      <p:pic>
        <p:nvPicPr>
          <p:cNvPr id="6" name="Espace réservé du contenu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" r="-11"/>
          <a:stretch>
            <a:fillRect/>
          </a:stretch>
        </p:blipFill>
        <p:spPr>
          <a:xfrm>
            <a:off x="2539998" y="3847267"/>
            <a:ext cx="2833255" cy="2547050"/>
          </a:xfrm>
          <a:prstGeom prst="rect">
            <a:avLst/>
          </a:prstGeom>
        </p:spPr>
      </p:pic>
      <p:pic>
        <p:nvPicPr>
          <p:cNvPr id="7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67" b="-5367"/>
          <a:stretch>
            <a:fillRect/>
          </a:stretch>
        </p:blipFill>
        <p:spPr>
          <a:xfrm>
            <a:off x="5373253" y="1600200"/>
            <a:ext cx="3179618" cy="3563322"/>
          </a:xfrm>
        </p:spPr>
      </p:pic>
    </p:spTree>
    <p:extLst>
      <p:ext uri="{BB962C8B-B14F-4D97-AF65-F5344CB8AC3E}">
        <p14:creationId xmlns:p14="http://schemas.microsoft.com/office/powerpoint/2010/main" val="16770963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A40AB8-13D7-D84B-8661-94ACDFFEC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Statère, or ; Philippe II de Macédoine.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2. Monnaie, or ; peuple des </a:t>
            </a:r>
            <a:r>
              <a:rPr lang="fr-FR" sz="2000" i="1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Veneti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 (Vénètes, région du Morbihan); 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IIe-Ier siècles av. J.-C.</a:t>
            </a:r>
          </a:p>
        </p:txBody>
      </p:sp>
      <p:pic>
        <p:nvPicPr>
          <p:cNvPr id="5" name="Espace réservé du contenu 4" descr="carte peuples gaulois.jpg">
            <a:extLst>
              <a:ext uri="{FF2B5EF4-FFF2-40B4-BE49-F238E27FC236}">
                <a16:creationId xmlns:a16="http://schemas.microsoft.com/office/drawing/2014/main" id="{D4619384-D528-CE4F-B76F-F19277F1D8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76" b="-3376"/>
          <a:stretch>
            <a:fillRect/>
          </a:stretch>
        </p:blipFill>
        <p:spPr>
          <a:xfrm>
            <a:off x="504591" y="1699488"/>
            <a:ext cx="2788445" cy="3124944"/>
          </a:xfrm>
          <a:prstGeom prst="rect">
            <a:avLst/>
          </a:prstGeom>
        </p:spPr>
      </p:pic>
      <p:pic>
        <p:nvPicPr>
          <p:cNvPr id="6" name="Espace réservé du contenu 11" descr="Monnaie Vénète - Avers, in Eluère C., 2004, 274.pdf">
            <a:extLst>
              <a:ext uri="{FF2B5EF4-FFF2-40B4-BE49-F238E27FC236}">
                <a16:creationId xmlns:a16="http://schemas.microsoft.com/office/drawing/2014/main" id="{0FFA4091-0D82-714C-97BC-8F72F5BFC2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33" b="-5033"/>
          <a:stretch>
            <a:fillRect/>
          </a:stretch>
        </p:blipFill>
        <p:spPr>
          <a:xfrm>
            <a:off x="3324125" y="3406427"/>
            <a:ext cx="2530624" cy="2836010"/>
          </a:xfrm>
          <a:prstGeom prst="rect">
            <a:avLst/>
          </a:prstGeom>
        </p:spPr>
      </p:pic>
      <p:pic>
        <p:nvPicPr>
          <p:cNvPr id="7" name="Espace réservé du contenu 12" descr="Monnaie Vénètes - Revers, in Eluère C., 2004.pdf">
            <a:extLst>
              <a:ext uri="{FF2B5EF4-FFF2-40B4-BE49-F238E27FC236}">
                <a16:creationId xmlns:a16="http://schemas.microsoft.com/office/drawing/2014/main" id="{492EF1F4-AF7A-9E4A-A2EB-D9EE53A8D2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10" b="-4210"/>
          <a:stretch>
            <a:fillRect/>
          </a:stretch>
        </p:blipFill>
        <p:spPr>
          <a:xfrm>
            <a:off x="5898355" y="3406427"/>
            <a:ext cx="2530624" cy="2836010"/>
          </a:xfrm>
        </p:spPr>
      </p:pic>
      <p:pic>
        <p:nvPicPr>
          <p:cNvPr id="8" name="Espace réservé du contenu 4" descr="19.jpg">
            <a:extLst>
              <a:ext uri="{FF2B5EF4-FFF2-40B4-BE49-F238E27FC236}">
                <a16:creationId xmlns:a16="http://schemas.microsoft.com/office/drawing/2014/main" id="{128DEB97-6B56-0448-896B-67D1DC89EE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110" b="-67110"/>
          <a:stretch>
            <a:fillRect/>
          </a:stretch>
        </p:blipFill>
        <p:spPr>
          <a:xfrm>
            <a:off x="5004048" y="872364"/>
            <a:ext cx="2386608" cy="2672251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141CC5-4E54-854D-902E-70BBAC53CD29}"/>
              </a:ext>
            </a:extLst>
          </p:cNvPr>
          <p:cNvGrpSpPr/>
          <p:nvPr/>
        </p:nvGrpSpPr>
        <p:grpSpPr>
          <a:xfrm>
            <a:off x="4842760" y="2591523"/>
            <a:ext cx="166680" cy="173520"/>
            <a:chOff x="4842760" y="2591523"/>
            <a:chExt cx="166680" cy="17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ED499C2E-FDEA-1A4F-8FEC-D925D3339B40}"/>
                    </a:ext>
                  </a:extLst>
                </p14:cNvPr>
                <p14:cNvContentPartPr/>
                <p14:nvPr/>
              </p14:nvContentPartPr>
              <p14:xfrm>
                <a:off x="4842760" y="2591523"/>
                <a:ext cx="109080" cy="16920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ED499C2E-FDEA-1A4F-8FEC-D925D3339B4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834120" y="2582523"/>
                  <a:ext cx="1267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30E26469-018B-B14B-9BFE-B8D966000388}"/>
                    </a:ext>
                  </a:extLst>
                </p14:cNvPr>
                <p14:cNvContentPartPr/>
                <p14:nvPr/>
              </p14:nvContentPartPr>
              <p14:xfrm>
                <a:off x="5009080" y="2759643"/>
                <a:ext cx="360" cy="540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30E26469-018B-B14B-9BFE-B8D966000388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000080" y="2750643"/>
                  <a:ext cx="1800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05447B5-B55E-AD46-A382-F1B4039E7CAC}"/>
              </a:ext>
            </a:extLst>
          </p:cNvPr>
          <p:cNvGrpSpPr/>
          <p:nvPr/>
        </p:nvGrpSpPr>
        <p:grpSpPr>
          <a:xfrm>
            <a:off x="3133120" y="5952843"/>
            <a:ext cx="141120" cy="180720"/>
            <a:chOff x="3133120" y="5952843"/>
            <a:chExt cx="141120" cy="18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Encre 11">
                  <a:extLst>
                    <a:ext uri="{FF2B5EF4-FFF2-40B4-BE49-F238E27FC236}">
                      <a16:creationId xmlns:a16="http://schemas.microsoft.com/office/drawing/2014/main" id="{452C6FD5-231F-F648-9B2B-F6FDB2E15774}"/>
                    </a:ext>
                  </a:extLst>
                </p14:cNvPr>
                <p14:cNvContentPartPr/>
                <p14:nvPr/>
              </p14:nvContentPartPr>
              <p14:xfrm>
                <a:off x="3133120" y="5952843"/>
                <a:ext cx="83520" cy="169200"/>
              </p14:xfrm>
            </p:contentPart>
          </mc:Choice>
          <mc:Fallback xmlns="">
            <p:pic>
              <p:nvPicPr>
                <p:cNvPr id="12" name="Encre 11">
                  <a:extLst>
                    <a:ext uri="{FF2B5EF4-FFF2-40B4-BE49-F238E27FC236}">
                      <a16:creationId xmlns:a16="http://schemas.microsoft.com/office/drawing/2014/main" id="{452C6FD5-231F-F648-9B2B-F6FDB2E15774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124480" y="5944203"/>
                  <a:ext cx="1011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3" name="Encre 12">
                  <a:extLst>
                    <a:ext uri="{FF2B5EF4-FFF2-40B4-BE49-F238E27FC236}">
                      <a16:creationId xmlns:a16="http://schemas.microsoft.com/office/drawing/2014/main" id="{1FCD4110-4F91-6940-AA77-AF7E70B24C8C}"/>
                    </a:ext>
                  </a:extLst>
                </p14:cNvPr>
                <p14:cNvContentPartPr/>
                <p14:nvPr/>
              </p14:nvContentPartPr>
              <p14:xfrm>
                <a:off x="3273880" y="6133203"/>
                <a:ext cx="360" cy="360"/>
              </p14:xfrm>
            </p:contentPart>
          </mc:Choice>
          <mc:Fallback xmlns="">
            <p:pic>
              <p:nvPicPr>
                <p:cNvPr id="13" name="Encre 12">
                  <a:extLst>
                    <a:ext uri="{FF2B5EF4-FFF2-40B4-BE49-F238E27FC236}">
                      <a16:creationId xmlns:a16="http://schemas.microsoft.com/office/drawing/2014/main" id="{1FCD4110-4F91-6940-AA77-AF7E70B24C8C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264880" y="6124203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11109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16BBB-00DD-1345-89C9-9CF7931D8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Paule, Saint-Symphorien, Côtes d’Armor, France.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1. Localisation ; 2. Plan du site (fouilles de 1988 à 2010 ) ;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3. Restitution des différentes phases d’occupation :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3a. 450 av. J.-C. ; 3b. 300 av. J.-C. ; 3c. 175 av. J.-C. ; 3d. 50 av. J.-C.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10EBF99-A6D6-E048-895F-5688E384909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84784"/>
            <a:ext cx="1927428" cy="1465931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2D953E7-5D05-7144-89F1-29BF76ACAE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3017861"/>
            <a:ext cx="2654221" cy="3090134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294A14-2860-224F-89A2-B7E4BE39E5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650" y="1484784"/>
            <a:ext cx="1682280" cy="23804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307E56-9082-1E4E-9CC6-D3BBAB589C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0864" y="2264220"/>
            <a:ext cx="2265552" cy="160099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06FFA-7184-D943-8E27-9EBEBEAE7FA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650" y="4438365"/>
            <a:ext cx="2339752" cy="16534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D6F7AC-FE2E-AC4C-9FF2-329F044A3F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506" y="4400625"/>
            <a:ext cx="2348968" cy="1659937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4C56EEBD-0531-1642-96C5-D541C28271AF}"/>
              </a:ext>
            </a:extLst>
          </p:cNvPr>
          <p:cNvGrpSpPr/>
          <p:nvPr/>
        </p:nvGrpSpPr>
        <p:grpSpPr>
          <a:xfrm>
            <a:off x="2400632" y="2833749"/>
            <a:ext cx="91440" cy="120600"/>
            <a:chOff x="2400632" y="2833749"/>
            <a:chExt cx="9144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Encre 16">
                  <a:extLst>
                    <a:ext uri="{FF2B5EF4-FFF2-40B4-BE49-F238E27FC236}">
                      <a16:creationId xmlns:a16="http://schemas.microsoft.com/office/drawing/2014/main" id="{10D24101-4213-9445-88CE-6A6F8BA71E46}"/>
                    </a:ext>
                  </a:extLst>
                </p14:cNvPr>
                <p14:cNvContentPartPr/>
                <p14:nvPr/>
              </p14:nvContentPartPr>
              <p14:xfrm>
                <a:off x="2400632" y="2833749"/>
                <a:ext cx="47160" cy="120600"/>
              </p14:xfrm>
            </p:contentPart>
          </mc:Choice>
          <mc:Fallback xmlns="">
            <p:pic>
              <p:nvPicPr>
                <p:cNvPr id="17" name="Encre 16">
                  <a:extLst>
                    <a:ext uri="{FF2B5EF4-FFF2-40B4-BE49-F238E27FC236}">
                      <a16:creationId xmlns:a16="http://schemas.microsoft.com/office/drawing/2014/main" id="{10D24101-4213-9445-88CE-6A6F8BA71E4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396312" y="2829429"/>
                  <a:ext cx="55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8" name="Encre 17">
                  <a:extLst>
                    <a:ext uri="{FF2B5EF4-FFF2-40B4-BE49-F238E27FC236}">
                      <a16:creationId xmlns:a16="http://schemas.microsoft.com/office/drawing/2014/main" id="{B3400013-A056-964D-BF92-29DC0DE5FB89}"/>
                    </a:ext>
                  </a:extLst>
                </p14:cNvPr>
                <p14:cNvContentPartPr/>
                <p14:nvPr/>
              </p14:nvContentPartPr>
              <p14:xfrm>
                <a:off x="2488472" y="2940669"/>
                <a:ext cx="3600" cy="360"/>
              </p14:xfrm>
            </p:contentPart>
          </mc:Choice>
          <mc:Fallback xmlns="">
            <p:pic>
              <p:nvPicPr>
                <p:cNvPr id="18" name="Encre 17">
                  <a:extLst>
                    <a:ext uri="{FF2B5EF4-FFF2-40B4-BE49-F238E27FC236}">
                      <a16:creationId xmlns:a16="http://schemas.microsoft.com/office/drawing/2014/main" id="{B3400013-A056-964D-BF92-29DC0DE5FB8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484152" y="2936349"/>
                  <a:ext cx="12240" cy="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11B1A733-01A7-6544-847E-91170FFFD3D6}"/>
              </a:ext>
            </a:extLst>
          </p:cNvPr>
          <p:cNvGrpSpPr/>
          <p:nvPr/>
        </p:nvGrpSpPr>
        <p:grpSpPr>
          <a:xfrm>
            <a:off x="3502952" y="5988429"/>
            <a:ext cx="135360" cy="120600"/>
            <a:chOff x="3502952" y="5988429"/>
            <a:chExt cx="135360" cy="12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0" name="Encre 19">
                  <a:extLst>
                    <a:ext uri="{FF2B5EF4-FFF2-40B4-BE49-F238E27FC236}">
                      <a16:creationId xmlns:a16="http://schemas.microsoft.com/office/drawing/2014/main" id="{18432F15-12FD-4B46-B216-0E1F8F45C3D5}"/>
                    </a:ext>
                  </a:extLst>
                </p14:cNvPr>
                <p14:cNvContentPartPr/>
                <p14:nvPr/>
              </p14:nvContentPartPr>
              <p14:xfrm>
                <a:off x="3502952" y="5988429"/>
                <a:ext cx="66960" cy="120600"/>
              </p14:xfrm>
            </p:contentPart>
          </mc:Choice>
          <mc:Fallback xmlns="">
            <p:pic>
              <p:nvPicPr>
                <p:cNvPr id="20" name="Encre 19">
                  <a:extLst>
                    <a:ext uri="{FF2B5EF4-FFF2-40B4-BE49-F238E27FC236}">
                      <a16:creationId xmlns:a16="http://schemas.microsoft.com/office/drawing/2014/main" id="{18432F15-12FD-4B46-B216-0E1F8F45C3D5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98632" y="5984109"/>
                  <a:ext cx="756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1" name="Encre 20">
                  <a:extLst>
                    <a:ext uri="{FF2B5EF4-FFF2-40B4-BE49-F238E27FC236}">
                      <a16:creationId xmlns:a16="http://schemas.microsoft.com/office/drawing/2014/main" id="{33C40DD9-9B0B-1446-88B4-948D07D26058}"/>
                    </a:ext>
                  </a:extLst>
                </p14:cNvPr>
                <p14:cNvContentPartPr/>
                <p14:nvPr/>
              </p14:nvContentPartPr>
              <p14:xfrm>
                <a:off x="3637952" y="6108669"/>
                <a:ext cx="360" cy="360"/>
              </p14:xfrm>
            </p:contentPart>
          </mc:Choice>
          <mc:Fallback xmlns="">
            <p:pic>
              <p:nvPicPr>
                <p:cNvPr id="21" name="Encre 20">
                  <a:extLst>
                    <a:ext uri="{FF2B5EF4-FFF2-40B4-BE49-F238E27FC236}">
                      <a16:creationId xmlns:a16="http://schemas.microsoft.com/office/drawing/2014/main" id="{33C40DD9-9B0B-1446-88B4-948D07D2605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33632" y="6104349"/>
                  <a:ext cx="9000" cy="9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8" name="Encre 27">
                <a:extLst>
                  <a:ext uri="{FF2B5EF4-FFF2-40B4-BE49-F238E27FC236}">
                    <a16:creationId xmlns:a16="http://schemas.microsoft.com/office/drawing/2014/main" id="{1D0118F0-3E33-0741-8E02-085463E3EB71}"/>
                  </a:ext>
                </a:extLst>
              </p14:cNvPr>
              <p14:cNvContentPartPr/>
              <p14:nvPr/>
            </p14:nvContentPartPr>
            <p14:xfrm>
              <a:off x="5510672" y="3738429"/>
              <a:ext cx="87840" cy="147960"/>
            </p14:xfrm>
          </p:contentPart>
        </mc:Choice>
        <mc:Fallback xmlns="">
          <p:pic>
            <p:nvPicPr>
              <p:cNvPr id="28" name="Encre 27">
                <a:extLst>
                  <a:ext uri="{FF2B5EF4-FFF2-40B4-BE49-F238E27FC236}">
                    <a16:creationId xmlns:a16="http://schemas.microsoft.com/office/drawing/2014/main" id="{1D0118F0-3E33-0741-8E02-085463E3EB71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506352" y="3734109"/>
                <a:ext cx="9648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0" name="Encre 29">
                <a:extLst>
                  <a:ext uri="{FF2B5EF4-FFF2-40B4-BE49-F238E27FC236}">
                    <a16:creationId xmlns:a16="http://schemas.microsoft.com/office/drawing/2014/main" id="{AC6A2058-6A80-AA41-A160-9F18D43EB4E4}"/>
                  </a:ext>
                </a:extLst>
              </p14:cNvPr>
              <p14:cNvContentPartPr/>
              <p14:nvPr/>
            </p14:nvContentPartPr>
            <p14:xfrm>
              <a:off x="8302112" y="3726909"/>
              <a:ext cx="179280" cy="156600"/>
            </p14:xfrm>
          </p:contentPart>
        </mc:Choice>
        <mc:Fallback xmlns="">
          <p:pic>
            <p:nvPicPr>
              <p:cNvPr id="30" name="Encre 29">
                <a:extLst>
                  <a:ext uri="{FF2B5EF4-FFF2-40B4-BE49-F238E27FC236}">
                    <a16:creationId xmlns:a16="http://schemas.microsoft.com/office/drawing/2014/main" id="{AC6A2058-6A80-AA41-A160-9F18D43EB4E4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97792" y="3722589"/>
                <a:ext cx="18792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1" name="Encre 30">
                <a:extLst>
                  <a:ext uri="{FF2B5EF4-FFF2-40B4-BE49-F238E27FC236}">
                    <a16:creationId xmlns:a16="http://schemas.microsoft.com/office/drawing/2014/main" id="{E1120FAA-A578-0048-AAC6-C78C7A1EA710}"/>
                  </a:ext>
                </a:extLst>
              </p14:cNvPr>
              <p14:cNvContentPartPr/>
              <p14:nvPr/>
            </p14:nvContentPartPr>
            <p14:xfrm>
              <a:off x="8491112" y="3697749"/>
              <a:ext cx="110520" cy="237240"/>
            </p14:xfrm>
          </p:contentPart>
        </mc:Choice>
        <mc:Fallback xmlns="">
          <p:pic>
            <p:nvPicPr>
              <p:cNvPr id="31" name="Encre 30">
                <a:extLst>
                  <a:ext uri="{FF2B5EF4-FFF2-40B4-BE49-F238E27FC236}">
                    <a16:creationId xmlns:a16="http://schemas.microsoft.com/office/drawing/2014/main" id="{E1120FAA-A578-0048-AAC6-C78C7A1EA71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486792" y="3693429"/>
                <a:ext cx="119160" cy="245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4" name="Groupe 33">
            <a:extLst>
              <a:ext uri="{FF2B5EF4-FFF2-40B4-BE49-F238E27FC236}">
                <a16:creationId xmlns:a16="http://schemas.microsoft.com/office/drawing/2014/main" id="{49A4DFDD-D287-FB41-8DEF-62AC92FFE4C0}"/>
              </a:ext>
            </a:extLst>
          </p:cNvPr>
          <p:cNvGrpSpPr/>
          <p:nvPr/>
        </p:nvGrpSpPr>
        <p:grpSpPr>
          <a:xfrm>
            <a:off x="6141752" y="5957469"/>
            <a:ext cx="186120" cy="143640"/>
            <a:chOff x="6141752" y="5957469"/>
            <a:chExt cx="186120" cy="14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2" name="Encre 31">
                  <a:extLst>
                    <a:ext uri="{FF2B5EF4-FFF2-40B4-BE49-F238E27FC236}">
                      <a16:creationId xmlns:a16="http://schemas.microsoft.com/office/drawing/2014/main" id="{5E9A7747-38A8-2E4B-9ACB-F5C49F3EBB97}"/>
                    </a:ext>
                  </a:extLst>
                </p14:cNvPr>
                <p14:cNvContentPartPr/>
                <p14:nvPr/>
              </p14:nvContentPartPr>
              <p14:xfrm>
                <a:off x="6141752" y="5957469"/>
                <a:ext cx="82440" cy="138240"/>
              </p14:xfrm>
            </p:contentPart>
          </mc:Choice>
          <mc:Fallback xmlns="">
            <p:pic>
              <p:nvPicPr>
                <p:cNvPr id="32" name="Encre 31">
                  <a:extLst>
                    <a:ext uri="{FF2B5EF4-FFF2-40B4-BE49-F238E27FC236}">
                      <a16:creationId xmlns:a16="http://schemas.microsoft.com/office/drawing/2014/main" id="{5E9A7747-38A8-2E4B-9ACB-F5C49F3EBB9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37432" y="5953149"/>
                  <a:ext cx="910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3" name="Encre 32">
                  <a:extLst>
                    <a:ext uri="{FF2B5EF4-FFF2-40B4-BE49-F238E27FC236}">
                      <a16:creationId xmlns:a16="http://schemas.microsoft.com/office/drawing/2014/main" id="{81830A20-490E-4B46-8038-5DE897F5FFAC}"/>
                    </a:ext>
                  </a:extLst>
                </p14:cNvPr>
                <p14:cNvContentPartPr/>
                <p14:nvPr/>
              </p14:nvContentPartPr>
              <p14:xfrm>
                <a:off x="6265232" y="6029109"/>
                <a:ext cx="62640" cy="72000"/>
              </p14:xfrm>
            </p:contentPart>
          </mc:Choice>
          <mc:Fallback xmlns="">
            <p:pic>
              <p:nvPicPr>
                <p:cNvPr id="33" name="Encre 32">
                  <a:extLst>
                    <a:ext uri="{FF2B5EF4-FFF2-40B4-BE49-F238E27FC236}">
                      <a16:creationId xmlns:a16="http://schemas.microsoft.com/office/drawing/2014/main" id="{81830A20-490E-4B46-8038-5DE897F5FFA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260912" y="6024789"/>
                  <a:ext cx="71280" cy="80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1F506110-A6AC-3C45-B1B0-513AC08E3270}"/>
                  </a:ext>
                </a:extLst>
              </p14:cNvPr>
              <p14:cNvContentPartPr/>
              <p14:nvPr/>
            </p14:nvContentPartPr>
            <p14:xfrm>
              <a:off x="8715032" y="5909949"/>
              <a:ext cx="125280" cy="17316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1F506110-A6AC-3C45-B1B0-513AC08E3270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710712" y="5905629"/>
                <a:ext cx="13392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6" name="Encre 35">
                <a:extLst>
                  <a:ext uri="{FF2B5EF4-FFF2-40B4-BE49-F238E27FC236}">
                    <a16:creationId xmlns:a16="http://schemas.microsoft.com/office/drawing/2014/main" id="{105FBE60-B2C9-5448-9535-8A35349FFF17}"/>
                  </a:ext>
                </a:extLst>
              </p14:cNvPr>
              <p14:cNvContentPartPr/>
              <p14:nvPr/>
            </p14:nvContentPartPr>
            <p14:xfrm>
              <a:off x="8841752" y="5909229"/>
              <a:ext cx="92520" cy="186840"/>
            </p14:xfrm>
          </p:contentPart>
        </mc:Choice>
        <mc:Fallback xmlns="">
          <p:pic>
            <p:nvPicPr>
              <p:cNvPr id="36" name="Encre 35">
                <a:extLst>
                  <a:ext uri="{FF2B5EF4-FFF2-40B4-BE49-F238E27FC236}">
                    <a16:creationId xmlns:a16="http://schemas.microsoft.com/office/drawing/2014/main" id="{105FBE60-B2C9-5448-9535-8A35349FFF1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837432" y="5904909"/>
                <a:ext cx="10116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37" name="Encre 36">
                <a:extLst>
                  <a:ext uri="{FF2B5EF4-FFF2-40B4-BE49-F238E27FC236}">
                    <a16:creationId xmlns:a16="http://schemas.microsoft.com/office/drawing/2014/main" id="{04BA6468-8420-1042-8033-838F677B3E66}"/>
                  </a:ext>
                </a:extLst>
              </p14:cNvPr>
              <p14:cNvContentPartPr/>
              <p14:nvPr/>
            </p14:nvContentPartPr>
            <p14:xfrm>
              <a:off x="5602112" y="3819429"/>
              <a:ext cx="118080" cy="81720"/>
            </p14:xfrm>
          </p:contentPart>
        </mc:Choice>
        <mc:Fallback xmlns="">
          <p:pic>
            <p:nvPicPr>
              <p:cNvPr id="37" name="Encre 36">
                <a:extLst>
                  <a:ext uri="{FF2B5EF4-FFF2-40B4-BE49-F238E27FC236}">
                    <a16:creationId xmlns:a16="http://schemas.microsoft.com/office/drawing/2014/main" id="{04BA6468-8420-1042-8033-838F677B3E66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597792" y="3815109"/>
                <a:ext cx="126720" cy="9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5258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F659F6-16F8-014F-A843-78F7C1B72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Paule, Saint-Symphorien, Côtes d’Armor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statues, granit ; IIe siècle av. J.-C. (Rennes, Champs Libres).</a:t>
            </a:r>
          </a:p>
        </p:txBody>
      </p:sp>
      <p:pic>
        <p:nvPicPr>
          <p:cNvPr id="8" name="Espace réservé du contenu 2">
            <a:extLst>
              <a:ext uri="{FF2B5EF4-FFF2-40B4-BE49-F238E27FC236}">
                <a16:creationId xmlns:a16="http://schemas.microsoft.com/office/drawing/2014/main" id="{50060D41-AA6D-BE43-9B6E-9C41655E33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182825"/>
            <a:ext cx="4038600" cy="2743200"/>
          </a:xfrm>
        </p:spPr>
      </p:pic>
      <p:pic>
        <p:nvPicPr>
          <p:cNvPr id="6" name="Espace réservé du contenu 7">
            <a:extLst>
              <a:ext uri="{FF2B5EF4-FFF2-40B4-BE49-F238E27FC236}">
                <a16:creationId xmlns:a16="http://schemas.microsoft.com/office/drawing/2014/main" id="{DEF50EB9-11F5-0A44-BFA7-1B4B86DE35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060848"/>
            <a:ext cx="3537888" cy="4133205"/>
          </a:xfrm>
        </p:spPr>
      </p:pic>
    </p:spTree>
    <p:extLst>
      <p:ext uri="{BB962C8B-B14F-4D97-AF65-F5344CB8AC3E}">
        <p14:creationId xmlns:p14="http://schemas.microsoft.com/office/powerpoint/2010/main" val="9383057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30CE55-2356-3648-85A6-21F9DCB88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Paule, Saint-Symphorien, Côtes d’Armor,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statue (1988), granit (méta-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hornblendite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) ; 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Ht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43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IIe siècle av. J.-C. (Rennes, Champs Libres).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8A56495-DCFD-E647-A08E-015E4A7F0D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60327" y="1764350"/>
            <a:ext cx="1651901" cy="2482365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1AE81A3-722A-2443-B202-B2BF3A674E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661313" y="1764350"/>
            <a:ext cx="2510619" cy="166465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1A7A7CB-178A-F443-BEB9-04D93CBC2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475" y="3775712"/>
            <a:ext cx="2091431" cy="26589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5597113-8DF4-AA4B-9CDF-993188B12D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3571" y="1784089"/>
            <a:ext cx="2962656" cy="445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9EF7DB-B7A0-A04C-ACAF-E5E012F77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Carte des sites des âges du Fer dans l’Aisne et la Marne ; vue aérienne du site de Bucy-le-Long « La Héronnière » et plan de la nécropole</a:t>
            </a:r>
            <a:b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de Bucy-le-Long « La Héronnière » et « La Fosse </a:t>
            </a:r>
            <a:r>
              <a:rPr lang="fr-FR" sz="18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Tounise</a:t>
            </a:r>
            <a:r>
              <a:rPr lang="fr-FR" sz="18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 ».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C14F07D-6151-DB4A-A628-A32A08B996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715" y="1600200"/>
            <a:ext cx="3715570" cy="4525963"/>
          </a:xfr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4C043BC1-EA60-E146-A979-6622090B9A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707" y="1426906"/>
            <a:ext cx="2907364" cy="188948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B8232AD2-B337-9640-99B2-97E01EA8739B}"/>
                  </a:ext>
                </a:extLst>
              </p14:cNvPr>
              <p14:cNvContentPartPr/>
              <p14:nvPr/>
            </p14:nvContentPartPr>
            <p14:xfrm>
              <a:off x="1431429" y="3576123"/>
              <a:ext cx="360" cy="36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B8232AD2-B337-9640-99B2-97E01EA873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13789" y="3558123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14" name="Image 13">
            <a:extLst>
              <a:ext uri="{FF2B5EF4-FFF2-40B4-BE49-F238E27FC236}">
                <a16:creationId xmlns:a16="http://schemas.microsoft.com/office/drawing/2014/main" id="{9C0DECDC-09E3-284C-B9F8-DDDC44AEBD3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1021" y="3447536"/>
            <a:ext cx="2907364" cy="267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74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156620-C9CF-1640-A144-65E423D8A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Trémuson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La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Morandais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Côtes d’Armor (fouilles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Inrap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octobre 2019)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milieu IIIe siècle av. J.-C. – début Ier siècle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ap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. J.-C.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3F1EA55E-0089-4F41-94AC-50D4A08C0E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1459164"/>
            <a:ext cx="2373841" cy="1780381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9E7ADF0B-17A4-2841-9E82-F5F56609E3B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77" y="4508645"/>
            <a:ext cx="2670572" cy="1780381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CB9C9E3-45EE-5C45-A39A-F1152B63EE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2352873"/>
            <a:ext cx="2376264" cy="17821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467A589-5B64-9E4D-A4B4-D40749D05E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601393"/>
            <a:ext cx="3466728" cy="19597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B0BFC31-A594-4545-8E15-693CC2261A2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297" y="4518317"/>
            <a:ext cx="2670572" cy="178038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79E8DF-B1A7-3241-957F-1F94B20C61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387" y="4518317"/>
            <a:ext cx="2670572" cy="17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2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D7F9BB-5FDB-7542-9847-68D0ABC0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rmAutofit/>
          </a:bodyPr>
          <a:lstStyle/>
          <a:p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Bucy-le-Long, « La Héronnière », Aisne ; tombe à char BLH 196 :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plan de la tombe ; paire de boucles d’oreilles, or ; bague, or ; fibule, bronze, or, corail ;</a:t>
            </a:r>
            <a:b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détail des céramiques </a:t>
            </a:r>
            <a:r>
              <a:rPr lang="fr-FR" sz="1600" i="1" dirty="0">
                <a:latin typeface="Futura Medium" panose="020B0602020204020303" pitchFamily="34" charset="-79"/>
                <a:cs typeface="Futura Medium" panose="020B0602020204020303" pitchFamily="34" charset="-79"/>
              </a:rPr>
              <a:t>in situ </a:t>
            </a:r>
            <a:r>
              <a:rPr lang="fr-FR" sz="16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et dessins ; appliques ajourées en bronze.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3C0F338-0117-8849-960F-56C59165F8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54050"/>
            <a:ext cx="1724021" cy="3949899"/>
          </a:xfrm>
        </p:spPr>
      </p:pic>
      <p:pic>
        <p:nvPicPr>
          <p:cNvPr id="7" name="Espace réservé du contenu 7">
            <a:extLst>
              <a:ext uri="{FF2B5EF4-FFF2-40B4-BE49-F238E27FC236}">
                <a16:creationId xmlns:a16="http://schemas.microsoft.com/office/drawing/2014/main" id="{989B159C-AAD0-A34D-9B7F-6E315FBAF4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1779" y="2842404"/>
            <a:ext cx="2301597" cy="3482603"/>
          </a:xfrm>
          <a:prstGeom prst="rect">
            <a:avLst/>
          </a:prstGeom>
        </p:spPr>
      </p:pic>
      <p:pic>
        <p:nvPicPr>
          <p:cNvPr id="8" name="Espace réservé du contenu 9">
            <a:extLst>
              <a:ext uri="{FF2B5EF4-FFF2-40B4-BE49-F238E27FC236}">
                <a16:creationId xmlns:a16="http://schemas.microsoft.com/office/drawing/2014/main" id="{9F3C088A-042D-A345-9226-50565C6C39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3376" y="1955217"/>
            <a:ext cx="2082800" cy="4521200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BDB213E-B4C3-F14B-A4BF-3D996C3F2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0874" y="2303100"/>
            <a:ext cx="1755926" cy="40219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E17532D-F7F4-9C42-94CC-DA1F28C2E5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335" y="1443926"/>
            <a:ext cx="2132486" cy="124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1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Somme-Bionne, L’Homme mort, Marne,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tombe à char ; Ve siècle av. J.-C.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(Londres, British Museum, collection Morel).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4142636"/>
            <a:ext cx="1333170" cy="1985080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2738900"/>
            <a:ext cx="4518421" cy="3388816"/>
          </a:xfrm>
        </p:spPr>
      </p:pic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94D0A51A-5730-ED4B-8E97-308FB7FF4A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515897"/>
            <a:ext cx="3213631" cy="224202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91B438D0-A54C-1C45-A662-E0D93786D677}"/>
                  </a:ext>
                </a:extLst>
              </p14:cNvPr>
              <p14:cNvContentPartPr/>
              <p14:nvPr/>
            </p14:nvContentPartPr>
            <p14:xfrm>
              <a:off x="2800149" y="2477043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91B438D0-A54C-1C45-A662-E0D93786D67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82509" y="2459403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641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6CFDC4-633F-3840-A3CA-E52472712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Somme-Bionne, L’Homme mort, Marne,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phalère, bronze ; diam. 6, 7-6, 8 cm ; v. 420-380 av. J.-C.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(Londres, British Museum, collection Morel).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0E78256-6D61-9747-8B31-F8000D5FD0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050" y="1602581"/>
            <a:ext cx="3136900" cy="4521200"/>
          </a:xfr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345D75E-C0DD-6643-94A5-372A650CF9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875631"/>
            <a:ext cx="4038600" cy="3975100"/>
          </a:xfrm>
        </p:spPr>
      </p:pic>
    </p:spTree>
    <p:extLst>
      <p:ext uri="{BB962C8B-B14F-4D97-AF65-F5344CB8AC3E}">
        <p14:creationId xmlns:p14="http://schemas.microsoft.com/office/powerpoint/2010/main" val="159393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1CFFAA8-9973-BB43-8C51-499563FD3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3C97A13-7343-4248-AA67-81EE869ED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 algn="ctr">
              <a:buNone/>
            </a:pPr>
            <a:r>
              <a:rPr lang="fr-FR" sz="2400" b="1" dirty="0"/>
              <a:t>Dans l’ouest de la France,</a:t>
            </a:r>
          </a:p>
          <a:p>
            <a:pPr marL="0" indent="0" algn="ctr">
              <a:buNone/>
            </a:pPr>
            <a:r>
              <a:rPr lang="fr-FR" sz="2400" b="1" dirty="0"/>
              <a:t>des casques exceptionnels</a:t>
            </a:r>
          </a:p>
        </p:txBody>
      </p:sp>
    </p:spTree>
    <p:extLst>
      <p:ext uri="{BB962C8B-B14F-4D97-AF65-F5344CB8AC3E}">
        <p14:creationId xmlns:p14="http://schemas.microsoft.com/office/powerpoint/2010/main" val="625247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AD6E0E-4C43-044A-86BA-72BE9F210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Agris, grotte des </a:t>
            </a:r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Perrats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, Charente,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casque, fer, bronze, or, corail ; diam. 22 cm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IVe siècle av. J.-C. (Angoulême, musée municipal).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8B3B8CA-92B2-7E4C-A66D-5B8F2F47F1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36062"/>
            <a:ext cx="2602632" cy="2602632"/>
          </a:xfrm>
        </p:spPr>
      </p:pic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6D1F3335-B2C4-CA43-8576-ABB80DDD20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3" y="1417638"/>
            <a:ext cx="3217104" cy="4847592"/>
          </a:xfrm>
        </p:spPr>
      </p:pic>
      <p:pic>
        <p:nvPicPr>
          <p:cNvPr id="11" name="Espace réservé du contenu 4">
            <a:extLst>
              <a:ext uri="{FF2B5EF4-FFF2-40B4-BE49-F238E27FC236}">
                <a16:creationId xmlns:a16="http://schemas.microsoft.com/office/drawing/2014/main" id="{83FF11B3-A341-C641-8EB8-E1051D6642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219" y="4544058"/>
            <a:ext cx="2455309" cy="17211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346A5D1-B9AA-9B46-9316-365AFA194296}"/>
                  </a:ext>
                </a:extLst>
              </p14:cNvPr>
              <p14:cNvContentPartPr/>
              <p14:nvPr/>
            </p14:nvContentPartPr>
            <p14:xfrm>
              <a:off x="2212629" y="3102723"/>
              <a:ext cx="360" cy="3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346A5D1-B9AA-9B46-9316-365AFA1942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94629" y="3085083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4961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4F77C0-9920-2C4C-8AC0-406F8A3B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000" dirty="0" err="1">
                <a:latin typeface="Futura Medium" panose="020B0602020204020303" pitchFamily="34" charset="-79"/>
                <a:cs typeface="Futura Medium" panose="020B0602020204020303" pitchFamily="34" charset="-79"/>
              </a:rPr>
              <a:t>Amfreville</a:t>
            </a: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-sous-les-Monts, Eure, France ;</a:t>
            </a:r>
            <a:b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</a:br>
            <a:r>
              <a:rPr lang="fr-FR" sz="2000" dirty="0">
                <a:latin typeface="Futura Medium" panose="020B0602020204020303" pitchFamily="34" charset="-79"/>
                <a:cs typeface="Futura Medium" panose="020B0602020204020303" pitchFamily="34" charset="-79"/>
              </a:rPr>
              <a:t>vallée de la Seine</a:t>
            </a:r>
          </a:p>
        </p:txBody>
      </p:sp>
      <p:pic>
        <p:nvPicPr>
          <p:cNvPr id="1026" name="Picture 2" descr="Carte - estuaire Seine">
            <a:extLst>
              <a:ext uri="{FF2B5EF4-FFF2-40B4-BE49-F238E27FC236}">
                <a16:creationId xmlns:a16="http://schemas.microsoft.com/office/drawing/2014/main" id="{7DB88B6C-9909-4A49-8557-A060E7D72E4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1" y="1588157"/>
            <a:ext cx="4038600" cy="22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27F3F6-6EEC-9E4A-ACE0-A1B6C19A69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8157" y="2481294"/>
            <a:ext cx="3458642" cy="3827431"/>
          </a:xfrm>
          <a:prstGeom prst="rect">
            <a:avLst/>
          </a:prstGeom>
        </p:spPr>
      </p:pic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45B209DC-6D99-0745-B44C-60E86CCD76A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2148FE4-67CC-6D47-BE00-7847CFA1617D}"/>
                  </a:ext>
                </a:extLst>
              </p14:cNvPr>
              <p14:cNvContentPartPr/>
              <p14:nvPr/>
            </p14:nvContentPartPr>
            <p14:xfrm>
              <a:off x="4213869" y="2919843"/>
              <a:ext cx="313560" cy="33228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2148FE4-67CC-6D47-BE00-7847CFA161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95869" y="2901843"/>
                <a:ext cx="349200" cy="36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61E4DA16-FC08-3149-BF4F-6962D2D30A7B}"/>
                  </a:ext>
                </a:extLst>
              </p14:cNvPr>
              <p14:cNvContentPartPr/>
              <p14:nvPr/>
            </p14:nvContentPartPr>
            <p14:xfrm>
              <a:off x="7869081" y="3544077"/>
              <a:ext cx="400320" cy="21240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61E4DA16-FC08-3149-BF4F-6962D2D30A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51081" y="3526437"/>
                <a:ext cx="435960" cy="24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151314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968</Words>
  <Application>Microsoft Macintosh PowerPoint</Application>
  <PresentationFormat>Affichage à l'écran (4:3)</PresentationFormat>
  <Paragraphs>48</Paragraphs>
  <Slides>30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5" baseType="lpstr">
      <vt:lpstr>Arial</vt:lpstr>
      <vt:lpstr>Calibri</vt:lpstr>
      <vt:lpstr>Futura Medium</vt:lpstr>
      <vt:lpstr>Futura Medium</vt:lpstr>
      <vt:lpstr>Thème Office</vt:lpstr>
      <vt:lpstr>L’art celtique ancien (Ve-Ier siècles av. J.-C.).  </vt:lpstr>
      <vt:lpstr>Présentation PowerPoint</vt:lpstr>
      <vt:lpstr>Carte des sites des âges du Fer dans l’Aisne et la Marne ; vue aérienne du site de Bucy-le-Long « La Héronnière » et plan de la nécropole de Bucy-le-Long « La Héronnière » et « La Fosse Tounise ».</vt:lpstr>
      <vt:lpstr>Bucy-le-Long, « La Héronnière », Aisne ; tombe à char BLH 196 : plan de la tombe ; paire de boucles d’oreilles, or ; bague, or ; fibule, bronze, or, corail ; détail des céramiques in situ et dessins ; appliques ajourées en bronze.</vt:lpstr>
      <vt:lpstr>Somme-Bionne, L’Homme mort, Marne, France ; tombe à char ; Ve siècle av. J.-C. ; (Londres, British Museum, collection Morel).</vt:lpstr>
      <vt:lpstr>Somme-Bionne, L’Homme mort, Marne, France ; phalère, bronze ; diam. 6, 7-6, 8 cm ; v. 420-380 av. J.-C. (Londres, British Museum, collection Morel).</vt:lpstr>
      <vt:lpstr>Présentation PowerPoint</vt:lpstr>
      <vt:lpstr>Agris, grotte des Perrats, Charente, France ; casque, fer, bronze, or, corail ; diam. 22 cm ; IVe siècle av. J.-C. (Angoulême, musée municipal).</vt:lpstr>
      <vt:lpstr>Amfreville-sous-les-Monts, Eure, France ; vallée de la Seine</vt:lpstr>
      <vt:lpstr>Amfreville-sous-les-Monts, Eure, France ; casque, bronze, fer, or, verre rouge ; IVe siècle av. J.-C. ; (Saint-Germain-en-Laye, MAN / Musée d’archéologie nationale). </vt:lpstr>
      <vt:lpstr>Présentation PowerPoint</vt:lpstr>
      <vt:lpstr>L’exemple de la nécropole de Münsingen-Rain, BE, Suisse (milieu Ve siècle – début IIe siècle av. J.-C.). </vt:lpstr>
      <vt:lpstr>Münsingen-Rain, BE, Suisse ; tombe 49 ; détail du décor de la fibule (n°797), bronze, corail ; milieu IVe siècle av J.-C. </vt:lpstr>
      <vt:lpstr>Environs de Berne, Suisse ; bracelets, verre ; IIIe siècle av. J.-C.</vt:lpstr>
      <vt:lpstr>Palarikovo, République slovaque ; ceinture à maillons métalliques, bronze, émail rouge ; IIIe siècle av. J.-C.</vt:lpstr>
      <vt:lpstr>Kosd, Kom. Nógrád, Hongrie, tombe 15 ; épée en fer dans son fourreau en tôle de fer gravé ; L. env. 58 cm ; v. 280 av. J.-C. (Budapest, Magyar Nemzeti Múzeum).</vt:lpstr>
      <vt:lpstr>Bölcske, « Madocsahegy », Kom. Tolna, Hongrie ; fragm. de fourreau d’épée gravé, fer ; L. conservée 13 et 16 cm ; IIIe siècle av. J.-C. (Budapest, Magyar Nemzeti Múzeum). </vt:lpstr>
      <vt:lpstr>Ciumeşti, Roumanie ; nécropole ;  casque, fer, bronze et verre ; diam. 41, 7 cm ; IIIe siècle av. J.-C. (Bucarest, musée d’histoire de Roumanie).</vt:lpstr>
      <vt:lpstr>Ciumeşti, Roumanie ; nécropole;  fragm. de cotte de mailles, fer et ornements circulaires, bronze ; IIIe siècle av. J.-C. (Bucarest, musée d’histoire de Roumanie).</vt:lpstr>
      <vt:lpstr>Cernon-sur-Coole, Marne, France ; sépulture à incinération (1897) ; fourreau d’épée, tôle de fer gravée ; L. conservée 74 cm ; IIIe siècle av. J.-C. (Châlons-en-Champagne, musée municipal).</vt:lpstr>
      <vt:lpstr>Cernon-sur-Coole, Marne, France ; sépulture à incinération (1897) ; fourreau d’épée, tôle de fer gravée ; détails ; IIIe siècle av. J.-C. (Châlons-en-Champagne, musée municipal).</vt:lpstr>
      <vt:lpstr>1. Statère, or ; Philippe II de Macédoine ; 2. Tétradrachme, argent ; Philippe II de Macédoine</vt:lpstr>
      <vt:lpstr>Monnaie, or ; peuple des Turones (région de la Touraine / Indre-et-Loire).</vt:lpstr>
      <vt:lpstr>Présentation PowerPoint</vt:lpstr>
      <vt:lpstr>Monnaie, bronze ; Osismes ; avers et revers</vt:lpstr>
      <vt:lpstr>1. Statère, or ; Philippe II de Macédoine. 2. Monnaie, or ; peuple des Veneti (Vénètes, région du Morbihan);  IIe-Ier siècles av. J.-C.</vt:lpstr>
      <vt:lpstr>Paule, Saint-Symphorien, Côtes d’Armor, France. 1. Localisation ; 2. Plan du site (fouilles de 1988 à 2010 ) ; 3. Restitution des différentes phases d’occupation : 3a. 450 av. J.-C. ; 3b. 300 av. J.-C. ; 3c. 175 av. J.-C. ; 3d. 50 av. J.-C.</vt:lpstr>
      <vt:lpstr>Paule, Saint-Symphorien, Côtes d’Armor ; statues, granit ; IIe siècle av. J.-C. (Rennes, Champs Libres).</vt:lpstr>
      <vt:lpstr>Paule, Saint-Symphorien, Côtes d’Armor, France ; statue (1988), granit (méta-hornblendite) ;  Ht. 43 cm ; IIe siècle av. J.-C. (Rennes, Champs Libres).</vt:lpstr>
      <vt:lpstr>Trémuson, La Morandais, Côtes d’Armor (fouilles Inrap, octobre 2019) ; milieu IIIe siècle av. J.-C. – début Ier siècle ap. J.-C.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Gersheim-Reinheim, Saarland</dc:title>
  <cp:lastModifiedBy>Virginie Defente</cp:lastModifiedBy>
  <cp:revision>156</cp:revision>
  <dcterms:modified xsi:type="dcterms:W3CDTF">2025-10-20T19:11:40Z</dcterms:modified>
</cp:coreProperties>
</file>