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18" r:id="rId3"/>
    <p:sldId id="319" r:id="rId4"/>
    <p:sldId id="320" r:id="rId5"/>
    <p:sldId id="321" r:id="rId6"/>
    <p:sldId id="454" r:id="rId7"/>
    <p:sldId id="455" r:id="rId8"/>
    <p:sldId id="456" r:id="rId9"/>
    <p:sldId id="459" r:id="rId10"/>
    <p:sldId id="457" r:id="rId11"/>
    <p:sldId id="458" r:id="rId12"/>
    <p:sldId id="460" r:id="rId13"/>
    <p:sldId id="461" r:id="rId14"/>
    <p:sldId id="462" r:id="rId15"/>
    <p:sldId id="345" r:id="rId16"/>
    <p:sldId id="463" r:id="rId17"/>
    <p:sldId id="464" r:id="rId18"/>
    <p:sldId id="466" r:id="rId19"/>
    <p:sldId id="467" r:id="rId20"/>
    <p:sldId id="468" r:id="rId21"/>
    <p:sldId id="469" r:id="rId22"/>
    <p:sldId id="470" r:id="rId23"/>
    <p:sldId id="313" r:id="rId24"/>
    <p:sldId id="288" r:id="rId25"/>
    <p:sldId id="471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B6607D-89C8-7028-235B-ACCC5FE43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5D94059-1687-137E-FAD0-06503F5CC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073BFD-3E8E-7957-335E-369A676C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46040C-C9D7-140E-800B-6F3A039C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EE1A9E-B96C-27E3-F86F-35DCA25B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23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65380-6F26-EAEA-C5AA-A929B5E6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221BE9-DA7F-48D8-2A39-9A6C7835B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5F09C9-EA9B-26AD-AD53-87A2B5E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5F2394-E9B0-401C-17D9-A7F3E29E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F7AD76-AF22-E32D-1286-0BFFE427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5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D4D0F2-FD84-E2E9-7E26-F8EB9E3B4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21E103-ED39-0A11-6F6F-44C22C0F2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5D2584-C716-043D-06FD-F34045C6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A4C6B1-7410-2B21-1A8C-CF8B562F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2F9E3-1DCA-B257-0B71-28A8B0B1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92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034E0-0184-814C-834F-D871D6E8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2802EA-7D26-98A8-DFD6-024968C49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631CE3-2A4C-AB7B-C8BF-D45E5C95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222D94-24C4-7FBB-7AAB-B800837F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64A71F-A372-BA97-986E-E878F2C3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04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A8E4E-6E2A-7CC1-0FB1-662414DA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EE659A-9F9A-3638-0116-68E30B50C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3B2023-5FC8-EF75-03DE-270A9EB37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8021F2-0224-A5BD-ADDF-6556340F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781452-B977-A428-DC24-FAD1D8A7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66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7CBDB-A620-9273-B6BF-C04BEBC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10F14D-D7D0-7D21-704E-032C16962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5F8650-4417-22B1-6D94-3D039DE5A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F14EB0-9EC6-4741-A69C-321A52B9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764E69-71AF-7AF4-7374-5883FC1B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6CA3B1-2CD4-CE9F-66AF-9686B8F02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51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AE5D-ADB5-1351-6D10-3BFAD980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9B6D62-8B00-B003-7F4A-2A2C82E6E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32D456-4E47-3659-353D-2096E2E1B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EEF81B-EA19-799B-6EE4-E337E72B6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B601A2-505B-4ECB-2AF4-A7B4D52F5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53947F-AC03-1887-07C9-2800CD3D5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30768E7-5A99-3B12-0727-3B1A4C26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70EA70-99E8-708E-91A3-16BB1DCD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1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CF6BE-CEC8-AABD-93B0-A7F0DA95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1E463D-9167-FB06-498E-3F03BCAA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0FB0CD-E3E2-16DB-2B8E-9AA7A0F4D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2F733C-945B-82E1-AF82-B0397495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26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9F1298-2FE3-8757-6DD7-51A722A5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C0D63B-6D66-E399-6903-FC6AC9AE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11415C-AFDC-971F-39D7-3E3BA916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54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47321-A6DA-18C3-BA71-4CFE1F15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305FD-7678-6F7B-897D-69E9C3F86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1D574F-84B7-902A-7EC6-7AA802E7D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6281E6-C88D-28E5-3147-8C2A2FD37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76F4C1-0A37-2EA9-8C7A-A3BB778C7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217DF5-6441-E2D2-F786-C01AF86B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66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F8F98-B93D-8753-E42E-32491CAD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07531D-769E-3C67-B5FD-8B0B0C63F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615025-96B4-9EDF-FC60-7774586DE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EC3F2C-9811-1494-CEE4-C8F123C5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678B15-DA29-5088-4B95-2083B254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1F51DF-D0AC-AC07-F617-29E34B21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88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AA794A-8C9B-DD00-33E3-41ED73EF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8CAAC6-0697-663E-3622-A2B76AF1D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C72E5D-98A6-DB77-E850-1C3CA309D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351EF-1884-B14F-9D45-760EF1F7DA48}" type="datetimeFigureOut">
              <a:rPr lang="fr-FR" smtClean="0"/>
              <a:t>13/10/2025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877DEC-89E3-0C54-71F4-7649C9822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60DE92-78CF-C5F1-31AF-1496E4640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4CC17-D1DE-594F-9B7D-B94333E91D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Trinity_College_Dublin" TargetMode="External"/><Relationship Id="rId4" Type="http://schemas.openxmlformats.org/officeDocument/2006/relationships/hyperlink" Target="https://en.wikipedia.org/wiki/Dubli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9C74D2-17DB-F375-2431-BBA4A790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15" y="1050324"/>
            <a:ext cx="6678827" cy="50091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A1C5FEF-D0BB-41B1-1EE9-A44522E4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456" y="306178"/>
            <a:ext cx="5047544" cy="64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9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9B9D0D-F869-9514-3837-021763E8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" t="10970" r="13105" b="40805"/>
          <a:stretch/>
        </p:blipFill>
        <p:spPr>
          <a:xfrm rot="5400000">
            <a:off x="5636083" y="2010103"/>
            <a:ext cx="6553376" cy="28377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C788C4-110E-7436-636A-C44FBFC5D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8" r="1836" b="5766"/>
          <a:stretch/>
        </p:blipFill>
        <p:spPr>
          <a:xfrm>
            <a:off x="1628976" y="378781"/>
            <a:ext cx="4929479" cy="63269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5E17A26-2E58-80BE-B6CB-045DD10A8FC7}"/>
              </a:ext>
            </a:extLst>
          </p:cNvPr>
          <p:cNvSpPr txBox="1"/>
          <p:nvPr/>
        </p:nvSpPr>
        <p:spPr>
          <a:xfrm>
            <a:off x="199697" y="472966"/>
            <a:ext cx="96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292</a:t>
            </a:r>
          </a:p>
        </p:txBody>
      </p:sp>
    </p:spTree>
    <p:extLst>
      <p:ext uri="{BB962C8B-B14F-4D97-AF65-F5344CB8AC3E}">
        <p14:creationId xmlns:p14="http://schemas.microsoft.com/office/powerpoint/2010/main" val="267806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54E84C-B555-FB41-6422-44B8ABC5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06" r="15433"/>
          <a:stretch/>
        </p:blipFill>
        <p:spPr>
          <a:xfrm>
            <a:off x="756745" y="1069840"/>
            <a:ext cx="5791200" cy="47183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CA16D6-00E4-D6AB-AFEC-6DAC7BE11B3F}"/>
              </a:ext>
            </a:extLst>
          </p:cNvPr>
          <p:cNvSpPr txBox="1"/>
          <p:nvPr/>
        </p:nvSpPr>
        <p:spPr>
          <a:xfrm>
            <a:off x="903890" y="472966"/>
            <a:ext cx="305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130 (détail)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F1B6C3-40AE-C19D-FDCB-76DCE8800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937" y="1069840"/>
            <a:ext cx="4913872" cy="32446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8A299C-8EAE-D685-FBC1-96056426F1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899" t="33564" b="33770"/>
          <a:stretch/>
        </p:blipFill>
        <p:spPr>
          <a:xfrm>
            <a:off x="9544034" y="1572032"/>
            <a:ext cx="2395718" cy="22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13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40DFCF-3F35-CDED-01C0-D52D36A7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" t="306" r="3881" b="19081"/>
          <a:stretch/>
        </p:blipFill>
        <p:spPr>
          <a:xfrm>
            <a:off x="683171" y="664778"/>
            <a:ext cx="4927049" cy="55284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5D9950-0F9A-194A-7E24-CB575F95A687}"/>
              </a:ext>
            </a:extLst>
          </p:cNvPr>
          <p:cNvSpPr txBox="1"/>
          <p:nvPr/>
        </p:nvSpPr>
        <p:spPr>
          <a:xfrm>
            <a:off x="788276" y="231228"/>
            <a:ext cx="530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Morceau de reliure, IXe s. (Saint-Germain-en-Laye)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6BF9A6-485D-58A2-A694-4BA549F4B1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5" r="46019"/>
          <a:stretch/>
        </p:blipFill>
        <p:spPr>
          <a:xfrm>
            <a:off x="7147035" y="969617"/>
            <a:ext cx="3752193" cy="49187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E596AC-9A11-1173-0939-3BA79C4126C7}"/>
              </a:ext>
            </a:extLst>
          </p:cNvPr>
          <p:cNvSpPr txBox="1"/>
          <p:nvPr/>
        </p:nvSpPr>
        <p:spPr>
          <a:xfrm>
            <a:off x="9280634" y="600560"/>
            <a:ext cx="134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58v</a:t>
            </a:r>
          </a:p>
        </p:txBody>
      </p:sp>
    </p:spTree>
    <p:extLst>
      <p:ext uri="{BB962C8B-B14F-4D97-AF65-F5344CB8AC3E}">
        <p14:creationId xmlns:p14="http://schemas.microsoft.com/office/powerpoint/2010/main" val="336603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5402C55-4604-7D4B-91D6-73849EFAC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9" t="1226" r="9770" b="4674"/>
          <a:stretch/>
        </p:blipFill>
        <p:spPr>
          <a:xfrm>
            <a:off x="504496" y="332389"/>
            <a:ext cx="4629786" cy="61932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A17A50-795F-2841-852F-74CE640DAAF3}"/>
              </a:ext>
            </a:extLst>
          </p:cNvPr>
          <p:cNvSpPr txBox="1"/>
          <p:nvPr/>
        </p:nvSpPr>
        <p:spPr>
          <a:xfrm>
            <a:off x="651641" y="115614"/>
            <a:ext cx="196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Fol. 32v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1312BA-195E-347B-029E-0946AD7099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897"/>
          <a:stretch/>
        </p:blipFill>
        <p:spPr>
          <a:xfrm>
            <a:off x="6915786" y="1435100"/>
            <a:ext cx="3894083" cy="3987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422382-8A6A-AF8C-C533-DE9456818FDA}"/>
              </a:ext>
            </a:extLst>
          </p:cNvPr>
          <p:cNvSpPr txBox="1"/>
          <p:nvPr/>
        </p:nvSpPr>
        <p:spPr>
          <a:xfrm>
            <a:off x="6926317" y="735724"/>
            <a:ext cx="299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Torcello</a:t>
            </a:r>
          </a:p>
        </p:txBody>
      </p:sp>
    </p:spTree>
    <p:extLst>
      <p:ext uri="{BB962C8B-B14F-4D97-AF65-F5344CB8AC3E}">
        <p14:creationId xmlns:p14="http://schemas.microsoft.com/office/powerpoint/2010/main" val="365479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FB8F42-AC65-AA88-3A11-9BD522E5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77" t="18360" r="37536" b="58977"/>
          <a:stretch/>
        </p:blipFill>
        <p:spPr>
          <a:xfrm>
            <a:off x="945930" y="1047042"/>
            <a:ext cx="5454870" cy="47639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1DCF69-3C33-DFA5-ADB3-5F1EC7B80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34" y="294290"/>
            <a:ext cx="2467514" cy="44062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B52D3C-2A4E-3710-FE53-33A0D882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248" y="3657600"/>
            <a:ext cx="3074275" cy="30742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79F639-5756-E815-E894-9E0CF88BD5E7}"/>
              </a:ext>
            </a:extLst>
          </p:cNvPr>
          <p:cNvSpPr txBox="1"/>
          <p:nvPr/>
        </p:nvSpPr>
        <p:spPr>
          <a:xfrm>
            <a:off x="9301655" y="3216166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Poignée, art romain IIe 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5A36DD-9517-5A3D-4D5A-0AB8E0300F51}"/>
              </a:ext>
            </a:extLst>
          </p:cNvPr>
          <p:cNvSpPr txBox="1"/>
          <p:nvPr/>
        </p:nvSpPr>
        <p:spPr>
          <a:xfrm>
            <a:off x="9427779" y="367862"/>
            <a:ext cx="191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Trésor de </a:t>
            </a:r>
            <a:r>
              <a:rPr lang="fr-FR" dirty="0" err="1"/>
              <a:t>Donore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5528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́thodo 2 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7"/>
          <a:stretch/>
        </p:blipFill>
        <p:spPr>
          <a:xfrm>
            <a:off x="721252" y="609600"/>
            <a:ext cx="3928638" cy="5806966"/>
          </a:xfrm>
          <a:prstGeom prst="rect">
            <a:avLst/>
          </a:prstGeom>
        </p:spPr>
      </p:pic>
      <p:pic>
        <p:nvPicPr>
          <p:cNvPr id="3" name="Image 2" descr="1310183-Ravenne_mosaïque_de_léglise_Saint-Apollinaire.jpg">
            <a:extLst>
              <a:ext uri="{FF2B5EF4-FFF2-40B4-BE49-F238E27FC236}">
                <a16:creationId xmlns:a16="http://schemas.microsoft.com/office/drawing/2014/main" id="{BDF21CA3-86E7-496B-2AE9-A0A22053D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1" y="1577866"/>
            <a:ext cx="6985000" cy="4838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0DB6D2-F012-5E0B-964F-157938603AC5}"/>
              </a:ext>
            </a:extLst>
          </p:cNvPr>
          <p:cNvSpPr txBox="1"/>
          <p:nvPr/>
        </p:nvSpPr>
        <p:spPr>
          <a:xfrm>
            <a:off x="5409158" y="840827"/>
            <a:ext cx="678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Ravenne, Saint-Apollinaire-le-Nef, VIe s.</a:t>
            </a:r>
          </a:p>
        </p:txBody>
      </p:sp>
    </p:spTree>
    <p:extLst>
      <p:ext uri="{BB962C8B-B14F-4D97-AF65-F5344CB8AC3E}">
        <p14:creationId xmlns:p14="http://schemas.microsoft.com/office/powerpoint/2010/main" val="4007287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86AD15-4D0A-2DC8-07AB-898A3E291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B09D82-1861-2E48-A1E8-F3517E891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0667CE-DC1F-1C30-9177-A2188E266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36" y="254000"/>
            <a:ext cx="4889500" cy="635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80232F-2B03-9A7D-8499-AB02B7E71549}"/>
              </a:ext>
            </a:extLst>
          </p:cNvPr>
          <p:cNvSpPr txBox="1"/>
          <p:nvPr/>
        </p:nvSpPr>
        <p:spPr>
          <a:xfrm>
            <a:off x="6674069" y="1051034"/>
            <a:ext cx="4193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New York, Morgan Library, M. 612</a:t>
            </a:r>
          </a:p>
          <a:p>
            <a:endParaRPr lang="fr-FR" dirty="0"/>
          </a:p>
          <a:p>
            <a:r>
              <a:rPr lang="fr-FR" dirty="0"/>
              <a:t>Manuscrit copte, IXe s.</a:t>
            </a:r>
          </a:p>
        </p:txBody>
      </p:sp>
    </p:spTree>
    <p:extLst>
      <p:ext uri="{BB962C8B-B14F-4D97-AF65-F5344CB8AC3E}">
        <p14:creationId xmlns:p14="http://schemas.microsoft.com/office/powerpoint/2010/main" val="3865303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C98C065-06C3-85D2-537B-995EA9534FCD}"/>
              </a:ext>
            </a:extLst>
          </p:cNvPr>
          <p:cNvSpPr txBox="1"/>
          <p:nvPr/>
        </p:nvSpPr>
        <p:spPr>
          <a:xfrm>
            <a:off x="725213" y="387244"/>
            <a:ext cx="6096000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sens des images</a:t>
            </a:r>
            <a:endParaRPr lang="fr-F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D8F4DA-050E-6041-2B4A-FB5A99D24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15" y="1271750"/>
            <a:ext cx="4231888" cy="5391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20DB00-EA92-F03E-A04A-4DA4E40D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30" t="24991" r="17288" b="50906"/>
          <a:stretch/>
        </p:blipFill>
        <p:spPr>
          <a:xfrm>
            <a:off x="5707373" y="2053363"/>
            <a:ext cx="5781661" cy="27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80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32137C-D3A5-164C-D82B-78D8AD63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75" b="4462"/>
          <a:stretch/>
        </p:blipFill>
        <p:spPr>
          <a:xfrm>
            <a:off x="967599" y="426650"/>
            <a:ext cx="4542576" cy="60046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5F7851-D503-5203-6F95-9C7887C8F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46" t="16414" r="24439" b="58001"/>
          <a:stretch/>
        </p:blipFill>
        <p:spPr>
          <a:xfrm>
            <a:off x="5990895" y="1387366"/>
            <a:ext cx="5465380" cy="32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66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E6EF6F2-9623-0690-9DDC-31CABB999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39" y="1397747"/>
            <a:ext cx="5551214" cy="35033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BB27F2-4069-FE77-A94B-D572971A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916" y="1345788"/>
            <a:ext cx="5633545" cy="35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jet 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2090" r="5106" b="40321"/>
          <a:stretch/>
        </p:blipFill>
        <p:spPr>
          <a:xfrm>
            <a:off x="1832304" y="229843"/>
            <a:ext cx="5639508" cy="636215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ZoneTexte 3"/>
          <p:cNvSpPr txBox="1"/>
          <p:nvPr/>
        </p:nvSpPr>
        <p:spPr>
          <a:xfrm>
            <a:off x="3041017" y="2070482"/>
            <a:ext cx="125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Iona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74271" y="4181505"/>
            <a:ext cx="132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Durrow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62345" y="3646169"/>
            <a:ext cx="93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Kells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80489" y="2518484"/>
            <a:ext cx="130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Lindisfarne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21821" y="3242050"/>
            <a:ext cx="119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Whitby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80489" y="2887816"/>
            <a:ext cx="111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Jarrow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AACC568-3B21-D846-2957-AED0126D50D7}"/>
              </a:ext>
            </a:extLst>
          </p:cNvPr>
          <p:cNvSpPr txBox="1"/>
          <p:nvPr/>
        </p:nvSpPr>
        <p:spPr>
          <a:xfrm>
            <a:off x="7851228" y="716265"/>
            <a:ext cx="42566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 et où le </a:t>
            </a:r>
            <a:r>
              <a:rPr lang="fr-FR" sz="32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Livre de Kells</a:t>
            </a:r>
            <a:r>
              <a:rPr lang="fr-F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a-t-il été réalisé ? </a:t>
            </a:r>
            <a:endParaRPr lang="fr-FR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11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D580748-2FE0-88A4-3C04-286B272D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92" y="1398861"/>
            <a:ext cx="6433677" cy="40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9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43A6C7-A769-5A15-E8CB-F44F34F5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46" t="16414" r="24439" b="58001"/>
          <a:stretch/>
        </p:blipFill>
        <p:spPr>
          <a:xfrm>
            <a:off x="714702" y="1789386"/>
            <a:ext cx="5465380" cy="3279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C00AEE-12A6-EFF5-D2C1-5E7EEF3D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22124" y="1968499"/>
            <a:ext cx="5829300" cy="2921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57B81F-662C-1FB2-D73A-80451B37D928}"/>
              </a:ext>
            </a:extLst>
          </p:cNvPr>
          <p:cNvSpPr txBox="1"/>
          <p:nvPr/>
        </p:nvSpPr>
        <p:spPr>
          <a:xfrm>
            <a:off x="840828" y="514349"/>
            <a:ext cx="34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Flabellum</a:t>
            </a:r>
          </a:p>
        </p:txBody>
      </p:sp>
    </p:spTree>
    <p:extLst>
      <p:ext uri="{BB962C8B-B14F-4D97-AF65-F5344CB8AC3E}">
        <p14:creationId xmlns:p14="http://schemas.microsoft.com/office/powerpoint/2010/main" val="2245733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4EFE970-D75F-57D7-EE9B-2F5777B6C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9" t="1226" r="9770" b="4674"/>
          <a:stretch/>
        </p:blipFill>
        <p:spPr>
          <a:xfrm>
            <a:off x="451945" y="462455"/>
            <a:ext cx="4629786" cy="61932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6299C8-AAE1-9B7D-EB8F-60A72F579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41" y="1292772"/>
            <a:ext cx="5750859" cy="36293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AD4CA6-5CD0-1382-6E59-8955046721E5}"/>
              </a:ext>
            </a:extLst>
          </p:cNvPr>
          <p:cNvSpPr txBox="1"/>
          <p:nvPr/>
        </p:nvSpPr>
        <p:spPr>
          <a:xfrm>
            <a:off x="6663559" y="5465379"/>
            <a:ext cx="2900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Physiologus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Isidore de Séville</a:t>
            </a:r>
          </a:p>
        </p:txBody>
      </p:sp>
    </p:spTree>
    <p:extLst>
      <p:ext uri="{BB962C8B-B14F-4D97-AF65-F5344CB8AC3E}">
        <p14:creationId xmlns:p14="http://schemas.microsoft.com/office/powerpoint/2010/main" val="2559503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10189" y="1623576"/>
            <a:ext cx="6848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</a:t>
            </a:r>
            <a:r>
              <a:rPr lang="fr-FR" sz="2400" dirty="0"/>
              <a:t> (</a:t>
            </a:r>
            <a:r>
              <a:rPr lang="fr-FR" sz="2400" i="1" dirty="0"/>
              <a:t>I</a:t>
            </a:r>
            <a:r>
              <a:rPr lang="fr-FR" sz="2400" dirty="0"/>
              <a:t>, Iota) : </a:t>
            </a:r>
            <a:r>
              <a:rPr lang="fr-FR" sz="2400" dirty="0" err="1"/>
              <a:t>Ἰησοῦς</a:t>
            </a:r>
            <a:r>
              <a:rPr lang="fr-FR" sz="2400" dirty="0"/>
              <a:t> / </a:t>
            </a:r>
            <a:r>
              <a:rPr lang="fr-FR" sz="2400" dirty="0" err="1"/>
              <a:t>Iêsoûs</a:t>
            </a:r>
            <a:r>
              <a:rPr lang="fr-FR" sz="2400" dirty="0"/>
              <a:t> (« Jésus »)</a:t>
            </a:r>
          </a:p>
          <a:p>
            <a:endParaRPr lang="fr-FR" sz="2400" dirty="0"/>
          </a:p>
          <a:p>
            <a:r>
              <a:rPr lang="it-IT" sz="2400" b="1" dirty="0" err="1"/>
              <a:t>Χ</a:t>
            </a:r>
            <a:r>
              <a:rPr lang="it-IT" sz="2400" dirty="0"/>
              <a:t> (</a:t>
            </a:r>
            <a:r>
              <a:rPr lang="it-IT" sz="2400" i="1" dirty="0"/>
              <a:t>KH</a:t>
            </a:r>
            <a:r>
              <a:rPr lang="it-IT" sz="2400" dirty="0"/>
              <a:t>, </a:t>
            </a:r>
            <a:r>
              <a:rPr lang="it-IT" sz="2400" dirty="0" err="1"/>
              <a:t>Khi</a:t>
            </a:r>
            <a:r>
              <a:rPr lang="it-IT" sz="2400" dirty="0"/>
              <a:t>) : </a:t>
            </a:r>
            <a:r>
              <a:rPr lang="it-IT" sz="2400" dirty="0" err="1"/>
              <a:t>Χριστὸς</a:t>
            </a:r>
            <a:r>
              <a:rPr lang="it-IT" sz="2400" dirty="0"/>
              <a:t> / </a:t>
            </a:r>
            <a:r>
              <a:rPr lang="it-IT" sz="2400" dirty="0" err="1"/>
              <a:t>Khristòs</a:t>
            </a:r>
            <a:r>
              <a:rPr lang="it-IT" sz="2400" dirty="0"/>
              <a:t> (« Christ »)</a:t>
            </a:r>
          </a:p>
          <a:p>
            <a:endParaRPr lang="it-IT" sz="2400" dirty="0"/>
          </a:p>
          <a:p>
            <a:r>
              <a:rPr lang="fr-FR" sz="2400" b="1" dirty="0" err="1"/>
              <a:t>Θ</a:t>
            </a:r>
            <a:r>
              <a:rPr lang="fr-FR" sz="2400" dirty="0"/>
              <a:t> (</a:t>
            </a:r>
            <a:r>
              <a:rPr lang="fr-FR" sz="2400" i="1" dirty="0"/>
              <a:t>TH</a:t>
            </a:r>
            <a:r>
              <a:rPr lang="fr-FR" sz="2400" dirty="0"/>
              <a:t>, Thêta) : </a:t>
            </a:r>
            <a:r>
              <a:rPr lang="fr-FR" sz="2400" dirty="0" err="1"/>
              <a:t>Θεοῦ</a:t>
            </a:r>
            <a:r>
              <a:rPr lang="fr-FR" sz="2400" dirty="0"/>
              <a:t> / </a:t>
            </a:r>
            <a:r>
              <a:rPr lang="fr-FR" sz="2400" dirty="0" err="1"/>
              <a:t>Theoû</a:t>
            </a:r>
            <a:r>
              <a:rPr lang="fr-FR" sz="2400" dirty="0"/>
              <a:t> (« de Dieu »)</a:t>
            </a:r>
          </a:p>
          <a:p>
            <a:endParaRPr lang="fr-FR" sz="2400" dirty="0"/>
          </a:p>
          <a:p>
            <a:r>
              <a:rPr lang="it-IT" sz="2400" b="1" dirty="0" err="1"/>
              <a:t>Υ</a:t>
            </a:r>
            <a:r>
              <a:rPr lang="it-IT" sz="2400" dirty="0"/>
              <a:t> (</a:t>
            </a:r>
            <a:r>
              <a:rPr lang="it-IT" sz="2400" i="1" dirty="0"/>
              <a:t>U</a:t>
            </a:r>
            <a:r>
              <a:rPr lang="it-IT" sz="2400" dirty="0"/>
              <a:t>, </a:t>
            </a:r>
            <a:r>
              <a:rPr lang="it-IT" sz="2400" dirty="0" err="1"/>
              <a:t>Upsilon</a:t>
            </a:r>
            <a:r>
              <a:rPr lang="it-IT" sz="2400" dirty="0"/>
              <a:t>) : </a:t>
            </a:r>
            <a:r>
              <a:rPr lang="it-IT" sz="2400" dirty="0" err="1"/>
              <a:t>Υἱὸς</a:t>
            </a:r>
            <a:r>
              <a:rPr lang="it-IT" sz="2400" dirty="0"/>
              <a:t> / </a:t>
            </a:r>
            <a:r>
              <a:rPr lang="it-IT" sz="2400" dirty="0" err="1"/>
              <a:t>Huiòs</a:t>
            </a:r>
            <a:r>
              <a:rPr lang="it-IT" sz="2400" dirty="0"/>
              <a:t> (« </a:t>
            </a:r>
            <a:r>
              <a:rPr lang="it-IT" sz="2400" dirty="0" err="1"/>
              <a:t>fils</a:t>
            </a:r>
            <a:r>
              <a:rPr lang="it-IT" sz="2400" dirty="0"/>
              <a:t> »)</a:t>
            </a:r>
          </a:p>
          <a:p>
            <a:endParaRPr lang="it-IT" sz="2400" dirty="0"/>
          </a:p>
          <a:p>
            <a:r>
              <a:rPr lang="fr-FR" sz="2400" b="1" dirty="0" err="1"/>
              <a:t>Σ</a:t>
            </a:r>
            <a:r>
              <a:rPr lang="fr-FR" sz="2400" dirty="0"/>
              <a:t> (</a:t>
            </a:r>
            <a:r>
              <a:rPr lang="fr-FR" sz="2400" i="1" dirty="0"/>
              <a:t>S</a:t>
            </a:r>
            <a:r>
              <a:rPr lang="fr-FR" sz="2400" dirty="0"/>
              <a:t>, Sigma) : </a:t>
            </a:r>
            <a:r>
              <a:rPr lang="fr-FR" sz="2400" dirty="0" err="1"/>
              <a:t>Σωτήρ</a:t>
            </a:r>
            <a:r>
              <a:rPr lang="fr-FR" sz="2400" dirty="0"/>
              <a:t> / </a:t>
            </a:r>
            <a:r>
              <a:rPr lang="fr-FR" sz="2400" dirty="0" err="1"/>
              <a:t>Sôtếr</a:t>
            </a:r>
            <a:r>
              <a:rPr lang="fr-FR" sz="2400" dirty="0"/>
              <a:t> (« sauveur »)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51350" y="815316"/>
            <a:ext cx="488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Acrostiche</a:t>
            </a:r>
          </a:p>
        </p:txBody>
      </p:sp>
    </p:spTree>
    <p:extLst>
      <p:ext uri="{BB962C8B-B14F-4D97-AF65-F5344CB8AC3E}">
        <p14:creationId xmlns:p14="http://schemas.microsoft.com/office/powerpoint/2010/main" val="2534129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44" y="1271658"/>
            <a:ext cx="4139940" cy="461125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09519" y="605754"/>
            <a:ext cx="537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Bague sigillaire chrétienne</a:t>
            </a:r>
          </a:p>
        </p:txBody>
      </p:sp>
    </p:spTree>
    <p:extLst>
      <p:ext uri="{BB962C8B-B14F-4D97-AF65-F5344CB8AC3E}">
        <p14:creationId xmlns:p14="http://schemas.microsoft.com/office/powerpoint/2010/main" val="2989220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4D10B-3729-D1D7-8CF2-BC541BB45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B581395-5724-2BE7-290D-265DCB2E2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92" y="1398861"/>
            <a:ext cx="6433677" cy="40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8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B467A9-8E6E-5EB1-4BFC-967CBA4F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49" y="924910"/>
            <a:ext cx="7772400" cy="51826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08A9D5-C28C-76E1-3520-683A422D081F}"/>
              </a:ext>
            </a:extLst>
          </p:cNvPr>
          <p:cNvSpPr txBox="1"/>
          <p:nvPr/>
        </p:nvSpPr>
        <p:spPr>
          <a:xfrm>
            <a:off x="2932386" y="336331"/>
            <a:ext cx="3289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Abbaye de </a:t>
            </a:r>
            <a:r>
              <a:rPr lang="fr-FR" dirty="0" err="1"/>
              <a:t>Iona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BD1424-330F-EE42-B526-3DAF82A8E91F}"/>
              </a:ext>
            </a:extLst>
          </p:cNvPr>
          <p:cNvSpPr txBox="1"/>
          <p:nvPr/>
        </p:nvSpPr>
        <p:spPr>
          <a:xfrm>
            <a:off x="115614" y="1460938"/>
            <a:ext cx="19233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Monastère fondé en 561 par </a:t>
            </a:r>
            <a:r>
              <a:rPr lang="fr-FR" dirty="0" err="1"/>
              <a:t>Colombkill</a:t>
            </a:r>
            <a:r>
              <a:rPr lang="fr-FR" dirty="0"/>
              <a:t> (saint Colomba)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i="1" dirty="0" err="1"/>
              <a:t>Paruchia</a:t>
            </a:r>
            <a:r>
              <a:rPr lang="fr-FR" dirty="0"/>
              <a:t> (= confédération de monastères)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190457-C77F-9765-1E82-F835FA1BA9C1}"/>
              </a:ext>
            </a:extLst>
          </p:cNvPr>
          <p:cNvSpPr txBox="1"/>
          <p:nvPr/>
        </p:nvSpPr>
        <p:spPr>
          <a:xfrm>
            <a:off x="10397049" y="4866290"/>
            <a:ext cx="1660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Reconstruction moderne en pierre</a:t>
            </a:r>
          </a:p>
        </p:txBody>
      </p:sp>
    </p:spTree>
    <p:extLst>
      <p:ext uri="{BB962C8B-B14F-4D97-AF65-F5344CB8AC3E}">
        <p14:creationId xmlns:p14="http://schemas.microsoft.com/office/powerpoint/2010/main" val="258274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A5FA3-C03B-0714-C898-AC8F77D36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jet 6.jpeg">
            <a:extLst>
              <a:ext uri="{FF2B5EF4-FFF2-40B4-BE49-F238E27FC236}">
                <a16:creationId xmlns:a16="http://schemas.microsoft.com/office/drawing/2014/main" id="{4E974569-629A-9B04-5643-EC5EC4480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2090" r="5106" b="40321"/>
          <a:stretch/>
        </p:blipFill>
        <p:spPr>
          <a:xfrm>
            <a:off x="150186" y="332978"/>
            <a:ext cx="5639508" cy="636215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903310-3A99-A330-4424-67A299A5C5BC}"/>
              </a:ext>
            </a:extLst>
          </p:cNvPr>
          <p:cNvSpPr txBox="1"/>
          <p:nvPr/>
        </p:nvSpPr>
        <p:spPr>
          <a:xfrm>
            <a:off x="1317321" y="2118030"/>
            <a:ext cx="125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Iona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B3D756-DE1B-E692-AC16-3DD6BB966D31}"/>
              </a:ext>
            </a:extLst>
          </p:cNvPr>
          <p:cNvSpPr txBox="1"/>
          <p:nvPr/>
        </p:nvSpPr>
        <p:spPr>
          <a:xfrm>
            <a:off x="1282042" y="4370639"/>
            <a:ext cx="132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Durrow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E1F210-33FA-76C5-E32D-F92058C4BD16}"/>
              </a:ext>
            </a:extLst>
          </p:cNvPr>
          <p:cNvSpPr txBox="1"/>
          <p:nvPr/>
        </p:nvSpPr>
        <p:spPr>
          <a:xfrm>
            <a:off x="1476079" y="3698721"/>
            <a:ext cx="93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Kells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9A75288-4441-448F-7C6E-2A8653D48733}"/>
              </a:ext>
            </a:extLst>
          </p:cNvPr>
          <p:cNvSpPr txBox="1"/>
          <p:nvPr/>
        </p:nvSpPr>
        <p:spPr>
          <a:xfrm>
            <a:off x="3473208" y="2646217"/>
            <a:ext cx="130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Lindisfarne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A4689E-D19D-6E18-81ED-D276815C4CA6}"/>
              </a:ext>
            </a:extLst>
          </p:cNvPr>
          <p:cNvSpPr txBox="1"/>
          <p:nvPr/>
        </p:nvSpPr>
        <p:spPr>
          <a:xfrm>
            <a:off x="3756393" y="3329389"/>
            <a:ext cx="119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Whitby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1F3E30-D926-7E2C-EAC9-8B1587DC6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308" y="914518"/>
            <a:ext cx="4176305" cy="556840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12EDB97-ACD6-68D1-D422-F5BC6B75D141}"/>
              </a:ext>
            </a:extLst>
          </p:cNvPr>
          <p:cNvSpPr txBox="1"/>
          <p:nvPr/>
        </p:nvSpPr>
        <p:spPr>
          <a:xfrm>
            <a:off x="6484967" y="375076"/>
            <a:ext cx="371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Vestige de l’abbaye de Kells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6E98E9-60DA-8048-0E4A-CFCFCB578559}"/>
              </a:ext>
            </a:extLst>
          </p:cNvPr>
          <p:cNvSpPr txBox="1"/>
          <p:nvPr/>
        </p:nvSpPr>
        <p:spPr>
          <a:xfrm>
            <a:off x="10731062" y="5391807"/>
            <a:ext cx="966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Annales d’Ulster </a:t>
            </a:r>
            <a:r>
              <a:rPr lang="fr-FR" dirty="0"/>
              <a:t>(1007)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101A4B-FFC0-3CD3-6857-044CA82BEFD5}"/>
              </a:ext>
            </a:extLst>
          </p:cNvPr>
          <p:cNvSpPr txBox="1"/>
          <p:nvPr/>
        </p:nvSpPr>
        <p:spPr>
          <a:xfrm>
            <a:off x="10731062" y="1145628"/>
            <a:ext cx="1324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804 : première abbaye (en bois)</a:t>
            </a:r>
          </a:p>
          <a:p>
            <a:endParaRPr lang="fr-FR" dirty="0"/>
          </a:p>
          <a:p>
            <a:r>
              <a:rPr lang="fr-FR" dirty="0"/>
              <a:t>814 : bâtiments en pierre</a:t>
            </a:r>
          </a:p>
          <a:p>
            <a:endParaRPr lang="fr-FR" dirty="0"/>
          </a:p>
          <a:p>
            <a:r>
              <a:rPr lang="fr-FR" dirty="0" err="1"/>
              <a:t>Cellach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6228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C812DE-D8AC-4F24-DCA3-57078C734D71}"/>
              </a:ext>
            </a:extLst>
          </p:cNvPr>
          <p:cNvSpPr txBox="1"/>
          <p:nvPr/>
        </p:nvSpPr>
        <p:spPr>
          <a:xfrm>
            <a:off x="1597572" y="2068900"/>
            <a:ext cx="1004789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répertoire iconographique des enlumineurs</a:t>
            </a:r>
            <a:endParaRPr lang="fr-FR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2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́thodo 2 7.jpeg">
            <a:extLst>
              <a:ext uri="{FF2B5EF4-FFF2-40B4-BE49-F238E27FC236}">
                <a16:creationId xmlns:a16="http://schemas.microsoft.com/office/drawing/2014/main" id="{D317C53D-64D6-1440-98B2-AB211CFCE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06" y="842052"/>
            <a:ext cx="4214194" cy="5473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38A935-D62E-F04C-BFF3-C24331376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475" y="842052"/>
            <a:ext cx="3848100" cy="54737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08A0C8F-6EBC-C245-8D8F-764E2DE902B0}"/>
              </a:ext>
            </a:extLst>
          </p:cNvPr>
          <p:cNvSpPr txBox="1"/>
          <p:nvPr/>
        </p:nvSpPr>
        <p:spPr>
          <a:xfrm>
            <a:off x="4881797" y="172916"/>
            <a:ext cx="346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Liber </a:t>
            </a:r>
            <a:r>
              <a:rPr lang="fr-FR" dirty="0" err="1"/>
              <a:t>generationis</a:t>
            </a:r>
            <a:r>
              <a:rPr lang="fr-FR" dirty="0"/>
              <a:t> »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047F62-53AB-0F4D-86A5-96DEFFC689BB}"/>
              </a:ext>
            </a:extLst>
          </p:cNvPr>
          <p:cNvSpPr txBox="1"/>
          <p:nvPr/>
        </p:nvSpPr>
        <p:spPr>
          <a:xfrm>
            <a:off x="2408421" y="6315752"/>
            <a:ext cx="289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Livre de Kells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37A381-90FB-E24A-80BE-189FBA55EC1D}"/>
              </a:ext>
            </a:extLst>
          </p:cNvPr>
          <p:cNvSpPr txBox="1"/>
          <p:nvPr/>
        </p:nvSpPr>
        <p:spPr>
          <a:xfrm>
            <a:off x="6598171" y="6430890"/>
            <a:ext cx="349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Evangéliaire de </a:t>
            </a:r>
            <a:r>
              <a:rPr lang="fr-FR" dirty="0" err="1"/>
              <a:t>Lindisfarne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514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7CB0DF-63D1-DCC9-2CD0-AC6E3BB7C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6" t="2654" r="3092" b="5855"/>
          <a:stretch/>
        </p:blipFill>
        <p:spPr>
          <a:xfrm>
            <a:off x="283779" y="462456"/>
            <a:ext cx="4824249" cy="61590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6392CB-21C0-7FD1-E43A-343AECC1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09" t="4450" r="64936" b="71507"/>
          <a:stretch/>
        </p:blipFill>
        <p:spPr>
          <a:xfrm>
            <a:off x="3782770" y="0"/>
            <a:ext cx="2923788" cy="37837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EECD15-5FC4-FC8E-1737-20F8F650B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73" y="1481960"/>
            <a:ext cx="3819281" cy="47979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8BD3E5-93A7-61F6-5A5D-7AF200136865}"/>
              </a:ext>
            </a:extLst>
          </p:cNvPr>
          <p:cNvSpPr txBox="1"/>
          <p:nvPr/>
        </p:nvSpPr>
        <p:spPr>
          <a:xfrm>
            <a:off x="7759775" y="92417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Codex </a:t>
            </a:r>
            <a:r>
              <a:rPr lang="fr-FR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Usserianus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Primus,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début VIIe</a:t>
            </a:r>
            <a:r>
              <a:rPr lang="fr-FR" dirty="0">
                <a:effectLst/>
              </a:rPr>
              <a:t> </a:t>
            </a:r>
          </a:p>
          <a:p>
            <a:r>
              <a:rPr lang="fr-FR" b="0" i="0" u="none" strike="noStrike" dirty="0">
                <a:effectLst/>
                <a:latin typeface="Arial" panose="020B0604020202020204" pitchFamily="34" charset="0"/>
                <a:hlinkClick r:id="rId4" tooltip="Dublin"/>
              </a:rPr>
              <a:t>(Dublin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fr-FR" b="0" i="0" u="none" strike="noStrike" dirty="0">
                <a:effectLst/>
                <a:latin typeface="Arial" panose="020B0604020202020204" pitchFamily="34" charset="0"/>
                <a:hlinkClick r:id="rId5" tooltip="Trinity College Dublin"/>
              </a:rPr>
              <a:t>Trinity College</a:t>
            </a:r>
            <a:r>
              <a:rPr lang="fr-FR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Library, MS 55)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510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1D542AD-DC8D-8C31-C00C-2FC93EE0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9" y="109914"/>
            <a:ext cx="10489324" cy="66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ED0C70-CB84-ECED-0D4F-23B4A0C9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39" t="28594" r="34950" b="50326"/>
          <a:stretch/>
        </p:blipFill>
        <p:spPr>
          <a:xfrm>
            <a:off x="1345323" y="1283424"/>
            <a:ext cx="4193628" cy="42911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BF6377-7B4D-7668-3194-D2D860481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51" y="1806465"/>
            <a:ext cx="5080000" cy="35814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25B03D3-E140-A51B-CDD9-8D3DEEC5C2F2}"/>
              </a:ext>
            </a:extLst>
          </p:cNvPr>
          <p:cNvSpPr txBox="1"/>
          <p:nvPr/>
        </p:nvSpPr>
        <p:spPr>
          <a:xfrm>
            <a:off x="7062951" y="1051034"/>
            <a:ext cx="332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Disque gravé du dépôt de </a:t>
            </a:r>
            <a:r>
              <a:rPr lang="fr-FR" dirty="0" err="1"/>
              <a:t>Donore</a:t>
            </a:r>
            <a:r>
              <a:rPr lang="fr-FR" dirty="0"/>
              <a:t> (VIIIe s.)</a:t>
            </a:r>
          </a:p>
        </p:txBody>
      </p:sp>
    </p:spTree>
    <p:extLst>
      <p:ext uri="{BB962C8B-B14F-4D97-AF65-F5344CB8AC3E}">
        <p14:creationId xmlns:p14="http://schemas.microsoft.com/office/powerpoint/2010/main" val="2840483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247</Words>
  <Application>Microsoft Macintosh PowerPoint</Application>
  <PresentationFormat>Grand écran</PresentationFormat>
  <Paragraphs>61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2024-12-06T14:59:53Z</dcterms:created>
  <dcterms:modified xsi:type="dcterms:W3CDTF">2025-10-13T11:29:39Z</dcterms:modified>
</cp:coreProperties>
</file>