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8" r:id="rId2"/>
    <p:sldId id="437" r:id="rId3"/>
    <p:sldId id="403" r:id="rId4"/>
    <p:sldId id="404" r:id="rId5"/>
    <p:sldId id="321" r:id="rId6"/>
    <p:sldId id="409" r:id="rId7"/>
    <p:sldId id="389" r:id="rId8"/>
    <p:sldId id="399" r:id="rId9"/>
    <p:sldId id="400" r:id="rId10"/>
    <p:sldId id="391" r:id="rId11"/>
    <p:sldId id="401" r:id="rId12"/>
    <p:sldId id="402" r:id="rId13"/>
    <p:sldId id="405" r:id="rId14"/>
    <p:sldId id="411" r:id="rId15"/>
    <p:sldId id="406" r:id="rId16"/>
    <p:sldId id="326" r:id="rId17"/>
    <p:sldId id="353" r:id="rId18"/>
    <p:sldId id="412" r:id="rId19"/>
    <p:sldId id="413" r:id="rId20"/>
    <p:sldId id="415" r:id="rId21"/>
    <p:sldId id="414" r:id="rId22"/>
    <p:sldId id="416" r:id="rId23"/>
    <p:sldId id="431" r:id="rId24"/>
    <p:sldId id="432" r:id="rId25"/>
    <p:sldId id="43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21:12:37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2284 16 24575,'-14'0'0,"0"0"0,0 0 0,0 0 0,0 0 0,0 0 0,0 6 0,0-4 0,1 4 0,-10-6 0,-3 7 0,-8-5 0,0 6 0,0-1 0,9-5 0,-7 13 0,7-13 0,-9 6 0,0-1 0,9-5 0,-7 6 0,7-1 0,-1-5 0,-5 6 0,14-2 0,-14-5 0,14 5 0,-15 2 0,7-6 0,0 5 0,-7 1 0,7-6 0,0 5 0,-7 1 0,16-6 0,-16 5 0,16-7 0,-16 8 0,16-6 0,-16 13 0,7-13 0,-9 13 0,9-13 0,-7 5 0,7 1 0,-10-6 0,1 13 0,0-6 0,9 0 0,-22 14 0,27-19 0,-27 18 0,31-14 0,-16 1 0,16 4 0,-7-6 0,0 9 0,7-2 0,-16 2 0,16-1 0,-16 1 0,7 0 0,-9 8 0,9-6 0,-7 6 0,6-9 0,1 1 0,-7 1 0,16-3 0,-7 1 0,9-1 0,1 0 0,-1-1 0,-7 7 0,6-4 0,-14 5 0,13-7 0,-7 2 0,9-3 0,-1 10 0,0-7 0,0 7 0,1-9 0,-1 9 0,0-7 0,-1 15 0,1-14 0,-1 14 0,1-15 0,-1 16 0,1-16 0,-1 16 0,8-16 0,-14 22 0,19-12 0,-17 6 0,11-1 0,1-15 0,-8 16 0,15-7 0,-7 9 0,0 0 0,7 0 0,-7 0 0,8-9 0,-8 7 0,6-16 0,-5 16 0,7-16 0,0 7 0,0-9 0,0-1 0,0 1 0,0 0 0,0 0 0,0 0 0,0 0 0,0-1 0,0 1 0,0 0 0,0 0 0,0 0 0,6-7 0,-4 6 0,4-6 0,-6 7 0,6 0 0,-5 0 0,12 0 0,-6-1 0,1 1 0,4-6 0,-10 4 0,4-4 0,0 0 0,-4 4 0,10-4 0,-10 5 0,10 1 0,-5 0 0,7-6 0,-6 4 0,4-4 0,-4 5 0,6-5 0,0 4 0,-1-4 0,1 6 0,0 0 0,0-7 0,0 6 0,9-4 0,-7 5 0,6 1 0,-8-7 0,0 4 0,0-10 0,0 4 0,-7 0 0,6-4 0,-6 4 0,7-6 0,0 0 0,9 0 0,2-8 0,9 6 0,-9-5 0,7-1 0,-7 6 0,9-13 0,0 13 0,0-5 0,0 7 0,0 0 0,0 0 0,-9-7 0,6 6 0,-6-5 0,9 6 0,-9 0 0,7 0 0,-16 0 0,7 0 0,-9 0 0,0 0 0,0 0 0,-1 0 0,1 0 0,0 0 0,0 0 0,0 0 0,0 0 0,-1 0 0,1 0 0,0-7 0,9 6 0,-7-5 0,16-2 0,-16 6 0,6-12 0,-8 13 0,0-12 0,0 12 0,0-11 0,9 10 0,-7-10 0,6 4 0,-8 0 0,9-6 0,-7 6 0,7-7 0,-9 7 0,0-4 0,-1 4 0,1-6 0,0 6 0,0-4 0,0 4 0,-1-6 0,1 7 0,9-7 0,-13 6 0,11-8 0,-13 9 0,6-6 0,0 5 0,-1-5 0,1-1 0,0 0 0,0 0 0,0 6 0,0-4 0,-1 4 0,-5-6 0,4 0 0,-4 0 0,6 6 0,0-4 0,-1 4 0,-5-6 0,4 7 0,-4-6 0,6 5 0,0 1 0,0-6 0,-7 6 0,6-1 0,-6-5 0,7 6 0,0-7 0,0 6 0,0-4 0,-1 4 0,1-6 0,0 0 0,0 6 0,-6-4 0,4 10 0,-5-10 0,7 4 0,0 0 0,0-4 0,0 4 0,0-6 0,-1 0 0,1 7 0,0-6 0,-6 6 0,4-1 0,-4-5 0,6 12 0,-7-11 0,6 4 0,-6 0 0,7-4 0,-6 4 0,4 0 0,-4-4 0,5 4 0,1-6 0,0 0 0,0 0 0,0 6 0,1-13 0,-1 17 0,1-17 0,-7 13 0,4-6 0,-4 7 0,0-6 0,4 12 0,-4-12 0,5 5 0,1-5 0,0-1 0,0 6 0,-6-5 0,4 6 0,-4-7 0,5 0 0,-5 0 0,4 6 0,-4-4 0,6 4 0,-6-6 0,4 0 0,-4 0 0,-1 0 0,6 7 0,-12-6 0,11 5 0,-4-5 0,0-10 0,4 6 0,-10-5 0,10 8 0,-11 0 0,13-9 0,-6 7 0,1-16 0,-3 16 0,2-16 0,-6 15 0,5-5 0,-7-1 0,6 7 0,-4-7 0,4 9 0,-6 0 0,0 0 0,0 0 0,0 0 0,0 0 0,0 0 0,0 0 0,0 0 0,0 0 0,0 0 0,0 0 0,0 0 0,0 1 0,0-1 0,0 0 0,0 0 0,0 0 0,0 0 0,-6 0 0,4 0 0,-10 6 0,10-4 0,-4 4 0,0 0 0,4-4 0,-10 10 0,4-10 0,-6 10 0,7-10 0,-6 11 0,5-6 0,1 1 0,-6 5 0,6-6 0,-7 1 0,0 5 0,6-12 0,-4 12 0,4-5 0,0-1 0,-4 6 0,4-12 0,-6 12 0,0-12 0,0 12 0,0-11 0,0 10 0,0-10 0,0 10 0,1-4 0,-1 6 0,0 0 0,0-6 0,0 4 0,0-4 0,0 6 0,0 0 0,0 0 0,0 0 0,0 0 0,0 0 0,0 0 0,7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4:19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24575,'14'-6'0,"0"-2"0,-7-6 0,6 0 0,-6 0 0,7 6 0,-6-4 0,4 4 0,-4-6 0,-1 0 0,15-1 0,-19-8 0,19 5 0,-15-5 0,1 9 0,4 0 0,-10 1 0,4 11 0,-6 10 0,0 16 0,0-2 0,-8 10 0,7-16 0,-15 16 0,14-16 0,-5 16 0,7-7 0,0 0 0,-8 6 0,6-15 0,-5 7 0,7-9 0,0 0 0,-6 0 0,4-1 0,-4 1 0,6 0 0,0 0 0,0 0 0,0 0 0,0-1 0,-6 1 0,4 0 0,-4 0 0,6 0 0,6-13 0,-4 4 0,4-11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4:2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4:42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52 140 24575,'0'-14'0,"0"0"0,0 0 0,0 1 0,6-1 0,-5 0 0,12 6 0,-12-4 0,5 4 0,1 0 0,-6-4 0,11 10 0,-4-4 0,6 6 0,0 0 0,0 0 0,-7 6 0,5-4 0,-10 10 0,10-11 0,-10 12 0,10-12 0,-10 12 0,10-12 0,-11 11 0,6-4 0,-1 0 0,-5 4 0,5-4 0,-6 6 0,0-1 0,0 1 0,0 0 0,-6 0 0,5 0 0,-12-1 0,12 1 0,-12-6 0,12 4 0,-12-10 0,12 10 0,-11-4 0,10 6 0,-10-1 0,4 1 0,0 0 0,-4-6 0,10 4 0,-4-4 0,0-1 0,4 6 0,-10-6 0,4 7 0,0 0 0,-4-6 0,10 4 0,-4-4 0,0-1 0,4 6 0,-10-6 0,4 7 0,1 0 0,-6-6 0,12 4 0,-12-11 0,12 12 0,1-12 0,7 5 0,7-6 0,0 0 0,0 0 0,0 0 0,-1 0 0,1 7 0,0-6 0,0 5 0,0-6 0,0 0 0,-1 0 0,1 0 0,0 0 0,0 0 0,0 0 0,0 0 0,-1 0 0,1 0 0,0 0 0,-6 6 0,4-4 0,-10 4 0,4-6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4:49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9:03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25:20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22:31:16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489 28 24575,'-7'-8'0,"0"2"0,-7 6 0,0 0 0,0 0 0,0-6 0,0 4 0,0-4 0,0 6 0,0 0 0,0 0 0,0 0 0,0 0 0,0 0 0,0 0 0,1 0 0,-1 0 0,0 0 0,0 0 0,0 0 0,0 0 0,0 0 0,0 0 0,6 6 0,-4-4 0,4 4 0,-6 0 0,0-4 0,6 10 0,-4-11 0,11 12 0,-12-12 0,5 11 0,-6-10 0,7 10 0,-6-10 0,12 10 0,-5-4 0,-1-1 0,6 6 0,-12-6 0,12 7 0,-5 0 0,0-6 0,4 4 0,-4-4 0,6 6 0,0-1 0,0 1 0,0 0 0,0 0 0,6 0 0,-5 0 0,12-7 0,-12 5 0,5-4 0,1 0 0,-6 4 0,11-10 0,-10 10 0,10-11 0,-10 12 0,10-12 0,-4 12 0,6-12 0,-7 11 0,6-10 0,-6 10 0,7-10 0,0 10 0,0-10 0,0 4 0,-1-6 0,1 6 0,0-5 0,0 6 0,0-7 0,-1 0 0,1 0 0,0 0 0,-6 6 0,4-5 0,-4 5 0,6-6 0,-1 0 0,1 0 0,0 0 0,0 0 0,0 0 0,0 0 0,-1 0 0,1 0 0,0 0 0,0 0 0,0 0 0,-1 0 0,1 0 0,0 0 0,0 0 0,-6-6 0,4 5 0,-4-6 0,-1 1 0,6 5 0,-6-5 0,1-1 0,4 6 0,-4-12 0,6 12 0,0-12 0,-1 12 0,1-11 0,0 10 0,-6-10 0,4 10 0,-4-4 0,-1 0 0,6 4 0,-6-10 0,7 4 0,0 0 0,-6-4 0,4 4 0,-4-6 0,-1 0 0,6 0 0,-12 0 0,5 0 0,-6 1 0,0-1 0,0 0 0,-6 6 0,-2-4 0,-6 4 0,0-6 0,0 0 0,1 6 0,-1-4 0,0 10 0,0-10 0,0 10 0,0-4 0,6 0 0,-4-2 0,4 0 0,-6 2 0,0 6 0,0 0 0,0 0 0,0 0 0,0 0 0,0 0 0,1 0 0,-1 0 0,0 0 0,0 0 0,6-6 0,2 4 0,6-4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8:39:57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24575,'10'-6'0,"1"2"0,-1 8 0,0 2 0,1 0 0,-1 3 0,1-8 0,-1 9 0,8 3 0,2 1 0,0 4 0,5-11 0,-13 2 0,14-1 0,-14 2 0,14 4 0,-6-2 0,0 0 0,5 1 0,-13-2 0,24 4 0,-13 4 0,26 6 0,-9 7 0,-7-9 0,14 9 0,-32-19 0,32 18 0,-14-7 0,0-1 0,14 9 0,-1-6 0,9 9 0,-1-7 0,14 20 0,-33-21 0,47 26 0,-49-25 0,19 0 0,-24-2 0,-9-13 0,17 8 0,-21-10 0,22 10 0,-18-7 0,1 4 0,16-10 0,-21 1 0,21 4 0,-23-1 0,5 2 0,-8-5 0,0-3 0,8 0 0,-10-2 0,4-4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1T20:24:59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20:06:06.78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07:56:30.3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7:15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24575,'53'-45'0,"-4"9"0,-6 2 0,3-2 0,21-10 0,-10 7 0,-13 7 0,-12 4 0,-7 3 0,-3 3 0,-2-2 0,-1 1 0,0 1 0,-2-1 0,0 2 0,-1 2 0,0 3 0,-2 5 0,-5 5 0,-6 4 0,-5 3 0,-5 2 0,0 4 0,-2 6 0,-2 8 0,0 2 0,0 0 0,1 0 0,1 0 0,-1 3 0,-3 5 0,-3 2 0,0 0 0,1 2 0,2-2 0,2-3 0,1 0 0,2-2 0,3-2 0,1-4 0,1-4 0,-1-4 0,0 0 0,-1-5 0,1-1 0,1-1 0,0 0 0,-1 3 0,0 2 0,-2 3 0,0 1 0,0 0 0,1-1 0,1-2 0,0-4 0,0-3 0,2-4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7:15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7:15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20 375 24575,'0'-17'0,"-2"-12"0,-3-22 0,-1-12 0,1-1 0,3 4 0,6 19 0,9 14 0,11 11 0,14 12 0,7 2 0,1 2 0,-5 0 0,-9 0 0,-8 0 0,-6 0 0,-1 6 0,-2 10 0,0 12 0,-3 12 0,-4 4 0,-4 4 0,-4 5 0,-2 3 0,-8 5 0,-8-1 0,-7-4 0,-5-7 0,0-11 0,3-6 0,2-6 0,4-3 0,2-2 0,1-2 0,4-2 0,0-3 0,2 0 0,1 0 0,1-2 0,2-1 0,2-4 0,4-3 0,13-2 0,19-2 0,21-3 0,18 0 0,3 1 0,-5 1 0,-12 1 0,-15 0 0,-12 0 0,-8 0 0,-7 0 0,-3 0 0,-3 0 0,-1 0 0,0 0 0,-1 0 0,-1 0 0,-3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7:15:5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7:16:56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24575,'82'43'0,"-25"-7"0,8 7 0,-7-6 0,8 4 0,3 3 0,3 1-881,-5-2 1,4 1 0,1 2 0,2 0-1,1 0 881,7 4 0,1 1 0,2 0 0,-1 0 0,1-1 0,-2 1 0,2-1 0,0 0 0,-3-1 0,-2-1 0,6 3 0,-4-1 0,-1-1 0,-1-1 0,-6-4 0,-2-1 0,-1-1 0,-1-1 194,12 7 0,-3-3 0,-1-1-194,-6-5 0,-1-1 0,-2-3 0,-6-4 0,-2-1 0,0-3 436,23 9 0,-3-4-436,-3-3 0,-1-2 0,-7-2 0,-2-1 0,-5-3 0,-2 0 1127,-2 1 0,-2 0-1127,0 1 0,0 0 341,-2-1 0,2 0-341,3 1 0,0-1 6,3-1 0,-1 0-6,-3-1 0,0-1 0,-4-1 0,-2 0 0,33 11 0,-25-10 0,-21-9 0,-13-6 0,-13-4 0,-7 0 0,-6 0 0,-4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8T07:17:00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1237 24575,'60'-1'0,"11"-2"0,15-2 0,0-1 0,8-1 0,5 0 0,-11-1 0,3 1 0,3-2 0,1 1-981,-15 0 1,2 0 0,1-1 0,1 1 0,-1-1 980,4 0 0,-1-1 0,2 0 0,-1 1 0,1-2 0,3 1 0,0-1 0,1 0 0,0 0 0,0-1 0,2 0 0,1 0 0,1-1 0,-1 0 0,-1 0 0,0-1 0,0 0 0,0-1 0,-2 1 0,-2-1 0,-7 1 0,-2-1 0,-1 0 0,-1 0 0,-3 0 69,9-2 0,-2-1 0,-2 0 0,-3 0-69,13-4 0,-3 0 0,-3-1 287,-12 4 1,-3-1 0,-2 1-288,18-9 0,-3 0 0,-3 3 0,-2 0 0,-7 1 0,-2 0 1224,-1 1 1,-1-1-1225,-1 0 0,-1-1 544,1-1 1,1-1-545,2 0 0,-1 0 112,-1 2 0,-1 1-112,-1 3 0,-1 1 0,-5 2 0,-2 2 0,-3 2 0,-1 1 0,38-8 0,-15 3 0,-13 6 0,-8-1 0,1 0 0,-3 1 0,-4 0 0,-12 3 0,-17 5 0,-10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1:23:59.7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1:19:10.457"/>
    </inkml:context>
    <inkml:brush xml:id="br0">
      <inkml:brushProperty name="width" value="0.35" units="cm"/>
      <inkml:brushProperty name="height" value="0.35" units="cm"/>
      <inkml:brushProperty name="color" value="#5B2D90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1:26:13.4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5T08:53:53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1 24575,'-16'0'0,"0"0"0,0 0 0,0 0 0,0 0 0,0 0 0,0 0 0,0 0 0,-1 0 0,1 7 0,0-5 0,0 5 0,0-7 0,7 7 0,-5-5 0,5 5 0,0 0 0,-5-6 0,12 14 0,-13-14 0,6 7 0,1-1 0,-7-6 0,13 14 0,-12-14 0,12 14 0,-12-14 0,12 14 0,-5-7 0,7 8 0,0 0 0,0 0 0,0 0 0,0 0 0,0 0 0,0 0 0,0 0 0,0 0 0,0 0 0,0 0 0,0 0 0,0 0 0,0 0 0,0 0 0,7 0 0,-5 0 0,5 0 0,-7 0 0,7-7 0,-5 5 0,12-12 0,-12 12 0,12-12 0,-5 5 0,0 0 0,5-5 0,-5 5 0,7 0 0,10-5 0,-7 12 0,7-12 0,-10 12 0,0-12 0,0 5 0,0-7 0,0 7 0,0-5 0,0 5 0,0-7 0,0 0 0,0 0 0,0 0 0,0 0 0,0 0 0,0 0 0,0 0 0,0 0 0,0 0 0,0 0 0,-7-7 0,5 5 0,-5-5 0,0 0 0,5 5 0,-5-5 0,0 0 0,5 5 0,-12-13 0,12 14 0,-5-14 0,7 14 0,-8-14 0,7 13 0,-14-12 0,7 5 0,-8-7 0,0 0 0,7 7 0,-6-5 0,7 5 0,-8-7 0,0 0 0,7 7 0,-6-6 0,7 6 0,-8-7 0,0 0 0,0 0 0,0 0 0,0 0 0,0 0 0,0 0 0,0-1 0,-8 8 0,7-5 0,-14 12 0,13-12 0,-5 5 0,0 0 0,5-5 0,-5 5 0,0 0 0,-2-5 0,-7 12 0,0-5 0,0 0 0,0 5 0,0-5 0,7-1 0,-6 7 0,6-7 0,0 1 0,-5 6 0,5-7 0,-7 8 0,0 0 0,0 0 0,0 0 0,0 0 0,-1-7 0,1 5 0,0-5 0,0 7 0,7 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9:43:2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864 29 24575,'-14'0'0,"0"0"0,0 0 0,0-7 0,0 6 0,0-5 0,0 6 0,1 0 0,-1 0 0,0 0 0,0 0 0,0-6 0,0 4 0,0-4 0,0 6 0,0 0 0,0 0 0,0 0 0,0 0 0,0 0 0,0 0 0,0 0 0,0 0 0,1 0 0,-1 0 0,6 6 0,-5-5 0,6 6 0,-7-7 0,0 0 0,0 0 0,0 0 0,6 6 0,-4-5 0,4 5 0,-6 1 0,0-6 0,0 5 0,0 0 0,0-4 0,1 4 0,5 0 0,-5-4 0,12 10 0,-12-10 0,6 10 0,-7-11 0,6 12 0,-4-12 0,10 12 0,-10-12 0,4 11 0,0-4 0,-4 0 0,4 4 0,-6-4 0,0 6 0,0-1 0,0 1 0,7 0 0,-6-6 0,12 4 0,-12-4 0,6 5 0,-1 1 0,-5 0 0,12 0 0,-11 0 0,10 0 0,-4-1 0,0 1 0,4 0 0,-4 0 0,6 0 0,-6 0 0,4-1 0,-4 1 0,6 0 0,0 0 0,-6 0 0,4-1 0,-4 10 0,6 2 0,0 0 0,0 7 0,0-7 0,0 9 0,0-9 0,0 7 0,-6-16 0,4 7 0,-4 0 0,6-7 0,0 6 0,0-8 0,0 0 0,0 0 0,0 0 0,0 8 0,0-5 0,0 5 0,0 1 0,0 2 0,8 9 0,-7 0 0,14 0 0,-13 0 0,6-9 0,-1 7 0,-5-16 0,6 7 0,-2-15 0,-4 4 0,4-5 0,0 7 0,-5 6 0,12-4 0,-12 4 0,5-7 0,0 1 0,2 0 0,0 0 0,4 0 0,-10 0 0,11 8 0,-5-6 0,9 16 0,-3-16 0,-5 7 0,3-9 0,-10 0 0,10-1 0,-4 1 0,7 9 0,-7-7 0,6 7 0,-6-9 0,7 9 0,-7-7 0,5 0 0,-11-3 0,10-6 0,-10 7 0,10 0 0,-4 0 0,-1 0 0,6-7 0,-6 6 0,1-6 0,4 7 0,-4 0 0,0 0 0,4 0 0,-4-1 0,6 1 0,-1 0 0,-5 0 0,4-7 0,-10 6 0,10-6 0,3 22 0,1-11 0,5 11 0,-7-15 0,0 0 0,0-1 0,0 1 0,1 9 0,8-6 0,-5 7 0,13-8 0,-13 7 0,5-11 0,1 10 0,-8-14 0,7 1 0,-9 4 0,0-12 0,-1 11 0,1-10 0,0 10 0,0-10 0,0 4 0,0 0 0,8-4 0,-6 4 0,16 1 0,-7-5 0,9 6 0,0-1 0,12-5 0,3 6 0,11-8 0,1 9 0,0-7 0,-12 7 0,8-9 0,-20 7 0,0-5 0,-5 6 0,-16-8 0,7 0 0,-9 0 0,-1 0 0,1 0 0,0 0 0,0 0 0,0 0 0,0 0 0,-1-6 0,1 4 0,0-10 0,0 4 0,0 0 0,-1-4 0,1 4 0,0-6 0,0 0 0,0 6 0,0-4 0,-7 4 0,6-6 0,-6 0 0,1 1 0,-2-1 0,0 0 0,-4 0 0,10 0 0,-10 0 0,4-9 0,0 7 0,-5-7 0,6 0 0,-1 7 0,-5-16 0,5 16 0,0-7 0,-4 9 0,4 0 0,-6-9 0,0 7 0,8-16 0,-6 16 0,5-7 0,-7 9 0,0-9 0,0 7 0,0-7 0,0 9 0,0-9 0,0 7 0,0-16 0,-6 16 0,4-16 0,-10 16 0,4-13 0,0 13 0,-4-4 0,11-3 0,-12 7 0,5-7 0,1 0 0,-6 7 0,6-7 0,-1 9 0,-5 0 0,6 0 0,-1 0 0,-4 1 0,4-1 0,-8-9 0,8 7 0,-5-7 0,3 0 0,-4 7 0,-2-16 0,1 16 0,-1-16 0,0 6 0,-15-14 0,18 13 0,-16-11 0,21 22 0,-16-16 0,14 16 0,-21-16 0,21 16 0,-6-7 0,3 9 0,4-9 0,-6-2 0,-1 0 0,1 2 0,7 9 0,-5 0 0,12 0 0,-11 0 0,4 1 0,0-1 0,-4 0 0,10 0 0,-10 0 0,4 0 0,-6 0 0,6 0 0,-4 0 0,4 0 0,-6 0 0,0 0 0,7-9 0,-6 7 0,5-7 0,-5 9 0,-1 0 0,0 0 0,6 1 0,-4 5 0,10-5 0,-4 6 0,0-1 0,-2-4 0,-6 4 0,6-6 0,-4 6 0,10-4 0,-10 10 0,10-10 0,-10 4 0,4-6 0,0 0 0,-4 6 0,10-4 0,-10 4 0,4 1 0,1-6 0,-6 5 0,5-5 0,-5 5 0,5-5 0,-5 12 0,12-12 0,-12 12 0,6-11 0,-7 10 0,6-10 0,-4 10 0,4-10 0,-6 4 0,0-6 0,0 6 0,6-4 0,2 16 0,6-8 0,0 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1T20:07:24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2T09:24:03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906 0 24575,'-14'0'0,"0"0"0,0 0 0,0 0 0,0 0 0,0 0 0,0 0 0,0 0 0,0 0 0,1 0 0,-1 0 0,0 0 0,0 0 0,0 0 0,0 0 0,0 0 0,0 0 0,0 0 0,0 6 0,0-4 0,0 4 0,0-6 0,0 0 0,0 0 0,1 0 0,-1 6 0,0-4 0,0 4 0,0-6 0,0 0 0,0 0 0,0 0 0,0 0 0,0 0 0,0 6 0,0-5 0,0 6 0,0-7 0,0 0 0,0 0 0,1 0 0,-1 0 0,0 0 0,0 0 0,6 6 0,-4-5 0,4 5 0,-6-6 0,0 0 0,0 7 0,0-6 0,0 5 0,0-6 0,0 6 0,0-4 0,0 4 0,7 0 0,-6-4 0,6 4 0,-1 0 0,-5-4 0,6 10 0,-7-5 0,6 7 0,-4 0 0,10 0 0,-10-6 0,10 4 0,-4-4 0,0 5 0,4 1 0,-4 0 0,6 0 0,-6 0 0,4 0 0,-4-1 0,6 1 0,0 0 0,0 0 0,6 0 0,-4-1 0,4 1 0,0-6 0,-4 4 0,10-4 0,-11 6 0,12 0 0,-6-7 0,1 6 0,-2-6 0,0 1 0,-4 4 0,10-10 0,-10 10 0,10-10 0,-4 10 0,6-11 0,-7 12 0,5-12 0,-4 5 0,6-6 0,0 0 0,0 0 0,-7 7 0,6-6 0,-6 5 0,7-6 0,0 0 0,0 0 0,0 0 0,-1 0 0,1 0 0,0 0 0,0 0 0,0 0 0,0 0 0,-1 0 0,1 0 0,0 0 0,0 0 0,0 0 0,-1 0 0,1 0 0,0 0 0,0 0 0,0 0 0,0 0 0,-1 0 0,1 0 0,0 0 0,0 0 0,0 0 0,0 0 0,-1 0 0,1 0 0,0 0 0,0 0 0,0 0 0,-1 0 0,1 0 0,0-6 0,0 4 0,0-4 0,0 0 0,-1 5 0,1-6 0,0 1 0,0 5 0,0-6 0,0 1 0,-1 5 0,1-6 0,0 1 0,0 5 0,0-5 0,-1 6 0,1 0 0,-6-7 0,4 6 0,-4-5 0,0-1 0,4 6 0,-4-5 0,-1-1 0,6 6 0,-6-5 0,1 0 0,4 4 0,-10-10 0,10 4 0,-4-6 0,-1 0 0,6 6 0,-12-4 0,5 4 0,-6-6 0,6 6 0,-4-4 0,4 4 0,-6-6 0,0 0 0,0 0 0,0 1 0,0-1 0,0 0 0,0 0 0,0 0 0,-6 6 0,4-4 0,-4 4 0,0 0 0,4-4 0,-10 4 0,11-6 0,-12 6 0,12-4 0,-12 10 0,5-4 0,-5 6 0,5-6 0,2 5 0,6-6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0BC5E-B550-4E5E-AA68-C76BDDDD52C3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5A872-6559-4884-A16A-BCD5205EF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6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3.gif"/><Relationship Id="rId7" Type="http://schemas.openxmlformats.org/officeDocument/2006/relationships/image" Target="../media/image20.png"/><Relationship Id="rId12" Type="http://schemas.openxmlformats.org/officeDocument/2006/relationships/customXml" Target="../ink/ink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customXml" Target="../ink/ink1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jpeg"/><Relationship Id="rId7" Type="http://schemas.openxmlformats.org/officeDocument/2006/relationships/customXml" Target="../ink/ink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4" Type="http://schemas.openxmlformats.org/officeDocument/2006/relationships/customXml" Target="../ink/ink16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42.jpe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21" Type="http://schemas.openxmlformats.org/officeDocument/2006/relationships/customXml" Target="../ink/ink23.xml"/><Relationship Id="rId12" Type="http://schemas.openxmlformats.org/officeDocument/2006/relationships/image" Target="../media/image41.jpeg"/><Relationship Id="rId17" Type="http://schemas.openxmlformats.org/officeDocument/2006/relationships/customXml" Target="../ink/ink21.xml"/><Relationship Id="rId25" Type="http://schemas.openxmlformats.org/officeDocument/2006/relationships/image" Target="../media/image47.png"/><Relationship Id="rId2" Type="http://schemas.openxmlformats.org/officeDocument/2006/relationships/image" Target="../media/image38.jpe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660.png"/><Relationship Id="rId24" Type="http://schemas.openxmlformats.org/officeDocument/2006/relationships/customXml" Target="../ink/ink25.xml"/><Relationship Id="rId15" Type="http://schemas.openxmlformats.org/officeDocument/2006/relationships/customXml" Target="../ink/ink20.xml"/><Relationship Id="rId23" Type="http://schemas.openxmlformats.org/officeDocument/2006/relationships/image" Target="../media/image46.png"/><Relationship Id="rId10" Type="http://schemas.openxmlformats.org/officeDocument/2006/relationships/customXml" Target="../ink/ink19.xml"/><Relationship Id="rId19" Type="http://schemas.openxmlformats.org/officeDocument/2006/relationships/customXml" Target="../ink/ink22.xml"/><Relationship Id="rId4" Type="http://schemas.openxmlformats.org/officeDocument/2006/relationships/customXml" Target="../ink/ink18.xml"/><Relationship Id="rId9" Type="http://schemas.openxmlformats.org/officeDocument/2006/relationships/image" Target="../media/image40.jpeg"/><Relationship Id="rId14" Type="http://schemas.openxmlformats.org/officeDocument/2006/relationships/image" Target="../media/image43.jpeg"/><Relationship Id="rId22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4244-75E4-2B66-0745-46108D7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0316"/>
            <a:ext cx="8229600" cy="1019505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Licence 3, semestre 5 </a:t>
            </a:r>
            <a:br>
              <a:rPr lang="fr-FR" sz="3200" b="1" i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2025-2026</a:t>
            </a:r>
            <a:endParaRPr lang="fr-FR" sz="32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83039-2D70-3680-0CD4-A9CEE7F8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36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UEO Celtes –</a:t>
            </a:r>
            <a:endParaRPr lang="fr-FR" sz="4000" b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Imaginaire et</a:t>
            </a: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Transferts culturels</a:t>
            </a:r>
            <a:endParaRPr lang="fr-FR" sz="4000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17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39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Ethnonymes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9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Rappel</a:t>
            </a:r>
          </a:p>
          <a:p>
            <a:pPr marL="0" indent="0" algn="ctr">
              <a:buNone/>
            </a:pPr>
            <a:r>
              <a:rPr lang="fr-FR" sz="19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partir du Ve siècle av. J.-C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: </a:t>
            </a:r>
          </a:p>
          <a:p>
            <a:pPr marL="0" indent="0" algn="ctr">
              <a:buNone/>
            </a:pPr>
            <a:r>
              <a:rPr lang="fr-FR" sz="19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KELTOI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/>
              <a:t>(</a:t>
            </a:r>
            <a:r>
              <a:rPr lang="el-GR" sz="2000" b="1" dirty="0" err="1"/>
              <a:t>Κελτοί</a:t>
            </a:r>
            <a:r>
              <a:rPr lang="fr-FR" sz="2000" dirty="0"/>
              <a:t>)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mot grec / Celtes</a:t>
            </a:r>
          </a:p>
          <a:p>
            <a:pPr marL="0" indent="0" algn="ctr">
              <a:buNone/>
            </a:pPr>
            <a:r>
              <a:rPr lang="fr-FR" sz="19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Hécatée de Milet (VIe siècle av. J.-C.)</a:t>
            </a:r>
          </a:p>
          <a:p>
            <a:pPr marL="0" indent="0" algn="ctr">
              <a:buNone/>
            </a:pPr>
            <a:r>
              <a:rPr lang="fr-FR" sz="19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Hérodote (Ve siècle av. J.-C.)</a:t>
            </a:r>
          </a:p>
          <a:p>
            <a:pPr marL="0" indent="0" algn="ctr">
              <a:buNone/>
            </a:pPr>
            <a:endParaRPr lang="fr-FR" sz="19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19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À partir du IIIe siècle av. J.-C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:</a:t>
            </a:r>
          </a:p>
          <a:p>
            <a:pPr marL="0" indent="0" algn="ctr">
              <a:buNone/>
            </a:pPr>
            <a:r>
              <a:rPr lang="fr-FR" sz="19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KELTOI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/>
              <a:t>(</a:t>
            </a:r>
            <a:r>
              <a:rPr lang="el-GR" sz="2000" b="1" dirty="0" err="1"/>
              <a:t>Κελτοί</a:t>
            </a:r>
            <a:r>
              <a:rPr lang="fr-FR" sz="2000" dirty="0"/>
              <a:t>)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mot grec / Celtes</a:t>
            </a:r>
          </a:p>
          <a:p>
            <a:pPr marL="0" indent="0" algn="ctr">
              <a:buNone/>
            </a:pPr>
            <a:r>
              <a:rPr lang="fr-FR" sz="19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(CELTAE</a:t>
            </a:r>
            <a:r>
              <a:rPr lang="fr-FR" sz="19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latin / Celtes)</a:t>
            </a:r>
          </a:p>
          <a:p>
            <a:pPr marL="0" indent="0" algn="ctr">
              <a:buNone/>
            </a:pP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+</a:t>
            </a:r>
          </a:p>
          <a:p>
            <a:pPr marL="0" indent="0" algn="ctr">
              <a:buNone/>
            </a:pPr>
            <a:r>
              <a:rPr lang="fr-FR" sz="19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GALATOI</a:t>
            </a:r>
            <a:r>
              <a:rPr lang="fr-FR" sz="19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grec </a:t>
            </a:r>
            <a:r>
              <a:rPr lang="fr-FR" sz="19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/ 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Galates</a:t>
            </a:r>
          </a:p>
          <a:p>
            <a:pPr marL="0" indent="0" algn="ctr">
              <a:buNone/>
            </a:pPr>
            <a:r>
              <a:rPr lang="fr-FR" sz="19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(GALATAE</a:t>
            </a:r>
            <a:r>
              <a:rPr lang="fr-FR" sz="19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mot latin / Galates)</a:t>
            </a:r>
          </a:p>
          <a:p>
            <a:pPr marL="0" indent="0" algn="ctr">
              <a:buNone/>
            </a:pPr>
            <a:r>
              <a:rPr lang="fr-FR" sz="19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D’après Polybe</a:t>
            </a:r>
            <a:r>
              <a:rPr lang="fr-FR" sz="19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(v. 208 – v. 126 av. J.-C.), </a:t>
            </a:r>
            <a:r>
              <a:rPr lang="fr-FR" sz="19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r>
              <a:rPr lang="fr-FR" sz="19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63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32619-A254-6E4B-81D8-5D6D37C8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9767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GALATAE /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La prise de Delphes (v. 280/279 av. J.-C.)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Le royaume galate (Asie mineure)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28168DF-1913-464B-BEC7-B3DE45BC1D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1990" y="1769195"/>
            <a:ext cx="3336849" cy="4459174"/>
          </a:xfrm>
        </p:spPr>
      </p:pic>
      <p:pic>
        <p:nvPicPr>
          <p:cNvPr id="8" name="Espace réservé du contenu 6" descr="galates.gif">
            <a:extLst>
              <a:ext uri="{FF2B5EF4-FFF2-40B4-BE49-F238E27FC236}">
                <a16:creationId xmlns:a16="http://schemas.microsoft.com/office/drawing/2014/main" id="{909726B6-EB23-234C-B305-F7B3486497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" r="1177"/>
          <a:stretch>
            <a:fillRect/>
          </a:stretch>
        </p:blipFill>
        <p:spPr>
          <a:xfrm>
            <a:off x="4818579" y="3154838"/>
            <a:ext cx="3659977" cy="307353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65995B8-13B3-1549-A007-4C2BA4520BFB}"/>
                  </a:ext>
                </a:extLst>
              </p14:cNvPr>
              <p14:cNvContentPartPr/>
              <p14:nvPr/>
            </p14:nvContentPartPr>
            <p14:xfrm>
              <a:off x="2612532" y="5892363"/>
              <a:ext cx="393480" cy="1944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65995B8-13B3-1549-A007-4C2BA4520B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4532" y="5874363"/>
                <a:ext cx="42912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e 5">
            <a:extLst>
              <a:ext uri="{FF2B5EF4-FFF2-40B4-BE49-F238E27FC236}">
                <a16:creationId xmlns:a16="http://schemas.microsoft.com/office/drawing/2014/main" id="{E1914C96-5146-C947-B188-EC33B590230F}"/>
              </a:ext>
            </a:extLst>
          </p:cNvPr>
          <p:cNvGrpSpPr/>
          <p:nvPr/>
        </p:nvGrpSpPr>
        <p:grpSpPr>
          <a:xfrm>
            <a:off x="4135692" y="6025563"/>
            <a:ext cx="118800" cy="183960"/>
            <a:chOff x="4135692" y="6025563"/>
            <a:chExt cx="11880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66BB8D2C-16DE-A143-89C5-79232829B274}"/>
                    </a:ext>
                  </a:extLst>
                </p14:cNvPr>
                <p14:cNvContentPartPr/>
                <p14:nvPr/>
              </p14:nvContentPartPr>
              <p14:xfrm>
                <a:off x="4135692" y="6025563"/>
                <a:ext cx="67320" cy="18108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66BB8D2C-16DE-A143-89C5-79232829B2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18052" y="6007923"/>
                  <a:ext cx="102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894A4613-615F-2C45-B33C-3044F66E0C91}"/>
                    </a:ext>
                  </a:extLst>
                </p14:cNvPr>
                <p14:cNvContentPartPr/>
                <p14:nvPr/>
              </p14:nvContentPartPr>
              <p14:xfrm>
                <a:off x="4254132" y="6209163"/>
                <a:ext cx="360" cy="36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894A4613-615F-2C45-B33C-3044F66E0C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6132" y="619116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EAB49359-8EC0-BE42-A140-9AF8C6EE4278}"/>
                  </a:ext>
                </a:extLst>
              </p14:cNvPr>
              <p14:cNvContentPartPr/>
              <p14:nvPr/>
            </p14:nvContentPartPr>
            <p14:xfrm>
              <a:off x="8535972" y="5974803"/>
              <a:ext cx="107640" cy="1944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EAB49359-8EC0-BE42-A140-9AF8C6EE42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18332" y="5957163"/>
                <a:ext cx="143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DE92736-13B4-D544-A013-4DF6CA047292}"/>
                  </a:ext>
                </a:extLst>
              </p14:cNvPr>
              <p14:cNvContentPartPr/>
              <p14:nvPr/>
            </p14:nvContentPartPr>
            <p14:xfrm>
              <a:off x="8715612" y="6157323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DE92736-13B4-D544-A013-4DF6CA0472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7612" y="613968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98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997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Gaule de César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7257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Jules Césa</a:t>
            </a:r>
            <a:r>
              <a:rPr lang="fr-FR" sz="20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 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(v. 102 av. J.-C.-44 av. J.-C.), cf. </a:t>
            </a:r>
            <a:r>
              <a:rPr lang="fr-FR" sz="20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Guerre des Gaules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85716DB-AD42-054F-B5E9-C04C555B80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25774"/>
            <a:ext cx="3498930" cy="3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35BF8-C846-F64D-A7DB-F4088FF3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84689-B7C2-9E4C-9649-CFBE9EC0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données de l’archéologie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et les débuts de l’art celtique</a:t>
            </a: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457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35BF8-C846-F64D-A7DB-F4088FF3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84689-B7C2-9E4C-9649-CFBE9EC0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b="1" i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fr-FR" sz="2800" b="1" i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données de l’archéologie</a:t>
            </a:r>
          </a:p>
        </p:txBody>
      </p:sp>
    </p:spTree>
    <p:extLst>
      <p:ext uri="{BB962C8B-B14F-4D97-AF65-F5344CB8AC3E}">
        <p14:creationId xmlns:p14="http://schemas.microsoft.com/office/powerpoint/2010/main" val="87077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AGES du FER</a:t>
            </a:r>
            <a:b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(Ier millénaire av. J.-C.)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algn="ctr"/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Ier âge du Fer</a:t>
            </a:r>
          </a:p>
          <a:p>
            <a:pPr marL="0" indent="0" algn="ctr">
              <a:buNone/>
            </a:pPr>
            <a:r>
              <a:rPr lang="fr-FR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 période de Hallstatt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/</a:t>
            </a:r>
          </a:p>
          <a:p>
            <a:pPr marL="0" indent="0" algn="ctr">
              <a:buNone/>
            </a:pP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(VIIIe-VIe siècles av. J.-C.)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 âge du Fer</a:t>
            </a:r>
          </a:p>
          <a:p>
            <a:pPr marL="0" indent="0" algn="ctr">
              <a:buNone/>
            </a:pPr>
            <a:r>
              <a:rPr lang="fr-FR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 période de La </a:t>
            </a:r>
            <a:r>
              <a:rPr lang="fr-FR" sz="2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endParaRPr lang="fr-FR" sz="28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(Ve-Ier siècles av. J.-C.).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95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Hallstatt, Basse-Autriche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(fouilles entre 1846 et 1864 par J.G.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Ramsauer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584106"/>
            <a:ext cx="2736304" cy="361270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07004" y="1556791"/>
            <a:ext cx="2907788" cy="231605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54A20F5-DBA8-724D-8357-A4008159C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89" y="1476003"/>
            <a:ext cx="2197203" cy="3055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DD0D9690-C594-B340-B222-D105D4325F88}"/>
                  </a:ext>
                </a:extLst>
              </p14:cNvPr>
              <p14:cNvContentPartPr/>
              <p14:nvPr/>
            </p14:nvContentPartPr>
            <p14:xfrm>
              <a:off x="698412" y="3312603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DD0D9690-C594-B340-B222-D105D4325F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412" y="329496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067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Kt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Neuchâtel, Suisse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premières découvertes, novembre 1857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233" y="4103735"/>
            <a:ext cx="2886472" cy="2231670"/>
          </a:xfrm>
        </p:spPr>
      </p:pic>
      <p:pic>
        <p:nvPicPr>
          <p:cNvPr id="7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677" b="-38677"/>
          <a:stretch>
            <a:fillRect/>
          </a:stretch>
        </p:blipFill>
        <p:spPr>
          <a:xfrm>
            <a:off x="2804233" y="958160"/>
            <a:ext cx="2882027" cy="3229819"/>
          </a:xfrm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D6399748-A9CB-8C4E-AFCA-DF0809C96E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328423"/>
            <a:ext cx="2314600" cy="3007595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67E5BC5E-51D8-B54C-9847-BA8E97F1CC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42" y="406051"/>
            <a:ext cx="1986884" cy="2589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EFEFF5-92BF-1240-9208-E5585986CB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6" y="1665453"/>
            <a:ext cx="2314600" cy="30987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8309C2B7-EA19-2F45-897E-7CFD339D4302}"/>
                  </a:ext>
                </a:extLst>
              </p14:cNvPr>
              <p14:cNvContentPartPr/>
              <p14:nvPr/>
            </p14:nvContentPartPr>
            <p14:xfrm>
              <a:off x="2295530" y="351888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8309C2B7-EA19-2F45-897E-7CFD339D43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77530" y="350088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35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35BF8-C846-F64D-A7DB-F4088FF3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84689-B7C2-9E4C-9649-CFBE9EC0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b="1" i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débuts de l’art celtique</a:t>
            </a:r>
          </a:p>
        </p:txBody>
      </p:sp>
    </p:spTree>
    <p:extLst>
      <p:ext uri="{BB962C8B-B14F-4D97-AF65-F5344CB8AC3E}">
        <p14:creationId xmlns:p14="http://schemas.microsoft.com/office/powerpoint/2010/main" val="373332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/>
              <a:t>L3.S5 – UEO Celtes – Imaginaire et transferts culturels</a:t>
            </a:r>
            <a:br>
              <a:rPr lang="fr-FR" sz="2400" dirty="0"/>
            </a:br>
            <a:r>
              <a:rPr lang="fr-FR" sz="2400" b="1" i="1" dirty="0"/>
              <a:t>Les Celtes de l’Antiquité</a:t>
            </a:r>
            <a:br>
              <a:rPr lang="fr-FR" sz="2400" b="1" i="1" dirty="0"/>
            </a:br>
            <a:r>
              <a:rPr lang="fr-FR" sz="2400" dirty="0"/>
              <a:t>(CM. V. </a:t>
            </a:r>
            <a:r>
              <a:rPr lang="fr-FR" sz="2400" dirty="0" err="1"/>
              <a:t>Defente</a:t>
            </a:r>
            <a:r>
              <a:rPr lang="fr-FR" sz="24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</a:rPr>
              <a:t>Les prémices de l’art celtique ?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</a:rPr>
              <a:t>(VIIe-VIe siècles av. J.-C.)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1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BF39B-5D4F-9A1C-BCBD-5E8AEFCA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UEO Celtes – Arts, Lettres, Langues / 2025-2026</a:t>
            </a:r>
            <a:br>
              <a:rPr lang="fr-F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Licence 3, semestre 5 – Imaginaire et transferts culturels –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fr-F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01FTH51</a:t>
            </a: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369565-E92E-7999-5139-895361357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484784"/>
            <a:ext cx="9396536" cy="496855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fr-FR" sz="4900" b="1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Planning des cours / lundi, 13h45-15h45, amphi B5</a:t>
            </a:r>
            <a:endParaRPr lang="fr-FR" sz="49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1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8 septembre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Les débuts de l’art celtique en Europe continentale au Ve siècle av. J.-C. (V.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Defente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présentiel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2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15 septembre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Les débuts de l’art celtique en Europe continentale au IVe siècle av. J.-C. (V.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Defente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présentiel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3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22 septembre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L’art celtique d’Europe continentale aux IIIe-Ier siècles av. J.-C. (V.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Defente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i="1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distanciel asynchrone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4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29 septembre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L’art celtique de Grande-Bretagne et d’Irlande (IVe siècle av. J.-C. – Xe siècle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ap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 J.-C.) (V.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Defente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présentiel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6 octobre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L’art de l’enluminure insulaire (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Ve-Xe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siècles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ap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 J.-C.) (M. Jacob-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Yapi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i="1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distanciel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6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13 octobre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L’art celtique continental et insulaire. Etude de cas : analyse du Livre de Kells (M. Jacob-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Yapi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i="1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distanciel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7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20 octobre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Les langues celtiques : celtique continental et celtique insulaire (E.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Hupel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présentiel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b="1" i="1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Vacances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b="1" i="1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8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3 novembre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Les littératures celtiques : un conte gallois :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Culhwch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et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Olwen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(E.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Hupel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présentiel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9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10 novembre</a:t>
            </a:r>
            <a:r>
              <a:rPr lang="fr-FR" sz="3400" b="1" i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</a:t>
            </a:r>
            <a:r>
              <a:rPr lang="fr-FR" sz="3400" b="1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Les littératures celtiques : la matière de Bretagne... en Bretagne (E. </a:t>
            </a:r>
            <a:r>
              <a:rPr lang="fr-FR" sz="3400" dirty="0" err="1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Hupel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présentiel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.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10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17 novembre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</a:t>
            </a:r>
            <a:r>
              <a:rPr lang="fr-FR" sz="3400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Les </a:t>
            </a:r>
            <a:r>
              <a:rPr lang="fr-FR" sz="3400" i="1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Lais</a:t>
            </a:r>
            <a:r>
              <a:rPr lang="fr-FR" sz="3400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de Marie de France : un conservatoire littéraire des lais bretons ? (F. </a:t>
            </a:r>
            <a:r>
              <a:rPr lang="fr-FR" sz="3400" dirty="0" err="1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Pomel</a:t>
            </a:r>
            <a:r>
              <a:rPr lang="fr-FR" sz="3400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i="1" dirty="0">
                <a:solidFill>
                  <a:srgbClr val="EE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distanciel 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11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24 novembre 2025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- </a:t>
            </a:r>
            <a:r>
              <a:rPr lang="fr-FR" sz="3400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Le graal comme objet énigmatique dans </a:t>
            </a:r>
            <a:r>
              <a:rPr lang="fr-FR" sz="3400" i="1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Le Conte du Graal</a:t>
            </a:r>
            <a:r>
              <a:rPr lang="fr-FR" sz="3400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 de Chrétien de Troyes : histoire d’un mot, enjeux symboliques et réappropriations (F. </a:t>
            </a:r>
            <a:r>
              <a:rPr lang="fr-FR" sz="3400" dirty="0" err="1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Pomel</a:t>
            </a:r>
            <a:r>
              <a:rPr lang="fr-FR" sz="3400" dirty="0"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) / </a:t>
            </a:r>
            <a:r>
              <a:rPr lang="fr-FR" sz="3400" i="1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distanciel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fr-FR" sz="3400" dirty="0">
                <a:solidFill>
                  <a:srgbClr val="00B05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12</a:t>
            </a:r>
            <a:r>
              <a:rPr lang="fr-FR" sz="3400" dirty="0">
                <a:solidFill>
                  <a:srgbClr val="00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-</a:t>
            </a:r>
            <a:r>
              <a:rPr lang="fr-FR" sz="3400" b="1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Lundi 1 décembre 2025</a:t>
            </a:r>
            <a:r>
              <a:rPr lang="fr-FR" sz="3400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– </a:t>
            </a:r>
            <a:r>
              <a:rPr lang="fr-FR" sz="3400" b="1" dirty="0">
                <a:solidFill>
                  <a:srgbClr val="FF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EXAMEN SUR TABLE </a:t>
            </a:r>
            <a:r>
              <a:rPr lang="fr-FR" sz="3400" b="1" dirty="0">
                <a:solidFill>
                  <a:srgbClr val="EE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(</a:t>
            </a:r>
            <a:r>
              <a:rPr lang="fr-FR" sz="3400" b="1" dirty="0">
                <a:solidFill>
                  <a:srgbClr val="EE0000"/>
                </a:solidFill>
                <a:effectLst/>
                <a:latin typeface="FUTURA MEDIUM" panose="020B0602020204020303" pitchFamily="34" charset="-79"/>
                <a:ea typeface="Aptos" panose="020B0004020202020204" pitchFamily="34" charset="0"/>
                <a:cs typeface="FUTURA MEDIUM" panose="020B0602020204020303" pitchFamily="34" charset="-79"/>
              </a:rPr>
              <a:t>13h45-15h45, amphi B5)</a:t>
            </a:r>
            <a:r>
              <a:rPr lang="fr-FR" sz="3400" b="1" dirty="0">
                <a:solidFill>
                  <a:srgbClr val="EE0000"/>
                </a:solidFill>
                <a:effectLst/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 </a:t>
            </a:r>
            <a:endParaRPr lang="fr-FR" sz="3400" dirty="0">
              <a:effectLst/>
              <a:latin typeface="Futura Medium" panose="020B0602020204020303" pitchFamily="34" charset="-79"/>
              <a:ea typeface="Aptos" panose="020B0004020202020204" pitchFamily="34" charset="0"/>
              <a:cs typeface="Futura Medium" panose="020B0602020204020303" pitchFamily="34" charset="-79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19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2F8C741-E084-8B4C-AA03-A3F1E0FC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Populations et groupes culturels, VIIe-VIe siècles av. J.-C.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Die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Welt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der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catalogue exposition Stuttgart, 2012, 91).</a:t>
            </a:r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31179AD2-D209-EA49-82B2-894F37593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6430" y="1600200"/>
            <a:ext cx="7291140" cy="4525963"/>
          </a:xfrm>
        </p:spPr>
      </p:pic>
    </p:spTree>
    <p:extLst>
      <p:ext uri="{BB962C8B-B14F-4D97-AF65-F5344CB8AC3E}">
        <p14:creationId xmlns:p14="http://schemas.microsoft.com/office/powerpoint/2010/main" val="364416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B7963-1E40-984A-B060-A8BC702A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Gomadingen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Reutlingen, Bade-Wurtemberg, Allemagne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1 (1885) ; VIIe siècle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78DE173-BDD8-B347-BB9E-1E7DFC112B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33" y="1534794"/>
            <a:ext cx="2704356" cy="2569138"/>
          </a:xfr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F733EC1-C992-1C4C-9B8C-DEC8BFCEFF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098" y="2631116"/>
            <a:ext cx="2769386" cy="358509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9B8F27DD-AD06-5142-93CB-E5713E840FCA}"/>
                  </a:ext>
                </a:extLst>
              </p14:cNvPr>
              <p14:cNvContentPartPr/>
              <p14:nvPr/>
            </p14:nvContentPartPr>
            <p14:xfrm>
              <a:off x="2212184" y="2845323"/>
              <a:ext cx="298800" cy="1594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9B8F27DD-AD06-5142-93CB-E5713E840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4544" y="2827323"/>
                <a:ext cx="334440" cy="195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E4F29ECE-97B8-F74D-9CFF-3F9011663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12" y="1636451"/>
            <a:ext cx="2272014" cy="3585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0BDBBF22-91FF-5546-9A84-503DBBC4161B}"/>
                  </a:ext>
                </a:extLst>
              </p14:cNvPr>
              <p14:cNvContentPartPr/>
              <p14:nvPr/>
            </p14:nvContentPartPr>
            <p14:xfrm>
              <a:off x="5593871" y="4678136"/>
              <a:ext cx="539280" cy="33300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0BDBBF22-91FF-5546-9A84-503DBBC416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9551" y="4673816"/>
                <a:ext cx="547920" cy="3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90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BB38E-B904-1E42-AD8A-3F54425A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Heuneburg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Sigmaringen, Bade-Wurtemberg, Allemagne ; VIe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Vue aérienne du site (avant les années 1990)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Modélisation en 3D de la citadelle et de ses abords (années 2020).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4B911AFB-EC12-A94E-8B1B-BFFDB0489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844824"/>
            <a:ext cx="3592026" cy="2312367"/>
          </a:xfr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BD208D4F-0683-F148-AF0E-3BF1401AC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3068960"/>
            <a:ext cx="4038600" cy="3080105"/>
          </a:xfrm>
        </p:spPr>
      </p:pic>
      <p:pic>
        <p:nvPicPr>
          <p:cNvPr id="3" name="Espace réservé du contenu 7">
            <a:extLst>
              <a:ext uri="{FF2B5EF4-FFF2-40B4-BE49-F238E27FC236}">
                <a16:creationId xmlns:a16="http://schemas.microsoft.com/office/drawing/2014/main" id="{508BD937-B986-4592-D77C-2A9C21692F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24" y="4427585"/>
            <a:ext cx="2520280" cy="17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0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852AF-5C3D-45A8-F6F7-2A7EFA0F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 ; Bade-Wurtemberg (fouilles 1979)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chambre funéraire (fin VIe siècle av. J.-C.).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D6FA04-3441-96EC-0743-0254163B6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9EB0097-5683-05DB-0B03-1F7113620A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065" y="1700808"/>
            <a:ext cx="4038600" cy="2218737"/>
          </a:xfrm>
          <a:prstGeom prst="rect">
            <a:avLst/>
          </a:prstGeo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50FC810D-75A8-254D-EB46-E0B9B392A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700808"/>
            <a:ext cx="4350130" cy="2504933"/>
          </a:xfrm>
          <a:prstGeom prst="rect">
            <a:avLst/>
          </a:prstGeo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44FF18C8-4570-F5D5-E959-B1C0729BE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632" y="1662846"/>
            <a:ext cx="1960167" cy="4501278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6FC867FE-E63C-66B0-AB92-B1DDC5BA1C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765" y="3913485"/>
            <a:ext cx="2101735" cy="2212678"/>
          </a:xfrm>
          <a:prstGeom prst="rect">
            <a:avLst/>
          </a:prstGeom>
        </p:spPr>
      </p:pic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34C6FB5F-CAAA-86E4-D64A-6849F43DD2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552619"/>
            <a:ext cx="2458713" cy="25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Eberdingen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-Hochdorf, Bade-Wurtemberg,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Allemagne ; chaudron ; fin VIe siècle av. J.-C.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2911299" cy="3129211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72816"/>
            <a:ext cx="4718213" cy="3573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509120"/>
            <a:ext cx="196821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1. </a:t>
            </a:r>
            <a:r>
              <a:rPr lang="fr-FR" sz="2000" dirty="0" err="1"/>
              <a:t>Hirschlanden-Ditzingen</a:t>
            </a:r>
            <a:r>
              <a:rPr lang="fr-FR" sz="2000" dirty="0"/>
              <a:t>, Bade-Wurtemberg, Allemagne ;</a:t>
            </a:r>
            <a:br>
              <a:rPr lang="fr-FR" sz="2000" dirty="0"/>
            </a:br>
            <a:r>
              <a:rPr lang="fr-FR" sz="2000" dirty="0"/>
              <a:t>statue ; grès ; VIe siècle av. J.-C.</a:t>
            </a:r>
            <a:br>
              <a:rPr lang="fr-FR" sz="2000" dirty="0"/>
            </a:br>
            <a:r>
              <a:rPr lang="fr-FR" sz="2000" dirty="0"/>
              <a:t>2. </a:t>
            </a:r>
            <a:r>
              <a:rPr lang="fr-FR" sz="2000" dirty="0" err="1"/>
              <a:t>Eberdingen</a:t>
            </a:r>
            <a:r>
              <a:rPr lang="fr-FR" sz="2000" dirty="0"/>
              <a:t>-Hochdorf, Kr. Ludwigsburg, Bade-Wurtemberg, Allemagne ;</a:t>
            </a:r>
            <a:br>
              <a:rPr lang="fr-FR" sz="2000" dirty="0"/>
            </a:br>
            <a:r>
              <a:rPr lang="fr-FR" sz="2000" dirty="0"/>
              <a:t>torque, or / poignard dans son fourreau, bronze et fourreau, or ; VIe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4" y="4023972"/>
            <a:ext cx="2154559" cy="2328028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01A50B-7B76-5546-8A9C-A25EAE8C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04" y="1417638"/>
            <a:ext cx="1981689" cy="22519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67EBFDC-F64A-324F-BB1E-98D7AF73F0B2}"/>
                  </a:ext>
                </a:extLst>
              </p14:cNvPr>
              <p14:cNvContentPartPr/>
              <p14:nvPr/>
            </p14:nvContentPartPr>
            <p14:xfrm>
              <a:off x="1808090" y="260808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67EBFDC-F64A-324F-BB1E-98D7AF73F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0090" y="259008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5A9BFF78-0B17-C24C-BC42-868FE4D774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39" y="3796743"/>
            <a:ext cx="1551380" cy="18091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B9432FC-C925-394F-ABAB-297B711D0364}"/>
                  </a:ext>
                </a:extLst>
              </p14:cNvPr>
              <p14:cNvContentPartPr/>
              <p14:nvPr/>
            </p14:nvContentPartPr>
            <p14:xfrm>
              <a:off x="1859440" y="412404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B9432FC-C925-394F-ABAB-297B711D03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5440" y="4016403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9D95965-E2D9-BF42-A2D4-81D2857772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348880"/>
            <a:ext cx="2475262" cy="4003120"/>
          </a:xfr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2491CAF6-2F46-4594-05EC-F4E40AABA1E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840885"/>
            <a:ext cx="1453377" cy="1530095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E03F8DD0-3688-E9D3-9CCA-425C4DA5EE1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478" y="1508629"/>
            <a:ext cx="2760203" cy="168050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1878EF9-889F-13D9-843E-58CA8DD54FA3}"/>
              </a:ext>
            </a:extLst>
          </p:cNvPr>
          <p:cNvGrpSpPr/>
          <p:nvPr/>
        </p:nvGrpSpPr>
        <p:grpSpPr>
          <a:xfrm>
            <a:off x="266589" y="6071040"/>
            <a:ext cx="212400" cy="246960"/>
            <a:chOff x="266589" y="6071040"/>
            <a:chExt cx="2124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076F6BCF-BDD1-041F-98A3-CA967885CF68}"/>
                    </a:ext>
                  </a:extLst>
                </p14:cNvPr>
                <p14:cNvContentPartPr/>
                <p14:nvPr/>
              </p14:nvContentPartPr>
              <p14:xfrm>
                <a:off x="266589" y="6071040"/>
                <a:ext cx="212400" cy="23688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076F6BCF-BDD1-041F-98A3-CA967885CF6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949" y="6062040"/>
                  <a:ext cx="230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889E4C46-150A-34B2-E355-E18CDC598216}"/>
                    </a:ext>
                  </a:extLst>
                </p14:cNvPr>
                <p14:cNvContentPartPr/>
                <p14:nvPr/>
              </p14:nvContentPartPr>
              <p14:xfrm>
                <a:off x="475749" y="6317640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889E4C46-150A-34B2-E355-E18CDC5982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7109" y="6308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888E189-CA9C-EF33-2541-8341F1FA4266}"/>
              </a:ext>
            </a:extLst>
          </p:cNvPr>
          <p:cNvGrpSpPr/>
          <p:nvPr/>
        </p:nvGrpSpPr>
        <p:grpSpPr>
          <a:xfrm>
            <a:off x="7003989" y="5984640"/>
            <a:ext cx="267480" cy="281520"/>
            <a:chOff x="7003989" y="5984640"/>
            <a:chExt cx="2674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51132BC5-6F86-71B1-A2E7-D7775DBE02E3}"/>
                    </a:ext>
                  </a:extLst>
                </p14:cNvPr>
                <p14:cNvContentPartPr/>
                <p14:nvPr/>
              </p14:nvContentPartPr>
              <p14:xfrm>
                <a:off x="7003989" y="5984640"/>
                <a:ext cx="198000" cy="27792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51132BC5-6F86-71B1-A2E7-D7775DBE02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94989" y="5976000"/>
                  <a:ext cx="215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CC42401C-C170-689D-90A2-F31FE0C7945F}"/>
                    </a:ext>
                  </a:extLst>
                </p14:cNvPr>
                <p14:cNvContentPartPr/>
                <p14:nvPr/>
              </p14:nvContentPartPr>
              <p14:xfrm>
                <a:off x="7271109" y="6265800"/>
                <a:ext cx="360" cy="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CC42401C-C170-689D-90A2-F31FE0C794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62469" y="6256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2C0224A7-2D5F-1F4D-E0EF-2743214C202D}"/>
                  </a:ext>
                </a:extLst>
              </p14:cNvPr>
              <p14:cNvContentPartPr/>
              <p14:nvPr/>
            </p14:nvContentPartPr>
            <p14:xfrm>
              <a:off x="4074309" y="4120920"/>
              <a:ext cx="1636560" cy="8258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2C0224A7-2D5F-1F4D-E0EF-2743214C20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6309" y="4102920"/>
                <a:ext cx="167220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EF0DA72D-3F93-F26E-3E43-853B33608204}"/>
                  </a:ext>
                </a:extLst>
              </p14:cNvPr>
              <p14:cNvContentPartPr/>
              <p14:nvPr/>
            </p14:nvContentPartPr>
            <p14:xfrm>
              <a:off x="4194189" y="2570400"/>
              <a:ext cx="2270880" cy="44532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EF0DA72D-3F93-F26E-3E43-853B336082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76189" y="2552760"/>
                <a:ext cx="230652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7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L3.S5 – UEO Celtes – Imaginaire et transferts culturels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b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(CM. V.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 :</a:t>
            </a:r>
          </a:p>
          <a:p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cadre historique et géographique</a:t>
            </a:r>
          </a:p>
          <a:p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données de l’archéologie et les débuts de l’art celtique.</a:t>
            </a:r>
          </a:p>
        </p:txBody>
      </p:sp>
    </p:spTree>
    <p:extLst>
      <p:ext uri="{BB962C8B-B14F-4D97-AF65-F5344CB8AC3E}">
        <p14:creationId xmlns:p14="http://schemas.microsoft.com/office/powerpoint/2010/main" val="19004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35BF8-C846-F64D-A7DB-F4088FF3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84689-B7C2-9E4C-9649-CFBE9EC0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r>
              <a:rPr lang="fr-FR" sz="40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</a:p>
          <a:p>
            <a:pPr marL="0" indent="0" algn="ctr">
              <a:buNone/>
            </a:pP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cadre historique et géographique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7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D7A7D-F69C-E44F-B600-4D6BA46A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localisation des Celtes aux VIe et Ve siècles av. J.-C.,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 temps d’Hécatée de Milet ( v. 550-v. 480 av. J.-C.)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d’Hérodote (v. 480-v. 425 av. J.-C.).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052951-36C1-F54C-A469-42D95C8F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67" y="1600200"/>
            <a:ext cx="6146665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7382EB71-747B-AA45-889B-04428751CBC6}"/>
                  </a:ext>
                </a:extLst>
              </p14:cNvPr>
              <p14:cNvContentPartPr/>
              <p14:nvPr/>
            </p14:nvContentPartPr>
            <p14:xfrm>
              <a:off x="2325612" y="2280123"/>
              <a:ext cx="1002240" cy="7531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7382EB71-747B-AA45-889B-04428751CB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972" y="2262483"/>
                <a:ext cx="103788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62561BBF-C567-8F42-AE8B-D99790E704C7}"/>
                  </a:ext>
                </a:extLst>
              </p14:cNvPr>
              <p14:cNvContentPartPr/>
              <p14:nvPr/>
            </p14:nvContentPartPr>
            <p14:xfrm>
              <a:off x="2966412" y="339324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62561BBF-C567-8F42-AE8B-D99790E704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0412" y="335724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BF494D18-895B-8C80-B394-A034985BF24F}"/>
                  </a:ext>
                </a:extLst>
              </p14:cNvPr>
              <p14:cNvContentPartPr/>
              <p14:nvPr/>
            </p14:nvContentPartPr>
            <p14:xfrm>
              <a:off x="4170138" y="3163689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BF494D18-895B-8C80-B394-A034985BF2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4498" y="3128049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49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64CA0-3E28-70D9-A30A-1738D9DD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Données géographiques concernant les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</a:t>
            </a:r>
            <a:b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les sources grecques (VIe siècle av. J.-C.)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Hécatée de Milet  (v. 550-v. 480 av. J.-C.).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Massalia </a:t>
            </a:r>
            <a:r>
              <a:rPr lang="fr-FR" sz="2000" dirty="0"/>
              <a:t>(</a:t>
            </a:r>
            <a:r>
              <a:rPr lang="fr-FR" sz="2000" dirty="0" err="1"/>
              <a:t>Μ</a:t>
            </a:r>
            <a:r>
              <a:rPr lang="fr-FR" sz="2000" dirty="0"/>
              <a:t>α</a:t>
            </a:r>
            <a:r>
              <a:rPr lang="fr-FR" sz="2000" dirty="0" err="1"/>
              <a:t>σσ</a:t>
            </a:r>
            <a:r>
              <a:rPr lang="fr-FR" sz="2000" dirty="0"/>
              <a:t>α</a:t>
            </a:r>
            <a:r>
              <a:rPr lang="fr-FR" sz="2000" dirty="0" err="1"/>
              <a:t>λί</a:t>
            </a:r>
            <a:r>
              <a:rPr lang="fr-FR" sz="2000" dirty="0"/>
              <a:t>α)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aujourd’hui Marseille,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est fondée par des Phocéens vers 600 avant J.-C .</a:t>
            </a:r>
          </a:p>
        </p:txBody>
      </p:sp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3DD40DDA-B44E-B908-7AFC-CEA52EED8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492896"/>
            <a:ext cx="6275458" cy="367114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783BDBA6-4C8B-D769-D7D9-F92E1FCA432F}"/>
                  </a:ext>
                </a:extLst>
              </p14:cNvPr>
              <p14:cNvContentPartPr/>
              <p14:nvPr/>
            </p14:nvContentPartPr>
            <p14:xfrm>
              <a:off x="2749578" y="3324969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783BDBA6-4C8B-D769-D7D9-F92E1FCA43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6938" y="3262329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8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29234"/>
            <a:ext cx="8229600" cy="621915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Données géographiques concernant les 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</a:t>
            </a:r>
            <a:b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les sources grecques (Ve siècle av. J.-C.)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15092"/>
            <a:ext cx="8640960" cy="5176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Hérodote ; </a:t>
            </a:r>
            <a:r>
              <a:rPr lang="fr-FR" sz="16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endParaRPr lang="fr-FR" sz="1600" b="1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16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(Halicarnasse, Carie, v. 480 av. J.-C.- </a:t>
            </a:r>
            <a:r>
              <a:rPr lang="fr-FR" sz="16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Thouroi</a:t>
            </a:r>
            <a:r>
              <a:rPr lang="fr-FR" sz="16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Golfe de Tarente, Italie, v. 425 av. J.-C.)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8" name="Espace réservé du contenu 10">
            <a:extLst>
              <a:ext uri="{FF2B5EF4-FFF2-40B4-BE49-F238E27FC236}">
                <a16:creationId xmlns:a16="http://schemas.microsoft.com/office/drawing/2014/main" id="{74868BEE-39A9-3341-8B98-C833C22BD5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6" y="2840985"/>
            <a:ext cx="4236068" cy="33827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47B826-B2B2-D448-8F94-28992B45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966" y="2167847"/>
            <a:ext cx="1627218" cy="20340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0F3756-0858-9B4E-8D50-FD9A839D2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480" y="4367347"/>
            <a:ext cx="2023075" cy="1856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C5EFFE4-BE4A-0180-63EF-869EDD5F729C}"/>
                  </a:ext>
                </a:extLst>
              </p14:cNvPr>
              <p14:cNvContentPartPr/>
              <p14:nvPr/>
            </p14:nvContentPartPr>
            <p14:xfrm>
              <a:off x="3835698" y="4934169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C5EFFE4-BE4A-0180-63EF-869EDD5F72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9698" y="4898529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55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3604D-A937-4248-89D4-E9E2291E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45" y="292125"/>
            <a:ext cx="8229600" cy="1975303"/>
          </a:xfrm>
        </p:spPr>
        <p:txBody>
          <a:bodyPr>
            <a:normAutofit/>
          </a:bodyPr>
          <a:lstStyle/>
          <a:p>
            <a:pPr algn="l"/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Données géographiques concernant les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Celtes</a:t>
            </a:r>
            <a:b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d’après Hérodote,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Histoires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II, 33-34.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Le cours du Danube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La colonisation grecque au VIe siècle av. J.-C.;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Histria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7C96421-0892-5E4D-93C9-5FBD89041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921" y="3544369"/>
            <a:ext cx="4722524" cy="2927965"/>
          </a:xfrm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2A41A0EE-E77E-2C4F-9B16-324764132E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49" y="2277703"/>
            <a:ext cx="3192931" cy="2302594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8518A5-F3AF-3B44-A11A-400C71F0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67" y="1308866"/>
            <a:ext cx="2053988" cy="2235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93281B44-B0DF-E846-BFD3-3C6EAD7C18B3}"/>
                  </a:ext>
                </a:extLst>
              </p14:cNvPr>
              <p14:cNvContentPartPr/>
              <p14:nvPr/>
            </p14:nvContentPartPr>
            <p14:xfrm>
              <a:off x="7166412" y="4413348"/>
              <a:ext cx="238680" cy="2016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93281B44-B0DF-E846-BFD3-3C6EAD7C18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8412" y="4395708"/>
                <a:ext cx="27432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01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6BD0C-2A30-FA43-8E2E-3E440143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6032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Pseudo-Scylax</a:t>
            </a:r>
            <a:r>
              <a:rPr lang="fr-FR" sz="2800" dirty="0">
                <a:solidFill>
                  <a:srgbClr val="0070C0"/>
                </a:solidFill>
              </a:rPr>
              <a:t>, </a:t>
            </a:r>
            <a:r>
              <a:rPr lang="fr-FR" sz="2800" i="1" dirty="0">
                <a:solidFill>
                  <a:srgbClr val="0070C0"/>
                </a:solidFill>
              </a:rPr>
              <a:t>Le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i="1" dirty="0">
                <a:solidFill>
                  <a:srgbClr val="0070C0"/>
                </a:solidFill>
              </a:rPr>
              <a:t>Périple</a:t>
            </a:r>
            <a:r>
              <a:rPr lang="fr-FR" sz="2800" dirty="0">
                <a:solidFill>
                  <a:srgbClr val="0070C0"/>
                </a:solidFill>
              </a:rPr>
              <a:t>,</a:t>
            </a:r>
            <a:br>
              <a:rPr lang="fr-FR" sz="2800" dirty="0">
                <a:solidFill>
                  <a:srgbClr val="0070C0"/>
                </a:solidFill>
              </a:rPr>
            </a:br>
            <a:r>
              <a:rPr lang="fr-FR" sz="2800" i="1" dirty="0" err="1">
                <a:solidFill>
                  <a:srgbClr val="0070C0"/>
                </a:solidFill>
              </a:rPr>
              <a:t>Fragmenti</a:t>
            </a:r>
            <a:r>
              <a:rPr lang="fr-FR" sz="2800" i="1" dirty="0">
                <a:solidFill>
                  <a:srgbClr val="0070C0"/>
                </a:solidFill>
              </a:rPr>
              <a:t> </a:t>
            </a:r>
            <a:r>
              <a:rPr lang="fr-FR" sz="2800" i="1" dirty="0" err="1">
                <a:solidFill>
                  <a:srgbClr val="0070C0"/>
                </a:solidFill>
              </a:rPr>
              <a:t>Geographici</a:t>
            </a:r>
            <a:r>
              <a:rPr lang="fr-FR" sz="2800" i="1" dirty="0">
                <a:solidFill>
                  <a:srgbClr val="0070C0"/>
                </a:solidFill>
              </a:rPr>
              <a:t> </a:t>
            </a:r>
            <a:r>
              <a:rPr lang="fr-FR" sz="2800" i="1" dirty="0" err="1">
                <a:solidFill>
                  <a:srgbClr val="0070C0"/>
                </a:solidFill>
              </a:rPr>
              <a:t>Graeci</a:t>
            </a:r>
            <a:r>
              <a:rPr lang="fr-FR" sz="2800" i="1" dirty="0">
                <a:solidFill>
                  <a:srgbClr val="0070C0"/>
                </a:solidFill>
              </a:rPr>
              <a:t> Minores</a:t>
            </a:r>
            <a:r>
              <a:rPr lang="fr-FR" sz="2800" dirty="0">
                <a:solidFill>
                  <a:srgbClr val="0070C0"/>
                </a:solidFill>
              </a:rPr>
              <a:t>, 18-19;</a:t>
            </a:r>
            <a:br>
              <a:rPr lang="fr-FR" sz="2800" dirty="0">
                <a:solidFill>
                  <a:srgbClr val="0070C0"/>
                </a:solidFill>
              </a:rPr>
            </a:br>
            <a:r>
              <a:rPr lang="fr-FR" sz="2800" dirty="0"/>
              <a:t>IVe siècle av. J.-C. / Prise de Rome, v. 380 av. J.-C.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 descr="Carte Italie - Epées LT.pdf">
            <a:extLst>
              <a:ext uri="{FF2B5EF4-FFF2-40B4-BE49-F238E27FC236}">
                <a16:creationId xmlns:a16="http://schemas.microsoft.com/office/drawing/2014/main" id="{B9D78C77-6508-F544-8BC3-DF9FD3178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119" y="1600200"/>
            <a:ext cx="3339200" cy="477561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9430534E-8FB9-5B4B-B8B1-E4C553776655}"/>
                  </a:ext>
                </a:extLst>
              </p14:cNvPr>
              <p14:cNvContentPartPr/>
              <p14:nvPr/>
            </p14:nvContentPartPr>
            <p14:xfrm>
              <a:off x="4265292" y="3600243"/>
              <a:ext cx="706320" cy="8460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9430534E-8FB9-5B4B-B8B1-E4C553776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7292" y="3582603"/>
                <a:ext cx="74196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2BCDCF08-4CEC-8944-9457-88BD5D37BB97}"/>
                  </a:ext>
                </a:extLst>
              </p14:cNvPr>
              <p14:cNvContentPartPr/>
              <p14:nvPr/>
            </p14:nvContentPartPr>
            <p14:xfrm>
              <a:off x="4381572" y="5006403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2BCDCF08-4CEC-8944-9457-88BD5D37BB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7572" y="4898763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142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1205</Words>
  <Application>Microsoft Macintosh PowerPoint</Application>
  <PresentationFormat>Affichage à l'écran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FUTURA MEDIUM</vt:lpstr>
      <vt:lpstr>FUTURA MEDIUM</vt:lpstr>
      <vt:lpstr>Times New Roman</vt:lpstr>
      <vt:lpstr>Thème Office</vt:lpstr>
      <vt:lpstr>Licence 3, semestre 5  2025-2026</vt:lpstr>
      <vt:lpstr>UEO Celtes – Arts, Lettres, Langues / 2025-2026 Licence 3, semestre 5 – Imaginaire et transferts culturels – code 01FTH51</vt:lpstr>
      <vt:lpstr>L3.S5 – UEO Celtes – Imaginaire et transferts culturels Les Celtes de l’Antiquité (CM. V. Defente)</vt:lpstr>
      <vt:lpstr>Présentation PowerPoint</vt:lpstr>
      <vt:lpstr>La localisation des Celtes aux VIe et Ve siècles av. J.-C., au temps d’Hécatée de Milet ( v. 550-v. 480 av. J.-C.) et d’Hérodote (v. 480-v. 425 av. J.-C.).</vt:lpstr>
      <vt:lpstr>Données géographiques concernant les Celtes d’après les sources grecques (VIe siècle av. J.-C.) : Hécatée de Milet  (v. 550-v. 480 av. J.-C.).  Massalia (Μασσαλία), aujourd’hui Marseille, est fondée par des Phocéens vers 600 avant J.-C .</vt:lpstr>
      <vt:lpstr>Données géographiques concernant les Celtes d’après les sources grecques (Ve siècle av. J.-C.) :</vt:lpstr>
      <vt:lpstr>Données géographiques concernant les Celtes d’après Hérodote, Histoires, II, 33-34.  1. Le cours du Danube ; 2. La colonisation grecque au VIe siècle av. J.-C.; 3. Histria, Roumanie.</vt:lpstr>
      <vt:lpstr>Pseudo-Scylax, Le Périple, Fragmenti Geographici Graeci Minores, 18-19; IVe siècle av. J.-C. / Prise de Rome, v. 380 av. J.-C. </vt:lpstr>
      <vt:lpstr>Ethnonymes</vt:lpstr>
      <vt:lpstr>GALATAE / 1. La prise de Delphes (v. 280/279 av. J.-C.) ; 2. Le royaume galate (Asie mineure) </vt:lpstr>
      <vt:lpstr>La Gaule de César</vt:lpstr>
      <vt:lpstr>Présentation PowerPoint</vt:lpstr>
      <vt:lpstr>Présentation PowerPoint</vt:lpstr>
      <vt:lpstr>AGES du FER (Ier millénaire av. J.-C.)</vt:lpstr>
      <vt:lpstr>Hallstatt, Basse-Autriche ; (fouilles entre 1846 et 1864 par J.G. Ramsauer).</vt:lpstr>
      <vt:lpstr>La Tène, Kt. Neuchâtel, Suisse (premières découvertes, novembre 1857).</vt:lpstr>
      <vt:lpstr>Présentation PowerPoint</vt:lpstr>
      <vt:lpstr>L3.S5 – UEO Celtes – Imaginaire et transferts culturels Les Celtes de l’Antiquité (CM. V. Defente)</vt:lpstr>
      <vt:lpstr>Populations et groupes culturels, VIIe-VIe siècles av. J.-C. (d’après Die Welt der Kelten, catalogue exposition Stuttgart, 2012, 91).</vt:lpstr>
      <vt:lpstr>Gomadingen, Kr. Reutlingen, Bade-Wurtemberg, Allemagne ; Tumulus 1 (1885) ; VIIe siècle av. J.-C.</vt:lpstr>
      <vt:lpstr>La Heuneburg, Kr. Sigmaringen, Bade-Wurtemberg, Allemagne ; VIe siècle av. J.-C. 1. Vue aérienne du site (avant les années 1990) ; 2. Modélisation en 3D de la citadelle et de ses abords (années 2020).</vt:lpstr>
      <vt:lpstr>Eberdingen-Hochdorf ; Bade-Wurtemberg (fouilles 1979) ; chambre funéraire (fin VIe siècle av. J.-C.).</vt:lpstr>
      <vt:lpstr>Eberdingen-Hochdorf, Bade-Wurtemberg, Allemagne ; chaudron ; fin VIe siècle av. J.-C. </vt:lpstr>
      <vt:lpstr>1. Hirschlanden-Ditzingen, Bade-Wurtemberg, Allemagne ; statue ; grès ; VIe siècle av. J.-C. 2. Eberdingen-Hochdorf, Kr. Ludwigsburg, Bade-Wurtemberg, Allemagne ; torque, or / poignard dans son fourreau, bronze et fourreau, or ; VIe siècle av. J.-C.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des mondes celtes au temps d’Hérodote (v. 485-v. 425 av. J.-C.)</dc:title>
  <cp:lastModifiedBy>Virginie Defente</cp:lastModifiedBy>
  <cp:revision>176</cp:revision>
  <dcterms:modified xsi:type="dcterms:W3CDTF">2025-09-08T15:55:27Z</dcterms:modified>
</cp:coreProperties>
</file>