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4" r:id="rId7"/>
    <p:sldId id="265" r:id="rId8"/>
    <p:sldId id="262" r:id="rId9"/>
    <p:sldId id="263" r:id="rId10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5" d="100"/>
          <a:sy n="45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F5102-F364-2B4A-927A-D3B54BCD5870}" type="datetimeFigureOut">
              <a:rPr lang="fr-FR" smtClean="0"/>
              <a:t>18/10/21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A756-ACF1-4A40-A92C-E8B6197232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4055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Cliquez pour modifier les styles du texte du masque</a:t>
            </a:r>
          </a:p>
          <a:p>
            <a:pPr lvl="1"/>
            <a:r>
              <a:rPr lang="en-US" altLang="zh-TW" smtClean="0"/>
              <a:t>Deuxième niveau</a:t>
            </a:r>
          </a:p>
          <a:p>
            <a:pPr lvl="2"/>
            <a:r>
              <a:rPr lang="en-US" altLang="zh-TW" smtClean="0"/>
              <a:t>Troisième niveau</a:t>
            </a:r>
          </a:p>
          <a:p>
            <a:pPr lvl="3"/>
            <a:r>
              <a:rPr lang="en-US" altLang="zh-TW" smtClean="0"/>
              <a:t>Quatrième niveau</a:t>
            </a:r>
          </a:p>
          <a:p>
            <a:pPr lvl="4"/>
            <a:r>
              <a:rPr lang="en-US" altLang="zh-TW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F5102-F364-2B4A-927A-D3B54BCD5870}" type="datetimeFigureOut">
              <a:rPr lang="fr-FR" smtClean="0"/>
              <a:t>18/10/21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A756-ACF1-4A40-A92C-E8B6197232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6279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TW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TW" smtClean="0"/>
              <a:t>Cliquez pour modifier les styles du texte du masque</a:t>
            </a:r>
          </a:p>
          <a:p>
            <a:pPr lvl="1"/>
            <a:r>
              <a:rPr lang="en-US" altLang="zh-TW" smtClean="0"/>
              <a:t>Deuxième niveau</a:t>
            </a:r>
          </a:p>
          <a:p>
            <a:pPr lvl="2"/>
            <a:r>
              <a:rPr lang="en-US" altLang="zh-TW" smtClean="0"/>
              <a:t>Troisième niveau</a:t>
            </a:r>
          </a:p>
          <a:p>
            <a:pPr lvl="3"/>
            <a:r>
              <a:rPr lang="en-US" altLang="zh-TW" smtClean="0"/>
              <a:t>Quatrième niveau</a:t>
            </a:r>
          </a:p>
          <a:p>
            <a:pPr lvl="4"/>
            <a:r>
              <a:rPr lang="en-US" altLang="zh-TW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F5102-F364-2B4A-927A-D3B54BCD5870}" type="datetimeFigureOut">
              <a:rPr lang="fr-FR" smtClean="0"/>
              <a:t>18/10/21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A756-ACF1-4A40-A92C-E8B6197232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3283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Cliquez pour modifier les styles du texte du masque</a:t>
            </a:r>
          </a:p>
          <a:p>
            <a:pPr lvl="1"/>
            <a:r>
              <a:rPr lang="en-US" altLang="zh-TW" smtClean="0"/>
              <a:t>Deuxième niveau</a:t>
            </a:r>
          </a:p>
          <a:p>
            <a:pPr lvl="2"/>
            <a:r>
              <a:rPr lang="en-US" altLang="zh-TW" smtClean="0"/>
              <a:t>Troisième niveau</a:t>
            </a:r>
          </a:p>
          <a:p>
            <a:pPr lvl="3"/>
            <a:r>
              <a:rPr lang="en-US" altLang="zh-TW" smtClean="0"/>
              <a:t>Quatrième niveau</a:t>
            </a:r>
          </a:p>
          <a:p>
            <a:pPr lvl="4"/>
            <a:r>
              <a:rPr lang="en-US" altLang="zh-TW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F5102-F364-2B4A-927A-D3B54BCD5870}" type="datetimeFigureOut">
              <a:rPr lang="fr-FR" smtClean="0"/>
              <a:t>18/10/21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A756-ACF1-4A40-A92C-E8B6197232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9303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F5102-F364-2B4A-927A-D3B54BCD5870}" type="datetimeFigureOut">
              <a:rPr lang="fr-FR" smtClean="0"/>
              <a:t>18/10/21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A756-ACF1-4A40-A92C-E8B6197232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9519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Cliquez pour modifier les styles du texte du masque</a:t>
            </a:r>
          </a:p>
          <a:p>
            <a:pPr lvl="1"/>
            <a:r>
              <a:rPr lang="en-US" altLang="zh-TW" smtClean="0"/>
              <a:t>Deuxième niveau</a:t>
            </a:r>
          </a:p>
          <a:p>
            <a:pPr lvl="2"/>
            <a:r>
              <a:rPr lang="en-US" altLang="zh-TW" smtClean="0"/>
              <a:t>Troisième niveau</a:t>
            </a:r>
          </a:p>
          <a:p>
            <a:pPr lvl="3"/>
            <a:r>
              <a:rPr lang="en-US" altLang="zh-TW" smtClean="0"/>
              <a:t>Quatrième niveau</a:t>
            </a:r>
          </a:p>
          <a:p>
            <a:pPr lvl="4"/>
            <a:r>
              <a:rPr lang="en-US" altLang="zh-TW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Cliquez pour modifier les styles du texte du masque</a:t>
            </a:r>
          </a:p>
          <a:p>
            <a:pPr lvl="1"/>
            <a:r>
              <a:rPr lang="en-US" altLang="zh-TW" smtClean="0"/>
              <a:t>Deuxième niveau</a:t>
            </a:r>
          </a:p>
          <a:p>
            <a:pPr lvl="2"/>
            <a:r>
              <a:rPr lang="en-US" altLang="zh-TW" smtClean="0"/>
              <a:t>Troisième niveau</a:t>
            </a:r>
          </a:p>
          <a:p>
            <a:pPr lvl="3"/>
            <a:r>
              <a:rPr lang="en-US" altLang="zh-TW" smtClean="0"/>
              <a:t>Quatrième niveau</a:t>
            </a:r>
          </a:p>
          <a:p>
            <a:pPr lvl="4"/>
            <a:r>
              <a:rPr lang="en-US" altLang="zh-TW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F5102-F364-2B4A-927A-D3B54BCD5870}" type="datetimeFigureOut">
              <a:rPr lang="fr-FR" smtClean="0"/>
              <a:t>18/10/21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A756-ACF1-4A40-A92C-E8B6197232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1848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Cliquez pour modifier les styles du texte du masque</a:t>
            </a:r>
          </a:p>
          <a:p>
            <a:pPr lvl="1"/>
            <a:r>
              <a:rPr lang="en-US" altLang="zh-TW" smtClean="0"/>
              <a:t>Deuxième niveau</a:t>
            </a:r>
          </a:p>
          <a:p>
            <a:pPr lvl="2"/>
            <a:r>
              <a:rPr lang="en-US" altLang="zh-TW" smtClean="0"/>
              <a:t>Troisième niveau</a:t>
            </a:r>
          </a:p>
          <a:p>
            <a:pPr lvl="3"/>
            <a:r>
              <a:rPr lang="en-US" altLang="zh-TW" smtClean="0"/>
              <a:t>Quatrième niveau</a:t>
            </a:r>
          </a:p>
          <a:p>
            <a:pPr lvl="4"/>
            <a:r>
              <a:rPr lang="en-US" altLang="zh-TW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Cliquez pour modifier les styles du texte du masque</a:t>
            </a:r>
          </a:p>
          <a:p>
            <a:pPr lvl="1"/>
            <a:r>
              <a:rPr lang="en-US" altLang="zh-TW" smtClean="0"/>
              <a:t>Deuxième niveau</a:t>
            </a:r>
          </a:p>
          <a:p>
            <a:pPr lvl="2"/>
            <a:r>
              <a:rPr lang="en-US" altLang="zh-TW" smtClean="0"/>
              <a:t>Troisième niveau</a:t>
            </a:r>
          </a:p>
          <a:p>
            <a:pPr lvl="3"/>
            <a:r>
              <a:rPr lang="en-US" altLang="zh-TW" smtClean="0"/>
              <a:t>Quatrième niveau</a:t>
            </a:r>
          </a:p>
          <a:p>
            <a:pPr lvl="4"/>
            <a:r>
              <a:rPr lang="en-US" altLang="zh-TW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F5102-F364-2B4A-927A-D3B54BCD5870}" type="datetimeFigureOut">
              <a:rPr lang="fr-FR" smtClean="0"/>
              <a:t>18/10/21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A756-ACF1-4A40-A92C-E8B6197232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1067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F5102-F364-2B4A-927A-D3B54BCD5870}" type="datetimeFigureOut">
              <a:rPr lang="fr-FR" smtClean="0"/>
              <a:t>18/10/21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A756-ACF1-4A40-A92C-E8B6197232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7219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F5102-F364-2B4A-927A-D3B54BCD5870}" type="datetimeFigureOut">
              <a:rPr lang="fr-FR" smtClean="0"/>
              <a:t>18/10/21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A756-ACF1-4A40-A92C-E8B6197232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6525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Cliquez pour modifier les styles du texte du masque</a:t>
            </a:r>
          </a:p>
          <a:p>
            <a:pPr lvl="1"/>
            <a:r>
              <a:rPr lang="en-US" altLang="zh-TW" smtClean="0"/>
              <a:t>Deuxième niveau</a:t>
            </a:r>
          </a:p>
          <a:p>
            <a:pPr lvl="2"/>
            <a:r>
              <a:rPr lang="en-US" altLang="zh-TW" smtClean="0"/>
              <a:t>Troisième niveau</a:t>
            </a:r>
          </a:p>
          <a:p>
            <a:pPr lvl="3"/>
            <a:r>
              <a:rPr lang="en-US" altLang="zh-TW" smtClean="0"/>
              <a:t>Quatrième niveau</a:t>
            </a:r>
          </a:p>
          <a:p>
            <a:pPr lvl="4"/>
            <a:r>
              <a:rPr lang="en-US" altLang="zh-TW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F5102-F364-2B4A-927A-D3B54BCD5870}" type="datetimeFigureOut">
              <a:rPr lang="fr-FR" smtClean="0"/>
              <a:t>18/10/21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A756-ACF1-4A40-A92C-E8B6197232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895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F5102-F364-2B4A-927A-D3B54BCD5870}" type="datetimeFigureOut">
              <a:rPr lang="fr-FR" smtClean="0"/>
              <a:t>18/10/21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A756-ACF1-4A40-A92C-E8B6197232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3295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F5102-F364-2B4A-927A-D3B54BCD5870}" type="datetimeFigureOut">
              <a:rPr lang="fr-FR" smtClean="0"/>
              <a:t>18/10/21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6A756-ACF1-4A40-A92C-E8B6197232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8446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第四課</a:t>
            </a:r>
            <a:r>
              <a:rPr lang="fr-FR" altLang="zh-TW" dirty="0" smtClean="0"/>
              <a:t/>
            </a:r>
            <a:br>
              <a:rPr lang="fr-FR" altLang="zh-TW" dirty="0" smtClean="0"/>
            </a:br>
            <a:r>
              <a:rPr lang="zh-TW" altLang="en-US" dirty="0" smtClean="0">
                <a:solidFill>
                  <a:schemeClr val="tx1"/>
                </a:solidFill>
              </a:rPr>
              <a:t>中國歷史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992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37055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經歷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sz="2800" dirty="0" smtClean="0"/>
              <a:t>經歷</a:t>
            </a:r>
            <a:r>
              <a:rPr lang="en-US" altLang="zh-TW" sz="2800" dirty="0" smtClean="0"/>
              <a:t> </a:t>
            </a:r>
            <a:r>
              <a:rPr lang="en-US" altLang="zh-TW" sz="2800" dirty="0" smtClean="0">
                <a:solidFill>
                  <a:srgbClr val="FF0000"/>
                </a:solidFill>
              </a:rPr>
              <a:t>V </a:t>
            </a:r>
            <a:r>
              <a:rPr lang="zh-TW" altLang="en-US" sz="2800" dirty="0" smtClean="0">
                <a:solidFill>
                  <a:srgbClr val="FF0000"/>
                </a:solidFill>
              </a:rPr>
              <a:t>動詞</a:t>
            </a:r>
            <a:endParaRPr lang="en-US" altLang="zh-TW" sz="2800" dirty="0" smtClean="0">
              <a:solidFill>
                <a:srgbClr val="FF0000"/>
              </a:solidFill>
            </a:endParaRPr>
          </a:p>
          <a:p>
            <a:r>
              <a:rPr lang="en-US" altLang="zh-TW" sz="2800" dirty="0" smtClean="0"/>
              <a:t>1 </a:t>
            </a:r>
            <a:r>
              <a:rPr lang="fr-FR" altLang="zh-TW" sz="2800" dirty="0" smtClean="0"/>
              <a:t>passer, traverser, expérimenter</a:t>
            </a:r>
            <a:r>
              <a:rPr lang="zh-TW" altLang="en-US" sz="2800" dirty="0" smtClean="0"/>
              <a:t>，</a:t>
            </a:r>
            <a:r>
              <a:rPr lang="en-US" altLang="zh-TW" sz="2800" dirty="0" smtClean="0"/>
              <a:t> </a:t>
            </a:r>
            <a:r>
              <a:rPr lang="en-US" altLang="zh-TW" sz="2800" dirty="0" err="1" smtClean="0"/>
              <a:t>succéder</a:t>
            </a:r>
            <a:endParaRPr lang="fr-FR" altLang="zh-TW" sz="2800" dirty="0" smtClean="0"/>
          </a:p>
          <a:p>
            <a:r>
              <a:rPr lang="fr-FR" altLang="zh-TW" sz="2800" dirty="0" smtClean="0"/>
              <a:t> </a:t>
            </a:r>
            <a:r>
              <a:rPr lang="zh-TW" altLang="en-US" sz="2800" dirty="0" smtClean="0"/>
              <a:t>他</a:t>
            </a:r>
            <a:r>
              <a:rPr lang="zh-TW" altLang="en-US" sz="2800" dirty="0" smtClean="0">
                <a:solidFill>
                  <a:srgbClr val="0000FF"/>
                </a:solidFill>
              </a:rPr>
              <a:t>經歷</a:t>
            </a:r>
            <a:r>
              <a:rPr lang="zh-TW" altLang="en-US" sz="2800" dirty="0" smtClean="0"/>
              <a:t>了重重</a:t>
            </a:r>
            <a:r>
              <a:rPr lang="fr-FR" altLang="zh-TW" sz="2800" dirty="0" smtClean="0"/>
              <a:t>(</a:t>
            </a:r>
            <a:r>
              <a:rPr lang="fr-FR" altLang="zh-TW" sz="2400" dirty="0" err="1" smtClean="0"/>
              <a:t>chong</a:t>
            </a:r>
            <a:r>
              <a:rPr lang="fr-FR" altLang="zh-TW" sz="2400" dirty="0" smtClean="0"/>
              <a:t> </a:t>
            </a:r>
            <a:r>
              <a:rPr lang="fr-FR" altLang="zh-TW" sz="2400" dirty="0" err="1" smtClean="0"/>
              <a:t>chong</a:t>
            </a:r>
            <a:r>
              <a:rPr lang="fr-FR" altLang="zh-TW" sz="2400" dirty="0" smtClean="0"/>
              <a:t>: </a:t>
            </a:r>
            <a:r>
              <a:rPr lang="zh-TW" altLang="en-US" sz="2400" dirty="0" smtClean="0"/>
              <a:t>很多，無數的</a:t>
            </a:r>
            <a:r>
              <a:rPr lang="fr-FR" altLang="zh-TW" sz="2800" dirty="0" smtClean="0"/>
              <a:t>) </a:t>
            </a:r>
            <a:r>
              <a:rPr lang="zh-TW" altLang="en-US" sz="2800" dirty="0" smtClean="0"/>
              <a:t>的困難，最後終於達到了他的目標。</a:t>
            </a:r>
            <a:endParaRPr lang="fr-FR" altLang="zh-TW" sz="2800" dirty="0" smtClean="0"/>
          </a:p>
          <a:p>
            <a:r>
              <a:rPr lang="en-US" altLang="zh-TW" sz="2800" dirty="0" smtClean="0"/>
              <a:t>2  </a:t>
            </a:r>
            <a:r>
              <a:rPr lang="zh-TW" altLang="en-US" sz="2800" dirty="0" smtClean="0"/>
              <a:t>秦朝以後，中國又</a:t>
            </a:r>
            <a:r>
              <a:rPr lang="zh-TW" altLang="en-US" sz="2800" dirty="0" smtClean="0">
                <a:solidFill>
                  <a:srgbClr val="0000FF"/>
                </a:solidFill>
              </a:rPr>
              <a:t>經歷</a:t>
            </a:r>
            <a:r>
              <a:rPr lang="zh-TW" altLang="en-US" sz="2800" dirty="0" smtClean="0"/>
              <a:t>了漢朝，三國，魏晉六朝</a:t>
            </a:r>
            <a:r>
              <a:rPr lang="fr-FR" altLang="zh-TW" sz="2800" dirty="0" smtClean="0"/>
              <a:t>.</a:t>
            </a:r>
          </a:p>
          <a:p>
            <a:r>
              <a:rPr lang="zh-TW" altLang="en-US" sz="2800" dirty="0" smtClean="0"/>
              <a:t>經歷</a:t>
            </a:r>
            <a:r>
              <a:rPr lang="en-US" altLang="zh-TW" sz="2800" dirty="0" smtClean="0"/>
              <a:t> </a:t>
            </a:r>
            <a:r>
              <a:rPr lang="en-US" altLang="zh-TW" sz="2800" dirty="0" smtClean="0">
                <a:solidFill>
                  <a:srgbClr val="FF0000"/>
                </a:solidFill>
              </a:rPr>
              <a:t>N  </a:t>
            </a:r>
            <a:r>
              <a:rPr lang="zh-TW" altLang="en-US" sz="2800" dirty="0" smtClean="0">
                <a:solidFill>
                  <a:srgbClr val="FF0000"/>
                </a:solidFill>
              </a:rPr>
              <a:t>名詞</a:t>
            </a:r>
            <a:r>
              <a:rPr lang="en-US" altLang="zh-TW" sz="2800" dirty="0" smtClean="0"/>
              <a:t>  </a:t>
            </a:r>
            <a:r>
              <a:rPr lang="fr-FR" altLang="zh-TW" sz="2800" dirty="0" smtClean="0"/>
              <a:t>: expérience,  un vécu, CV</a:t>
            </a:r>
          </a:p>
          <a:p>
            <a:r>
              <a:rPr lang="fr-FR" sz="2800" dirty="0" smtClean="0"/>
              <a:t>1 </a:t>
            </a:r>
            <a:r>
              <a:rPr lang="zh-TW" altLang="fr-FR" sz="2800" dirty="0" smtClean="0"/>
              <a:t>她的經歷是</a:t>
            </a:r>
            <a:r>
              <a:rPr lang="zh-TW" altLang="fr-FR" sz="2800" dirty="0" smtClean="0">
                <a:solidFill>
                  <a:srgbClr val="000090"/>
                </a:solidFill>
              </a:rPr>
              <a:t>同年齡的人</a:t>
            </a:r>
            <a:r>
              <a:rPr lang="zh-TW" altLang="fr-FR" sz="2800" dirty="0" smtClean="0"/>
              <a:t>的兩倍</a:t>
            </a:r>
            <a:endParaRPr lang="fr-FR" altLang="zh-TW" sz="2800" dirty="0" smtClean="0"/>
          </a:p>
          <a:p>
            <a:r>
              <a:rPr lang="zh-TW" altLang="zh-TW" sz="2800" dirty="0" smtClean="0"/>
              <a:t>2</a:t>
            </a:r>
            <a:r>
              <a:rPr lang="fr-FR" altLang="zh-TW" sz="2800" dirty="0" smtClean="0"/>
              <a:t> </a:t>
            </a:r>
            <a:r>
              <a:rPr lang="zh-TW" altLang="en-US" sz="2800" dirty="0" smtClean="0"/>
              <a:t>你可以把這個特殊的經歷記錄下來。</a:t>
            </a:r>
            <a:endParaRPr lang="fr-FR" altLang="zh-TW" sz="2800" dirty="0" smtClean="0"/>
          </a:p>
          <a:p>
            <a:r>
              <a:rPr lang="zh-TW" altLang="zh-TW" sz="2800" dirty="0"/>
              <a:t>3</a:t>
            </a:r>
            <a:r>
              <a:rPr lang="fr-FR" altLang="zh-TW" sz="2800" dirty="0" smtClean="0"/>
              <a:t> </a:t>
            </a:r>
            <a:r>
              <a:rPr lang="zh-TW" altLang="en-US" sz="2800" dirty="0" smtClean="0"/>
              <a:t>你的</a:t>
            </a:r>
            <a:r>
              <a:rPr lang="zh-TW" altLang="en-US" sz="2800" dirty="0" smtClean="0">
                <a:solidFill>
                  <a:srgbClr val="FF0000"/>
                </a:solidFill>
              </a:rPr>
              <a:t>學經歷</a:t>
            </a:r>
            <a:r>
              <a:rPr lang="zh-TW" altLang="en-US" sz="2800" dirty="0" smtClean="0"/>
              <a:t>都不錯，</a:t>
            </a:r>
            <a:r>
              <a:rPr lang="en-US" altLang="zh-TW" sz="2800" dirty="0" smtClean="0"/>
              <a:t> </a:t>
            </a:r>
            <a:r>
              <a:rPr lang="zh-TW" altLang="en-US" sz="2800" dirty="0" smtClean="0"/>
              <a:t>這個工作應該很適合妳。</a:t>
            </a:r>
            <a:endParaRPr lang="fr-FR" altLang="zh-TW" sz="2800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75430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然而</a:t>
            </a:r>
            <a:r>
              <a:rPr lang="fr-FR" altLang="zh-TW" dirty="0" smtClean="0"/>
              <a:t/>
            </a:r>
            <a:br>
              <a:rPr lang="fr-FR" altLang="zh-TW" dirty="0" smtClean="0"/>
            </a:br>
            <a:r>
              <a:rPr lang="fr-FR" altLang="zh-TW" dirty="0" smtClean="0"/>
              <a:t>Cependant</a:t>
            </a:r>
            <a:r>
              <a:rPr lang="en-US" altLang="zh-TW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altLang="zh-TW" sz="2800" dirty="0" smtClean="0"/>
              <a:t>conjonction</a:t>
            </a:r>
          </a:p>
          <a:p>
            <a:r>
              <a:rPr lang="zh-TW" altLang="en-US" sz="2800" dirty="0" smtClean="0"/>
              <a:t>表示轉折，前面的意思和後面是對立</a:t>
            </a:r>
            <a:r>
              <a:rPr lang="fr-FR" altLang="zh-TW" sz="2800" dirty="0" smtClean="0"/>
              <a:t>(pour fonction de mettre en opposition logique les deux éléments qu’elle coordonne)</a:t>
            </a:r>
            <a:r>
              <a:rPr lang="zh-TW" altLang="en-US" sz="2800" dirty="0" smtClean="0"/>
              <a:t>的，</a:t>
            </a:r>
            <a:r>
              <a:rPr lang="en-US" altLang="zh-TW" sz="2800" dirty="0" smtClean="0"/>
              <a:t> </a:t>
            </a:r>
            <a:r>
              <a:rPr lang="zh-TW" altLang="en-US" sz="2800" dirty="0" smtClean="0"/>
              <a:t>或補充之前說的</a:t>
            </a:r>
            <a:r>
              <a:rPr lang="en-US" altLang="zh-TW" sz="2800" dirty="0" smtClean="0"/>
              <a:t> (</a:t>
            </a:r>
            <a:r>
              <a:rPr lang="en-US" altLang="zh-TW" sz="2800" dirty="0" err="1" smtClean="0"/>
              <a:t>complémenter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。</a:t>
            </a:r>
            <a:endParaRPr lang="fr-FR" altLang="zh-TW" sz="2800" dirty="0" smtClean="0"/>
          </a:p>
          <a:p>
            <a:r>
              <a:rPr lang="zh-TW" altLang="en-US" sz="2800" dirty="0" smtClean="0">
                <a:solidFill>
                  <a:srgbClr val="FF0000"/>
                </a:solidFill>
              </a:rPr>
              <a:t>多用於書面語</a:t>
            </a:r>
            <a:endParaRPr lang="en-US" altLang="zh-TW" sz="2800" dirty="0">
              <a:solidFill>
                <a:srgbClr val="FF0000"/>
              </a:solidFill>
            </a:endParaRPr>
          </a:p>
          <a:p>
            <a:r>
              <a:rPr lang="zh-TW" altLang="zh-TW" sz="2800" dirty="0"/>
              <a:t>1</a:t>
            </a:r>
            <a:r>
              <a:rPr lang="fr-FR" altLang="zh-TW" sz="2800" dirty="0" smtClean="0"/>
              <a:t> </a:t>
            </a:r>
            <a:r>
              <a:rPr lang="zh-TW" altLang="en-US" sz="2800" dirty="0" smtClean="0"/>
              <a:t>她錢賺得多，</a:t>
            </a:r>
            <a:r>
              <a:rPr lang="zh-TW" altLang="en-US" sz="2800" dirty="0" smtClean="0">
                <a:solidFill>
                  <a:srgbClr val="0000FF"/>
                </a:solidFill>
              </a:rPr>
              <a:t>然而</a:t>
            </a:r>
            <a:r>
              <a:rPr lang="zh-TW" altLang="en-US" sz="2800" dirty="0" smtClean="0"/>
              <a:t>也花得多。</a:t>
            </a:r>
            <a:endParaRPr lang="fr-FR" altLang="zh-TW" sz="2800" dirty="0" smtClean="0"/>
          </a:p>
          <a:p>
            <a:r>
              <a:rPr lang="zh-TW" altLang="zh-TW" sz="2800" dirty="0"/>
              <a:t>2</a:t>
            </a:r>
            <a:r>
              <a:rPr lang="zh-TW" altLang="en-US" sz="2800" dirty="0" smtClean="0"/>
              <a:t>雖然生活的水平已經提高，</a:t>
            </a:r>
            <a:r>
              <a:rPr lang="zh-TW" altLang="en-US" sz="2800" dirty="0" smtClean="0">
                <a:solidFill>
                  <a:srgbClr val="0000FF"/>
                </a:solidFill>
              </a:rPr>
              <a:t>然而</a:t>
            </a:r>
            <a:r>
              <a:rPr lang="zh-TW" altLang="en-US" sz="2800" dirty="0" smtClean="0"/>
              <a:t>很多人卻不感到幸福。</a:t>
            </a:r>
            <a:endParaRPr lang="fr-FR" altLang="zh-TW" sz="2800" dirty="0" smtClean="0"/>
          </a:p>
          <a:p>
            <a:r>
              <a:rPr lang="zh-TW" altLang="zh-TW" sz="2800" dirty="0" smtClean="0"/>
              <a:t>3</a:t>
            </a:r>
            <a:r>
              <a:rPr lang="fr-FR" altLang="zh-TW" sz="2800" dirty="0" smtClean="0"/>
              <a:t> </a:t>
            </a:r>
            <a:r>
              <a:rPr lang="zh-TW" altLang="en-US" sz="2800" dirty="0" smtClean="0"/>
              <a:t>我一個人捐錢沒有用，</a:t>
            </a:r>
            <a:r>
              <a:rPr lang="zh-TW" altLang="en-US" sz="2800" dirty="0" smtClean="0">
                <a:solidFill>
                  <a:srgbClr val="000090"/>
                </a:solidFill>
              </a:rPr>
              <a:t>然而</a:t>
            </a:r>
            <a:r>
              <a:rPr lang="fr-FR" altLang="zh-TW" sz="2800" dirty="0" smtClean="0">
                <a:solidFill>
                  <a:srgbClr val="000090"/>
                </a:solidFill>
              </a:rPr>
              <a:t>, </a:t>
            </a:r>
            <a:r>
              <a:rPr lang="zh-TW" altLang="en-US" sz="2800" dirty="0" smtClean="0"/>
              <a:t>如果大家都捐一點錢的話這個計畫就可以實現了。</a:t>
            </a:r>
            <a:endParaRPr lang="fr-FR" altLang="zh-TW" sz="2800" dirty="0" smtClean="0"/>
          </a:p>
          <a:p>
            <a:endParaRPr lang="fr-FR" altLang="zh-TW" sz="2800" dirty="0" smtClean="0"/>
          </a:p>
          <a:p>
            <a:r>
              <a:rPr lang="fr-FR" sz="2800" dirty="0" smtClean="0"/>
              <a:t>Synonyme </a:t>
            </a:r>
            <a:r>
              <a:rPr lang="zh-TW" altLang="en-US" sz="2800" dirty="0" smtClean="0"/>
              <a:t>同義詞</a:t>
            </a:r>
            <a:r>
              <a:rPr lang="en-US" altLang="zh-TW" sz="2800" dirty="0" smtClean="0"/>
              <a:t> </a:t>
            </a:r>
            <a:r>
              <a:rPr lang="zh-TW" altLang="en-US" sz="2800" dirty="0" smtClean="0">
                <a:solidFill>
                  <a:srgbClr val="FF0000"/>
                </a:solidFill>
              </a:rPr>
              <a:t>但是</a:t>
            </a:r>
            <a:endParaRPr lang="fr-FR" altLang="zh-TW" sz="2800" dirty="0" smtClean="0">
              <a:solidFill>
                <a:srgbClr val="FF0000"/>
              </a:solidFill>
            </a:endParaRPr>
          </a:p>
          <a:p>
            <a:r>
              <a:rPr lang="zh-TW" altLang="en-US" sz="2800" dirty="0" smtClean="0"/>
              <a:t>不要和“而”（</a:t>
            </a:r>
            <a:r>
              <a:rPr lang="fr-FR" altLang="zh-TW" sz="2800" dirty="0" smtClean="0"/>
              <a:t>tandis que) </a:t>
            </a:r>
            <a:r>
              <a:rPr lang="zh-TW" altLang="en-US" sz="2800" dirty="0" smtClean="0"/>
              <a:t>弄混了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19234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Conjonction de coordination</a:t>
            </a:r>
            <a:br>
              <a:rPr lang="fr-FR" dirty="0" smtClean="0"/>
            </a:br>
            <a:r>
              <a:rPr lang="zh-TW" altLang="en-US" sz="3100" dirty="0" smtClean="0"/>
              <a:t>從屬連接詞</a:t>
            </a:r>
            <a:endParaRPr lang="fr-FR" sz="31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 smtClean="0"/>
              <a:t>1</a:t>
            </a:r>
            <a:r>
              <a:rPr lang="zh-TW" altLang="en-US" sz="2800" dirty="0" smtClean="0"/>
              <a:t>“</a:t>
            </a:r>
            <a:r>
              <a:rPr lang="zh-TW" altLang="en-US" sz="2800" dirty="0" smtClean="0">
                <a:solidFill>
                  <a:srgbClr val="0000FF"/>
                </a:solidFill>
              </a:rPr>
              <a:t>然而</a:t>
            </a:r>
            <a:r>
              <a:rPr lang="zh-TW" altLang="en-US" sz="2800" dirty="0" smtClean="0"/>
              <a:t>”還可以獨立使用</a:t>
            </a:r>
            <a:r>
              <a:rPr lang="en-US" altLang="zh-TW" sz="2800" dirty="0" smtClean="0"/>
              <a:t> </a:t>
            </a:r>
            <a:r>
              <a:rPr lang="zh-TW" altLang="en-US" sz="2800" dirty="0" smtClean="0"/>
              <a:t>（</a:t>
            </a:r>
            <a:r>
              <a:rPr lang="zh-TW" altLang="en-US" sz="2800" dirty="0" smtClean="0">
                <a:solidFill>
                  <a:srgbClr val="FF0000"/>
                </a:solidFill>
              </a:rPr>
              <a:t>但是</a:t>
            </a:r>
            <a:r>
              <a:rPr lang="zh-TW" altLang="en-US" sz="2800" dirty="0" smtClean="0"/>
              <a:t>不行）</a:t>
            </a:r>
            <a:endParaRPr lang="fr-FR" altLang="zh-TW" sz="2800" dirty="0" smtClean="0"/>
          </a:p>
          <a:p>
            <a:r>
              <a:rPr lang="zh-TW" altLang="zh-TW" sz="2800" dirty="0" smtClean="0"/>
              <a:t>-</a:t>
            </a:r>
            <a:r>
              <a:rPr lang="fr-FR" altLang="zh-TW" sz="2800" dirty="0" smtClean="0"/>
              <a:t> </a:t>
            </a:r>
            <a:r>
              <a:rPr lang="en-US" altLang="zh-TW" sz="2800" dirty="0" smtClean="0"/>
              <a:t> </a:t>
            </a:r>
            <a:r>
              <a:rPr lang="zh-TW" altLang="en-US" sz="2800" dirty="0" smtClean="0"/>
              <a:t>秦始皇對中國的文字發展做出了貢獻</a:t>
            </a:r>
            <a:r>
              <a:rPr lang="zh-TW" altLang="en-US" sz="2800" dirty="0" smtClean="0">
                <a:solidFill>
                  <a:srgbClr val="0000FF"/>
                </a:solidFill>
              </a:rPr>
              <a:t>，然而，</a:t>
            </a:r>
            <a:endParaRPr lang="fr-FR" altLang="zh-TW" sz="28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altLang="zh-TW" sz="2800" dirty="0" smtClean="0"/>
              <a:t>   </a:t>
            </a:r>
            <a:r>
              <a:rPr lang="zh-TW" altLang="en-US" sz="2800" dirty="0" smtClean="0"/>
              <a:t>一般人對他印象最深的是，他非常殘酷。</a:t>
            </a:r>
            <a:endParaRPr lang="fr-FR" altLang="zh-TW" sz="2800" dirty="0" smtClean="0"/>
          </a:p>
          <a:p>
            <a:endParaRPr lang="fr-FR" altLang="zh-TW" sz="2800" dirty="0" smtClean="0"/>
          </a:p>
          <a:p>
            <a:r>
              <a:rPr lang="zh-TW" altLang="zh-TW" sz="2800" dirty="0"/>
              <a:t>2</a:t>
            </a:r>
            <a:r>
              <a:rPr lang="fr-FR" altLang="zh-TW" sz="2800" dirty="0" smtClean="0"/>
              <a:t> </a:t>
            </a:r>
            <a:r>
              <a:rPr lang="zh-TW" altLang="en-US" sz="2800" dirty="0" smtClean="0">
                <a:solidFill>
                  <a:srgbClr val="0000FF"/>
                </a:solidFill>
              </a:rPr>
              <a:t>然而</a:t>
            </a:r>
            <a:r>
              <a:rPr lang="zh-TW" altLang="en-US" sz="2800" dirty="0" smtClean="0"/>
              <a:t>也可以放在句首</a:t>
            </a:r>
            <a:r>
              <a:rPr lang="en-US" altLang="zh-TW" sz="2800" dirty="0" smtClean="0"/>
              <a:t>  </a:t>
            </a:r>
            <a:r>
              <a:rPr lang="en-US" altLang="zh-TW" sz="2800" dirty="0" err="1" smtClean="0"/>
              <a:t>conjonction</a:t>
            </a:r>
            <a:r>
              <a:rPr lang="en-US" altLang="zh-TW" sz="2800" dirty="0" smtClean="0"/>
              <a:t> en début de phrase</a:t>
            </a:r>
            <a:r>
              <a:rPr lang="zh-TW" altLang="en-US" sz="2800" dirty="0" smtClean="0"/>
              <a:t>（</a:t>
            </a:r>
            <a:r>
              <a:rPr lang="zh-TW" altLang="en-US" sz="2800" dirty="0" smtClean="0">
                <a:solidFill>
                  <a:srgbClr val="FF0000"/>
                </a:solidFill>
              </a:rPr>
              <a:t>但是</a:t>
            </a:r>
            <a:r>
              <a:rPr lang="zh-TW" altLang="en-US" sz="2800" dirty="0" smtClean="0"/>
              <a:t>不行）</a:t>
            </a:r>
            <a:endParaRPr lang="fr-FR" altLang="zh-TW" sz="2800" dirty="0" smtClean="0"/>
          </a:p>
          <a:p>
            <a:r>
              <a:rPr lang="zh-TW" altLang="en-US" sz="2800" dirty="0" smtClean="0"/>
              <a:t>這裡的天然條件不好，所以農業很不發達。</a:t>
            </a:r>
            <a:r>
              <a:rPr lang="zh-TW" altLang="en-US" sz="2800" dirty="0" smtClean="0">
                <a:solidFill>
                  <a:srgbClr val="0000FF"/>
                </a:solidFill>
              </a:rPr>
              <a:t>然而，</a:t>
            </a:r>
            <a:r>
              <a:rPr lang="zh-TW" altLang="en-US" sz="2800" dirty="0" smtClean="0"/>
              <a:t>也因為如此，這裡的人特別勤勞（</a:t>
            </a:r>
            <a:r>
              <a:rPr lang="en-US" altLang="zh-TW" sz="2800" dirty="0" err="1" smtClean="0"/>
              <a:t>travailleur</a:t>
            </a:r>
            <a:r>
              <a:rPr lang="en-US" altLang="zh-TW" sz="2800" dirty="0" smtClean="0"/>
              <a:t>)</a:t>
            </a:r>
            <a:endParaRPr lang="fr-FR" altLang="zh-TW" sz="2800" dirty="0" smtClean="0"/>
          </a:p>
          <a:p>
            <a:r>
              <a:rPr lang="zh-TW" altLang="zh-TW" sz="2800" dirty="0" smtClean="0"/>
              <a:t>*</a:t>
            </a:r>
            <a:r>
              <a:rPr lang="fr-FR" altLang="zh-TW" sz="2800" dirty="0" smtClean="0"/>
              <a:t> (</a:t>
            </a:r>
            <a:r>
              <a:rPr lang="mr-IN" altLang="zh-TW" sz="2800" dirty="0" smtClean="0"/>
              <a:t>…</a:t>
            </a:r>
            <a:r>
              <a:rPr lang="fr-FR" altLang="zh-TW" sz="2800" dirty="0" smtClean="0"/>
              <a:t>.)</a:t>
            </a:r>
            <a:r>
              <a:rPr lang="zh-TW" altLang="en-US" sz="2800" dirty="0" smtClean="0">
                <a:solidFill>
                  <a:srgbClr val="FF0000"/>
                </a:solidFill>
              </a:rPr>
              <a:t>。</a:t>
            </a:r>
            <a:r>
              <a:rPr lang="zh-TW" altLang="en-US" sz="2800" strike="sngStrike" dirty="0" smtClean="0">
                <a:solidFill>
                  <a:srgbClr val="FF0000"/>
                </a:solidFill>
              </a:rPr>
              <a:t>但是</a:t>
            </a:r>
            <a:r>
              <a:rPr lang="zh-TW" altLang="en-US" sz="2800" dirty="0" smtClean="0"/>
              <a:t>，這裡的人很勤勞。</a:t>
            </a:r>
            <a:endParaRPr lang="fr-FR" altLang="zh-TW" sz="2800" dirty="0" smtClean="0"/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782553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然而</a:t>
            </a:r>
            <a:r>
              <a:rPr lang="en-US" altLang="zh-TW" dirty="0" smtClean="0"/>
              <a:t> </a:t>
            </a:r>
            <a:r>
              <a:rPr lang="en-US" altLang="zh-TW" dirty="0"/>
              <a:t> </a:t>
            </a:r>
            <a:r>
              <a:rPr lang="en-US" altLang="zh-TW" dirty="0" smtClean="0"/>
              <a:t>                       </a:t>
            </a:r>
            <a:r>
              <a:rPr lang="zh-TW" altLang="en-US" dirty="0" smtClean="0"/>
              <a:t>但是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然而</a:t>
            </a:r>
            <a:endParaRPr lang="fr-FR" altLang="zh-TW" dirty="0" smtClean="0"/>
          </a:p>
          <a:p>
            <a:r>
              <a:rPr lang="zh-TW" altLang="zh-TW" dirty="0" smtClean="0"/>
              <a:t>1</a:t>
            </a:r>
            <a:r>
              <a:rPr lang="en-US" altLang="zh-TW" dirty="0"/>
              <a:t> </a:t>
            </a:r>
            <a:r>
              <a:rPr lang="zh-TW" altLang="en-US" dirty="0" smtClean="0"/>
              <a:t>多用於</a:t>
            </a:r>
            <a:r>
              <a:rPr lang="zh-TW" altLang="en-US" dirty="0" smtClean="0">
                <a:solidFill>
                  <a:srgbClr val="3366FF"/>
                </a:solidFill>
              </a:rPr>
              <a:t>書面語</a:t>
            </a:r>
            <a:r>
              <a:rPr lang="fr-FR" altLang="zh-TW" dirty="0" smtClean="0">
                <a:solidFill>
                  <a:srgbClr val="3366FF"/>
                </a:solidFill>
              </a:rPr>
              <a:t>( écrit)</a:t>
            </a:r>
            <a:r>
              <a:rPr lang="zh-TW" altLang="en-US" dirty="0" smtClean="0"/>
              <a:t>。</a:t>
            </a:r>
            <a:endParaRPr lang="fr-FR" altLang="zh-TW" dirty="0" smtClean="0"/>
          </a:p>
          <a:p>
            <a:r>
              <a:rPr lang="zh-TW" altLang="zh-TW" dirty="0" smtClean="0"/>
              <a:t>2</a:t>
            </a:r>
            <a:r>
              <a:rPr lang="fr-FR" altLang="zh-TW" dirty="0" smtClean="0"/>
              <a:t> </a:t>
            </a:r>
            <a:r>
              <a:rPr lang="zh-TW" altLang="en-US" dirty="0" smtClean="0"/>
              <a:t>可以獨立使用，也可以放在句首</a:t>
            </a:r>
            <a:endParaRPr lang="fr-FR" altLang="zh-TW" dirty="0" smtClean="0"/>
          </a:p>
          <a:p>
            <a:endParaRPr lang="fr-FR" altLang="zh-TW" dirty="0" smtClean="0"/>
          </a:p>
          <a:p>
            <a:endParaRPr lang="fr-FR" altLang="zh-TW" dirty="0" smtClean="0"/>
          </a:p>
          <a:p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 smtClean="0"/>
              <a:t>但是</a:t>
            </a:r>
            <a:endParaRPr lang="fr-FR" altLang="zh-TW" dirty="0" smtClean="0"/>
          </a:p>
          <a:p>
            <a:r>
              <a:rPr lang="zh-TW" altLang="zh-TW" dirty="0" smtClean="0"/>
              <a:t>1</a:t>
            </a:r>
            <a:r>
              <a:rPr lang="zh-TW" altLang="en-US" dirty="0" smtClean="0"/>
              <a:t>口語，書面語都行</a:t>
            </a:r>
            <a:endParaRPr lang="fr-FR" altLang="zh-TW" dirty="0"/>
          </a:p>
          <a:p>
            <a:r>
              <a:rPr lang="en-US" altLang="zh-TW" dirty="0" smtClean="0"/>
              <a:t>2 </a:t>
            </a:r>
            <a:r>
              <a:rPr lang="zh-TW" altLang="en-US" dirty="0" smtClean="0"/>
              <a:t>只能出現在後半句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1537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直到</a:t>
            </a:r>
            <a:r>
              <a:rPr lang="fr-FR" altLang="zh-TW" dirty="0"/>
              <a:t> </a:t>
            </a:r>
            <a:r>
              <a:rPr lang="en-US" altLang="zh-TW" dirty="0"/>
              <a:t>  </a:t>
            </a:r>
            <a:r>
              <a:rPr lang="zh-TW" altLang="en-US" dirty="0"/>
              <a:t>直至</a:t>
            </a:r>
            <a:r>
              <a:rPr lang="fr-FR" altLang="zh-TW" dirty="0"/>
              <a:t/>
            </a:r>
            <a:br>
              <a:rPr lang="fr-FR" altLang="zh-TW" dirty="0"/>
            </a:br>
            <a:r>
              <a:rPr lang="fr-FR" altLang="zh-TW" dirty="0"/>
              <a:t>jusqu’à ce que/ jusqu’à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後面常常加上“</a:t>
            </a:r>
            <a:r>
              <a:rPr lang="zh-TW" altLang="en-US" dirty="0" smtClean="0">
                <a:solidFill>
                  <a:srgbClr val="FF0000"/>
                </a:solidFill>
              </a:rPr>
              <a:t>還</a:t>
            </a:r>
            <a:r>
              <a:rPr lang="zh-TW" altLang="en-US" dirty="0" smtClean="0"/>
              <a:t>”</a:t>
            </a:r>
            <a:r>
              <a:rPr lang="en-US" altLang="zh-TW" dirty="0" smtClean="0"/>
              <a:t> </a:t>
            </a:r>
            <a:r>
              <a:rPr lang="zh-TW" altLang="en-US" dirty="0" smtClean="0"/>
              <a:t>或</a:t>
            </a:r>
            <a:r>
              <a:rPr lang="en-US" altLang="zh-TW" dirty="0" smtClean="0"/>
              <a:t> </a:t>
            </a:r>
            <a:r>
              <a:rPr lang="zh-TW" altLang="en-US" dirty="0" smtClean="0"/>
              <a:t>“</a:t>
            </a:r>
            <a:r>
              <a:rPr lang="zh-TW" altLang="en-US" dirty="0" smtClean="0">
                <a:solidFill>
                  <a:srgbClr val="FF0000"/>
                </a:solidFill>
              </a:rPr>
              <a:t>才</a:t>
            </a:r>
            <a:r>
              <a:rPr lang="zh-TW" altLang="en-US" dirty="0" smtClean="0"/>
              <a:t>”</a:t>
            </a:r>
            <a:endParaRPr lang="fr-FR" altLang="zh-TW" dirty="0" smtClean="0"/>
          </a:p>
          <a:p>
            <a:r>
              <a:rPr lang="en-US" altLang="zh-TW" dirty="0" smtClean="0"/>
              <a:t>1</a:t>
            </a:r>
            <a:r>
              <a:rPr lang="zh-TW" altLang="zh-TW" dirty="0" smtClean="0"/>
              <a:t>-</a:t>
            </a:r>
            <a:r>
              <a:rPr lang="zh-TW" altLang="en-US" dirty="0" smtClean="0">
                <a:solidFill>
                  <a:srgbClr val="0000FF"/>
                </a:solidFill>
              </a:rPr>
              <a:t>直到</a:t>
            </a:r>
            <a:r>
              <a:rPr lang="zh-TW" altLang="en-US" dirty="0" smtClean="0"/>
              <a:t>現在，我</a:t>
            </a:r>
            <a:r>
              <a:rPr lang="zh-TW" altLang="en-US" dirty="0" smtClean="0">
                <a:solidFill>
                  <a:srgbClr val="0000FF"/>
                </a:solidFill>
              </a:rPr>
              <a:t>還</a:t>
            </a:r>
            <a:r>
              <a:rPr lang="zh-TW" altLang="en-US" dirty="0" smtClean="0"/>
              <a:t>忘不了他（她）。</a:t>
            </a:r>
            <a:endParaRPr lang="fr-FR" altLang="zh-TW" dirty="0" smtClean="0"/>
          </a:p>
          <a:p>
            <a:r>
              <a:rPr lang="fr-FR" altLang="zh-TW" dirty="0" smtClean="0"/>
              <a:t>-  </a:t>
            </a:r>
            <a:r>
              <a:rPr lang="zh-TW" altLang="en-US" dirty="0" smtClean="0">
                <a:solidFill>
                  <a:srgbClr val="0000FF"/>
                </a:solidFill>
              </a:rPr>
              <a:t>直到</a:t>
            </a:r>
            <a:r>
              <a:rPr lang="zh-TW" altLang="en-US" dirty="0" smtClean="0"/>
              <a:t>今年，我</a:t>
            </a:r>
            <a:r>
              <a:rPr lang="zh-TW" altLang="en-US" dirty="0" smtClean="0">
                <a:solidFill>
                  <a:srgbClr val="0000FF"/>
                </a:solidFill>
              </a:rPr>
              <a:t>才</a:t>
            </a:r>
            <a:r>
              <a:rPr lang="zh-TW" altLang="en-US" dirty="0" smtClean="0"/>
              <a:t>原諒她。</a:t>
            </a:r>
            <a:endParaRPr lang="fr-FR" altLang="zh-TW" dirty="0" smtClean="0"/>
          </a:p>
          <a:p>
            <a:r>
              <a:rPr lang="zh-TW" altLang="zh-TW" dirty="0" smtClean="0"/>
              <a:t>2</a:t>
            </a:r>
            <a:r>
              <a:rPr lang="fr-FR" altLang="zh-TW" dirty="0" smtClean="0"/>
              <a:t> </a:t>
            </a:r>
            <a:r>
              <a:rPr lang="zh-TW" altLang="en-US" dirty="0" smtClean="0"/>
              <a:t>他不間斷地練習，</a:t>
            </a:r>
            <a:r>
              <a:rPr lang="zh-TW" altLang="en-US" dirty="0" smtClean="0">
                <a:solidFill>
                  <a:srgbClr val="0000FF"/>
                </a:solidFill>
              </a:rPr>
              <a:t>直到</a:t>
            </a:r>
            <a:r>
              <a:rPr lang="zh-TW" altLang="en-US" dirty="0" smtClean="0"/>
              <a:t>學會</a:t>
            </a:r>
            <a:r>
              <a:rPr lang="zh-TW" altLang="en-US" dirty="0" smtClean="0">
                <a:solidFill>
                  <a:srgbClr val="FF0000"/>
                </a:solidFill>
              </a:rPr>
              <a:t>了</a:t>
            </a:r>
            <a:r>
              <a:rPr lang="zh-TW" altLang="en-US" dirty="0" smtClean="0">
                <a:solidFill>
                  <a:srgbClr val="0000FF"/>
                </a:solidFill>
              </a:rPr>
              <a:t>才</a:t>
            </a:r>
            <a:r>
              <a:rPr lang="zh-TW" altLang="en-US" dirty="0" smtClean="0"/>
              <a:t>休息。</a:t>
            </a:r>
            <a:endParaRPr lang="fr-FR" altLang="zh-TW" dirty="0" smtClean="0"/>
          </a:p>
          <a:p>
            <a:r>
              <a:rPr lang="en-US" altLang="zh-TW" dirty="0" smtClean="0"/>
              <a:t>3  </a:t>
            </a:r>
            <a:r>
              <a:rPr lang="zh-TW" altLang="en-US" dirty="0" smtClean="0"/>
              <a:t>父母會在經濟方面支助我，</a:t>
            </a:r>
            <a:r>
              <a:rPr lang="zh-TW" altLang="en-US" dirty="0" smtClean="0">
                <a:solidFill>
                  <a:srgbClr val="0000FF"/>
                </a:solidFill>
              </a:rPr>
              <a:t>直到</a:t>
            </a:r>
            <a:r>
              <a:rPr lang="zh-TW" altLang="en-US" dirty="0" smtClean="0"/>
              <a:t>我大學畢業。（</a:t>
            </a:r>
            <a:r>
              <a:rPr lang="zh-TW" altLang="en-US" dirty="0" smtClean="0">
                <a:solidFill>
                  <a:srgbClr val="0000FF"/>
                </a:solidFill>
              </a:rPr>
              <a:t>直到</a:t>
            </a:r>
            <a:r>
              <a:rPr lang="zh-TW" altLang="en-US" dirty="0" smtClean="0"/>
              <a:t>我大學畢業</a:t>
            </a:r>
            <a:r>
              <a:rPr lang="zh-TW" altLang="en-US" dirty="0" smtClean="0">
                <a:solidFill>
                  <a:srgbClr val="0000FF"/>
                </a:solidFill>
              </a:rPr>
              <a:t>才</a:t>
            </a:r>
            <a:r>
              <a:rPr lang="zh-TW" altLang="en-US" dirty="0" smtClean="0"/>
              <a:t>會停止）</a:t>
            </a:r>
            <a:endParaRPr lang="fr-FR" altLang="zh-TW" dirty="0" smtClean="0"/>
          </a:p>
          <a:p>
            <a:r>
              <a:rPr lang="zh-TW" altLang="zh-TW" dirty="0" smtClean="0"/>
              <a:t>4</a:t>
            </a:r>
            <a:r>
              <a:rPr lang="fr-FR" altLang="zh-TW" dirty="0" smtClean="0"/>
              <a:t> </a:t>
            </a:r>
            <a:r>
              <a:rPr lang="zh-TW" altLang="en-US" dirty="0" smtClean="0">
                <a:solidFill>
                  <a:srgbClr val="0000FF"/>
                </a:solidFill>
              </a:rPr>
              <a:t>直到</a:t>
            </a:r>
            <a:r>
              <a:rPr lang="zh-TW" altLang="en-US" dirty="0" smtClean="0"/>
              <a:t>妳想清楚為止，我都</a:t>
            </a:r>
            <a:r>
              <a:rPr lang="zh-TW" altLang="en-US" dirty="0" smtClean="0">
                <a:solidFill>
                  <a:srgbClr val="3366FF"/>
                </a:solidFill>
              </a:rPr>
              <a:t>不會再</a:t>
            </a:r>
            <a:r>
              <a:rPr lang="zh-TW" altLang="en-US" dirty="0" smtClean="0"/>
              <a:t>跟你聯繫。</a:t>
            </a:r>
            <a:endParaRPr lang="fr-FR" altLang="zh-TW" dirty="0" smtClean="0"/>
          </a:p>
          <a:p>
            <a:r>
              <a:rPr lang="zh-TW" altLang="zh-TW" dirty="0" smtClean="0"/>
              <a:t>*</a:t>
            </a:r>
            <a:r>
              <a:rPr lang="zh-TW" altLang="en-US" dirty="0" smtClean="0"/>
              <a:t>直到妳想清楚後，我</a:t>
            </a:r>
            <a:r>
              <a:rPr lang="zh-TW" altLang="en-US" dirty="0" smtClean="0">
                <a:solidFill>
                  <a:srgbClr val="3366FF"/>
                </a:solidFill>
              </a:rPr>
              <a:t>再</a:t>
            </a:r>
            <a:r>
              <a:rPr lang="zh-TW" altLang="en-US" dirty="0" smtClean="0"/>
              <a:t>和你聯繫</a:t>
            </a:r>
            <a:r>
              <a:rPr lang="zh-TW" altLang="zh-TW" dirty="0"/>
              <a:t>。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63838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（一）直</a:t>
            </a:r>
            <a:r>
              <a:rPr lang="en-US" altLang="zh-TW" dirty="0" smtClean="0"/>
              <a:t>  + V + </a:t>
            </a:r>
            <a:r>
              <a:rPr lang="zh-TW" altLang="en-US" dirty="0" smtClean="0"/>
              <a:t>到</a:t>
            </a:r>
            <a:endParaRPr lang="fr-FR" altLang="zh-TW" dirty="0" smtClean="0"/>
          </a:p>
          <a:p>
            <a:r>
              <a:rPr lang="zh-TW" altLang="zh-TW" dirty="0" smtClean="0"/>
              <a:t>1</a:t>
            </a:r>
            <a:r>
              <a:rPr lang="fr-FR" altLang="zh-TW" dirty="0" smtClean="0"/>
              <a:t> </a:t>
            </a:r>
            <a:r>
              <a:rPr lang="zh-TW" altLang="en-US" dirty="0" smtClean="0"/>
              <a:t>旅遊回家以後，他從下午（一）</a:t>
            </a:r>
            <a:r>
              <a:rPr lang="zh-TW" altLang="en-US" dirty="0" smtClean="0">
                <a:solidFill>
                  <a:srgbClr val="0000FF"/>
                </a:solidFill>
              </a:rPr>
              <a:t>直</a:t>
            </a:r>
            <a:r>
              <a:rPr lang="zh-TW" altLang="en-US" dirty="0" smtClean="0">
                <a:solidFill>
                  <a:srgbClr val="FF0000"/>
                </a:solidFill>
              </a:rPr>
              <a:t>睡</a:t>
            </a:r>
            <a:r>
              <a:rPr lang="zh-TW" altLang="en-US" dirty="0" smtClean="0">
                <a:solidFill>
                  <a:srgbClr val="0000FF"/>
                </a:solidFill>
              </a:rPr>
              <a:t>到</a:t>
            </a:r>
            <a:r>
              <a:rPr lang="zh-TW" altLang="en-US" dirty="0" smtClean="0"/>
              <a:t>第二天晚上（才醒）。</a:t>
            </a:r>
            <a:endParaRPr lang="fr-FR" altLang="zh-TW" dirty="0" smtClean="0"/>
          </a:p>
          <a:p>
            <a:r>
              <a:rPr lang="zh-TW" altLang="zh-TW" dirty="0" smtClean="0"/>
              <a:t>2</a:t>
            </a:r>
            <a:r>
              <a:rPr lang="en-US" altLang="zh-TW" dirty="0" smtClean="0"/>
              <a:t>. </a:t>
            </a:r>
            <a:r>
              <a:rPr lang="zh-TW" altLang="en-US" dirty="0" smtClean="0"/>
              <a:t>我太餓了，</a:t>
            </a:r>
            <a:r>
              <a:rPr lang="zh-TW" altLang="en-US" dirty="0" smtClean="0">
                <a:solidFill>
                  <a:srgbClr val="0000FF"/>
                </a:solidFill>
              </a:rPr>
              <a:t>一直</a:t>
            </a:r>
            <a:r>
              <a:rPr lang="zh-TW" altLang="en-US" dirty="0" smtClean="0">
                <a:solidFill>
                  <a:srgbClr val="FF0000"/>
                </a:solidFill>
              </a:rPr>
              <a:t>吃</a:t>
            </a:r>
            <a:r>
              <a:rPr lang="zh-TW" altLang="en-US" dirty="0" smtClean="0">
                <a:solidFill>
                  <a:srgbClr val="0000FF"/>
                </a:solidFill>
              </a:rPr>
              <a:t>到</a:t>
            </a:r>
            <a:r>
              <a:rPr lang="zh-TW" altLang="en-US" dirty="0" smtClean="0">
                <a:solidFill>
                  <a:srgbClr val="FF0000"/>
                </a:solidFill>
              </a:rPr>
              <a:t>吃不下</a:t>
            </a:r>
            <a:r>
              <a:rPr lang="zh-TW" altLang="en-US" dirty="0" smtClean="0"/>
              <a:t>為止。</a:t>
            </a:r>
            <a:endParaRPr lang="fr-FR" altLang="zh-TW" dirty="0" smtClean="0"/>
          </a:p>
          <a:p>
            <a:r>
              <a:rPr lang="zh-TW" altLang="zh-TW" dirty="0" smtClean="0"/>
              <a:t>3</a:t>
            </a:r>
            <a:r>
              <a:rPr lang="fr-FR" altLang="zh-TW" dirty="0" smtClean="0"/>
              <a:t> </a:t>
            </a:r>
            <a:r>
              <a:rPr lang="zh-TW" altLang="en-US" dirty="0" smtClean="0"/>
              <a:t>我的車在山上拋錨了，我（一）</a:t>
            </a:r>
            <a:r>
              <a:rPr lang="zh-TW" altLang="en-US" dirty="0" smtClean="0">
                <a:solidFill>
                  <a:srgbClr val="0000FF"/>
                </a:solidFill>
              </a:rPr>
              <a:t>直</a:t>
            </a:r>
            <a:r>
              <a:rPr lang="zh-TW" altLang="en-US" dirty="0" smtClean="0">
                <a:solidFill>
                  <a:srgbClr val="FF0000"/>
                </a:solidFill>
              </a:rPr>
              <a:t>走</a:t>
            </a:r>
            <a:r>
              <a:rPr lang="zh-TW" altLang="en-US" dirty="0" smtClean="0">
                <a:solidFill>
                  <a:srgbClr val="0000FF"/>
                </a:solidFill>
              </a:rPr>
              <a:t>到</a:t>
            </a:r>
            <a:r>
              <a:rPr lang="zh-TW" altLang="en-US" dirty="0" smtClean="0"/>
              <a:t>山下</a:t>
            </a:r>
            <a:r>
              <a:rPr lang="zh-TW" altLang="en-US" dirty="0" smtClean="0">
                <a:solidFill>
                  <a:srgbClr val="FF0000"/>
                </a:solidFill>
              </a:rPr>
              <a:t>才</a:t>
            </a:r>
            <a:r>
              <a:rPr lang="zh-TW" altLang="en-US" dirty="0" smtClean="0"/>
              <a:t>找到人幫忙。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48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為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en-US" dirty="0" smtClean="0"/>
              <a:t>書面語</a:t>
            </a:r>
            <a:r>
              <a:rPr lang="en-US" altLang="zh-TW" dirty="0" smtClean="0"/>
              <a:t> </a:t>
            </a:r>
            <a:r>
              <a:rPr lang="zh-TW" altLang="en-US" dirty="0" smtClean="0"/>
              <a:t>（同義詞：當作</a:t>
            </a:r>
            <a:r>
              <a:rPr lang="fr-FR" altLang="zh-TW" dirty="0" smtClean="0"/>
              <a:t>, </a:t>
            </a:r>
            <a:r>
              <a:rPr lang="zh-TW" altLang="en-US" dirty="0" smtClean="0"/>
              <a:t>就是）</a:t>
            </a:r>
            <a:endParaRPr lang="fr-FR" altLang="zh-TW" dirty="0" smtClean="0"/>
          </a:p>
          <a:p>
            <a:r>
              <a:rPr lang="zh-TW" altLang="en-US" dirty="0" smtClean="0"/>
              <a:t>用法：</a:t>
            </a:r>
            <a:r>
              <a:rPr lang="en-US" altLang="zh-TW" dirty="0" smtClean="0"/>
              <a:t>V+A </a:t>
            </a:r>
            <a:r>
              <a:rPr lang="zh-TW" altLang="en-US" dirty="0" smtClean="0"/>
              <a:t>為</a:t>
            </a:r>
            <a:r>
              <a:rPr lang="en-US" altLang="zh-TW" dirty="0" smtClean="0"/>
              <a:t> B</a:t>
            </a:r>
            <a:r>
              <a:rPr lang="zh-TW" altLang="en-US" dirty="0" smtClean="0"/>
              <a:t>，</a:t>
            </a:r>
            <a:r>
              <a:rPr lang="en-US" altLang="zh-TW" dirty="0" smtClean="0"/>
              <a:t> </a:t>
            </a:r>
            <a:r>
              <a:rPr lang="zh-TW" altLang="en-US" dirty="0" smtClean="0"/>
              <a:t>意思是，</a:t>
            </a:r>
            <a:r>
              <a:rPr lang="en-US" altLang="zh-TW" dirty="0" smtClean="0"/>
              <a:t>A = B, </a:t>
            </a:r>
            <a:r>
              <a:rPr lang="zh-TW" altLang="en-US" dirty="0" smtClean="0"/>
              <a:t>或者</a:t>
            </a:r>
            <a:r>
              <a:rPr lang="en-US" altLang="zh-TW" dirty="0"/>
              <a:t>A</a:t>
            </a:r>
            <a:r>
              <a:rPr lang="zh-TW" altLang="en-US" dirty="0" smtClean="0">
                <a:solidFill>
                  <a:srgbClr val="008000"/>
                </a:solidFill>
              </a:rPr>
              <a:t>變成</a:t>
            </a:r>
            <a:r>
              <a:rPr lang="fr-FR" altLang="zh-TW" dirty="0"/>
              <a:t>B</a:t>
            </a:r>
            <a:endParaRPr lang="en-US" altLang="zh-TW" dirty="0" smtClean="0"/>
          </a:p>
          <a:p>
            <a:r>
              <a:rPr lang="en-US" altLang="zh-TW" dirty="0" smtClean="0"/>
              <a:t>1</a:t>
            </a:r>
            <a:r>
              <a:rPr lang="en-US" altLang="zh-TW" dirty="0" smtClean="0">
                <a:solidFill>
                  <a:srgbClr val="FF0000"/>
                </a:solidFill>
              </a:rPr>
              <a:t>V </a:t>
            </a:r>
            <a:r>
              <a:rPr lang="en-US" altLang="zh-TW" dirty="0">
                <a:solidFill>
                  <a:srgbClr val="FF0000"/>
                </a:solidFill>
              </a:rPr>
              <a:t>+</a:t>
            </a:r>
            <a:r>
              <a:rPr lang="en-US" altLang="zh-TW" dirty="0">
                <a:solidFill>
                  <a:srgbClr val="3366FF"/>
                </a:solidFill>
              </a:rPr>
              <a:t>A</a:t>
            </a:r>
            <a:r>
              <a:rPr lang="en-US" altLang="zh-TW" dirty="0">
                <a:solidFill>
                  <a:srgbClr val="FF0000"/>
                </a:solidFill>
              </a:rPr>
              <a:t>+</a:t>
            </a:r>
            <a:r>
              <a:rPr lang="zh-TW" altLang="en-US" dirty="0">
                <a:solidFill>
                  <a:srgbClr val="008000"/>
                </a:solidFill>
              </a:rPr>
              <a:t>為</a:t>
            </a:r>
            <a:r>
              <a:rPr lang="en-US" altLang="zh-TW" dirty="0">
                <a:solidFill>
                  <a:srgbClr val="FF0000"/>
                </a:solidFill>
              </a:rPr>
              <a:t> +</a:t>
            </a:r>
            <a:r>
              <a:rPr lang="en-US" altLang="zh-TW" dirty="0" smtClean="0">
                <a:solidFill>
                  <a:srgbClr val="660066"/>
                </a:solidFill>
              </a:rPr>
              <a:t>B</a:t>
            </a:r>
          </a:p>
          <a:p>
            <a:r>
              <a:rPr lang="zh-TW" altLang="zh-TW" dirty="0" smtClean="0"/>
              <a:t>-</a:t>
            </a:r>
            <a:r>
              <a:rPr lang="zh-TW" altLang="en-US" dirty="0" smtClean="0"/>
              <a:t>留在中國的日本學生，人們</a:t>
            </a:r>
            <a:r>
              <a:rPr lang="zh-TW" altLang="en-US" dirty="0" smtClean="0">
                <a:solidFill>
                  <a:srgbClr val="FF0000"/>
                </a:solidFill>
              </a:rPr>
              <a:t>稱</a:t>
            </a:r>
            <a:r>
              <a:rPr lang="zh-TW" altLang="en-US" dirty="0" smtClean="0">
                <a:solidFill>
                  <a:srgbClr val="3366FF"/>
                </a:solidFill>
              </a:rPr>
              <a:t>之</a:t>
            </a:r>
            <a:r>
              <a:rPr lang="zh-TW" altLang="en-US" dirty="0" smtClean="0">
                <a:solidFill>
                  <a:srgbClr val="008000"/>
                </a:solidFill>
              </a:rPr>
              <a:t>為</a:t>
            </a:r>
            <a:r>
              <a:rPr lang="zh-TW" altLang="en-US" dirty="0" smtClean="0">
                <a:solidFill>
                  <a:srgbClr val="660066"/>
                </a:solidFill>
              </a:rPr>
              <a:t>留學生</a:t>
            </a:r>
            <a:r>
              <a:rPr lang="zh-TW" altLang="en-US" dirty="0" smtClean="0"/>
              <a:t>。</a:t>
            </a:r>
            <a:endParaRPr lang="fr-FR" altLang="zh-TW" dirty="0" smtClean="0"/>
          </a:p>
          <a:p>
            <a:pPr marL="3657600" lvl="8" indent="0">
              <a:buNone/>
            </a:pPr>
            <a:r>
              <a:rPr lang="en-US" altLang="zh-TW" dirty="0" smtClean="0"/>
              <a:t>            </a:t>
            </a:r>
            <a:r>
              <a:rPr lang="fr-FR" sz="2800" dirty="0" smtClean="0"/>
              <a:t>( </a:t>
            </a:r>
            <a:r>
              <a:rPr lang="zh-TW" altLang="en-US" sz="2800" dirty="0"/>
              <a:t>人們</a:t>
            </a:r>
            <a:r>
              <a:rPr lang="zh-TW" altLang="en-US" sz="2800" dirty="0">
                <a:solidFill>
                  <a:srgbClr val="FF0000"/>
                </a:solidFill>
              </a:rPr>
              <a:t>叫</a:t>
            </a:r>
            <a:r>
              <a:rPr lang="zh-TW" altLang="en-US" sz="2800" dirty="0">
                <a:solidFill>
                  <a:srgbClr val="0000FF"/>
                </a:solidFill>
              </a:rPr>
              <a:t>他們</a:t>
            </a:r>
            <a:r>
              <a:rPr lang="zh-TW" altLang="en-US" sz="2800" dirty="0"/>
              <a:t>留學生）</a:t>
            </a:r>
            <a:r>
              <a:rPr lang="en-US" altLang="zh-TW" sz="2800" dirty="0"/>
              <a:t> </a:t>
            </a:r>
            <a:r>
              <a:rPr lang="en-US" altLang="zh-TW" dirty="0" smtClean="0"/>
              <a:t>	</a:t>
            </a:r>
          </a:p>
          <a:p>
            <a:r>
              <a:rPr lang="en-US" altLang="zh-TW" dirty="0" smtClean="0">
                <a:solidFill>
                  <a:srgbClr val="000000"/>
                </a:solidFill>
              </a:rPr>
              <a:t>2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fr-FR" altLang="zh-TW" dirty="0">
                <a:solidFill>
                  <a:srgbClr val="FF0000"/>
                </a:solidFill>
              </a:rPr>
              <a:t>.</a:t>
            </a:r>
            <a:r>
              <a:rPr lang="en-US" altLang="zh-TW" dirty="0" smtClean="0">
                <a:solidFill>
                  <a:srgbClr val="0000FF"/>
                </a:solidFill>
              </a:rPr>
              <a:t>A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zh-TW" altLang="en-US" dirty="0" smtClean="0">
                <a:solidFill>
                  <a:srgbClr val="FF0000"/>
                </a:solidFill>
              </a:rPr>
              <a:t>被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008000"/>
                </a:solidFill>
              </a:rPr>
              <a:t>V</a:t>
            </a:r>
            <a:r>
              <a:rPr lang="zh-TW" altLang="en-US" dirty="0">
                <a:solidFill>
                  <a:srgbClr val="FF0000"/>
                </a:solidFill>
              </a:rPr>
              <a:t>為</a:t>
            </a:r>
            <a:r>
              <a:rPr lang="en-US" altLang="zh-TW" dirty="0">
                <a:solidFill>
                  <a:srgbClr val="3366FF"/>
                </a:solidFill>
              </a:rPr>
              <a:t>B </a:t>
            </a:r>
            <a:endParaRPr lang="en-US" altLang="zh-TW" dirty="0" smtClean="0">
              <a:solidFill>
                <a:srgbClr val="3366FF"/>
              </a:solidFill>
            </a:endParaRPr>
          </a:p>
          <a:p>
            <a:r>
              <a:rPr lang="en-US" altLang="zh-TW" dirty="0" smtClean="0">
                <a:solidFill>
                  <a:srgbClr val="FF0000"/>
                </a:solidFill>
              </a:rPr>
              <a:t>- </a:t>
            </a:r>
            <a:r>
              <a:rPr lang="zh-TW" altLang="en-US" dirty="0" smtClean="0">
                <a:solidFill>
                  <a:srgbClr val="0000FF"/>
                </a:solidFill>
              </a:rPr>
              <a:t>黃帝</a:t>
            </a:r>
            <a:r>
              <a:rPr lang="zh-TW" altLang="en-US" dirty="0" smtClean="0">
                <a:solidFill>
                  <a:srgbClr val="FF0000"/>
                </a:solidFill>
              </a:rPr>
              <a:t>被</a:t>
            </a:r>
            <a:r>
              <a:rPr lang="zh-TW" altLang="en-US" dirty="0" smtClean="0">
                <a:solidFill>
                  <a:srgbClr val="008000"/>
                </a:solidFill>
              </a:rPr>
              <a:t>稱</a:t>
            </a:r>
            <a:r>
              <a:rPr lang="zh-TW" altLang="en-US" dirty="0" smtClean="0">
                <a:solidFill>
                  <a:srgbClr val="FF0000"/>
                </a:solidFill>
              </a:rPr>
              <a:t>為</a:t>
            </a:r>
            <a:r>
              <a:rPr lang="zh-TW" altLang="en-US" dirty="0" smtClean="0">
                <a:solidFill>
                  <a:srgbClr val="3366FF"/>
                </a:solidFill>
              </a:rPr>
              <a:t>中國人的祖先</a:t>
            </a:r>
            <a:r>
              <a:rPr lang="zh-TW" altLang="en-US" dirty="0" smtClean="0">
                <a:solidFill>
                  <a:srgbClr val="FF0000"/>
                </a:solidFill>
              </a:rPr>
              <a:t>。</a:t>
            </a:r>
            <a:endParaRPr lang="fr-FR" altLang="zh-TW" dirty="0" smtClean="0">
              <a:solidFill>
                <a:srgbClr val="FF0000"/>
              </a:solidFill>
            </a:endParaRPr>
          </a:p>
          <a:p>
            <a:r>
              <a:rPr lang="zh-TW" altLang="zh-TW" dirty="0" smtClean="0">
                <a:solidFill>
                  <a:srgbClr val="000000"/>
                </a:solidFill>
              </a:rPr>
              <a:t>（</a:t>
            </a:r>
            <a:r>
              <a:rPr lang="zh-TW" altLang="en-US" dirty="0" smtClean="0">
                <a:solidFill>
                  <a:srgbClr val="000000"/>
                </a:solidFill>
              </a:rPr>
              <a:t>中國人稱</a:t>
            </a:r>
            <a:r>
              <a:rPr lang="fr-FR" altLang="zh-TW" dirty="0" smtClean="0">
                <a:solidFill>
                  <a:srgbClr val="000000"/>
                </a:solidFill>
              </a:rPr>
              <a:t>	</a:t>
            </a:r>
            <a:r>
              <a:rPr lang="zh-TW" altLang="en-US" u="sng" dirty="0" smtClean="0">
                <a:solidFill>
                  <a:srgbClr val="000000"/>
                </a:solidFill>
              </a:rPr>
              <a:t>皇帝</a:t>
            </a:r>
            <a:r>
              <a:rPr lang="zh-TW" altLang="en-US" dirty="0" smtClean="0">
                <a:solidFill>
                  <a:srgbClr val="000000"/>
                </a:solidFill>
              </a:rPr>
              <a:t>為</a:t>
            </a:r>
            <a:r>
              <a:rPr lang="zh-TW" altLang="en-US" u="sng" dirty="0" smtClean="0">
                <a:solidFill>
                  <a:srgbClr val="000000"/>
                </a:solidFill>
              </a:rPr>
              <a:t>祖先</a:t>
            </a:r>
            <a:r>
              <a:rPr lang="zh-TW" altLang="en-US" dirty="0" smtClean="0">
                <a:solidFill>
                  <a:srgbClr val="000000"/>
                </a:solidFill>
              </a:rPr>
              <a:t>）</a:t>
            </a:r>
            <a:endParaRPr lang="en-US" altLang="zh-TW" dirty="0">
              <a:solidFill>
                <a:srgbClr val="000000"/>
              </a:solidFill>
            </a:endParaRPr>
          </a:p>
          <a:p>
            <a:r>
              <a:rPr lang="en-US" altLang="zh-TW" dirty="0" smtClean="0"/>
              <a:t>				V 	   A    </a:t>
            </a:r>
            <a:r>
              <a:rPr lang="zh-TW" altLang="en-US" dirty="0" smtClean="0"/>
              <a:t>為</a:t>
            </a:r>
            <a:r>
              <a:rPr lang="en-US" altLang="zh-TW" dirty="0" smtClean="0"/>
              <a:t>  B</a:t>
            </a:r>
          </a:p>
          <a:p>
            <a:r>
              <a:rPr lang="zh-TW" altLang="en-US" smtClean="0"/>
              <a:t>獅子被稱為萬獸之</a:t>
            </a:r>
            <a:r>
              <a:rPr lang="zh-TW" altLang="en-US" dirty="0" smtClean="0"/>
              <a:t>王。</a:t>
            </a:r>
            <a:endParaRPr lang="fr-FR" altLang="zh-TW" dirty="0" smtClean="0"/>
          </a:p>
          <a:p>
            <a:r>
              <a:rPr lang="zh-TW" altLang="en-US" dirty="0" smtClean="0"/>
              <a:t>巴黎被公認為世界最美的城市。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1397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以及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書面語</a:t>
            </a:r>
            <a:r>
              <a:rPr lang="en-US" altLang="zh-TW" dirty="0" smtClean="0"/>
              <a:t> </a:t>
            </a:r>
            <a:r>
              <a:rPr lang="zh-TW" altLang="en-US" dirty="0" smtClean="0"/>
              <a:t>（同義詞：</a:t>
            </a:r>
            <a:r>
              <a:rPr lang="zh-TW" altLang="en-US" dirty="0" smtClean="0">
                <a:solidFill>
                  <a:srgbClr val="0000FF"/>
                </a:solidFill>
              </a:rPr>
              <a:t>和</a:t>
            </a:r>
            <a:r>
              <a:rPr lang="zh-TW" altLang="en-US" dirty="0" smtClean="0"/>
              <a:t>）</a:t>
            </a:r>
            <a:endParaRPr lang="fr-FR" altLang="zh-TW" dirty="0" smtClean="0"/>
          </a:p>
          <a:p>
            <a:r>
              <a:rPr lang="zh-TW" altLang="zh-TW" dirty="0" smtClean="0"/>
              <a:t>1</a:t>
            </a:r>
            <a:r>
              <a:rPr lang="zh-TW" altLang="en-US" dirty="0" smtClean="0"/>
              <a:t>她比較喜歡海邊，森林，田野</a:t>
            </a:r>
            <a:r>
              <a:rPr lang="zh-TW" altLang="en-US" dirty="0" smtClean="0">
                <a:solidFill>
                  <a:srgbClr val="0000FF"/>
                </a:solidFill>
              </a:rPr>
              <a:t>以及</a:t>
            </a:r>
            <a:r>
              <a:rPr lang="zh-TW" altLang="en-US" dirty="0" smtClean="0"/>
              <a:t>其他自然風景。</a:t>
            </a:r>
            <a:endParaRPr lang="fr-FR" altLang="zh-TW" dirty="0" smtClean="0"/>
          </a:p>
          <a:p>
            <a:r>
              <a:rPr lang="zh-TW" altLang="zh-TW" dirty="0" smtClean="0"/>
              <a:t>2</a:t>
            </a:r>
            <a:r>
              <a:rPr lang="fr-FR" altLang="zh-TW" dirty="0" smtClean="0"/>
              <a:t> </a:t>
            </a:r>
            <a:r>
              <a:rPr lang="zh-TW" altLang="en-US" dirty="0" smtClean="0"/>
              <a:t>我去過中國，日本，越南</a:t>
            </a:r>
            <a:r>
              <a:rPr lang="zh-TW" altLang="en-US" dirty="0" smtClean="0">
                <a:solidFill>
                  <a:srgbClr val="0000FF"/>
                </a:solidFill>
              </a:rPr>
              <a:t>以及</a:t>
            </a:r>
            <a:r>
              <a:rPr lang="zh-TW" altLang="en-US" dirty="0" smtClean="0"/>
              <a:t>印度。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698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466</Words>
  <Application>Microsoft Macintosh PowerPoint</Application>
  <PresentationFormat>Présentation à l'écran (4:3)</PresentationFormat>
  <Paragraphs>64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第四課 中國歷史</vt:lpstr>
      <vt:lpstr>經歷</vt:lpstr>
      <vt:lpstr>然而 Cependant </vt:lpstr>
      <vt:lpstr>Conjonction de coordination 從屬連接詞</vt:lpstr>
      <vt:lpstr>然而                         但是</vt:lpstr>
      <vt:lpstr>直到   直至 jusqu’à ce que/ jusqu’à</vt:lpstr>
      <vt:lpstr>Présentation PowerPoint</vt:lpstr>
      <vt:lpstr>為</vt:lpstr>
      <vt:lpstr>以及</vt:lpstr>
    </vt:vector>
  </TitlesOfParts>
  <Company>rennes 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第四課</dc:title>
  <dc:creator>blanche chiu</dc:creator>
  <cp:lastModifiedBy>blanche chiu</cp:lastModifiedBy>
  <cp:revision>27</cp:revision>
  <dcterms:created xsi:type="dcterms:W3CDTF">2021-10-01T20:17:59Z</dcterms:created>
  <dcterms:modified xsi:type="dcterms:W3CDTF">2021-10-18T13:51:16Z</dcterms:modified>
</cp:coreProperties>
</file>