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3588" cy="685800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4EFCD2-3D75-44BE-B963-640022AB0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199" y="1122364"/>
            <a:ext cx="9145191" cy="2387599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8F36572-5D6D-4D3C-A301-1AE972096C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199" y="3602038"/>
            <a:ext cx="9145191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169" indent="0" algn="ctr">
              <a:buNone/>
              <a:defRPr sz="2000"/>
            </a:lvl2pPr>
            <a:lvl3pPr marL="914338" indent="0" algn="ctr">
              <a:buNone/>
              <a:defRPr sz="1800"/>
            </a:lvl3pPr>
            <a:lvl4pPr marL="1371507" indent="0" algn="ctr">
              <a:buNone/>
              <a:defRPr sz="1600"/>
            </a:lvl4pPr>
            <a:lvl5pPr marL="1828676" indent="0" algn="ctr">
              <a:buNone/>
              <a:defRPr sz="1600"/>
            </a:lvl5pPr>
            <a:lvl6pPr marL="2285845" indent="0" algn="ctr">
              <a:buNone/>
              <a:defRPr sz="1600"/>
            </a:lvl6pPr>
            <a:lvl7pPr marL="2743014" indent="0" algn="ctr">
              <a:buNone/>
              <a:defRPr sz="1600"/>
            </a:lvl7pPr>
            <a:lvl8pPr marL="3200182" indent="0" algn="ctr">
              <a:buNone/>
              <a:defRPr sz="1600"/>
            </a:lvl8pPr>
            <a:lvl9pPr marL="3657351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625E0DF-8FB5-48A5-AC0D-E28BA9BCF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&lt;date/heure&gt;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73D9D4-E029-4ED9-8B7B-90B9048F0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1189D3-BBA7-411B-BFDF-087902ED5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AFB9B33-F9C7-4954-8AED-D24B008AD623}" type="slidenum">
              <a:rPr lang="fr-FR" sz="1400" b="0" u="none" strike="noStrike" smtClean="0">
                <a:solidFill>
                  <a:srgbClr val="000000"/>
                </a:solidFill>
                <a:effectLst/>
                <a:uFillTx/>
                <a:latin typeface="Times New Roman"/>
                <a:ea typeface="Segoe UI"/>
              </a:rPr>
              <a:t>‹N°›</a:t>
            </a:fld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66394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8C4CBC-6899-4D5C-8989-6CBCA6E1F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4F40186-4CA5-44C0-84F4-F162C3C0E1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D9846A-4ADA-41FD-A5CD-869FE8706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&lt;date/heure&gt;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7260CB-11EA-497B-A05C-490C92146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1DD389-4E5D-4855-844A-9426072D6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AFB9B33-F9C7-4954-8AED-D24B008AD623}" type="slidenum">
              <a:rPr lang="fr-FR" sz="1400" b="0" u="none" strike="noStrike" smtClean="0">
                <a:solidFill>
                  <a:srgbClr val="000000"/>
                </a:solidFill>
                <a:effectLst/>
                <a:uFillTx/>
                <a:latin typeface="Times New Roman"/>
                <a:ea typeface="Segoe UI"/>
              </a:rPr>
              <a:t>‹N°›</a:t>
            </a:fld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2672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7CC5F9F-D416-4C29-BAE5-F162DBC55B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6037" y="365125"/>
            <a:ext cx="2629243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DF58A44-D3B1-45E7-8BC0-B42647437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309" y="365125"/>
            <a:ext cx="7735307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A7479C-1B97-4272-8237-EEED403A8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&lt;date/heure&gt;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80E20D-C218-489F-8DEC-5BA542151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93A369-BE12-4FF7-9E57-1902E2808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AFB9B33-F9C7-4954-8AED-D24B008AD623}" type="slidenum">
              <a:rPr lang="fr-FR" sz="1400" b="0" u="none" strike="noStrike" smtClean="0">
                <a:solidFill>
                  <a:srgbClr val="000000"/>
                </a:solidFill>
                <a:effectLst/>
                <a:uFillTx/>
                <a:latin typeface="Times New Roman"/>
                <a:ea typeface="Segoe UI"/>
              </a:rPr>
              <a:t>‹N°›</a:t>
            </a:fld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6988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8E6EAE2-AE27-407F-B697-B2C46E8749E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indent="0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&lt;date/heure&gt;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3F961F6-1A18-4170-BD34-F7C79C93538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0552CA0-C6EF-4E99-896C-E9A0107227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AFB9B33-F9C7-4954-8AED-D24B008AD623}" type="slidenum">
              <a:rPr lang="fr-FR" sz="1400" b="0" u="none" strike="noStrike" smtClean="0">
                <a:solidFill>
                  <a:srgbClr val="000000"/>
                </a:solidFill>
                <a:effectLst/>
                <a:uFillTx/>
                <a:latin typeface="Times New Roman"/>
                <a:ea typeface="Segoe UI"/>
              </a:rPr>
              <a:t>‹N°›</a:t>
            </a:fld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1E24290-2C2F-4433-B222-48EA85EE2FB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39" y="273418"/>
            <a:ext cx="10973549" cy="114463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6212602-9D89-4EFC-9058-3EE7C4A5741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39" y="1604402"/>
            <a:ext cx="10973549" cy="397725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560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2E2096-C9D2-47D1-AF95-EA06CD771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8EE01A-E418-43FC-B339-F65D49DF70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7CD16D-98AF-4B93-8C5A-B8588EC01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&lt;date/heure&gt;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18D9CE-9094-456A-ACF5-C19DEB4D8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0C8378-41B6-49E9-B36D-C3C747297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AFB9B33-F9C7-4954-8AED-D24B008AD623}" type="slidenum">
              <a:rPr lang="fr-FR" sz="1400" b="0" u="none" strike="noStrike" smtClean="0">
                <a:solidFill>
                  <a:srgbClr val="000000"/>
                </a:solidFill>
                <a:effectLst/>
                <a:uFillTx/>
                <a:latin typeface="Times New Roman"/>
                <a:ea typeface="Segoe UI"/>
              </a:rPr>
              <a:t>‹N°›</a:t>
            </a:fld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28851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004089-A716-400F-BA85-2AE5F0E0A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959" y="1709739"/>
            <a:ext cx="1051697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B2E31C6-620F-4AA2-9A9E-96D40C57B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959" y="4589464"/>
            <a:ext cx="10516970" cy="1500187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716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3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4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8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3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860047-211B-47AC-A39A-C7E622570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&lt;date/heure&gt;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1C7027-2A46-49FF-AE28-497720592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A293EB-D58D-4E01-A689-533A2C74C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AFB9B33-F9C7-4954-8AED-D24B008AD623}" type="slidenum">
              <a:rPr lang="fr-FR" sz="1400" b="0" u="none" strike="noStrike" smtClean="0">
                <a:solidFill>
                  <a:srgbClr val="000000"/>
                </a:solidFill>
                <a:effectLst/>
                <a:uFillTx/>
                <a:latin typeface="Times New Roman"/>
                <a:ea typeface="Segoe UI"/>
              </a:rPr>
              <a:t>‹N°›</a:t>
            </a:fld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11183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786A56-5CE6-4375-AF8B-471CF529A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030B7C-FA43-4E0D-B76F-75EE02510D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309" y="1825625"/>
            <a:ext cx="5182275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DE96E17-8DE9-4389-94FA-8E07A851D6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3004" y="1825625"/>
            <a:ext cx="5182275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4F36F6D-BA8F-4DB4-8584-3481A4D4A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&lt;date/heure&gt;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7103278-8BA4-4210-8AD5-BEA79C832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0C477D-0C66-4E48-90E1-32E7A1AA8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AFB9B33-F9C7-4954-8AED-D24B008AD623}" type="slidenum">
              <a:rPr lang="fr-FR" sz="1400" b="0" u="none" strike="noStrike" smtClean="0">
                <a:solidFill>
                  <a:srgbClr val="000000"/>
                </a:solidFill>
                <a:effectLst/>
                <a:uFillTx/>
                <a:latin typeface="Times New Roman"/>
                <a:ea typeface="Segoe UI"/>
              </a:rPr>
              <a:t>‹N°›</a:t>
            </a:fld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0288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B873A2-6798-4DDA-9914-6A6264CDA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898" y="365126"/>
            <a:ext cx="1051697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FB25182-CCDC-4125-910A-800D3DA13A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899" y="1681164"/>
            <a:ext cx="5158458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169" indent="0">
              <a:buNone/>
              <a:defRPr sz="2000" b="1"/>
            </a:lvl2pPr>
            <a:lvl3pPr marL="914338" indent="0">
              <a:buNone/>
              <a:defRPr sz="1800" b="1"/>
            </a:lvl3pPr>
            <a:lvl4pPr marL="1371507" indent="0">
              <a:buNone/>
              <a:defRPr sz="1600" b="1"/>
            </a:lvl4pPr>
            <a:lvl5pPr marL="1828676" indent="0">
              <a:buNone/>
              <a:defRPr sz="1600" b="1"/>
            </a:lvl5pPr>
            <a:lvl6pPr marL="2285845" indent="0">
              <a:buNone/>
              <a:defRPr sz="1600" b="1"/>
            </a:lvl6pPr>
            <a:lvl7pPr marL="2743014" indent="0">
              <a:buNone/>
              <a:defRPr sz="1600" b="1"/>
            </a:lvl7pPr>
            <a:lvl8pPr marL="3200182" indent="0">
              <a:buNone/>
              <a:defRPr sz="1600" b="1"/>
            </a:lvl8pPr>
            <a:lvl9pPr marL="3657351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7E38743-8D87-4710-9203-2F869FC418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899" y="2505075"/>
            <a:ext cx="515845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131D306-0924-45FD-84BC-2A82AE32CD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004" y="1681164"/>
            <a:ext cx="5183864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169" indent="0">
              <a:buNone/>
              <a:defRPr sz="2000" b="1"/>
            </a:lvl2pPr>
            <a:lvl3pPr marL="914338" indent="0">
              <a:buNone/>
              <a:defRPr sz="1800" b="1"/>
            </a:lvl3pPr>
            <a:lvl4pPr marL="1371507" indent="0">
              <a:buNone/>
              <a:defRPr sz="1600" b="1"/>
            </a:lvl4pPr>
            <a:lvl5pPr marL="1828676" indent="0">
              <a:buNone/>
              <a:defRPr sz="1600" b="1"/>
            </a:lvl5pPr>
            <a:lvl6pPr marL="2285845" indent="0">
              <a:buNone/>
              <a:defRPr sz="1600" b="1"/>
            </a:lvl6pPr>
            <a:lvl7pPr marL="2743014" indent="0">
              <a:buNone/>
              <a:defRPr sz="1600" b="1"/>
            </a:lvl7pPr>
            <a:lvl8pPr marL="3200182" indent="0">
              <a:buNone/>
              <a:defRPr sz="1600" b="1"/>
            </a:lvl8pPr>
            <a:lvl9pPr marL="3657351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DDF7F90-3E2C-4DE1-88AD-18514731DC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004" y="2505075"/>
            <a:ext cx="5183864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5CB42F3-8063-4AD4-BB61-45883D188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&lt;date/heure&gt;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92A3D19-A185-49D8-834A-E5AC36E59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8E11F28-C266-416F-9E17-2B23B6C26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AFB9B33-F9C7-4954-8AED-D24B008AD623}" type="slidenum">
              <a:rPr lang="fr-FR" sz="1400" b="0" u="none" strike="noStrike" smtClean="0">
                <a:solidFill>
                  <a:srgbClr val="000000"/>
                </a:solidFill>
                <a:effectLst/>
                <a:uFillTx/>
                <a:latin typeface="Times New Roman"/>
                <a:ea typeface="Segoe UI"/>
              </a:rPr>
              <a:t>‹N°›</a:t>
            </a:fld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6356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CDEF08-5935-40F1-8C8F-36644B2CA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58E0D42-B433-44AF-949D-ABB2BEC10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&lt;date/heure&gt;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1739787-6D33-4D39-B4E0-6585271E3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D000BDE-AFBA-4A66-846A-368AD3045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AFB9B33-F9C7-4954-8AED-D24B008AD623}" type="slidenum">
              <a:rPr lang="fr-FR" sz="1400" b="0" u="none" strike="noStrike" smtClean="0">
                <a:solidFill>
                  <a:srgbClr val="000000"/>
                </a:solidFill>
                <a:effectLst/>
                <a:uFillTx/>
                <a:latin typeface="Times New Roman"/>
                <a:ea typeface="Segoe UI"/>
              </a:rPr>
              <a:t>‹N°›</a:t>
            </a:fld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98948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9A5295C-A629-48CD-B72B-92B078F6D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&lt;date/heure&gt;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DC2876C-53C7-48AE-B22D-C2F4EC970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27F5127-C759-4A7C-B763-F0EE1DFC3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AFB9B33-F9C7-4954-8AED-D24B008AD623}" type="slidenum">
              <a:rPr lang="fr-FR" sz="1400" b="0" u="none" strike="noStrike" smtClean="0">
                <a:solidFill>
                  <a:srgbClr val="000000"/>
                </a:solidFill>
                <a:effectLst/>
                <a:uFillTx/>
                <a:latin typeface="Times New Roman"/>
                <a:ea typeface="Segoe UI"/>
              </a:rPr>
              <a:t>‹N°›</a:t>
            </a:fld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41200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92E658-3F8B-45E5-A5ED-D1021D6CE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897" y="457200"/>
            <a:ext cx="39327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167D54-CF2F-4005-A31B-415277644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864" y="987426"/>
            <a:ext cx="61730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99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28B8E98-FFE1-458A-A3E2-19F0D85C14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897" y="2057401"/>
            <a:ext cx="39327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69" indent="0">
              <a:buNone/>
              <a:defRPr sz="1400"/>
            </a:lvl2pPr>
            <a:lvl3pPr marL="914338" indent="0">
              <a:buNone/>
              <a:defRPr sz="1200"/>
            </a:lvl3pPr>
            <a:lvl4pPr marL="1371507" indent="0">
              <a:buNone/>
              <a:defRPr sz="1000"/>
            </a:lvl4pPr>
            <a:lvl5pPr marL="1828676" indent="0">
              <a:buNone/>
              <a:defRPr sz="1000"/>
            </a:lvl5pPr>
            <a:lvl6pPr marL="2285845" indent="0">
              <a:buNone/>
              <a:defRPr sz="1000"/>
            </a:lvl6pPr>
            <a:lvl7pPr marL="2743014" indent="0">
              <a:buNone/>
              <a:defRPr sz="1000"/>
            </a:lvl7pPr>
            <a:lvl8pPr marL="3200182" indent="0">
              <a:buNone/>
              <a:defRPr sz="1000"/>
            </a:lvl8pPr>
            <a:lvl9pPr marL="3657351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3F46BB4-AAA9-4AEE-948F-71D0AF921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&lt;date/heure&gt;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006C7D1-59A7-43AE-BF06-7A20A51E3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A266962-5F47-41A3-B3E9-46D36715E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AFB9B33-F9C7-4954-8AED-D24B008AD623}" type="slidenum">
              <a:rPr lang="fr-FR" sz="1400" b="0" u="none" strike="noStrike" smtClean="0">
                <a:solidFill>
                  <a:srgbClr val="000000"/>
                </a:solidFill>
                <a:effectLst/>
                <a:uFillTx/>
                <a:latin typeface="Times New Roman"/>
                <a:ea typeface="Segoe UI"/>
              </a:rPr>
              <a:t>‹N°›</a:t>
            </a:fld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16627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00CB85-29A9-4F2C-B2F1-662A4498F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897" y="457200"/>
            <a:ext cx="39327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6B277D2-A4B6-4BFB-9F97-CFCFC77E5B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864" y="987426"/>
            <a:ext cx="61730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69" indent="0">
              <a:buNone/>
              <a:defRPr sz="2800"/>
            </a:lvl2pPr>
            <a:lvl3pPr marL="914338" indent="0">
              <a:buNone/>
              <a:defRPr sz="2399"/>
            </a:lvl3pPr>
            <a:lvl4pPr marL="1371507" indent="0">
              <a:buNone/>
              <a:defRPr sz="2000"/>
            </a:lvl4pPr>
            <a:lvl5pPr marL="1828676" indent="0">
              <a:buNone/>
              <a:defRPr sz="2000"/>
            </a:lvl5pPr>
            <a:lvl6pPr marL="2285845" indent="0">
              <a:buNone/>
              <a:defRPr sz="2000"/>
            </a:lvl6pPr>
            <a:lvl7pPr marL="2743014" indent="0">
              <a:buNone/>
              <a:defRPr sz="2000"/>
            </a:lvl7pPr>
            <a:lvl8pPr marL="3200182" indent="0">
              <a:buNone/>
              <a:defRPr sz="2000"/>
            </a:lvl8pPr>
            <a:lvl9pPr marL="3657351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16ABCE4-CFC5-4FD4-907F-00CB8347F7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897" y="2057401"/>
            <a:ext cx="39327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69" indent="0">
              <a:buNone/>
              <a:defRPr sz="1400"/>
            </a:lvl2pPr>
            <a:lvl3pPr marL="914338" indent="0">
              <a:buNone/>
              <a:defRPr sz="1200"/>
            </a:lvl3pPr>
            <a:lvl4pPr marL="1371507" indent="0">
              <a:buNone/>
              <a:defRPr sz="1000"/>
            </a:lvl4pPr>
            <a:lvl5pPr marL="1828676" indent="0">
              <a:buNone/>
              <a:defRPr sz="1000"/>
            </a:lvl5pPr>
            <a:lvl6pPr marL="2285845" indent="0">
              <a:buNone/>
              <a:defRPr sz="1000"/>
            </a:lvl6pPr>
            <a:lvl7pPr marL="2743014" indent="0">
              <a:buNone/>
              <a:defRPr sz="1000"/>
            </a:lvl7pPr>
            <a:lvl8pPr marL="3200182" indent="0">
              <a:buNone/>
              <a:defRPr sz="1000"/>
            </a:lvl8pPr>
            <a:lvl9pPr marL="3657351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089049A-4BB9-4F39-841D-6E6BD5E21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&lt;date/heure&gt;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E70F8FA-227B-4908-A68C-4104D85C1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8980772-9721-4E84-AD48-B66866FDB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AFB9B33-F9C7-4954-8AED-D24B008AD623}" type="slidenum">
              <a:rPr lang="fr-FR" sz="1400" b="0" u="none" strike="noStrike" smtClean="0">
                <a:solidFill>
                  <a:srgbClr val="000000"/>
                </a:solidFill>
                <a:effectLst/>
                <a:uFillTx/>
                <a:latin typeface="Times New Roman"/>
                <a:ea typeface="Segoe UI"/>
              </a:rPr>
              <a:t>‹N°›</a:t>
            </a:fld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43078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25F87BF-7F3B-4595-B133-C742BCEB0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310" y="365126"/>
            <a:ext cx="105169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D1AECA-CE41-415B-BE47-C0BF1BD5D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310" y="1825625"/>
            <a:ext cx="1051697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DA6A900-F80E-4EC5-8057-E49D8FB0E3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310" y="6356350"/>
            <a:ext cx="27435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>
              <a:buNone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&lt;date/heure&gt;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D61957-9F53-4450-AA87-0A4760F1FF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9127" y="6356350"/>
            <a:ext cx="41153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&lt;pied de page&gt;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6B43B3-99AC-431A-B10E-C81AE6CFB0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1722" y="6356350"/>
            <a:ext cx="27435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AFB9B33-F9C7-4954-8AED-D24B008AD623}" type="slidenum">
              <a:rPr lang="fr-FR" sz="1400" b="0" u="none" strike="noStrike" smtClean="0">
                <a:solidFill>
                  <a:srgbClr val="000000"/>
                </a:solidFill>
                <a:effectLst/>
                <a:uFillTx/>
                <a:latin typeface="Times New Roman"/>
                <a:ea typeface="Segoe UI"/>
              </a:rPr>
              <a:t>‹N°›</a:t>
            </a:fld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9882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l" defTabSz="91433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4" indent="-228584" algn="l" defTabSz="91433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53" indent="-228584" algn="l" defTabSz="91433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922" indent="-228584" algn="l" defTabSz="91433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91" indent="-228584" algn="l" defTabSz="91433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60" indent="-228584" algn="l" defTabSz="91433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28" indent="-228584" algn="l" defTabSz="91433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97" indent="-228584" algn="l" defTabSz="91433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66" indent="-228584" algn="l" defTabSz="91433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35" indent="-228584" algn="l" defTabSz="91433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9" algn="l" defTabSz="9143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8" algn="l" defTabSz="9143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07" algn="l" defTabSz="9143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76" algn="l" defTabSz="9143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45" algn="l" defTabSz="9143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14" algn="l" defTabSz="9143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82" algn="l" defTabSz="9143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51" algn="l" defTabSz="91433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tudiants.univ-rennes2.fr/formation/stages/procedure-stage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5" Type="http://schemas.openxmlformats.org/officeDocument/2006/relationships/hyperlink" Target="https://pstage.univ-rennes2.fr/esup-pstage/stylesheets/stage/welcome.xhtml" TargetMode="External"/><Relationship Id="rId4" Type="http://schemas.openxmlformats.org/officeDocument/2006/relationships/hyperlink" Target="https://etudiants.univ-rennes2.fr/system/files/UHB/Formation/SUIO-IP/stage/fiche%20pr&#233;paratoire%20pour%20PSTAGE_V2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suio-ip-stage@univ-rennes2.f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hyperlink" Target="mailto:nom.prenom@etudiant.univ-rennes2.fr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7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suio-ip-stage@univ-rennes2.fr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14337"/>
          <p:cNvSpPr/>
          <p:nvPr/>
        </p:nvSpPr>
        <p:spPr>
          <a:xfrm>
            <a:off x="813240" y="2700000"/>
            <a:ext cx="10526040" cy="459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ctr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r>
              <a:rPr lang="fr-FR" sz="2400" b="1" u="none" strike="noStrike">
                <a:solidFill>
                  <a:srgbClr val="FFFFFF"/>
                </a:solidFill>
                <a:effectLst/>
                <a:uFillTx/>
                <a:latin typeface="Calibri Light"/>
                <a:ea typeface="Calibri"/>
              </a:rPr>
              <a:t>LA SIGNATURE DEMATÉRIALISÉE</a:t>
            </a:r>
            <a:endParaRPr lang="fr-F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Shape 14338"/>
          <p:cNvSpPr/>
          <p:nvPr/>
        </p:nvSpPr>
        <p:spPr>
          <a:xfrm>
            <a:off x="825120" y="295560"/>
            <a:ext cx="10514160" cy="1324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defTabSz="449280">
              <a:lnSpc>
                <a:spcPct val="9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r>
              <a:rPr lang="fr-FR" sz="5400" b="1" u="none" strike="noStrike">
                <a:solidFill>
                  <a:srgbClr val="FFFFFF"/>
                </a:solidFill>
                <a:effectLst/>
                <a:uFillTx/>
                <a:latin typeface="Calibri Light"/>
                <a:ea typeface="Calibri"/>
              </a:rPr>
              <a:t>SUIO-IP</a:t>
            </a:r>
            <a:endParaRPr lang="fr-FR" sz="5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9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r>
              <a:rPr lang="fr-FR" sz="2400" b="1" u="none" strike="noStrike">
                <a:solidFill>
                  <a:srgbClr val="FFFFFF"/>
                </a:solidFill>
                <a:effectLst/>
                <a:uFillTx/>
                <a:latin typeface="Calibri Light"/>
                <a:ea typeface="Calibri"/>
              </a:rPr>
              <a:t>Le Service Universitaire d’Information, d’Orientation et d’Insertion Professionnelle</a:t>
            </a:r>
            <a:endParaRPr lang="fr-F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959640" y="1850760"/>
            <a:ext cx="4571280" cy="76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FR" sz="4400" b="1" u="none" strike="noStrike">
                <a:solidFill>
                  <a:srgbClr val="FFFFFF"/>
                </a:solidFill>
                <a:effectLst/>
                <a:uFillTx/>
                <a:latin typeface="Calibri Light"/>
                <a:ea typeface="Calibri"/>
              </a:rPr>
              <a:t>Bureau des stages</a:t>
            </a:r>
            <a:endParaRPr lang="fr-FR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sldNum" sz="quarter" idx="8"/>
          </p:nvPr>
        </p:nvSpPr>
        <p:spPr>
          <a:xfrm>
            <a:off x="11631613" y="6340475"/>
            <a:ext cx="561975" cy="363538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pos="0" algn="l"/>
              </a:tabLst>
              <a:defRPr lang="fr-FR" sz="1400" b="1" i="1" u="none" strike="noStrike">
                <a:solidFill>
                  <a:srgbClr val="7F7F7F"/>
                </a:solidFill>
                <a:effectLst/>
                <a:uFillTx/>
                <a:latin typeface="Calibri Light"/>
                <a:ea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pos="0" algn="l"/>
              </a:tabLst>
            </a:pPr>
            <a:fld id="{12257D10-2BAE-4B23-BE48-01B0B22D22A1}" type="slidenum">
              <a:rPr lang="fr-FR" sz="1400" b="1" i="1" u="none" strike="noStrike">
                <a:solidFill>
                  <a:srgbClr val="7F7F7F"/>
                </a:solidFill>
                <a:effectLst/>
                <a:uFillTx/>
                <a:latin typeface="Calibri Light"/>
                <a:ea typeface="Calibri"/>
              </a:rPr>
              <a:t>2</a:t>
            </a:fld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Shape 20482"/>
          <p:cNvSpPr/>
          <p:nvPr/>
        </p:nvSpPr>
        <p:spPr>
          <a:xfrm>
            <a:off x="637920" y="1440000"/>
            <a:ext cx="11060280" cy="397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en-GB" sz="1400" b="0" u="none" strike="noStrike">
              <a:solidFill>
                <a:srgbClr val="000000"/>
              </a:solidFill>
              <a:effectLst/>
              <a:uFillTx/>
              <a:latin typeface="Calibri"/>
              <a:ea typeface="Microsoft YaHei"/>
            </a:endParaRPr>
          </a:p>
        </p:txBody>
      </p:sp>
      <p:sp>
        <p:nvSpPr>
          <p:cNvPr id="32" name="Shape 20485"/>
          <p:cNvSpPr/>
          <p:nvPr/>
        </p:nvSpPr>
        <p:spPr>
          <a:xfrm>
            <a:off x="637920" y="5940360"/>
            <a:ext cx="11060280" cy="1768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marL="379440" indent="-379440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79440" indent="-379440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79440" indent="-379440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79440" indent="-379440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79440" indent="-379440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79440" indent="-379440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Shape 20486"/>
          <p:cNvSpPr/>
          <p:nvPr/>
        </p:nvSpPr>
        <p:spPr>
          <a:xfrm>
            <a:off x="2852280" y="900000"/>
            <a:ext cx="5065920" cy="702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" name="Image 33"/>
          <p:cNvPicPr/>
          <p:nvPr/>
        </p:nvPicPr>
        <p:blipFill>
          <a:blip r:embed="rId3"/>
          <a:stretch/>
        </p:blipFill>
        <p:spPr>
          <a:xfrm>
            <a:off x="3134160" y="4860000"/>
            <a:ext cx="285480" cy="285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" name="Image 34"/>
          <p:cNvPicPr/>
          <p:nvPr/>
        </p:nvPicPr>
        <p:blipFill>
          <a:blip r:embed="rId4"/>
          <a:stretch/>
        </p:blipFill>
        <p:spPr>
          <a:xfrm>
            <a:off x="5760" y="1440000"/>
            <a:ext cx="12193200" cy="497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" name="Shape 5"/>
          <p:cNvSpPr/>
          <p:nvPr/>
        </p:nvSpPr>
        <p:spPr>
          <a:xfrm>
            <a:off x="78480" y="380880"/>
            <a:ext cx="11468502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r>
              <a:rPr lang="fr-FR" sz="4000" b="1" u="none" strike="noStrike" dirty="0">
                <a:solidFill>
                  <a:srgbClr val="0070C0"/>
                </a:solidFill>
                <a:effectLst/>
                <a:uFillTx/>
                <a:latin typeface="Calibri"/>
                <a:ea typeface="ＭＳ Ｐゴシック"/>
              </a:rPr>
              <a:t>ETAPE 1 : </a:t>
            </a:r>
            <a:r>
              <a:rPr lang="fr-FR" sz="4000" b="1" u="none" strike="noStrike" dirty="0">
                <a:effectLst/>
                <a:uFillTx/>
                <a:latin typeface="Calibri"/>
                <a:ea typeface="ＭＳ Ｐゴシック"/>
              </a:rPr>
              <a:t>Où trouver les informations sur les stages ?</a:t>
            </a:r>
            <a:endParaRPr lang="fr-FR" sz="4000" b="0" u="none" strike="noStrike" dirty="0"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sldNum" sz="quarter" idx="8"/>
          </p:nvPr>
        </p:nvSpPr>
        <p:spPr>
          <a:xfrm>
            <a:off x="11631613" y="6340475"/>
            <a:ext cx="561975" cy="363538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pos="0" algn="l"/>
              </a:tabLst>
              <a:defRPr lang="fr-FR" sz="1400" b="1" i="1" u="none" strike="noStrike">
                <a:solidFill>
                  <a:srgbClr val="7F7F7F"/>
                </a:solidFill>
                <a:effectLst/>
                <a:uFillTx/>
                <a:latin typeface="Calibri Light"/>
                <a:ea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pos="0" algn="l"/>
              </a:tabLst>
            </a:pPr>
            <a:fld id="{6985B07C-F0EC-4956-9BC6-EA20797F95C7}" type="slidenum">
              <a:rPr lang="fr-FR" sz="1400" b="1" i="1" u="none" strike="noStrike">
                <a:solidFill>
                  <a:srgbClr val="7F7F7F"/>
                </a:solidFill>
                <a:effectLst/>
                <a:uFillTx/>
                <a:latin typeface="Calibri Light"/>
                <a:ea typeface="Calibri"/>
              </a:rPr>
              <a:t>3</a:t>
            </a:fld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Shape 1"/>
          <p:cNvSpPr/>
          <p:nvPr/>
        </p:nvSpPr>
        <p:spPr>
          <a:xfrm>
            <a:off x="637920" y="1440000"/>
            <a:ext cx="11060280" cy="397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endParaRPr lang="en-GB" sz="1400" b="0" u="none" strike="noStrike">
              <a:solidFill>
                <a:srgbClr val="000000"/>
              </a:solidFill>
              <a:effectLst/>
              <a:uFillTx/>
              <a:latin typeface="Calibri"/>
              <a:ea typeface="Microsoft YaHei"/>
            </a:endParaRPr>
          </a:p>
        </p:txBody>
      </p:sp>
      <p:sp>
        <p:nvSpPr>
          <p:cNvPr id="39" name="Shape 2"/>
          <p:cNvSpPr/>
          <p:nvPr/>
        </p:nvSpPr>
        <p:spPr>
          <a:xfrm>
            <a:off x="381740" y="1964160"/>
            <a:ext cx="11399620" cy="440338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6800" rIns="90000" bIns="46800" anchor="t">
            <a:spAutoFit/>
          </a:bodyPr>
          <a:lstStyle/>
          <a:p>
            <a:pPr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80" algn="l"/>
                <a:tab pos="10782360" algn="l"/>
              </a:tabLst>
            </a:pPr>
            <a:r>
              <a:rPr lang="fr-FR" sz="28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Procédure des stages : </a:t>
            </a:r>
            <a:r>
              <a:rPr lang="fr-FR" sz="2800" b="0" u="none" strike="noStrike" dirty="0">
                <a:solidFill>
                  <a:srgbClr val="000000"/>
                </a:solidFill>
                <a:effectLst/>
                <a:uFillTx/>
                <a:latin typeface="Arial"/>
                <a:hlinkClick r:id="rId3"/>
              </a:rPr>
              <a:t>https://etudiants.univ-rennes2.fr/formation/stages/procedure-stages</a:t>
            </a:r>
            <a:endParaRPr lang="fr-F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80" algn="l"/>
                <a:tab pos="10782360" algn="l"/>
              </a:tabLst>
            </a:pPr>
            <a:endParaRPr lang="fr-F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buClr>
                <a:srgbClr val="002060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80" algn="l"/>
                <a:tab pos="10782360" algn="l"/>
              </a:tabLst>
            </a:pPr>
            <a:r>
              <a:rPr lang="fr-FR" sz="28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ＭＳ Ｐゴシック"/>
                <a:hlinkClick r:id="rId4"/>
              </a:rPr>
              <a:t>Fiche préparatoire</a:t>
            </a:r>
            <a:r>
              <a:rPr lang="fr-FR" sz="28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ＭＳ Ｐゴシック"/>
              </a:rPr>
              <a:t> (obligatoire) à faire </a:t>
            </a:r>
            <a:r>
              <a:rPr lang="fr-FR" sz="2800" b="1" dirty="0">
                <a:solidFill>
                  <a:srgbClr val="000000"/>
                </a:solidFill>
                <a:latin typeface="Calibri"/>
                <a:ea typeface="ＭＳ Ｐゴシック"/>
              </a:rPr>
              <a:t>avant la convention (</a:t>
            </a:r>
            <a:r>
              <a:rPr lang="fr-FR" sz="28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ＭＳ Ｐゴシック"/>
              </a:rPr>
              <a:t>à conserver vers vous)</a:t>
            </a:r>
            <a:endParaRPr lang="fr-F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80" algn="l"/>
                <a:tab pos="10782360" algn="l"/>
              </a:tabLst>
            </a:pPr>
            <a:endParaRPr lang="fr-F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80" algn="l"/>
                <a:tab pos="10782360" algn="l"/>
              </a:tabLst>
            </a:pPr>
            <a:endParaRPr lang="fr-F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buClr>
                <a:srgbClr val="002060"/>
              </a:buCl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80" algn="l"/>
                <a:tab pos="10782360" algn="l"/>
              </a:tabLst>
            </a:pPr>
            <a:r>
              <a:rPr lang="fr-FR" sz="28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ＭＳ Ｐゴシック"/>
                <a:hlinkClick r:id="rId5"/>
              </a:rPr>
              <a:t>Création de la convention via l’application stage</a:t>
            </a:r>
            <a:r>
              <a:rPr lang="fr-FR" sz="28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ＭＳ Ｐゴシック"/>
              </a:rPr>
              <a:t> en suivant la procédure </a:t>
            </a:r>
            <a:r>
              <a:rPr lang="fr-FR" sz="2800" b="1" u="none" strike="noStrike" dirty="0" err="1">
                <a:solidFill>
                  <a:srgbClr val="000000"/>
                </a:solidFill>
                <a:effectLst/>
                <a:uFillTx/>
                <a:latin typeface="Calibri"/>
                <a:ea typeface="ＭＳ Ｐゴシック"/>
              </a:rPr>
              <a:t>cf</a:t>
            </a:r>
            <a:endParaRPr lang="fr-F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80" algn="l"/>
                <a:tab pos="10782360" algn="l"/>
              </a:tabLst>
            </a:pPr>
            <a:endParaRPr lang="fr-F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80" algn="l"/>
                <a:tab pos="10782360" algn="l"/>
              </a:tabLst>
            </a:pPr>
            <a:endParaRPr lang="fr-F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Shape 3"/>
          <p:cNvSpPr/>
          <p:nvPr/>
        </p:nvSpPr>
        <p:spPr>
          <a:xfrm>
            <a:off x="637920" y="5940360"/>
            <a:ext cx="11060280" cy="1768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marL="379440" indent="-379440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79440" indent="-379440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79440" indent="-379440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79440" indent="-379440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79440" indent="-379440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79440" indent="-379440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Shape 4"/>
          <p:cNvSpPr/>
          <p:nvPr/>
        </p:nvSpPr>
        <p:spPr>
          <a:xfrm>
            <a:off x="2852280" y="900000"/>
            <a:ext cx="5065920" cy="702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643760" y="350280"/>
            <a:ext cx="10776240" cy="7372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FR" sz="4200" b="1" u="none" strike="noStrike" dirty="0">
                <a:solidFill>
                  <a:srgbClr val="0070C0"/>
                </a:solidFill>
                <a:effectLst/>
                <a:uFillTx/>
                <a:latin typeface="Calibri"/>
                <a:ea typeface="ＭＳ Ｐゴシック"/>
              </a:rPr>
              <a:t>ÉTAPE 2 : </a:t>
            </a:r>
            <a:r>
              <a:rPr lang="fr-FR" sz="4200" b="1" u="none" strike="noStrike" dirty="0">
                <a:effectLst/>
                <a:uFillTx/>
                <a:latin typeface="Calibri"/>
                <a:ea typeface="ＭＳ Ｐゴシック"/>
              </a:rPr>
              <a:t>Création de la convention</a:t>
            </a:r>
            <a:endParaRPr lang="fr-FR" sz="4200" b="0" u="none" strike="noStrike" dirty="0">
              <a:effectLst/>
              <a:uFillTx/>
              <a:latin typeface="Arial"/>
            </a:endParaRPr>
          </a:p>
        </p:txBody>
      </p:sp>
      <p:pic>
        <p:nvPicPr>
          <p:cNvPr id="43" name="Image 42"/>
          <p:cNvPicPr/>
          <p:nvPr/>
        </p:nvPicPr>
        <p:blipFill>
          <a:blip r:embed="rId6"/>
          <a:stretch/>
        </p:blipFill>
        <p:spPr>
          <a:xfrm>
            <a:off x="11698200" y="5054443"/>
            <a:ext cx="285480" cy="28548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sldNum" sz="quarter" idx="8"/>
          </p:nvPr>
        </p:nvSpPr>
        <p:spPr>
          <a:xfrm>
            <a:off x="11631613" y="6340475"/>
            <a:ext cx="561975" cy="363538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pos="0" algn="l"/>
              </a:tabLst>
              <a:defRPr lang="fr-FR" sz="1400" b="1" i="1" u="none" strike="noStrike">
                <a:solidFill>
                  <a:srgbClr val="7F7F7F"/>
                </a:solidFill>
                <a:effectLst/>
                <a:uFillTx/>
                <a:latin typeface="Calibri Light"/>
                <a:ea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pos="0" algn="l"/>
              </a:tabLst>
            </a:pPr>
            <a:fld id="{0C7E11FD-2C3A-4B5D-8ABE-6908CE84E658}" type="slidenum">
              <a:rPr lang="fr-FR" sz="1400" b="1" i="1" u="none" strike="noStrike">
                <a:solidFill>
                  <a:srgbClr val="7F7F7F"/>
                </a:solidFill>
                <a:effectLst/>
                <a:uFillTx/>
                <a:latin typeface="Calibri Light"/>
                <a:ea typeface="Calibri"/>
              </a:rPr>
              <a:t>4</a:t>
            </a:fld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Titre 3"/>
          <p:cNvSpPr/>
          <p:nvPr/>
        </p:nvSpPr>
        <p:spPr>
          <a:xfrm>
            <a:off x="3168360" y="360000"/>
            <a:ext cx="5471640" cy="63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000" b="1" u="none" strike="noStrike" dirty="0">
                <a:solidFill>
                  <a:srgbClr val="0070C0"/>
                </a:solidFill>
                <a:effectLst/>
                <a:uFillTx/>
                <a:latin typeface="Calibri"/>
                <a:ea typeface="Microsoft YaHei"/>
              </a:rPr>
              <a:t>ÉTAPE 3 </a:t>
            </a:r>
            <a:r>
              <a:rPr lang="fr-FR" sz="4000" b="1" u="none" strike="noStrike" dirty="0">
                <a:effectLst/>
                <a:uFillTx/>
                <a:latin typeface="Calibri"/>
                <a:ea typeface="Microsoft YaHei"/>
              </a:rPr>
              <a:t>Envoi du dossier</a:t>
            </a:r>
            <a:endParaRPr lang="fr-FR" sz="4000" b="0" u="none" strike="noStrike" dirty="0">
              <a:effectLst/>
              <a:uFillTx/>
              <a:latin typeface="Arial"/>
            </a:endParaRPr>
          </a:p>
        </p:txBody>
      </p:sp>
      <p:sp>
        <p:nvSpPr>
          <p:cNvPr id="46" name="Espace réservé du texte 3"/>
          <p:cNvSpPr/>
          <p:nvPr/>
        </p:nvSpPr>
        <p:spPr>
          <a:xfrm>
            <a:off x="883440" y="933120"/>
            <a:ext cx="10980000" cy="5939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rmAutofit/>
          </a:bodyPr>
          <a:lstStyle/>
          <a:p>
            <a:pPr>
              <a:lnSpc>
                <a:spcPct val="68000"/>
              </a:lnSpc>
            </a:pPr>
            <a:r>
              <a:rPr lang="fr-FR" sz="1000" b="1" u="none" strike="noStrike" dirty="0">
                <a:solidFill>
                  <a:srgbClr val="FF0000"/>
                </a:solidFill>
                <a:effectLst/>
                <a:uFillTx/>
                <a:latin typeface="Calibri"/>
                <a:ea typeface="Microsoft YaHei"/>
              </a:rPr>
              <a:t> </a:t>
            </a:r>
            <a:endParaRPr lang="fr-FR" sz="1000" b="0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8000"/>
              </a:lnSpc>
            </a:pPr>
            <a:r>
              <a:rPr lang="fr-FR" sz="1000" b="1" u="none" strike="noStrike" dirty="0">
                <a:solidFill>
                  <a:srgbClr val="FF0000"/>
                </a:solidFill>
                <a:effectLst/>
                <a:uFillTx/>
                <a:latin typeface="Calibri"/>
                <a:ea typeface="Microsoft YaHei"/>
              </a:rPr>
              <a:t> </a:t>
            </a:r>
            <a:endParaRPr lang="fr-FR" sz="1000" b="0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8000"/>
              </a:lnSpc>
            </a:pPr>
            <a:r>
              <a:rPr lang="fr-FR" sz="1000" b="1" u="none" strike="noStrike" dirty="0">
                <a:solidFill>
                  <a:srgbClr val="FF0000"/>
                </a:solidFill>
                <a:effectLst/>
                <a:uFillTx/>
                <a:latin typeface="Calibri"/>
                <a:ea typeface="Microsoft YaHei"/>
              </a:rPr>
              <a:t> </a:t>
            </a:r>
            <a:endParaRPr lang="fr-FR" sz="1000" b="0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8000"/>
              </a:lnSpc>
            </a:pPr>
            <a:endParaRPr lang="fr-FR" sz="1000" b="0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8000"/>
              </a:lnSpc>
              <a:spcBef>
                <a:spcPts val="624"/>
              </a:spcBef>
              <a:spcAft>
                <a:spcPts val="425"/>
              </a:spcAft>
            </a:pPr>
            <a:r>
              <a:rPr lang="fr-FR" sz="10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📥       1. </a:t>
            </a:r>
            <a:r>
              <a:rPr lang="fr-FR" sz="12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Télécharger la convention en version PDF et la renommer </a:t>
            </a:r>
            <a:r>
              <a:rPr lang="fr-FR" sz="12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(Ne pas faire signer en amont) :</a:t>
            </a:r>
            <a:endParaRPr lang="fr-FR" sz="12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8000"/>
              </a:lnSpc>
              <a:spcBef>
                <a:spcPts val="624"/>
              </a:spcBef>
              <a:spcAft>
                <a:spcPts val="425"/>
              </a:spcAft>
            </a:pPr>
            <a:r>
              <a:rPr lang="fr-FR" sz="12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            </a:t>
            </a:r>
            <a:r>
              <a:rPr lang="fr-FR" sz="1200" b="0" u="none" strike="noStrike" dirty="0" err="1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UFR_NOM_Prénom_numéro_de_convention</a:t>
            </a:r>
            <a:endParaRPr lang="fr-FR" sz="12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8000"/>
              </a:lnSpc>
              <a:spcBef>
                <a:spcPts val="624"/>
              </a:spcBef>
              <a:spcAft>
                <a:spcPts val="425"/>
              </a:spcAft>
            </a:pPr>
            <a:r>
              <a:rPr lang="fr-FR" sz="12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            Ex : SH_DUPONT_Nicolas_118218</a:t>
            </a:r>
            <a:endParaRPr lang="fr-FR" sz="1200" b="0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8000"/>
              </a:lnSpc>
              <a:spcBef>
                <a:spcPts val="624"/>
              </a:spcBef>
              <a:spcAft>
                <a:spcPts val="425"/>
              </a:spcAft>
            </a:pPr>
            <a:endParaRPr lang="fr-FR" sz="1000" b="0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8000"/>
              </a:lnSpc>
              <a:spcBef>
                <a:spcPts val="624"/>
              </a:spcBef>
              <a:spcAft>
                <a:spcPts val="425"/>
              </a:spcAft>
            </a:pPr>
            <a:r>
              <a:rPr lang="fr-FR" sz="10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 📎         2</a:t>
            </a:r>
            <a:r>
              <a:rPr lang="fr-FR" sz="12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. Préparer vos pièces justificatives et les renommer (EX : </a:t>
            </a:r>
            <a:r>
              <a:rPr lang="fr-FR" sz="1200" b="1" u="none" strike="noStrike" dirty="0" err="1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SH_DUPONT_Nicolas_AD</a:t>
            </a:r>
            <a:r>
              <a:rPr lang="fr-FR" sz="12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) :  </a:t>
            </a:r>
            <a:endParaRPr lang="fr-FR" sz="12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 marL="216000" indent="-216000">
              <a:lnSpc>
                <a:spcPct val="68000"/>
              </a:lnSpc>
              <a:spcBef>
                <a:spcPts val="624"/>
              </a:spcBef>
              <a:spcAft>
                <a:spcPts val="425"/>
              </a:spcAft>
              <a:buClr>
                <a:srgbClr val="000000"/>
              </a:buClr>
              <a:buFont typeface="Wingdings" charset="2"/>
              <a:buChar char=""/>
            </a:pPr>
            <a:r>
              <a:rPr lang="fr-FR" sz="12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Attestation de Droits de la carte (AD) </a:t>
            </a:r>
            <a:endParaRPr lang="fr-FR" sz="12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 marL="216000" indent="-216000">
              <a:lnSpc>
                <a:spcPct val="68000"/>
              </a:lnSpc>
              <a:spcBef>
                <a:spcPts val="624"/>
              </a:spcBef>
              <a:spcAft>
                <a:spcPts val="425"/>
              </a:spcAft>
              <a:buClr>
                <a:srgbClr val="000000"/>
              </a:buClr>
              <a:buFont typeface="Wingdings" charset="2"/>
              <a:buChar char=""/>
            </a:pPr>
            <a:r>
              <a:rPr lang="fr-FR" sz="12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Attestation d’assurance Responsabilité Civile VIE PRIVEE, SCOLAIRE ou EXTRA-SCOLAIRE (RC)</a:t>
            </a:r>
            <a:endParaRPr lang="fr-FR" sz="12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8000"/>
              </a:lnSpc>
              <a:spcBef>
                <a:spcPts val="624"/>
              </a:spcBef>
              <a:spcAft>
                <a:spcPts val="425"/>
              </a:spcAft>
            </a:pPr>
            <a:r>
              <a:rPr lang="fr-FR" sz="12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              Ne pas les fusionner – Un PDF par pièce jointe !</a:t>
            </a:r>
            <a:endParaRPr lang="fr-FR" sz="1200" b="0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8000"/>
              </a:lnSpc>
              <a:spcBef>
                <a:spcPts val="624"/>
              </a:spcBef>
              <a:spcAft>
                <a:spcPts val="425"/>
              </a:spcAft>
            </a:pPr>
            <a:endParaRPr lang="fr-FR" sz="1000" b="0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8000"/>
              </a:lnSpc>
              <a:spcBef>
                <a:spcPts val="624"/>
              </a:spcBef>
              <a:spcAft>
                <a:spcPts val="425"/>
              </a:spcAft>
            </a:pPr>
            <a:r>
              <a:rPr lang="fr-FR" sz="21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✉️</a:t>
            </a:r>
            <a:r>
              <a:rPr lang="fr-FR" sz="10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lang="fr-FR" sz="12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3. Envoyer le tout à :</a:t>
            </a:r>
            <a:r>
              <a:rPr lang="fr-FR" sz="12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lang="fr-FR" sz="1200" b="0" i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  <a:hlinkClick r:id="rId3"/>
              </a:rPr>
              <a:t>suio-ip-stage@univ-rennes2.fr</a:t>
            </a:r>
            <a:r>
              <a:rPr lang="fr-FR" sz="1200" b="0" i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 </a:t>
            </a:r>
            <a:r>
              <a:rPr lang="fr-FR" sz="12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en un seul mail avec les infos ci-dessous :</a:t>
            </a:r>
            <a:endParaRPr lang="fr-FR" sz="12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8000"/>
              </a:lnSpc>
              <a:spcBef>
                <a:spcPts val="624"/>
              </a:spcBef>
              <a:spcAft>
                <a:spcPts val="425"/>
              </a:spcAft>
            </a:pPr>
            <a:r>
              <a:rPr lang="fr-FR" sz="1200" b="0" u="none" strike="noStrike" dirty="0">
                <a:solidFill>
                  <a:srgbClr val="00A933"/>
                </a:solidFill>
                <a:effectLst/>
                <a:uFillTx/>
                <a:latin typeface="Calibri"/>
                <a:ea typeface="Microsoft YaHei"/>
              </a:rPr>
              <a:t>a)</a:t>
            </a:r>
            <a:r>
              <a:rPr lang="fr-FR" sz="12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lang="fr-FR" sz="12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objet :</a:t>
            </a:r>
            <a:r>
              <a:rPr lang="fr-FR" sz="12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lang="fr-FR" sz="1200" b="0" u="none" strike="noStrike" dirty="0" err="1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UFR_</a:t>
            </a:r>
            <a:r>
              <a:rPr lang="fr-FR" sz="1200" b="0" u="none" strike="noStrike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uFillTx/>
                <a:latin typeface="Calibri"/>
                <a:ea typeface="Microsoft YaHei"/>
              </a:rPr>
              <a:t>ANNEE_MOIS_JOUR</a:t>
            </a:r>
            <a:r>
              <a:rPr lang="fr-FR" sz="1200" b="0" u="none" strike="noStrike" dirty="0" err="1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_NOM_Prénom</a:t>
            </a:r>
            <a:r>
              <a:rPr lang="fr-FR" sz="12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_« indiquer votre demande »</a:t>
            </a:r>
            <a:r>
              <a:rPr lang="fr-FR" sz="1200" b="0" u="none" strike="noStrike" dirty="0">
                <a:solidFill>
                  <a:srgbClr val="101BEC"/>
                </a:solidFill>
                <a:effectLst/>
                <a:uFillTx/>
                <a:latin typeface="Calibri"/>
                <a:ea typeface="Microsoft YaHei"/>
              </a:rPr>
              <a:t>. </a:t>
            </a:r>
            <a:r>
              <a:rPr lang="fr-FR" sz="12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Attention ! Tous fichiers mal nommés entraînent un retard de traitement.</a:t>
            </a:r>
            <a:endParaRPr lang="fr-FR" sz="12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0000"/>
              </a:lnSpc>
            </a:pPr>
            <a:endParaRPr lang="fr-FR" sz="12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0000"/>
              </a:lnSpc>
            </a:pPr>
            <a:r>
              <a:rPr lang="fr-FR" sz="10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    </a:t>
            </a:r>
            <a:endParaRPr lang="fr-FR" sz="10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0000"/>
              </a:lnSpc>
            </a:pPr>
            <a:r>
              <a:rPr lang="fr-FR" sz="10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                      </a:t>
            </a:r>
            <a:endParaRPr lang="fr-FR" sz="10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0000"/>
              </a:lnSpc>
            </a:pPr>
            <a:r>
              <a:rPr lang="fr-FR" sz="10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            </a:t>
            </a:r>
            <a:r>
              <a:rPr lang="fr-FR" sz="12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Ex : SH_2024_10_26_DUPONT_Nicolas_convention pour signature </a:t>
            </a:r>
            <a:endParaRPr lang="fr-FR" sz="12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0000"/>
              </a:lnSpc>
            </a:pPr>
            <a:endParaRPr lang="fr-FR" sz="10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0000"/>
              </a:lnSpc>
            </a:pPr>
            <a:r>
              <a:rPr lang="fr-FR" sz="10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</a:t>
            </a:r>
            <a:endParaRPr lang="fr-FR" sz="10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0000"/>
              </a:lnSpc>
            </a:pPr>
            <a:endParaRPr lang="fr-FR" sz="10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0000"/>
              </a:lnSpc>
            </a:pPr>
            <a:endParaRPr lang="fr-FR" sz="10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0000"/>
              </a:lnSpc>
            </a:pPr>
            <a:r>
              <a:rPr lang="fr-FR" sz="1200" b="0" u="none" strike="noStrike" dirty="0">
                <a:solidFill>
                  <a:srgbClr val="00A933"/>
                </a:solidFill>
                <a:effectLst/>
                <a:uFillTx/>
                <a:latin typeface="Calibri"/>
                <a:ea typeface="Microsoft YaHei"/>
              </a:rPr>
              <a:t>b)</a:t>
            </a:r>
            <a:r>
              <a:rPr lang="fr-FR" sz="12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lang="fr-FR" sz="12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dans le mail</a:t>
            </a:r>
            <a:r>
              <a:rPr lang="fr-FR" sz="12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indiquer dans l’ordre  :</a:t>
            </a:r>
            <a:endParaRPr lang="fr-FR" sz="12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0000"/>
              </a:lnSpc>
            </a:pPr>
            <a:r>
              <a:rPr lang="fr-FR" sz="12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</a:t>
            </a:r>
            <a:endParaRPr lang="fr-FR" sz="12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 marL="216000" indent="-216000">
              <a:lnSpc>
                <a:spcPct val="8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u="none" strike="noStrike" dirty="0">
                <a:solidFill>
                  <a:srgbClr val="0000FF"/>
                </a:solidFill>
                <a:effectLst/>
                <a:uFillTx/>
                <a:latin typeface="Calibri"/>
                <a:ea typeface="Microsoft YaHei"/>
              </a:rPr>
              <a:t>étudiant : </a:t>
            </a:r>
            <a:r>
              <a:rPr lang="fr-FR" sz="12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Nom – Prénom- numéro étudiant : </a:t>
            </a:r>
            <a:r>
              <a:rPr lang="fr-FR" sz="12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  <a:hlinkClick r:id="rId4"/>
              </a:rPr>
              <a:t>nom.prenom@etudiant.univ-rennes2.fr</a:t>
            </a:r>
            <a:endParaRPr lang="fr-FR" sz="12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 marL="216000" indent="-216000">
              <a:lnSpc>
                <a:spcPct val="8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fr-FR" sz="12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 marL="216000" indent="-216000">
              <a:lnSpc>
                <a:spcPct val="8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u="none" strike="noStrike" dirty="0">
                <a:solidFill>
                  <a:srgbClr val="0000FF"/>
                </a:solidFill>
                <a:effectLst/>
                <a:uFillTx/>
                <a:latin typeface="Calibri"/>
                <a:ea typeface="Microsoft YaHei"/>
              </a:rPr>
              <a:t>enseignant de rennes 2 : </a:t>
            </a:r>
            <a:r>
              <a:rPr lang="fr-FR" sz="12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Nom - Prénom : adresse mail de l’enseignant ou votre responsable d’année </a:t>
            </a:r>
            <a:endParaRPr lang="fr-FR" sz="12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 marL="216000" indent="-216000">
              <a:lnSpc>
                <a:spcPct val="8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fr-FR" sz="12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 marL="216000" indent="-216000">
              <a:lnSpc>
                <a:spcPct val="8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u="none" strike="noStrike" dirty="0">
                <a:solidFill>
                  <a:srgbClr val="0000FF"/>
                </a:solidFill>
                <a:effectLst/>
                <a:uFillTx/>
                <a:latin typeface="Calibri"/>
                <a:ea typeface="Microsoft YaHei"/>
              </a:rPr>
              <a:t>tuteur de stage </a:t>
            </a:r>
            <a:r>
              <a:rPr lang="fr-FR" sz="12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: Nom – Prénom : adresse mail de la personne qui vous encadre sur le lieu de stage</a:t>
            </a:r>
            <a:endParaRPr lang="fr-FR" sz="12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 marL="216000" indent="-216000">
              <a:lnSpc>
                <a:spcPct val="8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fr-FR" sz="12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 marL="216000" indent="-216000">
              <a:lnSpc>
                <a:spcPct val="8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u="none" strike="noStrike" dirty="0">
                <a:solidFill>
                  <a:srgbClr val="0000FF"/>
                </a:solidFill>
                <a:effectLst/>
                <a:uFillTx/>
                <a:latin typeface="Calibri"/>
                <a:ea typeface="Microsoft YaHei"/>
              </a:rPr>
              <a:t>structure d’accueil :</a:t>
            </a:r>
            <a:r>
              <a:rPr lang="fr-FR" sz="1200" b="0" u="none" strike="noStrike" dirty="0">
                <a:solidFill>
                  <a:srgbClr val="0070C0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lang="fr-FR" sz="12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Nom - Prénom : adresse mail du représentant légal de la structure ou du délégataire.</a:t>
            </a:r>
            <a:r>
              <a:rPr lang="fr-FR" sz="1200" b="1" u="none" strike="noStrike" dirty="0">
                <a:solidFill>
                  <a:srgbClr val="000000"/>
                </a:solidFill>
                <a:effectLst/>
                <a:uFillTx/>
                <a:latin typeface="Arial"/>
                <a:ea typeface="Microsoft YaHei"/>
              </a:rPr>
              <a:t>  </a:t>
            </a:r>
          </a:p>
          <a:p>
            <a:pPr>
              <a:lnSpc>
                <a:spcPct val="60000"/>
              </a:lnSpc>
            </a:pPr>
            <a:endParaRPr lang="fr-FR" sz="10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0000"/>
              </a:lnSpc>
            </a:pPr>
            <a:endParaRPr lang="fr-FR" sz="10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>
              <a:lnSpc>
                <a:spcPct val="60000"/>
              </a:lnSpc>
            </a:pPr>
            <a:endParaRPr lang="fr-FR" sz="10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 algn="ctr">
              <a:lnSpc>
                <a:spcPct val="68000"/>
              </a:lnSpc>
              <a:spcBef>
                <a:spcPts val="624"/>
              </a:spcBef>
              <a:spcAft>
                <a:spcPts val="425"/>
              </a:spcAft>
            </a:pPr>
            <a:r>
              <a:rPr lang="fr-FR" sz="1200" b="1" u="sng" strike="noStrike" dirty="0">
                <a:solidFill>
                  <a:srgbClr val="FF0000"/>
                </a:solidFill>
                <a:effectLst/>
                <a:highlight>
                  <a:srgbClr val="FFFF00"/>
                </a:highlight>
                <a:uFillTx/>
                <a:latin typeface="Calibri"/>
                <a:ea typeface="Microsoft YaHei"/>
              </a:rPr>
              <a:t>Les signatures scannées ne sont pas autorisées : aucune dérogation possible.</a:t>
            </a:r>
            <a:endParaRPr lang="fr-FR" sz="1200" b="1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 algn="ctr">
              <a:lnSpc>
                <a:spcPct val="60000"/>
              </a:lnSpc>
            </a:pPr>
            <a:endParaRPr lang="fr-FR" sz="1000" b="0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 algn="ctr">
              <a:lnSpc>
                <a:spcPct val="60000"/>
              </a:lnSpc>
            </a:pPr>
            <a:endParaRPr lang="fr-FR" sz="1000" b="0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 algn="ctr">
              <a:lnSpc>
                <a:spcPct val="60000"/>
              </a:lnSpc>
            </a:pPr>
            <a:endParaRPr lang="fr-FR" sz="1000" b="0" u="none" strike="noStrike" dirty="0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988518" y="4140979"/>
            <a:ext cx="1260000" cy="180000"/>
          </a:xfrm>
          <a:prstGeom prst="rect">
            <a:avLst/>
          </a:prstGeom>
          <a:solidFill>
            <a:srgbClr val="FFFFFF"/>
          </a:solidFill>
          <a:ln w="0"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60000"/>
              </a:lnSpc>
            </a:pPr>
            <a:r>
              <a:rPr lang="fr-FR" sz="1000" b="0" i="1" u="none" strike="noStrike" dirty="0">
                <a:solidFill>
                  <a:srgbClr val="101BEC"/>
                </a:solidFill>
                <a:effectLst/>
                <a:highlight>
                  <a:srgbClr val="FFFF00"/>
                </a:highlight>
                <a:uFillTx/>
                <a:latin typeface="Calibri"/>
                <a:ea typeface="Microsoft YaHei"/>
              </a:rPr>
              <a:t>du début de stage</a:t>
            </a:r>
            <a:endParaRPr lang="fr-FR" sz="1000" b="0" u="none" strike="noStrike" dirty="0">
              <a:solidFill>
                <a:srgbClr val="000000"/>
              </a:solidFill>
              <a:effectLst/>
              <a:highlight>
                <a:srgbClr val="FFFF00"/>
              </a:highlight>
              <a:uFillTx/>
              <a:latin typeface="Arial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D6E905C-1F54-4586-B7B2-F407604D33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73145" y="1225117"/>
            <a:ext cx="4490295" cy="227851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ldNum" sz="quarter" idx="8"/>
          </p:nvPr>
        </p:nvSpPr>
        <p:spPr>
          <a:xfrm>
            <a:off x="11631613" y="6340475"/>
            <a:ext cx="561975" cy="363538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pos="0" algn="l"/>
              </a:tabLst>
              <a:defRPr lang="fr-FR" sz="1400" b="1" i="1" u="none" strike="noStrike">
                <a:solidFill>
                  <a:srgbClr val="7F7F7F"/>
                </a:solidFill>
                <a:effectLst/>
                <a:uFillTx/>
                <a:latin typeface="Calibri Light"/>
                <a:ea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pos="0" algn="l"/>
              </a:tabLst>
            </a:pPr>
            <a:fld id="{7B8C5335-044A-4226-A9D5-03F1E9FDC006}" type="slidenum">
              <a:rPr lang="fr-FR" sz="1400" b="1" i="1" u="none" strike="noStrike">
                <a:solidFill>
                  <a:srgbClr val="7F7F7F"/>
                </a:solidFill>
                <a:effectLst/>
                <a:uFillTx/>
                <a:latin typeface="Calibri Light"/>
                <a:ea typeface="Calibri"/>
              </a:rPr>
              <a:t>5</a:t>
            </a:fld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597240" y="826060"/>
            <a:ext cx="10742760" cy="5791414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spAutoFit/>
          </a:bodyPr>
          <a:lstStyle/>
          <a:p>
            <a:r>
              <a:rPr lang="fr-FR" sz="1800" b="1" u="sng" strike="noStrike" dirty="0">
                <a:solidFill>
                  <a:srgbClr val="000000"/>
                </a:solidFill>
                <a:effectLst/>
                <a:uFillTx/>
                <a:latin typeface="Calibri"/>
              </a:rPr>
              <a:t>Traitement des conventions de stage – Bilan</a:t>
            </a:r>
            <a:endParaRPr lang="fr-FR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fr-FR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fr-FR" sz="18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🔹</a:t>
            </a:r>
            <a:r>
              <a:rPr lang="fr-FR" sz="18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4000</a:t>
            </a:r>
            <a:r>
              <a:rPr lang="fr-FR" sz="1800" b="1" u="none" strike="noStrike" dirty="0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lang="fr-FR" sz="1800" b="0" u="none" strike="noStrike" dirty="0">
                <a:solidFill>
                  <a:srgbClr val="000000"/>
                </a:solidFill>
                <a:effectLst/>
                <a:uFillTx/>
                <a:latin typeface="Calibri"/>
              </a:rPr>
              <a:t>stages réellement réalisés (validés administrativement)</a:t>
            </a:r>
            <a:endParaRPr lang="fr-FR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fr-FR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fr-FR" sz="18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🔹</a:t>
            </a:r>
            <a:r>
              <a:rPr lang="fr-FR" sz="18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7592</a:t>
            </a:r>
            <a:r>
              <a:rPr lang="fr-FR" sz="18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dossiers </a:t>
            </a:r>
            <a:r>
              <a:rPr lang="fr-FR" sz="18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traités par 2 gestionnaires</a:t>
            </a:r>
            <a:endParaRPr lang="fr-FR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fr-FR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fr-FR" sz="18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                    4000 </a:t>
            </a:r>
            <a:r>
              <a:rPr lang="fr-FR" sz="18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dossiers corrects</a:t>
            </a:r>
            <a:endParaRPr lang="fr-FR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fr-FR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fr-FR" sz="18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                    3592 </a:t>
            </a:r>
            <a:r>
              <a:rPr lang="fr-FR" sz="18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envoyés avec des erreurs</a:t>
            </a:r>
            <a:endParaRPr lang="fr-FR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fr-FR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fr-FR" sz="18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Conséquences pour les étudiants :</a:t>
            </a:r>
            <a:r>
              <a:rPr lang="fr-FR" sz="18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Rallongement du traitement de leurs dossiers, annulation des stages par les structures.</a:t>
            </a:r>
            <a:endParaRPr lang="fr-FR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fr-FR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fr-FR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fr-FR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79440" indent="-379440" defTabSz="449280">
              <a:lnSpc>
                <a:spcPct val="100000"/>
              </a:lnSpc>
              <a:tabLst>
                <a:tab pos="0" algn="l"/>
              </a:tabLst>
            </a:pPr>
            <a:r>
              <a:rPr lang="fr-FR" sz="1800" b="1" u="sng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Objectifs à atteindre pour l’année universitaire 2025/2026 :  </a:t>
            </a:r>
            <a:endParaRPr lang="fr-FR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79440" indent="-379440" defTabSz="449280">
              <a:lnSpc>
                <a:spcPct val="115000"/>
              </a:lnSpc>
              <a:spcBef>
                <a:spcPts val="2551"/>
              </a:spcBef>
              <a:spcAft>
                <a:spcPts val="992"/>
              </a:spcAft>
              <a:tabLst>
                <a:tab pos="0" algn="l"/>
              </a:tabLst>
            </a:pPr>
            <a:r>
              <a:rPr lang="fr-FR" sz="1800" b="1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	Réduire le délai de traitements des dossiers des étudiants en limitant la réception des dossiers erronés  : </a:t>
            </a:r>
            <a:r>
              <a:rPr lang="fr-FR" sz="18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			sensibilisation des étudiants sur l’importance de la rigueur des infos transmises dans les conventions et les mails.</a:t>
            </a:r>
            <a:endParaRPr lang="fr-FR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Shape 22534"/>
          <p:cNvSpPr/>
          <p:nvPr/>
        </p:nvSpPr>
        <p:spPr>
          <a:xfrm>
            <a:off x="2924028" y="309181"/>
            <a:ext cx="8306640" cy="39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r>
              <a:rPr lang="fr-FR" sz="2000" b="1" u="none" strike="noStrike" dirty="0">
                <a:solidFill>
                  <a:srgbClr val="002060"/>
                </a:solidFill>
                <a:effectLst/>
                <a:uFillTx/>
                <a:latin typeface="Calibri"/>
                <a:ea typeface="Microsoft YaHei"/>
              </a:rPr>
              <a:t>L’année universitaire 2024/2025 en quelques chiffres…..</a:t>
            </a:r>
            <a:endParaRPr lang="fr-FR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Forme libre : forme 50"/>
          <p:cNvSpPr/>
          <p:nvPr/>
        </p:nvSpPr>
        <p:spPr>
          <a:xfrm>
            <a:off x="1260000" y="3069000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841" h="854">
                <a:moveTo>
                  <a:pt x="517" y="247"/>
                </a:moveTo>
                <a:lnTo>
                  <a:pt x="517" y="415"/>
                </a:lnTo>
                <a:lnTo>
                  <a:pt x="264" y="415"/>
                </a:lnTo>
                <a:lnTo>
                  <a:pt x="264" y="0"/>
                </a:lnTo>
                <a:lnTo>
                  <a:pt x="0" y="0"/>
                </a:lnTo>
                <a:lnTo>
                  <a:pt x="0" y="680"/>
                </a:lnTo>
                <a:lnTo>
                  <a:pt x="517" y="680"/>
                </a:lnTo>
                <a:lnTo>
                  <a:pt x="517" y="854"/>
                </a:lnTo>
                <a:lnTo>
                  <a:pt x="841" y="547"/>
                </a:lnTo>
                <a:lnTo>
                  <a:pt x="517" y="247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Flèche : droite 51"/>
          <p:cNvSpPr/>
          <p:nvPr/>
        </p:nvSpPr>
        <p:spPr>
          <a:xfrm flipV="1">
            <a:off x="853588" y="5941940"/>
            <a:ext cx="540000" cy="1800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ldNum" sz="quarter" idx="8"/>
          </p:nvPr>
        </p:nvSpPr>
        <p:spPr>
          <a:xfrm>
            <a:off x="11631613" y="6340475"/>
            <a:ext cx="561975" cy="363538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pos="0" algn="l"/>
              </a:tabLst>
              <a:defRPr lang="fr-FR" sz="1400" b="1" i="1" u="none" strike="noStrike">
                <a:solidFill>
                  <a:srgbClr val="7F7F7F"/>
                </a:solidFill>
                <a:effectLst/>
                <a:uFillTx/>
                <a:latin typeface="Calibri Light"/>
                <a:ea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buNone/>
              <a:tabLst>
                <a:tab pos="0" algn="l"/>
              </a:tabLst>
            </a:pPr>
            <a:fld id="{2CCDEEE6-72F5-4DFF-BBD1-5AEDE379BF30}" type="slidenum">
              <a:rPr lang="fr-FR" sz="1400" b="1" i="1" u="none" strike="noStrike">
                <a:solidFill>
                  <a:srgbClr val="7F7F7F"/>
                </a:solidFill>
                <a:effectLst/>
                <a:uFillTx/>
                <a:latin typeface="Calibri Light"/>
                <a:ea typeface="Calibri"/>
              </a:rPr>
              <a:t>6</a:t>
            </a:fld>
            <a:endParaRPr lang="fr-F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ZoneTexte 53"/>
          <p:cNvSpPr txBox="1"/>
          <p:nvPr/>
        </p:nvSpPr>
        <p:spPr>
          <a:xfrm>
            <a:off x="180000" y="1080360"/>
            <a:ext cx="10415880" cy="6095087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spAutoFit/>
          </a:bodyPr>
          <a:lstStyle/>
          <a:p>
            <a:pPr>
              <a:spcBef>
                <a:spcPts val="600"/>
              </a:spcBef>
            </a:pPr>
            <a:r>
              <a:rPr lang="fr-FR" sz="1100" b="1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📝 1. Déroulement de la procédure</a:t>
            </a:r>
            <a:endParaRPr lang="fr-FR" sz="11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00"/>
              </a:spcBef>
            </a:pPr>
            <a:r>
              <a:rPr lang="fr-FR" sz="11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Une fois le dossier déposé sur ESUP Signature</a:t>
            </a:r>
            <a:r>
              <a:rPr lang="fr-FR" sz="1100" b="1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 par le bureau des stages</a:t>
            </a:r>
            <a:r>
              <a:rPr lang="fr-FR" sz="11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, chaque signataire reçoit un lien par mail de : </a:t>
            </a:r>
            <a:r>
              <a:rPr lang="fr-FR" sz="1100" b="0" i="1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no-reply+esup-signature@univ-rennes2.fr</a:t>
            </a:r>
            <a:endParaRPr lang="fr-FR" sz="11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00"/>
              </a:spcBef>
            </a:pPr>
            <a:r>
              <a:rPr lang="fr-FR" sz="11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Ordre des signatures (non modifiable) : </a:t>
            </a:r>
            <a:r>
              <a:rPr lang="fr-FR" sz="1100" b="0" i="1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Étudiant → Enseignant → Tuteur professionnel → Structure d’accueil → Chargée d’insertion Rennes 2</a:t>
            </a:r>
            <a:endParaRPr lang="fr-FR" sz="11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00"/>
              </a:spcBef>
            </a:pPr>
            <a:r>
              <a:rPr lang="fr-FR" sz="11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Chaque personne clique sur le lien, suit les instructions et signe via les boutons indiqués.</a:t>
            </a:r>
          </a:p>
          <a:p>
            <a:pPr>
              <a:spcBef>
                <a:spcPts val="600"/>
              </a:spcBef>
            </a:pPr>
            <a:r>
              <a:rPr lang="fr-FR" sz="1100" u="sng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 devez impérativement aller à la dernière page de la convention pour signer. Dans le cas contraire, la signature s’affichera au milieu de la page 1.</a:t>
            </a:r>
            <a:endParaRPr lang="fr-FR" sz="1100" u="sng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fr-FR" sz="11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📩 Une fois toutes les signatures apposées, chaque signataire reçoit un lien pour télécharger la convention finalisée.</a:t>
            </a:r>
          </a:p>
          <a:p>
            <a:endParaRPr lang="fr-FR" sz="11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fr-FR" sz="1100" dirty="0">
              <a:solidFill>
                <a:srgbClr val="000000"/>
              </a:solidFill>
              <a:latin typeface="Arial"/>
            </a:endParaRPr>
          </a:p>
          <a:p>
            <a:endParaRPr lang="fr-FR" sz="11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600"/>
              </a:spcAft>
            </a:pPr>
            <a:r>
              <a:rPr lang="fr-FR" sz="1100" b="1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👀 2. Suivi de l’état des signatures (étudiant)</a:t>
            </a:r>
            <a:endParaRPr lang="fr-FR" sz="11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600"/>
              </a:spcAft>
            </a:pPr>
            <a:r>
              <a:rPr lang="fr-FR" sz="11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Cliquez à nouveau sur le mail contenant le lien initial pour voir l’avancement (visible à gauche de l’écran).</a:t>
            </a:r>
          </a:p>
          <a:p>
            <a:pPr>
              <a:spcAft>
                <a:spcPts val="600"/>
              </a:spcAft>
            </a:pPr>
            <a:r>
              <a:rPr lang="fr-FR" sz="11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En cas de blocage, vous pouvez relancer le ou les signataires concernés (mail ou téléphone).</a:t>
            </a:r>
          </a:p>
          <a:p>
            <a:endParaRPr lang="fr-FR" sz="11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fr-FR" sz="1100" dirty="0">
              <a:solidFill>
                <a:srgbClr val="000000"/>
              </a:solidFill>
              <a:latin typeface="Arial"/>
            </a:endParaRPr>
          </a:p>
          <a:p>
            <a:endParaRPr lang="fr-FR" sz="11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600"/>
              </a:spcAft>
            </a:pPr>
            <a:r>
              <a:rPr lang="fr-FR" sz="1100" b="1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🔁 3. Cas particulier : même personne = tuteur + structure</a:t>
            </a:r>
            <a:endParaRPr lang="fr-FR" sz="11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600"/>
              </a:spcAft>
            </a:pPr>
            <a:r>
              <a:rPr lang="fr-FR" sz="11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Elle doit signer deux fois :</a:t>
            </a:r>
          </a:p>
          <a:p>
            <a:pPr>
              <a:spcAft>
                <a:spcPts val="600"/>
              </a:spcAft>
            </a:pPr>
            <a:r>
              <a:rPr lang="fr-FR" sz="11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Soit en cliquant 2 fois sur le bouton bleu          qui clignote après la première signature,</a:t>
            </a:r>
          </a:p>
          <a:p>
            <a:pPr>
              <a:spcAft>
                <a:spcPts val="600"/>
              </a:spcAft>
            </a:pPr>
            <a:r>
              <a:rPr lang="fr-FR" sz="11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Soit en utilisant le deuxième lien reçu par mail.</a:t>
            </a:r>
          </a:p>
          <a:p>
            <a:endParaRPr lang="fr-FR" sz="11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fr-FR" sz="1100" dirty="0">
              <a:solidFill>
                <a:srgbClr val="000000"/>
              </a:solidFill>
              <a:latin typeface="Arial"/>
            </a:endParaRPr>
          </a:p>
          <a:p>
            <a:endParaRPr lang="fr-FR" sz="11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600"/>
              </a:spcAft>
            </a:pPr>
            <a:r>
              <a:rPr lang="fr-FR" sz="1100" b="1" u="none" strike="noStrike" dirty="0">
                <a:solidFill>
                  <a:srgbClr val="FF0000"/>
                </a:solidFill>
                <a:effectLst/>
                <a:uFillTx/>
                <a:latin typeface="Arial"/>
              </a:rPr>
              <a:t>⚠️ Conseils pratiques</a:t>
            </a:r>
            <a:endParaRPr lang="fr-FR" sz="11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600"/>
              </a:spcAft>
            </a:pPr>
            <a:r>
              <a:rPr lang="fr-FR" sz="1100" b="0" u="none" strike="noStrike" dirty="0">
                <a:solidFill>
                  <a:srgbClr val="FF0000"/>
                </a:solidFill>
                <a:effectLst/>
                <a:uFillTx/>
                <a:latin typeface="Arial"/>
              </a:rPr>
              <a:t>Demandez à l’entreprise de mettre en exception le domaine @univ-rennes2.fr si les mails n’arrivent pas.</a:t>
            </a:r>
            <a:endParaRPr lang="fr-FR" sz="11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600"/>
              </a:spcAft>
            </a:pPr>
            <a:r>
              <a:rPr lang="fr-FR" sz="1100" b="0" u="none" strike="noStrike" dirty="0">
                <a:solidFill>
                  <a:srgbClr val="FF0000"/>
                </a:solidFill>
                <a:effectLst/>
                <a:uFillTx/>
                <a:latin typeface="Arial"/>
              </a:rPr>
              <a:t>Pensez à vérifier vos spams.</a:t>
            </a:r>
            <a:endParaRPr lang="fr-FR" sz="11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600"/>
              </a:spcAft>
            </a:pPr>
            <a:r>
              <a:rPr lang="fr-FR" sz="1000" b="0" u="none" strike="noStrike" dirty="0">
                <a:solidFill>
                  <a:srgbClr val="FF0000"/>
                </a:solidFill>
                <a:effectLst/>
                <a:uFillTx/>
                <a:latin typeface="Arial"/>
              </a:rPr>
              <a:t>La réception de la convention signée par toutes les parties dépend de la réactivité de chaque signataire </a:t>
            </a:r>
            <a:endParaRPr lang="fr-FR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fr-FR" sz="11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5" name="Image 54"/>
          <p:cNvPicPr/>
          <p:nvPr/>
        </p:nvPicPr>
        <p:blipFill>
          <a:blip r:embed="rId3"/>
          <a:stretch/>
        </p:blipFill>
        <p:spPr>
          <a:xfrm>
            <a:off x="6840000" y="3231000"/>
            <a:ext cx="2340000" cy="189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" name="Image 55"/>
          <p:cNvPicPr/>
          <p:nvPr/>
        </p:nvPicPr>
        <p:blipFill>
          <a:blip r:embed="rId4"/>
          <a:stretch/>
        </p:blipFill>
        <p:spPr>
          <a:xfrm>
            <a:off x="6300000" y="1971000"/>
            <a:ext cx="4140000" cy="189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" name="Titre 2"/>
          <p:cNvSpPr/>
          <p:nvPr/>
        </p:nvSpPr>
        <p:spPr>
          <a:xfrm>
            <a:off x="3059640" y="360000"/>
            <a:ext cx="5471640" cy="63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000" b="1" u="none" strike="noStrike" dirty="0">
                <a:solidFill>
                  <a:srgbClr val="0070C0"/>
                </a:solidFill>
                <a:effectLst/>
                <a:uFillTx/>
                <a:latin typeface="Calibri"/>
                <a:ea typeface="Microsoft YaHei"/>
              </a:rPr>
              <a:t>ÉTAPE 4 </a:t>
            </a:r>
            <a:r>
              <a:rPr lang="fr-FR" sz="4000" b="1" u="none" strike="noStrike" dirty="0">
                <a:effectLst/>
                <a:uFillTx/>
                <a:latin typeface="Calibri"/>
                <a:ea typeface="Microsoft YaHei"/>
              </a:rPr>
              <a:t>ESUP Signature</a:t>
            </a:r>
            <a:endParaRPr lang="fr-FR" sz="4000" b="0" u="none" strike="noStrike" dirty="0">
              <a:effectLst/>
              <a:uFillTx/>
              <a:latin typeface="Arial"/>
            </a:endParaRPr>
          </a:p>
        </p:txBody>
      </p:sp>
      <p:pic>
        <p:nvPicPr>
          <p:cNvPr id="10" name="Image 10">
            <a:extLst>
              <a:ext uri="{FF2B5EF4-FFF2-40B4-BE49-F238E27FC236}">
                <a16:creationId xmlns:a16="http://schemas.microsoft.com/office/drawing/2014/main" id="{94A28E66-0570-444D-B1AA-8BFBA29DFB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3421" y="4702829"/>
            <a:ext cx="296219" cy="25919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1" name="Image 8">
            <a:extLst>
              <a:ext uri="{FF2B5EF4-FFF2-40B4-BE49-F238E27FC236}">
                <a16:creationId xmlns:a16="http://schemas.microsoft.com/office/drawing/2014/main" id="{2A6A5484-1428-4561-B59E-DDF77549477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07439" y="1212036"/>
            <a:ext cx="1281001" cy="2558637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2" name="Image 10">
            <a:extLst>
              <a:ext uri="{FF2B5EF4-FFF2-40B4-BE49-F238E27FC236}">
                <a16:creationId xmlns:a16="http://schemas.microsoft.com/office/drawing/2014/main" id="{BFFA5CB4-ACEC-40CF-A0C4-967CFC2B7DB7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t="61" r="69322" b="21388"/>
          <a:stretch>
            <a:fillRect/>
          </a:stretch>
        </p:blipFill>
        <p:spPr>
          <a:xfrm>
            <a:off x="8882338" y="2468466"/>
            <a:ext cx="1382855" cy="3989331"/>
          </a:xfrm>
          <a:prstGeom prst="rect">
            <a:avLst/>
          </a:prstGeom>
          <a:noFill/>
          <a:ln cap="flat">
            <a:noFill/>
          </a:ln>
        </p:spPr>
      </p:pic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5C46BA42-3FB1-4A73-A09F-0C834B6F83ED}"/>
              </a:ext>
            </a:extLst>
          </p:cNvPr>
          <p:cNvCxnSpPr>
            <a:cxnSpLocks/>
          </p:cNvCxnSpPr>
          <p:nvPr/>
        </p:nvCxnSpPr>
        <p:spPr>
          <a:xfrm>
            <a:off x="6300000" y="1971000"/>
            <a:ext cx="4098784" cy="0"/>
          </a:xfrm>
          <a:prstGeom prst="straightConnector1">
            <a:avLst/>
          </a:prstGeom>
          <a:noFill/>
          <a:ln w="19046" cap="flat">
            <a:solidFill>
              <a:srgbClr val="ED7D31"/>
            </a:solidFill>
            <a:prstDash val="solid"/>
            <a:miter/>
            <a:tailEnd type="arrow"/>
          </a:ln>
        </p:spPr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0CE596F2-6433-42E9-AA7E-4C1AEA18D47E}"/>
              </a:ext>
            </a:extLst>
          </p:cNvPr>
          <p:cNvCxnSpPr>
            <a:cxnSpLocks/>
          </p:cNvCxnSpPr>
          <p:nvPr/>
        </p:nvCxnSpPr>
        <p:spPr>
          <a:xfrm>
            <a:off x="3449020" y="3121073"/>
            <a:ext cx="2647774" cy="0"/>
          </a:xfrm>
          <a:prstGeom prst="straightConnector1">
            <a:avLst/>
          </a:prstGeom>
          <a:noFill/>
          <a:ln w="19046" cap="flat">
            <a:solidFill>
              <a:srgbClr val="ED7D31"/>
            </a:solidFill>
            <a:prstDash val="solid"/>
            <a:miter/>
            <a:tailEnd type="arrow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23553"/>
          <p:cNvSpPr/>
          <p:nvPr/>
        </p:nvSpPr>
        <p:spPr>
          <a:xfrm>
            <a:off x="4206600" y="5964120"/>
            <a:ext cx="158760" cy="338400"/>
          </a:xfrm>
          <a:custGeom>
            <a:avLst/>
            <a:gdLst>
              <a:gd name="textAreaLeft" fmla="*/ 0 w 158760"/>
              <a:gd name="textAreaRight" fmla="*/ 160200 w 158760"/>
              <a:gd name="textAreaTop" fmla="*/ 0 h 338400"/>
              <a:gd name="textAreaBottom" fmla="*/ 339840 h 338400"/>
            </a:gdLst>
            <a:ahLst/>
            <a:cxnLst/>
            <a:rect l="textAreaLeft" t="textAreaTop" r="textAreaRight" b="textAreaBottom"/>
            <a:pathLst>
              <a:path w="24" h="51">
                <a:moveTo>
                  <a:pt x="23" y="25"/>
                </a:moveTo>
                <a:cubicBezTo>
                  <a:pt x="16" y="25"/>
                  <a:pt x="16" y="25"/>
                  <a:pt x="16" y="25"/>
                </a:cubicBezTo>
                <a:cubicBezTo>
                  <a:pt x="16" y="51"/>
                  <a:pt x="16" y="51"/>
                  <a:pt x="16" y="51"/>
                </a:cubicBezTo>
                <a:cubicBezTo>
                  <a:pt x="5" y="51"/>
                  <a:pt x="5" y="51"/>
                  <a:pt x="5" y="51"/>
                </a:cubicBezTo>
                <a:cubicBezTo>
                  <a:pt x="5" y="25"/>
                  <a:pt x="5" y="25"/>
                  <a:pt x="5" y="25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16"/>
                  <a:pt x="0" y="16"/>
                  <a:pt x="0" y="16"/>
                </a:cubicBezTo>
                <a:cubicBezTo>
                  <a:pt x="5" y="16"/>
                  <a:pt x="5" y="16"/>
                  <a:pt x="5" y="16"/>
                </a:cubicBezTo>
                <a:cubicBezTo>
                  <a:pt x="5" y="11"/>
                  <a:pt x="5" y="11"/>
                  <a:pt x="5" y="11"/>
                </a:cubicBezTo>
                <a:cubicBezTo>
                  <a:pt x="5" y="6"/>
                  <a:pt x="7" y="0"/>
                  <a:pt x="16" y="0"/>
                </a:cubicBezTo>
                <a:cubicBezTo>
                  <a:pt x="24" y="0"/>
                  <a:pt x="24" y="0"/>
                  <a:pt x="24" y="0"/>
                </a:cubicBezTo>
                <a:cubicBezTo>
                  <a:pt x="24" y="9"/>
                  <a:pt x="24" y="9"/>
                  <a:pt x="24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7" y="9"/>
                  <a:pt x="16" y="9"/>
                  <a:pt x="16" y="11"/>
                </a:cubicBezTo>
                <a:cubicBezTo>
                  <a:pt x="16" y="16"/>
                  <a:pt x="16" y="16"/>
                  <a:pt x="16" y="16"/>
                </a:cubicBezTo>
                <a:cubicBezTo>
                  <a:pt x="24" y="16"/>
                  <a:pt x="24" y="16"/>
                  <a:pt x="24" y="16"/>
                </a:cubicBezTo>
                <a:lnTo>
                  <a:pt x="23" y="25"/>
                </a:lnTo>
                <a:close/>
              </a:path>
            </a:pathLst>
          </a:custGeom>
          <a:solidFill>
            <a:srgbClr val="AFABAB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en-GB" sz="1400" b="0" u="none" strike="noStrike">
              <a:solidFill>
                <a:srgbClr val="000000"/>
              </a:solidFill>
              <a:effectLst/>
              <a:uFillTx/>
              <a:latin typeface="Calibri"/>
              <a:ea typeface="Microsoft YaHei"/>
            </a:endParaRPr>
          </a:p>
        </p:txBody>
      </p:sp>
      <p:sp>
        <p:nvSpPr>
          <p:cNvPr id="62" name="Shape 23554"/>
          <p:cNvSpPr/>
          <p:nvPr/>
        </p:nvSpPr>
        <p:spPr>
          <a:xfrm>
            <a:off x="4917600" y="6010200"/>
            <a:ext cx="351000" cy="292320"/>
          </a:xfrm>
          <a:custGeom>
            <a:avLst/>
            <a:gdLst>
              <a:gd name="textAreaLeft" fmla="*/ 0 w 351000"/>
              <a:gd name="textAreaRight" fmla="*/ 352440 w 351000"/>
              <a:gd name="textAreaTop" fmla="*/ 0 h 292320"/>
              <a:gd name="textAreaBottom" fmla="*/ 293760 h 292320"/>
            </a:gdLst>
            <a:ahLst/>
            <a:cxnLst/>
            <a:rect l="textAreaLeft" t="textAreaTop" r="textAreaRight" b="textAreaBottom"/>
            <a:pathLst>
              <a:path w="53" h="44">
                <a:moveTo>
                  <a:pt x="53" y="6"/>
                </a:moveTo>
                <a:cubicBezTo>
                  <a:pt x="51" y="6"/>
                  <a:pt x="49" y="7"/>
                  <a:pt x="47" y="7"/>
                </a:cubicBezTo>
                <a:cubicBezTo>
                  <a:pt x="49" y="6"/>
                  <a:pt x="51" y="4"/>
                  <a:pt x="51" y="1"/>
                </a:cubicBezTo>
                <a:cubicBezTo>
                  <a:pt x="49" y="2"/>
                  <a:pt x="47" y="3"/>
                  <a:pt x="45" y="4"/>
                </a:cubicBezTo>
                <a:cubicBezTo>
                  <a:pt x="43" y="2"/>
                  <a:pt x="40" y="0"/>
                  <a:pt x="37" y="0"/>
                </a:cubicBezTo>
                <a:cubicBezTo>
                  <a:pt x="31" y="0"/>
                  <a:pt x="26" y="5"/>
                  <a:pt x="26" y="11"/>
                </a:cubicBezTo>
                <a:cubicBezTo>
                  <a:pt x="26" y="12"/>
                  <a:pt x="26" y="13"/>
                  <a:pt x="26" y="14"/>
                </a:cubicBezTo>
                <a:cubicBezTo>
                  <a:pt x="17" y="13"/>
                  <a:pt x="9" y="9"/>
                  <a:pt x="4" y="2"/>
                </a:cubicBezTo>
                <a:cubicBezTo>
                  <a:pt x="3" y="4"/>
                  <a:pt x="2" y="6"/>
                  <a:pt x="2" y="8"/>
                </a:cubicBezTo>
                <a:cubicBezTo>
                  <a:pt x="2" y="12"/>
                  <a:pt x="4" y="15"/>
                  <a:pt x="7" y="17"/>
                </a:cubicBezTo>
                <a:cubicBezTo>
                  <a:pt x="5" y="17"/>
                  <a:pt x="4" y="16"/>
                  <a:pt x="2" y="16"/>
                </a:cubicBezTo>
                <a:cubicBezTo>
                  <a:pt x="2" y="16"/>
                  <a:pt x="2" y="16"/>
                  <a:pt x="2" y="16"/>
                </a:cubicBezTo>
                <a:cubicBezTo>
                  <a:pt x="2" y="21"/>
                  <a:pt x="6" y="25"/>
                  <a:pt x="11" y="26"/>
                </a:cubicBezTo>
                <a:cubicBezTo>
                  <a:pt x="10" y="27"/>
                  <a:pt x="9" y="27"/>
                  <a:pt x="8" y="27"/>
                </a:cubicBezTo>
                <a:cubicBezTo>
                  <a:pt x="7" y="27"/>
                  <a:pt x="7" y="27"/>
                  <a:pt x="6" y="27"/>
                </a:cubicBezTo>
                <a:cubicBezTo>
                  <a:pt x="7" y="31"/>
                  <a:pt x="11" y="34"/>
                  <a:pt x="16" y="34"/>
                </a:cubicBezTo>
                <a:cubicBezTo>
                  <a:pt x="12" y="37"/>
                  <a:pt x="8" y="39"/>
                  <a:pt x="3" y="39"/>
                </a:cubicBezTo>
                <a:cubicBezTo>
                  <a:pt x="2" y="39"/>
                  <a:pt x="1" y="39"/>
                  <a:pt x="0" y="39"/>
                </a:cubicBezTo>
                <a:cubicBezTo>
                  <a:pt x="5" y="42"/>
                  <a:pt x="10" y="44"/>
                  <a:pt x="17" y="44"/>
                </a:cubicBezTo>
                <a:cubicBezTo>
                  <a:pt x="37" y="44"/>
                  <a:pt x="48" y="27"/>
                  <a:pt x="48" y="13"/>
                </a:cubicBezTo>
                <a:cubicBezTo>
                  <a:pt x="48" y="12"/>
                  <a:pt x="48" y="12"/>
                  <a:pt x="47" y="11"/>
                </a:cubicBezTo>
                <a:cubicBezTo>
                  <a:pt x="50" y="10"/>
                  <a:pt x="51" y="8"/>
                  <a:pt x="53" y="6"/>
                </a:cubicBezTo>
              </a:path>
            </a:pathLst>
          </a:custGeom>
          <a:solidFill>
            <a:srgbClr val="AFABAB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en-GB" sz="1400" b="0" u="none" strike="noStrike">
              <a:solidFill>
                <a:srgbClr val="000000"/>
              </a:solidFill>
              <a:effectLst/>
              <a:uFillTx/>
              <a:latin typeface="Calibri"/>
              <a:ea typeface="Microsoft YaHei"/>
            </a:endParaRPr>
          </a:p>
        </p:txBody>
      </p:sp>
      <p:sp>
        <p:nvSpPr>
          <p:cNvPr id="63" name="Shape 23555"/>
          <p:cNvSpPr/>
          <p:nvPr/>
        </p:nvSpPr>
        <p:spPr>
          <a:xfrm>
            <a:off x="5893920" y="6010200"/>
            <a:ext cx="290520" cy="292320"/>
          </a:xfrm>
          <a:custGeom>
            <a:avLst/>
            <a:gdLst>
              <a:gd name="textAreaLeft" fmla="*/ 0 w 290520"/>
              <a:gd name="textAreaRight" fmla="*/ 291960 w 290520"/>
              <a:gd name="textAreaTop" fmla="*/ 0 h 292320"/>
              <a:gd name="textAreaBottom" fmla="*/ 293760 h 292320"/>
            </a:gdLst>
            <a:ahLst/>
            <a:cxnLst/>
            <a:rect l="textAreaLeft" t="textAreaTop" r="textAreaRight" b="textAreaBottom"/>
            <a:pathLst>
              <a:path w="44" h="44">
                <a:moveTo>
                  <a:pt x="40" y="10"/>
                </a:moveTo>
                <a:cubicBezTo>
                  <a:pt x="40" y="11"/>
                  <a:pt x="39" y="11"/>
                  <a:pt x="38" y="11"/>
                </a:cubicBezTo>
                <a:cubicBezTo>
                  <a:pt x="34" y="11"/>
                  <a:pt x="34" y="11"/>
                  <a:pt x="34" y="11"/>
                </a:cubicBezTo>
                <a:cubicBezTo>
                  <a:pt x="33" y="11"/>
                  <a:pt x="33" y="11"/>
                  <a:pt x="33" y="10"/>
                </a:cubicBezTo>
                <a:cubicBezTo>
                  <a:pt x="33" y="6"/>
                  <a:pt x="33" y="6"/>
                  <a:pt x="33" y="6"/>
                </a:cubicBezTo>
                <a:cubicBezTo>
                  <a:pt x="33" y="5"/>
                  <a:pt x="33" y="5"/>
                  <a:pt x="34" y="5"/>
                </a:cubicBezTo>
                <a:cubicBezTo>
                  <a:pt x="38" y="5"/>
                  <a:pt x="38" y="5"/>
                  <a:pt x="38" y="5"/>
                </a:cubicBezTo>
                <a:cubicBezTo>
                  <a:pt x="39" y="5"/>
                  <a:pt x="40" y="5"/>
                  <a:pt x="40" y="6"/>
                </a:cubicBezTo>
                <a:lnTo>
                  <a:pt x="40" y="10"/>
                </a:lnTo>
                <a:close/>
                <a:moveTo>
                  <a:pt x="6" y="39"/>
                </a:moveTo>
                <a:cubicBezTo>
                  <a:pt x="5" y="39"/>
                  <a:pt x="5" y="39"/>
                  <a:pt x="5" y="38"/>
                </a:cubicBezTo>
                <a:cubicBezTo>
                  <a:pt x="5" y="20"/>
                  <a:pt x="5" y="20"/>
                  <a:pt x="5" y="20"/>
                </a:cubicBezTo>
                <a:cubicBezTo>
                  <a:pt x="9" y="20"/>
                  <a:pt x="9" y="20"/>
                  <a:pt x="9" y="20"/>
                </a:cubicBezTo>
                <a:cubicBezTo>
                  <a:pt x="9" y="21"/>
                  <a:pt x="9" y="21"/>
                  <a:pt x="9" y="22"/>
                </a:cubicBezTo>
                <a:cubicBezTo>
                  <a:pt x="9" y="29"/>
                  <a:pt x="15" y="35"/>
                  <a:pt x="22" y="35"/>
                </a:cubicBezTo>
                <a:cubicBezTo>
                  <a:pt x="29" y="35"/>
                  <a:pt x="35" y="29"/>
                  <a:pt x="35" y="22"/>
                </a:cubicBezTo>
                <a:cubicBezTo>
                  <a:pt x="35" y="21"/>
                  <a:pt x="35" y="21"/>
                  <a:pt x="35" y="20"/>
                </a:cubicBezTo>
                <a:cubicBezTo>
                  <a:pt x="40" y="20"/>
                  <a:pt x="40" y="20"/>
                  <a:pt x="40" y="20"/>
                </a:cubicBezTo>
                <a:cubicBezTo>
                  <a:pt x="40" y="38"/>
                  <a:pt x="40" y="38"/>
                  <a:pt x="40" y="38"/>
                </a:cubicBezTo>
                <a:cubicBezTo>
                  <a:pt x="40" y="39"/>
                  <a:pt x="39" y="39"/>
                  <a:pt x="38" y="39"/>
                </a:cubicBezTo>
                <a:lnTo>
                  <a:pt x="6" y="39"/>
                </a:lnTo>
                <a:close/>
                <a:moveTo>
                  <a:pt x="22" y="13"/>
                </a:moveTo>
                <a:cubicBezTo>
                  <a:pt x="27" y="13"/>
                  <a:pt x="31" y="17"/>
                  <a:pt x="31" y="22"/>
                </a:cubicBezTo>
                <a:cubicBezTo>
                  <a:pt x="31" y="27"/>
                  <a:pt x="27" y="31"/>
                  <a:pt x="22" y="31"/>
                </a:cubicBezTo>
                <a:cubicBezTo>
                  <a:pt x="17" y="31"/>
                  <a:pt x="13" y="27"/>
                  <a:pt x="13" y="22"/>
                </a:cubicBezTo>
                <a:cubicBezTo>
                  <a:pt x="13" y="17"/>
                  <a:pt x="17" y="13"/>
                  <a:pt x="22" y="13"/>
                </a:cubicBezTo>
                <a:moveTo>
                  <a:pt x="40" y="0"/>
                </a:moveTo>
                <a:cubicBezTo>
                  <a:pt x="5" y="0"/>
                  <a:pt x="5" y="0"/>
                  <a:pt x="5" y="0"/>
                </a:cubicBezTo>
                <a:cubicBezTo>
                  <a:pt x="2" y="0"/>
                  <a:pt x="0" y="2"/>
                  <a:pt x="0" y="5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42"/>
                  <a:pt x="2" y="44"/>
                  <a:pt x="5" y="44"/>
                </a:cubicBezTo>
                <a:cubicBezTo>
                  <a:pt x="40" y="44"/>
                  <a:pt x="40" y="44"/>
                  <a:pt x="40" y="44"/>
                </a:cubicBezTo>
                <a:cubicBezTo>
                  <a:pt x="42" y="44"/>
                  <a:pt x="44" y="42"/>
                  <a:pt x="44" y="39"/>
                </a:cubicBezTo>
                <a:cubicBezTo>
                  <a:pt x="44" y="5"/>
                  <a:pt x="44" y="5"/>
                  <a:pt x="44" y="5"/>
                </a:cubicBezTo>
                <a:cubicBezTo>
                  <a:pt x="44" y="2"/>
                  <a:pt x="42" y="0"/>
                  <a:pt x="40" y="0"/>
                </a:cubicBezTo>
              </a:path>
            </a:pathLst>
          </a:custGeom>
          <a:solidFill>
            <a:srgbClr val="AFABAB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en-GB" sz="1400" b="0" u="none" strike="noStrike">
              <a:solidFill>
                <a:srgbClr val="000000"/>
              </a:solidFill>
              <a:effectLst/>
              <a:uFillTx/>
              <a:latin typeface="Calibri"/>
              <a:ea typeface="Microsoft YaHei"/>
            </a:endParaRPr>
          </a:p>
        </p:txBody>
      </p:sp>
      <p:sp>
        <p:nvSpPr>
          <p:cNvPr id="64" name="Shape 23556"/>
          <p:cNvSpPr/>
          <p:nvPr/>
        </p:nvSpPr>
        <p:spPr>
          <a:xfrm>
            <a:off x="6714720" y="6029280"/>
            <a:ext cx="344520" cy="238320"/>
          </a:xfrm>
          <a:custGeom>
            <a:avLst/>
            <a:gdLst>
              <a:gd name="textAreaLeft" fmla="*/ 0 w 344520"/>
              <a:gd name="textAreaRight" fmla="*/ 345960 w 344520"/>
              <a:gd name="textAreaTop" fmla="*/ 0 h 238320"/>
              <a:gd name="textAreaBottom" fmla="*/ 239760 h 238320"/>
            </a:gdLst>
            <a:ahLst/>
            <a:cxnLst/>
            <a:rect l="textAreaLeft" t="textAreaTop" r="textAreaRight" b="textAreaBottom"/>
            <a:pathLst>
              <a:path w="52" h="36">
                <a:moveTo>
                  <a:pt x="21" y="26"/>
                </a:moveTo>
                <a:cubicBezTo>
                  <a:pt x="21" y="7"/>
                  <a:pt x="21" y="7"/>
                  <a:pt x="21" y="7"/>
                </a:cubicBezTo>
                <a:cubicBezTo>
                  <a:pt x="36" y="17"/>
                  <a:pt x="36" y="17"/>
                  <a:pt x="36" y="17"/>
                </a:cubicBezTo>
                <a:lnTo>
                  <a:pt x="21" y="26"/>
                </a:lnTo>
                <a:close/>
                <a:moveTo>
                  <a:pt x="52" y="7"/>
                </a:moveTo>
                <a:cubicBezTo>
                  <a:pt x="52" y="3"/>
                  <a:pt x="48" y="0"/>
                  <a:pt x="44" y="0"/>
                </a:cubicBezTo>
                <a:cubicBezTo>
                  <a:pt x="8" y="0"/>
                  <a:pt x="8" y="0"/>
                  <a:pt x="8" y="0"/>
                </a:cubicBezTo>
                <a:cubicBezTo>
                  <a:pt x="4" y="0"/>
                  <a:pt x="0" y="3"/>
                  <a:pt x="0" y="7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32"/>
                  <a:pt x="4" y="36"/>
                  <a:pt x="8" y="36"/>
                </a:cubicBezTo>
                <a:cubicBezTo>
                  <a:pt x="44" y="36"/>
                  <a:pt x="44" y="36"/>
                  <a:pt x="44" y="36"/>
                </a:cubicBezTo>
                <a:cubicBezTo>
                  <a:pt x="48" y="36"/>
                  <a:pt x="52" y="32"/>
                  <a:pt x="52" y="28"/>
                </a:cubicBezTo>
                <a:lnTo>
                  <a:pt x="52" y="7"/>
                </a:lnTo>
                <a:close/>
              </a:path>
            </a:pathLst>
          </a:custGeom>
          <a:solidFill>
            <a:srgbClr val="AFABAB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en-GB" sz="1400" b="0" u="none" strike="noStrike">
              <a:solidFill>
                <a:srgbClr val="000000"/>
              </a:solidFill>
              <a:effectLst/>
              <a:uFillTx/>
              <a:latin typeface="Calibri"/>
              <a:ea typeface="Microsoft YaHei"/>
            </a:endParaRPr>
          </a:p>
        </p:txBody>
      </p:sp>
      <p:sp>
        <p:nvSpPr>
          <p:cNvPr id="65" name="Shape 23557"/>
          <p:cNvSpPr/>
          <p:nvPr/>
        </p:nvSpPr>
        <p:spPr>
          <a:xfrm>
            <a:off x="7548120" y="5996160"/>
            <a:ext cx="311400" cy="290520"/>
          </a:xfrm>
          <a:custGeom>
            <a:avLst/>
            <a:gdLst>
              <a:gd name="textAreaLeft" fmla="*/ 0 w 311400"/>
              <a:gd name="textAreaRight" fmla="*/ 312840 w 311400"/>
              <a:gd name="textAreaTop" fmla="*/ 0 h 290520"/>
              <a:gd name="textAreaBottom" fmla="*/ 291960 h 290520"/>
            </a:gdLst>
            <a:ahLst/>
            <a:cxnLst/>
            <a:rect l="textAreaLeft" t="textAreaTop" r="textAreaRight" b="textAreaBottom"/>
            <a:pathLst>
              <a:path w="47" h="44">
                <a:moveTo>
                  <a:pt x="1" y="44"/>
                </a:moveTo>
                <a:cubicBezTo>
                  <a:pt x="11" y="44"/>
                  <a:pt x="11" y="44"/>
                  <a:pt x="11" y="44"/>
                </a:cubicBezTo>
                <a:cubicBezTo>
                  <a:pt x="11" y="14"/>
                  <a:pt x="11" y="14"/>
                  <a:pt x="11" y="14"/>
                </a:cubicBezTo>
                <a:cubicBezTo>
                  <a:pt x="1" y="14"/>
                  <a:pt x="1" y="14"/>
                  <a:pt x="1" y="14"/>
                </a:cubicBezTo>
                <a:lnTo>
                  <a:pt x="1" y="44"/>
                </a:lnTo>
                <a:close/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cubicBezTo>
                  <a:pt x="0" y="8"/>
                  <a:pt x="3" y="10"/>
                  <a:pt x="6" y="10"/>
                </a:cubicBezTo>
                <a:cubicBezTo>
                  <a:pt x="6" y="10"/>
                  <a:pt x="6" y="10"/>
                  <a:pt x="6" y="10"/>
                </a:cubicBezTo>
                <a:cubicBezTo>
                  <a:pt x="9" y="10"/>
                  <a:pt x="12" y="8"/>
                  <a:pt x="12" y="5"/>
                </a:cubicBezTo>
                <a:cubicBezTo>
                  <a:pt x="12" y="2"/>
                  <a:pt x="9" y="0"/>
                  <a:pt x="6" y="0"/>
                </a:cubicBezTo>
                <a:moveTo>
                  <a:pt x="47" y="27"/>
                </a:moveTo>
                <a:cubicBezTo>
                  <a:pt x="47" y="44"/>
                  <a:pt x="47" y="44"/>
                  <a:pt x="47" y="44"/>
                </a:cubicBezTo>
                <a:cubicBezTo>
                  <a:pt x="37" y="44"/>
                  <a:pt x="37" y="44"/>
                  <a:pt x="37" y="44"/>
                </a:cubicBezTo>
                <a:cubicBezTo>
                  <a:pt x="37" y="28"/>
                  <a:pt x="37" y="28"/>
                  <a:pt x="37" y="28"/>
                </a:cubicBezTo>
                <a:cubicBezTo>
                  <a:pt x="37" y="24"/>
                  <a:pt x="35" y="21"/>
                  <a:pt x="32" y="21"/>
                </a:cubicBezTo>
                <a:cubicBezTo>
                  <a:pt x="29" y="21"/>
                  <a:pt x="27" y="23"/>
                  <a:pt x="27" y="25"/>
                </a:cubicBezTo>
                <a:cubicBezTo>
                  <a:pt x="26" y="26"/>
                  <a:pt x="26" y="27"/>
                  <a:pt x="26" y="27"/>
                </a:cubicBezTo>
                <a:cubicBezTo>
                  <a:pt x="26" y="44"/>
                  <a:pt x="26" y="44"/>
                  <a:pt x="26" y="44"/>
                </a:cubicBezTo>
                <a:cubicBezTo>
                  <a:pt x="16" y="44"/>
                  <a:pt x="16" y="44"/>
                  <a:pt x="16" y="44"/>
                </a:cubicBezTo>
                <a:cubicBezTo>
                  <a:pt x="16" y="44"/>
                  <a:pt x="17" y="17"/>
                  <a:pt x="16" y="14"/>
                </a:cubicBezTo>
                <a:cubicBezTo>
                  <a:pt x="26" y="14"/>
                  <a:pt x="26" y="14"/>
                  <a:pt x="26" y="14"/>
                </a:cubicBezTo>
                <a:cubicBezTo>
                  <a:pt x="26" y="19"/>
                  <a:pt x="26" y="19"/>
                  <a:pt x="26" y="19"/>
                </a:cubicBezTo>
                <a:cubicBezTo>
                  <a:pt x="26" y="19"/>
                  <a:pt x="26" y="19"/>
                  <a:pt x="26" y="19"/>
                </a:cubicBezTo>
                <a:cubicBezTo>
                  <a:pt x="26" y="19"/>
                  <a:pt x="26" y="19"/>
                  <a:pt x="26" y="19"/>
                </a:cubicBezTo>
                <a:cubicBezTo>
                  <a:pt x="26" y="19"/>
                  <a:pt x="26" y="19"/>
                  <a:pt x="26" y="19"/>
                </a:cubicBezTo>
                <a:cubicBezTo>
                  <a:pt x="28" y="17"/>
                  <a:pt x="30" y="14"/>
                  <a:pt x="35" y="14"/>
                </a:cubicBezTo>
                <a:cubicBezTo>
                  <a:pt x="42" y="14"/>
                  <a:pt x="47" y="18"/>
                  <a:pt x="47" y="27"/>
                </a:cubicBezTo>
              </a:path>
            </a:pathLst>
          </a:custGeom>
          <a:solidFill>
            <a:srgbClr val="AFABAB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en-GB" sz="1400" b="0" u="none" strike="noStrike">
              <a:solidFill>
                <a:srgbClr val="000000"/>
              </a:solidFill>
              <a:effectLst/>
              <a:uFillTx/>
              <a:latin typeface="Calibri"/>
              <a:ea typeface="Microsoft YaHei"/>
            </a:endParaRPr>
          </a:p>
        </p:txBody>
      </p:sp>
      <p:sp>
        <p:nvSpPr>
          <p:cNvPr id="66" name="Shape 23558"/>
          <p:cNvSpPr/>
          <p:nvPr/>
        </p:nvSpPr>
        <p:spPr>
          <a:xfrm>
            <a:off x="4206600" y="3959280"/>
            <a:ext cx="2990880" cy="93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en-GB" sz="1400" b="0" u="none" strike="noStrike">
              <a:solidFill>
                <a:srgbClr val="000000"/>
              </a:solidFill>
              <a:effectLst/>
              <a:uFillTx/>
              <a:latin typeface="Calibri"/>
              <a:ea typeface="Microsoft YaHei"/>
            </a:endParaRPr>
          </a:p>
        </p:txBody>
      </p:sp>
      <p:sp>
        <p:nvSpPr>
          <p:cNvPr id="67" name="Shape 23559"/>
          <p:cNvSpPr/>
          <p:nvPr/>
        </p:nvSpPr>
        <p:spPr>
          <a:xfrm>
            <a:off x="4212720" y="5484960"/>
            <a:ext cx="3821400" cy="29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en-GB" sz="1400" b="0" u="none" strike="noStrike">
              <a:solidFill>
                <a:srgbClr val="000000"/>
              </a:solidFill>
              <a:effectLst/>
              <a:uFillTx/>
              <a:latin typeface="Calibri"/>
              <a:ea typeface="Microsoft YaHei"/>
            </a:endParaRPr>
          </a:p>
        </p:txBody>
      </p:sp>
      <p:sp>
        <p:nvSpPr>
          <p:cNvPr id="68" name="Shape 23560"/>
          <p:cNvSpPr/>
          <p:nvPr/>
        </p:nvSpPr>
        <p:spPr>
          <a:xfrm>
            <a:off x="2879280" y="1980000"/>
            <a:ext cx="7123320" cy="135428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defTabSz="449280">
              <a:lnSpc>
                <a:spcPct val="1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r>
              <a:rPr lang="fr-FR" sz="1300" b="1" u="none" strike="noStrike" dirty="0">
                <a:solidFill>
                  <a:srgbClr val="7F7F7F"/>
                </a:solidFill>
                <a:effectLst/>
                <a:uFillTx/>
                <a:latin typeface="Calibri Light"/>
                <a:ea typeface="Calibri"/>
              </a:rPr>
              <a:t>Service Universitaire d’Information, d’Orientation et d’Insertion Professionnelle</a:t>
            </a:r>
            <a:r>
              <a:rPr lang="fr-FR" sz="1300" b="0" u="none" strike="noStrike" dirty="0">
                <a:solidFill>
                  <a:srgbClr val="7F7F7F"/>
                </a:solidFill>
                <a:effectLst/>
                <a:uFillTx/>
                <a:latin typeface="Calibri Light"/>
                <a:ea typeface="Microsoft YaHei"/>
              </a:rPr>
              <a:t>, bâtiment  T</a:t>
            </a:r>
            <a:endParaRPr lang="fr-FR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</a:tabLst>
            </a:pPr>
            <a:r>
              <a:rPr lang="fr-FR" sz="1300" b="1" u="none" strike="noStrike" dirty="0">
                <a:solidFill>
                  <a:srgbClr val="002060"/>
                </a:solidFill>
                <a:effectLst/>
                <a:uFillTx/>
                <a:latin typeface="Calibri Light"/>
                <a:ea typeface="Microsoft YaHei"/>
              </a:rPr>
              <a:t>secrétariat des stages</a:t>
            </a:r>
            <a:br>
              <a:rPr sz="1300" dirty="0"/>
            </a:br>
            <a:r>
              <a:rPr lang="fr-FR" sz="1300" b="0" u="none" strike="noStrike" dirty="0">
                <a:solidFill>
                  <a:srgbClr val="7F7F7F"/>
                </a:solidFill>
                <a:effectLst/>
                <a:uFillTx/>
                <a:latin typeface="Calibri Light"/>
                <a:ea typeface="Microsoft YaHei"/>
              </a:rPr>
              <a:t>Bâtiment T / Pôle Numérique - bureau T315 </a:t>
            </a:r>
            <a:br>
              <a:rPr sz="1300" dirty="0"/>
            </a:br>
            <a:r>
              <a:rPr lang="fr-FR" sz="1300" b="0" u="sng" strike="noStrike" dirty="0">
                <a:solidFill>
                  <a:srgbClr val="0563C1"/>
                </a:solidFill>
                <a:effectLst/>
                <a:uFillTx/>
                <a:latin typeface="Calibri Light"/>
                <a:ea typeface="Microsoft YaHei"/>
              </a:rPr>
              <a:t> </a:t>
            </a:r>
            <a:r>
              <a:rPr lang="fr-FR" sz="1300" b="0" u="sng" strike="noStrike" dirty="0">
                <a:solidFill>
                  <a:schemeClr val="hlink"/>
                </a:solidFill>
                <a:effectLst/>
                <a:uFillTx/>
                <a:latin typeface="Calibri Light"/>
                <a:ea typeface="Microsoft YaHei"/>
                <a:hlinkClick r:id="rId3"/>
              </a:rPr>
              <a:t>suio-ip-stage@univ-rennes2.fr</a:t>
            </a:r>
            <a:r>
              <a:rPr lang="fr-FR" sz="1300" b="0" u="none" strike="noStrike" dirty="0">
                <a:solidFill>
                  <a:srgbClr val="7F7F7F"/>
                </a:solidFill>
                <a:effectLst/>
                <a:uFillTx/>
                <a:latin typeface="Calibri Light"/>
                <a:ea typeface="Microsoft YaHei"/>
              </a:rPr>
              <a:t> </a:t>
            </a:r>
          </a:p>
          <a:p>
            <a:pPr defTabSz="449280">
              <a:spcBef>
                <a:spcPts val="14"/>
              </a:spcBef>
              <a:spcAft>
                <a:spcPts val="14"/>
              </a:spcAft>
              <a:tabLst>
                <a:tab pos="0" algn="l"/>
              </a:tabLst>
            </a:pPr>
            <a:r>
              <a:rPr lang="fr-FR" sz="1300" kern="0" dirty="0">
                <a:solidFill>
                  <a:srgbClr val="7F7F7F"/>
                </a:solidFill>
                <a:latin typeface="Calibri Light"/>
                <a:ea typeface="Microsoft YaHei"/>
              </a:rPr>
              <a:t>Accueil physique et téléphonique ouvert du lundi au vendredi de 14h à 17h</a:t>
            </a:r>
          </a:p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</a:tabLst>
            </a:pPr>
            <a:r>
              <a:rPr lang="fr-FR" sz="1300" b="0" u="none" strike="noStrike" dirty="0">
                <a:solidFill>
                  <a:srgbClr val="7F7F7F"/>
                </a:solidFill>
                <a:effectLst/>
                <a:uFillTx/>
                <a:latin typeface="Calibri Light"/>
                <a:ea typeface="Microsoft YaHei"/>
              </a:rPr>
              <a:t>02 99 14 13 99 (Langues - </a:t>
            </a:r>
            <a:r>
              <a:rPr lang="fr-FR" sz="1300" b="0" u="none" strike="noStrike" dirty="0" err="1">
                <a:solidFill>
                  <a:srgbClr val="7F7F7F"/>
                </a:solidFill>
                <a:effectLst/>
                <a:uFillTx/>
                <a:latin typeface="Calibri Light"/>
                <a:ea typeface="Microsoft YaHei"/>
              </a:rPr>
              <a:t>Cirefe</a:t>
            </a:r>
            <a:r>
              <a:rPr lang="fr-FR" sz="1300" b="0" u="none" strike="noStrike" dirty="0">
                <a:solidFill>
                  <a:srgbClr val="7F7F7F"/>
                </a:solidFill>
                <a:effectLst/>
                <a:uFillTx/>
                <a:latin typeface="Calibri Light"/>
                <a:ea typeface="Microsoft YaHei"/>
              </a:rPr>
              <a:t> - Sciences Sociales - Staps) - </a:t>
            </a:r>
            <a:endParaRPr lang="fr-FR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</a:tabLst>
            </a:pPr>
            <a:r>
              <a:rPr lang="fr-FR" sz="1300" b="0" u="none" strike="noStrike" dirty="0">
                <a:solidFill>
                  <a:srgbClr val="7F7F7F"/>
                </a:solidFill>
                <a:effectLst/>
                <a:uFillTx/>
                <a:latin typeface="Calibri Light"/>
                <a:ea typeface="Microsoft YaHei"/>
              </a:rPr>
              <a:t>02 99 14 13 88  (</a:t>
            </a:r>
            <a:r>
              <a:rPr lang="fr-FR" sz="1300" b="0" u="none" strike="noStrike" dirty="0" err="1">
                <a:solidFill>
                  <a:srgbClr val="7F7F7F"/>
                </a:solidFill>
                <a:effectLst/>
                <a:uFillTx/>
                <a:latin typeface="Calibri Light"/>
                <a:ea typeface="Microsoft YaHei"/>
              </a:rPr>
              <a:t>Alc</a:t>
            </a:r>
            <a:r>
              <a:rPr lang="fr-FR" sz="1300" b="0" u="none" strike="noStrike" dirty="0">
                <a:solidFill>
                  <a:srgbClr val="7F7F7F"/>
                </a:solidFill>
                <a:effectLst/>
                <a:uFillTx/>
                <a:latin typeface="Calibri Light"/>
                <a:ea typeface="Microsoft YaHei"/>
              </a:rPr>
              <a:t> -Sciences Humaines)</a:t>
            </a:r>
            <a:endParaRPr lang="fr-FR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fr-FR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49280">
              <a:lnSpc>
                <a:spcPct val="1000"/>
              </a:lnSpc>
              <a:spcBef>
                <a:spcPts val="26"/>
              </a:spcBef>
              <a:spcAft>
                <a:spcPts val="26"/>
              </a:spcAft>
              <a:tabLst>
                <a:tab pos="0" algn="l"/>
              </a:tabLst>
            </a:pPr>
            <a:endParaRPr lang="fr-FR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1" id="{620036EC-B58F-4F30-9266-13E266366273}" vid="{DA46AF9F-7EC2-41E6-80C6-CF3AFE1044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832</Words>
  <Application>Microsoft Office PowerPoint</Application>
  <PresentationFormat>Personnalisé</PresentationFormat>
  <Paragraphs>113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6" baseType="lpstr">
      <vt:lpstr>Microsoft YaHei</vt:lpstr>
      <vt:lpstr>ＭＳ Ｐゴシック</vt:lpstr>
      <vt:lpstr>Arial</vt:lpstr>
      <vt:lpstr>Calibri</vt:lpstr>
      <vt:lpstr>Calibri Light</vt:lpstr>
      <vt:lpstr>Segoe UI</vt:lpstr>
      <vt:lpstr>Times New Roman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Microsoft Office User</dc:creator>
  <dc:description/>
  <cp:lastModifiedBy>Marie-Stephanie Somana</cp:lastModifiedBy>
  <cp:revision>79</cp:revision>
  <dcterms:created xsi:type="dcterms:W3CDTF">2022-09-20T12:37:00Z</dcterms:created>
  <dcterms:modified xsi:type="dcterms:W3CDTF">2025-09-02T12:25:46Z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10</vt:i4>
  </property>
  <property fmtid="{D5CDD505-2E9C-101B-9397-08002B2CF9AE}" pid="4" name="Slides">
    <vt:i4>10</vt:i4>
  </property>
</Properties>
</file>