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91" r:id="rId4"/>
    <p:sldId id="292" r:id="rId5"/>
    <p:sldId id="289" r:id="rId6"/>
    <p:sldId id="288" r:id="rId7"/>
    <p:sldId id="290" r:id="rId8"/>
    <p:sldId id="294" r:id="rId9"/>
    <p:sldId id="263" r:id="rId10"/>
    <p:sldId id="264" r:id="rId11"/>
    <p:sldId id="268" r:id="rId12"/>
    <p:sldId id="269" r:id="rId13"/>
    <p:sldId id="265" r:id="rId14"/>
    <p:sldId id="271" r:id="rId15"/>
    <p:sldId id="270" r:id="rId16"/>
    <p:sldId id="272" r:id="rId17"/>
    <p:sldId id="273" r:id="rId18"/>
    <p:sldId id="266" r:id="rId19"/>
    <p:sldId id="286" r:id="rId20"/>
    <p:sldId id="293" r:id="rId21"/>
    <p:sldId id="274" r:id="rId22"/>
    <p:sldId id="275" r:id="rId23"/>
    <p:sldId id="295" r:id="rId24"/>
    <p:sldId id="258" r:id="rId25"/>
    <p:sldId id="276" r:id="rId26"/>
    <p:sldId id="277" r:id="rId27"/>
    <p:sldId id="278" r:id="rId28"/>
    <p:sldId id="280" r:id="rId29"/>
    <p:sldId id="282" r:id="rId30"/>
    <p:sldId id="279" r:id="rId31"/>
    <p:sldId id="283" r:id="rId32"/>
    <p:sldId id="296" r:id="rId33"/>
    <p:sldId id="260" r:id="rId34"/>
    <p:sldId id="285" r:id="rId35"/>
    <p:sldId id="284"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98"/>
    <p:restoredTop sz="94610"/>
  </p:normalViewPr>
  <p:slideViewPr>
    <p:cSldViewPr snapToGrid="0" showGuides="1">
      <p:cViewPr varScale="1">
        <p:scale>
          <a:sx n="51" d="100"/>
          <a:sy n="51" d="100"/>
        </p:scale>
        <p:origin x="740" y="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8BEEE9-176F-45F5-84D3-8570D7394D2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F5B0D8D-5D0C-42F7-AB7D-F14F20C606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65BB73C-94BC-418C-97B4-C83C4ADEA549}"/>
              </a:ext>
            </a:extLst>
          </p:cNvPr>
          <p:cNvSpPr>
            <a:spLocks noGrp="1"/>
          </p:cNvSpPr>
          <p:nvPr>
            <p:ph type="dt" sz="half" idx="10"/>
          </p:nvPr>
        </p:nvSpPr>
        <p:spPr/>
        <p:txBody>
          <a:bodyPr/>
          <a:lstStyle/>
          <a:p>
            <a:fld id="{9583FDA0-F162-4E4C-BDF3-0FB732E307C2}" type="datetimeFigureOut">
              <a:rPr lang="fr-FR" smtClean="0"/>
              <a:t>20/03/2026</a:t>
            </a:fld>
            <a:endParaRPr lang="fr-FR"/>
          </a:p>
        </p:txBody>
      </p:sp>
      <p:sp>
        <p:nvSpPr>
          <p:cNvPr id="5" name="Espace réservé du pied de page 4">
            <a:extLst>
              <a:ext uri="{FF2B5EF4-FFF2-40B4-BE49-F238E27FC236}">
                <a16:creationId xmlns:a16="http://schemas.microsoft.com/office/drawing/2014/main" id="{7B55AB08-01A6-4DDF-B1B2-1967834131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C4348DC-E619-4F89-A6B9-AEBFBAC6DD61}"/>
              </a:ext>
            </a:extLst>
          </p:cNvPr>
          <p:cNvSpPr>
            <a:spLocks noGrp="1"/>
          </p:cNvSpPr>
          <p:nvPr>
            <p:ph type="sldNum" sz="quarter" idx="12"/>
          </p:nvPr>
        </p:nvSpPr>
        <p:spPr/>
        <p:txBody>
          <a:bodyPr/>
          <a:lstStyle/>
          <a:p>
            <a:fld id="{01E7D5B5-47CC-4AAF-B0A0-6495324C7AC1}" type="slidenum">
              <a:rPr lang="fr-FR" smtClean="0"/>
              <a:t>‹N°›</a:t>
            </a:fld>
            <a:endParaRPr lang="fr-FR"/>
          </a:p>
        </p:txBody>
      </p:sp>
    </p:spTree>
    <p:extLst>
      <p:ext uri="{BB962C8B-B14F-4D97-AF65-F5344CB8AC3E}">
        <p14:creationId xmlns:p14="http://schemas.microsoft.com/office/powerpoint/2010/main" val="1911120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B7E20F-4D5F-4C44-B135-EF277E35471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7E7B00D-9524-42C8-8267-B050530839D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BE3E46C-64B9-4002-8781-DAE828095291}"/>
              </a:ext>
            </a:extLst>
          </p:cNvPr>
          <p:cNvSpPr>
            <a:spLocks noGrp="1"/>
          </p:cNvSpPr>
          <p:nvPr>
            <p:ph type="dt" sz="half" idx="10"/>
          </p:nvPr>
        </p:nvSpPr>
        <p:spPr/>
        <p:txBody>
          <a:bodyPr/>
          <a:lstStyle/>
          <a:p>
            <a:fld id="{9583FDA0-F162-4E4C-BDF3-0FB732E307C2}" type="datetimeFigureOut">
              <a:rPr lang="fr-FR" smtClean="0"/>
              <a:t>20/03/2026</a:t>
            </a:fld>
            <a:endParaRPr lang="fr-FR"/>
          </a:p>
        </p:txBody>
      </p:sp>
      <p:sp>
        <p:nvSpPr>
          <p:cNvPr id="5" name="Espace réservé du pied de page 4">
            <a:extLst>
              <a:ext uri="{FF2B5EF4-FFF2-40B4-BE49-F238E27FC236}">
                <a16:creationId xmlns:a16="http://schemas.microsoft.com/office/drawing/2014/main" id="{EF079886-B770-4B79-8591-B3716EB8273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ADACBF3-44FF-4AAB-999B-8E58CDE7CF78}"/>
              </a:ext>
            </a:extLst>
          </p:cNvPr>
          <p:cNvSpPr>
            <a:spLocks noGrp="1"/>
          </p:cNvSpPr>
          <p:nvPr>
            <p:ph type="sldNum" sz="quarter" idx="12"/>
          </p:nvPr>
        </p:nvSpPr>
        <p:spPr/>
        <p:txBody>
          <a:bodyPr/>
          <a:lstStyle/>
          <a:p>
            <a:fld id="{01E7D5B5-47CC-4AAF-B0A0-6495324C7AC1}" type="slidenum">
              <a:rPr lang="fr-FR" smtClean="0"/>
              <a:t>‹N°›</a:t>
            </a:fld>
            <a:endParaRPr lang="fr-FR"/>
          </a:p>
        </p:txBody>
      </p:sp>
    </p:spTree>
    <p:extLst>
      <p:ext uri="{BB962C8B-B14F-4D97-AF65-F5344CB8AC3E}">
        <p14:creationId xmlns:p14="http://schemas.microsoft.com/office/powerpoint/2010/main" val="4262459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EA8A695-EA1C-43F7-9D26-571194671D2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000D0C8-9BE9-474B-9677-B5E940B81D2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97AD30-B787-4B3D-A883-37C74987F2C0}"/>
              </a:ext>
            </a:extLst>
          </p:cNvPr>
          <p:cNvSpPr>
            <a:spLocks noGrp="1"/>
          </p:cNvSpPr>
          <p:nvPr>
            <p:ph type="dt" sz="half" idx="10"/>
          </p:nvPr>
        </p:nvSpPr>
        <p:spPr/>
        <p:txBody>
          <a:bodyPr/>
          <a:lstStyle/>
          <a:p>
            <a:fld id="{9583FDA0-F162-4E4C-BDF3-0FB732E307C2}" type="datetimeFigureOut">
              <a:rPr lang="fr-FR" smtClean="0"/>
              <a:t>20/03/2026</a:t>
            </a:fld>
            <a:endParaRPr lang="fr-FR"/>
          </a:p>
        </p:txBody>
      </p:sp>
      <p:sp>
        <p:nvSpPr>
          <p:cNvPr id="5" name="Espace réservé du pied de page 4">
            <a:extLst>
              <a:ext uri="{FF2B5EF4-FFF2-40B4-BE49-F238E27FC236}">
                <a16:creationId xmlns:a16="http://schemas.microsoft.com/office/drawing/2014/main" id="{06DCECA9-55A6-4D3B-B6D0-3BFFD106C6D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7DC921-DC8D-4EEA-A7A5-7169618200FC}"/>
              </a:ext>
            </a:extLst>
          </p:cNvPr>
          <p:cNvSpPr>
            <a:spLocks noGrp="1"/>
          </p:cNvSpPr>
          <p:nvPr>
            <p:ph type="sldNum" sz="quarter" idx="12"/>
          </p:nvPr>
        </p:nvSpPr>
        <p:spPr/>
        <p:txBody>
          <a:bodyPr/>
          <a:lstStyle/>
          <a:p>
            <a:fld id="{01E7D5B5-47CC-4AAF-B0A0-6495324C7AC1}" type="slidenum">
              <a:rPr lang="fr-FR" smtClean="0"/>
              <a:t>‹N°›</a:t>
            </a:fld>
            <a:endParaRPr lang="fr-FR"/>
          </a:p>
        </p:txBody>
      </p:sp>
    </p:spTree>
    <p:extLst>
      <p:ext uri="{BB962C8B-B14F-4D97-AF65-F5344CB8AC3E}">
        <p14:creationId xmlns:p14="http://schemas.microsoft.com/office/powerpoint/2010/main" val="1456951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851736-3C28-4CB1-A798-978F7BF81AD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25E4D64-EA00-4122-8B3A-33F5749B407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B14D69E-C65B-4B2F-A46E-7797C8272DDD}"/>
              </a:ext>
            </a:extLst>
          </p:cNvPr>
          <p:cNvSpPr>
            <a:spLocks noGrp="1"/>
          </p:cNvSpPr>
          <p:nvPr>
            <p:ph type="dt" sz="half" idx="10"/>
          </p:nvPr>
        </p:nvSpPr>
        <p:spPr/>
        <p:txBody>
          <a:bodyPr/>
          <a:lstStyle/>
          <a:p>
            <a:fld id="{9583FDA0-F162-4E4C-BDF3-0FB732E307C2}" type="datetimeFigureOut">
              <a:rPr lang="fr-FR" smtClean="0"/>
              <a:t>20/03/2026</a:t>
            </a:fld>
            <a:endParaRPr lang="fr-FR"/>
          </a:p>
        </p:txBody>
      </p:sp>
      <p:sp>
        <p:nvSpPr>
          <p:cNvPr id="5" name="Espace réservé du pied de page 4">
            <a:extLst>
              <a:ext uri="{FF2B5EF4-FFF2-40B4-BE49-F238E27FC236}">
                <a16:creationId xmlns:a16="http://schemas.microsoft.com/office/drawing/2014/main" id="{242EF1A9-E365-44A5-8DC3-ACA67F5537B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B39DE7-FD40-452D-83A9-BC873B497664}"/>
              </a:ext>
            </a:extLst>
          </p:cNvPr>
          <p:cNvSpPr>
            <a:spLocks noGrp="1"/>
          </p:cNvSpPr>
          <p:nvPr>
            <p:ph type="sldNum" sz="quarter" idx="12"/>
          </p:nvPr>
        </p:nvSpPr>
        <p:spPr/>
        <p:txBody>
          <a:bodyPr/>
          <a:lstStyle/>
          <a:p>
            <a:fld id="{01E7D5B5-47CC-4AAF-B0A0-6495324C7AC1}" type="slidenum">
              <a:rPr lang="fr-FR" smtClean="0"/>
              <a:t>‹N°›</a:t>
            </a:fld>
            <a:endParaRPr lang="fr-FR"/>
          </a:p>
        </p:txBody>
      </p:sp>
    </p:spTree>
    <p:extLst>
      <p:ext uri="{BB962C8B-B14F-4D97-AF65-F5344CB8AC3E}">
        <p14:creationId xmlns:p14="http://schemas.microsoft.com/office/powerpoint/2010/main" val="195400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0988C-9286-4F09-BBBF-5B2FF0A9206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2099AF3-97E2-4B70-957D-498B2DF089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BB7F131-2196-4D87-B667-93B25FC03FC7}"/>
              </a:ext>
            </a:extLst>
          </p:cNvPr>
          <p:cNvSpPr>
            <a:spLocks noGrp="1"/>
          </p:cNvSpPr>
          <p:nvPr>
            <p:ph type="dt" sz="half" idx="10"/>
          </p:nvPr>
        </p:nvSpPr>
        <p:spPr/>
        <p:txBody>
          <a:bodyPr/>
          <a:lstStyle/>
          <a:p>
            <a:fld id="{9583FDA0-F162-4E4C-BDF3-0FB732E307C2}" type="datetimeFigureOut">
              <a:rPr lang="fr-FR" smtClean="0"/>
              <a:t>20/03/2026</a:t>
            </a:fld>
            <a:endParaRPr lang="fr-FR"/>
          </a:p>
        </p:txBody>
      </p:sp>
      <p:sp>
        <p:nvSpPr>
          <p:cNvPr id="5" name="Espace réservé du pied de page 4">
            <a:extLst>
              <a:ext uri="{FF2B5EF4-FFF2-40B4-BE49-F238E27FC236}">
                <a16:creationId xmlns:a16="http://schemas.microsoft.com/office/drawing/2014/main" id="{8EB300E6-FDBF-4CA8-B3D6-149725FF36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3A1191B-EF1D-4769-8364-3A7B7413000D}"/>
              </a:ext>
            </a:extLst>
          </p:cNvPr>
          <p:cNvSpPr>
            <a:spLocks noGrp="1"/>
          </p:cNvSpPr>
          <p:nvPr>
            <p:ph type="sldNum" sz="quarter" idx="12"/>
          </p:nvPr>
        </p:nvSpPr>
        <p:spPr/>
        <p:txBody>
          <a:bodyPr/>
          <a:lstStyle/>
          <a:p>
            <a:fld id="{01E7D5B5-47CC-4AAF-B0A0-6495324C7AC1}" type="slidenum">
              <a:rPr lang="fr-FR" smtClean="0"/>
              <a:t>‹N°›</a:t>
            </a:fld>
            <a:endParaRPr lang="fr-FR"/>
          </a:p>
        </p:txBody>
      </p:sp>
    </p:spTree>
    <p:extLst>
      <p:ext uri="{BB962C8B-B14F-4D97-AF65-F5344CB8AC3E}">
        <p14:creationId xmlns:p14="http://schemas.microsoft.com/office/powerpoint/2010/main" val="1111470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20F45D-4E97-4500-8A8E-080517D9D72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F6ED394-D3D6-412B-AE57-8550AB00E6D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E3CB2B4-6A7A-4E12-B542-1CC9F35DBDC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2A405E8-7597-4938-A929-FD39D88FA724}"/>
              </a:ext>
            </a:extLst>
          </p:cNvPr>
          <p:cNvSpPr>
            <a:spLocks noGrp="1"/>
          </p:cNvSpPr>
          <p:nvPr>
            <p:ph type="dt" sz="half" idx="10"/>
          </p:nvPr>
        </p:nvSpPr>
        <p:spPr/>
        <p:txBody>
          <a:bodyPr/>
          <a:lstStyle/>
          <a:p>
            <a:fld id="{9583FDA0-F162-4E4C-BDF3-0FB732E307C2}" type="datetimeFigureOut">
              <a:rPr lang="fr-FR" smtClean="0"/>
              <a:t>20/03/2026</a:t>
            </a:fld>
            <a:endParaRPr lang="fr-FR"/>
          </a:p>
        </p:txBody>
      </p:sp>
      <p:sp>
        <p:nvSpPr>
          <p:cNvPr id="6" name="Espace réservé du pied de page 5">
            <a:extLst>
              <a:ext uri="{FF2B5EF4-FFF2-40B4-BE49-F238E27FC236}">
                <a16:creationId xmlns:a16="http://schemas.microsoft.com/office/drawing/2014/main" id="{CC0D6F83-0DCF-451A-A6F3-FD4E1A07B64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2274E8B-CF51-4632-BA4F-B6FE6E600606}"/>
              </a:ext>
            </a:extLst>
          </p:cNvPr>
          <p:cNvSpPr>
            <a:spLocks noGrp="1"/>
          </p:cNvSpPr>
          <p:nvPr>
            <p:ph type="sldNum" sz="quarter" idx="12"/>
          </p:nvPr>
        </p:nvSpPr>
        <p:spPr/>
        <p:txBody>
          <a:bodyPr/>
          <a:lstStyle/>
          <a:p>
            <a:fld id="{01E7D5B5-47CC-4AAF-B0A0-6495324C7AC1}" type="slidenum">
              <a:rPr lang="fr-FR" smtClean="0"/>
              <a:t>‹N°›</a:t>
            </a:fld>
            <a:endParaRPr lang="fr-FR"/>
          </a:p>
        </p:txBody>
      </p:sp>
    </p:spTree>
    <p:extLst>
      <p:ext uri="{BB962C8B-B14F-4D97-AF65-F5344CB8AC3E}">
        <p14:creationId xmlns:p14="http://schemas.microsoft.com/office/powerpoint/2010/main" val="3386972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E94E05-71FE-4831-B6FA-457A26CA743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DE95E12-88C5-4613-84E1-3AFA02ED9C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03748D3-546D-4190-8798-130E966E774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7E3B683-FA2E-4582-BC02-1670269AB8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26C4491-71B3-4112-B4D4-44D85996C36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388EB01-70DD-40CC-874C-BEA38932EB4F}"/>
              </a:ext>
            </a:extLst>
          </p:cNvPr>
          <p:cNvSpPr>
            <a:spLocks noGrp="1"/>
          </p:cNvSpPr>
          <p:nvPr>
            <p:ph type="dt" sz="half" idx="10"/>
          </p:nvPr>
        </p:nvSpPr>
        <p:spPr/>
        <p:txBody>
          <a:bodyPr/>
          <a:lstStyle/>
          <a:p>
            <a:fld id="{9583FDA0-F162-4E4C-BDF3-0FB732E307C2}" type="datetimeFigureOut">
              <a:rPr lang="fr-FR" smtClean="0"/>
              <a:t>20/03/2026</a:t>
            </a:fld>
            <a:endParaRPr lang="fr-FR"/>
          </a:p>
        </p:txBody>
      </p:sp>
      <p:sp>
        <p:nvSpPr>
          <p:cNvPr id="8" name="Espace réservé du pied de page 7">
            <a:extLst>
              <a:ext uri="{FF2B5EF4-FFF2-40B4-BE49-F238E27FC236}">
                <a16:creationId xmlns:a16="http://schemas.microsoft.com/office/drawing/2014/main" id="{BF6CADF2-44C5-4712-8DBA-8305DF164BB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8FE8C90-5E3B-4B76-9D94-20734F7C5A80}"/>
              </a:ext>
            </a:extLst>
          </p:cNvPr>
          <p:cNvSpPr>
            <a:spLocks noGrp="1"/>
          </p:cNvSpPr>
          <p:nvPr>
            <p:ph type="sldNum" sz="quarter" idx="12"/>
          </p:nvPr>
        </p:nvSpPr>
        <p:spPr/>
        <p:txBody>
          <a:bodyPr/>
          <a:lstStyle/>
          <a:p>
            <a:fld id="{01E7D5B5-47CC-4AAF-B0A0-6495324C7AC1}" type="slidenum">
              <a:rPr lang="fr-FR" smtClean="0"/>
              <a:t>‹N°›</a:t>
            </a:fld>
            <a:endParaRPr lang="fr-FR"/>
          </a:p>
        </p:txBody>
      </p:sp>
    </p:spTree>
    <p:extLst>
      <p:ext uri="{BB962C8B-B14F-4D97-AF65-F5344CB8AC3E}">
        <p14:creationId xmlns:p14="http://schemas.microsoft.com/office/powerpoint/2010/main" val="3062158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8C184B-F5D2-41BA-BECA-4CDE8E70CAC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F8BFAF2-BA43-4BB1-A2AC-83D122F025CE}"/>
              </a:ext>
            </a:extLst>
          </p:cNvPr>
          <p:cNvSpPr>
            <a:spLocks noGrp="1"/>
          </p:cNvSpPr>
          <p:nvPr>
            <p:ph type="dt" sz="half" idx="10"/>
          </p:nvPr>
        </p:nvSpPr>
        <p:spPr/>
        <p:txBody>
          <a:bodyPr/>
          <a:lstStyle/>
          <a:p>
            <a:fld id="{9583FDA0-F162-4E4C-BDF3-0FB732E307C2}" type="datetimeFigureOut">
              <a:rPr lang="fr-FR" smtClean="0"/>
              <a:t>20/03/2026</a:t>
            </a:fld>
            <a:endParaRPr lang="fr-FR"/>
          </a:p>
        </p:txBody>
      </p:sp>
      <p:sp>
        <p:nvSpPr>
          <p:cNvPr id="4" name="Espace réservé du pied de page 3">
            <a:extLst>
              <a:ext uri="{FF2B5EF4-FFF2-40B4-BE49-F238E27FC236}">
                <a16:creationId xmlns:a16="http://schemas.microsoft.com/office/drawing/2014/main" id="{8EF082B7-DA64-4C50-8E5E-90F672C0BDC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6722D3E-9DA3-4C84-A30A-388CDA063C4D}"/>
              </a:ext>
            </a:extLst>
          </p:cNvPr>
          <p:cNvSpPr>
            <a:spLocks noGrp="1"/>
          </p:cNvSpPr>
          <p:nvPr>
            <p:ph type="sldNum" sz="quarter" idx="12"/>
          </p:nvPr>
        </p:nvSpPr>
        <p:spPr/>
        <p:txBody>
          <a:bodyPr/>
          <a:lstStyle/>
          <a:p>
            <a:fld id="{01E7D5B5-47CC-4AAF-B0A0-6495324C7AC1}" type="slidenum">
              <a:rPr lang="fr-FR" smtClean="0"/>
              <a:t>‹N°›</a:t>
            </a:fld>
            <a:endParaRPr lang="fr-FR"/>
          </a:p>
        </p:txBody>
      </p:sp>
    </p:spTree>
    <p:extLst>
      <p:ext uri="{BB962C8B-B14F-4D97-AF65-F5344CB8AC3E}">
        <p14:creationId xmlns:p14="http://schemas.microsoft.com/office/powerpoint/2010/main" val="4286242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3B41E66-02EB-4951-9137-503F00417897}"/>
              </a:ext>
            </a:extLst>
          </p:cNvPr>
          <p:cNvSpPr>
            <a:spLocks noGrp="1"/>
          </p:cNvSpPr>
          <p:nvPr>
            <p:ph type="dt" sz="half" idx="10"/>
          </p:nvPr>
        </p:nvSpPr>
        <p:spPr/>
        <p:txBody>
          <a:bodyPr/>
          <a:lstStyle/>
          <a:p>
            <a:fld id="{9583FDA0-F162-4E4C-BDF3-0FB732E307C2}" type="datetimeFigureOut">
              <a:rPr lang="fr-FR" smtClean="0"/>
              <a:t>20/03/2026</a:t>
            </a:fld>
            <a:endParaRPr lang="fr-FR"/>
          </a:p>
        </p:txBody>
      </p:sp>
      <p:sp>
        <p:nvSpPr>
          <p:cNvPr id="3" name="Espace réservé du pied de page 2">
            <a:extLst>
              <a:ext uri="{FF2B5EF4-FFF2-40B4-BE49-F238E27FC236}">
                <a16:creationId xmlns:a16="http://schemas.microsoft.com/office/drawing/2014/main" id="{FE15D5D7-6FDA-4600-AE5F-0A79DDE43E1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E8722A9-ECE7-4057-BF2C-D69D6BCDAD7E}"/>
              </a:ext>
            </a:extLst>
          </p:cNvPr>
          <p:cNvSpPr>
            <a:spLocks noGrp="1"/>
          </p:cNvSpPr>
          <p:nvPr>
            <p:ph type="sldNum" sz="quarter" idx="12"/>
          </p:nvPr>
        </p:nvSpPr>
        <p:spPr/>
        <p:txBody>
          <a:bodyPr/>
          <a:lstStyle/>
          <a:p>
            <a:fld id="{01E7D5B5-47CC-4AAF-B0A0-6495324C7AC1}" type="slidenum">
              <a:rPr lang="fr-FR" smtClean="0"/>
              <a:t>‹N°›</a:t>
            </a:fld>
            <a:endParaRPr lang="fr-FR"/>
          </a:p>
        </p:txBody>
      </p:sp>
    </p:spTree>
    <p:extLst>
      <p:ext uri="{BB962C8B-B14F-4D97-AF65-F5344CB8AC3E}">
        <p14:creationId xmlns:p14="http://schemas.microsoft.com/office/powerpoint/2010/main" val="2382722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138715-B870-4F63-8482-C14E4FB7534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C9127B5-B339-404B-8CF9-5278242A01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BF3F034-36F4-4437-BCAD-AD197C97A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D9723CB-4105-43AB-BEE4-C686A0A9D771}"/>
              </a:ext>
            </a:extLst>
          </p:cNvPr>
          <p:cNvSpPr>
            <a:spLocks noGrp="1"/>
          </p:cNvSpPr>
          <p:nvPr>
            <p:ph type="dt" sz="half" idx="10"/>
          </p:nvPr>
        </p:nvSpPr>
        <p:spPr/>
        <p:txBody>
          <a:bodyPr/>
          <a:lstStyle/>
          <a:p>
            <a:fld id="{9583FDA0-F162-4E4C-BDF3-0FB732E307C2}" type="datetimeFigureOut">
              <a:rPr lang="fr-FR" smtClean="0"/>
              <a:t>20/03/2026</a:t>
            </a:fld>
            <a:endParaRPr lang="fr-FR"/>
          </a:p>
        </p:txBody>
      </p:sp>
      <p:sp>
        <p:nvSpPr>
          <p:cNvPr id="6" name="Espace réservé du pied de page 5">
            <a:extLst>
              <a:ext uri="{FF2B5EF4-FFF2-40B4-BE49-F238E27FC236}">
                <a16:creationId xmlns:a16="http://schemas.microsoft.com/office/drawing/2014/main" id="{B79B8C80-B47A-4093-AA57-0FA600275C4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6C45497-4613-4F49-9E0F-7EA72BFEC2C2}"/>
              </a:ext>
            </a:extLst>
          </p:cNvPr>
          <p:cNvSpPr>
            <a:spLocks noGrp="1"/>
          </p:cNvSpPr>
          <p:nvPr>
            <p:ph type="sldNum" sz="quarter" idx="12"/>
          </p:nvPr>
        </p:nvSpPr>
        <p:spPr/>
        <p:txBody>
          <a:bodyPr/>
          <a:lstStyle/>
          <a:p>
            <a:fld id="{01E7D5B5-47CC-4AAF-B0A0-6495324C7AC1}" type="slidenum">
              <a:rPr lang="fr-FR" smtClean="0"/>
              <a:t>‹N°›</a:t>
            </a:fld>
            <a:endParaRPr lang="fr-FR"/>
          </a:p>
        </p:txBody>
      </p:sp>
    </p:spTree>
    <p:extLst>
      <p:ext uri="{BB962C8B-B14F-4D97-AF65-F5344CB8AC3E}">
        <p14:creationId xmlns:p14="http://schemas.microsoft.com/office/powerpoint/2010/main" val="2338146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CE9760-C19F-4080-A21F-FC12056F6C5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9787B47-9A02-498E-AA03-6D6D9D91D7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01AAA99-5321-4F7F-992C-EC05E4B815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F44D171-A771-4854-A8D0-E9A2CE5AFBFC}"/>
              </a:ext>
            </a:extLst>
          </p:cNvPr>
          <p:cNvSpPr>
            <a:spLocks noGrp="1"/>
          </p:cNvSpPr>
          <p:nvPr>
            <p:ph type="dt" sz="half" idx="10"/>
          </p:nvPr>
        </p:nvSpPr>
        <p:spPr/>
        <p:txBody>
          <a:bodyPr/>
          <a:lstStyle/>
          <a:p>
            <a:fld id="{9583FDA0-F162-4E4C-BDF3-0FB732E307C2}" type="datetimeFigureOut">
              <a:rPr lang="fr-FR" smtClean="0"/>
              <a:t>20/03/2026</a:t>
            </a:fld>
            <a:endParaRPr lang="fr-FR"/>
          </a:p>
        </p:txBody>
      </p:sp>
      <p:sp>
        <p:nvSpPr>
          <p:cNvPr id="6" name="Espace réservé du pied de page 5">
            <a:extLst>
              <a:ext uri="{FF2B5EF4-FFF2-40B4-BE49-F238E27FC236}">
                <a16:creationId xmlns:a16="http://schemas.microsoft.com/office/drawing/2014/main" id="{CBB106B2-8599-46A9-A115-139254E0B50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7DEDAEE-E666-4620-8AF1-4C48116D60DE}"/>
              </a:ext>
            </a:extLst>
          </p:cNvPr>
          <p:cNvSpPr>
            <a:spLocks noGrp="1"/>
          </p:cNvSpPr>
          <p:nvPr>
            <p:ph type="sldNum" sz="quarter" idx="12"/>
          </p:nvPr>
        </p:nvSpPr>
        <p:spPr/>
        <p:txBody>
          <a:bodyPr/>
          <a:lstStyle/>
          <a:p>
            <a:fld id="{01E7D5B5-47CC-4AAF-B0A0-6495324C7AC1}" type="slidenum">
              <a:rPr lang="fr-FR" smtClean="0"/>
              <a:t>‹N°›</a:t>
            </a:fld>
            <a:endParaRPr lang="fr-FR"/>
          </a:p>
        </p:txBody>
      </p:sp>
    </p:spTree>
    <p:extLst>
      <p:ext uri="{BB962C8B-B14F-4D97-AF65-F5344CB8AC3E}">
        <p14:creationId xmlns:p14="http://schemas.microsoft.com/office/powerpoint/2010/main" val="1170426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C2A1CBF-04E6-4838-81AF-074B973DAD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3E9697D-2B04-46B9-B916-F77A0A0E72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71FFF5D-2CC9-463A-8922-AF608ED88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83FDA0-F162-4E4C-BDF3-0FB732E307C2}" type="datetimeFigureOut">
              <a:rPr lang="fr-FR" smtClean="0"/>
              <a:t>20/03/2026</a:t>
            </a:fld>
            <a:endParaRPr lang="fr-FR"/>
          </a:p>
        </p:txBody>
      </p:sp>
      <p:sp>
        <p:nvSpPr>
          <p:cNvPr id="5" name="Espace réservé du pied de page 4">
            <a:extLst>
              <a:ext uri="{FF2B5EF4-FFF2-40B4-BE49-F238E27FC236}">
                <a16:creationId xmlns:a16="http://schemas.microsoft.com/office/drawing/2014/main" id="{60D1EE7A-0537-446B-9CF7-EB415D8B29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4FEF3D6-7832-475A-A587-8E6D9EE0DA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E7D5B5-47CC-4AAF-B0A0-6495324C7AC1}" type="slidenum">
              <a:rPr lang="fr-FR" smtClean="0"/>
              <a:t>‹N°›</a:t>
            </a:fld>
            <a:endParaRPr lang="fr-FR"/>
          </a:p>
        </p:txBody>
      </p:sp>
    </p:spTree>
    <p:extLst>
      <p:ext uri="{BB962C8B-B14F-4D97-AF65-F5344CB8AC3E}">
        <p14:creationId xmlns:p14="http://schemas.microsoft.com/office/powerpoint/2010/main" val="347626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530FCC-C4A3-45CF-9BED-DEAF7D88A7A0}"/>
              </a:ext>
            </a:extLst>
          </p:cNvPr>
          <p:cNvSpPr>
            <a:spLocks noGrp="1"/>
          </p:cNvSpPr>
          <p:nvPr>
            <p:ph type="ctrTitle"/>
          </p:nvPr>
        </p:nvSpPr>
        <p:spPr>
          <a:xfrm>
            <a:off x="1524000" y="1122363"/>
            <a:ext cx="9144000" cy="1641858"/>
          </a:xfrm>
        </p:spPr>
        <p:txBody>
          <a:bodyPr/>
          <a:lstStyle/>
          <a:p>
            <a:r>
              <a:rPr lang="fr-FR" dirty="0">
                <a:latin typeface="Aptos" panose="020B0004020202020204" pitchFamily="34" charset="0"/>
                <a:cs typeface="Times New Roman" panose="02020603050405020304" pitchFamily="18" charset="0"/>
              </a:rPr>
              <a:t>Arthur et les Bretons</a:t>
            </a:r>
          </a:p>
        </p:txBody>
      </p:sp>
      <p:sp>
        <p:nvSpPr>
          <p:cNvPr id="3" name="Sous-titre 2">
            <a:extLst>
              <a:ext uri="{FF2B5EF4-FFF2-40B4-BE49-F238E27FC236}">
                <a16:creationId xmlns:a16="http://schemas.microsoft.com/office/drawing/2014/main" id="{85E85F30-CA77-41A1-848B-6977E7319698}"/>
              </a:ext>
            </a:extLst>
          </p:cNvPr>
          <p:cNvSpPr>
            <a:spLocks noGrp="1"/>
          </p:cNvSpPr>
          <p:nvPr>
            <p:ph type="subTitle" idx="1"/>
          </p:nvPr>
        </p:nvSpPr>
        <p:spPr/>
        <p:txBody>
          <a:bodyPr/>
          <a:lstStyle/>
          <a:p>
            <a:endParaRPr lang="fr-FR" b="1" i="1" dirty="0">
              <a:latin typeface="Times New Roman" panose="02020603050405020304" pitchFamily="18" charset="0"/>
              <a:cs typeface="Times New Roman" panose="02020603050405020304" pitchFamily="18" charset="0"/>
            </a:endParaRPr>
          </a:p>
          <a:p>
            <a:r>
              <a:rPr lang="fr-FR" b="1" i="1" dirty="0">
                <a:latin typeface="Aptos" panose="020B0004020202020204" pitchFamily="34" charset="0"/>
                <a:cs typeface="Times New Roman" panose="02020603050405020304" pitchFamily="18" charset="0"/>
              </a:rPr>
              <a:t>L’Historia Regum Britanniae </a:t>
            </a:r>
            <a:r>
              <a:rPr lang="fr-FR" b="1" dirty="0">
                <a:latin typeface="Aptos" panose="020B0004020202020204" pitchFamily="34" charset="0"/>
                <a:cs typeface="Times New Roman" panose="02020603050405020304" pitchFamily="18" charset="0"/>
              </a:rPr>
              <a:t>de Geoffroi de Monmouth – enjeux politiques et culturels</a:t>
            </a:r>
          </a:p>
        </p:txBody>
      </p:sp>
    </p:spTree>
    <p:extLst>
      <p:ext uri="{BB962C8B-B14F-4D97-AF65-F5344CB8AC3E}">
        <p14:creationId xmlns:p14="http://schemas.microsoft.com/office/powerpoint/2010/main" val="683634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16C905-45AB-408F-BE02-C4A2FFBB8D8B}"/>
              </a:ext>
            </a:extLst>
          </p:cNvPr>
          <p:cNvSpPr>
            <a:spLocks noGrp="1"/>
          </p:cNvSpPr>
          <p:nvPr>
            <p:ph type="title"/>
          </p:nvPr>
        </p:nvSpPr>
        <p:spPr/>
        <p:txBody>
          <a:bodyPr>
            <a:normAutofit/>
          </a:bodyPr>
          <a:lstStyle/>
          <a:p>
            <a:r>
              <a:rPr lang="fr-FR" sz="2800" dirty="0">
                <a:solidFill>
                  <a:schemeClr val="accent1"/>
                </a:solidFill>
                <a:latin typeface="Aptos" panose="020B0004020202020204" pitchFamily="34" charset="0"/>
                <a:cs typeface="Times New Roman" panose="02020603050405020304" pitchFamily="18" charset="0"/>
              </a:rPr>
              <a:t>2) Contexte d’écriture : enjeux politiques et culturels</a:t>
            </a:r>
          </a:p>
        </p:txBody>
      </p:sp>
      <p:sp>
        <p:nvSpPr>
          <p:cNvPr id="3" name="Espace réservé du contenu 2">
            <a:extLst>
              <a:ext uri="{FF2B5EF4-FFF2-40B4-BE49-F238E27FC236}">
                <a16:creationId xmlns:a16="http://schemas.microsoft.com/office/drawing/2014/main" id="{D7504D27-977C-4125-9D82-9FF7F9067458}"/>
              </a:ext>
            </a:extLst>
          </p:cNvPr>
          <p:cNvSpPr>
            <a:spLocks noGrp="1"/>
          </p:cNvSpPr>
          <p:nvPr>
            <p:ph idx="1"/>
          </p:nvPr>
        </p:nvSpPr>
        <p:spPr>
          <a:xfrm>
            <a:off x="463463" y="1465545"/>
            <a:ext cx="11423737" cy="5711868"/>
          </a:xfrm>
        </p:spPr>
        <p:txBody>
          <a:bodyPr>
            <a:normAutofit/>
          </a:bodyPr>
          <a:lstStyle/>
          <a:p>
            <a:pPr marL="0" indent="0">
              <a:buNone/>
            </a:pPr>
            <a:endParaRPr lang="fr-FR" sz="1800" dirty="0">
              <a:effectLst/>
              <a:latin typeface="Aptos" panose="020B0004020202020204" pitchFamily="34" charset="0"/>
              <a:ea typeface="Calibri" panose="020F0502020204030204" pitchFamily="34" charset="0"/>
              <a:cs typeface="Times New Roman" panose="02020603050405020304" pitchFamily="18" charset="0"/>
            </a:endParaRPr>
          </a:p>
          <a:p>
            <a:pPr marL="0" indent="0" algn="just">
              <a:buNone/>
            </a:pPr>
            <a:r>
              <a:rPr lang="fr-FR" sz="1700" dirty="0">
                <a:latin typeface="Aptos" panose="020B0004020202020204" pitchFamily="34" charset="0"/>
                <a:cs typeface="Times New Roman" panose="02020603050405020304" pitchFamily="18" charset="0"/>
              </a:rPr>
              <a:t>« Il existe en principe trois raisons internes qui justifient la domination, et, par conséquent il existe trois fondements de la légitimité. Tout d'abord l'autorité de </a:t>
            </a:r>
            <a:r>
              <a:rPr lang="fr-FR" sz="1700" b="1" dirty="0">
                <a:latin typeface="Aptos" panose="020B0004020202020204" pitchFamily="34" charset="0"/>
                <a:cs typeface="Times New Roman" panose="02020603050405020304" pitchFamily="18" charset="0"/>
              </a:rPr>
              <a:t>"l'éternel hier", </a:t>
            </a:r>
            <a:r>
              <a:rPr lang="fr-FR" sz="1700" dirty="0">
                <a:latin typeface="Aptos" panose="020B0004020202020204" pitchFamily="34" charset="0"/>
                <a:cs typeface="Times New Roman" panose="02020603050405020304" pitchFamily="18" charset="0"/>
              </a:rPr>
              <a:t>c'est-à-dire celle des coutumes sanctifiées par leur validité immémoriale et par l'habitude enracinée en l'homme de les respecter. Tel est le pouvoir traditionnel que le patriarche ou le seigneur terrien exerçaient autrefois. En second lieu l'autorité fondée sur la </a:t>
            </a:r>
            <a:r>
              <a:rPr lang="fr-FR" sz="1700" b="1" dirty="0">
                <a:latin typeface="Aptos" panose="020B0004020202020204" pitchFamily="34" charset="0"/>
                <a:cs typeface="Times New Roman" panose="02020603050405020304" pitchFamily="18" charset="0"/>
              </a:rPr>
              <a:t>grâce personnelle et extraordinaire d'un individu </a:t>
            </a:r>
            <a:r>
              <a:rPr lang="fr-FR" sz="1700" dirty="0">
                <a:latin typeface="Aptos" panose="020B0004020202020204" pitchFamily="34" charset="0"/>
                <a:cs typeface="Times New Roman" panose="02020603050405020304" pitchFamily="18" charset="0"/>
              </a:rPr>
              <a:t>(charisme), elle se caractérise par le dévouement tout personnel des sujets à la cause d'un homme et par leur confiance en sa seule personne en tant qu'elle se singularise par des qualités prodigieuses, par l'héroïsme ou d'autres particularités exemplaires qui font le chef. C'est là le pouvoir charismatique que le prophète exerçait ou - dans le domaine politique - le chef de guerre élu, le souverain plébiscité, le grand démagogue ou le chef d'un parti politique. Il y a enfin </a:t>
            </a:r>
            <a:r>
              <a:rPr lang="fr-FR" sz="1700" b="1" dirty="0">
                <a:latin typeface="Aptos" panose="020B0004020202020204" pitchFamily="34" charset="0"/>
                <a:cs typeface="Times New Roman" panose="02020603050405020304" pitchFamily="18" charset="0"/>
              </a:rPr>
              <a:t>l'autorité qui s'impose en vertu de la légalité</a:t>
            </a:r>
            <a:r>
              <a:rPr lang="fr-FR" sz="1700" dirty="0">
                <a:latin typeface="Aptos" panose="020B0004020202020204" pitchFamily="34" charset="0"/>
                <a:cs typeface="Times New Roman" panose="02020603050405020304" pitchFamily="18" charset="0"/>
              </a:rPr>
              <a:t>, en vertu de la croyance en la validité d'un statut légal et d'une "compétence" positive fondée sur des règles établies rationnellement, en d'autres termes l'autorité fondée sur l'obéissance qui s'acquitte des obligations conformes au statut établi. C'est là le pouvoir tel que l'exerce le serviteur de l'État moderne, ainsi que tous les détenteurs du pouvoir qui s'en rapprochent sous ce rapport. » </a:t>
            </a:r>
          </a:p>
          <a:p>
            <a:pPr marL="0" indent="0" algn="r">
              <a:buNone/>
            </a:pPr>
            <a:r>
              <a:rPr lang="fr-FR" sz="1500" dirty="0">
                <a:solidFill>
                  <a:srgbClr val="CC0066"/>
                </a:solidFill>
                <a:latin typeface="Aptos" panose="020B0004020202020204" pitchFamily="34" charset="0"/>
                <a:cs typeface="Times New Roman" panose="02020603050405020304" pitchFamily="18" charset="0"/>
              </a:rPr>
              <a:t>Max Weber, </a:t>
            </a:r>
            <a:r>
              <a:rPr lang="fr-FR" sz="1500" i="1" dirty="0">
                <a:solidFill>
                  <a:srgbClr val="CC0066"/>
                </a:solidFill>
                <a:latin typeface="Aptos" panose="020B0004020202020204" pitchFamily="34" charset="0"/>
                <a:cs typeface="Times New Roman" panose="02020603050405020304" pitchFamily="18" charset="0"/>
              </a:rPr>
              <a:t>Le savant et le politique</a:t>
            </a:r>
            <a:r>
              <a:rPr lang="fr-FR" sz="1500" dirty="0">
                <a:latin typeface="Aptos" panose="020B0004020202020204" pitchFamily="34" charset="0"/>
                <a:cs typeface="Times New Roman" panose="02020603050405020304" pitchFamily="18" charset="0"/>
              </a:rPr>
              <a:t>, 1917-1919</a:t>
            </a:r>
          </a:p>
          <a:p>
            <a:pPr marL="0" indent="0" algn="r">
              <a:buNone/>
            </a:pPr>
            <a:endParaRPr lang="fr-FR" sz="1500" dirty="0">
              <a:latin typeface="Aptos" panose="020B0004020202020204" pitchFamily="34" charset="0"/>
              <a:cs typeface="Times New Roman" panose="02020603050405020304" pitchFamily="18" charset="0"/>
            </a:endParaRPr>
          </a:p>
          <a:p>
            <a:pPr marL="0" indent="0">
              <a:buNone/>
            </a:pPr>
            <a:r>
              <a:rPr lang="fr-FR" sz="1600" dirty="0">
                <a:latin typeface="Aptos" panose="020B0004020202020204" pitchFamily="34" charset="0"/>
                <a:ea typeface="Calibri" panose="020F0502020204030204" pitchFamily="34" charset="0"/>
                <a:cs typeface="Times New Roman" panose="02020603050405020304" pitchFamily="18" charset="0"/>
              </a:rPr>
              <a:t>L’</a:t>
            </a:r>
            <a:r>
              <a:rPr lang="fr-FR" sz="1600" i="1" dirty="0">
                <a:latin typeface="Aptos" panose="020B0004020202020204" pitchFamily="34" charset="0"/>
                <a:ea typeface="Calibri" panose="020F0502020204030204" pitchFamily="34" charset="0"/>
                <a:cs typeface="Times New Roman" panose="02020603050405020304" pitchFamily="18" charset="0"/>
              </a:rPr>
              <a:t>Historia regum Britanniae</a:t>
            </a:r>
            <a:r>
              <a:rPr lang="fr-FR" sz="1600" dirty="0">
                <a:latin typeface="Aptos" panose="020B0004020202020204" pitchFamily="34" charset="0"/>
                <a:ea typeface="Calibri" panose="020F0502020204030204" pitchFamily="34" charset="0"/>
                <a:cs typeface="Times New Roman" panose="02020603050405020304" pitchFamily="18" charset="0"/>
              </a:rPr>
              <a:t> permet de fonder le pouvoir des rois de Bretagne et d’asseoir leur légitimité selon ces trois principes  :</a:t>
            </a:r>
          </a:p>
          <a:p>
            <a:r>
              <a:rPr lang="fr-FR" sz="1600" dirty="0">
                <a:latin typeface="Aptos" panose="020B0004020202020204" pitchFamily="34" charset="0"/>
                <a:ea typeface="Calibri" panose="020F0502020204030204" pitchFamily="34" charset="0"/>
                <a:cs typeface="Times New Roman" panose="02020603050405020304" pitchFamily="18" charset="0"/>
              </a:rPr>
              <a:t> </a:t>
            </a:r>
            <a:r>
              <a:rPr lang="fr-FR" sz="1600" b="1" dirty="0">
                <a:solidFill>
                  <a:schemeClr val="accent2"/>
                </a:solidFill>
                <a:latin typeface="Aptos" panose="020B0004020202020204" pitchFamily="34" charset="0"/>
                <a:ea typeface="Calibri" panose="020F0502020204030204" pitchFamily="34" charset="0"/>
                <a:cs typeface="Times New Roman" panose="02020603050405020304" pitchFamily="18" charset="0"/>
              </a:rPr>
              <a:t>l’éternel hier </a:t>
            </a:r>
          </a:p>
          <a:p>
            <a:r>
              <a:rPr lang="fr-FR" sz="1600" b="1" dirty="0">
                <a:solidFill>
                  <a:schemeClr val="accent2"/>
                </a:solidFill>
                <a:latin typeface="Aptos" panose="020B0004020202020204" pitchFamily="34" charset="0"/>
                <a:ea typeface="Calibri" panose="020F0502020204030204" pitchFamily="34" charset="0"/>
                <a:cs typeface="Times New Roman" panose="02020603050405020304" pitchFamily="18" charset="0"/>
              </a:rPr>
              <a:t>le charisme du chef </a:t>
            </a:r>
            <a:r>
              <a:rPr lang="fr-FR" sz="1600" dirty="0">
                <a:latin typeface="Aptos" panose="020B0004020202020204" pitchFamily="34" charset="0"/>
                <a:ea typeface="Calibri" panose="020F0502020204030204" pitchFamily="34" charset="0"/>
                <a:cs typeface="Times New Roman" panose="02020603050405020304" pitchFamily="18" charset="0"/>
              </a:rPr>
              <a:t>(le celte Arthur, le héros) </a:t>
            </a:r>
          </a:p>
          <a:p>
            <a:r>
              <a:rPr lang="fr-FR" sz="1600" b="1" dirty="0">
                <a:solidFill>
                  <a:schemeClr val="accent2"/>
                </a:solidFill>
                <a:latin typeface="Aptos" panose="020B0004020202020204" pitchFamily="34" charset="0"/>
                <a:ea typeface="Calibri" panose="020F0502020204030204" pitchFamily="34" charset="0"/>
                <a:cs typeface="Times New Roman" panose="02020603050405020304" pitchFamily="18" charset="0"/>
              </a:rPr>
              <a:t>la </a:t>
            </a:r>
            <a:r>
              <a:rPr lang="fr-FR" sz="1600" b="1" i="1" dirty="0" err="1">
                <a:solidFill>
                  <a:schemeClr val="accent2"/>
                </a:solidFill>
                <a:latin typeface="Aptos" panose="020B0004020202020204" pitchFamily="34" charset="0"/>
                <a:ea typeface="Calibri" panose="020F0502020204030204" pitchFamily="34" charset="0"/>
                <a:cs typeface="Times New Roman" panose="02020603050405020304" pitchFamily="18" charset="0"/>
              </a:rPr>
              <a:t>translatio</a:t>
            </a:r>
            <a:r>
              <a:rPr lang="fr-FR" sz="1600" b="1" i="1" dirty="0">
                <a:solidFill>
                  <a:schemeClr val="accent2"/>
                </a:solidFill>
                <a:latin typeface="Aptos" panose="020B0004020202020204" pitchFamily="34" charset="0"/>
                <a:ea typeface="Calibri" panose="020F0502020204030204" pitchFamily="34" charset="0"/>
                <a:cs typeface="Times New Roman" panose="02020603050405020304" pitchFamily="18" charset="0"/>
              </a:rPr>
              <a:t> </a:t>
            </a:r>
            <a:r>
              <a:rPr lang="fr-FR" sz="1600" b="1" i="1" dirty="0" err="1">
                <a:solidFill>
                  <a:schemeClr val="accent2"/>
                </a:solidFill>
                <a:latin typeface="Aptos" panose="020B0004020202020204" pitchFamily="34" charset="0"/>
                <a:ea typeface="Calibri" panose="020F0502020204030204" pitchFamily="34" charset="0"/>
                <a:cs typeface="Times New Roman" panose="02020603050405020304" pitchFamily="18" charset="0"/>
              </a:rPr>
              <a:t>imperii</a:t>
            </a:r>
            <a:endParaRPr lang="fr-FR" sz="1600" b="1" dirty="0">
              <a:solidFill>
                <a:schemeClr val="accent2"/>
              </a:solidFill>
              <a:latin typeface="Aptos" panose="020B0004020202020204" pitchFamily="34" charset="0"/>
              <a:ea typeface="Calibri" panose="020F0502020204030204" pitchFamily="34" charset="0"/>
              <a:cs typeface="Times New Roman" panose="02020603050405020304" pitchFamily="18" charset="0"/>
            </a:endParaRPr>
          </a:p>
          <a:p>
            <a:pPr marL="0" indent="0" algn="just">
              <a:buNone/>
            </a:pPr>
            <a:endParaRPr lang="fr-FR" sz="1500" dirty="0">
              <a:latin typeface="Times New Roman" panose="02020603050405020304" pitchFamily="18" charset="0"/>
              <a:cs typeface="Times New Roman" panose="02020603050405020304" pitchFamily="18" charset="0"/>
            </a:endParaRPr>
          </a:p>
          <a:p>
            <a:pPr marL="0" indent="0" algn="just">
              <a:buNone/>
            </a:pPr>
            <a:endParaRPr lang="fr-FR" sz="23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endParaRPr lang="fr-FR" sz="23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r-FR" sz="1800" dirty="0">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58658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7504D27-977C-4125-9D82-9FF7F9067458}"/>
              </a:ext>
            </a:extLst>
          </p:cNvPr>
          <p:cNvSpPr>
            <a:spLocks noGrp="1"/>
          </p:cNvSpPr>
          <p:nvPr>
            <p:ph idx="1"/>
          </p:nvPr>
        </p:nvSpPr>
        <p:spPr>
          <a:xfrm>
            <a:off x="838200" y="359229"/>
            <a:ext cx="10515600" cy="6349481"/>
          </a:xfrm>
        </p:spPr>
        <p:txBody>
          <a:bodyPr>
            <a:normAutofit fontScale="55000" lnSpcReduction="20000"/>
          </a:bodyPr>
          <a:lstStyle/>
          <a:p>
            <a:pPr marL="0" indent="0">
              <a:buNone/>
            </a:pPr>
            <a:endParaRPr lang="fr-FR" sz="2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fr-FR" sz="3400" dirty="0">
                <a:effectLst/>
                <a:latin typeface="Aptos" panose="020B0004020202020204" pitchFamily="34" charset="0"/>
                <a:ea typeface="Calibri" panose="020F0502020204030204" pitchFamily="34" charset="0"/>
                <a:cs typeface="Times New Roman" panose="02020603050405020304" pitchFamily="18" charset="0"/>
              </a:rPr>
              <a:t>Une œuvre </a:t>
            </a:r>
            <a:r>
              <a:rPr lang="fr-FR" sz="3400" b="1" dirty="0">
                <a:solidFill>
                  <a:schemeClr val="accent1"/>
                </a:solidFill>
                <a:effectLst/>
                <a:latin typeface="Aptos" panose="020B0004020202020204" pitchFamily="34" charset="0"/>
                <a:ea typeface="Calibri" panose="020F0502020204030204" pitchFamily="34" charset="0"/>
                <a:cs typeface="Times New Roman" panose="02020603050405020304" pitchFamily="18" charset="0"/>
              </a:rPr>
              <a:t>politique</a:t>
            </a:r>
            <a:r>
              <a:rPr lang="fr-FR" sz="3400" dirty="0">
                <a:effectLst/>
                <a:latin typeface="Aptos" panose="020B0004020202020204" pitchFamily="34" charset="0"/>
                <a:ea typeface="Calibri" panose="020F0502020204030204" pitchFamily="34" charset="0"/>
                <a:cs typeface="Times New Roman" panose="02020603050405020304" pitchFamily="18" charset="0"/>
              </a:rPr>
              <a:t>, comme en témoignent les différentes dédicaces : </a:t>
            </a:r>
          </a:p>
          <a:p>
            <a:pPr marL="0" indent="0">
              <a:buNone/>
            </a:pPr>
            <a:endParaRPr lang="fr-FR" sz="3400" dirty="0">
              <a:effectLst/>
              <a:latin typeface="Aptos" panose="020B00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3400" dirty="0">
                <a:latin typeface="Aptos" panose="020B0004020202020204" pitchFamily="34" charset="0"/>
                <a:ea typeface="Calibri" panose="020F0502020204030204" pitchFamily="34" charset="0"/>
                <a:cs typeface="Times New Roman" panose="02020603050405020304" pitchFamily="18" charset="0"/>
              </a:rPr>
              <a:t>1) </a:t>
            </a:r>
            <a:r>
              <a:rPr lang="fr-FR" sz="3400" b="1" dirty="0">
                <a:effectLst/>
                <a:latin typeface="Aptos" panose="020B0004020202020204" pitchFamily="34" charset="0"/>
                <a:ea typeface="Calibri" panose="020F0502020204030204" pitchFamily="34" charset="0"/>
                <a:cs typeface="Times New Roman" panose="02020603050405020304" pitchFamily="18" charset="0"/>
              </a:rPr>
              <a:t>Robert de Gloucester </a:t>
            </a:r>
            <a:r>
              <a:rPr lang="fr-FR" sz="3400" dirty="0">
                <a:effectLst/>
                <a:latin typeface="Aptos" panose="020B0004020202020204" pitchFamily="34" charset="0"/>
                <a:ea typeface="Calibri" panose="020F0502020204030204" pitchFamily="34" charset="0"/>
                <a:cs typeface="Times New Roman" panose="02020603050405020304" pitchFamily="18" charset="0"/>
              </a:rPr>
              <a:t>: « </a:t>
            </a:r>
            <a:r>
              <a:rPr lang="fr-FR" sz="3400"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Opusculo</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igitur</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meo</a:t>
            </a:r>
            <a:r>
              <a:rPr lang="fr-FR" sz="3400" i="1" dirty="0">
                <a:latin typeface="Aptos" panose="020B0004020202020204" pitchFamily="34" charset="0"/>
                <a:cs typeface="Times New Roman" panose="02020603050405020304" pitchFamily="18" charset="0"/>
              </a:rPr>
              <a:t>, Roberte </a:t>
            </a:r>
            <a:r>
              <a:rPr lang="fr-FR" sz="3400" i="1" dirty="0" err="1">
                <a:latin typeface="Aptos" panose="020B0004020202020204" pitchFamily="34" charset="0"/>
                <a:cs typeface="Times New Roman" panose="02020603050405020304" pitchFamily="18" charset="0"/>
              </a:rPr>
              <a:t>dux</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Claudiocestriae</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faveas</a:t>
            </a:r>
            <a:r>
              <a:rPr lang="fr-FR" sz="3400" i="1" dirty="0">
                <a:latin typeface="Aptos" panose="020B0004020202020204" pitchFamily="34" charset="0"/>
                <a:cs typeface="Times New Roman" panose="02020603050405020304" pitchFamily="18" charset="0"/>
              </a:rPr>
              <a:t>, ut sic te </a:t>
            </a:r>
            <a:r>
              <a:rPr lang="fr-FR" sz="3400" i="1" dirty="0" err="1">
                <a:latin typeface="Aptos" panose="020B0004020202020204" pitchFamily="34" charset="0"/>
                <a:cs typeface="Times New Roman" panose="02020603050405020304" pitchFamily="18" charset="0"/>
              </a:rPr>
              <a:t>ductore</a:t>
            </a:r>
            <a:r>
              <a:rPr lang="fr-FR" sz="3400" i="1" dirty="0">
                <a:latin typeface="Aptos" panose="020B0004020202020204" pitchFamily="34" charset="0"/>
                <a:cs typeface="Times New Roman" panose="02020603050405020304" pitchFamily="18" charset="0"/>
              </a:rPr>
              <a:t>, te monitore </a:t>
            </a:r>
            <a:r>
              <a:rPr lang="fr-FR" sz="3400" i="1" dirty="0" err="1">
                <a:latin typeface="Aptos" panose="020B0004020202020204" pitchFamily="34" charset="0"/>
                <a:cs typeface="Times New Roman" panose="02020603050405020304" pitchFamily="18" charset="0"/>
              </a:rPr>
              <a:t>corrigatur</a:t>
            </a:r>
            <a:r>
              <a:rPr lang="fr-FR" sz="3400" i="1" dirty="0">
                <a:latin typeface="Aptos" panose="020B0004020202020204" pitchFamily="34" charset="0"/>
                <a:cs typeface="Times New Roman" panose="02020603050405020304" pitchFamily="18" charset="0"/>
              </a:rPr>
              <a:t>, ut non ex </a:t>
            </a:r>
            <a:r>
              <a:rPr lang="fr-FR" sz="3400" i="1" dirty="0" err="1">
                <a:latin typeface="Aptos" panose="020B0004020202020204" pitchFamily="34" charset="0"/>
                <a:cs typeface="Times New Roman" panose="02020603050405020304" pitchFamily="18" charset="0"/>
              </a:rPr>
              <a:t>Galfredi</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Monumetensis</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fonticulo</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censeatur</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exortum</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sed</a:t>
            </a:r>
            <a:r>
              <a:rPr lang="fr-FR" sz="3400" i="1" dirty="0">
                <a:latin typeface="Aptos" panose="020B0004020202020204" pitchFamily="34" charset="0"/>
                <a:cs typeface="Times New Roman" panose="02020603050405020304" pitchFamily="18" charset="0"/>
              </a:rPr>
              <a:t> sale </a:t>
            </a:r>
            <a:r>
              <a:rPr lang="fr-FR" sz="3400" i="1" dirty="0" err="1">
                <a:latin typeface="Aptos" panose="020B0004020202020204" pitchFamily="34" charset="0"/>
                <a:cs typeface="Times New Roman" panose="02020603050405020304" pitchFamily="18" charset="0"/>
              </a:rPr>
              <a:t>Minervae</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tuae</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conditum</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illius</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censeatur</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editio</a:t>
            </a:r>
            <a:r>
              <a:rPr lang="fr-FR" sz="3400" i="1" dirty="0">
                <a:latin typeface="Aptos" panose="020B0004020202020204" pitchFamily="34" charset="0"/>
                <a:cs typeface="Times New Roman" panose="02020603050405020304" pitchFamily="18" charset="0"/>
              </a:rPr>
              <a:t>, quem </a:t>
            </a:r>
            <a:r>
              <a:rPr lang="fr-FR" sz="3400" i="1" dirty="0" err="1">
                <a:latin typeface="Aptos" panose="020B0004020202020204" pitchFamily="34" charset="0"/>
                <a:cs typeface="Times New Roman" panose="02020603050405020304" pitchFamily="18" charset="0"/>
              </a:rPr>
              <a:t>Henricus</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illustris</a:t>
            </a:r>
            <a:r>
              <a:rPr lang="fr-FR" sz="3400" i="1" dirty="0">
                <a:latin typeface="Aptos" panose="020B0004020202020204" pitchFamily="34" charset="0"/>
                <a:cs typeface="Times New Roman" panose="02020603050405020304" pitchFamily="18" charset="0"/>
              </a:rPr>
              <a:t> rex </a:t>
            </a:r>
            <a:r>
              <a:rPr lang="fr-FR" sz="3400" i="1" dirty="0" err="1">
                <a:latin typeface="Aptos" panose="020B0004020202020204" pitchFamily="34" charset="0"/>
                <a:cs typeface="Times New Roman" panose="02020603050405020304" pitchFamily="18" charset="0"/>
              </a:rPr>
              <a:t>Anglorum</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generavit</a:t>
            </a:r>
            <a:r>
              <a:rPr lang="fr-FR" sz="3400" dirty="0">
                <a:latin typeface="Aptos" panose="020B0004020202020204" pitchFamily="34" charset="0"/>
                <a:cs typeface="Times New Roman" panose="02020603050405020304" pitchFamily="18" charset="0"/>
              </a:rPr>
              <a:t> » ; « </a:t>
            </a:r>
            <a:r>
              <a:rPr lang="fr-FR" sz="3400" dirty="0">
                <a:latin typeface="Aptos" panose="020B0004020202020204" pitchFamily="34" charset="0"/>
                <a:ea typeface="Calibri" panose="020F0502020204030204" pitchFamily="34" charset="0"/>
                <a:cs typeface="Times New Roman" panose="02020603050405020304" pitchFamily="18" charset="0"/>
              </a:rPr>
              <a:t>C'est pourquoi, comte Robert de Gloucester, soyez favorable à mon modeste ouvrage : qu'il soit corrigé par vos instructions et vos conseils afin qu'il ne semble pas être un rejeton de Geoffrey de Monmouth, mais que, dûment assaisonné du génie de votre esprit, il soit appelé le produit du fils de l'illustre roi Henry. »</a:t>
            </a:r>
          </a:p>
          <a:p>
            <a:pPr marL="0" indent="0" algn="just">
              <a:lnSpc>
                <a:spcPct val="107000"/>
              </a:lnSpc>
              <a:spcAft>
                <a:spcPts val="800"/>
              </a:spcAft>
              <a:buNone/>
            </a:pPr>
            <a:endParaRPr lang="fr-FR" sz="3400" dirty="0">
              <a:effectLst/>
              <a:latin typeface="Aptos" panose="020B00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3400" dirty="0">
                <a:latin typeface="Aptos" panose="020B0004020202020204" pitchFamily="34" charset="0"/>
                <a:ea typeface="Calibri" panose="020F0502020204030204" pitchFamily="34" charset="0"/>
                <a:cs typeface="Times New Roman" panose="02020603050405020304" pitchFamily="18" charset="0"/>
              </a:rPr>
              <a:t>2) </a:t>
            </a:r>
            <a:r>
              <a:rPr lang="fr-FR" sz="3400" dirty="0">
                <a:effectLst/>
                <a:latin typeface="Aptos" panose="020B0004020202020204" pitchFamily="34" charset="0"/>
                <a:ea typeface="Calibri" panose="020F0502020204030204" pitchFamily="34" charset="0"/>
                <a:cs typeface="Times New Roman" panose="02020603050405020304" pitchFamily="18" charset="0"/>
              </a:rPr>
              <a:t>Robert de Gloucester et </a:t>
            </a:r>
            <a:r>
              <a:rPr lang="fr-FR" sz="3400" b="1" dirty="0" err="1">
                <a:effectLst/>
                <a:latin typeface="Aptos" panose="020B0004020202020204" pitchFamily="34" charset="0"/>
                <a:ea typeface="Calibri" panose="020F0502020204030204" pitchFamily="34" charset="0"/>
                <a:cs typeface="Times New Roman" panose="02020603050405020304" pitchFamily="18" charset="0"/>
              </a:rPr>
              <a:t>Galeran</a:t>
            </a:r>
            <a:r>
              <a:rPr lang="fr-FR" sz="3400" b="1" dirty="0">
                <a:effectLst/>
                <a:latin typeface="Aptos" panose="020B0004020202020204" pitchFamily="34" charset="0"/>
                <a:ea typeface="Calibri" panose="020F0502020204030204" pitchFamily="34" charset="0"/>
                <a:cs typeface="Times New Roman" panose="02020603050405020304" pitchFamily="18" charset="0"/>
              </a:rPr>
              <a:t> de Meulan </a:t>
            </a:r>
            <a:r>
              <a:rPr lang="fr-FR" sz="3400" dirty="0">
                <a:effectLst/>
                <a:latin typeface="Aptos" panose="020B0004020202020204" pitchFamily="34" charset="0"/>
                <a:ea typeface="Calibri" panose="020F0502020204030204" pitchFamily="34" charset="0"/>
                <a:cs typeface="Times New Roman" panose="02020603050405020304" pitchFamily="18" charset="0"/>
              </a:rPr>
              <a:t>(qui soutient Etienne de Blois) : « </a:t>
            </a:r>
            <a:r>
              <a:rPr lang="fr-FR" sz="3400" i="1" dirty="0">
                <a:latin typeface="Aptos" panose="020B0004020202020204" pitchFamily="34" charset="0"/>
                <a:cs typeface="Times New Roman" panose="02020603050405020304" pitchFamily="18" charset="0"/>
              </a:rPr>
              <a:t>Tu </a:t>
            </a:r>
            <a:r>
              <a:rPr lang="fr-FR" sz="3400" i="1" dirty="0" err="1">
                <a:latin typeface="Aptos" panose="020B0004020202020204" pitchFamily="34" charset="0"/>
                <a:cs typeface="Times New Roman" panose="02020603050405020304" pitchFamily="18" charset="0"/>
              </a:rPr>
              <a:t>quoque</a:t>
            </a:r>
            <a:r>
              <a:rPr lang="fr-FR" sz="3400" i="1" dirty="0">
                <a:latin typeface="Aptos" panose="020B0004020202020204" pitchFamily="34" charset="0"/>
                <a:cs typeface="Times New Roman" panose="02020603050405020304" pitchFamily="18" charset="0"/>
              </a:rPr>
              <a:t>, </a:t>
            </a:r>
            <a:r>
              <a:rPr lang="fr-FR" sz="3400" b="1" i="1" dirty="0" err="1">
                <a:latin typeface="Aptos" panose="020B0004020202020204" pitchFamily="34" charset="0"/>
                <a:cs typeface="Times New Roman" panose="02020603050405020304" pitchFamily="18" charset="0"/>
              </a:rPr>
              <a:t>Galerane</a:t>
            </a:r>
            <a:r>
              <a:rPr lang="fr-FR" sz="3400" i="1" dirty="0">
                <a:latin typeface="Aptos" panose="020B0004020202020204" pitchFamily="34" charset="0"/>
                <a:cs typeface="Times New Roman" panose="02020603050405020304" pitchFamily="18" charset="0"/>
              </a:rPr>
              <a:t>, consul </a:t>
            </a:r>
            <a:r>
              <a:rPr lang="fr-FR" sz="3400" i="1" dirty="0" err="1">
                <a:latin typeface="Aptos" panose="020B0004020202020204" pitchFamily="34" charset="0"/>
                <a:cs typeface="Times New Roman" panose="02020603050405020304" pitchFamily="18" charset="0"/>
              </a:rPr>
              <a:t>Mellenti</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altera</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regni</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nostri</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columna</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operam</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adhibeas</a:t>
            </a:r>
            <a:r>
              <a:rPr lang="fr-FR" sz="3400" dirty="0">
                <a:latin typeface="Aptos" panose="020B0004020202020204" pitchFamily="34" charset="0"/>
                <a:cs typeface="Times New Roman" panose="02020603050405020304" pitchFamily="18" charset="0"/>
              </a:rPr>
              <a:t> » ; « Toi aussi, </a:t>
            </a:r>
            <a:r>
              <a:rPr lang="fr-FR" sz="3400" dirty="0" err="1">
                <a:latin typeface="Aptos" panose="020B0004020202020204" pitchFamily="34" charset="0"/>
                <a:cs typeface="Times New Roman" panose="02020603050405020304" pitchFamily="18" charset="0"/>
              </a:rPr>
              <a:t>Galeran</a:t>
            </a:r>
            <a:r>
              <a:rPr lang="fr-FR" sz="3400" dirty="0">
                <a:latin typeface="Aptos" panose="020B0004020202020204" pitchFamily="34" charset="0"/>
                <a:cs typeface="Times New Roman" panose="02020603050405020304" pitchFamily="18" charset="0"/>
              </a:rPr>
              <a:t>, comte de Meulan, autre support de notre roi, emploie mon œuvre à ton usage »</a:t>
            </a:r>
          </a:p>
          <a:p>
            <a:pPr marL="0" indent="0" algn="just">
              <a:lnSpc>
                <a:spcPct val="107000"/>
              </a:lnSpc>
              <a:spcAft>
                <a:spcPts val="800"/>
              </a:spcAft>
              <a:buNone/>
            </a:pPr>
            <a:endParaRPr lang="fr-FR" sz="3400" dirty="0">
              <a:effectLst/>
              <a:latin typeface="Aptos" panose="020B00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3400" dirty="0">
                <a:effectLst/>
                <a:latin typeface="Aptos" panose="020B0004020202020204" pitchFamily="34" charset="0"/>
                <a:ea typeface="Calibri" panose="020F0502020204030204" pitchFamily="34" charset="0"/>
                <a:cs typeface="Times New Roman" panose="02020603050405020304" pitchFamily="18" charset="0"/>
              </a:rPr>
              <a:t>3) </a:t>
            </a:r>
            <a:r>
              <a:rPr lang="fr-FR" sz="3400" b="1" dirty="0">
                <a:effectLst/>
                <a:latin typeface="Aptos" panose="020B0004020202020204" pitchFamily="34" charset="0"/>
                <a:ea typeface="Calibri" panose="020F0502020204030204" pitchFamily="34" charset="0"/>
                <a:cs typeface="Times New Roman" panose="02020603050405020304" pitchFamily="18" charset="0"/>
              </a:rPr>
              <a:t>Robert de Gloucester </a:t>
            </a:r>
            <a:r>
              <a:rPr lang="fr-FR" sz="3400" dirty="0">
                <a:effectLst/>
                <a:latin typeface="Aptos" panose="020B0004020202020204" pitchFamily="34" charset="0"/>
                <a:ea typeface="Calibri" panose="020F0502020204030204" pitchFamily="34" charset="0"/>
                <a:cs typeface="Times New Roman" panose="02020603050405020304" pitchFamily="18" charset="0"/>
              </a:rPr>
              <a:t>et </a:t>
            </a:r>
            <a:r>
              <a:rPr lang="fr-FR" sz="3400" b="1" dirty="0">
                <a:effectLst/>
                <a:latin typeface="Aptos" panose="020B0004020202020204" pitchFamily="34" charset="0"/>
                <a:ea typeface="Calibri" panose="020F0502020204030204" pitchFamily="34" charset="0"/>
                <a:cs typeface="Times New Roman" panose="02020603050405020304" pitchFamily="18" charset="0"/>
              </a:rPr>
              <a:t>Étienne de Blois </a:t>
            </a:r>
            <a:r>
              <a:rPr lang="fr-FR" sz="3400" dirty="0">
                <a:effectLst/>
                <a:latin typeface="Aptos" panose="020B0004020202020204" pitchFamily="34" charset="0"/>
                <a:ea typeface="Calibri" panose="020F0502020204030204" pitchFamily="34" charset="0"/>
                <a:cs typeface="Times New Roman" panose="02020603050405020304" pitchFamily="18" charset="0"/>
              </a:rPr>
              <a:t>/ </a:t>
            </a:r>
            <a:r>
              <a:rPr lang="fr-FR" sz="3400" b="1" dirty="0">
                <a:effectLst/>
                <a:latin typeface="Aptos" panose="020B0004020202020204" pitchFamily="34" charset="0"/>
                <a:ea typeface="Calibri" panose="020F0502020204030204" pitchFamily="34" charset="0"/>
                <a:cs typeface="Times New Roman" panose="02020603050405020304" pitchFamily="18" charset="0"/>
              </a:rPr>
              <a:t>Étienne d’Angleterre </a:t>
            </a:r>
            <a:r>
              <a:rPr lang="fr-FR" sz="3400" dirty="0">
                <a:effectLst/>
                <a:latin typeface="Aptos" panose="020B0004020202020204" pitchFamily="34" charset="0"/>
                <a:ea typeface="Calibri" panose="020F0502020204030204" pitchFamily="34" charset="0"/>
                <a:cs typeface="Times New Roman" panose="02020603050405020304" pitchFamily="18" charset="0"/>
              </a:rPr>
              <a:t>: « </a:t>
            </a:r>
            <a:r>
              <a:rPr lang="fr-FR" sz="3400" i="1" dirty="0" err="1">
                <a:latin typeface="Aptos" panose="020B0004020202020204" pitchFamily="34" charset="0"/>
                <a:cs typeface="Times New Roman" panose="02020603050405020304" pitchFamily="18" charset="0"/>
              </a:rPr>
              <a:t>Opusculo</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igitur</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meo</a:t>
            </a:r>
            <a:r>
              <a:rPr lang="fr-FR" sz="3400" i="1" dirty="0">
                <a:latin typeface="Aptos" panose="020B0004020202020204" pitchFamily="34" charset="0"/>
                <a:cs typeface="Times New Roman" panose="02020603050405020304" pitchFamily="18" charset="0"/>
              </a:rPr>
              <a:t>, </a:t>
            </a:r>
            <a:r>
              <a:rPr lang="fr-FR" sz="3400" b="1" i="1" dirty="0" err="1">
                <a:latin typeface="Aptos" panose="020B0004020202020204" pitchFamily="34" charset="0"/>
                <a:cs typeface="Times New Roman" panose="02020603050405020304" pitchFamily="18" charset="0"/>
              </a:rPr>
              <a:t>Stephane</a:t>
            </a:r>
            <a:r>
              <a:rPr lang="fr-FR" sz="3400" b="1" i="1" dirty="0">
                <a:latin typeface="Aptos" panose="020B0004020202020204" pitchFamily="34" charset="0"/>
                <a:cs typeface="Times New Roman" panose="02020603050405020304" pitchFamily="18" charset="0"/>
              </a:rPr>
              <a:t> </a:t>
            </a:r>
            <a:r>
              <a:rPr lang="fr-FR" sz="3400" b="1" i="1" dirty="0" err="1">
                <a:latin typeface="Aptos" panose="020B0004020202020204" pitchFamily="34" charset="0"/>
                <a:cs typeface="Times New Roman" panose="02020603050405020304" pitchFamily="18" charset="0"/>
              </a:rPr>
              <a:t>rex</a:t>
            </a:r>
            <a:r>
              <a:rPr lang="fr-FR" sz="3400" b="1" i="1" dirty="0">
                <a:latin typeface="Aptos" panose="020B0004020202020204" pitchFamily="34" charset="0"/>
                <a:cs typeface="Times New Roman" panose="02020603050405020304" pitchFamily="18" charset="0"/>
              </a:rPr>
              <a:t> </a:t>
            </a:r>
            <a:r>
              <a:rPr lang="fr-FR" sz="3400" b="1" i="1" dirty="0" err="1">
                <a:latin typeface="Aptos" panose="020B0004020202020204" pitchFamily="34" charset="0"/>
                <a:cs typeface="Times New Roman" panose="02020603050405020304" pitchFamily="18" charset="0"/>
              </a:rPr>
              <a:t>Anglia</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faueas</a:t>
            </a:r>
            <a:r>
              <a:rPr lang="fr-FR" sz="3400" i="1" dirty="0">
                <a:latin typeface="Aptos" panose="020B0004020202020204" pitchFamily="34" charset="0"/>
                <a:cs typeface="Times New Roman" panose="02020603050405020304" pitchFamily="18" charset="0"/>
              </a:rPr>
              <a:t> ut sic te </a:t>
            </a:r>
            <a:r>
              <a:rPr lang="fr-FR" sz="3400" i="1" dirty="0" err="1">
                <a:latin typeface="Aptos" panose="020B0004020202020204" pitchFamily="34" charset="0"/>
                <a:cs typeface="Times New Roman" panose="02020603050405020304" pitchFamily="18" charset="0"/>
              </a:rPr>
              <a:t>doctore</a:t>
            </a:r>
            <a:r>
              <a:rPr lang="fr-FR" sz="3400" i="1" dirty="0">
                <a:latin typeface="Aptos" panose="020B0004020202020204" pitchFamily="34" charset="0"/>
                <a:cs typeface="Times New Roman" panose="02020603050405020304" pitchFamily="18" charset="0"/>
              </a:rPr>
              <a:t> te monitore </a:t>
            </a:r>
            <a:r>
              <a:rPr lang="fr-FR" sz="3400" i="1" dirty="0" err="1">
                <a:latin typeface="Aptos" panose="020B0004020202020204" pitchFamily="34" charset="0"/>
                <a:cs typeface="Times New Roman" panose="02020603050405020304" pitchFamily="18" charset="0"/>
              </a:rPr>
              <a:t>corrigatur</a:t>
            </a:r>
            <a:r>
              <a:rPr lang="fr-FR" sz="3400" i="1" dirty="0">
                <a:latin typeface="Aptos" panose="020B0004020202020204" pitchFamily="34" charset="0"/>
                <a:cs typeface="Times New Roman" panose="02020603050405020304" pitchFamily="18" charset="0"/>
              </a:rPr>
              <a:t> quod non ex </a:t>
            </a:r>
            <a:r>
              <a:rPr lang="fr-FR" sz="3400" i="1" dirty="0" err="1">
                <a:latin typeface="Aptos" panose="020B0004020202020204" pitchFamily="34" charset="0"/>
                <a:cs typeface="Times New Roman" panose="02020603050405020304" pitchFamily="18" charset="0"/>
              </a:rPr>
              <a:t>Gaufridi</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Monemutensis</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fonticulo</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censeatur</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exortum</a:t>
            </a:r>
            <a:r>
              <a:rPr lang="fr-FR" sz="3400" i="1" dirty="0">
                <a:latin typeface="Aptos" panose="020B0004020202020204" pitchFamily="34" charset="0"/>
                <a:cs typeface="Times New Roman" panose="02020603050405020304" pitchFamily="18" charset="0"/>
              </a:rPr>
              <a:t> set sale </a:t>
            </a:r>
            <a:r>
              <a:rPr lang="fr-FR" sz="3400" i="1" dirty="0" err="1">
                <a:latin typeface="Aptos" panose="020B0004020202020204" pitchFamily="34" charset="0"/>
                <a:cs typeface="Times New Roman" panose="02020603050405020304" pitchFamily="18" charset="0"/>
              </a:rPr>
              <a:t>Minerue</a:t>
            </a:r>
            <a:r>
              <a:rPr lang="fr-FR" sz="3400" i="1" dirty="0">
                <a:latin typeface="Aptos" panose="020B0004020202020204" pitchFamily="34" charset="0"/>
                <a:cs typeface="Times New Roman" panose="02020603050405020304" pitchFamily="18" charset="0"/>
              </a:rPr>
              <a:t> tue </a:t>
            </a:r>
            <a:r>
              <a:rPr lang="fr-FR" sz="3400" i="1" dirty="0" err="1">
                <a:latin typeface="Aptos" panose="020B0004020202020204" pitchFamily="34" charset="0"/>
                <a:cs typeface="Times New Roman" panose="02020603050405020304" pitchFamily="18" charset="0"/>
              </a:rPr>
              <a:t>conditum</a:t>
            </a:r>
            <a:r>
              <a:rPr lang="fr-FR" sz="3400" i="1" dirty="0">
                <a:latin typeface="Aptos" panose="020B0004020202020204" pitchFamily="34" charset="0"/>
                <a:cs typeface="Times New Roman" panose="02020603050405020304" pitchFamily="18" charset="0"/>
              </a:rPr>
              <a:t> [...] Tu </a:t>
            </a:r>
            <a:r>
              <a:rPr lang="fr-FR" sz="3400" i="1" dirty="0" err="1">
                <a:latin typeface="Aptos" panose="020B0004020202020204" pitchFamily="34" charset="0"/>
                <a:cs typeface="Times New Roman" panose="02020603050405020304" pitchFamily="18" charset="0"/>
              </a:rPr>
              <a:t>quoque</a:t>
            </a:r>
            <a:r>
              <a:rPr lang="fr-FR" sz="3400" i="1" dirty="0">
                <a:latin typeface="Aptos" panose="020B0004020202020204" pitchFamily="34" charset="0"/>
                <a:cs typeface="Times New Roman" panose="02020603050405020304" pitchFamily="18" charset="0"/>
              </a:rPr>
              <a:t>, </a:t>
            </a:r>
            <a:r>
              <a:rPr lang="fr-FR" sz="3400" b="1" i="1" dirty="0">
                <a:latin typeface="Aptos" panose="020B0004020202020204" pitchFamily="34" charset="0"/>
                <a:cs typeface="Times New Roman" panose="02020603050405020304" pitchFamily="18" charset="0"/>
              </a:rPr>
              <a:t>Roberte, consul </a:t>
            </a:r>
            <a:r>
              <a:rPr lang="fr-FR" sz="3400" b="1" i="1" dirty="0" err="1">
                <a:latin typeface="Aptos" panose="020B0004020202020204" pitchFamily="34" charset="0"/>
                <a:cs typeface="Times New Roman" panose="02020603050405020304" pitchFamily="18" charset="0"/>
              </a:rPr>
              <a:t>Claudiocestriae</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altera</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regni</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nostri</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columna</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operara</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adhibeas</a:t>
            </a:r>
            <a:r>
              <a:rPr lang="fr-FR" sz="3400" i="1" dirty="0">
                <a:latin typeface="Aptos" panose="020B0004020202020204" pitchFamily="34" charset="0"/>
                <a:cs typeface="Times New Roman" panose="02020603050405020304" pitchFamily="18" charset="0"/>
              </a:rPr>
              <a:t> </a:t>
            </a:r>
            <a:r>
              <a:rPr lang="fr-FR" sz="3400" i="1" dirty="0" err="1">
                <a:latin typeface="Aptos" panose="020B0004020202020204" pitchFamily="34" charset="0"/>
                <a:cs typeface="Times New Roman" panose="02020603050405020304" pitchFamily="18" charset="0"/>
              </a:rPr>
              <a:t>tuam</a:t>
            </a:r>
            <a:r>
              <a:rPr lang="fr-FR" sz="3400" i="1" dirty="0">
                <a:latin typeface="Aptos" panose="020B0004020202020204" pitchFamily="34" charset="0"/>
                <a:cs typeface="Times New Roman" panose="02020603050405020304" pitchFamily="18" charset="0"/>
              </a:rPr>
              <a:t>...</a:t>
            </a:r>
            <a:r>
              <a:rPr lang="fr-FR" sz="3400" dirty="0">
                <a:latin typeface="Aptos" panose="020B0004020202020204" pitchFamily="34" charset="0"/>
                <a:cs typeface="Times New Roman" panose="02020603050405020304" pitchFamily="18" charset="0"/>
              </a:rPr>
              <a:t> »</a:t>
            </a:r>
            <a:endParaRPr lang="fr-FR" sz="3400" dirty="0">
              <a:effectLst/>
              <a:latin typeface="Aptos" panose="020B00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r-FR" sz="1800" dirty="0">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056327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16C905-45AB-408F-BE02-C4A2FFBB8D8B}"/>
              </a:ext>
            </a:extLst>
          </p:cNvPr>
          <p:cNvSpPr>
            <a:spLocks noGrp="1"/>
          </p:cNvSpPr>
          <p:nvPr>
            <p:ph type="title"/>
          </p:nvPr>
        </p:nvSpPr>
        <p:spPr/>
        <p:txBody>
          <a:bodyPr>
            <a:normAutofit/>
          </a:bodyPr>
          <a:lstStyle/>
          <a:p>
            <a:r>
              <a:rPr lang="fr-FR" sz="2800" dirty="0">
                <a:solidFill>
                  <a:schemeClr val="accent1"/>
                </a:solidFill>
                <a:latin typeface="Aptos" panose="020B0004020202020204" pitchFamily="34" charset="0"/>
                <a:cs typeface="Times New Roman" panose="02020603050405020304" pitchFamily="18" charset="0"/>
              </a:rPr>
              <a:t>3) L’œuvre d’un patriote gallois </a:t>
            </a:r>
          </a:p>
        </p:txBody>
      </p:sp>
      <p:sp>
        <p:nvSpPr>
          <p:cNvPr id="3" name="Espace réservé du contenu 2">
            <a:extLst>
              <a:ext uri="{FF2B5EF4-FFF2-40B4-BE49-F238E27FC236}">
                <a16:creationId xmlns:a16="http://schemas.microsoft.com/office/drawing/2014/main" id="{D7504D27-977C-4125-9D82-9FF7F9067458}"/>
              </a:ext>
            </a:extLst>
          </p:cNvPr>
          <p:cNvSpPr>
            <a:spLocks noGrp="1"/>
          </p:cNvSpPr>
          <p:nvPr>
            <p:ph idx="1"/>
          </p:nvPr>
        </p:nvSpPr>
        <p:spPr>
          <a:xfrm>
            <a:off x="838200" y="1576874"/>
            <a:ext cx="10515600" cy="5131836"/>
          </a:xfrm>
        </p:spPr>
        <p:txBody>
          <a:bodyPr>
            <a:normAutofit/>
          </a:bodyPr>
          <a:lstStyle/>
          <a:p>
            <a:pPr marL="0" indent="0" algn="just">
              <a:lnSpc>
                <a:spcPct val="107000"/>
              </a:lnSpc>
              <a:spcAft>
                <a:spcPts val="800"/>
              </a:spcAft>
              <a:buNone/>
            </a:pPr>
            <a:endParaRPr lang="fr-FR"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2400" dirty="0">
                <a:latin typeface="Aptos" panose="020B0004020202020204" pitchFamily="34" charset="0"/>
                <a:ea typeface="Calibri" panose="020F0502020204030204" pitchFamily="34" charset="0"/>
                <a:cs typeface="Times New Roman" panose="02020603050405020304" pitchFamily="18" charset="0"/>
              </a:rPr>
              <a:t>Cette œuvre obéit à plusieurs objectifs : </a:t>
            </a:r>
          </a:p>
          <a:p>
            <a:pPr lvl="1" algn="just">
              <a:lnSpc>
                <a:spcPct val="107000"/>
              </a:lnSpc>
              <a:spcAft>
                <a:spcPts val="800"/>
              </a:spcAft>
            </a:pPr>
            <a:r>
              <a:rPr lang="fr-FR" dirty="0">
                <a:latin typeface="Aptos" panose="020B0004020202020204" pitchFamily="34" charset="0"/>
                <a:ea typeface="Calibri" panose="020F0502020204030204" pitchFamily="34" charset="0"/>
                <a:cs typeface="Times New Roman" panose="02020603050405020304" pitchFamily="18" charset="0"/>
              </a:rPr>
              <a:t>	</a:t>
            </a:r>
            <a:r>
              <a:rPr lang="fr-FR" b="1" dirty="0">
                <a:solidFill>
                  <a:schemeClr val="accent2"/>
                </a:solidFill>
                <a:latin typeface="Aptos" panose="020B0004020202020204" pitchFamily="34" charset="0"/>
                <a:ea typeface="Calibri" panose="020F0502020204030204" pitchFamily="34" charset="0"/>
                <a:cs typeface="Times New Roman" panose="02020603050405020304" pitchFamily="18" charset="0"/>
              </a:rPr>
              <a:t>Contredire</a:t>
            </a:r>
            <a:r>
              <a:rPr lang="fr-FR" dirty="0">
                <a:latin typeface="Aptos" panose="020B0004020202020204" pitchFamily="34" charset="0"/>
                <a:ea typeface="Calibri" panose="020F0502020204030204" pitchFamily="34" charset="0"/>
                <a:cs typeface="Times New Roman" panose="02020603050405020304" pitchFamily="18" charset="0"/>
              </a:rPr>
              <a:t> les assertions, répandues chez les historiens du Moyen Âge, selon lesquelles les Bretons tireraient leur nom de leur brutalité : </a:t>
            </a:r>
          </a:p>
          <a:p>
            <a:pPr marL="0" indent="0" algn="just">
              <a:lnSpc>
                <a:spcPct val="107000"/>
              </a:lnSpc>
              <a:spcAft>
                <a:spcPts val="800"/>
              </a:spcAft>
              <a:buNone/>
            </a:pPr>
            <a:r>
              <a:rPr lang="fr-FR" sz="2400" dirty="0">
                <a:latin typeface="Aptos" panose="020B0004020202020204" pitchFamily="34" charset="0"/>
                <a:cs typeface="Times New Roman" panose="02020603050405020304" pitchFamily="18" charset="0"/>
              </a:rPr>
              <a:t>« On soupçonne d’appeler ainsi en latin les Bretons [</a:t>
            </a:r>
            <a:r>
              <a:rPr lang="fr-FR" sz="2400" i="1" dirty="0" err="1">
                <a:latin typeface="Aptos" panose="020B0004020202020204" pitchFamily="34" charset="0"/>
                <a:cs typeface="Times New Roman" panose="02020603050405020304" pitchFamily="18" charset="0"/>
              </a:rPr>
              <a:t>Britones</a:t>
            </a:r>
            <a:r>
              <a:rPr lang="fr-FR" sz="2400" dirty="0">
                <a:latin typeface="Aptos" panose="020B0004020202020204" pitchFamily="34" charset="0"/>
                <a:cs typeface="Times New Roman" panose="02020603050405020304" pitchFamily="18" charset="0"/>
              </a:rPr>
              <a:t>] parce que ce sont des brutes [</a:t>
            </a:r>
            <a:r>
              <a:rPr lang="fr-FR" sz="2400" i="1" dirty="0" err="1">
                <a:latin typeface="Aptos" panose="020B0004020202020204" pitchFamily="34" charset="0"/>
                <a:cs typeface="Times New Roman" panose="02020603050405020304" pitchFamily="18" charset="0"/>
              </a:rPr>
              <a:t>bruti</a:t>
            </a:r>
            <a:r>
              <a:rPr lang="fr-FR" sz="2400" dirty="0">
                <a:latin typeface="Aptos" panose="020B0004020202020204" pitchFamily="34" charset="0"/>
                <a:cs typeface="Times New Roman" panose="02020603050405020304" pitchFamily="18" charset="0"/>
              </a:rPr>
              <a:t>]. » (</a:t>
            </a:r>
            <a:r>
              <a:rPr lang="fr-FR" sz="2400" i="1" dirty="0">
                <a:solidFill>
                  <a:srgbClr val="CC0066"/>
                </a:solidFill>
                <a:latin typeface="Aptos" panose="020B0004020202020204" pitchFamily="34" charset="0"/>
                <a:cs typeface="Times New Roman" panose="02020603050405020304" pitchFamily="18" charset="0"/>
              </a:rPr>
              <a:t>Étymologies</a:t>
            </a:r>
            <a:r>
              <a:rPr lang="fr-FR" sz="2400" dirty="0">
                <a:latin typeface="Aptos" panose="020B0004020202020204" pitchFamily="34" charset="0"/>
                <a:cs typeface="Times New Roman" panose="02020603050405020304" pitchFamily="18" charset="0"/>
              </a:rPr>
              <a:t> d’Isidore de Séville)</a:t>
            </a:r>
            <a:endParaRPr lang="fr-FR" sz="2400" dirty="0">
              <a:latin typeface="Aptos" panose="020B0004020202020204" pitchFamily="34" charset="0"/>
              <a:ea typeface="Calibri" panose="020F0502020204030204" pitchFamily="34" charset="0"/>
              <a:cs typeface="Times New Roman" panose="02020603050405020304" pitchFamily="18" charset="0"/>
            </a:endParaRPr>
          </a:p>
          <a:p>
            <a:pPr lvl="1" algn="just">
              <a:lnSpc>
                <a:spcPct val="107000"/>
              </a:lnSpc>
              <a:spcAft>
                <a:spcPts val="800"/>
              </a:spcAft>
            </a:pPr>
            <a:r>
              <a:rPr lang="fr-FR" b="1" dirty="0">
                <a:solidFill>
                  <a:schemeClr val="accent2"/>
                </a:solidFill>
                <a:latin typeface="Aptos" panose="020B0004020202020204" pitchFamily="34" charset="0"/>
                <a:ea typeface="Calibri" panose="020F0502020204030204" pitchFamily="34" charset="0"/>
                <a:cs typeface="Times New Roman" panose="02020603050405020304" pitchFamily="18" charset="0"/>
              </a:rPr>
              <a:t>Soutenir</a:t>
            </a:r>
            <a:r>
              <a:rPr lang="fr-FR" dirty="0">
                <a:latin typeface="Aptos" panose="020B0004020202020204" pitchFamily="34" charset="0"/>
                <a:ea typeface="Calibri" panose="020F0502020204030204" pitchFamily="34" charset="0"/>
                <a:cs typeface="Times New Roman" panose="02020603050405020304" pitchFamily="18" charset="0"/>
              </a:rPr>
              <a:t> les révoltés du Pays de Galles après la mort d’Henri I</a:t>
            </a:r>
            <a:r>
              <a:rPr lang="fr-FR" baseline="30000" dirty="0">
                <a:latin typeface="Aptos" panose="020B0004020202020204" pitchFamily="34" charset="0"/>
                <a:ea typeface="Calibri" panose="020F0502020204030204" pitchFamily="34" charset="0"/>
                <a:cs typeface="Times New Roman" panose="02020603050405020304" pitchFamily="18" charset="0"/>
              </a:rPr>
              <a:t>er </a:t>
            </a:r>
            <a:r>
              <a:rPr lang="fr-FR" dirty="0">
                <a:latin typeface="Aptos" panose="020B0004020202020204" pitchFamily="34" charset="0"/>
                <a:ea typeface="Calibri" panose="020F0502020204030204" pitchFamily="34" charset="0"/>
                <a:cs typeface="Times New Roman" panose="02020603050405020304" pitchFamily="18" charset="0"/>
              </a:rPr>
              <a:t>d’Angleterre</a:t>
            </a:r>
          </a:p>
          <a:p>
            <a:pPr marL="0" indent="0" algn="just">
              <a:lnSpc>
                <a:spcPct val="107000"/>
              </a:lnSpc>
              <a:spcAft>
                <a:spcPts val="800"/>
              </a:spcAft>
              <a:buNone/>
            </a:pPr>
            <a:endParaRPr lang="fr-FR" sz="1800" dirty="0">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49232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3590E5-092A-4EBF-9529-F54F630E4E57}"/>
              </a:ext>
            </a:extLst>
          </p:cNvPr>
          <p:cNvSpPr>
            <a:spLocks noGrp="1"/>
          </p:cNvSpPr>
          <p:nvPr>
            <p:ph type="title"/>
          </p:nvPr>
        </p:nvSpPr>
        <p:spPr/>
        <p:txBody>
          <a:bodyPr>
            <a:normAutofit/>
          </a:bodyPr>
          <a:lstStyle/>
          <a:p>
            <a:r>
              <a:rPr lang="fr-FR" sz="3200" dirty="0">
                <a:solidFill>
                  <a:schemeClr val="accent5"/>
                </a:solidFill>
                <a:latin typeface="Aptos" panose="020B0004020202020204" pitchFamily="34" charset="0"/>
                <a:cs typeface="Times New Roman" panose="02020603050405020304" pitchFamily="18" charset="0"/>
              </a:rPr>
              <a:t>4) Le genre de la chronique</a:t>
            </a:r>
            <a:br>
              <a:rPr lang="fr-FR" sz="3200" u="sng" dirty="0">
                <a:latin typeface="Times New Roman" panose="02020603050405020304" pitchFamily="18" charset="0"/>
                <a:cs typeface="Times New Roman" panose="02020603050405020304" pitchFamily="18" charset="0"/>
              </a:rPr>
            </a:br>
            <a:endParaRPr lang="fr-FR" sz="3200" u="sng"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80B68B2A-EBDF-4250-88EE-F4A3C3586295}"/>
              </a:ext>
            </a:extLst>
          </p:cNvPr>
          <p:cNvSpPr>
            <a:spLocks noGrp="1"/>
          </p:cNvSpPr>
          <p:nvPr>
            <p:ph idx="1"/>
          </p:nvPr>
        </p:nvSpPr>
        <p:spPr>
          <a:xfrm>
            <a:off x="219892" y="1241607"/>
            <a:ext cx="7141029" cy="5251268"/>
          </a:xfrm>
        </p:spPr>
        <p:txBody>
          <a:bodyPr>
            <a:normAutofit/>
          </a:bodyPr>
          <a:lstStyle/>
          <a:p>
            <a:pPr marL="0" indent="0" algn="just">
              <a:buNone/>
            </a:pPr>
            <a:r>
              <a:rPr lang="fr-FR" sz="2000" b="1" dirty="0">
                <a:solidFill>
                  <a:schemeClr val="accent6"/>
                </a:solidFill>
                <a:latin typeface="Aptos" panose="020B0004020202020204" pitchFamily="34" charset="0"/>
                <a:cs typeface="Times New Roman" panose="02020603050405020304" pitchFamily="18" charset="0"/>
              </a:rPr>
              <a:t>a) </a:t>
            </a:r>
            <a:r>
              <a:rPr lang="fr-FR" sz="2000" b="1" u="sng" dirty="0">
                <a:solidFill>
                  <a:schemeClr val="accent6"/>
                </a:solidFill>
                <a:latin typeface="Aptos" panose="020B0004020202020204" pitchFamily="34" charset="0"/>
                <a:cs typeface="Times New Roman" panose="02020603050405020304" pitchFamily="18" charset="0"/>
              </a:rPr>
              <a:t>Histoire ou histoire? </a:t>
            </a:r>
          </a:p>
          <a:p>
            <a:pPr marL="0" indent="0" algn="just">
              <a:buNone/>
            </a:pPr>
            <a:endParaRPr lang="fr-FR" sz="1600" dirty="0">
              <a:latin typeface="Aptos" panose="020B0004020202020204" pitchFamily="34" charset="0"/>
              <a:cs typeface="Times New Roman" panose="02020603050405020304" pitchFamily="18" charset="0"/>
            </a:endParaRPr>
          </a:p>
          <a:p>
            <a:pPr marL="0" indent="0" algn="just">
              <a:buNone/>
            </a:pPr>
            <a:r>
              <a:rPr lang="fr-FR" sz="2000" dirty="0">
                <a:latin typeface="Aptos" panose="020B0004020202020204" pitchFamily="34" charset="0"/>
                <a:cs typeface="Times New Roman" panose="02020603050405020304" pitchFamily="18" charset="0"/>
              </a:rPr>
              <a:t>- L’</a:t>
            </a:r>
            <a:r>
              <a:rPr lang="fr-FR" sz="2000" i="1" dirty="0">
                <a:latin typeface="Aptos" panose="020B0004020202020204" pitchFamily="34" charset="0"/>
                <a:cs typeface="Times New Roman" panose="02020603050405020304" pitchFamily="18" charset="0"/>
              </a:rPr>
              <a:t>Historia regum Britanniae</a:t>
            </a:r>
            <a:r>
              <a:rPr lang="fr-FR" sz="2000" dirty="0">
                <a:latin typeface="Aptos" panose="020B0004020202020204" pitchFamily="34" charset="0"/>
                <a:cs typeface="Times New Roman" panose="02020603050405020304" pitchFamily="18" charset="0"/>
              </a:rPr>
              <a:t> se définit comme une </a:t>
            </a:r>
            <a:r>
              <a:rPr lang="fr-FR" sz="2000" b="1" dirty="0">
                <a:solidFill>
                  <a:schemeClr val="accent2"/>
                </a:solidFill>
                <a:latin typeface="Aptos" panose="020B0004020202020204" pitchFamily="34" charset="0"/>
                <a:cs typeface="Times New Roman" panose="02020603050405020304" pitchFamily="18" charset="0"/>
              </a:rPr>
              <a:t>chronique</a:t>
            </a:r>
            <a:r>
              <a:rPr lang="fr-FR" sz="2000" dirty="0">
                <a:latin typeface="Aptos" panose="020B0004020202020204" pitchFamily="34" charset="0"/>
                <a:cs typeface="Times New Roman" panose="02020603050405020304" pitchFamily="18" charset="0"/>
              </a:rPr>
              <a:t>, c’est-à-dire un récit véridique qui prétend rapporter des faits authentiques. </a:t>
            </a:r>
          </a:p>
          <a:p>
            <a:pPr marL="0" indent="0" algn="just">
              <a:buNone/>
            </a:pPr>
            <a:r>
              <a:rPr lang="fr-FR" sz="2000" dirty="0">
                <a:latin typeface="Aptos" panose="020B0004020202020204" pitchFamily="34" charset="0"/>
                <a:cs typeface="Times New Roman" panose="02020603050405020304" pitchFamily="18" charset="0"/>
              </a:rPr>
              <a:t>- Mais les limites génériques de la chronique, en réalité, sont difficiles à cerner, et Geoffroi de Monmouth prend de grandes libertés avec l’exactitude des faits qu’il relate. </a:t>
            </a:r>
          </a:p>
          <a:p>
            <a:pPr algn="just">
              <a:buFontTx/>
              <a:buChar char="-"/>
            </a:pPr>
            <a:r>
              <a:rPr lang="fr-FR" sz="2000" dirty="0">
                <a:latin typeface="Aptos" panose="020B0004020202020204" pitchFamily="34" charset="0"/>
                <a:cs typeface="Times New Roman" panose="02020603050405020304" pitchFamily="18" charset="0"/>
              </a:rPr>
              <a:t>L’</a:t>
            </a:r>
            <a:r>
              <a:rPr lang="fr-FR" sz="2000" i="1" dirty="0">
                <a:latin typeface="Aptos" panose="020B0004020202020204" pitchFamily="34" charset="0"/>
                <a:cs typeface="Times New Roman" panose="02020603050405020304" pitchFamily="18" charset="0"/>
              </a:rPr>
              <a:t>Historia Regum Britanniae</a:t>
            </a:r>
            <a:r>
              <a:rPr lang="fr-FR" sz="2000" dirty="0">
                <a:latin typeface="Aptos" panose="020B0004020202020204" pitchFamily="34" charset="0"/>
                <a:cs typeface="Times New Roman" panose="02020603050405020304" pitchFamily="18" charset="0"/>
              </a:rPr>
              <a:t> est une chronique, mais dont certains passages sont largement </a:t>
            </a:r>
            <a:r>
              <a:rPr lang="fr-FR" sz="2000" b="1" dirty="0">
                <a:solidFill>
                  <a:schemeClr val="accent2"/>
                </a:solidFill>
                <a:latin typeface="Aptos" panose="020B0004020202020204" pitchFamily="34" charset="0"/>
                <a:cs typeface="Times New Roman" panose="02020603050405020304" pitchFamily="18" charset="0"/>
              </a:rPr>
              <a:t>romancés</a:t>
            </a:r>
            <a:r>
              <a:rPr lang="fr-FR" sz="2000" dirty="0">
                <a:latin typeface="Aptos" panose="020B0004020202020204" pitchFamily="34" charset="0"/>
                <a:cs typeface="Times New Roman" panose="02020603050405020304" pitchFamily="18" charset="0"/>
              </a:rPr>
              <a:t>. </a:t>
            </a:r>
          </a:p>
          <a:p>
            <a:pPr algn="just">
              <a:buFontTx/>
              <a:buChar char="-"/>
            </a:pPr>
            <a:endParaRPr lang="fr-FR" sz="2000" dirty="0">
              <a:latin typeface="Aptos" panose="020B0004020202020204" pitchFamily="34" charset="0"/>
              <a:cs typeface="Times New Roman" panose="02020603050405020304" pitchFamily="18" charset="0"/>
            </a:endParaRPr>
          </a:p>
          <a:p>
            <a:pPr marL="0" indent="0" algn="just">
              <a:buNone/>
            </a:pPr>
            <a:r>
              <a:rPr lang="fr-FR" sz="2000" dirty="0">
                <a:latin typeface="Aptos" panose="020B0004020202020204" pitchFamily="34" charset="0"/>
                <a:cs typeface="Times New Roman" panose="02020603050405020304" pitchFamily="18" charset="0"/>
              </a:rPr>
              <a:t>Exemples : </a:t>
            </a:r>
          </a:p>
          <a:p>
            <a:pPr marL="0" indent="0" algn="just">
              <a:buNone/>
            </a:pPr>
            <a:r>
              <a:rPr lang="fr-FR" sz="2000" b="1" dirty="0">
                <a:latin typeface="Aptos" panose="020B0004020202020204" pitchFamily="34" charset="0"/>
                <a:cs typeface="Times New Roman" panose="02020603050405020304" pitchFamily="18" charset="0"/>
              </a:rPr>
              <a:t>Le</a:t>
            </a:r>
            <a:r>
              <a:rPr lang="fr-FR" sz="2000" dirty="0">
                <a:latin typeface="Aptos" panose="020B0004020202020204" pitchFamily="34" charset="0"/>
                <a:cs typeface="Times New Roman" panose="02020603050405020304" pitchFamily="18" charset="0"/>
              </a:rPr>
              <a:t> </a:t>
            </a:r>
            <a:r>
              <a:rPr lang="fr-FR" sz="2000" b="1" dirty="0">
                <a:latin typeface="Aptos" panose="020B0004020202020204" pitchFamily="34" charset="0"/>
                <a:cs typeface="Times New Roman" panose="02020603050405020304" pitchFamily="18" charset="0"/>
              </a:rPr>
              <a:t>combat du roi Arthur contre le géant du Mont-Saint-Michel</a:t>
            </a:r>
          </a:p>
          <a:p>
            <a:pPr marL="0" indent="0" algn="just">
              <a:buNone/>
            </a:pPr>
            <a:endParaRPr lang="fr-FR" sz="2900" dirty="0">
              <a:latin typeface="Times New Roman" panose="02020603050405020304" pitchFamily="18" charset="0"/>
              <a:cs typeface="Times New Roman" panose="02020603050405020304" pitchFamily="18" charset="0"/>
            </a:endParaRPr>
          </a:p>
          <a:p>
            <a:pPr marL="0" indent="0">
              <a:buNone/>
            </a:pPr>
            <a:endParaRPr lang="fr-FR" dirty="0"/>
          </a:p>
        </p:txBody>
      </p:sp>
      <p:pic>
        <p:nvPicPr>
          <p:cNvPr id="7" name="Image 6">
            <a:extLst>
              <a:ext uri="{FF2B5EF4-FFF2-40B4-BE49-F238E27FC236}">
                <a16:creationId xmlns:a16="http://schemas.microsoft.com/office/drawing/2014/main" id="{3C0C6553-CE95-AE41-B1FF-B2F3C68F3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4686" y="209194"/>
            <a:ext cx="4417422" cy="6439612"/>
          </a:xfrm>
          <a:prstGeom prst="rect">
            <a:avLst/>
          </a:prstGeom>
        </p:spPr>
      </p:pic>
    </p:spTree>
    <p:extLst>
      <p:ext uri="{BB962C8B-B14F-4D97-AF65-F5344CB8AC3E}">
        <p14:creationId xmlns:p14="http://schemas.microsoft.com/office/powerpoint/2010/main" val="2270375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0B68B2A-EBDF-4250-88EE-F4A3C3586295}"/>
              </a:ext>
            </a:extLst>
          </p:cNvPr>
          <p:cNvSpPr>
            <a:spLocks noGrp="1"/>
          </p:cNvSpPr>
          <p:nvPr>
            <p:ph idx="1"/>
          </p:nvPr>
        </p:nvSpPr>
        <p:spPr>
          <a:xfrm>
            <a:off x="707572" y="2558142"/>
            <a:ext cx="4626429" cy="3755571"/>
          </a:xfrm>
        </p:spPr>
        <p:txBody>
          <a:bodyPr>
            <a:normAutofit/>
          </a:bodyPr>
          <a:lstStyle/>
          <a:p>
            <a:pPr marL="0" indent="0" algn="just">
              <a:buNone/>
            </a:pPr>
            <a:r>
              <a:rPr lang="fr-FR" sz="1600" b="1" dirty="0">
                <a:latin typeface="Aptos" panose="020B0004020202020204" pitchFamily="34" charset="0"/>
                <a:cs typeface="Times New Roman" panose="02020603050405020304" pitchFamily="18" charset="0"/>
              </a:rPr>
              <a:t>La conception d’Arthur (</a:t>
            </a:r>
            <a:r>
              <a:rPr lang="fr-FR" sz="1600" b="1" dirty="0" err="1">
                <a:latin typeface="Aptos" panose="020B0004020202020204" pitchFamily="34" charset="0"/>
                <a:cs typeface="Times New Roman" panose="02020603050405020304" pitchFamily="18" charset="0"/>
              </a:rPr>
              <a:t>Uther</a:t>
            </a:r>
            <a:r>
              <a:rPr lang="fr-FR" sz="1600" b="1" dirty="0">
                <a:latin typeface="Aptos" panose="020B0004020202020204" pitchFamily="34" charset="0"/>
                <a:cs typeface="Times New Roman" panose="02020603050405020304" pitchFamily="18" charset="0"/>
              </a:rPr>
              <a:t> </a:t>
            </a:r>
            <a:r>
              <a:rPr lang="fr-FR" sz="1600" b="1" dirty="0" err="1">
                <a:latin typeface="Aptos" panose="020B0004020202020204" pitchFamily="34" charset="0"/>
                <a:cs typeface="Times New Roman" panose="02020603050405020304" pitchFamily="18" charset="0"/>
              </a:rPr>
              <a:t>Pandragon</a:t>
            </a:r>
            <a:r>
              <a:rPr lang="fr-FR" sz="1600" b="1" dirty="0">
                <a:latin typeface="Aptos" panose="020B0004020202020204" pitchFamily="34" charset="0"/>
                <a:cs typeface="Times New Roman" panose="02020603050405020304" pitchFamily="18" charset="0"/>
              </a:rPr>
              <a:t> et </a:t>
            </a:r>
            <a:r>
              <a:rPr lang="fr-FR" sz="1600" b="1" dirty="0" err="1">
                <a:latin typeface="Aptos" panose="020B0004020202020204" pitchFamily="34" charset="0"/>
                <a:cs typeface="Times New Roman" panose="02020603050405020304" pitchFamily="18" charset="0"/>
              </a:rPr>
              <a:t>Igerne</a:t>
            </a:r>
            <a:r>
              <a:rPr lang="fr-FR" sz="1600" b="1" dirty="0">
                <a:latin typeface="Aptos" panose="020B0004020202020204" pitchFamily="34" charset="0"/>
                <a:cs typeface="Times New Roman" panose="02020603050405020304" pitchFamily="18" charset="0"/>
              </a:rPr>
              <a:t>)</a:t>
            </a:r>
          </a:p>
          <a:p>
            <a:pPr marL="0" indent="0" algn="just">
              <a:buNone/>
            </a:pPr>
            <a:endParaRPr lang="fr-FR" sz="2900" dirty="0">
              <a:latin typeface="Times New Roman" panose="02020603050405020304" pitchFamily="18" charset="0"/>
              <a:cs typeface="Times New Roman" panose="02020603050405020304" pitchFamily="18" charset="0"/>
            </a:endParaRPr>
          </a:p>
          <a:p>
            <a:pPr marL="0" indent="0">
              <a:buNone/>
            </a:pPr>
            <a:endParaRPr lang="fr-FR" dirty="0"/>
          </a:p>
        </p:txBody>
      </p:sp>
      <p:pic>
        <p:nvPicPr>
          <p:cNvPr id="5" name="Image 4">
            <a:extLst>
              <a:ext uri="{FF2B5EF4-FFF2-40B4-BE49-F238E27FC236}">
                <a16:creationId xmlns:a16="http://schemas.microsoft.com/office/drawing/2014/main" id="{38036024-8A07-8D45-BDF5-B9F5CD176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3711" y="130629"/>
            <a:ext cx="5456254" cy="6421756"/>
          </a:xfrm>
          <a:prstGeom prst="rect">
            <a:avLst/>
          </a:prstGeom>
        </p:spPr>
      </p:pic>
    </p:spTree>
    <p:extLst>
      <p:ext uri="{BB962C8B-B14F-4D97-AF65-F5344CB8AC3E}">
        <p14:creationId xmlns:p14="http://schemas.microsoft.com/office/powerpoint/2010/main" val="1619023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3590E5-092A-4EBF-9529-F54F630E4E57}"/>
              </a:ext>
            </a:extLst>
          </p:cNvPr>
          <p:cNvSpPr>
            <a:spLocks noGrp="1"/>
          </p:cNvSpPr>
          <p:nvPr>
            <p:ph type="title"/>
          </p:nvPr>
        </p:nvSpPr>
        <p:spPr/>
        <p:txBody>
          <a:bodyPr>
            <a:normAutofit/>
          </a:bodyPr>
          <a:lstStyle/>
          <a:p>
            <a:br>
              <a:rPr lang="fr-FR" sz="3200" u="sng" dirty="0">
                <a:latin typeface="Times New Roman" panose="02020603050405020304" pitchFamily="18" charset="0"/>
                <a:cs typeface="Times New Roman" panose="02020603050405020304" pitchFamily="18" charset="0"/>
              </a:rPr>
            </a:br>
            <a:endParaRPr lang="fr-FR" sz="3200" u="sng"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80B68B2A-EBDF-4250-88EE-F4A3C3586295}"/>
              </a:ext>
            </a:extLst>
          </p:cNvPr>
          <p:cNvSpPr>
            <a:spLocks noGrp="1"/>
          </p:cNvSpPr>
          <p:nvPr>
            <p:ph idx="1"/>
          </p:nvPr>
        </p:nvSpPr>
        <p:spPr>
          <a:xfrm>
            <a:off x="838200" y="639146"/>
            <a:ext cx="10515600" cy="5579707"/>
          </a:xfrm>
        </p:spPr>
        <p:txBody>
          <a:bodyPr>
            <a:normAutofit fontScale="32500" lnSpcReduction="20000"/>
          </a:bodyPr>
          <a:lstStyle/>
          <a:p>
            <a:pPr marL="0" indent="0" algn="just">
              <a:lnSpc>
                <a:spcPct val="107000"/>
              </a:lnSpc>
              <a:spcAft>
                <a:spcPts val="800"/>
              </a:spcAft>
              <a:buNone/>
            </a:pPr>
            <a:r>
              <a:rPr lang="fr-FR" sz="6200" b="1" dirty="0">
                <a:solidFill>
                  <a:schemeClr val="accent6"/>
                </a:solidFill>
                <a:latin typeface="Aptos" panose="020B0004020202020204" pitchFamily="34" charset="0"/>
                <a:ea typeface="Calibri" panose="020F0502020204030204" pitchFamily="34" charset="0"/>
                <a:cs typeface="Times New Roman" panose="02020603050405020304" pitchFamily="18" charset="0"/>
              </a:rPr>
              <a:t>b</a:t>
            </a:r>
            <a:r>
              <a:rPr lang="fr-FR" sz="6200" b="1" dirty="0">
                <a:solidFill>
                  <a:schemeClr val="accent6"/>
                </a:solidFill>
                <a:effectLst/>
                <a:latin typeface="Aptos" panose="020B0004020202020204" pitchFamily="34" charset="0"/>
                <a:ea typeface="Calibri" panose="020F0502020204030204" pitchFamily="34" charset="0"/>
                <a:cs typeface="Times New Roman" panose="02020603050405020304" pitchFamily="18" charset="0"/>
              </a:rPr>
              <a:t>) Quelles sources ? </a:t>
            </a:r>
          </a:p>
          <a:p>
            <a:pPr marL="0" indent="0" algn="just">
              <a:lnSpc>
                <a:spcPct val="107000"/>
              </a:lnSpc>
              <a:spcAft>
                <a:spcPts val="800"/>
              </a:spcAft>
              <a:buNone/>
            </a:pPr>
            <a:r>
              <a:rPr lang="fr-FR" sz="6200" dirty="0">
                <a:effectLst/>
                <a:latin typeface="Aptos" panose="020B0004020202020204" pitchFamily="34" charset="0"/>
                <a:ea typeface="Calibri" panose="020F0502020204030204" pitchFamily="34" charset="0"/>
                <a:cs typeface="Times New Roman" panose="02020603050405020304" pitchFamily="18" charset="0"/>
              </a:rPr>
              <a:t>Geoffroi prétend avoir traduit un « livre très ancien, écrit en langue bretonne » </a:t>
            </a:r>
            <a:r>
              <a:rPr lang="fr-FR" sz="6200" dirty="0">
                <a:latin typeface="Aptos" panose="020B0004020202020204" pitchFamily="34" charset="0"/>
                <a:ea typeface="Calibri" panose="020F0502020204030204" pitchFamily="34" charset="0"/>
                <a:cs typeface="Times New Roman" panose="02020603050405020304" pitchFamily="18" charset="0"/>
              </a:rPr>
              <a:t>: </a:t>
            </a:r>
          </a:p>
          <a:p>
            <a:pPr marL="0" indent="0" algn="just">
              <a:lnSpc>
                <a:spcPct val="107000"/>
              </a:lnSpc>
              <a:spcAft>
                <a:spcPts val="800"/>
              </a:spcAft>
              <a:buNone/>
            </a:pPr>
            <a:r>
              <a:rPr lang="fr-FR" sz="6600"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Talia</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mihi</a:t>
            </a:r>
            <a:r>
              <a:rPr lang="fr-FR" sz="6600" i="1" dirty="0">
                <a:latin typeface="Aptos" panose="020B0004020202020204" pitchFamily="34" charset="0"/>
                <a:cs typeface="Times New Roman" panose="02020603050405020304" pitchFamily="18" charset="0"/>
              </a:rPr>
              <a:t> et de </a:t>
            </a:r>
            <a:r>
              <a:rPr lang="fr-FR" sz="6600" i="1" dirty="0" err="1">
                <a:latin typeface="Aptos" panose="020B0004020202020204" pitchFamily="34" charset="0"/>
                <a:cs typeface="Times New Roman" panose="02020603050405020304" pitchFamily="18" charset="0"/>
              </a:rPr>
              <a:t>talibus</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multoties</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cogitanti</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obtulit</a:t>
            </a:r>
            <a:r>
              <a:rPr lang="fr-FR" sz="6600" i="1" dirty="0">
                <a:latin typeface="Aptos" panose="020B0004020202020204" pitchFamily="34" charset="0"/>
                <a:cs typeface="Times New Roman" panose="02020603050405020304" pitchFamily="18" charset="0"/>
              </a:rPr>
              <a:t> </a:t>
            </a:r>
            <a:r>
              <a:rPr lang="fr-FR" sz="6600" b="1" i="1" dirty="0" err="1">
                <a:latin typeface="Aptos" panose="020B0004020202020204" pitchFamily="34" charset="0"/>
                <a:cs typeface="Times New Roman" panose="02020603050405020304" pitchFamily="18" charset="0"/>
              </a:rPr>
              <a:t>Walterus</a:t>
            </a:r>
            <a:r>
              <a:rPr lang="fr-FR" sz="6600" b="1" i="1" dirty="0">
                <a:latin typeface="Aptos" panose="020B0004020202020204" pitchFamily="34" charset="0"/>
                <a:cs typeface="Times New Roman" panose="02020603050405020304" pitchFamily="18" charset="0"/>
              </a:rPr>
              <a:t> </a:t>
            </a:r>
            <a:r>
              <a:rPr lang="fr-FR" sz="6600" b="1" i="1" dirty="0" err="1">
                <a:latin typeface="Aptos" panose="020B0004020202020204" pitchFamily="34" charset="0"/>
                <a:cs typeface="Times New Roman" panose="02020603050405020304" pitchFamily="18" charset="0"/>
              </a:rPr>
              <a:t>Oxinefordensis</a:t>
            </a:r>
            <a:r>
              <a:rPr lang="fr-FR" sz="6600" b="1" i="1" dirty="0">
                <a:latin typeface="Aptos" panose="020B0004020202020204" pitchFamily="34" charset="0"/>
                <a:cs typeface="Times New Roman" panose="02020603050405020304" pitchFamily="18" charset="0"/>
              </a:rPr>
              <a:t> </a:t>
            </a:r>
            <a:r>
              <a:rPr lang="fr-FR" sz="6600" b="1" i="1" dirty="0" err="1">
                <a:latin typeface="Aptos" panose="020B0004020202020204" pitchFamily="34" charset="0"/>
                <a:cs typeface="Times New Roman" panose="02020603050405020304" pitchFamily="18" charset="0"/>
              </a:rPr>
              <a:t>archidiaconus</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vir</a:t>
            </a:r>
            <a:r>
              <a:rPr lang="fr-FR" sz="6600" i="1" dirty="0">
                <a:latin typeface="Aptos" panose="020B0004020202020204" pitchFamily="34" charset="0"/>
                <a:cs typeface="Times New Roman" panose="02020603050405020304" pitchFamily="18" charset="0"/>
              </a:rPr>
              <a:t> in </a:t>
            </a:r>
            <a:r>
              <a:rPr lang="fr-FR" sz="6600" i="1" dirty="0" err="1">
                <a:latin typeface="Aptos" panose="020B0004020202020204" pitchFamily="34" charset="0"/>
                <a:cs typeface="Times New Roman" panose="02020603050405020304" pitchFamily="18" charset="0"/>
              </a:rPr>
              <a:t>Oratoria</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arte</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atque</a:t>
            </a:r>
            <a:r>
              <a:rPr lang="fr-FR" sz="6600" i="1" dirty="0">
                <a:latin typeface="Aptos" panose="020B0004020202020204" pitchFamily="34" charset="0"/>
                <a:cs typeface="Times New Roman" panose="02020603050405020304" pitchFamily="18" charset="0"/>
              </a:rPr>
              <a:t> in </a:t>
            </a:r>
            <a:r>
              <a:rPr lang="fr-FR" sz="6600" i="1" dirty="0" err="1">
                <a:latin typeface="Aptos" panose="020B0004020202020204" pitchFamily="34" charset="0"/>
                <a:cs typeface="Times New Roman" panose="02020603050405020304" pitchFamily="18" charset="0"/>
              </a:rPr>
              <a:t>exoticis</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historiis</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eruditus</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quendam</a:t>
            </a:r>
            <a:r>
              <a:rPr lang="fr-FR" sz="6600" i="1" dirty="0">
                <a:latin typeface="Aptos" panose="020B0004020202020204" pitchFamily="34" charset="0"/>
                <a:cs typeface="Times New Roman" panose="02020603050405020304" pitchFamily="18" charset="0"/>
              </a:rPr>
              <a:t> </a:t>
            </a:r>
            <a:r>
              <a:rPr lang="fr-FR" sz="6600" b="1" i="1" dirty="0" err="1">
                <a:latin typeface="Aptos" panose="020B0004020202020204" pitchFamily="34" charset="0"/>
                <a:cs typeface="Times New Roman" panose="02020603050405020304" pitchFamily="18" charset="0"/>
              </a:rPr>
              <a:t>Britannici</a:t>
            </a:r>
            <a:r>
              <a:rPr lang="fr-FR" sz="6600" b="1" i="1" dirty="0">
                <a:latin typeface="Aptos" panose="020B0004020202020204" pitchFamily="34" charset="0"/>
                <a:cs typeface="Times New Roman" panose="02020603050405020304" pitchFamily="18" charset="0"/>
              </a:rPr>
              <a:t> </a:t>
            </a:r>
            <a:r>
              <a:rPr lang="fr-FR" sz="6600" b="1" i="1" dirty="0" err="1">
                <a:latin typeface="Aptos" panose="020B0004020202020204" pitchFamily="34" charset="0"/>
                <a:cs typeface="Times New Roman" panose="02020603050405020304" pitchFamily="18" charset="0"/>
              </a:rPr>
              <a:t>sermonis</a:t>
            </a:r>
            <a:r>
              <a:rPr lang="fr-FR" sz="6600" b="1" i="1" dirty="0">
                <a:latin typeface="Aptos" panose="020B0004020202020204" pitchFamily="34" charset="0"/>
                <a:cs typeface="Times New Roman" panose="02020603050405020304" pitchFamily="18" charset="0"/>
              </a:rPr>
              <a:t> </a:t>
            </a:r>
            <a:r>
              <a:rPr lang="fr-FR" sz="6600" b="1" i="1" dirty="0" err="1">
                <a:latin typeface="Aptos" panose="020B0004020202020204" pitchFamily="34" charset="0"/>
                <a:cs typeface="Times New Roman" panose="02020603050405020304" pitchFamily="18" charset="0"/>
              </a:rPr>
              <a:t>librum</a:t>
            </a:r>
            <a:r>
              <a:rPr lang="fr-FR" sz="6600" b="1" i="1" dirty="0">
                <a:latin typeface="Aptos" panose="020B0004020202020204" pitchFamily="34" charset="0"/>
                <a:cs typeface="Times New Roman" panose="02020603050405020304" pitchFamily="18" charset="0"/>
              </a:rPr>
              <a:t> </a:t>
            </a:r>
            <a:r>
              <a:rPr lang="fr-FR" sz="6600" b="1" i="1" dirty="0" err="1">
                <a:latin typeface="Aptos" panose="020B0004020202020204" pitchFamily="34" charset="0"/>
                <a:cs typeface="Times New Roman" panose="02020603050405020304" pitchFamily="18" charset="0"/>
              </a:rPr>
              <a:t>vetustissimum</a:t>
            </a:r>
            <a:r>
              <a:rPr lang="fr-FR" sz="6600" i="1" dirty="0">
                <a:latin typeface="Aptos" panose="020B0004020202020204" pitchFamily="34" charset="0"/>
                <a:cs typeface="Times New Roman" panose="02020603050405020304" pitchFamily="18" charset="0"/>
              </a:rPr>
              <a:t>, qui a </a:t>
            </a:r>
            <a:r>
              <a:rPr lang="fr-FR" sz="6600" i="1" dirty="0" err="1">
                <a:latin typeface="Aptos" panose="020B0004020202020204" pitchFamily="34" charset="0"/>
                <a:cs typeface="Times New Roman" panose="02020603050405020304" pitchFamily="18" charset="0"/>
              </a:rPr>
              <a:t>Bruto</a:t>
            </a:r>
            <a:r>
              <a:rPr lang="fr-FR" sz="6600" i="1" dirty="0">
                <a:latin typeface="Aptos" panose="020B0004020202020204" pitchFamily="34" charset="0"/>
                <a:cs typeface="Times New Roman" panose="02020603050405020304" pitchFamily="18" charset="0"/>
              </a:rPr>
              <a:t> primo </a:t>
            </a:r>
            <a:r>
              <a:rPr lang="fr-FR" sz="6600" i="1" dirty="0" err="1">
                <a:latin typeface="Aptos" panose="020B0004020202020204" pitchFamily="34" charset="0"/>
                <a:cs typeface="Times New Roman" panose="02020603050405020304" pitchFamily="18" charset="0"/>
              </a:rPr>
              <a:t>rege</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Britonum</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usque</a:t>
            </a:r>
            <a:r>
              <a:rPr lang="fr-FR" sz="6600" i="1" dirty="0">
                <a:latin typeface="Aptos" panose="020B0004020202020204" pitchFamily="34" charset="0"/>
                <a:cs typeface="Times New Roman" panose="02020603050405020304" pitchFamily="18" charset="0"/>
              </a:rPr>
              <a:t> ad </a:t>
            </a:r>
            <a:r>
              <a:rPr lang="fr-FR" sz="6600" i="1" dirty="0" err="1">
                <a:latin typeface="Aptos" panose="020B0004020202020204" pitchFamily="34" charset="0"/>
                <a:cs typeface="Times New Roman" panose="02020603050405020304" pitchFamily="18" charset="0"/>
              </a:rPr>
              <a:t>Cadwaladrum</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filium</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Cadwalonis</a:t>
            </a:r>
            <a:r>
              <a:rPr lang="fr-FR" sz="6600" i="1" dirty="0">
                <a:latin typeface="Aptos" panose="020B0004020202020204" pitchFamily="34" charset="0"/>
                <a:cs typeface="Times New Roman" panose="02020603050405020304" pitchFamily="18" charset="0"/>
              </a:rPr>
              <a:t>, actus omnium continue et ex </a:t>
            </a:r>
            <a:r>
              <a:rPr lang="fr-FR" sz="6600" i="1" dirty="0" err="1">
                <a:latin typeface="Aptos" panose="020B0004020202020204" pitchFamily="34" charset="0"/>
                <a:cs typeface="Times New Roman" panose="02020603050405020304" pitchFamily="18" charset="0"/>
              </a:rPr>
              <a:t>ordine</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perpulcris</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orationibus</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proponebat</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Rogatu</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illius</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itaque</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ductus</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tametsi</a:t>
            </a:r>
            <a:r>
              <a:rPr lang="fr-FR" sz="6600" i="1" dirty="0">
                <a:latin typeface="Aptos" panose="020B0004020202020204" pitchFamily="34" charset="0"/>
                <a:cs typeface="Times New Roman" panose="02020603050405020304" pitchFamily="18" charset="0"/>
              </a:rPr>
              <a:t> intra </a:t>
            </a:r>
            <a:r>
              <a:rPr lang="fr-FR" sz="6600" i="1" dirty="0" err="1">
                <a:latin typeface="Aptos" panose="020B0004020202020204" pitchFamily="34" charset="0"/>
                <a:cs typeface="Times New Roman" panose="02020603050405020304" pitchFamily="18" charset="0"/>
              </a:rPr>
              <a:t>alienos</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hortulos</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falerata</a:t>
            </a:r>
            <a:r>
              <a:rPr lang="fr-FR" sz="6600" i="1" dirty="0">
                <a:latin typeface="Aptos" panose="020B0004020202020204" pitchFamily="34" charset="0"/>
                <a:cs typeface="Times New Roman" panose="02020603050405020304" pitchFamily="18" charset="0"/>
              </a:rPr>
              <a:t> verba non </a:t>
            </a:r>
            <a:r>
              <a:rPr lang="fr-FR" sz="6600" i="1" dirty="0" err="1">
                <a:latin typeface="Aptos" panose="020B0004020202020204" pitchFamily="34" charset="0"/>
                <a:cs typeface="Times New Roman" panose="02020603050405020304" pitchFamily="18" charset="0"/>
              </a:rPr>
              <a:t>collegerim</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agresti</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tamen</a:t>
            </a:r>
            <a:r>
              <a:rPr lang="fr-FR" sz="6600" i="1" dirty="0">
                <a:latin typeface="Aptos" panose="020B0004020202020204" pitchFamily="34" charset="0"/>
                <a:cs typeface="Times New Roman" panose="02020603050405020304" pitchFamily="18" charset="0"/>
              </a:rPr>
              <a:t> stylo </a:t>
            </a:r>
            <a:r>
              <a:rPr lang="fr-FR" sz="6600" i="1" dirty="0" err="1">
                <a:latin typeface="Aptos" panose="020B0004020202020204" pitchFamily="34" charset="0"/>
                <a:cs typeface="Times New Roman" panose="02020603050405020304" pitchFamily="18" charset="0"/>
              </a:rPr>
              <a:t>propriisque</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calamis</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contentus</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codicem</a:t>
            </a:r>
            <a:r>
              <a:rPr lang="fr-FR" sz="6600" i="1" dirty="0">
                <a:latin typeface="Aptos" panose="020B0004020202020204" pitchFamily="34" charset="0"/>
                <a:cs typeface="Times New Roman" panose="02020603050405020304" pitchFamily="18" charset="0"/>
              </a:rPr>
              <a:t> </a:t>
            </a:r>
            <a:r>
              <a:rPr lang="fr-FR" sz="6600" i="1" dirty="0" err="1">
                <a:latin typeface="Aptos" panose="020B0004020202020204" pitchFamily="34" charset="0"/>
                <a:cs typeface="Times New Roman" panose="02020603050405020304" pitchFamily="18" charset="0"/>
              </a:rPr>
              <a:t>illum</a:t>
            </a:r>
            <a:r>
              <a:rPr lang="fr-FR" sz="6600" i="1" dirty="0">
                <a:latin typeface="Aptos" panose="020B0004020202020204" pitchFamily="34" charset="0"/>
                <a:cs typeface="Times New Roman" panose="02020603050405020304" pitchFamily="18" charset="0"/>
              </a:rPr>
              <a:t> </a:t>
            </a:r>
            <a:r>
              <a:rPr lang="fr-FR" sz="6600" b="1" i="1" dirty="0">
                <a:latin typeface="Aptos" panose="020B0004020202020204" pitchFamily="34" charset="0"/>
                <a:cs typeface="Times New Roman" panose="02020603050405020304" pitchFamily="18" charset="0"/>
              </a:rPr>
              <a:t>in </a:t>
            </a:r>
            <a:r>
              <a:rPr lang="fr-FR" sz="6600" b="1" i="1" dirty="0" err="1">
                <a:latin typeface="Aptos" panose="020B0004020202020204" pitchFamily="34" charset="0"/>
                <a:cs typeface="Times New Roman" panose="02020603050405020304" pitchFamily="18" charset="0"/>
              </a:rPr>
              <a:t>Latinum</a:t>
            </a:r>
            <a:r>
              <a:rPr lang="fr-FR" sz="6600" b="1" i="1" dirty="0">
                <a:latin typeface="Aptos" panose="020B0004020202020204" pitchFamily="34" charset="0"/>
                <a:cs typeface="Times New Roman" panose="02020603050405020304" pitchFamily="18" charset="0"/>
              </a:rPr>
              <a:t> </a:t>
            </a:r>
            <a:r>
              <a:rPr lang="fr-FR" sz="6600" b="1" i="1" dirty="0" err="1">
                <a:latin typeface="Aptos" panose="020B0004020202020204" pitchFamily="34" charset="0"/>
                <a:cs typeface="Times New Roman" panose="02020603050405020304" pitchFamily="18" charset="0"/>
              </a:rPr>
              <a:t>sermonem</a:t>
            </a:r>
            <a:r>
              <a:rPr lang="fr-FR" sz="6600" b="1" i="1" dirty="0">
                <a:latin typeface="Aptos" panose="020B0004020202020204" pitchFamily="34" charset="0"/>
                <a:cs typeface="Times New Roman" panose="02020603050405020304" pitchFamily="18" charset="0"/>
              </a:rPr>
              <a:t> </a:t>
            </a:r>
            <a:r>
              <a:rPr lang="fr-FR" sz="6600" b="1" i="1" dirty="0" err="1">
                <a:latin typeface="Aptos" panose="020B0004020202020204" pitchFamily="34" charset="0"/>
                <a:cs typeface="Times New Roman" panose="02020603050405020304" pitchFamily="18" charset="0"/>
              </a:rPr>
              <a:t>transferre</a:t>
            </a:r>
            <a:r>
              <a:rPr lang="fr-FR" sz="6600" b="1" i="1" dirty="0">
                <a:latin typeface="Aptos" panose="020B0004020202020204" pitchFamily="34" charset="0"/>
                <a:cs typeface="Times New Roman" panose="02020603050405020304" pitchFamily="18" charset="0"/>
              </a:rPr>
              <a:t> </a:t>
            </a:r>
            <a:r>
              <a:rPr lang="fr-FR" sz="6600" b="1" i="1" dirty="0" err="1">
                <a:latin typeface="Aptos" panose="020B0004020202020204" pitchFamily="34" charset="0"/>
                <a:cs typeface="Times New Roman" panose="02020603050405020304" pitchFamily="18" charset="0"/>
              </a:rPr>
              <a:t>curavi</a:t>
            </a:r>
            <a:r>
              <a:rPr lang="fr-FR" sz="6600" i="1" dirty="0">
                <a:latin typeface="Aptos" panose="020B0004020202020204" pitchFamily="34" charset="0"/>
                <a:cs typeface="Times New Roman" panose="02020603050405020304" pitchFamily="18" charset="0"/>
              </a:rPr>
              <a:t>.</a:t>
            </a:r>
            <a:r>
              <a:rPr lang="fr-FR" sz="6600" dirty="0">
                <a:latin typeface="Aptos" panose="020B0004020202020204" pitchFamily="34" charset="0"/>
                <a:cs typeface="Times New Roman" panose="02020603050405020304" pitchFamily="18" charset="0"/>
              </a:rPr>
              <a:t> »</a:t>
            </a:r>
            <a:endParaRPr lang="fr-FR" sz="6200" dirty="0">
              <a:latin typeface="Aptos" panose="020B00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6200" dirty="0">
                <a:latin typeface="Aptos" panose="020B0004020202020204" pitchFamily="34" charset="0"/>
                <a:cs typeface="Times New Roman" panose="02020603050405020304" pitchFamily="18" charset="0"/>
              </a:rPr>
              <a:t>« </a:t>
            </a:r>
            <a:r>
              <a:rPr lang="fr-FR" sz="6200" b="1" dirty="0">
                <a:latin typeface="Aptos" panose="020B0004020202020204" pitchFamily="34" charset="0"/>
                <a:cs typeface="Times New Roman" panose="02020603050405020304" pitchFamily="18" charset="0"/>
              </a:rPr>
              <a:t>Gauthier, archidiacre d’Oxford, </a:t>
            </a:r>
            <a:r>
              <a:rPr lang="fr-FR" sz="6200" dirty="0">
                <a:latin typeface="Aptos" panose="020B0004020202020204" pitchFamily="34" charset="0"/>
                <a:cs typeface="Times New Roman" panose="02020603050405020304" pitchFamily="18" charset="0"/>
              </a:rPr>
              <a:t>homme d’une grande éloquence et connaisseur d’histoires étrangères, m’a offert </a:t>
            </a:r>
            <a:r>
              <a:rPr lang="fr-FR" sz="6200" b="1" dirty="0">
                <a:latin typeface="Aptos" panose="020B0004020202020204" pitchFamily="34" charset="0"/>
                <a:cs typeface="Times New Roman" panose="02020603050405020304" pitchFamily="18" charset="0"/>
              </a:rPr>
              <a:t>un livre très ancien </a:t>
            </a:r>
            <a:r>
              <a:rPr lang="fr-FR" sz="6200" dirty="0">
                <a:latin typeface="Aptos" panose="020B0004020202020204" pitchFamily="34" charset="0"/>
                <a:cs typeface="Times New Roman" panose="02020603050405020304" pitchFamily="18" charset="0"/>
              </a:rPr>
              <a:t>en langue britannique qui, dans une histoire fluide et un style élégant, a conté les actions de tous, depuis Brut, le premier roi des Bretons, à </a:t>
            </a:r>
            <a:r>
              <a:rPr lang="fr-FR" sz="6200" dirty="0" err="1">
                <a:latin typeface="Aptos" panose="020B0004020202020204" pitchFamily="34" charset="0"/>
                <a:cs typeface="Times New Roman" panose="02020603050405020304" pitchFamily="18" charset="0"/>
              </a:rPr>
              <a:t>Cadvalladre</a:t>
            </a:r>
            <a:r>
              <a:rPr lang="fr-FR" sz="6200" dirty="0">
                <a:latin typeface="Aptos" panose="020B0004020202020204" pitchFamily="34" charset="0"/>
                <a:cs typeface="Times New Roman" panose="02020603050405020304" pitchFamily="18" charset="0"/>
              </a:rPr>
              <a:t>, fils de </a:t>
            </a:r>
            <a:r>
              <a:rPr lang="fr-FR" sz="6200" dirty="0" err="1">
                <a:latin typeface="Aptos" panose="020B0004020202020204" pitchFamily="34" charset="0"/>
                <a:cs typeface="Times New Roman" panose="02020603050405020304" pitchFamily="18" charset="0"/>
              </a:rPr>
              <a:t>Cadvallon</a:t>
            </a:r>
            <a:r>
              <a:rPr lang="fr-FR" sz="6200" dirty="0">
                <a:latin typeface="Aptos" panose="020B0004020202020204" pitchFamily="34" charset="0"/>
                <a:cs typeface="Times New Roman" panose="02020603050405020304" pitchFamily="18" charset="0"/>
              </a:rPr>
              <a:t>. J’ai entrepris </a:t>
            </a:r>
            <a:r>
              <a:rPr lang="fr-FR" sz="6200" b="1" dirty="0">
                <a:latin typeface="Aptos" panose="020B0004020202020204" pitchFamily="34" charset="0"/>
                <a:cs typeface="Times New Roman" panose="02020603050405020304" pitchFamily="18" charset="0"/>
              </a:rPr>
              <a:t>la traduction de ce livre en latin</a:t>
            </a:r>
            <a:r>
              <a:rPr lang="fr-FR" sz="6200" dirty="0">
                <a:latin typeface="Aptos" panose="020B0004020202020204" pitchFamily="34" charset="0"/>
                <a:cs typeface="Times New Roman" panose="02020603050405020304" pitchFamily="18" charset="0"/>
              </a:rPr>
              <a:t> à sa demande, et bien que je n’aie pas beaucoup étudié le beau langage, j’utilise des expressions fleuries d’autres auteurs, tout en me contentant aussi de mon style personnel. »</a:t>
            </a:r>
          </a:p>
          <a:p>
            <a:pPr marL="0" indent="0" algn="just">
              <a:lnSpc>
                <a:spcPct val="107000"/>
              </a:lnSpc>
              <a:spcAft>
                <a:spcPts val="800"/>
              </a:spcAft>
              <a:buNone/>
            </a:pPr>
            <a:endParaRPr lang="fr-FR" sz="2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4022270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3590E5-092A-4EBF-9529-F54F630E4E57}"/>
              </a:ext>
            </a:extLst>
          </p:cNvPr>
          <p:cNvSpPr>
            <a:spLocks noGrp="1"/>
          </p:cNvSpPr>
          <p:nvPr>
            <p:ph type="title"/>
          </p:nvPr>
        </p:nvSpPr>
        <p:spPr/>
        <p:txBody>
          <a:bodyPr>
            <a:normAutofit/>
          </a:bodyPr>
          <a:lstStyle/>
          <a:p>
            <a:br>
              <a:rPr lang="fr-FR" sz="3200" u="sng" dirty="0">
                <a:latin typeface="Times New Roman" panose="02020603050405020304" pitchFamily="18" charset="0"/>
                <a:cs typeface="Times New Roman" panose="02020603050405020304" pitchFamily="18" charset="0"/>
              </a:rPr>
            </a:br>
            <a:endParaRPr lang="fr-FR" sz="3200" u="sng"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80B68B2A-EBDF-4250-88EE-F4A3C3586295}"/>
              </a:ext>
            </a:extLst>
          </p:cNvPr>
          <p:cNvSpPr>
            <a:spLocks noGrp="1"/>
          </p:cNvSpPr>
          <p:nvPr>
            <p:ph idx="1"/>
          </p:nvPr>
        </p:nvSpPr>
        <p:spPr>
          <a:xfrm>
            <a:off x="838200" y="468087"/>
            <a:ext cx="10515600" cy="6389914"/>
          </a:xfrm>
        </p:spPr>
        <p:txBody>
          <a:bodyPr>
            <a:normAutofit/>
          </a:bodyPr>
          <a:lstStyle/>
          <a:p>
            <a:pPr algn="just">
              <a:lnSpc>
                <a:spcPct val="107000"/>
              </a:lnSpc>
              <a:spcAft>
                <a:spcPts val="800"/>
              </a:spcAft>
            </a:pPr>
            <a:r>
              <a:rPr lang="fr-FR" sz="2200" dirty="0">
                <a:latin typeface="Aptos" panose="020B0004020202020204" pitchFamily="34" charset="0"/>
                <a:ea typeface="Calibri" panose="020F0502020204030204" pitchFamily="34" charset="0"/>
                <a:cs typeface="Times New Roman" panose="02020603050405020304" pitchFamily="18" charset="0"/>
              </a:rPr>
              <a:t>Cette </a:t>
            </a:r>
            <a:r>
              <a:rPr lang="fr-FR" sz="2200" b="1" dirty="0">
                <a:solidFill>
                  <a:schemeClr val="accent2"/>
                </a:solidFill>
                <a:latin typeface="Aptos" panose="020B0004020202020204" pitchFamily="34" charset="0"/>
                <a:ea typeface="Calibri" panose="020F0502020204030204" pitchFamily="34" charset="0"/>
                <a:cs typeface="Times New Roman" panose="02020603050405020304" pitchFamily="18" charset="0"/>
              </a:rPr>
              <a:t>langue</a:t>
            </a:r>
            <a:r>
              <a:rPr lang="fr-FR" sz="2200" dirty="0">
                <a:latin typeface="Aptos" panose="020B0004020202020204" pitchFamily="34" charset="0"/>
                <a:ea typeface="Calibri" panose="020F0502020204030204" pitchFamily="34" charset="0"/>
                <a:cs typeface="Times New Roman" panose="02020603050405020304" pitchFamily="18" charset="0"/>
              </a:rPr>
              <a:t> britannique / bretonne, c’est peut-être le gallois, le cornique ou le breton. </a:t>
            </a:r>
          </a:p>
          <a:p>
            <a:pPr algn="just">
              <a:lnSpc>
                <a:spcPct val="107000"/>
              </a:lnSpc>
              <a:spcAft>
                <a:spcPts val="800"/>
              </a:spcAft>
            </a:pPr>
            <a:r>
              <a:rPr lang="fr-FR" sz="2200" dirty="0">
                <a:latin typeface="Aptos" panose="020B0004020202020204" pitchFamily="34" charset="0"/>
                <a:ea typeface="Calibri" panose="020F0502020204030204" pitchFamily="34" charset="0"/>
                <a:cs typeface="Times New Roman" panose="02020603050405020304" pitchFamily="18" charset="0"/>
              </a:rPr>
              <a:t>Quant au </a:t>
            </a:r>
            <a:r>
              <a:rPr lang="fr-FR" sz="2200" b="1" dirty="0">
                <a:solidFill>
                  <a:schemeClr val="accent2"/>
                </a:solidFill>
                <a:latin typeface="Aptos" panose="020B0004020202020204" pitchFamily="34" charset="0"/>
                <a:ea typeface="Calibri" panose="020F0502020204030204" pitchFamily="34" charset="0"/>
                <a:cs typeface="Times New Roman" panose="02020603050405020304" pitchFamily="18" charset="0"/>
              </a:rPr>
              <a:t>livre</a:t>
            </a:r>
            <a:r>
              <a:rPr lang="fr-FR" sz="2200" dirty="0">
                <a:latin typeface="Aptos" panose="020B0004020202020204" pitchFamily="34" charset="0"/>
                <a:ea typeface="Calibri" panose="020F0502020204030204" pitchFamily="34" charset="0"/>
                <a:cs typeface="Times New Roman" panose="02020603050405020304" pitchFamily="18" charset="0"/>
              </a:rPr>
              <a:t> que lui aurait prêté l’archidiacre Gautier, prévôt du collège st Georges d’Oxford, il n’a jamais été identifié. Plusieurs hypothèses sont possibles : </a:t>
            </a:r>
          </a:p>
          <a:p>
            <a:pPr lvl="1" algn="just"/>
            <a:r>
              <a:rPr lang="fr-FR" sz="2200" dirty="0">
                <a:solidFill>
                  <a:schemeClr val="accent2"/>
                </a:solidFill>
                <a:latin typeface="Aptos" panose="020B0004020202020204" pitchFamily="34" charset="0"/>
                <a:cs typeface="Times New Roman" panose="02020603050405020304" pitchFamily="18" charset="0"/>
              </a:rPr>
              <a:t>Une traduction galloise de </a:t>
            </a:r>
            <a:r>
              <a:rPr lang="fr-FR" sz="2200" b="1" dirty="0" err="1">
                <a:solidFill>
                  <a:schemeClr val="accent2"/>
                </a:solidFill>
                <a:latin typeface="Aptos" panose="020B0004020202020204" pitchFamily="34" charset="0"/>
                <a:cs typeface="Times New Roman" panose="02020603050405020304" pitchFamily="18" charset="0"/>
              </a:rPr>
              <a:t>Nennius</a:t>
            </a:r>
            <a:r>
              <a:rPr lang="fr-FR" sz="2200" dirty="0">
                <a:solidFill>
                  <a:schemeClr val="accent2"/>
                </a:solidFill>
                <a:latin typeface="Aptos" panose="020B0004020202020204" pitchFamily="34" charset="0"/>
                <a:cs typeface="Times New Roman" panose="02020603050405020304" pitchFamily="18" charset="0"/>
              </a:rPr>
              <a:t> </a:t>
            </a:r>
            <a:r>
              <a:rPr lang="fr-FR" sz="2200" dirty="0">
                <a:latin typeface="Aptos" panose="020B0004020202020204" pitchFamily="34" charset="0"/>
                <a:cs typeface="Times New Roman" panose="02020603050405020304" pitchFamily="18" charset="0"/>
              </a:rPr>
              <a:t>(9</a:t>
            </a:r>
            <a:r>
              <a:rPr lang="fr-FR" sz="2200" baseline="30000" dirty="0">
                <a:latin typeface="Aptos" panose="020B0004020202020204" pitchFamily="34" charset="0"/>
                <a:cs typeface="Times New Roman" panose="02020603050405020304" pitchFamily="18" charset="0"/>
              </a:rPr>
              <a:t>e</a:t>
            </a:r>
            <a:r>
              <a:rPr lang="fr-FR" sz="2200" dirty="0">
                <a:latin typeface="Aptos" panose="020B0004020202020204" pitchFamily="34" charset="0"/>
                <a:cs typeface="Times New Roman" panose="02020603050405020304" pitchFamily="18" charset="0"/>
              </a:rPr>
              <a:t> siècle, </a:t>
            </a:r>
            <a:r>
              <a:rPr lang="fr-FR" sz="2200" i="1" dirty="0">
                <a:latin typeface="Aptos" panose="020B0004020202020204" pitchFamily="34" charset="0"/>
                <a:cs typeface="Times New Roman" panose="02020603050405020304" pitchFamily="18" charset="0"/>
              </a:rPr>
              <a:t>Historia </a:t>
            </a:r>
            <a:r>
              <a:rPr lang="fr-FR" sz="2200" i="1" dirty="0" err="1">
                <a:latin typeface="Aptos" panose="020B0004020202020204" pitchFamily="34" charset="0"/>
                <a:cs typeface="Times New Roman" panose="02020603050405020304" pitchFamily="18" charset="0"/>
              </a:rPr>
              <a:t>Brittonum</a:t>
            </a:r>
            <a:r>
              <a:rPr lang="fr-FR" sz="2200" dirty="0">
                <a:latin typeface="Aptos" panose="020B0004020202020204" pitchFamily="34" charset="0"/>
                <a:cs typeface="Times New Roman" panose="02020603050405020304" pitchFamily="18" charset="0"/>
              </a:rPr>
              <a:t>) ? Mais </a:t>
            </a:r>
            <a:r>
              <a:rPr lang="fr-FR" sz="2200" dirty="0" err="1">
                <a:latin typeface="Aptos" panose="020B0004020202020204" pitchFamily="34" charset="0"/>
                <a:cs typeface="Times New Roman" panose="02020603050405020304" pitchFamily="18" charset="0"/>
              </a:rPr>
              <a:t>Nennius</a:t>
            </a:r>
            <a:r>
              <a:rPr lang="fr-FR" sz="2200" dirty="0">
                <a:latin typeface="Aptos" panose="020B0004020202020204" pitchFamily="34" charset="0"/>
                <a:cs typeface="Times New Roman" panose="02020603050405020304" pitchFamily="18" charset="0"/>
              </a:rPr>
              <a:t> est beaucoup moins prolixe que Geoffroi  sur Arthur. </a:t>
            </a:r>
          </a:p>
          <a:p>
            <a:pPr lvl="1" algn="just"/>
            <a:r>
              <a:rPr lang="fr-FR" sz="2200" dirty="0">
                <a:solidFill>
                  <a:schemeClr val="accent2"/>
                </a:solidFill>
                <a:latin typeface="Aptos" panose="020B0004020202020204" pitchFamily="34" charset="0"/>
                <a:cs typeface="Times New Roman" panose="02020603050405020304" pitchFamily="18" charset="0"/>
              </a:rPr>
              <a:t>Un ouvrage originaire de Petite Bretagne</a:t>
            </a:r>
            <a:r>
              <a:rPr lang="fr-FR" sz="2200" dirty="0">
                <a:latin typeface="Aptos" panose="020B0004020202020204" pitchFamily="34" charset="0"/>
                <a:cs typeface="Times New Roman" panose="02020603050405020304" pitchFamily="18" charset="0"/>
              </a:rPr>
              <a:t>, de la Bretagne continentale ? En effet, Geoffroi prend souvent le parti des bretons continentaux, et Arthur lui-même serait issu d’une dynastie armoricaine. Mais on n’a pas retrouvé ce livre. </a:t>
            </a:r>
          </a:p>
          <a:p>
            <a:pPr marL="0" indent="0" algn="just">
              <a:buNone/>
            </a:pPr>
            <a:endParaRPr lang="fr-FR" sz="2200" dirty="0">
              <a:latin typeface="Aptos" panose="020B0004020202020204" pitchFamily="34" charset="0"/>
              <a:cs typeface="Times New Roman" panose="02020603050405020304" pitchFamily="18" charset="0"/>
            </a:endParaRPr>
          </a:p>
          <a:p>
            <a:pPr marL="0" indent="0" algn="just">
              <a:buNone/>
            </a:pPr>
            <a:r>
              <a:rPr lang="fr-FR" sz="2200" dirty="0">
                <a:latin typeface="Aptos" panose="020B0004020202020204" pitchFamily="34" charset="0"/>
                <a:cs typeface="Times New Roman" panose="02020603050405020304" pitchFamily="18" charset="0"/>
              </a:rPr>
              <a:t>En réalité, il est fort probable que Geoffroi de Monmouth reconduise ici </a:t>
            </a:r>
            <a:r>
              <a:rPr lang="fr-FR" sz="2200" b="1" dirty="0">
                <a:solidFill>
                  <a:schemeClr val="accent2"/>
                </a:solidFill>
                <a:latin typeface="Aptos" panose="020B0004020202020204" pitchFamily="34" charset="0"/>
                <a:cs typeface="Times New Roman" panose="02020603050405020304" pitchFamily="18" charset="0"/>
              </a:rPr>
              <a:t>le </a:t>
            </a:r>
            <a:r>
              <a:rPr lang="fr-FR" sz="2200" b="1" i="1" dirty="0">
                <a:solidFill>
                  <a:schemeClr val="accent2"/>
                </a:solidFill>
                <a:latin typeface="Aptos" panose="020B0004020202020204" pitchFamily="34" charset="0"/>
                <a:cs typeface="Times New Roman" panose="02020603050405020304" pitchFamily="18" charset="0"/>
              </a:rPr>
              <a:t>topos</a:t>
            </a:r>
            <a:r>
              <a:rPr lang="fr-FR" sz="2200" b="1" dirty="0">
                <a:solidFill>
                  <a:schemeClr val="accent2"/>
                </a:solidFill>
                <a:latin typeface="Aptos" panose="020B0004020202020204" pitchFamily="34" charset="0"/>
                <a:cs typeface="Times New Roman" panose="02020603050405020304" pitchFamily="18" charset="0"/>
              </a:rPr>
              <a:t> du livre source</a:t>
            </a:r>
            <a:r>
              <a:rPr lang="fr-FR" sz="2200" dirty="0">
                <a:latin typeface="Aptos" panose="020B0004020202020204" pitchFamily="34" charset="0"/>
                <a:cs typeface="Times New Roman" panose="02020603050405020304" pitchFamily="18" charset="0"/>
              </a:rPr>
              <a:t>, c’est-à-dire d’une oeuvre antérieure qui permet à l’auteur d’asseoir sa légitimité. Il ne s’agit pas d’inventer (les </a:t>
            </a:r>
            <a:r>
              <a:rPr lang="fr-FR" sz="2200" i="1" dirty="0" err="1">
                <a:latin typeface="Aptos" panose="020B0004020202020204" pitchFamily="34" charset="0"/>
                <a:cs typeface="Times New Roman" panose="02020603050405020304" pitchFamily="18" charset="0"/>
              </a:rPr>
              <a:t>res</a:t>
            </a:r>
            <a:r>
              <a:rPr lang="fr-FR" sz="2200" i="1" dirty="0">
                <a:latin typeface="Aptos" panose="020B0004020202020204" pitchFamily="34" charset="0"/>
                <a:cs typeface="Times New Roman" panose="02020603050405020304" pitchFamily="18" charset="0"/>
              </a:rPr>
              <a:t> </a:t>
            </a:r>
            <a:r>
              <a:rPr lang="fr-FR" sz="2200" i="1" dirty="0" err="1">
                <a:latin typeface="Aptos" panose="020B0004020202020204" pitchFamily="34" charset="0"/>
                <a:cs typeface="Times New Roman" panose="02020603050405020304" pitchFamily="18" charset="0"/>
              </a:rPr>
              <a:t>ficta</a:t>
            </a:r>
            <a:r>
              <a:rPr lang="fr-FR" sz="2200" dirty="0">
                <a:latin typeface="Aptos" panose="020B0004020202020204" pitchFamily="34" charset="0"/>
                <a:cs typeface="Times New Roman" panose="02020603050405020304" pitchFamily="18" charset="0"/>
              </a:rPr>
              <a:t> sont sont à ranger dans la catégorie dépréciative de la </a:t>
            </a:r>
            <a:r>
              <a:rPr lang="fr-FR" sz="2200" i="1" dirty="0" err="1">
                <a:latin typeface="Aptos" panose="020B0004020202020204" pitchFamily="34" charset="0"/>
                <a:cs typeface="Times New Roman" panose="02020603050405020304" pitchFamily="18" charset="0"/>
              </a:rPr>
              <a:t>novitas</a:t>
            </a:r>
            <a:r>
              <a:rPr lang="fr-FR" sz="2200" dirty="0">
                <a:latin typeface="Aptos" panose="020B0004020202020204" pitchFamily="34" charset="0"/>
                <a:cs typeface="Times New Roman" panose="02020603050405020304" pitchFamily="18" charset="0"/>
              </a:rPr>
              <a:t>), mais de s’inscrire dans la continuité d’une tradition. On se rappellera par ailleurs que l’auteur, étymologiquement, c’est celui qui augmente, qui accroît (</a:t>
            </a:r>
            <a:r>
              <a:rPr lang="fr-FR" sz="2200" b="1" i="1" dirty="0" err="1">
                <a:latin typeface="Aptos" panose="020B0004020202020204" pitchFamily="34" charset="0"/>
                <a:cs typeface="Times New Roman" panose="02020603050405020304" pitchFamily="18" charset="0"/>
              </a:rPr>
              <a:t>auctor</a:t>
            </a:r>
            <a:r>
              <a:rPr lang="fr-FR" sz="2200" b="1" dirty="0">
                <a:latin typeface="Aptos" panose="020B0004020202020204" pitchFamily="34" charset="0"/>
                <a:cs typeface="Times New Roman" panose="02020603050405020304" pitchFamily="18" charset="0"/>
              </a:rPr>
              <a:t> &lt; </a:t>
            </a:r>
            <a:r>
              <a:rPr lang="fr-FR" sz="2200" b="1" i="1" dirty="0" err="1">
                <a:latin typeface="Aptos" panose="020B0004020202020204" pitchFamily="34" charset="0"/>
                <a:cs typeface="Times New Roman" panose="02020603050405020304" pitchFamily="18" charset="0"/>
              </a:rPr>
              <a:t>augere</a:t>
            </a:r>
            <a:r>
              <a:rPr lang="fr-FR" sz="2200" dirty="0">
                <a:latin typeface="Aptos" panose="020B0004020202020204" pitchFamily="34" charset="0"/>
                <a:cs typeface="Times New Roman" panose="02020603050405020304" pitchFamily="18" charset="0"/>
              </a:rPr>
              <a:t>)</a:t>
            </a:r>
          </a:p>
          <a:p>
            <a:endParaRPr lang="fr-FR" sz="2300" dirty="0">
              <a:latin typeface="Times New Roman" panose="02020603050405020304" pitchFamily="18" charset="0"/>
              <a:cs typeface="Times New Roman" panose="02020603050405020304" pitchFamily="18" charset="0"/>
            </a:endParaRPr>
          </a:p>
          <a:p>
            <a:endParaRPr lang="fr-FR" sz="2300" dirty="0">
              <a:latin typeface="Times New Roman" panose="02020603050405020304" pitchFamily="18" charset="0"/>
              <a:cs typeface="Times New Roman" panose="02020603050405020304" pitchFamily="18" charset="0"/>
            </a:endParaRPr>
          </a:p>
          <a:p>
            <a:pPr marL="0" indent="0" algn="just">
              <a:lnSpc>
                <a:spcPct val="107000"/>
              </a:lnSpc>
              <a:spcAft>
                <a:spcPts val="800"/>
              </a:spcAft>
              <a:buNone/>
            </a:pPr>
            <a:endParaRPr lang="fr-FR" sz="2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4217463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0B68B2A-EBDF-4250-88EE-F4A3C3586295}"/>
              </a:ext>
            </a:extLst>
          </p:cNvPr>
          <p:cNvSpPr>
            <a:spLocks noGrp="1"/>
          </p:cNvSpPr>
          <p:nvPr>
            <p:ph idx="1"/>
          </p:nvPr>
        </p:nvSpPr>
        <p:spPr>
          <a:xfrm>
            <a:off x="838200" y="664029"/>
            <a:ext cx="10515600" cy="6193971"/>
          </a:xfrm>
        </p:spPr>
        <p:txBody>
          <a:bodyPr>
            <a:normAutofit/>
          </a:bodyPr>
          <a:lstStyle/>
          <a:p>
            <a:pPr marL="0" indent="0" algn="just">
              <a:buNone/>
            </a:pPr>
            <a:endParaRPr lang="fr-FR" sz="1800" b="1" u="sng" dirty="0">
              <a:latin typeface="Times New Roman" panose="02020603050405020304" pitchFamily="18" charset="0"/>
              <a:cs typeface="Times New Roman" panose="02020603050405020304" pitchFamily="18" charset="0"/>
            </a:endParaRPr>
          </a:p>
          <a:p>
            <a:pPr marL="0" indent="0">
              <a:buNone/>
            </a:pPr>
            <a:endParaRPr lang="fr-FR" sz="2400" dirty="0">
              <a:latin typeface="Aptos" panose="020B0004020202020204" pitchFamily="34" charset="0"/>
              <a:cs typeface="Times New Roman" panose="02020603050405020304" pitchFamily="18" charset="0"/>
            </a:endParaRPr>
          </a:p>
          <a:p>
            <a:pPr lvl="1" algn="just"/>
            <a:r>
              <a:rPr lang="fr-FR" sz="2200" dirty="0">
                <a:latin typeface="Aptos" panose="020B0004020202020204" pitchFamily="34" charset="0"/>
                <a:cs typeface="Times New Roman" panose="02020603050405020304" pitchFamily="18" charset="0"/>
              </a:rPr>
              <a:t>d’autres sources cependant, mentionnées par Geoffroi, sont quant à elles attestées : </a:t>
            </a:r>
          </a:p>
          <a:p>
            <a:pPr marL="457200" lvl="1" indent="0" algn="just">
              <a:buNone/>
            </a:pPr>
            <a:endParaRPr lang="fr-FR" sz="2200" dirty="0">
              <a:latin typeface="Aptos" panose="020B0004020202020204" pitchFamily="34" charset="0"/>
              <a:cs typeface="Times New Roman" panose="02020603050405020304" pitchFamily="18" charset="0"/>
            </a:endParaRPr>
          </a:p>
          <a:p>
            <a:pPr marL="0" indent="0" algn="just">
              <a:buNone/>
            </a:pPr>
            <a:r>
              <a:rPr lang="fr-FR" sz="2200" dirty="0">
                <a:latin typeface="Aptos" panose="020B0004020202020204" pitchFamily="34" charset="0"/>
                <a:cs typeface="Times New Roman" panose="02020603050405020304" pitchFamily="18" charset="0"/>
              </a:rPr>
              <a:t>« Pendant que je travaillais sur de nombreuses et diverses études, je me suis penché sur l’histoire des rois de Bretagne, et je me suis demandé pourquoi dans les clairs travaux qu’avaient donnés </a:t>
            </a:r>
            <a:r>
              <a:rPr lang="fr-FR" sz="2200" b="1" dirty="0">
                <a:latin typeface="Aptos" panose="020B0004020202020204" pitchFamily="34" charset="0"/>
                <a:cs typeface="Times New Roman" panose="02020603050405020304" pitchFamily="18" charset="0"/>
              </a:rPr>
              <a:t>Gildas</a:t>
            </a:r>
            <a:r>
              <a:rPr lang="fr-FR" sz="2200" dirty="0">
                <a:latin typeface="Aptos" panose="020B0004020202020204" pitchFamily="34" charset="0"/>
                <a:cs typeface="Times New Roman" panose="02020603050405020304" pitchFamily="18" charset="0"/>
              </a:rPr>
              <a:t> et </a:t>
            </a:r>
            <a:r>
              <a:rPr lang="fr-FR" sz="2200" b="1" dirty="0">
                <a:latin typeface="Aptos" panose="020B0004020202020204" pitchFamily="34" charset="0"/>
                <a:cs typeface="Times New Roman" panose="02020603050405020304" pitchFamily="18" charset="0"/>
              </a:rPr>
              <a:t>Bède</a:t>
            </a:r>
            <a:r>
              <a:rPr lang="fr-FR" sz="2200" dirty="0">
                <a:latin typeface="Aptos" panose="020B0004020202020204" pitchFamily="34" charset="0"/>
                <a:cs typeface="Times New Roman" panose="02020603050405020304" pitchFamily="18" charset="0"/>
              </a:rPr>
              <a:t>, je n’ai rien trouvé sur ces rois qui vivaient ici avant l’Incarnation du Christ, ni d’Arthur, et beaucoup d’autres qui leur ont succédé après l’Incarnation »</a:t>
            </a:r>
          </a:p>
          <a:p>
            <a:pPr marL="0" lvl="0" indent="0">
              <a:buNone/>
            </a:pPr>
            <a:endParaRPr lang="fr-FR" sz="2200" dirty="0">
              <a:latin typeface="Aptos" panose="020B0004020202020204" pitchFamily="34" charset="0"/>
              <a:cs typeface="Times New Roman" panose="02020603050405020304" pitchFamily="18" charset="0"/>
            </a:endParaRPr>
          </a:p>
          <a:p>
            <a:pPr lvl="1"/>
            <a:r>
              <a:rPr lang="fr-FR" sz="2200" dirty="0">
                <a:solidFill>
                  <a:srgbClr val="CC0066"/>
                </a:solidFill>
                <a:latin typeface="Aptos" panose="020B0004020202020204" pitchFamily="34" charset="0"/>
                <a:cs typeface="Times New Roman" panose="02020603050405020304" pitchFamily="18" charset="0"/>
              </a:rPr>
              <a:t>Gildas ( 515-530), </a:t>
            </a:r>
            <a:r>
              <a:rPr lang="fr-FR" sz="2200" i="1" dirty="0">
                <a:solidFill>
                  <a:srgbClr val="CC0066"/>
                </a:solidFill>
                <a:latin typeface="Aptos" panose="020B0004020202020204" pitchFamily="34" charset="0"/>
                <a:cs typeface="Times New Roman" panose="02020603050405020304" pitchFamily="18" charset="0"/>
              </a:rPr>
              <a:t>Chute et Conquête de Bretagne.  </a:t>
            </a:r>
          </a:p>
          <a:p>
            <a:pPr lvl="1"/>
            <a:r>
              <a:rPr lang="fr-FR" sz="2200" dirty="0">
                <a:solidFill>
                  <a:srgbClr val="CC0066"/>
                </a:solidFill>
                <a:latin typeface="Aptos" panose="020B0004020202020204" pitchFamily="34" charset="0"/>
                <a:cs typeface="Times New Roman" panose="02020603050405020304" pitchFamily="18" charset="0"/>
              </a:rPr>
              <a:t>Bède le Vénérable (731), </a:t>
            </a:r>
            <a:r>
              <a:rPr lang="fr-FR" sz="2200" i="1" dirty="0">
                <a:solidFill>
                  <a:srgbClr val="CC0066"/>
                </a:solidFill>
                <a:latin typeface="Aptos" panose="020B0004020202020204" pitchFamily="34" charset="0"/>
                <a:cs typeface="Times New Roman" panose="02020603050405020304" pitchFamily="18" charset="0"/>
              </a:rPr>
              <a:t>Histoire ecclésiastique du peuple anglais</a:t>
            </a:r>
            <a:endParaRPr lang="fr-FR" sz="2200" dirty="0">
              <a:solidFill>
                <a:srgbClr val="CC0066"/>
              </a:solidFill>
              <a:latin typeface="Aptos" panose="020B0004020202020204" pitchFamily="34" charset="0"/>
              <a:cs typeface="Times New Roman" panose="02020603050405020304" pitchFamily="18" charset="0"/>
            </a:endParaRPr>
          </a:p>
          <a:p>
            <a:pPr marL="0" indent="0" algn="just">
              <a:lnSpc>
                <a:spcPct val="107000"/>
              </a:lnSpc>
              <a:spcAft>
                <a:spcPts val="800"/>
              </a:spcAft>
              <a:buNone/>
            </a:pP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2458964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8DC630-07BD-46E4-A19C-A4F492B5A0FA}"/>
              </a:ext>
            </a:extLst>
          </p:cNvPr>
          <p:cNvSpPr>
            <a:spLocks noGrp="1"/>
          </p:cNvSpPr>
          <p:nvPr>
            <p:ph type="title"/>
          </p:nvPr>
        </p:nvSpPr>
        <p:spPr/>
        <p:txBody>
          <a:bodyPr/>
          <a:lstStyle/>
          <a:p>
            <a:r>
              <a:rPr lang="fr-FR" sz="3200" dirty="0">
                <a:solidFill>
                  <a:schemeClr val="accent5"/>
                </a:solidFill>
                <a:latin typeface="Aptos" panose="020B0004020202020204" pitchFamily="34" charset="0"/>
                <a:cs typeface="Times New Roman" panose="02020603050405020304" pitchFamily="18" charset="0"/>
              </a:rPr>
              <a:t>5) Une biographie d’Arthur</a:t>
            </a:r>
          </a:p>
        </p:txBody>
      </p:sp>
      <p:sp>
        <p:nvSpPr>
          <p:cNvPr id="3" name="Espace réservé du contenu 2">
            <a:extLst>
              <a:ext uri="{FF2B5EF4-FFF2-40B4-BE49-F238E27FC236}">
                <a16:creationId xmlns:a16="http://schemas.microsoft.com/office/drawing/2014/main" id="{E38E16BA-868B-4190-BDAE-22FA6D325495}"/>
              </a:ext>
            </a:extLst>
          </p:cNvPr>
          <p:cNvSpPr>
            <a:spLocks noGrp="1"/>
          </p:cNvSpPr>
          <p:nvPr>
            <p:ph idx="1"/>
          </p:nvPr>
        </p:nvSpPr>
        <p:spPr/>
        <p:txBody>
          <a:bodyPr/>
          <a:lstStyle/>
          <a:p>
            <a:pPr marL="0" indent="0" algn="just">
              <a:buNone/>
            </a:pPr>
            <a:r>
              <a:rPr lang="fr-FR" sz="2400" dirty="0">
                <a:latin typeface="Aptos" panose="020B0004020202020204" pitchFamily="34" charset="0"/>
                <a:ea typeface="Calibri" panose="020F0502020204030204" pitchFamily="34" charset="0"/>
                <a:cs typeface="Times New Roman" panose="02020603050405020304" pitchFamily="18" charset="0"/>
              </a:rPr>
              <a:t>Geoffroi </a:t>
            </a:r>
            <a:r>
              <a:rPr lang="fr-FR" sz="2400" dirty="0">
                <a:latin typeface="Aptos" panose="020B0004020202020204" pitchFamily="34" charset="0"/>
                <a:cs typeface="Times New Roman" panose="02020603050405020304" pitchFamily="18" charset="0"/>
              </a:rPr>
              <a:t>de Monmouth consacre plus de 40 chapitres au roi Arthur, depuis sa généalogie (le chapitre 17, livre VIII concerne le règne d’</a:t>
            </a:r>
            <a:r>
              <a:rPr lang="fr-FR" sz="2400" dirty="0" err="1">
                <a:latin typeface="Aptos" panose="020B0004020202020204" pitchFamily="34" charset="0"/>
                <a:cs typeface="Times New Roman" panose="02020603050405020304" pitchFamily="18" charset="0"/>
              </a:rPr>
              <a:t>Uterpandragon</a:t>
            </a:r>
            <a:r>
              <a:rPr lang="fr-FR" sz="2400" dirty="0">
                <a:latin typeface="Aptos" panose="020B0004020202020204" pitchFamily="34" charset="0"/>
                <a:cs typeface="Times New Roman" panose="02020603050405020304" pitchFamily="18" charset="0"/>
              </a:rPr>
              <a:t>), jusqu’à son départ pour l’île d’Avallon (chapitre 2, livre XI) : </a:t>
            </a:r>
          </a:p>
          <a:p>
            <a:pPr lvl="1" algn="just"/>
            <a:r>
              <a:rPr lang="fr-FR" dirty="0">
                <a:latin typeface="Aptos" panose="020B0004020202020204" pitchFamily="34" charset="0"/>
                <a:cs typeface="Times New Roman" panose="02020603050405020304" pitchFamily="18" charset="0"/>
              </a:rPr>
              <a:t>Accession au trône (IX, 1)</a:t>
            </a:r>
          </a:p>
          <a:p>
            <a:pPr lvl="1" algn="just"/>
            <a:r>
              <a:rPr lang="fr-FR" dirty="0">
                <a:latin typeface="Aptos" panose="020B0004020202020204" pitchFamily="34" charset="0"/>
                <a:cs typeface="Times New Roman" panose="02020603050405020304" pitchFamily="18" charset="0"/>
              </a:rPr>
              <a:t>Guerre contre les Saxons (IX, 1-5)</a:t>
            </a:r>
          </a:p>
          <a:p>
            <a:pPr lvl="1" algn="just"/>
            <a:r>
              <a:rPr lang="fr-FR" dirty="0">
                <a:latin typeface="Aptos" panose="020B0004020202020204" pitchFamily="34" charset="0"/>
                <a:cs typeface="Times New Roman" panose="02020603050405020304" pitchFamily="18" charset="0"/>
              </a:rPr>
              <a:t>Conquête de l’Irlande, de la Norvège, de la Gaulle et d’autres territoires (IX,10-11)</a:t>
            </a:r>
          </a:p>
          <a:p>
            <a:pPr lvl="1" algn="just"/>
            <a:r>
              <a:rPr lang="fr-FR" dirty="0">
                <a:latin typeface="Aptos" panose="020B0004020202020204" pitchFamily="34" charset="0"/>
                <a:cs typeface="Times New Roman" panose="02020603050405020304" pitchFamily="18" charset="0"/>
              </a:rPr>
              <a:t>Guerre contre les Romains (X, 9-11)</a:t>
            </a:r>
          </a:p>
          <a:p>
            <a:pPr lvl="1" algn="just"/>
            <a:r>
              <a:rPr lang="fr-FR" dirty="0">
                <a:latin typeface="Aptos" panose="020B0004020202020204" pitchFamily="34" charset="0"/>
                <a:cs typeface="Times New Roman" panose="02020603050405020304" pitchFamily="18" charset="0"/>
              </a:rPr>
              <a:t>Combat contre </a:t>
            </a:r>
            <a:r>
              <a:rPr lang="fr-FR" dirty="0" err="1">
                <a:latin typeface="Aptos" panose="020B0004020202020204" pitchFamily="34" charset="0"/>
                <a:cs typeface="Times New Roman" panose="02020603050405020304" pitchFamily="18" charset="0"/>
              </a:rPr>
              <a:t>Mordred</a:t>
            </a:r>
            <a:r>
              <a:rPr lang="fr-FR" dirty="0">
                <a:latin typeface="Aptos" panose="020B0004020202020204" pitchFamily="34" charset="0"/>
                <a:cs typeface="Times New Roman" panose="02020603050405020304" pitchFamily="18" charset="0"/>
              </a:rPr>
              <a:t> et départ pour Avallon (XI, 2)</a:t>
            </a:r>
          </a:p>
          <a:p>
            <a:pPr marL="0" indent="0">
              <a:buNone/>
            </a:pPr>
            <a:r>
              <a:rPr lang="fr-FR" sz="1800" dirty="0">
                <a:effectLst/>
                <a:latin typeface="Garamond" panose="02020404030301010803" pitchFamily="18"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339981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8B6FA3B-3314-FC76-0C5A-AA7B69AAE6F9}"/>
              </a:ext>
            </a:extLst>
          </p:cNvPr>
          <p:cNvSpPr>
            <a:spLocks noGrp="1"/>
          </p:cNvSpPr>
          <p:nvPr>
            <p:ph idx="1"/>
          </p:nvPr>
        </p:nvSpPr>
        <p:spPr>
          <a:xfrm>
            <a:off x="566057" y="446314"/>
            <a:ext cx="11103429" cy="6284095"/>
          </a:xfrm>
        </p:spPr>
        <p:txBody>
          <a:bodyPr>
            <a:normAutofit/>
          </a:bodyPr>
          <a:lstStyle/>
          <a:p>
            <a:pPr marL="0" indent="0" algn="just">
              <a:buNone/>
            </a:pPr>
            <a:r>
              <a:rPr lang="fr-FR" sz="1800" dirty="0"/>
              <a:t>Le récit de Geoffroi fait écho et contrepoint à un autre récit, </a:t>
            </a:r>
            <a:r>
              <a:rPr lang="fr-FR" sz="1800" i="1" dirty="0" err="1">
                <a:solidFill>
                  <a:srgbClr val="CC0066"/>
                </a:solidFill>
              </a:rPr>
              <a:t>Kulhwch</a:t>
            </a:r>
            <a:r>
              <a:rPr lang="fr-FR" sz="1800" i="1" dirty="0">
                <a:solidFill>
                  <a:srgbClr val="CC0066"/>
                </a:solidFill>
              </a:rPr>
              <a:t> et </a:t>
            </a:r>
            <a:r>
              <a:rPr lang="fr-FR" sz="1800" i="1" dirty="0" err="1">
                <a:solidFill>
                  <a:srgbClr val="CC0066"/>
                </a:solidFill>
              </a:rPr>
              <a:t>Olwen</a:t>
            </a:r>
            <a:r>
              <a:rPr lang="fr-FR" sz="1800" dirty="0"/>
              <a:t>, qui est le premier à accorder une place prépondérante à Arthur. </a:t>
            </a:r>
          </a:p>
          <a:p>
            <a:pPr marL="0" indent="0" algn="just">
              <a:buNone/>
            </a:pPr>
            <a:endParaRPr lang="fr-FR" sz="1800" dirty="0"/>
          </a:p>
          <a:p>
            <a:pPr algn="just">
              <a:lnSpc>
                <a:spcPct val="107000"/>
              </a:lnSpc>
              <a:spcBef>
                <a:spcPts val="0"/>
              </a:spcBef>
            </a:pPr>
            <a:r>
              <a:rPr lang="fr-FR" sz="1800" i="1" kern="100" dirty="0" err="1">
                <a:solidFill>
                  <a:srgbClr val="CC0066"/>
                </a:solidFill>
                <a:effectLst/>
                <a:latin typeface="Aptos" panose="020B0004020202020204" pitchFamily="34" charset="0"/>
                <a:ea typeface="Aptos" panose="020B0004020202020204" pitchFamily="34" charset="0"/>
                <a:cs typeface="Times New Roman" panose="02020603050405020304" pitchFamily="18" charset="0"/>
              </a:rPr>
              <a:t>Kulhwch</a:t>
            </a:r>
            <a:r>
              <a:rPr lang="fr-FR" sz="1800" i="1" kern="100" dirty="0">
                <a:solidFill>
                  <a:srgbClr val="CC0066"/>
                </a:solidFill>
                <a:effectLst/>
                <a:latin typeface="Aptos" panose="020B0004020202020204" pitchFamily="34" charset="0"/>
                <a:ea typeface="Aptos" panose="020B0004020202020204" pitchFamily="34" charset="0"/>
                <a:cs typeface="Times New Roman" panose="02020603050405020304" pitchFamily="18" charset="0"/>
              </a:rPr>
              <a:t> et </a:t>
            </a:r>
            <a:r>
              <a:rPr lang="fr-FR" sz="1800" i="1" kern="100" dirty="0" err="1">
                <a:solidFill>
                  <a:srgbClr val="CC0066"/>
                </a:solidFill>
                <a:effectLst/>
                <a:latin typeface="Aptos" panose="020B0004020202020204" pitchFamily="34" charset="0"/>
                <a:ea typeface="Aptos" panose="020B0004020202020204" pitchFamily="34" charset="0"/>
                <a:cs typeface="Times New Roman" panose="02020603050405020304" pitchFamily="18" charset="0"/>
              </a:rPr>
              <a:t>Olwen</a:t>
            </a:r>
            <a:r>
              <a:rPr lang="fr-FR" sz="1800" i="1" kern="100" dirty="0">
                <a:solidFill>
                  <a:srgbClr val="CC0066"/>
                </a:solidFill>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gn="just">
              <a:lnSpc>
                <a:spcPct val="107000"/>
              </a:lnSpc>
              <a:spcBef>
                <a:spcPts val="0"/>
              </a:spcBef>
              <a:buFont typeface="Aptos" panose="020B0004020202020204" pitchFamily="34" charset="0"/>
              <a:buChar char="-"/>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Ecrit en prose, en moyen gallois. </a:t>
            </a:r>
          </a:p>
          <a:p>
            <a:pPr marL="342900" lvl="0" indent="-342900" algn="just">
              <a:lnSpc>
                <a:spcPct val="107000"/>
              </a:lnSpc>
              <a:spcBef>
                <a:spcPts val="0"/>
              </a:spcBef>
              <a:buFont typeface="Aptos" panose="020B0004020202020204" pitchFamily="34" charset="0"/>
              <a:buChar char="-"/>
            </a:pPr>
            <a:r>
              <a:rPr lang="fr-FR" sz="1800" kern="100" dirty="0">
                <a:latin typeface="Aptos" panose="020B0004020202020204" pitchFamily="34" charset="0"/>
                <a:ea typeface="Aptos" panose="020B0004020202020204" pitchFamily="34" charset="0"/>
                <a:cs typeface="Times New Roman" panose="02020603050405020304" pitchFamily="18" charset="0"/>
              </a:rPr>
              <a:t>F</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ixation par écrit en 1100, mais il renvoie plutôt à une société des VI</a:t>
            </a:r>
            <a:r>
              <a:rPr lang="fr-FR" sz="1800" kern="100" baseline="30000" dirty="0">
                <a:effectLst/>
                <a:latin typeface="Aptos" panose="020B0004020202020204" pitchFamily="34" charset="0"/>
                <a:ea typeface="Aptos" panose="020B0004020202020204" pitchFamily="34" charset="0"/>
                <a:cs typeface="Times New Roman" panose="02020603050405020304" pitchFamily="18" charset="0"/>
              </a:rPr>
              <a:t>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-VIII</a:t>
            </a:r>
            <a:r>
              <a:rPr lang="fr-FR" sz="1800" kern="100" baseline="30000" dirty="0">
                <a:effectLst/>
                <a:latin typeface="Aptos" panose="020B0004020202020204" pitchFamily="34" charset="0"/>
                <a:ea typeface="Aptos" panose="020B0004020202020204" pitchFamily="34" charset="0"/>
                <a:cs typeface="Times New Roman" panose="02020603050405020304" pitchFamily="18" charset="0"/>
              </a:rPr>
              <a:t>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siècles. </a:t>
            </a:r>
          </a:p>
          <a:p>
            <a:pPr marL="342900" lvl="0" indent="-342900" algn="just">
              <a:lnSpc>
                <a:spcPct val="107000"/>
              </a:lnSpc>
              <a:spcBef>
                <a:spcPts val="0"/>
              </a:spcBef>
              <a:buFont typeface="Aptos" panose="020B0004020202020204" pitchFamily="34" charset="0"/>
              <a:buChar char="-"/>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Conservé dans deux manuscrits : Le Livre blanc de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Rhydderch</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(v. 1350) / Le Livre rouge de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Hergest</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(v. 1380-1410). </a:t>
            </a:r>
          </a:p>
          <a:p>
            <a:pPr marL="342900" lvl="0" indent="-342900" algn="just">
              <a:lnSpc>
                <a:spcPct val="107000"/>
              </a:lnSpc>
              <a:spcBef>
                <a:spcPts val="0"/>
              </a:spcBef>
              <a:buFont typeface="Aptos" panose="020B0004020202020204" pitchFamily="34" charset="0"/>
              <a:buChar char="-"/>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Premier récit long sur Arthur. </a:t>
            </a:r>
          </a:p>
          <a:p>
            <a:pPr marL="0" indent="0" algn="just">
              <a:lnSpc>
                <a:spcPct val="107000"/>
              </a:lnSpc>
              <a:spcBef>
                <a:spcPts val="0"/>
              </a:spcBef>
              <a:buNone/>
            </a:pP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Bef>
                <a:spcPts val="0"/>
              </a:spcBef>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Résumé de ce récit d’apprentissage : </a:t>
            </a:r>
          </a:p>
          <a:p>
            <a:pPr marL="0" indent="0" algn="just">
              <a:lnSpc>
                <a:spcPct val="107000"/>
              </a:lnSpc>
              <a:spcBef>
                <a:spcPts val="0"/>
              </a:spcBef>
              <a:buNone/>
            </a:pP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Bef>
                <a:spcPts val="0"/>
              </a:spcBef>
              <a:buFont typeface="+mj-lt"/>
              <a:buAutoNum type="arabicPeriod"/>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Naissance de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Kulhwch</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mort de sa mère. Sa marâtre lui jette un sort : ne pouvoir consommer le mariage qu’avec la fille d’</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Yspaddaden</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(chef des géants), qui répond au nom d’</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Olwen</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gn="just">
              <a:lnSpc>
                <a:spcPct val="107000"/>
              </a:lnSpc>
              <a:spcBef>
                <a:spcPts val="0"/>
              </a:spcBef>
              <a:buFont typeface="+mj-lt"/>
              <a:buAutoNum type="arabicPeriod"/>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Kulhwch</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part pour la cour d’Arthur, qui va l’aider dans sa quête. </a:t>
            </a:r>
          </a:p>
          <a:p>
            <a:pPr marL="342900" lvl="0" indent="-342900" algn="just">
              <a:lnSpc>
                <a:spcPct val="107000"/>
              </a:lnSpc>
              <a:spcBef>
                <a:spcPts val="0"/>
              </a:spcBef>
              <a:buFont typeface="+mj-lt"/>
              <a:buAutoNum type="arabicPeriod"/>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Kulhwch</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confronte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Yspaddaden</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qui lui demande de lui ramener une quarantaine d’objets pour obtenir la main de sa fille. Ils chassent notamment un sanglier féroce,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Twrch</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Trwyth</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(roi métamorphosé en raison de ses péchés). </a:t>
            </a:r>
          </a:p>
          <a:p>
            <a:pPr marL="342900" lvl="0" indent="-342900" algn="just">
              <a:lnSpc>
                <a:spcPct val="107000"/>
              </a:lnSpc>
              <a:spcBef>
                <a:spcPts val="0"/>
              </a:spcBef>
              <a:buFont typeface="+mj-lt"/>
              <a:buAutoNum type="arabicPeriod"/>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Mariage de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Kulhwch</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et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Olwen</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qui signe l’arrêt de mort d’</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Yspaddaden</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lgn="just">
              <a:lnSpc>
                <a:spcPct val="107000"/>
              </a:lnSpc>
              <a:spcBef>
                <a:spcPts val="0"/>
              </a:spcBef>
              <a:buNone/>
            </a:pPr>
            <a:endParaRPr lang="fr-FR" sz="13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buNone/>
            </a:pPr>
            <a:endParaRPr lang="fr-FR" dirty="0"/>
          </a:p>
        </p:txBody>
      </p:sp>
    </p:spTree>
    <p:extLst>
      <p:ext uri="{BB962C8B-B14F-4D97-AF65-F5344CB8AC3E}">
        <p14:creationId xmlns:p14="http://schemas.microsoft.com/office/powerpoint/2010/main" val="2346117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croquis, texte, dessin, papier&#10;&#10;Description générée automatiquement">
            <a:extLst>
              <a:ext uri="{FF2B5EF4-FFF2-40B4-BE49-F238E27FC236}">
                <a16:creationId xmlns:a16="http://schemas.microsoft.com/office/drawing/2014/main" id="{9669A09E-0A77-9127-09F2-CFBD74632A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93592" y="11485"/>
            <a:ext cx="2004816" cy="6846515"/>
          </a:xfrm>
        </p:spPr>
      </p:pic>
    </p:spTree>
    <p:extLst>
      <p:ext uri="{BB962C8B-B14F-4D97-AF65-F5344CB8AC3E}">
        <p14:creationId xmlns:p14="http://schemas.microsoft.com/office/powerpoint/2010/main" val="223708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0E8174F-3963-E320-299A-1ED37826554F}"/>
              </a:ext>
            </a:extLst>
          </p:cNvPr>
          <p:cNvSpPr>
            <a:spLocks noGrp="1"/>
          </p:cNvSpPr>
          <p:nvPr>
            <p:ph idx="1"/>
          </p:nvPr>
        </p:nvSpPr>
        <p:spPr>
          <a:xfrm>
            <a:off x="838200" y="816430"/>
            <a:ext cx="10515600" cy="5360534"/>
          </a:xfrm>
        </p:spPr>
        <p:txBody>
          <a:bodyPr>
            <a:normAutofit/>
          </a:bodyPr>
          <a:lstStyle/>
          <a:p>
            <a:pPr algn="just">
              <a:lnSpc>
                <a:spcPct val="107000"/>
              </a:lnSpc>
              <a:spcBef>
                <a:spcPts val="0"/>
              </a:spcBef>
            </a:pPr>
            <a:r>
              <a:rPr lang="fr-FR" sz="2400" kern="100" dirty="0">
                <a:effectLst/>
                <a:latin typeface="Aptos" panose="020B0004020202020204" pitchFamily="34" charset="0"/>
                <a:ea typeface="Aptos" panose="020B0004020202020204" pitchFamily="34" charset="0"/>
                <a:cs typeface="Times New Roman" panose="02020603050405020304" pitchFamily="18" charset="0"/>
              </a:rPr>
              <a:t>Importance d’Arthur dans ce récit : Arthur occupe une place prépondérante dans le récit, et c’est lui qui tue le sanglier </a:t>
            </a:r>
            <a:r>
              <a:rPr lang="fr-FR" sz="2400" kern="100" dirty="0" err="1">
                <a:effectLst/>
                <a:latin typeface="Aptos" panose="020B0004020202020204" pitchFamily="34" charset="0"/>
                <a:ea typeface="Aptos" panose="020B0004020202020204" pitchFamily="34" charset="0"/>
                <a:cs typeface="Times New Roman" panose="02020603050405020304" pitchFamily="18" charset="0"/>
              </a:rPr>
              <a:t>Twrch</a:t>
            </a:r>
            <a:r>
              <a:rPr lang="fr-FR" sz="2400" kern="100" dirty="0">
                <a:effectLst/>
                <a:latin typeface="Aptos" panose="020B0004020202020204" pitchFamily="34" charset="0"/>
                <a:ea typeface="Aptos" panose="020B0004020202020204" pitchFamily="34" charset="0"/>
                <a:cs typeface="Times New Roman" panose="02020603050405020304" pitchFamily="18" charset="0"/>
              </a:rPr>
              <a:t> </a:t>
            </a:r>
            <a:r>
              <a:rPr lang="fr-FR" sz="2400" kern="100" dirty="0" err="1">
                <a:effectLst/>
                <a:latin typeface="Aptos" panose="020B0004020202020204" pitchFamily="34" charset="0"/>
                <a:ea typeface="Aptos" panose="020B0004020202020204" pitchFamily="34" charset="0"/>
                <a:cs typeface="Times New Roman" panose="02020603050405020304" pitchFamily="18" charset="0"/>
              </a:rPr>
              <a:t>Trwyth</a:t>
            </a:r>
            <a:r>
              <a:rPr lang="fr-FR" sz="2400" kern="100" dirty="0">
                <a:effectLst/>
                <a:latin typeface="Aptos" panose="020B0004020202020204" pitchFamily="34" charset="0"/>
                <a:ea typeface="Aptos" panose="020B0004020202020204" pitchFamily="34" charset="0"/>
                <a:cs typeface="Times New Roman" panose="02020603050405020304" pitchFamily="18" charset="0"/>
              </a:rPr>
              <a:t>. Or, Arthur est lui-même lié à l’animalité (Arthur &lt; gallois </a:t>
            </a:r>
            <a:r>
              <a:rPr lang="fr-FR" sz="2400" i="1" kern="100" dirty="0">
                <a:effectLst/>
                <a:latin typeface="Aptos" panose="020B0004020202020204" pitchFamily="34" charset="0"/>
                <a:ea typeface="Aptos" panose="020B0004020202020204" pitchFamily="34" charset="0"/>
                <a:cs typeface="Times New Roman" panose="02020603050405020304" pitchFamily="18" charset="0"/>
              </a:rPr>
              <a:t>Arth</a:t>
            </a:r>
            <a:r>
              <a:rPr lang="fr-FR" sz="2400" kern="100" dirty="0">
                <a:effectLst/>
                <a:latin typeface="Aptos" panose="020B0004020202020204" pitchFamily="34" charset="0"/>
                <a:ea typeface="Aptos" panose="020B0004020202020204" pitchFamily="34" charset="0"/>
                <a:cs typeface="Times New Roman" panose="02020603050405020304" pitchFamily="18" charset="0"/>
              </a:rPr>
              <a:t>, « l’ours »).  Le récit donne un aperçu du fonctionnement des chefferies tribales en Grande Bretagne avant l’an mil. Arthur n’est pas tant roi que chef des seigneurs de l’île. </a:t>
            </a:r>
          </a:p>
          <a:p>
            <a:pPr marL="0" indent="0" algn="just">
              <a:lnSpc>
                <a:spcPct val="107000"/>
              </a:lnSpc>
              <a:spcBef>
                <a:spcPts val="0"/>
              </a:spcBef>
              <a:buNone/>
            </a:pPr>
            <a:endParaRPr lang="fr-FR" sz="24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07000"/>
              </a:lnSpc>
              <a:spcBef>
                <a:spcPts val="0"/>
              </a:spcBef>
            </a:pPr>
            <a:r>
              <a:rPr lang="fr-FR" sz="2000" kern="100" dirty="0">
                <a:effectLst/>
                <a:latin typeface="Aptos" panose="020B0004020202020204" pitchFamily="34" charset="0"/>
                <a:ea typeface="Aptos" panose="020B0004020202020204" pitchFamily="34" charset="0"/>
                <a:cs typeface="Times New Roman" panose="02020603050405020304" pitchFamily="18" charset="0"/>
              </a:rPr>
              <a:t>Son pouvoir </a:t>
            </a:r>
            <a:r>
              <a:rPr lang="fr-FR" sz="2000" b="1"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économique</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est symbolisé par plusieurs objets d’importances (épée, lance, nef…) </a:t>
            </a:r>
          </a:p>
          <a:p>
            <a:pPr lvl="1" algn="just">
              <a:lnSpc>
                <a:spcPct val="107000"/>
              </a:lnSpc>
              <a:spcBef>
                <a:spcPts val="0"/>
              </a:spcBef>
            </a:pPr>
            <a:r>
              <a:rPr lang="fr-FR" sz="2000" kern="100" dirty="0">
                <a:effectLst/>
                <a:latin typeface="Aptos" panose="020B0004020202020204" pitchFamily="34" charset="0"/>
                <a:ea typeface="Aptos" panose="020B0004020202020204" pitchFamily="34" charset="0"/>
                <a:cs typeface="Times New Roman" panose="02020603050405020304" pitchFamily="18" charset="0"/>
              </a:rPr>
              <a:t>Son pouvoir </a:t>
            </a:r>
            <a:r>
              <a:rPr lang="fr-FR" sz="2000" b="1"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judiciaire</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est patent (il met notamment fin aux conflits). </a:t>
            </a:r>
          </a:p>
          <a:p>
            <a:pPr lvl="1" algn="just">
              <a:lnSpc>
                <a:spcPct val="107000"/>
              </a:lnSpc>
              <a:spcBef>
                <a:spcPts val="0"/>
              </a:spcBef>
            </a:pPr>
            <a:r>
              <a:rPr lang="fr-FR" sz="2000" kern="100" dirty="0">
                <a:effectLst/>
                <a:latin typeface="Aptos" panose="020B0004020202020204" pitchFamily="34" charset="0"/>
                <a:ea typeface="Aptos" panose="020B0004020202020204" pitchFamily="34" charset="0"/>
                <a:cs typeface="Times New Roman" panose="02020603050405020304" pitchFamily="18" charset="0"/>
              </a:rPr>
              <a:t>Son pouvoir </a:t>
            </a:r>
            <a:r>
              <a:rPr lang="fr-FR" sz="2000" b="1"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militaire</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est indéniable </a:t>
            </a:r>
          </a:p>
          <a:p>
            <a:pPr marL="1200150" lvl="2" indent="-285750" algn="just">
              <a:lnSpc>
                <a:spcPct val="107000"/>
              </a:lnSpc>
              <a:spcBef>
                <a:spcPts val="0"/>
              </a:spcBef>
              <a:buFont typeface="Courier New" panose="02070309020205020404" pitchFamily="49" charset="0"/>
              <a:buChar char="o"/>
            </a:pPr>
            <a:r>
              <a:rPr lang="fr-FR" kern="100" dirty="0">
                <a:effectLst/>
                <a:latin typeface="Aptos" panose="020B0004020202020204" pitchFamily="34" charset="0"/>
                <a:ea typeface="Aptos" panose="020B0004020202020204" pitchFamily="34" charset="0"/>
                <a:cs typeface="Times New Roman" panose="02020603050405020304" pitchFamily="18" charset="0"/>
              </a:rPr>
              <a:t>Prouesses personnelles </a:t>
            </a:r>
          </a:p>
          <a:p>
            <a:pPr marL="1200150" lvl="2" indent="-285750" algn="just">
              <a:lnSpc>
                <a:spcPct val="107000"/>
              </a:lnSpc>
              <a:spcBef>
                <a:spcPts val="0"/>
              </a:spcBef>
              <a:buFont typeface="Courier New" panose="02070309020205020404" pitchFamily="49" charset="0"/>
              <a:buChar char="o"/>
            </a:pPr>
            <a:r>
              <a:rPr lang="fr-FR" kern="100" dirty="0">
                <a:effectLst/>
                <a:latin typeface="Aptos" panose="020B0004020202020204" pitchFamily="34" charset="0"/>
                <a:ea typeface="Aptos" panose="020B0004020202020204" pitchFamily="34" charset="0"/>
                <a:cs typeface="Times New Roman" panose="02020603050405020304" pitchFamily="18" charset="0"/>
              </a:rPr>
              <a:t>Capacité d’agrégation autour de sa personne de nombreux guerriers. </a:t>
            </a:r>
          </a:p>
          <a:p>
            <a:pPr lvl="1" algn="just">
              <a:lnSpc>
                <a:spcPct val="107000"/>
              </a:lnSpc>
              <a:spcBef>
                <a:spcPts val="0"/>
              </a:spcBef>
            </a:pPr>
            <a:r>
              <a:rPr lang="fr-FR" sz="2000" kern="100" dirty="0">
                <a:effectLst/>
                <a:latin typeface="Aptos" panose="020B0004020202020204" pitchFamily="34" charset="0"/>
                <a:ea typeface="Aptos" panose="020B0004020202020204" pitchFamily="34" charset="0"/>
                <a:cs typeface="Times New Roman" panose="02020603050405020304" pitchFamily="18" charset="0"/>
              </a:rPr>
              <a:t>Pouvoir « </a:t>
            </a:r>
            <a:r>
              <a:rPr lang="fr-FR" sz="2000" b="1"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civilisationnel</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 : </a:t>
            </a:r>
          </a:p>
          <a:p>
            <a:pPr marL="1200150" lvl="2" indent="-285750" algn="just">
              <a:lnSpc>
                <a:spcPct val="107000"/>
              </a:lnSpc>
              <a:spcBef>
                <a:spcPts val="0"/>
              </a:spcBef>
              <a:buFont typeface="Courier New" panose="02070309020205020404" pitchFamily="49" charset="0"/>
              <a:buChar char="o"/>
            </a:pPr>
            <a:r>
              <a:rPr lang="fr-FR" kern="100" dirty="0">
                <a:effectLst/>
                <a:latin typeface="Aptos" panose="020B0004020202020204" pitchFamily="34" charset="0"/>
                <a:ea typeface="Aptos" panose="020B0004020202020204" pitchFamily="34" charset="0"/>
                <a:cs typeface="Times New Roman" panose="02020603050405020304" pitchFamily="18" charset="0"/>
              </a:rPr>
              <a:t>Opposition entre la cour arthurienne et la sauvagerie des géants.</a:t>
            </a:r>
          </a:p>
          <a:p>
            <a:pPr marL="0" indent="0">
              <a:buNone/>
            </a:pPr>
            <a:endParaRPr lang="fr-FR" dirty="0"/>
          </a:p>
        </p:txBody>
      </p:sp>
    </p:spTree>
    <p:extLst>
      <p:ext uri="{BB962C8B-B14F-4D97-AF65-F5344CB8AC3E}">
        <p14:creationId xmlns:p14="http://schemas.microsoft.com/office/powerpoint/2010/main" val="2109489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38E16BA-868B-4190-BDAE-22FA6D325495}"/>
              </a:ext>
            </a:extLst>
          </p:cNvPr>
          <p:cNvSpPr>
            <a:spLocks noGrp="1"/>
          </p:cNvSpPr>
          <p:nvPr>
            <p:ph idx="1"/>
          </p:nvPr>
        </p:nvSpPr>
        <p:spPr/>
        <p:txBody>
          <a:bodyPr/>
          <a:lstStyle/>
          <a:p>
            <a:pPr marL="0" indent="0">
              <a:buNone/>
            </a:pPr>
            <a:r>
              <a:rPr lang="fr-FR" sz="1800" dirty="0">
                <a:effectLst/>
                <a:latin typeface="Garamond" panose="02020404030301010803" pitchFamily="18"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dirty="0"/>
              <a:t>Le</a:t>
            </a:r>
          </a:p>
        </p:txBody>
      </p:sp>
      <p:pic>
        <p:nvPicPr>
          <p:cNvPr id="5" name="Image 4">
            <a:extLst>
              <a:ext uri="{FF2B5EF4-FFF2-40B4-BE49-F238E27FC236}">
                <a16:creationId xmlns:a16="http://schemas.microsoft.com/office/drawing/2014/main" id="{46C87EFA-6011-E940-9511-AB9FED0BA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79681"/>
            <a:ext cx="3856082" cy="5461471"/>
          </a:xfrm>
          <a:prstGeom prst="rect">
            <a:avLst/>
          </a:prstGeom>
        </p:spPr>
      </p:pic>
      <p:sp>
        <p:nvSpPr>
          <p:cNvPr id="8" name="ZoneTexte 7">
            <a:extLst>
              <a:ext uri="{FF2B5EF4-FFF2-40B4-BE49-F238E27FC236}">
                <a16:creationId xmlns:a16="http://schemas.microsoft.com/office/drawing/2014/main" id="{0C974F96-C9D3-5B4B-B399-2CA0D17D5EE5}"/>
              </a:ext>
            </a:extLst>
          </p:cNvPr>
          <p:cNvSpPr txBox="1"/>
          <p:nvPr/>
        </p:nvSpPr>
        <p:spPr>
          <a:xfrm>
            <a:off x="2035102" y="496371"/>
            <a:ext cx="8649599" cy="369332"/>
          </a:xfrm>
          <a:prstGeom prst="rect">
            <a:avLst/>
          </a:prstGeom>
          <a:noFill/>
        </p:spPr>
        <p:txBody>
          <a:bodyPr wrap="square" rtlCol="0">
            <a:spAutoFit/>
          </a:bodyPr>
          <a:lstStyle/>
          <a:p>
            <a:r>
              <a:rPr lang="fr-FR" dirty="0">
                <a:latin typeface="Aptos" panose="020B0004020202020204" pitchFamily="34" charset="0"/>
                <a:cs typeface="Times New Roman" panose="02020603050405020304" pitchFamily="18" charset="0"/>
              </a:rPr>
              <a:t>Couronnement du roi Arthur			Arthur contre les Romains</a:t>
            </a:r>
          </a:p>
        </p:txBody>
      </p:sp>
      <p:pic>
        <p:nvPicPr>
          <p:cNvPr id="10" name="Image 9">
            <a:extLst>
              <a:ext uri="{FF2B5EF4-FFF2-40B4-BE49-F238E27FC236}">
                <a16:creationId xmlns:a16="http://schemas.microsoft.com/office/drawing/2014/main" id="{877B1FD6-831D-494B-8D6F-4438693E7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618" y="1200150"/>
            <a:ext cx="3725781" cy="5337752"/>
          </a:xfrm>
          <a:prstGeom prst="rect">
            <a:avLst/>
          </a:prstGeom>
        </p:spPr>
      </p:pic>
    </p:spTree>
    <p:extLst>
      <p:ext uri="{BB962C8B-B14F-4D97-AF65-F5344CB8AC3E}">
        <p14:creationId xmlns:p14="http://schemas.microsoft.com/office/powerpoint/2010/main" val="1536915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38E16BA-868B-4190-BDAE-22FA6D325495}"/>
              </a:ext>
            </a:extLst>
          </p:cNvPr>
          <p:cNvSpPr>
            <a:spLocks noGrp="1"/>
          </p:cNvSpPr>
          <p:nvPr>
            <p:ph idx="1"/>
          </p:nvPr>
        </p:nvSpPr>
        <p:spPr>
          <a:xfrm>
            <a:off x="838200" y="892629"/>
            <a:ext cx="10515600" cy="5284334"/>
          </a:xfrm>
        </p:spPr>
        <p:txBody>
          <a:bodyPr>
            <a:normAutofit fontScale="92500" lnSpcReduction="10000"/>
          </a:bodyPr>
          <a:lstStyle/>
          <a:p>
            <a:pPr marL="0" indent="0" algn="just">
              <a:buNone/>
            </a:pPr>
            <a:r>
              <a:rPr lang="fr-FR" sz="2400" b="1" dirty="0">
                <a:latin typeface="Aptos" panose="020B0004020202020204" pitchFamily="34" charset="0"/>
                <a:ea typeface="Calibri" panose="020F0502020204030204" pitchFamily="34" charset="0"/>
                <a:cs typeface="Times New Roman" panose="02020603050405020304" pitchFamily="18" charset="0"/>
              </a:rPr>
              <a:t>Le portrait du roi Arthur : un souverain exemplaire</a:t>
            </a:r>
            <a:endParaRPr lang="fr-FR" sz="2400" b="1" dirty="0">
              <a:latin typeface="Aptos" panose="020B0004020202020204" pitchFamily="34" charset="0"/>
              <a:cs typeface="Times New Roman" panose="02020603050405020304" pitchFamily="18" charset="0"/>
            </a:endParaRPr>
          </a:p>
          <a:p>
            <a:pPr marL="0" indent="0" algn="just">
              <a:buNone/>
            </a:pPr>
            <a:r>
              <a:rPr lang="fr-FR" sz="2400" dirty="0">
                <a:effectLst/>
                <a:latin typeface="Aptos" panose="020B0004020202020204" pitchFamily="34" charset="0"/>
                <a:ea typeface="Calibri" panose="020F0502020204030204" pitchFamily="34" charset="0"/>
                <a:cs typeface="Times New Roman" panose="02020603050405020304" pitchFamily="18" charset="0"/>
              </a:rPr>
              <a:t> </a:t>
            </a:r>
          </a:p>
          <a:p>
            <a:pPr marL="0" indent="0" algn="just">
              <a:buNone/>
            </a:pPr>
            <a:r>
              <a:rPr lang="fr-FR" sz="2400" dirty="0">
                <a:latin typeface="Aptos" panose="020B0004020202020204" pitchFamily="34" charset="0"/>
                <a:ea typeface="Calibri" panose="020F0502020204030204" pitchFamily="34" charset="0"/>
                <a:cs typeface="Times New Roman" panose="02020603050405020304" pitchFamily="18" charset="0"/>
              </a:rPr>
              <a:t>Arthur incarne les trois fonctions royales : </a:t>
            </a:r>
            <a:r>
              <a:rPr lang="fr-FR" sz="2400" b="1" dirty="0">
                <a:solidFill>
                  <a:schemeClr val="accent2"/>
                </a:solidFill>
                <a:latin typeface="Aptos" panose="020B0004020202020204" pitchFamily="34" charset="0"/>
                <a:ea typeface="Calibri" panose="020F0502020204030204" pitchFamily="34" charset="0"/>
                <a:cs typeface="Times New Roman" panose="02020603050405020304" pitchFamily="18" charset="0"/>
              </a:rPr>
              <a:t>la fonction sacrée, la fonction guerrière, la fonction nourricière</a:t>
            </a:r>
          </a:p>
          <a:p>
            <a:pPr marL="0" indent="0" algn="just">
              <a:buNone/>
            </a:pPr>
            <a:endParaRPr lang="fr-FR" sz="2400" dirty="0">
              <a:effectLst/>
              <a:latin typeface="Aptos" panose="020B0004020202020204" pitchFamily="34" charset="0"/>
              <a:ea typeface="Calibri" panose="020F0502020204030204" pitchFamily="34" charset="0"/>
              <a:cs typeface="Times New Roman" panose="02020603050405020304" pitchFamily="18" charset="0"/>
            </a:endParaRPr>
          </a:p>
          <a:p>
            <a:pPr marL="0" indent="0" algn="just">
              <a:buNone/>
            </a:pPr>
            <a:r>
              <a:rPr lang="fr-FR" sz="2400" dirty="0">
                <a:latin typeface="Aptos" panose="020B0004020202020204" pitchFamily="34" charset="0"/>
                <a:ea typeface="Calibri" panose="020F0502020204030204" pitchFamily="34" charset="0"/>
                <a:cs typeface="Times New Roman" panose="02020603050405020304" pitchFamily="18" charset="0"/>
              </a:rPr>
              <a:t>« </a:t>
            </a:r>
            <a:r>
              <a:rPr lang="fr-FR" sz="2400" dirty="0">
                <a:latin typeface="Aptos" panose="020B0004020202020204" pitchFamily="34" charset="0"/>
                <a:cs typeface="Times New Roman" panose="02020603050405020304" pitchFamily="18" charset="0"/>
              </a:rPr>
              <a:t>Arthur avait alors quinze ans, mais c'était un jeune homme d'un </a:t>
            </a:r>
            <a:r>
              <a:rPr lang="fr-FR" sz="2400" b="1" dirty="0">
                <a:latin typeface="Aptos" panose="020B0004020202020204" pitchFamily="34" charset="0"/>
                <a:cs typeface="Times New Roman" panose="02020603050405020304" pitchFamily="18" charset="0"/>
              </a:rPr>
              <a:t>courage</a:t>
            </a:r>
            <a:r>
              <a:rPr lang="fr-FR" sz="2400" dirty="0">
                <a:latin typeface="Aptos" panose="020B0004020202020204" pitchFamily="34" charset="0"/>
                <a:cs typeface="Times New Roman" panose="02020603050405020304" pitchFamily="18" charset="0"/>
              </a:rPr>
              <a:t> et d'une </a:t>
            </a:r>
            <a:r>
              <a:rPr lang="fr-FR" sz="2400" b="1" dirty="0">
                <a:latin typeface="Aptos" panose="020B0004020202020204" pitchFamily="34" charset="0"/>
                <a:cs typeface="Times New Roman" panose="02020603050405020304" pitchFamily="18" charset="0"/>
              </a:rPr>
              <a:t>générosité</a:t>
            </a:r>
            <a:r>
              <a:rPr lang="fr-FR" sz="2400" dirty="0">
                <a:latin typeface="Aptos" panose="020B0004020202020204" pitchFamily="34" charset="0"/>
                <a:cs typeface="Times New Roman" panose="02020603050405020304" pitchFamily="18" charset="0"/>
              </a:rPr>
              <a:t> sans pareils, alliés à une douceur de caractère et à une bonté innée, qui lui valurent l'affection de tous. Une fois son couronnement terminé, il montra, selon la coutume, sa générosité et sa </a:t>
            </a:r>
            <a:r>
              <a:rPr lang="fr-FR" sz="2400" b="1" dirty="0">
                <a:latin typeface="Aptos" panose="020B0004020202020204" pitchFamily="34" charset="0"/>
                <a:cs typeface="Times New Roman" panose="02020603050405020304" pitchFamily="18" charset="0"/>
              </a:rPr>
              <a:t>munificence</a:t>
            </a:r>
            <a:r>
              <a:rPr lang="fr-FR" sz="2400" dirty="0">
                <a:latin typeface="Aptos" panose="020B0004020202020204" pitchFamily="34" charset="0"/>
                <a:cs typeface="Times New Roman" panose="02020603050405020304" pitchFamily="18" charset="0"/>
              </a:rPr>
              <a:t> au peuple. Les soldats affluèrent à cette occasion en si grand nombre que </a:t>
            </a:r>
            <a:r>
              <a:rPr lang="fr-FR" sz="2400" b="1" dirty="0">
                <a:latin typeface="Aptos" panose="020B0004020202020204" pitchFamily="34" charset="0"/>
                <a:cs typeface="Times New Roman" panose="02020603050405020304" pitchFamily="18" charset="0"/>
              </a:rPr>
              <a:t>son trésor n'était pas en mesure de faire face à cette vaste dépense</a:t>
            </a:r>
            <a:r>
              <a:rPr lang="fr-FR" sz="2400" dirty="0">
                <a:latin typeface="Aptos" panose="020B0004020202020204" pitchFamily="34" charset="0"/>
                <a:cs typeface="Times New Roman" panose="02020603050405020304" pitchFamily="18" charset="0"/>
              </a:rPr>
              <a:t>. Mais un tel esprit de générosité, joint à la bravoure, ne peut jamais manquer longtemps de moyens pour se soutenir. Arthur, pour mieux entretenir sa munificence, résolut donc d'user de son courage et de combattre les Saxons, afin d'enrichir ses partisans de leurs richesses. Il y était poussé par </a:t>
            </a:r>
            <a:r>
              <a:rPr lang="fr-FR" sz="2400" b="1" dirty="0">
                <a:latin typeface="Aptos" panose="020B0004020202020204" pitchFamily="34" charset="0"/>
                <a:cs typeface="Times New Roman" panose="02020603050405020304" pitchFamily="18" charset="0"/>
              </a:rPr>
              <a:t>la justice de la cause</a:t>
            </a:r>
            <a:r>
              <a:rPr lang="fr-FR" sz="2400" dirty="0">
                <a:latin typeface="Aptos" panose="020B0004020202020204" pitchFamily="34" charset="0"/>
                <a:cs typeface="Times New Roman" panose="02020603050405020304" pitchFamily="18" charset="0"/>
              </a:rPr>
              <a:t>, puisque toute la monarchie britannique lui appartenait par droit héréditaire. » </a:t>
            </a:r>
          </a:p>
          <a:p>
            <a:pPr marL="0" indent="0" algn="r">
              <a:buNone/>
            </a:pPr>
            <a:r>
              <a:rPr lang="fr-FR" sz="2400" dirty="0">
                <a:latin typeface="Aptos" panose="020B0004020202020204" pitchFamily="34" charset="0"/>
                <a:cs typeface="Times New Roman" panose="02020603050405020304" pitchFamily="18" charset="0"/>
              </a:rPr>
              <a:t>(Geoffroi de Monmouth, 1, IX)</a:t>
            </a:r>
            <a:endParaRPr lang="fr-FR" sz="2400" dirty="0">
              <a:effectLst/>
              <a:latin typeface="Aptos" panose="020B0004020202020204" pitchFamily="34" charset="0"/>
              <a:ea typeface="Calibri" panose="020F0502020204030204" pitchFamily="34" charset="0"/>
              <a:cs typeface="Times New Roman" panose="02020603050405020304" pitchFamily="18" charset="0"/>
            </a:endParaRPr>
          </a:p>
          <a:p>
            <a:pPr marL="0" indent="0">
              <a:buNone/>
            </a:pP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6357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7BB61E-5AF9-0A74-6209-B5C4C3C199C4}"/>
              </a:ext>
            </a:extLst>
          </p:cNvPr>
          <p:cNvSpPr>
            <a:spLocks noGrp="1"/>
          </p:cNvSpPr>
          <p:nvPr>
            <p:ph type="ctrTitle"/>
          </p:nvPr>
        </p:nvSpPr>
        <p:spPr/>
        <p:txBody>
          <a:bodyPr/>
          <a:lstStyle/>
          <a:p>
            <a:r>
              <a:rPr lang="fr-FR" dirty="0">
                <a:latin typeface="Aptos" panose="020B0004020202020204" pitchFamily="34" charset="0"/>
              </a:rPr>
              <a:t>II.</a:t>
            </a:r>
            <a:r>
              <a:rPr lang="fr-FR" sz="6000" dirty="0">
                <a:latin typeface="Aptos" panose="020B0004020202020204" pitchFamily="34" charset="0"/>
                <a:cs typeface="Times New Roman" panose="02020603050405020304" pitchFamily="18" charset="0"/>
              </a:rPr>
              <a:t> Le roi et le magicien</a:t>
            </a:r>
            <a:r>
              <a:rPr lang="fr-FR" dirty="0">
                <a:latin typeface="Aptos" panose="020B0004020202020204" pitchFamily="34" charset="0"/>
              </a:rPr>
              <a:t> </a:t>
            </a:r>
          </a:p>
        </p:txBody>
      </p:sp>
      <p:sp>
        <p:nvSpPr>
          <p:cNvPr id="3" name="Sous-titre 2">
            <a:extLst>
              <a:ext uri="{FF2B5EF4-FFF2-40B4-BE49-F238E27FC236}">
                <a16:creationId xmlns:a16="http://schemas.microsoft.com/office/drawing/2014/main" id="{76AC9A4E-FF8D-2E1F-07D9-5FDC8FFDC22C}"/>
              </a:ext>
            </a:extLst>
          </p:cNvPr>
          <p:cNvSpPr>
            <a:spLocks noGrp="1"/>
          </p:cNvSpPr>
          <p:nvPr>
            <p:ph type="subTitle" idx="1"/>
          </p:nvPr>
        </p:nvSpPr>
        <p:spPr/>
        <p:txBody>
          <a:bodyPr/>
          <a:lstStyle/>
          <a:p>
            <a:r>
              <a:rPr lang="fr-FR" i="1" dirty="0"/>
              <a:t>Les Prophéties de Merlin </a:t>
            </a:r>
          </a:p>
        </p:txBody>
      </p:sp>
    </p:spTree>
    <p:extLst>
      <p:ext uri="{BB962C8B-B14F-4D97-AF65-F5344CB8AC3E}">
        <p14:creationId xmlns:p14="http://schemas.microsoft.com/office/powerpoint/2010/main" val="1979925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910D5926-D4F9-41BB-B718-49A5C35C8698}"/>
              </a:ext>
            </a:extLst>
          </p:cNvPr>
          <p:cNvSpPr>
            <a:spLocks noGrp="1"/>
          </p:cNvSpPr>
          <p:nvPr>
            <p:ph idx="1"/>
          </p:nvPr>
        </p:nvSpPr>
        <p:spPr>
          <a:xfrm>
            <a:off x="409634" y="475692"/>
            <a:ext cx="11372732" cy="5906616"/>
          </a:xfrm>
        </p:spPr>
        <p:txBody>
          <a:bodyPr>
            <a:normAutofit/>
          </a:bodyPr>
          <a:lstStyle/>
          <a:p>
            <a:pPr marL="0" indent="0" algn="just">
              <a:buNone/>
            </a:pPr>
            <a:endParaRPr lang="fr-FR" dirty="0"/>
          </a:p>
          <a:p>
            <a:pPr marL="342900" indent="-342900" algn="just">
              <a:buAutoNum type="arabicParenR"/>
            </a:pPr>
            <a:r>
              <a:rPr lang="fr-FR" sz="1800" b="1" u="sng" dirty="0">
                <a:latin typeface="Aptos" panose="020B0004020202020204" pitchFamily="34" charset="0"/>
                <a:cs typeface="Times New Roman" panose="02020603050405020304" pitchFamily="18" charset="0"/>
              </a:rPr>
              <a:t>L’inscription des </a:t>
            </a:r>
            <a:r>
              <a:rPr lang="fr-FR" sz="1800" b="1" i="1" u="sng" dirty="0">
                <a:latin typeface="Aptos" panose="020B0004020202020204" pitchFamily="34" charset="0"/>
                <a:cs typeface="Times New Roman" panose="02020603050405020304" pitchFamily="18" charset="0"/>
              </a:rPr>
              <a:t>Prophéties de Merlin </a:t>
            </a:r>
            <a:r>
              <a:rPr lang="fr-FR" sz="1800" b="1" u="sng" dirty="0">
                <a:latin typeface="Aptos" panose="020B0004020202020204" pitchFamily="34" charset="0"/>
                <a:cs typeface="Times New Roman" panose="02020603050405020304" pitchFamily="18" charset="0"/>
              </a:rPr>
              <a:t>dans l’</a:t>
            </a:r>
            <a:r>
              <a:rPr lang="fr-FR" sz="1800" b="1" i="1" u="sng" dirty="0">
                <a:latin typeface="Aptos" panose="020B0004020202020204" pitchFamily="34" charset="0"/>
                <a:cs typeface="Times New Roman" panose="02020603050405020304" pitchFamily="18" charset="0"/>
              </a:rPr>
              <a:t>Historia regum Britanniae</a:t>
            </a:r>
          </a:p>
          <a:p>
            <a:pPr marL="342900" indent="-342900" algn="just">
              <a:buAutoNum type="arabicParenR"/>
            </a:pPr>
            <a:endParaRPr lang="fr-FR" sz="1800" u="sng" dirty="0">
              <a:latin typeface="Aptos" panose="020B0004020202020204" pitchFamily="34" charset="0"/>
              <a:cs typeface="Times New Roman" panose="02020603050405020304" pitchFamily="18" charset="0"/>
            </a:endParaRPr>
          </a:p>
          <a:p>
            <a:pPr marL="0" indent="0" algn="just">
              <a:buNone/>
            </a:pPr>
            <a:r>
              <a:rPr lang="fr-FR" sz="1800" dirty="0">
                <a:latin typeface="Aptos" panose="020B0004020202020204" pitchFamily="34" charset="0"/>
                <a:cs typeface="Times New Roman" panose="02020603050405020304" pitchFamily="18" charset="0"/>
              </a:rPr>
              <a:t>Geoffroi de Monmouth a écrit les prophéties peu avant 1135. Il affirme traduire ces prophéties du breton, à la demande de ses contemporains impatients de les comprendre, tout particulièrement Alexandre de Lincoln à qui il dédicace son œuvre  : </a:t>
            </a:r>
          </a:p>
          <a:p>
            <a:pPr marL="0" indent="0" algn="just">
              <a:buNone/>
            </a:pPr>
            <a:endParaRPr lang="fr-FR" sz="1800" dirty="0">
              <a:latin typeface="Aptos" panose="020B0004020202020204" pitchFamily="34" charset="0"/>
              <a:cs typeface="Times New Roman" panose="02020603050405020304" pitchFamily="18" charset="0"/>
            </a:endParaRPr>
          </a:p>
          <a:p>
            <a:pPr marL="0" indent="0" algn="just">
              <a:buNone/>
            </a:pPr>
            <a:r>
              <a:rPr lang="fr-FR" sz="1800"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Nondum</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autem</a:t>
            </a:r>
            <a:r>
              <a:rPr lang="fr-FR" sz="1800" i="1" dirty="0">
                <a:latin typeface="Aptos" panose="020B0004020202020204" pitchFamily="34" charset="0"/>
                <a:cs typeface="Times New Roman" panose="02020603050405020304" pitchFamily="18" charset="0"/>
              </a:rPr>
              <a:t> ad </a:t>
            </a:r>
            <a:r>
              <a:rPr lang="fr-FR" sz="1800" i="1" dirty="0" err="1">
                <a:latin typeface="Aptos" panose="020B0004020202020204" pitchFamily="34" charset="0"/>
                <a:cs typeface="Times New Roman" panose="02020603050405020304" pitchFamily="18" charset="0"/>
              </a:rPr>
              <a:t>hunc</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locum</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historiae</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perveneram</a:t>
            </a:r>
            <a:r>
              <a:rPr lang="fr-FR" sz="1800" i="1" dirty="0">
                <a:latin typeface="Aptos" panose="020B0004020202020204" pitchFamily="34" charset="0"/>
                <a:cs typeface="Times New Roman" panose="02020603050405020304" pitchFamily="18" charset="0"/>
              </a:rPr>
              <a:t>, cum </a:t>
            </a:r>
            <a:r>
              <a:rPr lang="fr-FR" sz="1800" b="1" i="1" dirty="0">
                <a:latin typeface="Aptos" panose="020B0004020202020204" pitchFamily="34" charset="0"/>
                <a:cs typeface="Times New Roman" panose="02020603050405020304" pitchFamily="18" charset="0"/>
              </a:rPr>
              <a:t>de </a:t>
            </a:r>
            <a:r>
              <a:rPr lang="fr-FR" sz="1800" b="1" i="1" dirty="0" err="1">
                <a:latin typeface="Aptos" panose="020B0004020202020204" pitchFamily="34" charset="0"/>
                <a:cs typeface="Times New Roman" panose="02020603050405020304" pitchFamily="18" charset="0"/>
              </a:rPr>
              <a:t>Merlino</a:t>
            </a:r>
            <a:r>
              <a:rPr lang="fr-FR" sz="1800" b="1" i="1" dirty="0">
                <a:latin typeface="Aptos" panose="020B0004020202020204" pitchFamily="34" charset="0"/>
                <a:cs typeface="Times New Roman" panose="02020603050405020304" pitchFamily="18" charset="0"/>
              </a:rPr>
              <a:t> </a:t>
            </a:r>
            <a:r>
              <a:rPr lang="fr-FR" sz="1800" b="1" i="1" dirty="0" err="1">
                <a:latin typeface="Aptos" panose="020B0004020202020204" pitchFamily="34" charset="0"/>
                <a:cs typeface="Times New Roman" panose="02020603050405020304" pitchFamily="18" charset="0"/>
              </a:rPr>
              <a:t>divulgato</a:t>
            </a:r>
            <a:r>
              <a:rPr lang="fr-FR" sz="1800" b="1" i="1" dirty="0">
                <a:latin typeface="Aptos" panose="020B0004020202020204" pitchFamily="34" charset="0"/>
                <a:cs typeface="Times New Roman" panose="02020603050405020304" pitchFamily="18" charset="0"/>
              </a:rPr>
              <a:t> </a:t>
            </a:r>
            <a:r>
              <a:rPr lang="fr-FR" sz="1800" b="1" i="1" dirty="0" err="1">
                <a:latin typeface="Aptos" panose="020B0004020202020204" pitchFamily="34" charset="0"/>
                <a:cs typeface="Times New Roman" panose="02020603050405020304" pitchFamily="18" charset="0"/>
              </a:rPr>
              <a:t>rumore</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compellebant</a:t>
            </a:r>
            <a:r>
              <a:rPr lang="fr-FR" sz="1800" i="1" dirty="0">
                <a:latin typeface="Aptos" panose="020B0004020202020204" pitchFamily="34" charset="0"/>
                <a:cs typeface="Times New Roman" panose="02020603050405020304" pitchFamily="18" charset="0"/>
              </a:rPr>
              <a:t> me </a:t>
            </a:r>
            <a:r>
              <a:rPr lang="fr-FR" sz="1800" i="1" dirty="0" err="1">
                <a:latin typeface="Aptos" panose="020B0004020202020204" pitchFamily="34" charset="0"/>
                <a:cs typeface="Times New Roman" panose="02020603050405020304" pitchFamily="18" charset="0"/>
              </a:rPr>
              <a:t>undique</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contemporanei</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mei</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ipsius</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prophetias</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edere</a:t>
            </a:r>
            <a:r>
              <a:rPr lang="fr-FR" sz="1800" i="1" dirty="0">
                <a:latin typeface="Aptos" panose="020B0004020202020204" pitchFamily="34" charset="0"/>
                <a:cs typeface="Times New Roman" panose="02020603050405020304" pitchFamily="18" charset="0"/>
              </a:rPr>
              <a:t>: maxime </a:t>
            </a:r>
            <a:r>
              <a:rPr lang="fr-FR" sz="1800" i="1" dirty="0" err="1">
                <a:latin typeface="Aptos" panose="020B0004020202020204" pitchFamily="34" charset="0"/>
                <a:cs typeface="Times New Roman" panose="02020603050405020304" pitchFamily="18" charset="0"/>
              </a:rPr>
              <a:t>autem</a:t>
            </a:r>
            <a:r>
              <a:rPr lang="fr-FR" sz="1800" i="1" dirty="0">
                <a:latin typeface="Aptos" panose="020B0004020202020204" pitchFamily="34" charset="0"/>
                <a:cs typeface="Times New Roman" panose="02020603050405020304" pitchFamily="18" charset="0"/>
              </a:rPr>
              <a:t> </a:t>
            </a:r>
            <a:r>
              <a:rPr lang="fr-FR" sz="1800" b="1" i="1" dirty="0">
                <a:latin typeface="Aptos" panose="020B0004020202020204" pitchFamily="34" charset="0"/>
                <a:cs typeface="Times New Roman" panose="02020603050405020304" pitchFamily="18" charset="0"/>
              </a:rPr>
              <a:t>Alexander </a:t>
            </a:r>
            <a:r>
              <a:rPr lang="fr-FR" sz="1800" b="1" i="1" dirty="0" err="1">
                <a:latin typeface="Aptos" panose="020B0004020202020204" pitchFamily="34" charset="0"/>
                <a:cs typeface="Times New Roman" panose="02020603050405020304" pitchFamily="18" charset="0"/>
              </a:rPr>
              <a:t>Linconiensis</a:t>
            </a:r>
            <a:r>
              <a:rPr lang="fr-FR" sz="1800" b="1" i="1" dirty="0">
                <a:latin typeface="Aptos" panose="020B0004020202020204" pitchFamily="34" charset="0"/>
                <a:cs typeface="Times New Roman" panose="02020603050405020304" pitchFamily="18" charset="0"/>
              </a:rPr>
              <a:t> </a:t>
            </a:r>
            <a:r>
              <a:rPr lang="fr-FR" sz="1800" b="1" i="1" dirty="0" err="1">
                <a:latin typeface="Aptos" panose="020B0004020202020204" pitchFamily="34" charset="0"/>
                <a:cs typeface="Times New Roman" panose="02020603050405020304" pitchFamily="18" charset="0"/>
              </a:rPr>
              <a:t>Episcopus</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vir</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summae</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religionis</a:t>
            </a:r>
            <a:r>
              <a:rPr lang="fr-FR" sz="1800" i="1" dirty="0">
                <a:latin typeface="Aptos" panose="020B0004020202020204" pitchFamily="34" charset="0"/>
                <a:cs typeface="Times New Roman" panose="02020603050405020304" pitchFamily="18" charset="0"/>
              </a:rPr>
              <a:t> et </a:t>
            </a:r>
            <a:r>
              <a:rPr lang="fr-FR" sz="1800" i="1" dirty="0" err="1">
                <a:latin typeface="Aptos" panose="020B0004020202020204" pitchFamily="34" charset="0"/>
                <a:cs typeface="Times New Roman" panose="02020603050405020304" pitchFamily="18" charset="0"/>
              </a:rPr>
              <a:t>prudentiae</a:t>
            </a:r>
            <a:r>
              <a:rPr lang="fr-FR" sz="1800" dirty="0">
                <a:latin typeface="Aptos" panose="020B0004020202020204" pitchFamily="34" charset="0"/>
                <a:cs typeface="Times New Roman" panose="02020603050405020304" pitchFamily="18" charset="0"/>
              </a:rPr>
              <a:t>. »</a:t>
            </a:r>
          </a:p>
          <a:p>
            <a:pPr marL="0" indent="0" algn="just">
              <a:buNone/>
            </a:pPr>
            <a:endParaRPr lang="fr-FR" sz="1800" dirty="0">
              <a:latin typeface="Aptos" panose="020B0004020202020204" pitchFamily="34" charset="0"/>
              <a:cs typeface="Times New Roman" panose="02020603050405020304" pitchFamily="18" charset="0"/>
            </a:endParaRPr>
          </a:p>
          <a:p>
            <a:pPr marL="0" indent="0" algn="just">
              <a:buNone/>
            </a:pPr>
            <a:r>
              <a:rPr lang="fr-FR" sz="1800" dirty="0">
                <a:latin typeface="Aptos" panose="020B0004020202020204" pitchFamily="34" charset="0"/>
                <a:cs typeface="Times New Roman" panose="02020603050405020304" pitchFamily="18" charset="0"/>
              </a:rPr>
              <a:t>« Je n'étais pas encore arrivé à ce point de mon histoire, lorsque le sujet du discours public se trouvant être Merlin, je fus obligé de publier ses prophéties à la demande de mes connaissances, mais surtout d'Alexandre, évêque de Lincoln, un prélat de la plus grande piété et de la plus grande sagesse. » </a:t>
            </a:r>
          </a:p>
          <a:p>
            <a:pPr marL="0" indent="0" algn="just">
              <a:buNone/>
            </a:pPr>
            <a:endParaRPr lang="fr-FR" sz="1800" dirty="0">
              <a:latin typeface="Aptos" panose="020B0004020202020204" pitchFamily="34" charset="0"/>
              <a:cs typeface="Times New Roman" panose="02020603050405020304" pitchFamily="18" charset="0"/>
            </a:endParaRPr>
          </a:p>
          <a:p>
            <a:pPr marL="0" indent="0" algn="r">
              <a:buNone/>
            </a:pPr>
            <a:r>
              <a:rPr lang="fr-FR" sz="1800" i="1" dirty="0">
                <a:latin typeface="Aptos" panose="020B0004020202020204" pitchFamily="34" charset="0"/>
                <a:cs typeface="Times New Roman" panose="02020603050405020304" pitchFamily="18" charset="0"/>
              </a:rPr>
              <a:t>Prophéties de Merlin</a:t>
            </a:r>
            <a:r>
              <a:rPr lang="fr-FR" sz="1800" dirty="0">
                <a:latin typeface="Aptos" panose="020B0004020202020204" pitchFamily="34" charset="0"/>
                <a:cs typeface="Times New Roman" panose="02020603050405020304" pitchFamily="18" charset="0"/>
              </a:rPr>
              <a:t>, chap.1. </a:t>
            </a:r>
          </a:p>
          <a:p>
            <a:pPr marL="0" indent="0">
              <a:buNone/>
            </a:pPr>
            <a:endParaRPr lang="fr-FR" dirty="0"/>
          </a:p>
        </p:txBody>
      </p:sp>
    </p:spTree>
    <p:extLst>
      <p:ext uri="{BB962C8B-B14F-4D97-AF65-F5344CB8AC3E}">
        <p14:creationId xmlns:p14="http://schemas.microsoft.com/office/powerpoint/2010/main" val="2643628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910D5926-D4F9-41BB-B718-49A5C35C8698}"/>
              </a:ext>
            </a:extLst>
          </p:cNvPr>
          <p:cNvSpPr>
            <a:spLocks noGrp="1"/>
          </p:cNvSpPr>
          <p:nvPr>
            <p:ph idx="1"/>
          </p:nvPr>
        </p:nvSpPr>
        <p:spPr>
          <a:xfrm>
            <a:off x="838200" y="706220"/>
            <a:ext cx="10515600" cy="5445560"/>
          </a:xfrm>
        </p:spPr>
        <p:txBody>
          <a:bodyPr>
            <a:normAutofit/>
          </a:bodyPr>
          <a:lstStyle/>
          <a:p>
            <a:pPr marL="0" indent="0" algn="just">
              <a:buNone/>
            </a:pPr>
            <a:endParaRPr lang="fr-FR" dirty="0"/>
          </a:p>
          <a:p>
            <a:pPr marL="0" indent="0" algn="just">
              <a:buNone/>
            </a:pPr>
            <a:r>
              <a:rPr lang="fr-FR" sz="2000" dirty="0">
                <a:latin typeface="Aptos" panose="020B0004020202020204" pitchFamily="34" charset="0"/>
                <a:cs typeface="Times New Roman" panose="02020603050405020304" pitchFamily="18" charset="0"/>
              </a:rPr>
              <a:t>Qu’est-ce qu’une prophétie au Moyen Âge ? </a:t>
            </a:r>
          </a:p>
          <a:p>
            <a:pPr marL="0" indent="0" algn="just">
              <a:buNone/>
            </a:pPr>
            <a:endParaRPr lang="fr-FR" sz="2000" dirty="0">
              <a:latin typeface="Aptos" panose="020B0004020202020204" pitchFamily="34" charset="0"/>
              <a:cs typeface="Times New Roman" panose="02020603050405020304" pitchFamily="18" charset="0"/>
            </a:endParaRPr>
          </a:p>
          <a:p>
            <a:pPr marL="0" indent="0" algn="just">
              <a:buNone/>
            </a:pPr>
            <a:r>
              <a:rPr lang="fr-FR" sz="2000" dirty="0">
                <a:latin typeface="Aptos" panose="020B0004020202020204" pitchFamily="34" charset="0"/>
                <a:cs typeface="Times New Roman" panose="02020603050405020304" pitchFamily="18" charset="0"/>
              </a:rPr>
              <a:t>« Une inspiration ou une révélation divine annonçant le dénouement des choses avec une véracité immuable » qu’il s’agisse « des choses passées, présentes ou futures » </a:t>
            </a:r>
          </a:p>
          <a:p>
            <a:pPr marL="0" indent="0" algn="r">
              <a:buNone/>
            </a:pPr>
            <a:r>
              <a:rPr lang="fr-FR" sz="2000" dirty="0">
                <a:latin typeface="Aptos" panose="020B0004020202020204" pitchFamily="34" charset="0"/>
                <a:cs typeface="Times New Roman" panose="02020603050405020304" pitchFamily="18" charset="0"/>
              </a:rPr>
              <a:t>Vincent de Beauvais, </a:t>
            </a:r>
            <a:r>
              <a:rPr lang="fr-FR" sz="2000" i="1" dirty="0">
                <a:latin typeface="Aptos" panose="020B0004020202020204" pitchFamily="34" charset="0"/>
                <a:cs typeface="Times New Roman" panose="02020603050405020304" pitchFamily="18" charset="0"/>
              </a:rPr>
              <a:t>Speculum </a:t>
            </a:r>
            <a:r>
              <a:rPr lang="fr-FR" sz="2000" i="1" dirty="0" err="1">
                <a:latin typeface="Aptos" panose="020B0004020202020204" pitchFamily="34" charset="0"/>
                <a:cs typeface="Times New Roman" panose="02020603050405020304" pitchFamily="18" charset="0"/>
              </a:rPr>
              <a:t>Naturale</a:t>
            </a:r>
            <a:r>
              <a:rPr lang="fr-FR" sz="2000" dirty="0">
                <a:latin typeface="Aptos" panose="020B0004020202020204" pitchFamily="34" charset="0"/>
                <a:cs typeface="Times New Roman" panose="02020603050405020304" pitchFamily="18" charset="0"/>
              </a:rPr>
              <a:t>, XII</a:t>
            </a:r>
            <a:r>
              <a:rPr lang="fr-FR" sz="2000" baseline="30000" dirty="0">
                <a:latin typeface="Aptos" panose="020B0004020202020204" pitchFamily="34" charset="0"/>
                <a:cs typeface="Times New Roman" panose="02020603050405020304" pitchFamily="18" charset="0"/>
              </a:rPr>
              <a:t>e</a:t>
            </a:r>
            <a:r>
              <a:rPr lang="fr-FR" sz="2000" dirty="0">
                <a:latin typeface="Aptos" panose="020B0004020202020204" pitchFamily="34" charset="0"/>
                <a:cs typeface="Times New Roman" panose="02020603050405020304" pitchFamily="18" charset="0"/>
              </a:rPr>
              <a:t> siècle</a:t>
            </a:r>
          </a:p>
          <a:p>
            <a:pPr marL="0" indent="0" algn="just">
              <a:buNone/>
            </a:pPr>
            <a:endParaRPr lang="fr-FR" sz="2000" dirty="0">
              <a:latin typeface="Aptos" panose="020B0004020202020204" pitchFamily="34" charset="0"/>
              <a:cs typeface="Times New Roman" panose="02020603050405020304" pitchFamily="18" charset="0"/>
            </a:endParaRPr>
          </a:p>
          <a:p>
            <a:pPr marL="0" indent="0" algn="just">
              <a:buNone/>
            </a:pPr>
            <a:r>
              <a:rPr lang="fr-FR" sz="2000" dirty="0">
                <a:latin typeface="Aptos" panose="020B0004020202020204" pitchFamily="34" charset="0"/>
                <a:cs typeface="Times New Roman" panose="02020603050405020304" pitchFamily="18" charset="0"/>
              </a:rPr>
              <a:t>Ce livret circule d’abord de manière indépendante avant que Geoffroi ne l’intègre à l’</a:t>
            </a:r>
            <a:r>
              <a:rPr lang="fr-FR" sz="2000" i="1" dirty="0">
                <a:latin typeface="Aptos" panose="020B0004020202020204" pitchFamily="34" charset="0"/>
                <a:cs typeface="Times New Roman" panose="02020603050405020304" pitchFamily="18" charset="0"/>
              </a:rPr>
              <a:t>Histoire des rois de Bretagne</a:t>
            </a:r>
            <a:r>
              <a:rPr lang="fr-FR" sz="2000" dirty="0">
                <a:latin typeface="Aptos" panose="020B0004020202020204" pitchFamily="34" charset="0"/>
                <a:cs typeface="Times New Roman" panose="02020603050405020304" pitchFamily="18" charset="0"/>
              </a:rPr>
              <a:t>. On dénombre </a:t>
            </a:r>
            <a:r>
              <a:rPr lang="fr-FR" sz="2000" b="1" dirty="0">
                <a:latin typeface="Aptos" panose="020B0004020202020204" pitchFamily="34" charset="0"/>
                <a:cs typeface="Times New Roman" panose="02020603050405020304" pitchFamily="18" charset="0"/>
              </a:rPr>
              <a:t>70 livrets indépendants</a:t>
            </a:r>
            <a:r>
              <a:rPr lang="fr-FR" sz="2000" dirty="0">
                <a:latin typeface="Aptos" panose="020B0004020202020204" pitchFamily="34" charset="0"/>
                <a:cs typeface="Times New Roman" panose="02020603050405020304" pitchFamily="18" charset="0"/>
              </a:rPr>
              <a:t>, des insertions des prophéties dans d’autres textes. </a:t>
            </a:r>
          </a:p>
          <a:p>
            <a:pPr marL="0" indent="0" algn="just">
              <a:buNone/>
            </a:pPr>
            <a:r>
              <a:rPr lang="fr-FR" sz="2000" dirty="0">
                <a:latin typeface="Aptos" panose="020B0004020202020204" pitchFamily="34" charset="0"/>
                <a:cs typeface="Times New Roman" panose="02020603050405020304" pitchFamily="18" charset="0"/>
              </a:rPr>
              <a:t>Le fait que ces prophéties soient intégrées à un ouvrage complet et ne soient pas restées cantonnées dans un livret isolé explique leur </a:t>
            </a:r>
            <a:r>
              <a:rPr lang="fr-FR" sz="2000" b="1" dirty="0">
                <a:latin typeface="Aptos" panose="020B0004020202020204" pitchFamily="34" charset="0"/>
                <a:cs typeface="Times New Roman" panose="02020603050405020304" pitchFamily="18" charset="0"/>
              </a:rPr>
              <a:t>succès durable </a:t>
            </a:r>
            <a:r>
              <a:rPr lang="fr-FR" sz="2000" dirty="0">
                <a:latin typeface="Aptos" panose="020B0004020202020204" pitchFamily="34" charset="0"/>
                <a:cs typeface="Times New Roman" panose="02020603050405020304" pitchFamily="18" charset="0"/>
              </a:rPr>
              <a:t>auprès d’un public de lettrés, en Angleterre comme à l’étranger. </a:t>
            </a:r>
          </a:p>
          <a:p>
            <a:pPr marL="0" indent="0">
              <a:buNone/>
            </a:pPr>
            <a:endParaRPr lang="fr-FR" dirty="0"/>
          </a:p>
        </p:txBody>
      </p:sp>
    </p:spTree>
    <p:extLst>
      <p:ext uri="{BB962C8B-B14F-4D97-AF65-F5344CB8AC3E}">
        <p14:creationId xmlns:p14="http://schemas.microsoft.com/office/powerpoint/2010/main" val="1607815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910D5926-D4F9-41BB-B718-49A5C35C8698}"/>
              </a:ext>
            </a:extLst>
          </p:cNvPr>
          <p:cNvSpPr>
            <a:spLocks noGrp="1"/>
          </p:cNvSpPr>
          <p:nvPr>
            <p:ph idx="1"/>
          </p:nvPr>
        </p:nvSpPr>
        <p:spPr>
          <a:xfrm>
            <a:off x="838200" y="706220"/>
            <a:ext cx="10515600" cy="5445560"/>
          </a:xfrm>
        </p:spPr>
        <p:txBody>
          <a:bodyPr>
            <a:normAutofit/>
          </a:bodyPr>
          <a:lstStyle/>
          <a:p>
            <a:pPr marL="0" indent="0" algn="just">
              <a:buNone/>
            </a:pPr>
            <a:endParaRPr lang="fr-FR" dirty="0"/>
          </a:p>
          <a:p>
            <a:pPr marL="0" indent="0" algn="just">
              <a:buNone/>
            </a:pPr>
            <a:r>
              <a:rPr lang="fr-FR" sz="1800" b="1" u="sng" dirty="0">
                <a:latin typeface="Aptos" panose="020B0004020202020204" pitchFamily="34" charset="0"/>
                <a:cs typeface="Times New Roman" panose="02020603050405020304" pitchFamily="18" charset="0"/>
              </a:rPr>
              <a:t>2) Le combat des deux dragons</a:t>
            </a:r>
            <a:endParaRPr lang="fr-FR" sz="1800" b="1" i="1" u="sng" dirty="0">
              <a:latin typeface="Aptos" panose="020B0004020202020204" pitchFamily="34" charset="0"/>
              <a:cs typeface="Times New Roman" panose="02020603050405020304" pitchFamily="18" charset="0"/>
            </a:endParaRPr>
          </a:p>
          <a:p>
            <a:pPr marL="0" indent="0" algn="just">
              <a:buNone/>
            </a:pPr>
            <a:r>
              <a:rPr lang="fr-FR" dirty="0">
                <a:latin typeface="Aptos" panose="020B0004020202020204" pitchFamily="34" charset="0"/>
                <a:cs typeface="Times New Roman" panose="02020603050405020304" pitchFamily="18" charset="0"/>
              </a:rPr>
              <a:t> </a:t>
            </a:r>
          </a:p>
          <a:p>
            <a:pPr marL="0" indent="0" algn="just">
              <a:buNone/>
            </a:pPr>
            <a:r>
              <a:rPr lang="fr-FR" sz="1900" dirty="0">
                <a:latin typeface="Aptos" panose="020B0004020202020204" pitchFamily="34" charset="0"/>
                <a:cs typeface="Times New Roman" panose="02020603050405020304" pitchFamily="18" charset="0"/>
              </a:rPr>
              <a:t>« Alors que </a:t>
            </a:r>
            <a:r>
              <a:rPr lang="fr-FR" sz="1900" b="1" dirty="0" err="1">
                <a:latin typeface="Aptos" panose="020B0004020202020204" pitchFamily="34" charset="0"/>
                <a:cs typeface="Times New Roman" panose="02020603050405020304" pitchFamily="18" charset="0"/>
              </a:rPr>
              <a:t>Vortigern</a:t>
            </a:r>
            <a:r>
              <a:rPr lang="fr-FR" sz="1900" dirty="0">
                <a:latin typeface="Aptos" panose="020B0004020202020204" pitchFamily="34" charset="0"/>
                <a:cs typeface="Times New Roman" panose="02020603050405020304" pitchFamily="18" charset="0"/>
              </a:rPr>
              <a:t>, roi des Bretons, était assis sur la rive de l'étang asséché, </a:t>
            </a:r>
            <a:r>
              <a:rPr lang="fr-FR" sz="1900" b="1" dirty="0">
                <a:latin typeface="Aptos" panose="020B0004020202020204" pitchFamily="34" charset="0"/>
                <a:cs typeface="Times New Roman" panose="02020603050405020304" pitchFamily="18" charset="0"/>
              </a:rPr>
              <a:t>les deux dragons</a:t>
            </a:r>
            <a:r>
              <a:rPr lang="fr-FR" sz="1900" dirty="0">
                <a:latin typeface="Aptos" panose="020B0004020202020204" pitchFamily="34" charset="0"/>
                <a:cs typeface="Times New Roman" panose="02020603050405020304" pitchFamily="18" charset="0"/>
              </a:rPr>
              <a:t>, l'un blanc, l'autre rouge, sortirent et, s'approchant l'un de l'autre, </a:t>
            </a:r>
            <a:r>
              <a:rPr lang="fr-FR" sz="1900" b="1" dirty="0">
                <a:latin typeface="Aptos" panose="020B0004020202020204" pitchFamily="34" charset="0"/>
                <a:cs typeface="Times New Roman" panose="02020603050405020304" pitchFamily="18" charset="0"/>
              </a:rPr>
              <a:t>commencèrent un combat terrible</a:t>
            </a:r>
            <a:r>
              <a:rPr lang="fr-FR" sz="1900" dirty="0">
                <a:latin typeface="Aptos" panose="020B0004020202020204" pitchFamily="34" charset="0"/>
                <a:cs typeface="Times New Roman" panose="02020603050405020304" pitchFamily="18" charset="0"/>
              </a:rPr>
              <a:t>, en lançant du feu avec leur souffle. Mais le dragon blanc eut l'avantage et fit voler l'autre jusqu'au bout de l'étang. Celui-ci, affligé de sa fuite, reprit l'assaut sur son poursuivant et le força à s'éloigner. Après cette bataille de dragons, le roi ordonna à Ambroise Merlin de lui dire ce qu'elle présageait. Le roi ordonna à Ambroise Merlin de lui dire ce que cela signifiait, ce à quoi il répondit en fondant en larmes et en disant ce que son esprit prophétique lui </a:t>
            </a:r>
            <a:r>
              <a:rPr lang="fr-FR" sz="1900" dirty="0" err="1">
                <a:latin typeface="Aptos" panose="020B0004020202020204" pitchFamily="34" charset="0"/>
                <a:cs typeface="Times New Roman" panose="02020603050405020304" pitchFamily="18" charset="0"/>
              </a:rPr>
              <a:t>suggérait.Malheur</a:t>
            </a:r>
            <a:r>
              <a:rPr lang="fr-FR" sz="1900" dirty="0">
                <a:latin typeface="Aptos" panose="020B0004020202020204" pitchFamily="34" charset="0"/>
                <a:cs typeface="Times New Roman" panose="02020603050405020304" pitchFamily="18" charset="0"/>
              </a:rPr>
              <a:t> au dragon rouge, car son bannissement se précipite. Les trous où il se cache seront saisis par </a:t>
            </a:r>
            <a:r>
              <a:rPr lang="fr-FR" sz="1900" b="1" dirty="0">
                <a:latin typeface="Aptos" panose="020B0004020202020204" pitchFamily="34" charset="0"/>
                <a:cs typeface="Times New Roman" panose="02020603050405020304" pitchFamily="18" charset="0"/>
              </a:rPr>
              <a:t>le dragon blanc, qui désigne les Saxons </a:t>
            </a:r>
            <a:r>
              <a:rPr lang="fr-FR" sz="1900" dirty="0">
                <a:latin typeface="Aptos" panose="020B0004020202020204" pitchFamily="34" charset="0"/>
                <a:cs typeface="Times New Roman" panose="02020603050405020304" pitchFamily="18" charset="0"/>
              </a:rPr>
              <a:t>que vous avez invités à venir ; mais </a:t>
            </a:r>
            <a:r>
              <a:rPr lang="fr-FR" sz="1900" b="1" dirty="0">
                <a:latin typeface="Aptos" panose="020B0004020202020204" pitchFamily="34" charset="0"/>
                <a:cs typeface="Times New Roman" panose="02020603050405020304" pitchFamily="18" charset="0"/>
              </a:rPr>
              <a:t>le rouge </a:t>
            </a:r>
            <a:r>
              <a:rPr lang="fr-FR" sz="1900" dirty="0">
                <a:latin typeface="Aptos" panose="020B0004020202020204" pitchFamily="34" charset="0"/>
                <a:cs typeface="Times New Roman" panose="02020603050405020304" pitchFamily="18" charset="0"/>
              </a:rPr>
              <a:t>désigne </a:t>
            </a:r>
            <a:r>
              <a:rPr lang="fr-FR" sz="1900" b="1" dirty="0">
                <a:latin typeface="Aptos" panose="020B0004020202020204" pitchFamily="34" charset="0"/>
                <a:cs typeface="Times New Roman" panose="02020603050405020304" pitchFamily="18" charset="0"/>
              </a:rPr>
              <a:t>la nation britannique</a:t>
            </a:r>
            <a:r>
              <a:rPr lang="fr-FR" sz="1900" dirty="0">
                <a:latin typeface="Aptos" panose="020B0004020202020204" pitchFamily="34" charset="0"/>
                <a:cs typeface="Times New Roman" panose="02020603050405020304" pitchFamily="18" charset="0"/>
              </a:rPr>
              <a:t>, </a:t>
            </a:r>
            <a:r>
              <a:rPr lang="fr-FR" sz="1900" b="1" dirty="0">
                <a:latin typeface="Aptos" panose="020B0004020202020204" pitchFamily="34" charset="0"/>
                <a:cs typeface="Times New Roman" panose="02020603050405020304" pitchFamily="18" charset="0"/>
              </a:rPr>
              <a:t>qui sera opprimée par le blanc</a:t>
            </a:r>
            <a:r>
              <a:rPr lang="fr-FR" sz="1900" dirty="0">
                <a:latin typeface="Aptos" panose="020B0004020202020204" pitchFamily="34" charset="0"/>
                <a:cs typeface="Times New Roman" panose="02020603050405020304" pitchFamily="18" charset="0"/>
              </a:rPr>
              <a:t>. »</a:t>
            </a:r>
          </a:p>
          <a:p>
            <a:pPr marL="0" indent="0" algn="just">
              <a:buNone/>
            </a:pPr>
            <a:endParaRPr lang="fr-FR" sz="1900" dirty="0">
              <a:latin typeface="Aptos" panose="020B0004020202020204" pitchFamily="34" charset="0"/>
              <a:cs typeface="Times New Roman" panose="02020603050405020304" pitchFamily="18" charset="0"/>
            </a:endParaRPr>
          </a:p>
          <a:p>
            <a:pPr marL="0" indent="0" algn="just">
              <a:buNone/>
            </a:pPr>
            <a:r>
              <a:rPr lang="fr-FR" sz="2000" dirty="0">
                <a:latin typeface="Aptos" panose="020B0004020202020204" pitchFamily="34" charset="0"/>
                <a:cs typeface="Times New Roman" panose="02020603050405020304" pitchFamily="18" charset="0"/>
              </a:rPr>
              <a:t>En gallois, dragon, </a:t>
            </a:r>
            <a:r>
              <a:rPr lang="fr-FR" sz="2000" i="1" dirty="0" err="1">
                <a:latin typeface="Aptos" panose="020B0004020202020204" pitchFamily="34" charset="0"/>
                <a:cs typeface="Times New Roman" panose="02020603050405020304" pitchFamily="18" charset="0"/>
              </a:rPr>
              <a:t>dragwn</a:t>
            </a:r>
            <a:r>
              <a:rPr lang="fr-FR" sz="2000" i="1" dirty="0">
                <a:latin typeface="Aptos" panose="020B0004020202020204" pitchFamily="34" charset="0"/>
                <a:cs typeface="Times New Roman" panose="02020603050405020304" pitchFamily="18" charset="0"/>
              </a:rPr>
              <a:t>, </a:t>
            </a:r>
            <a:r>
              <a:rPr lang="fr-FR" sz="2000" i="1" dirty="0" err="1">
                <a:latin typeface="Aptos" panose="020B0004020202020204" pitchFamily="34" charset="0"/>
                <a:cs typeface="Times New Roman" panose="02020603050405020304" pitchFamily="18" charset="0"/>
              </a:rPr>
              <a:t>draig</a:t>
            </a:r>
            <a:r>
              <a:rPr lang="fr-FR" sz="2000" i="1" dirty="0">
                <a:latin typeface="Aptos" panose="020B0004020202020204" pitchFamily="34" charset="0"/>
                <a:cs typeface="Times New Roman" panose="02020603050405020304" pitchFamily="18" charset="0"/>
              </a:rPr>
              <a:t> </a:t>
            </a:r>
            <a:r>
              <a:rPr lang="fr-FR" sz="2000" dirty="0">
                <a:latin typeface="Aptos" panose="020B0004020202020204" pitchFamily="34" charset="0"/>
                <a:cs typeface="Times New Roman" panose="02020603050405020304" pitchFamily="18" charset="0"/>
              </a:rPr>
              <a:t>= « chef ».</a:t>
            </a:r>
          </a:p>
          <a:p>
            <a:pPr marL="0" indent="0" algn="just">
              <a:buNone/>
            </a:pPr>
            <a:endParaRPr lang="fr-FR" sz="1900" dirty="0">
              <a:latin typeface="Aptos" panose="020B000402020202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752303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4DD6067-5C41-4448-9494-EE2E13365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812" y="140754"/>
            <a:ext cx="5338376" cy="6576492"/>
          </a:xfrm>
          <a:prstGeom prst="rect">
            <a:avLst/>
          </a:prstGeom>
        </p:spPr>
      </p:pic>
    </p:spTree>
    <p:extLst>
      <p:ext uri="{BB962C8B-B14F-4D97-AF65-F5344CB8AC3E}">
        <p14:creationId xmlns:p14="http://schemas.microsoft.com/office/powerpoint/2010/main" val="439579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910D5926-D4F9-41BB-B718-49A5C35C8698}"/>
              </a:ext>
            </a:extLst>
          </p:cNvPr>
          <p:cNvSpPr>
            <a:spLocks noGrp="1"/>
          </p:cNvSpPr>
          <p:nvPr>
            <p:ph idx="1"/>
          </p:nvPr>
        </p:nvSpPr>
        <p:spPr>
          <a:xfrm>
            <a:off x="122582" y="934819"/>
            <a:ext cx="6940827" cy="5445560"/>
          </a:xfrm>
        </p:spPr>
        <p:txBody>
          <a:bodyPr>
            <a:normAutofit/>
          </a:bodyPr>
          <a:lstStyle/>
          <a:p>
            <a:pPr marL="0" indent="0" algn="just">
              <a:buNone/>
            </a:pPr>
            <a:endParaRPr lang="fr-FR" dirty="0"/>
          </a:p>
          <a:p>
            <a:pPr marL="0" indent="0" algn="just">
              <a:buNone/>
            </a:pPr>
            <a:r>
              <a:rPr lang="fr-FR" sz="1800" b="1" u="sng" dirty="0">
                <a:latin typeface="Aptos" panose="020B0004020202020204" pitchFamily="34" charset="0"/>
                <a:cs typeface="Times New Roman" panose="02020603050405020304" pitchFamily="18" charset="0"/>
              </a:rPr>
              <a:t>3) Une naissance adultère et merveilleuse légitimée </a:t>
            </a:r>
            <a:r>
              <a:rPr lang="fr-FR" sz="1800" b="1" i="1" u="sng" dirty="0">
                <a:latin typeface="Aptos" panose="020B0004020202020204" pitchFamily="34" charset="0"/>
                <a:cs typeface="Times New Roman" panose="02020603050405020304" pitchFamily="18" charset="0"/>
              </a:rPr>
              <a:t>a posteriori</a:t>
            </a:r>
          </a:p>
          <a:p>
            <a:pPr marL="0" indent="0" algn="just">
              <a:buNone/>
            </a:pPr>
            <a:endParaRPr lang="fr-FR" sz="1800" b="1" u="sng" dirty="0">
              <a:latin typeface="Aptos" panose="020B0004020202020204" pitchFamily="34" charset="0"/>
              <a:cs typeface="Times New Roman" panose="02020603050405020304" pitchFamily="18" charset="0"/>
            </a:endParaRPr>
          </a:p>
          <a:p>
            <a:pPr marL="0" indent="0" algn="just">
              <a:buNone/>
            </a:pPr>
            <a:r>
              <a:rPr lang="fr-FR" sz="1800" dirty="0">
                <a:latin typeface="Aptos" panose="020B0004020202020204" pitchFamily="34" charset="0"/>
                <a:cs typeface="Times New Roman" panose="02020603050405020304" pitchFamily="18" charset="0"/>
              </a:rPr>
              <a:t>« </a:t>
            </a:r>
            <a:r>
              <a:rPr lang="fr-FR" sz="1800" i="1" dirty="0">
                <a:latin typeface="Aptos" panose="020B0004020202020204" pitchFamily="34" charset="0"/>
                <a:cs typeface="Times New Roman" panose="02020603050405020304" pitchFamily="18" charset="0"/>
              </a:rPr>
              <a:t>Te </a:t>
            </a:r>
            <a:r>
              <a:rPr lang="fr-FR" sz="1800" i="1" dirty="0" err="1">
                <a:latin typeface="Aptos" panose="020B0004020202020204" pitchFamily="34" charset="0"/>
                <a:cs typeface="Times New Roman" panose="02020603050405020304" pitchFamily="18" charset="0"/>
              </a:rPr>
              <a:t>enim</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sidus</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istud</a:t>
            </a:r>
            <a:r>
              <a:rPr lang="fr-FR" sz="1800" i="1" dirty="0">
                <a:latin typeface="Aptos" panose="020B0004020202020204" pitchFamily="34" charset="0"/>
                <a:cs typeface="Times New Roman" panose="02020603050405020304" pitchFamily="18" charset="0"/>
              </a:rPr>
              <a:t> significat, et </a:t>
            </a:r>
            <a:r>
              <a:rPr lang="fr-FR" sz="1800" i="1" dirty="0" err="1">
                <a:latin typeface="Aptos" panose="020B0004020202020204" pitchFamily="34" charset="0"/>
                <a:cs typeface="Times New Roman" panose="02020603050405020304" pitchFamily="18" charset="0"/>
              </a:rPr>
              <a:t>igneus</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draco</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sub</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sidere</a:t>
            </a:r>
            <a:r>
              <a:rPr lang="fr-FR" sz="1800" i="1" dirty="0">
                <a:latin typeface="Aptos" panose="020B0004020202020204" pitchFamily="34" charset="0"/>
                <a:cs typeface="Times New Roman" panose="02020603050405020304" pitchFamily="18" charset="0"/>
              </a:rPr>
              <a:t>. Radius </a:t>
            </a:r>
            <a:r>
              <a:rPr lang="fr-FR" sz="1800" i="1" dirty="0" err="1">
                <a:latin typeface="Aptos" panose="020B0004020202020204" pitchFamily="34" charset="0"/>
                <a:cs typeface="Times New Roman" panose="02020603050405020304" pitchFamily="18" charset="0"/>
              </a:rPr>
              <a:t>autem</a:t>
            </a:r>
            <a:r>
              <a:rPr lang="fr-FR" sz="1800" i="1" dirty="0">
                <a:latin typeface="Aptos" panose="020B0004020202020204" pitchFamily="34" charset="0"/>
                <a:cs typeface="Times New Roman" panose="02020603050405020304" pitchFamily="18" charset="0"/>
              </a:rPr>
              <a:t> qui versus </a:t>
            </a:r>
            <a:r>
              <a:rPr lang="fr-FR" sz="1800" i="1" dirty="0" err="1">
                <a:latin typeface="Aptos" panose="020B0004020202020204" pitchFamily="34" charset="0"/>
                <a:cs typeface="Times New Roman" panose="02020603050405020304" pitchFamily="18" charset="0"/>
              </a:rPr>
              <a:t>Gallicanam</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plagam</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porrigitur</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portendit</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tibi</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filium</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futurum</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potentissimum</a:t>
            </a:r>
            <a:r>
              <a:rPr lang="fr-FR" sz="1800" i="1" dirty="0">
                <a:latin typeface="Aptos" panose="020B0004020202020204" pitchFamily="34" charset="0"/>
                <a:cs typeface="Times New Roman" panose="02020603050405020304" pitchFamily="18" charset="0"/>
              </a:rPr>
              <a:t>, cujus </a:t>
            </a:r>
            <a:r>
              <a:rPr lang="fr-FR" sz="1800" i="1" dirty="0" err="1">
                <a:latin typeface="Aptos" panose="020B0004020202020204" pitchFamily="34" charset="0"/>
                <a:cs typeface="Times New Roman" panose="02020603050405020304" pitchFamily="18" charset="0"/>
              </a:rPr>
              <a:t>potestas</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omnia</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regna</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habebit</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quae</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protegit</a:t>
            </a:r>
            <a:r>
              <a:rPr lang="fr-FR" sz="1800" dirty="0">
                <a:latin typeface="Aptos" panose="020B0004020202020204" pitchFamily="34" charset="0"/>
                <a:cs typeface="Times New Roman" panose="02020603050405020304" pitchFamily="18" charset="0"/>
              </a:rPr>
              <a:t>. »</a:t>
            </a:r>
          </a:p>
          <a:p>
            <a:pPr marL="0" indent="0" algn="just">
              <a:buNone/>
            </a:pPr>
            <a:endParaRPr lang="fr-FR" sz="1800" dirty="0">
              <a:latin typeface="Aptos" panose="020B0004020202020204" pitchFamily="34" charset="0"/>
              <a:cs typeface="Times New Roman" panose="02020603050405020304" pitchFamily="18" charset="0"/>
            </a:endParaRPr>
          </a:p>
          <a:p>
            <a:pPr marL="0" indent="0" algn="just">
              <a:buNone/>
            </a:pPr>
            <a:r>
              <a:rPr lang="fr-FR" sz="1800" dirty="0">
                <a:latin typeface="Aptos" panose="020B0004020202020204" pitchFamily="34" charset="0"/>
                <a:cs typeface="Times New Roman" panose="02020603050405020304" pitchFamily="18" charset="0"/>
              </a:rPr>
              <a:t>« En effet, l'étoile et le dragon de feu [la comète] qui l'accompagne vous représentent, et le rayon qui s'étend vers la côte gauloise indique que vous aurez un fils très puissant, au pouvoir duquel seront soumis tous les royaumes sur lesquels s'étend le rayon. » </a:t>
            </a:r>
          </a:p>
          <a:p>
            <a:pPr marL="0" indent="0" algn="r">
              <a:buNone/>
            </a:pPr>
            <a:r>
              <a:rPr lang="fr-FR" sz="1800" dirty="0">
                <a:latin typeface="Aptos" panose="020B0004020202020204" pitchFamily="34" charset="0"/>
                <a:cs typeface="Times New Roman" panose="02020603050405020304" pitchFamily="18" charset="0"/>
              </a:rPr>
              <a:t>Chap. 15, VIII.</a:t>
            </a:r>
          </a:p>
          <a:p>
            <a:pPr marL="0" indent="0">
              <a:buNone/>
            </a:pPr>
            <a:endParaRPr lang="fr-FR" sz="1800" dirty="0">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AB5B8475-37B6-E541-B143-62429C2E8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444" y="675861"/>
            <a:ext cx="4121426" cy="5963477"/>
          </a:xfrm>
          <a:prstGeom prst="rect">
            <a:avLst/>
          </a:prstGeom>
        </p:spPr>
      </p:pic>
    </p:spTree>
    <p:extLst>
      <p:ext uri="{BB962C8B-B14F-4D97-AF65-F5344CB8AC3E}">
        <p14:creationId xmlns:p14="http://schemas.microsoft.com/office/powerpoint/2010/main" val="1659990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910D5926-D4F9-41BB-B718-49A5C35C8698}"/>
              </a:ext>
            </a:extLst>
          </p:cNvPr>
          <p:cNvSpPr>
            <a:spLocks noGrp="1"/>
          </p:cNvSpPr>
          <p:nvPr>
            <p:ph idx="1"/>
          </p:nvPr>
        </p:nvSpPr>
        <p:spPr>
          <a:xfrm>
            <a:off x="1134717" y="706220"/>
            <a:ext cx="9922566" cy="5445560"/>
          </a:xfrm>
        </p:spPr>
        <p:txBody>
          <a:bodyPr>
            <a:normAutofit/>
          </a:bodyPr>
          <a:lstStyle/>
          <a:p>
            <a:pPr marL="0" indent="0" algn="just">
              <a:buNone/>
            </a:pPr>
            <a:endParaRPr lang="fr-FR" dirty="0"/>
          </a:p>
          <a:p>
            <a:pPr marL="0" indent="0" algn="just">
              <a:buNone/>
            </a:pPr>
            <a:endParaRPr lang="fr-FR" sz="1800" b="1" u="sng" dirty="0">
              <a:latin typeface="Times New Roman" panose="02020603050405020304" pitchFamily="18" charset="0"/>
              <a:cs typeface="Times New Roman" panose="02020603050405020304" pitchFamily="18" charset="0"/>
            </a:endParaRPr>
          </a:p>
          <a:p>
            <a:pPr marL="0" indent="0" algn="just">
              <a:buNone/>
            </a:pPr>
            <a:r>
              <a:rPr lang="fr-FR" sz="1900" dirty="0">
                <a:latin typeface="Aptos" panose="020B0004020202020204" pitchFamily="34" charset="0"/>
                <a:cs typeface="Times New Roman" panose="02020603050405020304" pitchFamily="18" charset="0"/>
              </a:rPr>
              <a:t>« Pour accomplir votre désir, il vous faut recourir à des moyens dont on n'a jamais entendu parler de votre temps. Je sais, par la force de mon art, vous donner l'exacte ressemblance de </a:t>
            </a:r>
            <a:r>
              <a:rPr lang="fr-FR" sz="1900" dirty="0" err="1">
                <a:latin typeface="Aptos" panose="020B0004020202020204" pitchFamily="34" charset="0"/>
                <a:cs typeface="Times New Roman" panose="02020603050405020304" pitchFamily="18" charset="0"/>
              </a:rPr>
              <a:t>Gorlois</a:t>
            </a:r>
            <a:r>
              <a:rPr lang="fr-FR" sz="1900" dirty="0">
                <a:latin typeface="Aptos" panose="020B0004020202020204" pitchFamily="34" charset="0"/>
                <a:cs typeface="Times New Roman" panose="02020603050405020304" pitchFamily="18" charset="0"/>
              </a:rPr>
              <a:t>, de telle sorte qu'à tous égards vous ne sembliez pas être autre chose que lui. Si vous obéissez à mes prescriptions, je vous métamorphoserai en </a:t>
            </a:r>
            <a:r>
              <a:rPr lang="fr-FR" sz="1900" dirty="0" err="1">
                <a:latin typeface="Aptos" panose="020B0004020202020204" pitchFamily="34" charset="0"/>
                <a:cs typeface="Times New Roman" panose="02020603050405020304" pitchFamily="18" charset="0"/>
              </a:rPr>
              <a:t>Gorlois</a:t>
            </a:r>
            <a:r>
              <a:rPr lang="fr-FR" sz="1900" dirty="0">
                <a:latin typeface="Aptos" panose="020B0004020202020204" pitchFamily="34" charset="0"/>
                <a:cs typeface="Times New Roman" panose="02020603050405020304" pitchFamily="18" charset="0"/>
              </a:rPr>
              <a:t>, et </a:t>
            </a:r>
            <a:r>
              <a:rPr lang="fr-FR" sz="1900" dirty="0" err="1">
                <a:latin typeface="Aptos" panose="020B0004020202020204" pitchFamily="34" charset="0"/>
                <a:cs typeface="Times New Roman" panose="02020603050405020304" pitchFamily="18" charset="0"/>
              </a:rPr>
              <a:t>Ulfin</a:t>
            </a:r>
            <a:r>
              <a:rPr lang="fr-FR" sz="1900" dirty="0">
                <a:latin typeface="Aptos" panose="020B0004020202020204" pitchFamily="34" charset="0"/>
                <a:cs typeface="Times New Roman" panose="02020603050405020304" pitchFamily="18" charset="0"/>
              </a:rPr>
              <a:t> en Jourdain de </a:t>
            </a:r>
            <a:r>
              <a:rPr lang="fr-FR" sz="1900" dirty="0" err="1">
                <a:latin typeface="Aptos" panose="020B0004020202020204" pitchFamily="34" charset="0"/>
                <a:cs typeface="Times New Roman" panose="02020603050405020304" pitchFamily="18" charset="0"/>
              </a:rPr>
              <a:t>Tintagel</a:t>
            </a:r>
            <a:r>
              <a:rPr lang="fr-FR" sz="1900" dirty="0">
                <a:latin typeface="Aptos" panose="020B0004020202020204" pitchFamily="34" charset="0"/>
                <a:cs typeface="Times New Roman" panose="02020603050405020304" pitchFamily="18" charset="0"/>
              </a:rPr>
              <a:t>, son ami familier. Moi-même, transformé en une autre forme, je serai le troisième personnage de l'aventure, et sous ce déguisement, vous pourrez vous rendre en toute sécurité dans la ville où se trouve </a:t>
            </a:r>
            <a:r>
              <a:rPr lang="fr-FR" sz="1900" dirty="0" err="1">
                <a:latin typeface="Aptos" panose="020B0004020202020204" pitchFamily="34" charset="0"/>
                <a:cs typeface="Times New Roman" panose="02020603050405020304" pitchFamily="18" charset="0"/>
              </a:rPr>
              <a:t>Igernedeic</a:t>
            </a:r>
            <a:r>
              <a:rPr lang="fr-FR" sz="1900" dirty="0">
                <a:latin typeface="Aptos" panose="020B0004020202020204" pitchFamily="34" charset="0"/>
                <a:cs typeface="Times New Roman" panose="02020603050405020304" pitchFamily="18" charset="0"/>
              </a:rPr>
              <a:t> et la rencontrer. » </a:t>
            </a:r>
          </a:p>
          <a:p>
            <a:pPr marL="0" indent="0" algn="r">
              <a:buNone/>
            </a:pPr>
            <a:r>
              <a:rPr lang="fr-FR" sz="1900" dirty="0">
                <a:latin typeface="Aptos" panose="020B0004020202020204" pitchFamily="34" charset="0"/>
                <a:cs typeface="Times New Roman" panose="02020603050405020304" pitchFamily="18" charset="0"/>
              </a:rPr>
              <a:t>(HRB)</a:t>
            </a:r>
          </a:p>
          <a:p>
            <a:pPr marL="0" indent="0" algn="just">
              <a:buNone/>
            </a:pPr>
            <a:endParaRPr lang="fr-FR" sz="1800" dirty="0">
              <a:latin typeface="Aptos" panose="020B0004020202020204" pitchFamily="34" charset="0"/>
              <a:cs typeface="Times New Roman" panose="02020603050405020304" pitchFamily="18" charset="0"/>
            </a:endParaRPr>
          </a:p>
          <a:p>
            <a:pPr marL="0" indent="0" algn="just">
              <a:buNone/>
            </a:pPr>
            <a:r>
              <a:rPr lang="fr-FR" sz="2000" dirty="0">
                <a:latin typeface="Aptos" panose="020B0004020202020204" pitchFamily="34" charset="0"/>
                <a:cs typeface="Times New Roman" panose="02020603050405020304" pitchFamily="18" charset="0"/>
              </a:rPr>
              <a:t>Le récit de cette métamorphose entre en résonance avec la naissance d’</a:t>
            </a:r>
            <a:r>
              <a:rPr lang="fr-FR" sz="2000" b="1" dirty="0">
                <a:latin typeface="Aptos" panose="020B0004020202020204" pitchFamily="34" charset="0"/>
                <a:cs typeface="Times New Roman" panose="02020603050405020304" pitchFamily="18" charset="0"/>
              </a:rPr>
              <a:t>Hercule</a:t>
            </a:r>
            <a:r>
              <a:rPr lang="fr-FR" sz="2000" dirty="0">
                <a:latin typeface="Aptos" panose="020B0004020202020204" pitchFamily="34" charset="0"/>
                <a:cs typeface="Times New Roman" panose="02020603050405020304" pitchFamily="18" charset="0"/>
              </a:rPr>
              <a:t> et d’</a:t>
            </a:r>
            <a:r>
              <a:rPr lang="fr-FR" sz="2000" b="1" dirty="0">
                <a:latin typeface="Aptos" panose="020B0004020202020204" pitchFamily="34" charset="0"/>
                <a:cs typeface="Times New Roman" panose="02020603050405020304" pitchFamily="18" charset="0"/>
              </a:rPr>
              <a:t>Alexandre (</a:t>
            </a:r>
            <a:r>
              <a:rPr lang="fr-FR" sz="2000" dirty="0">
                <a:latin typeface="Aptos" panose="020B0004020202020204" pitchFamily="34" charset="0"/>
                <a:cs typeface="Times New Roman" panose="02020603050405020304" pitchFamily="18" charset="0"/>
              </a:rPr>
              <a:t>(Zeus, pour séduire Alcmène, se métamorphose en son mari, Amphitryon), mais fait également penser à la conception du roi Salomon (David épousant Bethsabée, la femme du roi </a:t>
            </a:r>
            <a:r>
              <a:rPr lang="fr-FR" sz="2000" dirty="0" err="1">
                <a:latin typeface="Aptos" panose="020B0004020202020204" pitchFamily="34" charset="0"/>
                <a:cs typeface="Times New Roman" panose="02020603050405020304" pitchFamily="18" charset="0"/>
              </a:rPr>
              <a:t>Urie</a:t>
            </a:r>
            <a:r>
              <a:rPr lang="fr-FR" sz="2000" dirty="0">
                <a:latin typeface="Aptos" panose="020B0004020202020204" pitchFamily="34" charset="0"/>
                <a:cs typeface="Times New Roman" panose="02020603050405020304" pitchFamily="18" charset="0"/>
              </a:rPr>
              <a:t>). Enfin, on pense à la naissance du héros celtique </a:t>
            </a:r>
            <a:r>
              <a:rPr lang="fr-FR" sz="2000" dirty="0" err="1">
                <a:latin typeface="Aptos" panose="020B0004020202020204" pitchFamily="34" charset="0"/>
              </a:rPr>
              <a:t>Cuchulainn</a:t>
            </a:r>
            <a:endParaRPr lang="fr-FR" sz="2000" dirty="0">
              <a:latin typeface="Aptos" panose="020B0004020202020204" pitchFamily="34" charset="0"/>
              <a:cs typeface="Times New Roman" panose="02020603050405020304" pitchFamily="18" charset="0"/>
            </a:endParaRPr>
          </a:p>
          <a:p>
            <a:pPr marL="0" indent="0">
              <a:buNone/>
            </a:pPr>
            <a:endParaRPr lang="fr-FR"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848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E88C09-8160-78F7-F839-08076B1B9F9F}"/>
              </a:ext>
            </a:extLst>
          </p:cNvPr>
          <p:cNvSpPr>
            <a:spLocks noGrp="1"/>
          </p:cNvSpPr>
          <p:nvPr>
            <p:ph type="title"/>
          </p:nvPr>
        </p:nvSpPr>
        <p:spPr/>
        <p:txBody>
          <a:bodyPr/>
          <a:lstStyle/>
          <a:p>
            <a:endParaRPr lang="fr-FR"/>
          </a:p>
        </p:txBody>
      </p:sp>
      <p:pic>
        <p:nvPicPr>
          <p:cNvPr id="1026" name="Picture 2" descr="Arturus Rex, le roi Arthur combattant le Chapalu (?)">
            <a:extLst>
              <a:ext uri="{FF2B5EF4-FFF2-40B4-BE49-F238E27FC236}">
                <a16:creationId xmlns:a16="http://schemas.microsoft.com/office/drawing/2014/main" id="{41435E62-2366-8775-D627-37535C8B14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7375" y="179510"/>
            <a:ext cx="8357249" cy="6498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775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910D5926-D4F9-41BB-B718-49A5C35C8698}"/>
              </a:ext>
            </a:extLst>
          </p:cNvPr>
          <p:cNvSpPr>
            <a:spLocks noGrp="1"/>
          </p:cNvSpPr>
          <p:nvPr>
            <p:ph idx="1"/>
          </p:nvPr>
        </p:nvSpPr>
        <p:spPr>
          <a:xfrm>
            <a:off x="838200" y="276447"/>
            <a:ext cx="10515600" cy="5964865"/>
          </a:xfrm>
        </p:spPr>
        <p:txBody>
          <a:bodyPr>
            <a:normAutofit/>
          </a:bodyPr>
          <a:lstStyle/>
          <a:p>
            <a:pPr marL="0" indent="0" algn="just">
              <a:buNone/>
            </a:pPr>
            <a:endParaRPr lang="fr-FR" dirty="0"/>
          </a:p>
          <a:p>
            <a:pPr marL="0" indent="0" algn="just">
              <a:buNone/>
            </a:pPr>
            <a:endParaRPr lang="fr-FR" sz="1800" b="1" u="sng" dirty="0">
              <a:latin typeface="Times New Roman" panose="02020603050405020304" pitchFamily="18" charset="0"/>
              <a:cs typeface="Times New Roman" panose="02020603050405020304" pitchFamily="18" charset="0"/>
            </a:endParaRPr>
          </a:p>
          <a:p>
            <a:pPr marL="0" indent="0" algn="just">
              <a:buNone/>
            </a:pPr>
            <a:r>
              <a:rPr lang="fr-FR" sz="1800" dirty="0">
                <a:latin typeface="Aptos" panose="020B0004020202020204" pitchFamily="34" charset="0"/>
                <a:cs typeface="Times New Roman" panose="02020603050405020304" pitchFamily="18" charset="0"/>
              </a:rPr>
              <a:t>3 hypothèses principales : </a:t>
            </a:r>
          </a:p>
          <a:p>
            <a:pPr lvl="0" algn="just"/>
            <a:r>
              <a:rPr lang="fr-FR" sz="1800" dirty="0">
                <a:latin typeface="Aptos" panose="020B0004020202020204" pitchFamily="34" charset="0"/>
                <a:cs typeface="Times New Roman" panose="02020603050405020304" pitchFamily="18" charset="0"/>
              </a:rPr>
              <a:t>Origine antique // Hercule</a:t>
            </a:r>
          </a:p>
          <a:p>
            <a:pPr lvl="0" algn="just"/>
            <a:r>
              <a:rPr lang="fr-FR" sz="1800" dirty="0">
                <a:latin typeface="Aptos" panose="020B0004020202020204" pitchFamily="34" charset="0"/>
                <a:cs typeface="Times New Roman" panose="02020603050405020304" pitchFamily="18" charset="0"/>
              </a:rPr>
              <a:t>Origine biblique // Salomon</a:t>
            </a:r>
          </a:p>
          <a:p>
            <a:pPr lvl="0" algn="just"/>
            <a:r>
              <a:rPr lang="fr-FR" sz="1800" dirty="0">
                <a:latin typeface="Aptos" panose="020B0004020202020204" pitchFamily="34" charset="0"/>
                <a:cs typeface="Times New Roman" panose="02020603050405020304" pitchFamily="18" charset="0"/>
              </a:rPr>
              <a:t>Origine celtique // </a:t>
            </a:r>
            <a:r>
              <a:rPr lang="fr-FR" sz="1800" dirty="0" err="1">
                <a:latin typeface="Aptos" panose="020B0004020202020204" pitchFamily="34" charset="0"/>
                <a:cs typeface="Times New Roman" panose="02020603050405020304" pitchFamily="18" charset="0"/>
              </a:rPr>
              <a:t>Cuchulainn</a:t>
            </a:r>
            <a:endParaRPr lang="fr-FR" sz="1800" dirty="0">
              <a:latin typeface="Aptos" panose="020B0004020202020204" pitchFamily="34" charset="0"/>
              <a:cs typeface="Times New Roman" panose="02020603050405020304" pitchFamily="18" charset="0"/>
            </a:endParaRPr>
          </a:p>
          <a:p>
            <a:pPr marL="0" indent="0" algn="just">
              <a:buNone/>
            </a:pPr>
            <a:endParaRPr lang="fr-FR" sz="1800" dirty="0">
              <a:latin typeface="Aptos" panose="020B0004020202020204" pitchFamily="34" charset="0"/>
              <a:cs typeface="Times New Roman" panose="02020603050405020304" pitchFamily="18" charset="0"/>
            </a:endParaRPr>
          </a:p>
          <a:p>
            <a:pPr marL="0" indent="0" algn="just">
              <a:buNone/>
            </a:pPr>
            <a:r>
              <a:rPr lang="fr-FR" sz="1800" dirty="0">
                <a:latin typeface="Aptos" panose="020B0004020202020204" pitchFamily="34" charset="0"/>
                <a:cs typeface="Times New Roman" panose="02020603050405020304" pitchFamily="18" charset="0"/>
              </a:rPr>
              <a:t>L’ambiguïté de la naissance d’Arthur, entre bâtardise et légitimité, se conforme au modèle de la légende type de l’enfance du héros, et trouve sans doute sa source dans des récits antiques et mythiques irlandais, mais se voit apposer comme en surimpression un modèle biblique, celui de la naissance de Salomon. </a:t>
            </a:r>
          </a:p>
          <a:p>
            <a:pPr marL="0" indent="0" algn="just">
              <a:buNone/>
            </a:pPr>
            <a:endParaRPr lang="fr-FR" sz="1800" dirty="0">
              <a:latin typeface="Aptos" panose="020B0004020202020204" pitchFamily="34" charset="0"/>
              <a:cs typeface="Times New Roman" panose="02020603050405020304" pitchFamily="18" charset="0"/>
            </a:endParaRPr>
          </a:p>
          <a:p>
            <a:pPr marL="0" indent="0" algn="just">
              <a:buNone/>
            </a:pPr>
            <a:r>
              <a:rPr lang="fr-FR" sz="1800" dirty="0">
                <a:latin typeface="Aptos" panose="020B0004020202020204" pitchFamily="34" charset="0"/>
                <a:cs typeface="Times New Roman" panose="02020603050405020304" pitchFamily="18" charset="0"/>
              </a:rPr>
              <a:t>« En résumé, la « légende-type » du héros comprend une naissance extraordinaire, une enfance obscure, un retour triomphal et une accession à la royauté. Le héros vengeur se signale par une force surhumaine ; vainqueur de monstres, fondateur de villes, porteur de civilisation, il a une existence glorieuse et sa mort est prématurée. »</a:t>
            </a:r>
          </a:p>
          <a:p>
            <a:pPr marL="0" indent="0" algn="r">
              <a:buNone/>
            </a:pPr>
            <a:r>
              <a:rPr lang="fr-FR" sz="1800" dirty="0">
                <a:latin typeface="Aptos" panose="020B0004020202020204" pitchFamily="34" charset="0"/>
                <a:cs typeface="Times New Roman" panose="02020603050405020304" pitchFamily="18" charset="0"/>
              </a:rPr>
              <a:t>Laurence </a:t>
            </a:r>
            <a:r>
              <a:rPr lang="fr-FR" sz="1800" dirty="0" err="1">
                <a:latin typeface="Aptos" panose="020B0004020202020204" pitchFamily="34" charset="0"/>
                <a:cs typeface="Times New Roman" panose="02020603050405020304" pitchFamily="18" charset="0"/>
              </a:rPr>
              <a:t>Mathey</a:t>
            </a:r>
            <a:r>
              <a:rPr lang="fr-FR" sz="1800" dirty="0">
                <a:latin typeface="Aptos" panose="020B0004020202020204" pitchFamily="34" charset="0"/>
                <a:cs typeface="Times New Roman" panose="02020603050405020304" pitchFamily="18" charset="0"/>
              </a:rPr>
              <a:t>-Maille, « Le roi Arthur chez Geoffroi et Wace : la naissance du héros »</a:t>
            </a:r>
          </a:p>
          <a:p>
            <a:pPr marL="0" indent="0" algn="just">
              <a:buNone/>
            </a:pPr>
            <a:endParaRPr lang="fr-F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365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910D5926-D4F9-41BB-B718-49A5C35C8698}"/>
              </a:ext>
            </a:extLst>
          </p:cNvPr>
          <p:cNvSpPr>
            <a:spLocks noGrp="1"/>
          </p:cNvSpPr>
          <p:nvPr>
            <p:ph idx="1"/>
          </p:nvPr>
        </p:nvSpPr>
        <p:spPr>
          <a:xfrm>
            <a:off x="383812" y="706220"/>
            <a:ext cx="11424376" cy="5445560"/>
          </a:xfrm>
        </p:spPr>
        <p:txBody>
          <a:bodyPr>
            <a:normAutofit/>
          </a:bodyPr>
          <a:lstStyle/>
          <a:p>
            <a:pPr marL="0" indent="0" algn="just">
              <a:buNone/>
            </a:pPr>
            <a:endParaRPr lang="fr-FR" sz="1800" b="1" u="sng" dirty="0">
              <a:latin typeface="Times New Roman" panose="02020603050405020304" pitchFamily="18" charset="0"/>
              <a:cs typeface="Times New Roman" panose="02020603050405020304" pitchFamily="18" charset="0"/>
            </a:endParaRPr>
          </a:p>
          <a:p>
            <a:pPr marL="0" indent="0" algn="just">
              <a:buNone/>
            </a:pPr>
            <a:r>
              <a:rPr lang="fr-FR" sz="2400" b="1" dirty="0">
                <a:latin typeface="Aptos" panose="020B0004020202020204" pitchFamily="34" charset="0"/>
                <a:ea typeface="Calibri" panose="020F0502020204030204" pitchFamily="34" charset="0"/>
                <a:cs typeface="Times New Roman" panose="02020603050405020304" pitchFamily="18" charset="0"/>
              </a:rPr>
              <a:t>Malgré une naissance « problématique », le règne d’Arthur est légitime </a:t>
            </a:r>
            <a:r>
              <a:rPr lang="fr-FR" sz="2400" dirty="0">
                <a:latin typeface="Aptos" panose="020B0004020202020204" pitchFamily="34" charset="0"/>
                <a:ea typeface="Calibri" panose="020F0502020204030204" pitchFamily="34" charset="0"/>
                <a:cs typeface="Times New Roman" panose="02020603050405020304" pitchFamily="18" charset="0"/>
              </a:rPr>
              <a:t>: </a:t>
            </a:r>
          </a:p>
          <a:p>
            <a:pPr marL="0" indent="0" algn="just">
              <a:buNone/>
            </a:pPr>
            <a:endParaRPr lang="fr-FR" sz="2400" dirty="0">
              <a:latin typeface="Aptos" panose="020B0004020202020204" pitchFamily="34" charset="0"/>
              <a:ea typeface="Calibri" panose="020F0502020204030204" pitchFamily="34" charset="0"/>
              <a:cs typeface="Times New Roman" panose="02020603050405020304" pitchFamily="18" charset="0"/>
            </a:endParaRPr>
          </a:p>
          <a:p>
            <a:pPr marL="0" indent="0" algn="just">
              <a:buNone/>
            </a:pPr>
            <a:r>
              <a:rPr lang="fr-FR" sz="2400" dirty="0">
                <a:latin typeface="Aptos" panose="020B0004020202020204" pitchFamily="34" charset="0"/>
                <a:cs typeface="Times New Roman" panose="02020603050405020304" pitchFamily="18" charset="0"/>
              </a:rPr>
              <a:t>« Il y était poussé par </a:t>
            </a:r>
            <a:r>
              <a:rPr lang="fr-FR" sz="2400" b="1" dirty="0">
                <a:latin typeface="Aptos" panose="020B0004020202020204" pitchFamily="34" charset="0"/>
                <a:cs typeface="Times New Roman" panose="02020603050405020304" pitchFamily="18" charset="0"/>
              </a:rPr>
              <a:t>la justice de la cause</a:t>
            </a:r>
            <a:r>
              <a:rPr lang="fr-FR" sz="2400" dirty="0">
                <a:latin typeface="Aptos" panose="020B0004020202020204" pitchFamily="34" charset="0"/>
                <a:cs typeface="Times New Roman" panose="02020603050405020304" pitchFamily="18" charset="0"/>
              </a:rPr>
              <a:t>, puisque toute la monarchie britannique lui appartenait par droit héréditaire. » </a:t>
            </a:r>
          </a:p>
          <a:p>
            <a:pPr marL="0" indent="0" algn="r">
              <a:buNone/>
            </a:pPr>
            <a:r>
              <a:rPr lang="fr-FR" sz="2400" dirty="0">
                <a:latin typeface="Aptos" panose="020B0004020202020204" pitchFamily="34" charset="0"/>
                <a:cs typeface="Times New Roman" panose="02020603050405020304" pitchFamily="18" charset="0"/>
              </a:rPr>
              <a:t>Geoffroi de Monmouth, 1, IX</a:t>
            </a:r>
            <a:endParaRPr lang="fr-FR" sz="2400" dirty="0">
              <a:latin typeface="Aptos" panose="020B0004020202020204" pitchFamily="34" charset="0"/>
              <a:ea typeface="Calibri" panose="020F0502020204030204" pitchFamily="34" charset="0"/>
              <a:cs typeface="Times New Roman" panose="02020603050405020304" pitchFamily="18" charset="0"/>
            </a:endParaRPr>
          </a:p>
          <a:p>
            <a:pPr marL="0" indent="0" algn="just">
              <a:buNone/>
            </a:pPr>
            <a:endParaRPr lang="fr-FR" sz="2400" dirty="0">
              <a:latin typeface="Aptos" panose="020B0004020202020204" pitchFamily="34" charset="0"/>
            </a:endParaRPr>
          </a:p>
          <a:p>
            <a:pPr marL="0" indent="0" algn="just">
              <a:buNone/>
            </a:pPr>
            <a:r>
              <a:rPr lang="fr-FR" sz="2400" dirty="0">
                <a:latin typeface="Aptos" panose="020B0004020202020204" pitchFamily="34" charset="0"/>
              </a:rPr>
              <a:t>Dans,</a:t>
            </a:r>
            <a:r>
              <a:rPr lang="fr-FR" sz="2400" i="1" dirty="0">
                <a:latin typeface="Aptos" panose="020B0004020202020204" pitchFamily="34" charset="0"/>
              </a:rPr>
              <a:t> Merlin</a:t>
            </a:r>
            <a:r>
              <a:rPr lang="fr-FR" sz="2400" dirty="0">
                <a:latin typeface="Aptos" panose="020B0004020202020204" pitchFamily="34" charset="0"/>
              </a:rPr>
              <a:t> de Robert de </a:t>
            </a:r>
            <a:r>
              <a:rPr lang="fr-FR" sz="2400" dirty="0" err="1">
                <a:latin typeface="Aptos" panose="020B0004020202020204" pitchFamily="34" charset="0"/>
              </a:rPr>
              <a:t>Boron</a:t>
            </a:r>
            <a:r>
              <a:rPr lang="fr-FR" sz="2400" dirty="0">
                <a:latin typeface="Aptos" panose="020B0004020202020204" pitchFamily="34" charset="0"/>
              </a:rPr>
              <a:t> (</a:t>
            </a:r>
            <a:r>
              <a:rPr lang="fr-FR" sz="2400" cap="small" dirty="0" err="1">
                <a:latin typeface="Aptos" panose="020B0004020202020204" pitchFamily="34" charset="0"/>
              </a:rPr>
              <a:t>xiii</a:t>
            </a:r>
            <a:r>
              <a:rPr lang="fr-FR" sz="2400" baseline="30000" dirty="0" err="1">
                <a:latin typeface="Aptos" panose="020B0004020202020204" pitchFamily="34" charset="0"/>
              </a:rPr>
              <a:t>e</a:t>
            </a:r>
            <a:r>
              <a:rPr lang="fr-FR" sz="2400" dirty="0">
                <a:latin typeface="Aptos" panose="020B0004020202020204" pitchFamily="34" charset="0"/>
              </a:rPr>
              <a:t> siècle) ce sera différent, Arthur devra prouver sa légitimité en retirant Excalibur du perron. </a:t>
            </a:r>
          </a:p>
          <a:p>
            <a:pPr marL="0" indent="0" algn="just">
              <a:buNone/>
            </a:pPr>
            <a:endParaRPr lang="fr-F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069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FD607B-0F47-6B06-CC7D-397A2B5BD406}"/>
              </a:ext>
            </a:extLst>
          </p:cNvPr>
          <p:cNvSpPr>
            <a:spLocks noGrp="1"/>
          </p:cNvSpPr>
          <p:nvPr>
            <p:ph type="ctrTitle"/>
          </p:nvPr>
        </p:nvSpPr>
        <p:spPr>
          <a:xfrm>
            <a:off x="1523999" y="1122363"/>
            <a:ext cx="9385005" cy="2387600"/>
          </a:xfrm>
        </p:spPr>
        <p:txBody>
          <a:bodyPr/>
          <a:lstStyle/>
          <a:p>
            <a:r>
              <a:rPr lang="fr-FR" dirty="0">
                <a:latin typeface="Aptos" panose="020B0004020202020204" pitchFamily="34" charset="0"/>
              </a:rPr>
              <a:t>III. Comment meurt un roi ? </a:t>
            </a:r>
          </a:p>
        </p:txBody>
      </p:sp>
      <p:sp>
        <p:nvSpPr>
          <p:cNvPr id="3" name="Sous-titre 2">
            <a:extLst>
              <a:ext uri="{FF2B5EF4-FFF2-40B4-BE49-F238E27FC236}">
                <a16:creationId xmlns:a16="http://schemas.microsoft.com/office/drawing/2014/main" id="{D0B1954B-6F22-BD5A-842C-EFF3DC561DD6}"/>
              </a:ext>
            </a:extLst>
          </p:cNvPr>
          <p:cNvSpPr>
            <a:spLocks noGrp="1"/>
          </p:cNvSpPr>
          <p:nvPr>
            <p:ph type="subTitle" idx="1"/>
          </p:nvPr>
        </p:nvSpPr>
        <p:spPr/>
        <p:txBody>
          <a:bodyPr/>
          <a:lstStyle/>
          <a:p>
            <a:r>
              <a:rPr lang="fr-FR" dirty="0"/>
              <a:t>La mort et l’espoir du retour </a:t>
            </a:r>
          </a:p>
        </p:txBody>
      </p:sp>
    </p:spTree>
    <p:extLst>
      <p:ext uri="{BB962C8B-B14F-4D97-AF65-F5344CB8AC3E}">
        <p14:creationId xmlns:p14="http://schemas.microsoft.com/office/powerpoint/2010/main" val="3985384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DC8584B-87BA-4CF8-8025-D155E7FBACB4}"/>
              </a:ext>
            </a:extLst>
          </p:cNvPr>
          <p:cNvSpPr>
            <a:spLocks noGrp="1"/>
          </p:cNvSpPr>
          <p:nvPr>
            <p:ph idx="1"/>
          </p:nvPr>
        </p:nvSpPr>
        <p:spPr>
          <a:xfrm>
            <a:off x="838200" y="1404730"/>
            <a:ext cx="10515600" cy="5453270"/>
          </a:xfrm>
        </p:spPr>
        <p:txBody>
          <a:bodyPr>
            <a:normAutofit/>
          </a:bodyPr>
          <a:lstStyle/>
          <a:p>
            <a:pPr marL="0" indent="0" algn="just">
              <a:buNone/>
            </a:pPr>
            <a:endParaRPr lang="fr-FR" sz="1800" dirty="0">
              <a:latin typeface="Times New Roman" panose="02020603050405020304" pitchFamily="18" charset="0"/>
              <a:cs typeface="Times New Roman" panose="02020603050405020304" pitchFamily="18" charset="0"/>
            </a:endParaRPr>
          </a:p>
          <a:p>
            <a:pPr marL="0" indent="0" algn="just">
              <a:buNone/>
            </a:pPr>
            <a:r>
              <a:rPr lang="fr-FR" sz="2000" dirty="0">
                <a:latin typeface="Aptos" panose="020B0004020202020204" pitchFamily="34" charset="0"/>
                <a:cs typeface="Times New Roman" panose="02020603050405020304" pitchFamily="18" charset="0"/>
              </a:rPr>
              <a:t>« C’est dans cette même bataille que notre illustre roi Arthur fut mortellement blessé ; il fut alors transporté dans l’île d’Avalon pour y soigner ses blessures. Arthur abandonna la couronne de Bretagne à son parent Constantin, qui était le fils de Cador, duc de Cornouailles. C’était en l’an 542 </a:t>
            </a:r>
            <a:r>
              <a:rPr lang="fr-FR" sz="2000" dirty="0" err="1">
                <a:latin typeface="Aptos" panose="020B0004020202020204" pitchFamily="34" charset="0"/>
                <a:cs typeface="Times New Roman" panose="02020603050405020304" pitchFamily="18" charset="0"/>
              </a:rPr>
              <a:t>ap</a:t>
            </a:r>
            <a:r>
              <a:rPr lang="fr-FR" sz="2000" dirty="0">
                <a:latin typeface="Aptos" panose="020B0004020202020204" pitchFamily="34" charset="0"/>
                <a:cs typeface="Times New Roman" panose="02020603050405020304" pitchFamily="18" charset="0"/>
              </a:rPr>
              <a:t>. J-C. Que l’âme de notre roi repose en paix ! » </a:t>
            </a:r>
          </a:p>
          <a:p>
            <a:pPr marL="0" indent="0" algn="just">
              <a:buNone/>
            </a:pPr>
            <a:endParaRPr lang="fr-FR" sz="2000" dirty="0">
              <a:latin typeface="Aptos" panose="020B0004020202020204" pitchFamily="34" charset="0"/>
              <a:cs typeface="Times New Roman" panose="02020603050405020304" pitchFamily="18" charset="0"/>
            </a:endParaRPr>
          </a:p>
          <a:p>
            <a:pPr marL="0" indent="0" algn="r">
              <a:buNone/>
            </a:pPr>
            <a:r>
              <a:rPr lang="fr-FR" sz="2000" dirty="0">
                <a:latin typeface="Aptos" panose="020B0004020202020204" pitchFamily="34" charset="0"/>
                <a:cs typeface="Times New Roman" panose="02020603050405020304" pitchFamily="18" charset="0"/>
              </a:rPr>
              <a:t>Geoffroi de Monmouth</a:t>
            </a:r>
          </a:p>
          <a:p>
            <a:pPr marL="0" indent="0" algn="just">
              <a:buNone/>
            </a:pPr>
            <a:endParaRPr lang="fr-FR" sz="2000" dirty="0">
              <a:latin typeface="Aptos" panose="020B0004020202020204" pitchFamily="34" charset="0"/>
              <a:cs typeface="Times New Roman" panose="02020603050405020304" pitchFamily="18" charset="0"/>
            </a:endParaRPr>
          </a:p>
          <a:p>
            <a:pPr marL="0" indent="0" algn="just">
              <a:buNone/>
            </a:pPr>
            <a:r>
              <a:rPr lang="fr-FR" sz="2000" dirty="0">
                <a:latin typeface="Aptos" panose="020B0004020202020204" pitchFamily="34" charset="0"/>
                <a:cs typeface="Times New Roman" panose="02020603050405020304" pitchFamily="18" charset="0"/>
              </a:rPr>
              <a:t>Découverte en 1191, dans l’abbaye de Glastonbury, du tombeau du roi Arthur, enterré sous une croix portant l’inscription : « </a:t>
            </a:r>
            <a:r>
              <a:rPr lang="fr-FR" sz="2000" i="1" dirty="0">
                <a:latin typeface="Aptos" panose="020B0004020202020204" pitchFamily="34" charset="0"/>
                <a:cs typeface="Times New Roman" panose="02020603050405020304" pitchFamily="18" charset="0"/>
              </a:rPr>
              <a:t>Hic jacet </a:t>
            </a:r>
            <a:r>
              <a:rPr lang="fr-FR" sz="2000" i="1" dirty="0" err="1">
                <a:latin typeface="Aptos" panose="020B0004020202020204" pitchFamily="34" charset="0"/>
                <a:cs typeface="Times New Roman" panose="02020603050405020304" pitchFamily="18" charset="0"/>
              </a:rPr>
              <a:t>sepultis</a:t>
            </a:r>
            <a:r>
              <a:rPr lang="fr-FR" sz="2000" i="1" dirty="0">
                <a:latin typeface="Aptos" panose="020B0004020202020204" pitchFamily="34" charset="0"/>
                <a:cs typeface="Times New Roman" panose="02020603050405020304" pitchFamily="18" charset="0"/>
              </a:rPr>
              <a:t> </a:t>
            </a:r>
            <a:r>
              <a:rPr lang="fr-FR" sz="2000" i="1" dirty="0" err="1">
                <a:latin typeface="Aptos" panose="020B0004020202020204" pitchFamily="34" charset="0"/>
                <a:cs typeface="Times New Roman" panose="02020603050405020304" pitchFamily="18" charset="0"/>
              </a:rPr>
              <a:t>inclitus</a:t>
            </a:r>
            <a:r>
              <a:rPr lang="fr-FR" sz="2000" i="1" dirty="0">
                <a:latin typeface="Aptos" panose="020B0004020202020204" pitchFamily="34" charset="0"/>
                <a:cs typeface="Times New Roman" panose="02020603050405020304" pitchFamily="18" charset="0"/>
              </a:rPr>
              <a:t> </a:t>
            </a:r>
            <a:r>
              <a:rPr lang="fr-FR" sz="2000" i="1" dirty="0" err="1">
                <a:latin typeface="Aptos" panose="020B0004020202020204" pitchFamily="34" charset="0"/>
                <a:cs typeface="Times New Roman" panose="02020603050405020304" pitchFamily="18" charset="0"/>
              </a:rPr>
              <a:t>rex</a:t>
            </a:r>
            <a:r>
              <a:rPr lang="fr-FR" sz="2000" i="1" dirty="0">
                <a:latin typeface="Aptos" panose="020B0004020202020204" pitchFamily="34" charset="0"/>
                <a:cs typeface="Times New Roman" panose="02020603050405020304" pitchFamily="18" charset="0"/>
              </a:rPr>
              <a:t> </a:t>
            </a:r>
            <a:r>
              <a:rPr lang="fr-FR" sz="2000" i="1" dirty="0" err="1">
                <a:latin typeface="Aptos" panose="020B0004020202020204" pitchFamily="34" charset="0"/>
                <a:cs typeface="Times New Roman" panose="02020603050405020304" pitchFamily="18" charset="0"/>
              </a:rPr>
              <a:t>arturius</a:t>
            </a:r>
            <a:r>
              <a:rPr lang="fr-FR" sz="2000" i="1" dirty="0">
                <a:latin typeface="Aptos" panose="020B0004020202020204" pitchFamily="34" charset="0"/>
                <a:cs typeface="Times New Roman" panose="02020603050405020304" pitchFamily="18" charset="0"/>
              </a:rPr>
              <a:t> in insula </a:t>
            </a:r>
            <a:r>
              <a:rPr lang="fr-FR" sz="2000" i="1" dirty="0" err="1">
                <a:latin typeface="Aptos" panose="020B0004020202020204" pitchFamily="34" charset="0"/>
                <a:cs typeface="Times New Roman" panose="02020603050405020304" pitchFamily="18" charset="0"/>
              </a:rPr>
              <a:t>avalonia</a:t>
            </a:r>
            <a:r>
              <a:rPr lang="fr-FR" sz="2000" dirty="0">
                <a:latin typeface="Aptos" panose="020B0004020202020204" pitchFamily="34" charset="0"/>
                <a:cs typeface="Times New Roman" panose="02020603050405020304" pitchFamily="18" charset="0"/>
              </a:rPr>
              <a:t> » ; « Là est enterré l’illustre roi Arthur dans l’île d’Avalon ». </a:t>
            </a:r>
          </a:p>
          <a:p>
            <a:pPr marL="0" indent="0" algn="just">
              <a:buNone/>
            </a:pPr>
            <a:endParaRPr lang="fr-FR" sz="2000" dirty="0">
              <a:latin typeface="Times New Roman" panose="02020603050405020304" pitchFamily="18" charset="0"/>
              <a:cs typeface="Times New Roman" panose="02020603050405020304" pitchFamily="18" charset="0"/>
            </a:endParaRPr>
          </a:p>
          <a:p>
            <a:pPr marL="0" indent="0">
              <a:buNone/>
            </a:pPr>
            <a:endParaRPr lang="fr-F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7721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DC8584B-87BA-4CF8-8025-D155E7FBACB4}"/>
              </a:ext>
            </a:extLst>
          </p:cNvPr>
          <p:cNvSpPr>
            <a:spLocks noGrp="1"/>
          </p:cNvSpPr>
          <p:nvPr>
            <p:ph idx="1"/>
          </p:nvPr>
        </p:nvSpPr>
        <p:spPr>
          <a:xfrm>
            <a:off x="838200" y="1404730"/>
            <a:ext cx="10515600" cy="5453270"/>
          </a:xfrm>
        </p:spPr>
        <p:txBody>
          <a:bodyPr>
            <a:normAutofit/>
          </a:bodyPr>
          <a:lstStyle/>
          <a:p>
            <a:pPr marL="0" indent="0" algn="just">
              <a:buNone/>
            </a:pPr>
            <a:endParaRPr lang="fr-FR" sz="1800" dirty="0">
              <a:latin typeface="Times New Roman" panose="02020603050405020304" pitchFamily="18" charset="0"/>
              <a:cs typeface="Times New Roman" panose="02020603050405020304" pitchFamily="18" charset="0"/>
            </a:endParaRPr>
          </a:p>
          <a:p>
            <a:pPr marL="0" indent="0" algn="just">
              <a:buNone/>
            </a:pPr>
            <a:endParaRPr lang="fr-FR" sz="2000" dirty="0">
              <a:latin typeface="Times New Roman" panose="02020603050405020304" pitchFamily="18" charset="0"/>
              <a:cs typeface="Times New Roman" panose="02020603050405020304" pitchFamily="18" charset="0"/>
            </a:endParaRPr>
          </a:p>
          <a:p>
            <a:pPr marL="0" indent="0">
              <a:buNone/>
            </a:pPr>
            <a:endParaRPr lang="fr-FR" sz="1800" dirty="0">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BBC9BD53-1D3E-4546-8D3F-85798BAE4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6869" y="1"/>
            <a:ext cx="5803027" cy="6698974"/>
          </a:xfrm>
          <a:prstGeom prst="rect">
            <a:avLst/>
          </a:prstGeom>
        </p:spPr>
      </p:pic>
    </p:spTree>
    <p:extLst>
      <p:ext uri="{BB962C8B-B14F-4D97-AF65-F5344CB8AC3E}">
        <p14:creationId xmlns:p14="http://schemas.microsoft.com/office/powerpoint/2010/main" val="499236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DC8584B-87BA-4CF8-8025-D155E7FBACB4}"/>
              </a:ext>
            </a:extLst>
          </p:cNvPr>
          <p:cNvSpPr>
            <a:spLocks noGrp="1"/>
          </p:cNvSpPr>
          <p:nvPr>
            <p:ph idx="1"/>
          </p:nvPr>
        </p:nvSpPr>
        <p:spPr>
          <a:xfrm>
            <a:off x="838200" y="1404730"/>
            <a:ext cx="10515600" cy="5453270"/>
          </a:xfrm>
        </p:spPr>
        <p:txBody>
          <a:bodyPr>
            <a:normAutofit/>
          </a:bodyPr>
          <a:lstStyle/>
          <a:p>
            <a:pPr marL="0" indent="0" algn="just">
              <a:buNone/>
            </a:pPr>
            <a:endParaRPr lang="fr-FR" sz="1800" dirty="0">
              <a:latin typeface="Times New Roman" panose="02020603050405020304" pitchFamily="18" charset="0"/>
              <a:cs typeface="Times New Roman" panose="02020603050405020304" pitchFamily="18" charset="0"/>
            </a:endParaRPr>
          </a:p>
          <a:p>
            <a:pPr marL="0" indent="0" algn="just">
              <a:buNone/>
            </a:pPr>
            <a:r>
              <a:rPr lang="fr-FR" sz="1800" dirty="0">
                <a:latin typeface="Aptos" panose="020B0004020202020204" pitchFamily="34" charset="0"/>
                <a:cs typeface="Times New Roman" panose="02020603050405020304" pitchFamily="18" charset="0"/>
              </a:rPr>
              <a:t>&gt; Herman de Laon, </a:t>
            </a:r>
            <a:r>
              <a:rPr lang="fr-FR" sz="1800" i="1" dirty="0">
                <a:latin typeface="Aptos" panose="020B0004020202020204" pitchFamily="34" charset="0"/>
                <a:cs typeface="Times New Roman" panose="02020603050405020304" pitchFamily="18" charset="0"/>
              </a:rPr>
              <a:t>De </a:t>
            </a:r>
            <a:r>
              <a:rPr lang="fr-FR" sz="1800" i="1" dirty="0" err="1">
                <a:latin typeface="Aptos" panose="020B0004020202020204" pitchFamily="34" charset="0"/>
                <a:cs typeface="Times New Roman" panose="02020603050405020304" pitchFamily="18" charset="0"/>
              </a:rPr>
              <a:t>miraculi</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Sanctae</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Mariae</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Laudunensis</a:t>
            </a:r>
            <a:r>
              <a:rPr lang="fr-FR" sz="1800" dirty="0">
                <a:latin typeface="Aptos" panose="020B0004020202020204" pitchFamily="34" charset="0"/>
                <a:cs typeface="Times New Roman" panose="02020603050405020304" pitchFamily="18" charset="0"/>
              </a:rPr>
              <a:t>, ch. XV et XVI, milieu XII</a:t>
            </a:r>
            <a:r>
              <a:rPr lang="fr-FR" sz="1800" baseline="30000" dirty="0">
                <a:latin typeface="Aptos" panose="020B0004020202020204" pitchFamily="34" charset="0"/>
                <a:cs typeface="Times New Roman" panose="02020603050405020304" pitchFamily="18" charset="0"/>
              </a:rPr>
              <a:t>e </a:t>
            </a:r>
          </a:p>
          <a:p>
            <a:pPr marL="0" indent="0" algn="just">
              <a:buNone/>
            </a:pPr>
            <a:r>
              <a:rPr lang="fr-FR" sz="1800" dirty="0">
                <a:latin typeface="Aptos" panose="020B0004020202020204" pitchFamily="34" charset="0"/>
                <a:cs typeface="Times New Roman" panose="02020603050405020304" pitchFamily="18" charset="0"/>
              </a:rPr>
              <a:t>« A </a:t>
            </a:r>
            <a:r>
              <a:rPr lang="fr-FR" sz="1800" dirty="0" err="1">
                <a:latin typeface="Aptos" panose="020B0004020202020204" pitchFamily="34" charset="0"/>
                <a:cs typeface="Times New Roman" panose="02020603050405020304" pitchFamily="18" charset="0"/>
              </a:rPr>
              <a:t>Bodmin</a:t>
            </a:r>
            <a:r>
              <a:rPr lang="fr-FR" sz="1800" dirty="0">
                <a:latin typeface="Aptos" panose="020B0004020202020204" pitchFamily="34" charset="0"/>
                <a:cs typeface="Times New Roman" panose="02020603050405020304" pitchFamily="18" charset="0"/>
              </a:rPr>
              <a:t>, un village de Cornouailles, l’un des clercs aurait été violemment pris à partie par les habitants pour avoir émis des doutes sur le fait qu’Arthur était encore vivant. » </a:t>
            </a:r>
          </a:p>
          <a:p>
            <a:pPr marL="0" indent="0" algn="just">
              <a:buNone/>
            </a:pPr>
            <a:r>
              <a:rPr lang="fr-FR" sz="1800" dirty="0">
                <a:latin typeface="Aptos" panose="020B0004020202020204" pitchFamily="34" charset="0"/>
                <a:cs typeface="Times New Roman" panose="02020603050405020304" pitchFamily="18" charset="0"/>
              </a:rPr>
              <a:t>&gt; Guillaume de </a:t>
            </a:r>
            <a:r>
              <a:rPr lang="fr-FR" sz="1800" dirty="0" err="1">
                <a:latin typeface="Aptos" panose="020B0004020202020204" pitchFamily="34" charset="0"/>
                <a:cs typeface="Times New Roman" panose="02020603050405020304" pitchFamily="18" charset="0"/>
              </a:rPr>
              <a:t>Malmesbury</a:t>
            </a:r>
            <a:r>
              <a:rPr lang="fr-FR" sz="1800"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Gesta</a:t>
            </a:r>
            <a:r>
              <a:rPr lang="fr-FR" sz="1800" i="1" dirty="0">
                <a:latin typeface="Aptos" panose="020B0004020202020204" pitchFamily="34" charset="0"/>
                <a:cs typeface="Times New Roman" panose="02020603050405020304" pitchFamily="18" charset="0"/>
              </a:rPr>
              <a:t> Regum </a:t>
            </a:r>
            <a:r>
              <a:rPr lang="fr-FR" sz="1800" i="1" dirty="0" err="1">
                <a:latin typeface="Aptos" panose="020B0004020202020204" pitchFamily="34" charset="0"/>
                <a:cs typeface="Times New Roman" panose="02020603050405020304" pitchFamily="18" charset="0"/>
              </a:rPr>
              <a:t>Anglorum</a:t>
            </a:r>
            <a:r>
              <a:rPr lang="fr-FR" sz="1800" dirty="0">
                <a:latin typeface="Aptos" panose="020B0004020202020204" pitchFamily="34" charset="0"/>
                <a:cs typeface="Times New Roman" panose="02020603050405020304" pitchFamily="18" charset="0"/>
              </a:rPr>
              <a:t>, 1125 :  « les anciens chants disent qu’il reviendra ». </a:t>
            </a:r>
          </a:p>
          <a:p>
            <a:pPr marL="0" indent="0" algn="just">
              <a:buNone/>
            </a:pPr>
            <a:r>
              <a:rPr lang="fr-FR" sz="1800" dirty="0">
                <a:latin typeface="Aptos" panose="020B0004020202020204" pitchFamily="34" charset="0"/>
                <a:cs typeface="Times New Roman" panose="02020603050405020304" pitchFamily="18" charset="0"/>
              </a:rPr>
              <a:t>&gt; Guillaume de Newburgh (1136-1198) dans l’</a:t>
            </a:r>
            <a:r>
              <a:rPr lang="fr-FR" sz="1800" i="1" dirty="0">
                <a:latin typeface="Aptos" panose="020B0004020202020204" pitchFamily="34" charset="0"/>
                <a:cs typeface="Times New Roman" panose="02020603050405020304" pitchFamily="18" charset="0"/>
              </a:rPr>
              <a:t>Historia </a:t>
            </a:r>
            <a:r>
              <a:rPr lang="fr-FR" sz="1800" i="1" dirty="0" err="1">
                <a:latin typeface="Aptos" panose="020B0004020202020204" pitchFamily="34" charset="0"/>
                <a:cs typeface="Times New Roman" panose="02020603050405020304" pitchFamily="18" charset="0"/>
              </a:rPr>
              <a:t>rerum</a:t>
            </a:r>
            <a:r>
              <a:rPr lang="fr-FR" sz="1800" i="1" dirty="0">
                <a:latin typeface="Aptos" panose="020B0004020202020204" pitchFamily="34" charset="0"/>
                <a:cs typeface="Times New Roman" panose="02020603050405020304" pitchFamily="18" charset="0"/>
              </a:rPr>
              <a:t> </a:t>
            </a:r>
            <a:r>
              <a:rPr lang="fr-FR" sz="1800" i="1" dirty="0" err="1">
                <a:latin typeface="Aptos" panose="020B0004020202020204" pitchFamily="34" charset="0"/>
                <a:cs typeface="Times New Roman" panose="02020603050405020304" pitchFamily="18" charset="0"/>
              </a:rPr>
              <a:t>Anglicarum</a:t>
            </a:r>
            <a:r>
              <a:rPr lang="fr-FR" sz="1800" i="1" dirty="0">
                <a:latin typeface="Aptos" panose="020B0004020202020204" pitchFamily="34" charset="0"/>
                <a:cs typeface="Times New Roman" panose="02020603050405020304" pitchFamily="18" charset="0"/>
              </a:rPr>
              <a:t> </a:t>
            </a:r>
            <a:r>
              <a:rPr lang="fr-FR" sz="1800" dirty="0">
                <a:latin typeface="Aptos" panose="020B0004020202020204" pitchFamily="34" charset="0"/>
                <a:cs typeface="Times New Roman" panose="02020603050405020304" pitchFamily="18" charset="0"/>
              </a:rPr>
              <a:t>critique vertement l’</a:t>
            </a:r>
            <a:r>
              <a:rPr lang="fr-FR" sz="1800" i="1" dirty="0">
                <a:latin typeface="Aptos" panose="020B0004020202020204" pitchFamily="34" charset="0"/>
                <a:cs typeface="Times New Roman" panose="02020603050405020304" pitchFamily="18" charset="0"/>
              </a:rPr>
              <a:t>Historia Regum Britanniae </a:t>
            </a:r>
            <a:r>
              <a:rPr lang="fr-FR" sz="1800" dirty="0">
                <a:latin typeface="Aptos" panose="020B0004020202020204" pitchFamily="34" charset="0"/>
                <a:cs typeface="Times New Roman" panose="02020603050405020304" pitchFamily="18" charset="0"/>
              </a:rPr>
              <a:t>en déclarant qu’il a écrit « pour plaire aux Bretons, dont on rapporte que la plupart sont si bêtes qu’ils attendent le retour d’Arthur, et ne supportent pas d’entendre dire qu’il est mort ». </a:t>
            </a:r>
          </a:p>
          <a:p>
            <a:pPr marL="0" indent="0" algn="just">
              <a:buNone/>
            </a:pPr>
            <a:r>
              <a:rPr lang="fr-FR" sz="1800" dirty="0">
                <a:latin typeface="Aptos" panose="020B0004020202020204" pitchFamily="34" charset="0"/>
                <a:cs typeface="Times New Roman" panose="02020603050405020304" pitchFamily="18" charset="0"/>
              </a:rPr>
              <a:t>&gt; Giraud de Barri, </a:t>
            </a:r>
            <a:r>
              <a:rPr lang="fr-FR" sz="1800" i="1" dirty="0">
                <a:latin typeface="Aptos" panose="020B0004020202020204" pitchFamily="34" charset="0"/>
                <a:cs typeface="Times New Roman" panose="02020603050405020304" pitchFamily="18" charset="0"/>
              </a:rPr>
              <a:t>Speculum </a:t>
            </a:r>
            <a:r>
              <a:rPr lang="fr-FR" sz="1800" i="1" dirty="0" err="1">
                <a:latin typeface="Aptos" panose="020B0004020202020204" pitchFamily="34" charset="0"/>
                <a:cs typeface="Times New Roman" panose="02020603050405020304" pitchFamily="18" charset="0"/>
              </a:rPr>
              <a:t>Ecclesiae</a:t>
            </a:r>
            <a:r>
              <a:rPr lang="fr-FR" sz="1800" dirty="0">
                <a:latin typeface="Aptos" panose="020B0004020202020204" pitchFamily="34" charset="0"/>
                <a:cs typeface="Times New Roman" panose="02020603050405020304" pitchFamily="18" charset="0"/>
              </a:rPr>
              <a:t>, 1216 - les Bretons attendent Arthur « comme les Juifs attendent le Messie ». </a:t>
            </a:r>
          </a:p>
          <a:p>
            <a:pPr marL="0" indent="0" algn="just">
              <a:buNone/>
            </a:pPr>
            <a:r>
              <a:rPr lang="fr-FR" sz="1800" dirty="0">
                <a:latin typeface="Aptos" panose="020B0004020202020204" pitchFamily="34" charset="0"/>
                <a:cs typeface="Times New Roman" panose="02020603050405020304" pitchFamily="18" charset="0"/>
              </a:rPr>
              <a:t>Alain de Lille, XIIIe siècle : « Ceux qui doutent de la survie d’Arthur s’exposent à des jets de pierre de la part des Bretons. » </a:t>
            </a:r>
          </a:p>
          <a:p>
            <a:pPr marL="0" indent="0">
              <a:buNone/>
            </a:pPr>
            <a:endParaRPr lang="fr-F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5783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CD48F9-AA64-4572-2616-0D9EDF06591C}"/>
              </a:ext>
            </a:extLst>
          </p:cNvPr>
          <p:cNvSpPr>
            <a:spLocks noGrp="1"/>
          </p:cNvSpPr>
          <p:nvPr>
            <p:ph type="title"/>
          </p:nvPr>
        </p:nvSpPr>
        <p:spPr/>
        <p:txBody>
          <a:bodyPr/>
          <a:lstStyle/>
          <a:p>
            <a:endParaRPr lang="fr-FR"/>
          </a:p>
        </p:txBody>
      </p:sp>
      <p:pic>
        <p:nvPicPr>
          <p:cNvPr id="2050" name="Picture 2" descr="Wolfram von Eschenbach - Parzival – Müller &amp; Schindler – Cgm 19 – Bayerische Staatsbibliothek (Munich, Germany)">
            <a:extLst>
              <a:ext uri="{FF2B5EF4-FFF2-40B4-BE49-F238E27FC236}">
                <a16:creationId xmlns:a16="http://schemas.microsoft.com/office/drawing/2014/main" id="{D7194A28-B48E-B34C-09AB-C9FC074751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61657" y="53882"/>
            <a:ext cx="4898572" cy="6804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254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49080C-94A6-6703-4758-B914D4CD7E3E}"/>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A8413D8D-56B1-8B8C-BCDF-0E9992858AE8}"/>
              </a:ext>
            </a:extLst>
          </p:cNvPr>
          <p:cNvPicPr>
            <a:picLocks noGrp="1" noChangeAspect="1"/>
          </p:cNvPicPr>
          <p:nvPr>
            <p:ph idx="1"/>
          </p:nvPr>
        </p:nvPicPr>
        <p:blipFill>
          <a:blip r:embed="rId2"/>
          <a:stretch>
            <a:fillRect/>
          </a:stretch>
        </p:blipFill>
        <p:spPr>
          <a:xfrm>
            <a:off x="3505200" y="-98926"/>
            <a:ext cx="4637314" cy="6956926"/>
          </a:xfrm>
          <a:prstGeom prst="rect">
            <a:avLst/>
          </a:prstGeom>
        </p:spPr>
      </p:pic>
    </p:spTree>
    <p:extLst>
      <p:ext uri="{BB962C8B-B14F-4D97-AF65-F5344CB8AC3E}">
        <p14:creationId xmlns:p14="http://schemas.microsoft.com/office/powerpoint/2010/main" val="179121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EF8D11-F7EA-D0E4-AAEA-1F2C384B2F0C}"/>
              </a:ext>
            </a:extLst>
          </p:cNvPr>
          <p:cNvSpPr>
            <a:spLocks noGrp="1"/>
          </p:cNvSpPr>
          <p:nvPr>
            <p:ph type="title"/>
          </p:nvPr>
        </p:nvSpPr>
        <p:spPr/>
        <p:txBody>
          <a:bodyPr/>
          <a:lstStyle/>
          <a:p>
            <a:endParaRPr lang="fr-FR"/>
          </a:p>
        </p:txBody>
      </p:sp>
      <p:pic>
        <p:nvPicPr>
          <p:cNvPr id="7" name="Espace réservé du contenu 6">
            <a:extLst>
              <a:ext uri="{FF2B5EF4-FFF2-40B4-BE49-F238E27FC236}">
                <a16:creationId xmlns:a16="http://schemas.microsoft.com/office/drawing/2014/main" id="{046BE997-4C08-56D5-633D-78BC6CA5E82C}"/>
              </a:ext>
            </a:extLst>
          </p:cNvPr>
          <p:cNvPicPr>
            <a:picLocks noGrp="1" noChangeAspect="1"/>
          </p:cNvPicPr>
          <p:nvPr>
            <p:ph idx="1"/>
          </p:nvPr>
        </p:nvPicPr>
        <p:blipFill>
          <a:blip r:embed="rId2"/>
          <a:stretch>
            <a:fillRect/>
          </a:stretch>
        </p:blipFill>
        <p:spPr>
          <a:xfrm>
            <a:off x="3918857" y="234779"/>
            <a:ext cx="3714209" cy="6388441"/>
          </a:xfrm>
          <a:prstGeom prst="rect">
            <a:avLst/>
          </a:prstGeom>
        </p:spPr>
      </p:pic>
    </p:spTree>
    <p:extLst>
      <p:ext uri="{BB962C8B-B14F-4D97-AF65-F5344CB8AC3E}">
        <p14:creationId xmlns:p14="http://schemas.microsoft.com/office/powerpoint/2010/main" val="313007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58B086-1714-A8D1-FFA9-32CF474289E9}"/>
              </a:ext>
            </a:extLst>
          </p:cNvPr>
          <p:cNvSpPr>
            <a:spLocks noGrp="1"/>
          </p:cNvSpPr>
          <p:nvPr>
            <p:ph type="title"/>
          </p:nvPr>
        </p:nvSpPr>
        <p:spPr/>
        <p:txBody>
          <a:bodyPr/>
          <a:lstStyle/>
          <a:p>
            <a:endParaRPr lang="fr-FR"/>
          </a:p>
        </p:txBody>
      </p:sp>
      <p:pic>
        <p:nvPicPr>
          <p:cNvPr id="6" name="Espace réservé du contenu 5">
            <a:extLst>
              <a:ext uri="{FF2B5EF4-FFF2-40B4-BE49-F238E27FC236}">
                <a16:creationId xmlns:a16="http://schemas.microsoft.com/office/drawing/2014/main" id="{F768BCEC-4FDE-AAB7-D175-E9205B588675}"/>
              </a:ext>
            </a:extLst>
          </p:cNvPr>
          <p:cNvPicPr>
            <a:picLocks noGrp="1" noChangeAspect="1"/>
          </p:cNvPicPr>
          <p:nvPr>
            <p:ph idx="1"/>
          </p:nvPr>
        </p:nvPicPr>
        <p:blipFill>
          <a:blip r:embed="rId2"/>
          <a:stretch>
            <a:fillRect/>
          </a:stretch>
        </p:blipFill>
        <p:spPr>
          <a:xfrm>
            <a:off x="1913777" y="1407262"/>
            <a:ext cx="8364445" cy="4043476"/>
          </a:xfrm>
          <a:prstGeom prst="rect">
            <a:avLst/>
          </a:prstGeom>
        </p:spPr>
      </p:pic>
      <p:sp>
        <p:nvSpPr>
          <p:cNvPr id="5" name="ZoneTexte 4">
            <a:extLst>
              <a:ext uri="{FF2B5EF4-FFF2-40B4-BE49-F238E27FC236}">
                <a16:creationId xmlns:a16="http://schemas.microsoft.com/office/drawing/2014/main" id="{8078E00A-411D-B72E-9B15-BDC3E4158C43}"/>
              </a:ext>
            </a:extLst>
          </p:cNvPr>
          <p:cNvSpPr txBox="1"/>
          <p:nvPr/>
        </p:nvSpPr>
        <p:spPr>
          <a:xfrm>
            <a:off x="3712029" y="5954877"/>
            <a:ext cx="6096000" cy="369332"/>
          </a:xfrm>
          <a:prstGeom prst="rect">
            <a:avLst/>
          </a:prstGeom>
          <a:noFill/>
        </p:spPr>
        <p:txBody>
          <a:bodyPr wrap="square">
            <a:spAutoFit/>
          </a:bodyPr>
          <a:lstStyle/>
          <a:p>
            <a:r>
              <a:rPr lang="fr-FR" dirty="0"/>
              <a:t>https://www.youtube.com/watch?v=0luS5HK1Hz4</a:t>
            </a:r>
          </a:p>
        </p:txBody>
      </p:sp>
    </p:spTree>
    <p:extLst>
      <p:ext uri="{BB962C8B-B14F-4D97-AF65-F5344CB8AC3E}">
        <p14:creationId xmlns:p14="http://schemas.microsoft.com/office/powerpoint/2010/main" val="2046592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614001-5FB5-8A24-CE91-F4BAAEE1C738}"/>
              </a:ext>
            </a:extLst>
          </p:cNvPr>
          <p:cNvSpPr>
            <a:spLocks noGrp="1"/>
          </p:cNvSpPr>
          <p:nvPr>
            <p:ph type="ctrTitle"/>
          </p:nvPr>
        </p:nvSpPr>
        <p:spPr>
          <a:xfrm>
            <a:off x="740229" y="1122363"/>
            <a:ext cx="10570027" cy="2387600"/>
          </a:xfrm>
        </p:spPr>
        <p:txBody>
          <a:bodyPr/>
          <a:lstStyle/>
          <a:p>
            <a:r>
              <a:rPr lang="fr-FR" sz="6000" dirty="0">
                <a:latin typeface="Aptos" panose="020B0004020202020204" pitchFamily="34" charset="0"/>
                <a:cs typeface="Times New Roman" panose="02020603050405020304" pitchFamily="18" charset="0"/>
              </a:rPr>
              <a:t>I. </a:t>
            </a:r>
            <a:r>
              <a:rPr lang="fr-FR" dirty="0">
                <a:latin typeface="Aptos" panose="020B0004020202020204" pitchFamily="34" charset="0"/>
                <a:cs typeface="Times New Roman" panose="02020603050405020304" pitchFamily="18" charset="0"/>
              </a:rPr>
              <a:t>Naissance d’un roi </a:t>
            </a:r>
            <a:endParaRPr lang="fr-FR" dirty="0"/>
          </a:p>
        </p:txBody>
      </p:sp>
      <p:sp>
        <p:nvSpPr>
          <p:cNvPr id="3" name="Sous-titre 2">
            <a:extLst>
              <a:ext uri="{FF2B5EF4-FFF2-40B4-BE49-F238E27FC236}">
                <a16:creationId xmlns:a16="http://schemas.microsoft.com/office/drawing/2014/main" id="{75A9F8DD-2978-42CE-14AA-2296DD7FE037}"/>
              </a:ext>
            </a:extLst>
          </p:cNvPr>
          <p:cNvSpPr>
            <a:spLocks noGrp="1"/>
          </p:cNvSpPr>
          <p:nvPr>
            <p:ph type="subTitle" idx="1"/>
          </p:nvPr>
        </p:nvSpPr>
        <p:spPr/>
        <p:txBody>
          <a:bodyPr/>
          <a:lstStyle/>
          <a:p>
            <a:r>
              <a:rPr lang="fr-FR" sz="2400" dirty="0">
                <a:latin typeface="Aptos" panose="020B0004020202020204" pitchFamily="34" charset="0"/>
                <a:cs typeface="Times New Roman" panose="02020603050405020304" pitchFamily="18" charset="0"/>
              </a:rPr>
              <a:t>L</a:t>
            </a:r>
            <a:r>
              <a:rPr lang="fr-FR" sz="2400" i="1" dirty="0">
                <a:latin typeface="Aptos" panose="020B0004020202020204" pitchFamily="34" charset="0"/>
                <a:cs typeface="Times New Roman" panose="02020603050405020304" pitchFamily="18" charset="0"/>
              </a:rPr>
              <a:t>’Historia Regum Britanniae</a:t>
            </a:r>
            <a:endParaRPr lang="fr-FR" dirty="0"/>
          </a:p>
        </p:txBody>
      </p:sp>
    </p:spTree>
    <p:extLst>
      <p:ext uri="{BB962C8B-B14F-4D97-AF65-F5344CB8AC3E}">
        <p14:creationId xmlns:p14="http://schemas.microsoft.com/office/powerpoint/2010/main" val="2035210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C195FC-10D4-4B68-BB80-CD34D70D2481}"/>
              </a:ext>
            </a:extLst>
          </p:cNvPr>
          <p:cNvSpPr>
            <a:spLocks noGrp="1"/>
          </p:cNvSpPr>
          <p:nvPr>
            <p:ph type="title"/>
          </p:nvPr>
        </p:nvSpPr>
        <p:spPr>
          <a:xfrm>
            <a:off x="838200" y="365126"/>
            <a:ext cx="10515600" cy="787270"/>
          </a:xfrm>
        </p:spPr>
        <p:txBody>
          <a:bodyPr>
            <a:normAutofit/>
          </a:bodyPr>
          <a:lstStyle/>
          <a:p>
            <a:r>
              <a:rPr lang="fr-FR" sz="2800" dirty="0">
                <a:solidFill>
                  <a:schemeClr val="accent1"/>
                </a:solidFill>
                <a:latin typeface="Aptos" panose="020B0004020202020204" pitchFamily="34" charset="0"/>
                <a:cs typeface="Times New Roman" panose="02020603050405020304" pitchFamily="18" charset="0"/>
              </a:rPr>
              <a:t>1) Geoffroi de Monmouth : éléments biographiques</a:t>
            </a:r>
          </a:p>
        </p:txBody>
      </p:sp>
      <p:sp>
        <p:nvSpPr>
          <p:cNvPr id="3" name="Espace réservé du contenu 2">
            <a:extLst>
              <a:ext uri="{FF2B5EF4-FFF2-40B4-BE49-F238E27FC236}">
                <a16:creationId xmlns:a16="http://schemas.microsoft.com/office/drawing/2014/main" id="{E2F3940E-7E1D-4BA1-8CC7-A7670CBDA3C5}"/>
              </a:ext>
            </a:extLst>
          </p:cNvPr>
          <p:cNvSpPr>
            <a:spLocks noGrp="1"/>
          </p:cNvSpPr>
          <p:nvPr>
            <p:ph idx="1"/>
          </p:nvPr>
        </p:nvSpPr>
        <p:spPr>
          <a:xfrm>
            <a:off x="838200" y="1315233"/>
            <a:ext cx="10515600" cy="5336088"/>
          </a:xfrm>
        </p:spPr>
        <p:txBody>
          <a:bodyPr>
            <a:normAutofit/>
          </a:bodyPr>
          <a:lstStyle/>
          <a:p>
            <a:pPr algn="just">
              <a:lnSpc>
                <a:spcPct val="107000"/>
              </a:lnSpc>
              <a:spcAft>
                <a:spcPts val="800"/>
              </a:spcAft>
            </a:pPr>
            <a:r>
              <a:rPr lang="fr-FR" sz="1800" dirty="0">
                <a:effectLst/>
                <a:latin typeface="Aptos" panose="020B0004020202020204" pitchFamily="34" charset="0"/>
                <a:ea typeface="Calibri" panose="020F0502020204030204" pitchFamily="34" charset="0"/>
                <a:cs typeface="Times New Roman" panose="02020603050405020304" pitchFamily="18" charset="0"/>
              </a:rPr>
              <a:t>Geoffroi de Monmouth, « </a:t>
            </a:r>
            <a:r>
              <a:rPr lang="fr-FR" sz="1800" b="1" dirty="0">
                <a:effectLst/>
                <a:latin typeface="Aptos" panose="020B0004020202020204" pitchFamily="34" charset="0"/>
                <a:ea typeface="Calibri" panose="020F0502020204030204" pitchFamily="34" charset="0"/>
                <a:cs typeface="Times New Roman" panose="02020603050405020304" pitchFamily="18" charset="0"/>
              </a:rPr>
              <a:t>historien</a:t>
            </a:r>
            <a:r>
              <a:rPr lang="fr-FR" sz="1800" dirty="0">
                <a:effectLst/>
                <a:latin typeface="Aptos" panose="020B0004020202020204" pitchFamily="34" charset="0"/>
                <a:ea typeface="Calibri" panose="020F0502020204030204" pitchFamily="34" charset="0"/>
                <a:cs typeface="Times New Roman" panose="02020603050405020304" pitchFamily="18" charset="0"/>
              </a:rPr>
              <a:t> » du XII</a:t>
            </a:r>
            <a:r>
              <a:rPr lang="fr-FR" sz="1800" baseline="30000" dirty="0">
                <a:effectLst/>
                <a:latin typeface="Aptos" panose="020B0004020202020204" pitchFamily="34" charset="0"/>
                <a:ea typeface="Calibri" panose="020F0502020204030204" pitchFamily="34" charset="0"/>
                <a:cs typeface="Times New Roman" panose="02020603050405020304" pitchFamily="18" charset="0"/>
              </a:rPr>
              <a:t>e</a:t>
            </a:r>
            <a:r>
              <a:rPr lang="fr-FR" sz="1800" dirty="0">
                <a:effectLst/>
                <a:latin typeface="Aptos" panose="020B0004020202020204" pitchFamily="34" charset="0"/>
                <a:ea typeface="Calibri" panose="020F0502020204030204" pitchFamily="34" charset="0"/>
                <a:cs typeface="Times New Roman" panose="02020603050405020304" pitchFamily="18" charset="0"/>
              </a:rPr>
              <a:t> siècle, chanoine d’Oxford puis évêque de St Asaph au Pays de Galles. Auteur de : </a:t>
            </a:r>
          </a:p>
          <a:p>
            <a:pPr lvl="1" algn="just">
              <a:lnSpc>
                <a:spcPct val="107000"/>
              </a:lnSpc>
              <a:spcAft>
                <a:spcPts val="800"/>
              </a:spcAft>
            </a:pPr>
            <a:r>
              <a:rPr lang="fr-FR" sz="1400" i="1" dirty="0">
                <a:effectLst/>
                <a:latin typeface="Aptos" panose="020B0004020202020204" pitchFamily="34" charset="0"/>
                <a:ea typeface="Calibri" panose="020F0502020204030204" pitchFamily="34" charset="0"/>
                <a:cs typeface="Times New Roman" panose="02020603050405020304" pitchFamily="18" charset="0"/>
              </a:rPr>
              <a:t>l’Histoire des rois de Bretagne </a:t>
            </a:r>
            <a:r>
              <a:rPr lang="fr-FR" sz="1400" dirty="0">
                <a:effectLst/>
                <a:latin typeface="Aptos" panose="020B0004020202020204" pitchFamily="34" charset="0"/>
                <a:ea typeface="Calibri" panose="020F0502020204030204" pitchFamily="34" charset="0"/>
                <a:cs typeface="Times New Roman" panose="02020603050405020304" pitchFamily="18" charset="0"/>
              </a:rPr>
              <a:t>(1135-38), </a:t>
            </a:r>
            <a:endParaRPr lang="fr-FR" sz="1400" dirty="0">
              <a:latin typeface="Aptos" panose="020B0004020202020204" pitchFamily="34" charset="0"/>
              <a:ea typeface="Calibri" panose="020F0502020204030204" pitchFamily="34" charset="0"/>
              <a:cs typeface="Times New Roman" panose="02020603050405020304" pitchFamily="18" charset="0"/>
            </a:endParaRPr>
          </a:p>
          <a:p>
            <a:pPr lvl="1" algn="just">
              <a:lnSpc>
                <a:spcPct val="107000"/>
              </a:lnSpc>
              <a:spcAft>
                <a:spcPts val="800"/>
              </a:spcAft>
            </a:pPr>
            <a:r>
              <a:rPr lang="fr-FR" sz="1400" i="1" dirty="0">
                <a:effectLst/>
                <a:latin typeface="Aptos" panose="020B0004020202020204" pitchFamily="34" charset="0"/>
                <a:ea typeface="Calibri" panose="020F0502020204030204" pitchFamily="34" charset="0"/>
                <a:cs typeface="Times New Roman" panose="02020603050405020304" pitchFamily="18" charset="0"/>
              </a:rPr>
              <a:t>Historia regum Britanniae</a:t>
            </a:r>
            <a:endParaRPr lang="fr-FR" sz="1400" i="1" dirty="0">
              <a:latin typeface="Aptos" panose="020B0004020202020204" pitchFamily="34" charset="0"/>
              <a:ea typeface="Calibri" panose="020F0502020204030204" pitchFamily="34" charset="0"/>
              <a:cs typeface="Times New Roman" panose="02020603050405020304" pitchFamily="18" charset="0"/>
            </a:endParaRPr>
          </a:p>
          <a:p>
            <a:pPr lvl="1" algn="just">
              <a:lnSpc>
                <a:spcPct val="107000"/>
              </a:lnSpc>
              <a:spcAft>
                <a:spcPts val="800"/>
              </a:spcAft>
            </a:pPr>
            <a:r>
              <a:rPr lang="fr-FR" sz="1400" i="1" dirty="0">
                <a:effectLst/>
                <a:latin typeface="Aptos" panose="020B0004020202020204" pitchFamily="34" charset="0"/>
                <a:ea typeface="Calibri" panose="020F0502020204030204" pitchFamily="34" charset="0"/>
                <a:cs typeface="Times New Roman" panose="02020603050405020304" pitchFamily="18" charset="0"/>
              </a:rPr>
              <a:t>Prophéties de Merlin </a:t>
            </a:r>
            <a:r>
              <a:rPr lang="fr-FR" sz="1400" dirty="0">
                <a:effectLst/>
                <a:latin typeface="Aptos" panose="020B0004020202020204" pitchFamily="34" charset="0"/>
                <a:ea typeface="Calibri" panose="020F0502020204030204" pitchFamily="34" charset="0"/>
                <a:cs typeface="Times New Roman" panose="02020603050405020304" pitchFamily="18" charset="0"/>
              </a:rPr>
              <a:t>(1135), </a:t>
            </a:r>
            <a:r>
              <a:rPr lang="fr-FR" sz="1400" i="1" dirty="0" err="1">
                <a:effectLst/>
                <a:latin typeface="Aptos" panose="020B0004020202020204" pitchFamily="34" charset="0"/>
                <a:ea typeface="Calibri" panose="020F0502020204030204" pitchFamily="34" charset="0"/>
                <a:cs typeface="Times New Roman" panose="02020603050405020304" pitchFamily="18" charset="0"/>
              </a:rPr>
              <a:t>Prophetiae</a:t>
            </a:r>
            <a:r>
              <a:rPr lang="fr-FR" sz="1400" i="1" dirty="0">
                <a:effectLst/>
                <a:latin typeface="Aptos" panose="020B0004020202020204" pitchFamily="34" charset="0"/>
                <a:ea typeface="Calibri" panose="020F0502020204030204" pitchFamily="34" charset="0"/>
                <a:cs typeface="Times New Roman" panose="02020603050405020304" pitchFamily="18" charset="0"/>
              </a:rPr>
              <a:t> </a:t>
            </a:r>
            <a:r>
              <a:rPr lang="fr-FR" sz="1400" i="1" dirty="0" err="1">
                <a:effectLst/>
                <a:latin typeface="Aptos" panose="020B0004020202020204" pitchFamily="34" charset="0"/>
                <a:ea typeface="Calibri" panose="020F0502020204030204" pitchFamily="34" charset="0"/>
                <a:cs typeface="Times New Roman" panose="02020603050405020304" pitchFamily="18" charset="0"/>
              </a:rPr>
              <a:t>Merlini</a:t>
            </a:r>
            <a:r>
              <a:rPr lang="fr-FR" sz="1400" dirty="0">
                <a:effectLst/>
                <a:latin typeface="Aptos" panose="020B0004020202020204" pitchFamily="34" charset="0"/>
                <a:ea typeface="Calibri" panose="020F0502020204030204" pitchFamily="34" charset="0"/>
                <a:cs typeface="Times New Roman" panose="02020603050405020304" pitchFamily="18" charset="0"/>
              </a:rPr>
              <a:t> </a:t>
            </a:r>
            <a:endParaRPr lang="fr-FR" sz="1400" dirty="0">
              <a:latin typeface="Aptos" panose="020B0004020202020204" pitchFamily="34" charset="0"/>
              <a:ea typeface="Calibri" panose="020F0502020204030204" pitchFamily="34" charset="0"/>
              <a:cs typeface="Times New Roman" panose="02020603050405020304" pitchFamily="18" charset="0"/>
            </a:endParaRPr>
          </a:p>
          <a:p>
            <a:pPr lvl="1" algn="just">
              <a:lnSpc>
                <a:spcPct val="107000"/>
              </a:lnSpc>
              <a:spcAft>
                <a:spcPts val="800"/>
              </a:spcAft>
            </a:pPr>
            <a:r>
              <a:rPr lang="fr-FR" sz="1400" i="1" dirty="0">
                <a:effectLst/>
                <a:latin typeface="Aptos" panose="020B0004020202020204" pitchFamily="34" charset="0"/>
                <a:ea typeface="Calibri" panose="020F0502020204030204" pitchFamily="34" charset="0"/>
                <a:cs typeface="Times New Roman" panose="02020603050405020304" pitchFamily="18" charset="0"/>
              </a:rPr>
              <a:t>Vie de Merlin / Vita </a:t>
            </a:r>
            <a:r>
              <a:rPr lang="fr-FR" sz="1400" i="1" dirty="0" err="1">
                <a:effectLst/>
                <a:latin typeface="Aptos" panose="020B0004020202020204" pitchFamily="34" charset="0"/>
                <a:ea typeface="Calibri" panose="020F0502020204030204" pitchFamily="34" charset="0"/>
                <a:cs typeface="Times New Roman" panose="02020603050405020304" pitchFamily="18" charset="0"/>
              </a:rPr>
              <a:t>Merlini</a:t>
            </a:r>
            <a:r>
              <a:rPr lang="fr-FR" sz="1400" i="1" dirty="0">
                <a:effectLst/>
                <a:latin typeface="Aptos" panose="020B0004020202020204" pitchFamily="34" charset="0"/>
                <a:ea typeface="Calibri" panose="020F0502020204030204" pitchFamily="34" charset="0"/>
                <a:cs typeface="Times New Roman" panose="02020603050405020304" pitchFamily="18" charset="0"/>
              </a:rPr>
              <a:t> </a:t>
            </a:r>
            <a:r>
              <a:rPr lang="fr-FR" sz="1400" dirty="0">
                <a:effectLst/>
                <a:latin typeface="Aptos" panose="020B0004020202020204" pitchFamily="34" charset="0"/>
                <a:ea typeface="Calibri" panose="020F0502020204030204" pitchFamily="34" charset="0"/>
                <a:cs typeface="Times New Roman" panose="02020603050405020304" pitchFamily="18" charset="0"/>
              </a:rPr>
              <a:t>(1148). </a:t>
            </a:r>
          </a:p>
          <a:p>
            <a:pPr algn="just">
              <a:lnSpc>
                <a:spcPct val="107000"/>
              </a:lnSpc>
              <a:spcAft>
                <a:spcPts val="800"/>
              </a:spcAft>
            </a:pPr>
            <a:r>
              <a:rPr lang="fr-FR" sz="1800" dirty="0">
                <a:effectLst/>
                <a:latin typeface="Aptos" panose="020B0004020202020204" pitchFamily="34" charset="0"/>
                <a:ea typeface="Calibri" panose="020F0502020204030204" pitchFamily="34" charset="0"/>
                <a:cs typeface="Times New Roman" panose="02020603050405020304" pitchFamily="18" charset="0"/>
              </a:rPr>
              <a:t>Il est possible que Geoffroi vienne d’une famille issue d’Armorique, son admiration pour les Bretons continentaux tout au long de l’</a:t>
            </a:r>
            <a:r>
              <a:rPr lang="fr-FR" sz="1800" i="1" dirty="0">
                <a:effectLst/>
                <a:latin typeface="Aptos" panose="020B0004020202020204" pitchFamily="34" charset="0"/>
                <a:ea typeface="Calibri" panose="020F0502020204030204" pitchFamily="34" charset="0"/>
                <a:cs typeface="Times New Roman" panose="02020603050405020304" pitchFamily="18" charset="0"/>
              </a:rPr>
              <a:t>Historia Regum Britanniae (</a:t>
            </a:r>
            <a:r>
              <a:rPr lang="fr-FR" sz="1800" dirty="0">
                <a:effectLst/>
                <a:latin typeface="Aptos" panose="020B0004020202020204" pitchFamily="34" charset="0"/>
                <a:ea typeface="Calibri" panose="020F0502020204030204" pitchFamily="34" charset="0"/>
                <a:cs typeface="Times New Roman" panose="02020603050405020304" pitchFamily="18" charset="0"/>
              </a:rPr>
              <a:t>HRB)</a:t>
            </a:r>
            <a:r>
              <a:rPr lang="fr-FR" sz="1800" i="1" dirty="0">
                <a:effectLst/>
                <a:latin typeface="Aptos" panose="020B0004020202020204" pitchFamily="34" charset="0"/>
                <a:ea typeface="Calibri" panose="020F0502020204030204" pitchFamily="34" charset="0"/>
                <a:cs typeface="Times New Roman" panose="02020603050405020304" pitchFamily="18" charset="0"/>
              </a:rPr>
              <a:t> </a:t>
            </a:r>
            <a:r>
              <a:rPr lang="fr-FR" sz="1800" dirty="0">
                <a:effectLst/>
                <a:latin typeface="Aptos" panose="020B0004020202020204" pitchFamily="34" charset="0"/>
                <a:ea typeface="Calibri" panose="020F0502020204030204" pitchFamily="34" charset="0"/>
                <a:cs typeface="Times New Roman" panose="02020603050405020304" pitchFamily="18" charset="0"/>
              </a:rPr>
              <a:t>irait dans ce sens. </a:t>
            </a:r>
          </a:p>
          <a:p>
            <a:pPr algn="just">
              <a:lnSpc>
                <a:spcPct val="107000"/>
              </a:lnSpc>
              <a:spcAft>
                <a:spcPts val="800"/>
              </a:spcAft>
            </a:pPr>
            <a:r>
              <a:rPr lang="fr-FR" sz="1800" dirty="0">
                <a:effectLst/>
                <a:latin typeface="Aptos" panose="020B0004020202020204" pitchFamily="34" charset="0"/>
                <a:ea typeface="Calibri" panose="020F0502020204030204" pitchFamily="34" charset="0"/>
                <a:cs typeface="Times New Roman" panose="02020603050405020304" pitchFamily="18" charset="0"/>
              </a:rPr>
              <a:t>HRB = </a:t>
            </a:r>
            <a:r>
              <a:rPr lang="fr-FR" sz="1800" dirty="0">
                <a:latin typeface="Aptos" panose="020B0004020202020204" pitchFamily="34" charset="0"/>
                <a:ea typeface="Calibri" panose="020F0502020204030204" pitchFamily="34" charset="0"/>
                <a:cs typeface="Times New Roman" panose="02020603050405020304" pitchFamily="18" charset="0"/>
              </a:rPr>
              <a:t>u</a:t>
            </a:r>
            <a:r>
              <a:rPr lang="fr-FR" sz="1800" dirty="0">
                <a:effectLst/>
                <a:latin typeface="Aptos" panose="020B0004020202020204" pitchFamily="34" charset="0"/>
                <a:ea typeface="Calibri" panose="020F0502020204030204" pitchFamily="34" charset="0"/>
                <a:cs typeface="Times New Roman" panose="02020603050405020304" pitchFamily="18" charset="0"/>
              </a:rPr>
              <a:t>n des ouvrages médiévaux pour lequel nous avons le plus de manuscrits = 215 manuscrits, dont plus de la moitié pour le </a:t>
            </a:r>
            <a:r>
              <a:rPr lang="fr-FR" sz="1800" dirty="0">
                <a:latin typeface="Aptos" panose="020B0004020202020204" pitchFamily="34" charset="0"/>
                <a:ea typeface="Calibri" panose="020F0502020204030204" pitchFamily="34" charset="0"/>
                <a:cs typeface="Times New Roman" panose="02020603050405020304" pitchFamily="18" charset="0"/>
              </a:rPr>
              <a:t>XII</a:t>
            </a:r>
            <a:r>
              <a:rPr lang="fr-FR" sz="1800" baseline="30000" dirty="0">
                <a:effectLst/>
                <a:latin typeface="Aptos" panose="020B0004020202020204" pitchFamily="34" charset="0"/>
                <a:ea typeface="Calibri" panose="020F0502020204030204" pitchFamily="34" charset="0"/>
                <a:cs typeface="Times New Roman" panose="02020603050405020304" pitchFamily="18" charset="0"/>
              </a:rPr>
              <a:t>e</a:t>
            </a:r>
            <a:r>
              <a:rPr lang="fr-FR" sz="1800" dirty="0">
                <a:effectLst/>
                <a:latin typeface="Aptos" panose="020B0004020202020204" pitchFamily="34" charset="0"/>
                <a:ea typeface="Calibri" panose="020F0502020204030204" pitchFamily="34" charset="0"/>
                <a:cs typeface="Times New Roman" panose="02020603050405020304" pitchFamily="18" charset="0"/>
              </a:rPr>
              <a:t> siècle. Cet ouvrage est traduit dans presque toutes les langues de la chrétienté occidentale. </a:t>
            </a:r>
          </a:p>
          <a:p>
            <a:pPr algn="just">
              <a:lnSpc>
                <a:spcPct val="107000"/>
              </a:lnSpc>
              <a:spcAft>
                <a:spcPts val="800"/>
              </a:spcAft>
            </a:pPr>
            <a:r>
              <a:rPr lang="fr-FR" sz="1800" dirty="0">
                <a:effectLst/>
                <a:latin typeface="Aptos" panose="020B0004020202020204" pitchFamily="34" charset="0"/>
                <a:ea typeface="Calibri" panose="020F0502020204030204" pitchFamily="34" charset="0"/>
                <a:cs typeface="Times New Roman" panose="02020603050405020304" pitchFamily="18" charset="0"/>
              </a:rPr>
              <a:t>HRB = retracer l’Histoire des Rois de (Grande) Bretagne depuis Brutus, fils d’</a:t>
            </a:r>
            <a:r>
              <a:rPr lang="fr-FR" sz="1800" dirty="0" err="1">
                <a:effectLst/>
                <a:latin typeface="Aptos" panose="020B0004020202020204" pitchFamily="34" charset="0"/>
                <a:ea typeface="Calibri" panose="020F0502020204030204" pitchFamily="34" charset="0"/>
                <a:cs typeface="Times New Roman" panose="02020603050405020304" pitchFamily="18" charset="0"/>
              </a:rPr>
              <a:t>Ascanius</a:t>
            </a:r>
            <a:r>
              <a:rPr lang="fr-FR" sz="1800" dirty="0">
                <a:effectLst/>
                <a:latin typeface="Aptos" panose="020B0004020202020204" pitchFamily="34" charset="0"/>
                <a:ea typeface="Calibri" panose="020F0502020204030204" pitchFamily="34" charset="0"/>
                <a:cs typeface="Times New Roman" panose="02020603050405020304" pitchFamily="18" charset="0"/>
              </a:rPr>
              <a:t>, lui-même fils du héros troyen </a:t>
            </a:r>
            <a:r>
              <a:rPr lang="fr-FR" sz="1800" dirty="0" err="1">
                <a:effectLst/>
                <a:latin typeface="Aptos" panose="020B0004020202020204" pitchFamily="34" charset="0"/>
                <a:ea typeface="Calibri" panose="020F0502020204030204" pitchFamily="34" charset="0"/>
                <a:cs typeface="Times New Roman" panose="02020603050405020304" pitchFamily="18" charset="0"/>
              </a:rPr>
              <a:t>Aeneas</a:t>
            </a:r>
            <a:r>
              <a:rPr lang="fr-FR" sz="1800" dirty="0">
                <a:effectLst/>
                <a:latin typeface="Aptos" panose="020B0004020202020204" pitchFamily="34" charset="0"/>
                <a:ea typeface="Calibri" panose="020F0502020204030204" pitchFamily="34" charset="0"/>
                <a:cs typeface="Times New Roman" panose="02020603050405020304" pitchFamily="18" charset="0"/>
              </a:rPr>
              <a:t> / Enée (Virgile, </a:t>
            </a:r>
            <a:r>
              <a:rPr lang="fr-FR" sz="1800" i="1" dirty="0">
                <a:effectLst/>
                <a:latin typeface="Aptos" panose="020B0004020202020204" pitchFamily="34" charset="0"/>
                <a:ea typeface="Calibri" panose="020F0502020204030204" pitchFamily="34" charset="0"/>
                <a:cs typeface="Times New Roman" panose="02020603050405020304" pitchFamily="18" charset="0"/>
              </a:rPr>
              <a:t>Eneide</a:t>
            </a:r>
            <a:r>
              <a:rPr lang="fr-FR" sz="1800" dirty="0">
                <a:effectLst/>
                <a:latin typeface="Aptos" panose="020B0004020202020204" pitchFamily="34" charset="0"/>
                <a:ea typeface="Calibri" panose="020F0502020204030204" pitchFamily="34" charset="0"/>
                <a:cs typeface="Times New Roman" panose="02020603050405020304" pitchFamily="18" charset="0"/>
              </a:rPr>
              <a:t>). Idée majeure au MA de la </a:t>
            </a:r>
            <a:r>
              <a:rPr lang="fr-FR" sz="1800" b="1" i="1" dirty="0" err="1">
                <a:solidFill>
                  <a:schemeClr val="accent2"/>
                </a:solidFill>
                <a:latin typeface="Aptos" panose="020B0004020202020204" pitchFamily="34" charset="0"/>
                <a:ea typeface="Calibri" panose="020F0502020204030204" pitchFamily="34" charset="0"/>
                <a:cs typeface="Times New Roman" panose="02020603050405020304" pitchFamily="18" charset="0"/>
              </a:rPr>
              <a:t>t</a:t>
            </a:r>
            <a:r>
              <a:rPr lang="fr-FR" sz="1800" b="1" i="1" dirty="0" err="1">
                <a:solidFill>
                  <a:schemeClr val="accent2"/>
                </a:solidFill>
                <a:effectLst/>
                <a:latin typeface="Aptos" panose="020B0004020202020204" pitchFamily="34" charset="0"/>
                <a:ea typeface="Calibri" panose="020F0502020204030204" pitchFamily="34" charset="0"/>
                <a:cs typeface="Times New Roman" panose="02020603050405020304" pitchFamily="18" charset="0"/>
              </a:rPr>
              <a:t>ranslatio</a:t>
            </a:r>
            <a:r>
              <a:rPr lang="fr-FR" sz="1800" b="1" i="1" dirty="0">
                <a:solidFill>
                  <a:schemeClr val="accent2"/>
                </a:solidFill>
                <a:effectLst/>
                <a:latin typeface="Aptos" panose="020B0004020202020204" pitchFamily="34" charset="0"/>
                <a:ea typeface="Calibri" panose="020F0502020204030204" pitchFamily="34" charset="0"/>
                <a:cs typeface="Times New Roman" panose="02020603050405020304" pitchFamily="18" charset="0"/>
              </a:rPr>
              <a:t> </a:t>
            </a:r>
            <a:r>
              <a:rPr lang="fr-FR" sz="1800" b="1" i="1" dirty="0" err="1">
                <a:solidFill>
                  <a:schemeClr val="accent2"/>
                </a:solidFill>
                <a:effectLst/>
                <a:latin typeface="Aptos" panose="020B0004020202020204" pitchFamily="34" charset="0"/>
                <a:ea typeface="Calibri" panose="020F0502020204030204" pitchFamily="34" charset="0"/>
                <a:cs typeface="Times New Roman" panose="02020603050405020304" pitchFamily="18" charset="0"/>
              </a:rPr>
              <a:t>imperii</a:t>
            </a:r>
            <a:r>
              <a:rPr lang="fr-FR" sz="1800" b="1" dirty="0">
                <a:effectLst/>
                <a:latin typeface="Aptos" panose="020B0004020202020204" pitchFamily="34" charset="0"/>
                <a:ea typeface="Calibri" panose="020F0502020204030204" pitchFamily="34" charset="0"/>
                <a:cs typeface="Times New Roman" panose="02020603050405020304" pitchFamily="18" charset="0"/>
              </a:rPr>
              <a:t>. </a:t>
            </a:r>
          </a:p>
          <a:p>
            <a:pPr marL="0" indent="0">
              <a:buNone/>
            </a:pPr>
            <a:endParaRPr lang="fr-FR" dirty="0"/>
          </a:p>
        </p:txBody>
      </p:sp>
    </p:spTree>
    <p:extLst>
      <p:ext uri="{BB962C8B-B14F-4D97-AF65-F5344CB8AC3E}">
        <p14:creationId xmlns:p14="http://schemas.microsoft.com/office/powerpoint/2010/main" val="37164441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3387</Words>
  <Application>Microsoft Office PowerPoint</Application>
  <PresentationFormat>Grand écran</PresentationFormat>
  <Paragraphs>192</Paragraphs>
  <Slides>35</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35</vt:i4>
      </vt:variant>
    </vt:vector>
  </HeadingPairs>
  <TitlesOfParts>
    <vt:vector size="43" baseType="lpstr">
      <vt:lpstr>Aptos</vt:lpstr>
      <vt:lpstr>Arial</vt:lpstr>
      <vt:lpstr>Calibri</vt:lpstr>
      <vt:lpstr>Calibri Light</vt:lpstr>
      <vt:lpstr>Courier New</vt:lpstr>
      <vt:lpstr>Garamond</vt:lpstr>
      <vt:lpstr>Times New Roman</vt:lpstr>
      <vt:lpstr>Thème Office</vt:lpstr>
      <vt:lpstr>Arthur et les Bretons</vt:lpstr>
      <vt:lpstr>Présentation PowerPoint</vt:lpstr>
      <vt:lpstr>Présentation PowerPoint</vt:lpstr>
      <vt:lpstr>Présentation PowerPoint</vt:lpstr>
      <vt:lpstr>Présentation PowerPoint</vt:lpstr>
      <vt:lpstr>Présentation PowerPoint</vt:lpstr>
      <vt:lpstr>Présentation PowerPoint</vt:lpstr>
      <vt:lpstr>I. Naissance d’un roi </vt:lpstr>
      <vt:lpstr>1) Geoffroi de Monmouth : éléments biographiques</vt:lpstr>
      <vt:lpstr>2) Contexte d’écriture : enjeux politiques et culturels</vt:lpstr>
      <vt:lpstr>Présentation PowerPoint</vt:lpstr>
      <vt:lpstr>3) L’œuvre d’un patriote gallois </vt:lpstr>
      <vt:lpstr>4) Le genre de la chronique </vt:lpstr>
      <vt:lpstr>Présentation PowerPoint</vt:lpstr>
      <vt:lpstr> </vt:lpstr>
      <vt:lpstr> </vt:lpstr>
      <vt:lpstr>Présentation PowerPoint</vt:lpstr>
      <vt:lpstr>5) Une biographie d’Arthur</vt:lpstr>
      <vt:lpstr>Présentation PowerPoint</vt:lpstr>
      <vt:lpstr>Présentation PowerPoint</vt:lpstr>
      <vt:lpstr>Présentation PowerPoint</vt:lpstr>
      <vt:lpstr>Présentation PowerPoint</vt:lpstr>
      <vt:lpstr>II. Le roi et le magicien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III. Comment meurt un roi ? </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Psyché éditions</dc:creator>
  <cp:lastModifiedBy>Tristan Fourré</cp:lastModifiedBy>
  <cp:revision>139</cp:revision>
  <dcterms:created xsi:type="dcterms:W3CDTF">2020-03-12T20:59:15Z</dcterms:created>
  <dcterms:modified xsi:type="dcterms:W3CDTF">2026-03-20T14:34:14Z</dcterms:modified>
</cp:coreProperties>
</file>