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6" r:id="rId3"/>
    <p:sldId id="258" r:id="rId4"/>
    <p:sldId id="259" r:id="rId5"/>
    <p:sldId id="261" r:id="rId6"/>
    <p:sldId id="262" r:id="rId7"/>
    <p:sldId id="277" r:id="rId8"/>
    <p:sldId id="263" r:id="rId9"/>
    <p:sldId id="264" r:id="rId10"/>
    <p:sldId id="265" r:id="rId11"/>
    <p:sldId id="266" r:id="rId12"/>
    <p:sldId id="278" r:id="rId13"/>
    <p:sldId id="267" r:id="rId14"/>
    <p:sldId id="268" r:id="rId15"/>
    <p:sldId id="270" r:id="rId16"/>
    <p:sldId id="271" r:id="rId17"/>
    <p:sldId id="272" r:id="rId18"/>
    <p:sldId id="273" r:id="rId19"/>
    <p:sldId id="274" r:id="rId20"/>
    <p:sldId id="275"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47"/>
    <p:restoredTop sz="94981"/>
  </p:normalViewPr>
  <p:slideViewPr>
    <p:cSldViewPr snapToGrid="0" snapToObjects="1">
      <p:cViewPr varScale="1">
        <p:scale>
          <a:sx n="55" d="100"/>
          <a:sy n="55" d="100"/>
        </p:scale>
        <p:origin x="138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2994C4-441E-3340-AC78-59FBDEF63C6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DEE94FE-6C05-FE46-955A-785978A256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8B44DA2-F9C6-AC47-A9DC-F38F3F45BF58}"/>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5" name="Espace réservé du pied de page 4">
            <a:extLst>
              <a:ext uri="{FF2B5EF4-FFF2-40B4-BE49-F238E27FC236}">
                <a16:creationId xmlns:a16="http://schemas.microsoft.com/office/drawing/2014/main" id="{59D6A2DD-B6F0-8D4F-9F77-8438270FB82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AED81F0-C035-BF4D-99E3-9D7669406E6C}"/>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104426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8A4DC8-23DF-4F40-891D-A1ABD5DDFB1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98E953A-527B-4D43-B8CF-C299F1830BC1}"/>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DBA21F6B-8B90-EE47-9489-3B1BF0971FA0}"/>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5" name="Espace réservé du pied de page 4">
            <a:extLst>
              <a:ext uri="{FF2B5EF4-FFF2-40B4-BE49-F238E27FC236}">
                <a16:creationId xmlns:a16="http://schemas.microsoft.com/office/drawing/2014/main" id="{148659F8-F9C6-4E43-9E6C-C35D5E899AF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826F089-51FD-AC42-B63B-14879D9B4114}"/>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4146744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5A51CAC-3DE2-5C42-9DA6-1E5B2FDD93F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895A19C-974A-314F-97DE-E4C25F7C91D1}"/>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92890185-AB3D-B148-84B8-C67369F6F7E5}"/>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5" name="Espace réservé du pied de page 4">
            <a:extLst>
              <a:ext uri="{FF2B5EF4-FFF2-40B4-BE49-F238E27FC236}">
                <a16:creationId xmlns:a16="http://schemas.microsoft.com/office/drawing/2014/main" id="{6C0AE2AF-51CA-CC4C-BD9F-FD95816E4DF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3E41D77-DF2E-FC42-89AB-35EA5819B820}"/>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1331384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8D29F6-59E8-244A-A60A-F504F43F140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38CCFCF-931C-5942-942F-A79B7D923DBC}"/>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C35DC565-C6EA-6A4A-AADA-C64C2B1A98FC}"/>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5" name="Espace réservé du pied de page 4">
            <a:extLst>
              <a:ext uri="{FF2B5EF4-FFF2-40B4-BE49-F238E27FC236}">
                <a16:creationId xmlns:a16="http://schemas.microsoft.com/office/drawing/2014/main" id="{480CDD2E-7A73-604D-94C8-E7339F3FFD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B08D09A-287C-8B42-A5D0-7E2C468A72A3}"/>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85116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BCF6D1-4086-9F4B-B53D-9DD8FF7A386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A5C7C15-CC1E-3F42-BABB-ED1B8379E9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FEA4FFAB-7F76-564D-A1AD-12F835866844}"/>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5" name="Espace réservé du pied de page 4">
            <a:extLst>
              <a:ext uri="{FF2B5EF4-FFF2-40B4-BE49-F238E27FC236}">
                <a16:creationId xmlns:a16="http://schemas.microsoft.com/office/drawing/2014/main" id="{7E0B8D3C-FCF4-1E45-BF4B-981BB6388DC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69E5E31-A577-714C-AB25-B1610FACCB7D}"/>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1816555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7B1F3D-98E9-3B4A-9D6D-413ABC60F56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D9DEBC3-4DCA-2042-B17D-C160D2D6F5A5}"/>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AA827DE2-8D07-1C4F-B100-25DC8976C83B}"/>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50F5B3B5-8D00-B748-B766-9E749DB56288}"/>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6" name="Espace réservé du pied de page 5">
            <a:extLst>
              <a:ext uri="{FF2B5EF4-FFF2-40B4-BE49-F238E27FC236}">
                <a16:creationId xmlns:a16="http://schemas.microsoft.com/office/drawing/2014/main" id="{1317BDA3-DAD2-4045-8BA4-7658C21BB9A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5A7F67F-9F48-A54F-BF38-0203CDAC96A8}"/>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2914915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3E789F-CAC2-ED40-9B0E-33B7CA7B523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5A369DB-D9BB-2840-A1BC-6A2E999745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0B039F62-675F-9A4F-BFE4-3AE58F81817B}"/>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48ED2565-E74D-FD4C-AF98-D9C6D3C4BE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2010B5E6-9E55-AC46-AFAA-28479FF57422}"/>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ABF41646-1EE3-FC4D-B589-A0C858BEE395}"/>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8" name="Espace réservé du pied de page 7">
            <a:extLst>
              <a:ext uri="{FF2B5EF4-FFF2-40B4-BE49-F238E27FC236}">
                <a16:creationId xmlns:a16="http://schemas.microsoft.com/office/drawing/2014/main" id="{36DE7CC7-061D-B546-9A6F-EBFCB77A70E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0376B43-78B7-334B-97F7-9194BE842C12}"/>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1189045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53D11C-2764-C343-AF92-97D85284685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2BBD387-E9E8-8A47-BFF2-FC52CF8A2602}"/>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4" name="Espace réservé du pied de page 3">
            <a:extLst>
              <a:ext uri="{FF2B5EF4-FFF2-40B4-BE49-F238E27FC236}">
                <a16:creationId xmlns:a16="http://schemas.microsoft.com/office/drawing/2014/main" id="{74BF251E-8747-E748-802B-11B587189DC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7F04917-0F59-564F-A2A9-7AC4204B2973}"/>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955249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BBBC56B-B8A9-0444-AFE4-4E6C0F08D207}"/>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3" name="Espace réservé du pied de page 2">
            <a:extLst>
              <a:ext uri="{FF2B5EF4-FFF2-40B4-BE49-F238E27FC236}">
                <a16:creationId xmlns:a16="http://schemas.microsoft.com/office/drawing/2014/main" id="{9031B2EE-7BFB-F349-BB16-2E99445728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99F43DF-7055-3C47-BB9B-C9E72C438A68}"/>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28827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C391F1-7400-5A4E-8F1A-644953D0088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F3B0838-DCB6-AB4C-9971-4DAFE97ECF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30AE2B73-FD67-D844-A638-E390D48446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4BF074DF-7495-5547-91B2-0ACD7C8A3FD8}"/>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6" name="Espace réservé du pied de page 5">
            <a:extLst>
              <a:ext uri="{FF2B5EF4-FFF2-40B4-BE49-F238E27FC236}">
                <a16:creationId xmlns:a16="http://schemas.microsoft.com/office/drawing/2014/main" id="{29695B29-8A0B-0047-B61D-7A311A7B2E3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E234587-B0BB-1840-9D1D-222CED6A43C6}"/>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197909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7D6765-2B39-6F4A-A9CC-D7BB28056FC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2BB3CBB-0BC0-0840-85E9-1D283B114D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DBADED7-1658-D045-AAD4-3F098666FE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0316A4BA-7F47-8049-AE93-8111B4D8CD9F}"/>
              </a:ext>
            </a:extLst>
          </p:cNvPr>
          <p:cNvSpPr>
            <a:spLocks noGrp="1"/>
          </p:cNvSpPr>
          <p:nvPr>
            <p:ph type="dt" sz="half" idx="10"/>
          </p:nvPr>
        </p:nvSpPr>
        <p:spPr/>
        <p:txBody>
          <a:bodyPr/>
          <a:lstStyle/>
          <a:p>
            <a:fld id="{85702FAF-B261-E54D-B833-EF1F4E56411A}" type="datetimeFigureOut">
              <a:rPr lang="fr-FR" smtClean="0"/>
              <a:t>03/04/2025</a:t>
            </a:fld>
            <a:endParaRPr lang="fr-FR"/>
          </a:p>
        </p:txBody>
      </p:sp>
      <p:sp>
        <p:nvSpPr>
          <p:cNvPr id="6" name="Espace réservé du pied de page 5">
            <a:extLst>
              <a:ext uri="{FF2B5EF4-FFF2-40B4-BE49-F238E27FC236}">
                <a16:creationId xmlns:a16="http://schemas.microsoft.com/office/drawing/2014/main" id="{7A0857DF-3A3E-3441-85E6-D31E0BA1AF3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728A99C-9EAE-294C-9BEC-50152B290B3A}"/>
              </a:ext>
            </a:extLst>
          </p:cNvPr>
          <p:cNvSpPr>
            <a:spLocks noGrp="1"/>
          </p:cNvSpPr>
          <p:nvPr>
            <p:ph type="sldNum" sz="quarter" idx="12"/>
          </p:nvPr>
        </p:nvSpPr>
        <p:spPr/>
        <p:txBody>
          <a:bodyPr/>
          <a:lstStyle/>
          <a:p>
            <a:fld id="{9EAF607B-72D0-7D4D-B0DF-7B9F5C548C20}" type="slidenum">
              <a:rPr lang="fr-FR" smtClean="0"/>
              <a:t>‹N°›</a:t>
            </a:fld>
            <a:endParaRPr lang="fr-FR"/>
          </a:p>
        </p:txBody>
      </p:sp>
    </p:spTree>
    <p:extLst>
      <p:ext uri="{BB962C8B-B14F-4D97-AF65-F5344CB8AC3E}">
        <p14:creationId xmlns:p14="http://schemas.microsoft.com/office/powerpoint/2010/main" val="3839574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1CFC9B6-252E-D545-A074-300BCC78C0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51CFE14-FA4F-EE46-B24A-9CEF84783A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B4C79151-C81E-254A-83AD-FF1D299B35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02FAF-B261-E54D-B833-EF1F4E56411A}" type="datetimeFigureOut">
              <a:rPr lang="fr-FR" smtClean="0"/>
              <a:t>03/04/2025</a:t>
            </a:fld>
            <a:endParaRPr lang="fr-FR"/>
          </a:p>
        </p:txBody>
      </p:sp>
      <p:sp>
        <p:nvSpPr>
          <p:cNvPr id="5" name="Espace réservé du pied de page 4">
            <a:extLst>
              <a:ext uri="{FF2B5EF4-FFF2-40B4-BE49-F238E27FC236}">
                <a16:creationId xmlns:a16="http://schemas.microsoft.com/office/drawing/2014/main" id="{323BC5F5-3705-DF4B-BB57-380A24F724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39B7DD8-0036-684A-A648-6AAD426D7B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AF607B-72D0-7D4D-B0DF-7B9F5C548C20}" type="slidenum">
              <a:rPr lang="fr-FR" smtClean="0"/>
              <a:t>‹N°›</a:t>
            </a:fld>
            <a:endParaRPr lang="fr-FR"/>
          </a:p>
        </p:txBody>
      </p:sp>
    </p:spTree>
    <p:extLst>
      <p:ext uri="{BB962C8B-B14F-4D97-AF65-F5344CB8AC3E}">
        <p14:creationId xmlns:p14="http://schemas.microsoft.com/office/powerpoint/2010/main" val="3171524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530FCC-C4A3-45CF-9BED-DEAF7D88A7A0}"/>
              </a:ext>
            </a:extLst>
          </p:cNvPr>
          <p:cNvSpPr>
            <a:spLocks noGrp="1"/>
          </p:cNvSpPr>
          <p:nvPr>
            <p:ph type="ctrTitle"/>
          </p:nvPr>
        </p:nvSpPr>
        <p:spPr>
          <a:xfrm>
            <a:off x="1524000" y="2117786"/>
            <a:ext cx="9144000" cy="1641858"/>
          </a:xfrm>
        </p:spPr>
        <p:txBody>
          <a:bodyPr/>
          <a:lstStyle/>
          <a:p>
            <a:r>
              <a:rPr lang="fr-FR" dirty="0">
                <a:latin typeface="Aptos" panose="020B0004020202020204" pitchFamily="34" charset="0"/>
                <a:cs typeface="Aparajita" panose="020B0502040204020203" pitchFamily="18" charset="0"/>
              </a:rPr>
              <a:t>La figure d’Arthur </a:t>
            </a:r>
          </a:p>
        </p:txBody>
      </p:sp>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p:txBody>
          <a:bodyPr/>
          <a:lstStyle/>
          <a:p>
            <a:endParaRPr lang="fr-FR" b="1" i="1" dirty="0">
              <a:latin typeface="Times New Roman" panose="02020603050405020304" pitchFamily="18" charset="0"/>
              <a:cs typeface="Times New Roman" panose="02020603050405020304" pitchFamily="18" charset="0"/>
            </a:endParaRPr>
          </a:p>
          <a:p>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5718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1259839" y="1059873"/>
            <a:ext cx="10231121" cy="5798127"/>
          </a:xfrm>
        </p:spPr>
        <p:txBody>
          <a:bodyPr>
            <a:normAutofit/>
          </a:bodyPr>
          <a:lstStyle/>
          <a:p>
            <a:pPr algn="just"/>
            <a:endParaRPr lang="fr-FR" sz="2000" b="1" dirty="0">
              <a:latin typeface="Times New Roman" panose="02020603050405020304" pitchFamily="18" charset="0"/>
              <a:cs typeface="Times New Roman" panose="02020603050405020304" pitchFamily="18" charset="0"/>
            </a:endParaRPr>
          </a:p>
          <a:p>
            <a:pPr algn="just"/>
            <a:endParaRPr lang="fr-FR" sz="2000" b="1" dirty="0">
              <a:latin typeface="Times New Roman" panose="02020603050405020304" pitchFamily="18"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Le sauvage difforme était alors </a:t>
            </a:r>
            <a:r>
              <a:rPr lang="fr-FR" sz="1800" b="1" dirty="0">
                <a:solidFill>
                  <a:schemeClr val="accent4">
                    <a:lumMod val="75000"/>
                  </a:schemeClr>
                </a:solidFill>
                <a:latin typeface="Aptos" panose="020B0004020202020204" pitchFamily="34" charset="0"/>
                <a:cs typeface="Times New Roman" panose="02020603050405020304" pitchFamily="18" charset="0"/>
              </a:rPr>
              <a:t>près du feu</a:t>
            </a:r>
            <a:r>
              <a:rPr lang="fr-FR" sz="1800" dirty="0">
                <a:solidFill>
                  <a:schemeClr val="accent4">
                    <a:lumMod val="75000"/>
                  </a:schemeClr>
                </a:solidFill>
                <a:latin typeface="Aptos" panose="020B0004020202020204" pitchFamily="34" charset="0"/>
                <a:cs typeface="Times New Roman" panose="02020603050405020304" pitchFamily="18" charset="0"/>
              </a:rPr>
              <a:t>, le visage barbouillé du </a:t>
            </a:r>
            <a:r>
              <a:rPr lang="fr-FR" sz="1800" b="1" dirty="0">
                <a:solidFill>
                  <a:schemeClr val="accent4">
                    <a:lumMod val="75000"/>
                  </a:schemeClr>
                </a:solidFill>
                <a:latin typeface="Aptos" panose="020B0004020202020204" pitchFamily="34" charset="0"/>
                <a:cs typeface="Times New Roman" panose="02020603050405020304" pitchFamily="18" charset="0"/>
              </a:rPr>
              <a:t>sang coagulé </a:t>
            </a:r>
            <a:r>
              <a:rPr lang="fr-FR" sz="1800" dirty="0">
                <a:solidFill>
                  <a:schemeClr val="accent4">
                    <a:lumMod val="75000"/>
                  </a:schemeClr>
                </a:solidFill>
                <a:latin typeface="Aptos" panose="020B0004020202020204" pitchFamily="34" charset="0"/>
                <a:cs typeface="Times New Roman" panose="02020603050405020304" pitchFamily="18" charset="0"/>
              </a:rPr>
              <a:t>des </a:t>
            </a:r>
            <a:r>
              <a:rPr lang="fr-FR" sz="1800" b="1" dirty="0">
                <a:solidFill>
                  <a:schemeClr val="accent4">
                    <a:lumMod val="75000"/>
                  </a:schemeClr>
                </a:solidFill>
                <a:latin typeface="Aptos" panose="020B0004020202020204" pitchFamily="34" charset="0"/>
                <a:cs typeface="Times New Roman" panose="02020603050405020304" pitchFamily="18" charset="0"/>
              </a:rPr>
              <a:t>porcs</a:t>
            </a:r>
            <a:r>
              <a:rPr lang="fr-FR" sz="1800" dirty="0">
                <a:solidFill>
                  <a:schemeClr val="accent4">
                    <a:lumMod val="75000"/>
                  </a:schemeClr>
                </a:solidFill>
                <a:latin typeface="Aptos" panose="020B0004020202020204" pitchFamily="34" charset="0"/>
                <a:cs typeface="Times New Roman" panose="02020603050405020304" pitchFamily="18" charset="0"/>
              </a:rPr>
              <a:t> dont il avait déjà dévoré une partie, et il faisait rôtir le reste sur des broches près du feu. Mais à la vue d’Arthur, dont l'apparition le surprenait, il se précipita sur sa </a:t>
            </a:r>
            <a:r>
              <a:rPr lang="fr-FR" sz="1800" b="1" dirty="0">
                <a:solidFill>
                  <a:schemeClr val="accent4">
                    <a:lumMod val="75000"/>
                  </a:schemeClr>
                </a:solidFill>
                <a:latin typeface="Aptos" panose="020B0004020202020204" pitchFamily="34" charset="0"/>
                <a:cs typeface="Times New Roman" panose="02020603050405020304" pitchFamily="18" charset="0"/>
              </a:rPr>
              <a:t>massu</a:t>
            </a:r>
            <a:r>
              <a:rPr lang="fr-FR" sz="1800" dirty="0">
                <a:solidFill>
                  <a:schemeClr val="accent4">
                    <a:lumMod val="75000"/>
                  </a:schemeClr>
                </a:solidFill>
                <a:latin typeface="Aptos" panose="020B0004020202020204" pitchFamily="34" charset="0"/>
                <a:cs typeface="Times New Roman" panose="02020603050405020304" pitchFamily="18" charset="0"/>
              </a:rPr>
              <a:t>e, que deux hommes vigoureux avaient peine à soulever de terre. » </a:t>
            </a:r>
          </a:p>
          <a:p>
            <a:pPr algn="r"/>
            <a:r>
              <a:rPr lang="fr-FR" sz="1800" dirty="0">
                <a:latin typeface="Aptos" panose="020B0004020202020204" pitchFamily="34" charset="0"/>
                <a:cs typeface="Times New Roman" panose="02020603050405020304" pitchFamily="18" charset="0"/>
              </a:rPr>
              <a:t>(</a:t>
            </a:r>
            <a:r>
              <a:rPr lang="fr-FR" sz="1800" i="1" dirty="0">
                <a:latin typeface="Aptos" panose="020B0004020202020204" pitchFamily="34" charset="0"/>
                <a:cs typeface="Times New Roman" panose="02020603050405020304" pitchFamily="18" charset="0"/>
              </a:rPr>
              <a:t>Ibid.</a:t>
            </a:r>
            <a:r>
              <a:rPr lang="fr-FR" sz="1800" dirty="0">
                <a:latin typeface="Aptos" panose="020B0004020202020204" pitchFamily="34" charset="0"/>
                <a:cs typeface="Times New Roman" panose="02020603050405020304" pitchFamily="18" charset="0"/>
              </a:rPr>
              <a:t>)</a:t>
            </a:r>
          </a:p>
          <a:p>
            <a:pPr algn="just"/>
            <a:endParaRPr lang="fr-FR" sz="1800" dirty="0">
              <a:solidFill>
                <a:schemeClr val="accent4">
                  <a:lumMod val="75000"/>
                </a:schemeClr>
              </a:solidFill>
              <a:latin typeface="Aptos" panose="020B0004020202020204" pitchFamily="34"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Il leur dit qu'il n'avait pas trouvé d'homme aussi fort depuis qu'il avait tué le géant </a:t>
            </a:r>
            <a:r>
              <a:rPr lang="fr-FR" sz="1800" dirty="0" err="1">
                <a:solidFill>
                  <a:schemeClr val="accent4">
                    <a:lumMod val="75000"/>
                  </a:schemeClr>
                </a:solidFill>
                <a:latin typeface="Aptos" panose="020B0004020202020204" pitchFamily="34" charset="0"/>
                <a:cs typeface="Times New Roman" panose="02020603050405020304" pitchFamily="18" charset="0"/>
              </a:rPr>
              <a:t>Ritho</a:t>
            </a:r>
            <a:r>
              <a:rPr lang="fr-FR" sz="1800" dirty="0">
                <a:solidFill>
                  <a:schemeClr val="accent4">
                    <a:lumMod val="75000"/>
                  </a:schemeClr>
                </a:solidFill>
                <a:latin typeface="Aptos" panose="020B0004020202020204" pitchFamily="34" charset="0"/>
                <a:cs typeface="Times New Roman" panose="02020603050405020304" pitchFamily="18" charset="0"/>
              </a:rPr>
              <a:t>, qui l'avait défié sur la montagne d'</a:t>
            </a:r>
            <a:r>
              <a:rPr lang="fr-FR" sz="1800" dirty="0" err="1">
                <a:solidFill>
                  <a:schemeClr val="accent4">
                    <a:lumMod val="75000"/>
                  </a:schemeClr>
                </a:solidFill>
                <a:latin typeface="Aptos" panose="020B0004020202020204" pitchFamily="34" charset="0"/>
                <a:cs typeface="Times New Roman" panose="02020603050405020304" pitchFamily="18" charset="0"/>
              </a:rPr>
              <a:t>Aravius</a:t>
            </a:r>
            <a:r>
              <a:rPr lang="fr-FR" sz="1800" dirty="0">
                <a:solidFill>
                  <a:schemeClr val="accent4">
                    <a:lumMod val="75000"/>
                  </a:schemeClr>
                </a:solidFill>
                <a:latin typeface="Aptos" panose="020B0004020202020204" pitchFamily="34" charset="0"/>
                <a:cs typeface="Times New Roman" panose="02020603050405020304" pitchFamily="18" charset="0"/>
              </a:rPr>
              <a:t>. Ce géant s'était fait des fourrures avec les barbes des rois qu'il avait tués, et avait envoyé un message à Arthur pour qu'il lui coupe soigneusement sa barbe et la lui envoie [...] Mais, s'il refusait de le faire, il le provoquerait en duel, avec cette offre que le vainqueur aurait les fourrures et la barbe du vaincu comme trophée de sa victoire. Arthur sortit donc victorieux de ce duel et s'empara de la barbe et du butin du géant. </a:t>
            </a:r>
          </a:p>
          <a:p>
            <a:pPr algn="r"/>
            <a:r>
              <a:rPr lang="fr-FR" sz="1800" dirty="0">
                <a:latin typeface="Aptos" panose="020B0004020202020204" pitchFamily="34" charset="0"/>
                <a:cs typeface="Times New Roman" panose="02020603050405020304" pitchFamily="18" charset="0"/>
              </a:rPr>
              <a:t> (</a:t>
            </a:r>
            <a:r>
              <a:rPr lang="fr-FR" sz="1800" i="1" dirty="0">
                <a:latin typeface="Aptos" panose="020B0004020202020204" pitchFamily="34" charset="0"/>
                <a:cs typeface="Times New Roman" panose="02020603050405020304" pitchFamily="18" charset="0"/>
              </a:rPr>
              <a:t>Ibid.</a:t>
            </a:r>
            <a:r>
              <a:rPr lang="fr-FR" sz="1800" dirty="0">
                <a:latin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118539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ACFAC443-50DD-804A-B523-23A7DD6F2BBE}"/>
              </a:ext>
            </a:extLst>
          </p:cNvPr>
          <p:cNvPicPr>
            <a:picLocks noChangeAspect="1"/>
          </p:cNvPicPr>
          <p:nvPr/>
        </p:nvPicPr>
        <p:blipFill>
          <a:blip r:embed="rId2"/>
          <a:stretch>
            <a:fillRect/>
          </a:stretch>
        </p:blipFill>
        <p:spPr>
          <a:xfrm>
            <a:off x="3048000" y="0"/>
            <a:ext cx="5872480" cy="7002840"/>
          </a:xfrm>
          <a:prstGeom prst="rect">
            <a:avLst/>
          </a:prstGeom>
        </p:spPr>
      </p:pic>
    </p:spTree>
    <p:extLst>
      <p:ext uri="{BB962C8B-B14F-4D97-AF65-F5344CB8AC3E}">
        <p14:creationId xmlns:p14="http://schemas.microsoft.com/office/powerpoint/2010/main" val="2716099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FBF349-8D8A-E3BE-63C9-509EA1809D77}"/>
              </a:ext>
            </a:extLst>
          </p:cNvPr>
          <p:cNvSpPr>
            <a:spLocks noGrp="1"/>
          </p:cNvSpPr>
          <p:nvPr>
            <p:ph type="ctrTitle"/>
          </p:nvPr>
        </p:nvSpPr>
        <p:spPr/>
        <p:txBody>
          <a:bodyPr/>
          <a:lstStyle/>
          <a:p>
            <a:r>
              <a:rPr lang="fr-FR" dirty="0">
                <a:latin typeface="Aptos" panose="020B0004020202020204" pitchFamily="34" charset="0"/>
              </a:rPr>
              <a:t>2. Guerre et paix </a:t>
            </a:r>
          </a:p>
        </p:txBody>
      </p:sp>
      <p:sp>
        <p:nvSpPr>
          <p:cNvPr id="3" name="Sous-titre 2">
            <a:extLst>
              <a:ext uri="{FF2B5EF4-FFF2-40B4-BE49-F238E27FC236}">
                <a16:creationId xmlns:a16="http://schemas.microsoft.com/office/drawing/2014/main" id="{87BCE81E-A4B7-F362-976A-9875AB086C86}"/>
              </a:ext>
            </a:extLst>
          </p:cNvPr>
          <p:cNvSpPr>
            <a:spLocks noGrp="1"/>
          </p:cNvSpPr>
          <p:nvPr>
            <p:ph type="subTitle" idx="1"/>
          </p:nvPr>
        </p:nvSpPr>
        <p:spPr/>
        <p:txBody>
          <a:bodyPr/>
          <a:lstStyle/>
          <a:p>
            <a:r>
              <a:rPr lang="fr-FR" dirty="0"/>
              <a:t>La représentation d’Arthur et les bretons dans l’HRB. </a:t>
            </a:r>
          </a:p>
        </p:txBody>
      </p:sp>
    </p:spTree>
    <p:extLst>
      <p:ext uri="{BB962C8B-B14F-4D97-AF65-F5344CB8AC3E}">
        <p14:creationId xmlns:p14="http://schemas.microsoft.com/office/powerpoint/2010/main" val="1536235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589280" y="731521"/>
            <a:ext cx="4939494" cy="6126480"/>
          </a:xfrm>
        </p:spPr>
        <p:txBody>
          <a:bodyPr>
            <a:normAutofit/>
          </a:bodyPr>
          <a:lstStyle/>
          <a:p>
            <a:pPr algn="just"/>
            <a:r>
              <a:rPr lang="fr-FR" sz="2000" b="1" dirty="0">
                <a:solidFill>
                  <a:schemeClr val="accent6"/>
                </a:solidFill>
                <a:latin typeface="Aptos" panose="020B0004020202020204" pitchFamily="34" charset="0"/>
                <a:cs typeface="Times New Roman" panose="02020603050405020304" pitchFamily="18" charset="0"/>
              </a:rPr>
              <a:t>A. La </a:t>
            </a:r>
            <a:r>
              <a:rPr lang="fr-FR" sz="2000" b="1" i="1" dirty="0">
                <a:solidFill>
                  <a:schemeClr val="accent6"/>
                </a:solidFill>
                <a:latin typeface="Aptos" panose="020B0004020202020204" pitchFamily="34" charset="0"/>
                <a:cs typeface="Times New Roman" panose="02020603050405020304" pitchFamily="18" charset="0"/>
              </a:rPr>
              <a:t>pax </a:t>
            </a:r>
            <a:r>
              <a:rPr lang="fr-FR" sz="2000" b="1" i="1" dirty="0" err="1">
                <a:solidFill>
                  <a:schemeClr val="accent6"/>
                </a:solidFill>
                <a:latin typeface="Aptos" panose="020B0004020202020204" pitchFamily="34" charset="0"/>
                <a:cs typeface="Times New Roman" panose="02020603050405020304" pitchFamily="18" charset="0"/>
              </a:rPr>
              <a:t>Arthuriana</a:t>
            </a:r>
            <a:endParaRPr lang="fr-FR" sz="2000" b="1" i="1" dirty="0">
              <a:solidFill>
                <a:schemeClr val="accent6"/>
              </a:solidFill>
              <a:latin typeface="Aptos" panose="020B0004020202020204" pitchFamily="34" charset="0"/>
              <a:cs typeface="Times New Roman" panose="02020603050405020304" pitchFamily="18" charset="0"/>
            </a:endParaRPr>
          </a:p>
          <a:p>
            <a:pPr algn="just"/>
            <a:endParaRPr lang="fr-FR" sz="2000" b="1"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Arthur invita alors les plus nobles personnages de royaumes lointains ; il entreprit d’augmenter sa suite et sa cour fut le lieu d’une telle courtoisie qu’elle devint un modèle à suivre pour les peuples éloignés. Par conséquent, les hommes de très haut rang, stimulés par cet exemple, n’avaient d’autres préoccupations que de se vêtir ou de porter les armes à la manière des chevaliers d’Arthur. La renommée de la largesse et de la bravoure du roi se répandait aux confins de la terre […] »</a:t>
            </a:r>
          </a:p>
          <a:p>
            <a:pPr algn="just"/>
            <a:endParaRPr lang="fr-FR" sz="2000" b="1" dirty="0">
              <a:latin typeface="Times New Roman" panose="02020603050405020304" pitchFamily="18" charset="0"/>
              <a:cs typeface="Times New Roman" panose="02020603050405020304" pitchFamily="18" charset="0"/>
            </a:endParaRPr>
          </a:p>
          <a:p>
            <a:pPr algn="just"/>
            <a:endParaRPr lang="fr-FR" sz="2000" b="1" dirty="0">
              <a:latin typeface="Times New Roman" panose="02020603050405020304" pitchFamily="18" charset="0"/>
              <a:cs typeface="Times New Roman" panose="02020603050405020304" pitchFamily="18" charset="0"/>
            </a:endParaRPr>
          </a:p>
          <a:p>
            <a:pPr algn="just"/>
            <a:endParaRPr lang="fr-FR" sz="1800" dirty="0">
              <a:latin typeface="Times New Roman" panose="02020603050405020304" pitchFamily="18" charset="0"/>
              <a:cs typeface="Times New Roman" panose="02020603050405020304" pitchFamily="18" charset="0"/>
            </a:endParaRPr>
          </a:p>
          <a:p>
            <a:pPr algn="just"/>
            <a:endParaRPr lang="fr-FR" sz="2000" b="1" dirty="0">
              <a:latin typeface="Times New Roman" panose="02020603050405020304" pitchFamily="18" charset="0"/>
              <a:cs typeface="Times New Roman" panose="02020603050405020304" pitchFamily="18" charset="0"/>
            </a:endParaRPr>
          </a:p>
          <a:p>
            <a:pPr algn="just"/>
            <a:endParaRPr lang="fr-FR" b="1" dirty="0">
              <a:latin typeface="Times New Roman" panose="02020603050405020304" pitchFamily="18" charset="0"/>
              <a:cs typeface="Times New Roman" panose="02020603050405020304" pitchFamily="18" charset="0"/>
            </a:endParaRPr>
          </a:p>
        </p:txBody>
      </p:sp>
      <p:pic>
        <p:nvPicPr>
          <p:cNvPr id="8" name="Image 7">
            <a:extLst>
              <a:ext uri="{FF2B5EF4-FFF2-40B4-BE49-F238E27FC236}">
                <a16:creationId xmlns:a16="http://schemas.microsoft.com/office/drawing/2014/main" id="{8502440E-CBA1-944D-8AEA-5F8DF5ED10FA}"/>
              </a:ext>
            </a:extLst>
          </p:cNvPr>
          <p:cNvPicPr>
            <a:picLocks noChangeAspect="1"/>
          </p:cNvPicPr>
          <p:nvPr/>
        </p:nvPicPr>
        <p:blipFill>
          <a:blip r:embed="rId2"/>
          <a:stretch>
            <a:fillRect/>
          </a:stretch>
        </p:blipFill>
        <p:spPr>
          <a:xfrm>
            <a:off x="6096001" y="1066799"/>
            <a:ext cx="5606538" cy="4606249"/>
          </a:xfrm>
          <a:prstGeom prst="rect">
            <a:avLst/>
          </a:prstGeom>
        </p:spPr>
      </p:pic>
    </p:spTree>
    <p:extLst>
      <p:ext uri="{BB962C8B-B14F-4D97-AF65-F5344CB8AC3E}">
        <p14:creationId xmlns:p14="http://schemas.microsoft.com/office/powerpoint/2010/main" val="2088287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812799" y="487681"/>
            <a:ext cx="10810241" cy="5994400"/>
          </a:xfrm>
        </p:spPr>
        <p:txBody>
          <a:bodyPr>
            <a:normAutofit fontScale="92500" lnSpcReduction="20000"/>
          </a:bodyPr>
          <a:lstStyle/>
          <a:p>
            <a:pPr algn="just"/>
            <a:r>
              <a:rPr lang="fr-FR" sz="2000" b="1" dirty="0">
                <a:solidFill>
                  <a:schemeClr val="accent6"/>
                </a:solidFill>
                <a:latin typeface="Aptos" panose="020B0004020202020204" pitchFamily="34" charset="0"/>
                <a:cs typeface="Times New Roman" panose="02020603050405020304" pitchFamily="18" charset="0"/>
              </a:rPr>
              <a:t>B/ Des guerriers braves, mais indisciplinés</a:t>
            </a:r>
          </a:p>
          <a:p>
            <a:pPr algn="just"/>
            <a:endParaRPr lang="fr-FR" sz="2000" b="1" dirty="0">
              <a:latin typeface="Aptos" panose="020B0004020202020204" pitchFamily="34" charset="0"/>
              <a:cs typeface="Times New Roman" panose="02020603050405020304" pitchFamily="18" charset="0"/>
            </a:endParaRPr>
          </a:p>
          <a:p>
            <a:pPr marL="342900" indent="-342900" algn="just">
              <a:buFontTx/>
              <a:buChar char="-"/>
            </a:pPr>
            <a:r>
              <a:rPr lang="fr-FR" sz="2000" b="1" dirty="0">
                <a:latin typeface="Aptos" panose="020B0004020202020204" pitchFamily="34" charset="0"/>
                <a:cs typeface="Times New Roman" panose="02020603050405020304" pitchFamily="18" charset="0"/>
              </a:rPr>
              <a:t>De valeureux guerriers </a:t>
            </a:r>
          </a:p>
          <a:p>
            <a:pPr algn="just"/>
            <a:endParaRPr lang="fr-FR" sz="2000" b="1"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Combien la mort même sera douce, si elle est subie pour venger les injures faites à nos ancêtres, pour défendre nos libertés, et pour faire éclater la gloire de notre roi ! » </a:t>
            </a:r>
          </a:p>
          <a:p>
            <a:pPr algn="r"/>
            <a:r>
              <a:rPr lang="fr-FR" sz="2000" dirty="0">
                <a:latin typeface="Aptos" panose="020B0004020202020204" pitchFamily="34" charset="0"/>
                <a:cs typeface="Times New Roman" panose="02020603050405020304" pitchFamily="18" charset="0"/>
              </a:rPr>
              <a:t>(</a:t>
            </a:r>
            <a:r>
              <a:rPr lang="fr-FR" sz="2000" i="1" dirty="0">
                <a:latin typeface="Aptos" panose="020B0004020202020204" pitchFamily="34" charset="0"/>
                <a:cs typeface="Times New Roman" panose="02020603050405020304" pitchFamily="18" charset="0"/>
              </a:rPr>
              <a:t>Historia regum Britanniae</a:t>
            </a:r>
            <a:r>
              <a:rPr lang="fr-FR" sz="2000" dirty="0">
                <a:latin typeface="Aptos" panose="020B0004020202020204" pitchFamily="34" charset="0"/>
                <a:cs typeface="Times New Roman" panose="02020603050405020304" pitchFamily="18" charset="0"/>
              </a:rPr>
              <a:t>, chap. 18 livre XI)</a:t>
            </a:r>
          </a:p>
          <a:p>
            <a:pPr algn="just"/>
            <a:endParaRPr lang="fr-FR" sz="2000"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Tous fuyaient devant lui [Arthur] comme des bêtes devant un lion féroce et cruellement affamé qui dévore tout sur son passage » </a:t>
            </a:r>
          </a:p>
          <a:p>
            <a:pPr algn="r"/>
            <a:r>
              <a:rPr lang="fr-FR" sz="2000" dirty="0">
                <a:latin typeface="Aptos" panose="020B0004020202020204" pitchFamily="34" charset="0"/>
                <a:cs typeface="Times New Roman" panose="02020603050405020304" pitchFamily="18" charset="0"/>
              </a:rPr>
              <a:t>(</a:t>
            </a:r>
            <a:r>
              <a:rPr lang="fr-FR" sz="2000" i="1" dirty="0">
                <a:latin typeface="Aptos" panose="020B0004020202020204" pitchFamily="34" charset="0"/>
                <a:cs typeface="Times New Roman" panose="02020603050405020304" pitchFamily="18" charset="0"/>
              </a:rPr>
              <a:t>Ibid.</a:t>
            </a:r>
            <a:r>
              <a:rPr lang="fr-FR" sz="2000" dirty="0">
                <a:latin typeface="Aptos" panose="020B0004020202020204" pitchFamily="34" charset="0"/>
                <a:cs typeface="Times New Roman" panose="02020603050405020304" pitchFamily="18" charset="0"/>
              </a:rPr>
              <a:t>)</a:t>
            </a:r>
          </a:p>
          <a:p>
            <a:pPr algn="r"/>
            <a:endParaRPr lang="fr-FR" sz="2000"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Sortis du bois, les Bretons talonnèrent leurs chevaux ; ils remplissaient les airs de leurs cris, brandissant leurs boucliers devant leurs poitrines, et attaquèrent ainsi à l’improviste les Romains qu’ils mirent aussitôt en fuite. Comme un seul homme, ils poursuivirent les fuyards, jetant certains d’entre eux à bas de leurs chevaux avec leurs lances, arrêtant les uns, tuant les autres. […] Les Bretons […] firent front et faisant volte- face, ils frappèrent vigoureusement et courageusement. […] Les Bretons voulaient à toute force combattre mais une fois engagés dans la bataille ils se souciaient peu de son issue. Les romains, en revanche, agissaient de manière plus réfléchie ».</a:t>
            </a:r>
          </a:p>
          <a:p>
            <a:pPr algn="r"/>
            <a:r>
              <a:rPr lang="fr-FR" sz="2000" dirty="0">
                <a:latin typeface="Aptos" panose="020B0004020202020204" pitchFamily="34" charset="0"/>
                <a:cs typeface="Times New Roman" panose="02020603050405020304" pitchFamily="18" charset="0"/>
              </a:rPr>
              <a:t>(</a:t>
            </a:r>
            <a:r>
              <a:rPr lang="fr-FR" sz="2000" i="1" dirty="0">
                <a:latin typeface="Aptos" panose="020B0004020202020204" pitchFamily="34" charset="0"/>
                <a:cs typeface="Times New Roman" panose="02020603050405020304" pitchFamily="18" charset="0"/>
              </a:rPr>
              <a:t>Ibid</a:t>
            </a:r>
            <a:r>
              <a:rPr lang="fr-FR" sz="2000" dirty="0">
                <a:latin typeface="Aptos" panose="020B0004020202020204" pitchFamily="34" charset="0"/>
                <a:cs typeface="Times New Roman" panose="02020603050405020304" pitchFamily="18" charset="0"/>
              </a:rPr>
              <a:t>.)</a:t>
            </a:r>
          </a:p>
          <a:p>
            <a:pPr algn="l"/>
            <a:endParaRPr lang="fr-FR" sz="2000" dirty="0">
              <a:latin typeface="Aptos" panose="020B0004020202020204" pitchFamily="34" charset="0"/>
              <a:cs typeface="Times New Roman" panose="02020603050405020304" pitchFamily="18" charset="0"/>
            </a:endParaRPr>
          </a:p>
          <a:p>
            <a:pPr algn="just"/>
            <a:endParaRPr lang="fr-FR" sz="1800" dirty="0">
              <a:latin typeface="Times New Roman" panose="02020603050405020304" pitchFamily="18" charset="0"/>
              <a:cs typeface="Times New Roman" panose="02020603050405020304" pitchFamily="18" charset="0"/>
            </a:endParaRPr>
          </a:p>
          <a:p>
            <a:pPr algn="just"/>
            <a:endParaRPr lang="fr-FR" sz="2000" b="1" dirty="0">
              <a:latin typeface="Times New Roman" panose="02020603050405020304" pitchFamily="18" charset="0"/>
              <a:cs typeface="Times New Roman" panose="02020603050405020304" pitchFamily="18" charset="0"/>
            </a:endParaRPr>
          </a:p>
          <a:p>
            <a:pPr algn="just"/>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8407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975359" y="254001"/>
            <a:ext cx="10779761" cy="6604000"/>
          </a:xfrm>
        </p:spPr>
        <p:txBody>
          <a:bodyPr>
            <a:normAutofit lnSpcReduction="10000"/>
          </a:bodyPr>
          <a:lstStyle/>
          <a:p>
            <a:pPr marL="342900" indent="-342900" algn="just">
              <a:buFontTx/>
              <a:buChar char="-"/>
            </a:pPr>
            <a:r>
              <a:rPr lang="fr-FR" sz="1900" b="1" dirty="0">
                <a:latin typeface="Aptos" panose="020B0004020202020204" pitchFamily="34" charset="0"/>
                <a:cs typeface="Times New Roman" panose="02020603050405020304" pitchFamily="18" charset="0"/>
              </a:rPr>
              <a:t>...qui ont besoin d’un chef </a:t>
            </a:r>
          </a:p>
          <a:p>
            <a:pPr algn="just"/>
            <a:endParaRPr lang="fr-FR" sz="1900" dirty="0">
              <a:latin typeface="Aptos" panose="020B0004020202020204" pitchFamily="34" charset="0"/>
              <a:cs typeface="Times New Roman" panose="02020603050405020304" pitchFamily="18" charset="0"/>
            </a:endParaRPr>
          </a:p>
          <a:p>
            <a:pPr algn="just"/>
            <a:r>
              <a:rPr lang="fr-FR" sz="1900" dirty="0">
                <a:solidFill>
                  <a:schemeClr val="accent4">
                    <a:lumMod val="75000"/>
                  </a:schemeClr>
                </a:solidFill>
                <a:latin typeface="Aptos" panose="020B0004020202020204" pitchFamily="34" charset="0"/>
                <a:cs typeface="Times New Roman" panose="02020603050405020304" pitchFamily="18" charset="0"/>
              </a:rPr>
              <a:t>« L'île étant ainsi presque dévastée, le roi, informé de l'affaire, entra dans une colère que sa faiblesse ne pouvait supporter, et ordonna à tous ses nobles de se présenter devant lui pour qu'il leur reproche sévèrement </a:t>
            </a:r>
            <a:r>
              <a:rPr lang="fr-FR" sz="1900" b="1" dirty="0">
                <a:solidFill>
                  <a:schemeClr val="accent4">
                    <a:lumMod val="75000"/>
                  </a:schemeClr>
                </a:solidFill>
                <a:latin typeface="Aptos" panose="020B0004020202020204" pitchFamily="34" charset="0"/>
                <a:cs typeface="Times New Roman" panose="02020603050405020304" pitchFamily="18" charset="0"/>
              </a:rPr>
              <a:t>leur orgueil et leur lâcheté</a:t>
            </a:r>
            <a:r>
              <a:rPr lang="fr-FR" sz="1900" dirty="0">
                <a:solidFill>
                  <a:schemeClr val="accent4">
                    <a:lumMod val="75000"/>
                  </a:schemeClr>
                </a:solidFill>
                <a:latin typeface="Aptos" panose="020B0004020202020204" pitchFamily="34" charset="0"/>
                <a:cs typeface="Times New Roman" panose="02020603050405020304" pitchFamily="18" charset="0"/>
              </a:rPr>
              <a:t>. Dès qu'ils furent tous entrés en sa présence, il les réprimanda vertement dans un langage menaçant, et jura de les conduire lui-même contre l'ennemi. A cet effet, il ordonna que l'on fabriquât une litière de chevaux dans laquelle il voulait être transporté, car son infirmité ne lui permettait pas de se servir d'un autre véhicule, et il leur demanda de se tenir prêts à marcher contre l'ennemi dès que l'occasion s'en présenterait. Sans tarder, la litière et tous les assistants furent préparés et le jour fixé pour la marche arriva. » </a:t>
            </a:r>
          </a:p>
          <a:p>
            <a:pPr algn="r"/>
            <a:r>
              <a:rPr lang="fr-FR" sz="1900" dirty="0">
                <a:latin typeface="Aptos" panose="020B0004020202020204" pitchFamily="34" charset="0"/>
                <a:cs typeface="Times New Roman" panose="02020603050405020304" pitchFamily="18" charset="0"/>
              </a:rPr>
              <a:t>(</a:t>
            </a:r>
            <a:r>
              <a:rPr lang="fr-FR" sz="1900" i="1" dirty="0">
                <a:latin typeface="Aptos" panose="020B0004020202020204" pitchFamily="34" charset="0"/>
                <a:cs typeface="Times New Roman" panose="02020603050405020304" pitchFamily="18" charset="0"/>
              </a:rPr>
              <a:t>Historia regum Britanniae</a:t>
            </a:r>
            <a:r>
              <a:rPr lang="fr-FR" sz="1900" dirty="0">
                <a:latin typeface="Aptos" panose="020B0004020202020204" pitchFamily="34" charset="0"/>
                <a:cs typeface="Times New Roman" panose="02020603050405020304" pitchFamily="18" charset="0"/>
              </a:rPr>
              <a:t>, chap. 22, livre VIII)</a:t>
            </a:r>
          </a:p>
          <a:p>
            <a:pPr algn="just"/>
            <a:endParaRPr lang="fr-FR" sz="1900" dirty="0">
              <a:latin typeface="Aptos" panose="020B0004020202020204" pitchFamily="34" charset="0"/>
              <a:cs typeface="Times New Roman" panose="02020603050405020304" pitchFamily="18" charset="0"/>
            </a:endParaRPr>
          </a:p>
          <a:p>
            <a:pPr algn="just"/>
            <a:r>
              <a:rPr lang="fr-FR" sz="1900" dirty="0">
                <a:solidFill>
                  <a:schemeClr val="accent5">
                    <a:lumMod val="75000"/>
                  </a:schemeClr>
                </a:solidFill>
                <a:latin typeface="Aptos" panose="020B0004020202020204" pitchFamily="34" charset="0"/>
                <a:cs typeface="Times New Roman" panose="02020603050405020304" pitchFamily="18" charset="0"/>
              </a:rPr>
              <a:t>« La dimension moralisante de l’écriture historique semble importante à Geoffroi de Monmouth. Tout au long de son livre, il n’a de cesse de stigmatiser les querelles et divisions des Bretons. Il s’attarde également sur leur indiscipline et sur leur désobéissance aux chefs, source de tous leurs malheurs. Regrettables, leurs luttes intestines leur ont valu d’être vaincus par l’envahisseur. Qui aime bien châtie bien, et l’auteur s’identifie pleinement à la détresse de ce peuple, qui est le sien, chassé de ses terres ancestrales par les Anglo-Saxons pour se réfugier dans la montagne galloise ou dans le massif armoricain. » </a:t>
            </a:r>
          </a:p>
          <a:p>
            <a:pPr algn="r"/>
            <a:r>
              <a:rPr lang="fr-FR" sz="1900" dirty="0">
                <a:latin typeface="Aptos" panose="020B0004020202020204" pitchFamily="34" charset="0"/>
                <a:cs typeface="Times New Roman" panose="02020603050405020304" pitchFamily="18" charset="0"/>
              </a:rPr>
              <a:t>(Martin </a:t>
            </a:r>
            <a:r>
              <a:rPr lang="fr-FR" sz="1900" dirty="0" err="1">
                <a:latin typeface="Aptos" panose="020B0004020202020204" pitchFamily="34" charset="0"/>
                <a:cs typeface="Times New Roman" panose="02020603050405020304" pitchFamily="18" charset="0"/>
              </a:rPr>
              <a:t>Aurell</a:t>
            </a:r>
            <a:r>
              <a:rPr lang="fr-FR" sz="1900" dirty="0">
                <a:latin typeface="Aptos" panose="020B0004020202020204" pitchFamily="34" charset="0"/>
                <a:cs typeface="Times New Roman" panose="02020603050405020304" pitchFamily="18" charset="0"/>
              </a:rPr>
              <a:t>, « Le discrédit de l’incroyable histoire de Geoffroi de Monmouth au XIIe siècle », Jean-Philippe Genet (</a:t>
            </a:r>
            <a:r>
              <a:rPr lang="fr-FR" sz="1900" dirty="0" err="1">
                <a:latin typeface="Aptos" panose="020B0004020202020204" pitchFamily="34" charset="0"/>
                <a:cs typeface="Times New Roman" panose="02020603050405020304" pitchFamily="18" charset="0"/>
              </a:rPr>
              <a:t>dir</a:t>
            </a:r>
            <a:r>
              <a:rPr lang="fr-FR" sz="1900" dirty="0">
                <a:latin typeface="Aptos" panose="020B0004020202020204" pitchFamily="34" charset="0"/>
                <a:cs typeface="Times New Roman" panose="02020603050405020304" pitchFamily="18" charset="0"/>
              </a:rPr>
              <a:t>.), </a:t>
            </a:r>
            <a:r>
              <a:rPr lang="fr-FR" sz="1900" i="1" dirty="0">
                <a:latin typeface="Aptos" panose="020B0004020202020204" pitchFamily="34" charset="0"/>
                <a:cs typeface="Times New Roman" panose="02020603050405020304" pitchFamily="18" charset="0"/>
              </a:rPr>
              <a:t>Vérité et crédibilité, construite la vérité dans le système de communication de l’Occident (XIIIe-XVIIe siècles)</a:t>
            </a:r>
            <a:r>
              <a:rPr lang="fr-FR" sz="1900" dirty="0">
                <a:latin typeface="Aptos" panose="020B0004020202020204" pitchFamily="34" charset="0"/>
                <a:cs typeface="Times New Roman" panose="02020603050405020304" pitchFamily="18" charset="0"/>
              </a:rPr>
              <a:t>, Paris/Rome, Presses Universitaires de la Sorbonne / Ecole de Rome, 2015.)</a:t>
            </a:r>
          </a:p>
          <a:p>
            <a:pPr algn="just"/>
            <a:endParaRPr lang="fr-FR" sz="2000" dirty="0">
              <a:latin typeface="Times New Roman" panose="02020603050405020304" pitchFamily="18" charset="0"/>
              <a:cs typeface="Times New Roman" panose="02020603050405020304" pitchFamily="18" charset="0"/>
            </a:endParaRPr>
          </a:p>
          <a:p>
            <a:pPr algn="just"/>
            <a:endParaRPr lang="fr-FR" sz="2000" b="1" dirty="0">
              <a:latin typeface="Times New Roman" panose="02020603050405020304" pitchFamily="18" charset="0"/>
              <a:cs typeface="Times New Roman" panose="02020603050405020304" pitchFamily="18" charset="0"/>
            </a:endParaRPr>
          </a:p>
          <a:p>
            <a:pPr algn="just"/>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562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416559" y="243841"/>
            <a:ext cx="11399521" cy="6614160"/>
          </a:xfrm>
        </p:spPr>
        <p:txBody>
          <a:bodyPr>
            <a:normAutofit/>
          </a:bodyPr>
          <a:lstStyle/>
          <a:p>
            <a:pPr algn="just"/>
            <a:r>
              <a:rPr lang="fr-FR" sz="2000" b="1" dirty="0">
                <a:solidFill>
                  <a:schemeClr val="accent6"/>
                </a:solidFill>
                <a:latin typeface="Aptos" panose="020B0004020202020204" pitchFamily="34" charset="0"/>
                <a:cs typeface="Times New Roman" panose="02020603050405020304" pitchFamily="18" charset="0"/>
              </a:rPr>
              <a:t>C/ </a:t>
            </a:r>
            <a:r>
              <a:rPr lang="fr-FR" sz="1800" b="1" dirty="0">
                <a:solidFill>
                  <a:schemeClr val="accent6"/>
                </a:solidFill>
                <a:latin typeface="Aptos" panose="020B0004020202020204" pitchFamily="34" charset="0"/>
                <a:cs typeface="Times New Roman" panose="02020603050405020304" pitchFamily="18" charset="0"/>
              </a:rPr>
              <a:t>Arthur, </a:t>
            </a:r>
            <a:r>
              <a:rPr lang="fr-FR" sz="1800" b="1" i="1" dirty="0" err="1">
                <a:solidFill>
                  <a:schemeClr val="accent6"/>
                </a:solidFill>
                <a:latin typeface="Aptos" panose="020B0004020202020204" pitchFamily="34" charset="0"/>
                <a:cs typeface="Times New Roman" panose="02020603050405020304" pitchFamily="18" charset="0"/>
              </a:rPr>
              <a:t>dux</a:t>
            </a:r>
            <a:r>
              <a:rPr lang="fr-FR" sz="1800" b="1" i="1" dirty="0">
                <a:solidFill>
                  <a:schemeClr val="accent6"/>
                </a:solidFill>
                <a:latin typeface="Aptos" panose="020B0004020202020204" pitchFamily="34" charset="0"/>
                <a:cs typeface="Times New Roman" panose="02020603050405020304" pitchFamily="18" charset="0"/>
              </a:rPr>
              <a:t> </a:t>
            </a:r>
            <a:r>
              <a:rPr lang="fr-FR" sz="1800" b="1" i="1" dirty="0" err="1">
                <a:solidFill>
                  <a:schemeClr val="accent6"/>
                </a:solidFill>
                <a:latin typeface="Aptos" panose="020B0004020202020204" pitchFamily="34" charset="0"/>
                <a:cs typeface="Times New Roman" panose="02020603050405020304" pitchFamily="18" charset="0"/>
              </a:rPr>
              <a:t>bellorum</a:t>
            </a:r>
            <a:r>
              <a:rPr lang="fr-FR" sz="1800" b="1" dirty="0">
                <a:solidFill>
                  <a:schemeClr val="accent6"/>
                </a:solidFill>
                <a:latin typeface="Aptos" panose="020B0004020202020204" pitchFamily="34" charset="0"/>
                <a:cs typeface="Times New Roman" panose="02020603050405020304" pitchFamily="18" charset="0"/>
              </a:rPr>
              <a:t>, brillant orateur</a:t>
            </a:r>
            <a:r>
              <a:rPr lang="fr-FR" sz="1800" dirty="0">
                <a:solidFill>
                  <a:schemeClr val="accent6"/>
                </a:solidFill>
                <a:effectLst/>
                <a:latin typeface="Aptos" panose="020B0004020202020204" pitchFamily="34" charset="0"/>
                <a:cs typeface="Times New Roman" panose="02020603050405020304" pitchFamily="18" charset="0"/>
              </a:rPr>
              <a:t> </a:t>
            </a:r>
          </a:p>
          <a:p>
            <a:pPr algn="just"/>
            <a:endParaRPr lang="fr-FR" sz="1800" b="1" dirty="0">
              <a:latin typeface="Aptos" panose="020B0004020202020204" pitchFamily="34"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Leurs armes ne leur étaient d’aucune utilité car l’épée </a:t>
            </a:r>
            <a:r>
              <a:rPr lang="fr-FR" sz="1800" dirty="0" err="1">
                <a:solidFill>
                  <a:schemeClr val="accent4">
                    <a:lumMod val="75000"/>
                  </a:schemeClr>
                </a:solidFill>
                <a:latin typeface="Aptos" panose="020B0004020202020204" pitchFamily="34" charset="0"/>
                <a:cs typeface="Times New Roman" panose="02020603050405020304" pitchFamily="18" charset="0"/>
              </a:rPr>
              <a:t>Caliburn</a:t>
            </a:r>
            <a:r>
              <a:rPr lang="fr-FR" sz="1800" dirty="0">
                <a:solidFill>
                  <a:schemeClr val="accent4">
                    <a:lumMod val="75000"/>
                  </a:schemeClr>
                </a:solidFill>
                <a:latin typeface="Aptos" panose="020B0004020202020204" pitchFamily="34" charset="0"/>
                <a:cs typeface="Times New Roman" panose="02020603050405020304" pitchFamily="18" charset="0"/>
              </a:rPr>
              <a:t>, dans la main d’un roi si valeureux les condamnait à rendre l’âme dans le sang » </a:t>
            </a:r>
          </a:p>
          <a:p>
            <a:pPr algn="r"/>
            <a:r>
              <a:rPr lang="fr-FR" sz="1800" dirty="0">
                <a:latin typeface="Aptos" panose="020B0004020202020204" pitchFamily="34" charset="0"/>
                <a:cs typeface="Times New Roman" panose="02020603050405020304" pitchFamily="18" charset="0"/>
              </a:rPr>
              <a:t>(Combat contre les Saxons, chap. 5, livre X)</a:t>
            </a:r>
          </a:p>
          <a:p>
            <a:pPr algn="just"/>
            <a:endParaRPr lang="fr-FR" sz="1800" dirty="0">
              <a:latin typeface="Aptos" panose="020B0004020202020204" pitchFamily="34"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Selon l’usage breton, les corps de fantassins étaient disposés au carré avec une aile droite et une aile gauche. Le commandement de l’une des divisions fut confié à </a:t>
            </a:r>
            <a:r>
              <a:rPr lang="fr-FR" sz="1800" dirty="0" err="1">
                <a:solidFill>
                  <a:schemeClr val="accent4">
                    <a:lumMod val="75000"/>
                  </a:schemeClr>
                </a:solidFill>
                <a:latin typeface="Aptos" panose="020B0004020202020204" pitchFamily="34" charset="0"/>
                <a:cs typeface="Times New Roman" panose="02020603050405020304" pitchFamily="18" charset="0"/>
              </a:rPr>
              <a:t>Angusel</a:t>
            </a:r>
            <a:r>
              <a:rPr lang="fr-FR" sz="1800" dirty="0">
                <a:solidFill>
                  <a:schemeClr val="accent4">
                    <a:lumMod val="75000"/>
                  </a:schemeClr>
                </a:solidFill>
                <a:latin typeface="Aptos" panose="020B0004020202020204" pitchFamily="34" charset="0"/>
                <a:cs typeface="Times New Roman" panose="02020603050405020304" pitchFamily="18" charset="0"/>
              </a:rPr>
              <a:t>, roi d’Albanie, et Cador, duc de Cornouailles, l’un à l’aile droite, l’autre à l’aile gauche. [ …] Quant à Arthur, il choisit de s’installer avec une légion qu’il avait placée sous ses ordres, dans un endroit situé à l’arrière de ces formations, où il fixa le dragon d’or qui lui servait d’enseigne ; c’est là que pourraient se réfugier, comme dans un camp, les hommes blessés et épuisés, qui y seraient contraints » </a:t>
            </a:r>
          </a:p>
          <a:p>
            <a:pPr algn="r"/>
            <a:r>
              <a:rPr lang="fr-FR" sz="1800" dirty="0">
                <a:latin typeface="Aptos" panose="020B0004020202020204" pitchFamily="34" charset="0"/>
                <a:cs typeface="Times New Roman" panose="02020603050405020304" pitchFamily="18" charset="0"/>
              </a:rPr>
              <a:t>(chapitre 6, livre X)</a:t>
            </a:r>
          </a:p>
          <a:p>
            <a:pPr algn="just"/>
            <a:endParaRPr lang="fr-FR" sz="1800" dirty="0">
              <a:latin typeface="Aptos" panose="020B0004020202020204" pitchFamily="34"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Chacun d’entre nous peut bien se replier tout entier sur lui-même et reconsidérer tous ces problèmes dans son esprit, je ne pense pas qu’il puisse trouver une meilleure solution que celle que ton discernement et ton habile prévoyance viennent de dégager » </a:t>
            </a:r>
          </a:p>
          <a:p>
            <a:pPr algn="r"/>
            <a:r>
              <a:rPr lang="fr-FR" sz="1800" dirty="0">
                <a:latin typeface="Aptos" panose="020B0004020202020204" pitchFamily="34" charset="0"/>
                <a:cs typeface="Times New Roman" panose="02020603050405020304" pitchFamily="18" charset="0"/>
              </a:rPr>
              <a:t>(Délibération à propos de la guerre contre les Romains, chap. 17, livre IX)</a:t>
            </a:r>
          </a:p>
          <a:p>
            <a:pPr algn="just"/>
            <a:endParaRPr lang="fr-FR" sz="2000" b="1" dirty="0">
              <a:latin typeface="Times New Roman" panose="02020603050405020304" pitchFamily="18" charset="0"/>
              <a:cs typeface="Times New Roman" panose="02020603050405020304" pitchFamily="18" charset="0"/>
            </a:endParaRPr>
          </a:p>
          <a:p>
            <a:pPr algn="just"/>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0910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1066799" y="529936"/>
            <a:ext cx="10058401" cy="5798127"/>
          </a:xfrm>
        </p:spPr>
        <p:txBody>
          <a:bodyPr>
            <a:normAutofit/>
          </a:bodyPr>
          <a:lstStyle/>
          <a:p>
            <a:pPr algn="just"/>
            <a:endParaRPr lang="fr-FR" sz="1800" b="1" dirty="0">
              <a:latin typeface="Times New Roman" panose="02020603050405020304" pitchFamily="18"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Votre discours, qui n'est pas moins sage qu'éloquent, a remplacé toute consultation de notre part ; il ne nous reste plus qu'à admirer et à reconnaître avec gratitude la fermeté d'esprit et la profondeur de la politique de Votre Majesté, auxquelles nous devons de si excellents conseils » </a:t>
            </a:r>
          </a:p>
          <a:p>
            <a:pPr algn="r"/>
            <a:r>
              <a:rPr lang="fr-FR" sz="2000" dirty="0">
                <a:latin typeface="Aptos" panose="020B0004020202020204" pitchFamily="34" charset="0"/>
                <a:cs typeface="Times New Roman" panose="02020603050405020304" pitchFamily="18" charset="0"/>
              </a:rPr>
              <a:t>(chap. 17, livre IX)</a:t>
            </a:r>
          </a:p>
          <a:p>
            <a:pPr algn="just"/>
            <a:endParaRPr lang="fr-FR" sz="2000" dirty="0">
              <a:latin typeface="Aptos" panose="020B0004020202020204" pitchFamily="34" charset="0"/>
              <a:cs typeface="Times New Roman" panose="02020603050405020304" pitchFamily="18" charset="0"/>
            </a:endParaRPr>
          </a:p>
          <a:p>
            <a:pPr algn="just"/>
            <a:r>
              <a:rPr lang="fr-FR" sz="2000" dirty="0">
                <a:latin typeface="Aptos" panose="020B0004020202020204" pitchFamily="34" charset="0"/>
              </a:rPr>
              <a:t> </a:t>
            </a:r>
            <a:r>
              <a:rPr lang="fr-FR" sz="2000" dirty="0">
                <a:solidFill>
                  <a:schemeClr val="accent4">
                    <a:lumMod val="75000"/>
                  </a:schemeClr>
                </a:solidFill>
                <a:latin typeface="Aptos" panose="020B0004020202020204" pitchFamily="34" charset="0"/>
                <a:cs typeface="Times New Roman" panose="02020603050405020304" pitchFamily="18" charset="0"/>
              </a:rPr>
              <a:t>« </a:t>
            </a:r>
            <a:r>
              <a:rPr lang="fr-FR" sz="2000" b="1" dirty="0">
                <a:solidFill>
                  <a:schemeClr val="accent4">
                    <a:lumMod val="75000"/>
                  </a:schemeClr>
                </a:solidFill>
                <a:latin typeface="Aptos" panose="020B0004020202020204" pitchFamily="34" charset="0"/>
                <a:cs typeface="Times New Roman" panose="02020603050405020304" pitchFamily="18" charset="0"/>
              </a:rPr>
              <a:t>Mais que faites-vous donc ? </a:t>
            </a:r>
            <a:r>
              <a:rPr lang="fr-FR" sz="2000" dirty="0">
                <a:solidFill>
                  <a:schemeClr val="accent4">
                    <a:lumMod val="75000"/>
                  </a:schemeClr>
                </a:solidFill>
                <a:latin typeface="Aptos" panose="020B0004020202020204" pitchFamily="34" charset="0"/>
                <a:cs typeface="Times New Roman" panose="02020603050405020304" pitchFamily="18" charset="0"/>
              </a:rPr>
              <a:t>Pourquoi laissez-vous partir indemnes ces </a:t>
            </a:r>
            <a:r>
              <a:rPr lang="fr-FR" sz="2000" b="1" dirty="0">
                <a:solidFill>
                  <a:schemeClr val="accent4">
                    <a:lumMod val="75000"/>
                  </a:schemeClr>
                </a:solidFill>
                <a:latin typeface="Aptos" panose="020B0004020202020204" pitchFamily="34" charset="0"/>
                <a:cs typeface="Times New Roman" panose="02020603050405020304" pitchFamily="18" charset="0"/>
              </a:rPr>
              <a:t>femmelettes</a:t>
            </a:r>
            <a:r>
              <a:rPr lang="fr-FR" sz="2000" dirty="0">
                <a:solidFill>
                  <a:schemeClr val="accent4">
                    <a:lumMod val="75000"/>
                  </a:schemeClr>
                </a:solidFill>
                <a:latin typeface="Aptos" panose="020B0004020202020204" pitchFamily="34" charset="0"/>
                <a:cs typeface="Times New Roman" panose="02020603050405020304" pitchFamily="18" charset="0"/>
              </a:rPr>
              <a:t> ? Personne </a:t>
            </a:r>
            <a:r>
              <a:rPr lang="fr-FR" sz="2000" b="1" dirty="0">
                <a:solidFill>
                  <a:schemeClr val="accent4">
                    <a:lumMod val="75000"/>
                  </a:schemeClr>
                </a:solidFill>
                <a:latin typeface="Aptos" panose="020B0004020202020204" pitchFamily="34" charset="0"/>
                <a:cs typeface="Times New Roman" panose="02020603050405020304" pitchFamily="18" charset="0"/>
              </a:rPr>
              <a:t>ne doit en réchapper ! </a:t>
            </a:r>
            <a:r>
              <a:rPr lang="fr-FR" sz="2000" dirty="0">
                <a:solidFill>
                  <a:schemeClr val="accent4">
                    <a:lumMod val="75000"/>
                  </a:schemeClr>
                </a:solidFill>
                <a:latin typeface="Aptos" panose="020B0004020202020204" pitchFamily="34" charset="0"/>
                <a:cs typeface="Times New Roman" panose="02020603050405020304" pitchFamily="18" charset="0"/>
              </a:rPr>
              <a:t>[…] </a:t>
            </a:r>
            <a:r>
              <a:rPr lang="fr-FR" sz="2000" b="1" dirty="0">
                <a:solidFill>
                  <a:schemeClr val="accent4">
                    <a:lumMod val="75000"/>
                  </a:schemeClr>
                </a:solidFill>
                <a:latin typeface="Aptos" panose="020B0004020202020204" pitchFamily="34" charset="0"/>
                <a:cs typeface="Times New Roman" panose="02020603050405020304" pitchFamily="18" charset="0"/>
              </a:rPr>
              <a:t>Souvenez-vous</a:t>
            </a:r>
            <a:r>
              <a:rPr lang="fr-FR" sz="2000" dirty="0">
                <a:solidFill>
                  <a:schemeClr val="accent4">
                    <a:lumMod val="75000"/>
                  </a:schemeClr>
                </a:solidFill>
                <a:latin typeface="Aptos" panose="020B0004020202020204" pitchFamily="34" charset="0"/>
                <a:cs typeface="Times New Roman" panose="02020603050405020304" pitchFamily="18" charset="0"/>
              </a:rPr>
              <a:t> de vos ancêtres à qui les Romains, alors très puissants, ont imposé un tribut </a:t>
            </a:r>
            <a:r>
              <a:rPr lang="fr-FR" sz="2000" b="1" dirty="0">
                <a:solidFill>
                  <a:schemeClr val="accent4">
                    <a:lumMod val="75000"/>
                  </a:schemeClr>
                </a:solidFill>
                <a:latin typeface="Aptos" panose="020B0004020202020204" pitchFamily="34" charset="0"/>
                <a:cs typeface="Times New Roman" panose="02020603050405020304" pitchFamily="18" charset="0"/>
              </a:rPr>
              <a:t>!</a:t>
            </a:r>
            <a:r>
              <a:rPr lang="fr-FR" sz="2000" dirty="0">
                <a:solidFill>
                  <a:schemeClr val="accent4">
                    <a:lumMod val="75000"/>
                  </a:schemeClr>
                </a:solidFill>
                <a:latin typeface="Aptos" panose="020B0004020202020204" pitchFamily="34" charset="0"/>
                <a:cs typeface="Times New Roman" panose="02020603050405020304" pitchFamily="18" charset="0"/>
              </a:rPr>
              <a:t> </a:t>
            </a:r>
            <a:r>
              <a:rPr lang="fr-FR" sz="2000" b="1" dirty="0">
                <a:solidFill>
                  <a:schemeClr val="accent4">
                    <a:lumMod val="75000"/>
                  </a:schemeClr>
                </a:solidFill>
                <a:latin typeface="Aptos" panose="020B0004020202020204" pitchFamily="34" charset="0"/>
                <a:cs typeface="Times New Roman" panose="02020603050405020304" pitchFamily="18" charset="0"/>
              </a:rPr>
              <a:t>Souvenez-vous</a:t>
            </a:r>
            <a:r>
              <a:rPr lang="fr-FR" sz="2000" dirty="0">
                <a:solidFill>
                  <a:schemeClr val="accent4">
                    <a:lumMod val="75000"/>
                  </a:schemeClr>
                </a:solidFill>
                <a:latin typeface="Aptos" panose="020B0004020202020204" pitchFamily="34" charset="0"/>
                <a:cs typeface="Times New Roman" panose="02020603050405020304" pitchFamily="18" charset="0"/>
              </a:rPr>
              <a:t> de votre liberté que ces </a:t>
            </a:r>
            <a:r>
              <a:rPr lang="fr-FR" sz="2000" b="1" dirty="0">
                <a:solidFill>
                  <a:schemeClr val="accent4">
                    <a:lumMod val="75000"/>
                  </a:schemeClr>
                </a:solidFill>
                <a:latin typeface="Aptos" panose="020B0004020202020204" pitchFamily="34" charset="0"/>
                <a:cs typeface="Times New Roman" panose="02020603050405020304" pitchFamily="18" charset="0"/>
              </a:rPr>
              <a:t>médiocres</a:t>
            </a:r>
            <a:r>
              <a:rPr lang="fr-FR" sz="2000" dirty="0">
                <a:solidFill>
                  <a:schemeClr val="accent4">
                    <a:lumMod val="75000"/>
                  </a:schemeClr>
                </a:solidFill>
                <a:latin typeface="Aptos" panose="020B0004020202020204" pitchFamily="34" charset="0"/>
                <a:cs typeface="Times New Roman" panose="02020603050405020304" pitchFamily="18" charset="0"/>
              </a:rPr>
              <a:t> individus, qui sont loin de vous valoir, cherchent à vous enlever. Aucun d’eux ne doit en réchapper, j’ai dit aucun </a:t>
            </a:r>
            <a:r>
              <a:rPr lang="fr-FR" sz="2000" b="1" dirty="0">
                <a:solidFill>
                  <a:schemeClr val="accent4">
                    <a:lumMod val="75000"/>
                  </a:schemeClr>
                </a:solidFill>
                <a:latin typeface="Aptos" panose="020B0004020202020204" pitchFamily="34" charset="0"/>
                <a:cs typeface="Times New Roman" panose="02020603050405020304" pitchFamily="18" charset="0"/>
              </a:rPr>
              <a:t>!</a:t>
            </a:r>
            <a:r>
              <a:rPr lang="fr-FR" sz="2000" dirty="0">
                <a:solidFill>
                  <a:schemeClr val="accent4">
                    <a:lumMod val="75000"/>
                  </a:schemeClr>
                </a:solidFill>
                <a:latin typeface="Aptos" panose="020B0004020202020204" pitchFamily="34" charset="0"/>
                <a:cs typeface="Times New Roman" panose="02020603050405020304" pitchFamily="18" charset="0"/>
              </a:rPr>
              <a:t>» </a:t>
            </a:r>
          </a:p>
          <a:p>
            <a:pPr algn="just"/>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2752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543560" y="223520"/>
            <a:ext cx="11104880" cy="6410960"/>
          </a:xfrm>
        </p:spPr>
        <p:txBody>
          <a:bodyPr>
            <a:normAutofit fontScale="92500" lnSpcReduction="10000"/>
          </a:bodyPr>
          <a:lstStyle/>
          <a:p>
            <a:pPr algn="just"/>
            <a:r>
              <a:rPr lang="fr-FR" sz="2000" b="1" dirty="0">
                <a:solidFill>
                  <a:schemeClr val="accent6"/>
                </a:solidFill>
                <a:latin typeface="Aptos" panose="020B0004020202020204" pitchFamily="34" charset="0"/>
                <a:cs typeface="Times New Roman" panose="02020603050405020304" pitchFamily="18" charset="0"/>
              </a:rPr>
              <a:t>D/</a:t>
            </a:r>
            <a:r>
              <a:rPr lang="fr-FR" sz="1800" b="1" dirty="0">
                <a:solidFill>
                  <a:schemeClr val="accent6"/>
                </a:solidFill>
                <a:latin typeface="Aptos" panose="020B0004020202020204" pitchFamily="34" charset="0"/>
                <a:cs typeface="Times New Roman" panose="02020603050405020304" pitchFamily="18" charset="0"/>
              </a:rPr>
              <a:t> De bons chrétiens</a:t>
            </a:r>
            <a:endParaRPr lang="fr-FR" sz="1800" dirty="0">
              <a:solidFill>
                <a:schemeClr val="accent6"/>
              </a:solidFill>
              <a:effectLst/>
              <a:latin typeface="Aptos" panose="020B0004020202020204" pitchFamily="34" charset="0"/>
              <a:cs typeface="Times New Roman" panose="02020603050405020304" pitchFamily="18" charset="0"/>
            </a:endParaRPr>
          </a:p>
          <a:p>
            <a:pPr algn="just"/>
            <a:endParaRPr lang="fr-FR" sz="1800" b="1"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a:t>
            </a:r>
            <a:r>
              <a:rPr lang="fr-FR" sz="2000" dirty="0" err="1">
                <a:solidFill>
                  <a:schemeClr val="accent4">
                    <a:lumMod val="75000"/>
                  </a:schemeClr>
                </a:solidFill>
                <a:latin typeface="Aptos" panose="020B0004020202020204" pitchFamily="34" charset="0"/>
                <a:cs typeface="Times New Roman" panose="02020603050405020304" pitchFamily="18" charset="0"/>
              </a:rPr>
              <a:t>Uther</a:t>
            </a:r>
            <a:r>
              <a:rPr lang="fr-FR" sz="2000" dirty="0">
                <a:solidFill>
                  <a:schemeClr val="accent4">
                    <a:lumMod val="75000"/>
                  </a:schemeClr>
                </a:solidFill>
                <a:latin typeface="Aptos" panose="020B0004020202020204" pitchFamily="34" charset="0"/>
                <a:cs typeface="Times New Roman" panose="02020603050405020304" pitchFamily="18" charset="0"/>
              </a:rPr>
              <a:t> </a:t>
            </a:r>
            <a:r>
              <a:rPr lang="fr-FR" sz="2000" dirty="0" err="1">
                <a:solidFill>
                  <a:schemeClr val="accent4">
                    <a:lumMod val="75000"/>
                  </a:schemeClr>
                </a:solidFill>
                <a:latin typeface="Aptos" panose="020B0004020202020204" pitchFamily="34" charset="0"/>
                <a:cs typeface="Times New Roman" panose="02020603050405020304" pitchFamily="18" charset="0"/>
              </a:rPr>
              <a:t>Pendragon</a:t>
            </a:r>
            <a:r>
              <a:rPr lang="fr-FR" sz="2000" dirty="0">
                <a:solidFill>
                  <a:schemeClr val="accent4">
                    <a:lumMod val="75000"/>
                  </a:schemeClr>
                </a:solidFill>
                <a:latin typeface="Aptos" panose="020B0004020202020204" pitchFamily="34" charset="0"/>
                <a:cs typeface="Times New Roman" panose="02020603050405020304" pitchFamily="18" charset="0"/>
              </a:rPr>
              <a:t> étant mort, les nobles de plusieurs provinces se réunirent à </a:t>
            </a:r>
            <a:r>
              <a:rPr lang="fr-FR" sz="2000" dirty="0" err="1">
                <a:solidFill>
                  <a:schemeClr val="accent4">
                    <a:lumMod val="75000"/>
                  </a:schemeClr>
                </a:solidFill>
                <a:latin typeface="Aptos" panose="020B0004020202020204" pitchFamily="34" charset="0"/>
                <a:cs typeface="Times New Roman" panose="02020603050405020304" pitchFamily="18" charset="0"/>
              </a:rPr>
              <a:t>Silchester</a:t>
            </a:r>
            <a:r>
              <a:rPr lang="fr-FR" sz="2000" dirty="0">
                <a:solidFill>
                  <a:schemeClr val="accent4">
                    <a:lumMod val="75000"/>
                  </a:schemeClr>
                </a:solidFill>
                <a:latin typeface="Aptos" panose="020B0004020202020204" pitchFamily="34" charset="0"/>
                <a:cs typeface="Times New Roman" panose="02020603050405020304" pitchFamily="18" charset="0"/>
              </a:rPr>
              <a:t> et proposèrent à </a:t>
            </a:r>
            <a:r>
              <a:rPr lang="fr-FR" sz="2000" dirty="0" err="1">
                <a:solidFill>
                  <a:schemeClr val="accent4">
                    <a:lumMod val="75000"/>
                  </a:schemeClr>
                </a:solidFill>
                <a:latin typeface="Aptos" panose="020B0004020202020204" pitchFamily="34" charset="0"/>
                <a:cs typeface="Times New Roman" panose="02020603050405020304" pitchFamily="18" charset="0"/>
              </a:rPr>
              <a:t>Dubricius</a:t>
            </a:r>
            <a:r>
              <a:rPr lang="fr-FR" sz="2000" dirty="0">
                <a:solidFill>
                  <a:schemeClr val="accent4">
                    <a:lumMod val="75000"/>
                  </a:schemeClr>
                </a:solidFill>
                <a:latin typeface="Aptos" panose="020B0004020202020204" pitchFamily="34" charset="0"/>
                <a:cs typeface="Times New Roman" panose="02020603050405020304" pitchFamily="18" charset="0"/>
              </a:rPr>
              <a:t>, archevêque de Légion, de consacrer Arthur, le fils d'</a:t>
            </a:r>
            <a:r>
              <a:rPr lang="fr-FR" sz="2000" dirty="0" err="1">
                <a:solidFill>
                  <a:schemeClr val="accent4">
                    <a:lumMod val="75000"/>
                  </a:schemeClr>
                </a:solidFill>
                <a:latin typeface="Aptos" panose="020B0004020202020204" pitchFamily="34" charset="0"/>
                <a:cs typeface="Times New Roman" panose="02020603050405020304" pitchFamily="18" charset="0"/>
              </a:rPr>
              <a:t>Uther</a:t>
            </a:r>
            <a:r>
              <a:rPr lang="fr-FR" sz="2000" dirty="0">
                <a:solidFill>
                  <a:schemeClr val="accent4">
                    <a:lumMod val="75000"/>
                  </a:schemeClr>
                </a:solidFill>
                <a:latin typeface="Aptos" panose="020B0004020202020204" pitchFamily="34" charset="0"/>
                <a:cs typeface="Times New Roman" panose="02020603050405020304" pitchFamily="18" charset="0"/>
              </a:rPr>
              <a:t>, comme leur roi. » </a:t>
            </a:r>
          </a:p>
          <a:p>
            <a:pPr algn="r"/>
            <a:r>
              <a:rPr lang="fr-FR" sz="2000" dirty="0">
                <a:latin typeface="Aptos" panose="020B0004020202020204" pitchFamily="34" charset="0"/>
                <a:cs typeface="Times New Roman" panose="02020603050405020304" pitchFamily="18" charset="0"/>
              </a:rPr>
              <a:t>(chap.1 livre IX)</a:t>
            </a:r>
          </a:p>
          <a:p>
            <a:pPr algn="just"/>
            <a:endParaRPr lang="fr-FR" sz="2000"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Arthur lui-même, après avoir revêtu une cotte de mailles adaptée à la grandeur d'un roi aussi puissant, plaça sur sa tête un casque d'or sur lequel était gravé un dragon, et sur ses épaules son bouclier appelé </a:t>
            </a:r>
            <a:r>
              <a:rPr lang="fr-FR" sz="2000" dirty="0" err="1">
                <a:solidFill>
                  <a:schemeClr val="accent4">
                    <a:lumMod val="75000"/>
                  </a:schemeClr>
                </a:solidFill>
                <a:latin typeface="Aptos" panose="020B0004020202020204" pitchFamily="34" charset="0"/>
                <a:cs typeface="Times New Roman" panose="02020603050405020304" pitchFamily="18" charset="0"/>
              </a:rPr>
              <a:t>Priwen</a:t>
            </a:r>
            <a:r>
              <a:rPr lang="fr-FR" sz="2000" dirty="0">
                <a:solidFill>
                  <a:schemeClr val="accent4">
                    <a:lumMod val="75000"/>
                  </a:schemeClr>
                </a:solidFill>
                <a:latin typeface="Aptos" panose="020B0004020202020204" pitchFamily="34" charset="0"/>
                <a:cs typeface="Times New Roman" panose="02020603050405020304" pitchFamily="18" charset="0"/>
              </a:rPr>
              <a:t>, sur lequel était peinte l'image de la bienheureuse Marie, mère de Dieu, afin qu'il l'évoque souvent. »</a:t>
            </a:r>
          </a:p>
          <a:p>
            <a:pPr algn="r"/>
            <a:r>
              <a:rPr lang="fr-FR" sz="2000" dirty="0">
                <a:latin typeface="Aptos" panose="020B0004020202020204" pitchFamily="34" charset="0"/>
                <a:cs typeface="Times New Roman" panose="02020603050405020304" pitchFamily="18" charset="0"/>
              </a:rPr>
              <a:t>(chapitre 4, livre IX)</a:t>
            </a:r>
          </a:p>
          <a:p>
            <a:pPr algn="just"/>
            <a:endParaRPr lang="fr-FR" sz="2000"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Le roi, après avoir accordé son pardon général aux Écossais, se rendit à York pour célébrer la fête de la nativité du Christ, qui était proche. En entrant dans la ville, il constata avec douleur la désolation des églises ; en effet, après l'expulsion du saint archevêque </a:t>
            </a:r>
            <a:r>
              <a:rPr lang="fr-FR" sz="2000" dirty="0" err="1">
                <a:solidFill>
                  <a:schemeClr val="accent4">
                    <a:lumMod val="75000"/>
                  </a:schemeClr>
                </a:solidFill>
                <a:latin typeface="Aptos" panose="020B0004020202020204" pitchFamily="34" charset="0"/>
                <a:cs typeface="Times New Roman" panose="02020603050405020304" pitchFamily="18" charset="0"/>
              </a:rPr>
              <a:t>Sanxo</a:t>
            </a:r>
            <a:r>
              <a:rPr lang="fr-FR" sz="2000" dirty="0">
                <a:solidFill>
                  <a:schemeClr val="accent4">
                    <a:lumMod val="75000"/>
                  </a:schemeClr>
                </a:solidFill>
                <a:latin typeface="Aptos" panose="020B0004020202020204" pitchFamily="34" charset="0"/>
                <a:cs typeface="Times New Roman" panose="02020603050405020304" pitchFamily="18" charset="0"/>
              </a:rPr>
              <a:t> et de tout le clergé de la ville, les temples à moitié brûlés n'étaient plus utilisés pour le service divin, tant la rage impie des païens l'avait emporté. Ensuite, lors d'une assemblée du clergé et du peuple, il nomma </a:t>
            </a:r>
            <a:r>
              <a:rPr lang="fr-FR" sz="2000" dirty="0" err="1">
                <a:solidFill>
                  <a:schemeClr val="accent4">
                    <a:lumMod val="75000"/>
                  </a:schemeClr>
                </a:solidFill>
                <a:latin typeface="Aptos" panose="020B0004020202020204" pitchFamily="34" charset="0"/>
                <a:cs typeface="Times New Roman" panose="02020603050405020304" pitchFamily="18" charset="0"/>
              </a:rPr>
              <a:t>Pyramus</a:t>
            </a:r>
            <a:r>
              <a:rPr lang="fr-FR" sz="2000" dirty="0">
                <a:solidFill>
                  <a:schemeClr val="accent4">
                    <a:lumMod val="75000"/>
                  </a:schemeClr>
                </a:solidFill>
                <a:latin typeface="Aptos" panose="020B0004020202020204" pitchFamily="34" charset="0"/>
                <a:cs typeface="Times New Roman" panose="02020603050405020304" pitchFamily="18" charset="0"/>
              </a:rPr>
              <a:t> son chapelain métropolitain de ce siège. Il reconstruisit les églises qui se trouvaient au niveau du sol, et, ce qui était leur principal ornement, il les vit remplies d'assemblées de personnes pieuses des deux sexes. Il rétablit également dans leur pays les nobles qui avaient été chassés par les troubles des Saxons. » </a:t>
            </a:r>
          </a:p>
          <a:p>
            <a:pPr algn="r"/>
            <a:r>
              <a:rPr lang="fr-FR" sz="2000" dirty="0">
                <a:latin typeface="Aptos" panose="020B0004020202020204" pitchFamily="34" charset="0"/>
                <a:cs typeface="Times New Roman" panose="02020603050405020304" pitchFamily="18" charset="0"/>
              </a:rPr>
              <a:t>(chap. 8,livre IX)</a:t>
            </a:r>
          </a:p>
        </p:txBody>
      </p:sp>
    </p:spTree>
    <p:extLst>
      <p:ext uri="{BB962C8B-B14F-4D97-AF65-F5344CB8AC3E}">
        <p14:creationId xmlns:p14="http://schemas.microsoft.com/office/powerpoint/2010/main" val="2656356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528319" y="529936"/>
            <a:ext cx="11135361" cy="5798127"/>
          </a:xfrm>
        </p:spPr>
        <p:txBody>
          <a:bodyPr>
            <a:normAutofit/>
          </a:bodyPr>
          <a:lstStyle/>
          <a:p>
            <a:pPr algn="just"/>
            <a:r>
              <a:rPr lang="fr-FR" sz="1800" b="1" dirty="0">
                <a:solidFill>
                  <a:schemeClr val="accent6"/>
                </a:solidFill>
                <a:latin typeface="Aptos" panose="020B0004020202020204" pitchFamily="34" charset="0"/>
                <a:cs typeface="Times New Roman" panose="02020603050405020304" pitchFamily="18" charset="0"/>
              </a:rPr>
              <a:t>E/ L’impérialisme breton : courage, </a:t>
            </a:r>
            <a:r>
              <a:rPr lang="fr-FR" sz="1800" b="1" i="1" dirty="0">
                <a:solidFill>
                  <a:schemeClr val="accent6"/>
                </a:solidFill>
                <a:latin typeface="Aptos" panose="020B0004020202020204" pitchFamily="34" charset="0"/>
                <a:cs typeface="Times New Roman" panose="02020603050405020304" pitchFamily="18" charset="0"/>
              </a:rPr>
              <a:t>hybris </a:t>
            </a:r>
            <a:r>
              <a:rPr lang="fr-FR" sz="1800" b="1" dirty="0">
                <a:solidFill>
                  <a:schemeClr val="accent6"/>
                </a:solidFill>
                <a:latin typeface="Aptos" panose="020B0004020202020204" pitchFamily="34" charset="0"/>
                <a:cs typeface="Times New Roman" panose="02020603050405020304" pitchFamily="18" charset="0"/>
              </a:rPr>
              <a:t>et originalité du traitement de la </a:t>
            </a:r>
            <a:r>
              <a:rPr lang="fr-FR" sz="1800" b="1" i="1" dirty="0" err="1">
                <a:solidFill>
                  <a:schemeClr val="accent6"/>
                </a:solidFill>
                <a:latin typeface="Aptos" panose="020B0004020202020204" pitchFamily="34" charset="0"/>
                <a:cs typeface="Times New Roman" panose="02020603050405020304" pitchFamily="18" charset="0"/>
              </a:rPr>
              <a:t>translatio</a:t>
            </a:r>
            <a:r>
              <a:rPr lang="fr-FR" sz="1800" b="1" i="1" dirty="0">
                <a:solidFill>
                  <a:schemeClr val="accent6"/>
                </a:solidFill>
                <a:latin typeface="Aptos" panose="020B0004020202020204" pitchFamily="34" charset="0"/>
                <a:cs typeface="Times New Roman" panose="02020603050405020304" pitchFamily="18" charset="0"/>
              </a:rPr>
              <a:t> </a:t>
            </a:r>
            <a:r>
              <a:rPr lang="fr-FR" sz="1800" b="1" i="1" dirty="0" err="1">
                <a:solidFill>
                  <a:schemeClr val="accent6"/>
                </a:solidFill>
                <a:latin typeface="Aptos" panose="020B0004020202020204" pitchFamily="34" charset="0"/>
                <a:cs typeface="Times New Roman" panose="02020603050405020304" pitchFamily="18" charset="0"/>
              </a:rPr>
              <a:t>imperii</a:t>
            </a:r>
            <a:endParaRPr lang="fr-FR" sz="1800" b="1" i="1" dirty="0">
              <a:solidFill>
                <a:schemeClr val="accent6"/>
              </a:solidFill>
              <a:latin typeface="Aptos" panose="020B0004020202020204" pitchFamily="34" charset="0"/>
              <a:cs typeface="Times New Roman" panose="02020603050405020304" pitchFamily="18" charset="0"/>
            </a:endParaRPr>
          </a:p>
          <a:p>
            <a:pPr algn="just"/>
            <a:endParaRPr lang="fr-FR" sz="1800" b="1" i="1" dirty="0">
              <a:latin typeface="Times New Roman" panose="02020603050405020304" pitchFamily="18"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 les rois des pays d’outre-mer redoutaient de subir ses attaques et de perdre les nations qu’ils contrôlaient. Tourmentés et rongés d’inquiétude, ils restauraient les villes et leurs tours, construisaient des places fortes à des endroits adaptés pour avoir, en cas de besoin, un refuge s’ils devaient combattre Arthur. Lorsque ce dernier en fut informé, il s’enorgueillit de cette peur qu’il inspirait à tous, et entreprit de soumettre toute l’Europe. » </a:t>
            </a:r>
          </a:p>
          <a:p>
            <a:pPr algn="r"/>
            <a:r>
              <a:rPr lang="fr-FR" sz="2000" dirty="0">
                <a:latin typeface="Aptos" panose="020B0004020202020204" pitchFamily="34" charset="0"/>
                <a:cs typeface="Times New Roman" panose="02020603050405020304" pitchFamily="18" charset="0"/>
              </a:rPr>
              <a:t>(chap. 11 livre IX)</a:t>
            </a:r>
          </a:p>
          <a:p>
            <a:pPr algn="just"/>
            <a:endParaRPr lang="fr-FR" sz="2000" b="1"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Car si Lucius décrète que la Bretagne doit lui payer tribut, pour la bonne raison qu’autrefois Jules César et les autres rois romains l’ont conquise, </a:t>
            </a:r>
            <a:r>
              <a:rPr lang="fr-FR" sz="2000" b="1" dirty="0">
                <a:solidFill>
                  <a:schemeClr val="accent4">
                    <a:lumMod val="75000"/>
                  </a:schemeClr>
                </a:solidFill>
                <a:latin typeface="Aptos" panose="020B0004020202020204" pitchFamily="34" charset="0"/>
                <a:cs typeface="Times New Roman" panose="02020603050405020304" pitchFamily="18" charset="0"/>
              </a:rPr>
              <a:t>je décide, quant à moi, pareillement que les Romains doivent me payer tribut puisque mes ancêtres ont jadis pris possession de leur cité</a:t>
            </a:r>
            <a:r>
              <a:rPr lang="fr-FR" sz="2000" dirty="0">
                <a:solidFill>
                  <a:schemeClr val="accent4">
                    <a:lumMod val="75000"/>
                  </a:schemeClr>
                </a:solidFill>
                <a:latin typeface="Aptos" panose="020B0004020202020204" pitchFamily="34" charset="0"/>
                <a:cs typeface="Times New Roman" panose="02020603050405020304" pitchFamily="18" charset="0"/>
              </a:rPr>
              <a:t>. De fait Belin, le très glorieux roi de Bretagne, avec l’aide de son frère Brenne, duc des Allobroges, s’empara de la ville après avoir pendu au centre de la place vingt des plus nobles Romains et Rome, une fois occupée, resta longtemps entre leurs mains. De même Constantin, le fils d’Hélène, et Maximien, tous deux de proches parents à moi, qui portèrent l’un après l’autre la couronne de Bretagne, obtinrent le trône de l’Empire romain. » </a:t>
            </a:r>
          </a:p>
          <a:p>
            <a:pPr algn="r"/>
            <a:r>
              <a:rPr lang="fr-FR" sz="2000" dirty="0">
                <a:latin typeface="Aptos" panose="020B0004020202020204" pitchFamily="34" charset="0"/>
                <a:cs typeface="Times New Roman" panose="02020603050405020304" pitchFamily="18" charset="0"/>
              </a:rPr>
              <a:t>(chap. 16 livre IX)</a:t>
            </a:r>
          </a:p>
          <a:p>
            <a:pPr algn="just"/>
            <a:endParaRPr lang="fr-F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6190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13FB55-840D-E64A-6AE9-4147DBB9EA27}"/>
              </a:ext>
            </a:extLst>
          </p:cNvPr>
          <p:cNvSpPr>
            <a:spLocks noGrp="1"/>
          </p:cNvSpPr>
          <p:nvPr>
            <p:ph type="ctrTitle"/>
          </p:nvPr>
        </p:nvSpPr>
        <p:spPr/>
        <p:txBody>
          <a:bodyPr/>
          <a:lstStyle/>
          <a:p>
            <a:r>
              <a:rPr lang="fr-FR" dirty="0"/>
              <a:t>Arthur avant Arthur </a:t>
            </a:r>
          </a:p>
        </p:txBody>
      </p:sp>
      <p:sp>
        <p:nvSpPr>
          <p:cNvPr id="3" name="Sous-titre 2">
            <a:extLst>
              <a:ext uri="{FF2B5EF4-FFF2-40B4-BE49-F238E27FC236}">
                <a16:creationId xmlns:a16="http://schemas.microsoft.com/office/drawing/2014/main" id="{F9CB488B-35D0-81F3-2BD9-E78773F0B2E5}"/>
              </a:ext>
            </a:extLst>
          </p:cNvPr>
          <p:cNvSpPr>
            <a:spLocks noGrp="1"/>
          </p:cNvSpPr>
          <p:nvPr>
            <p:ph type="subTitle" idx="1"/>
          </p:nvPr>
        </p:nvSpPr>
        <p:spPr/>
        <p:txBody>
          <a:bodyPr/>
          <a:lstStyle/>
          <a:p>
            <a:r>
              <a:rPr lang="fr-FR" dirty="0"/>
              <a:t>Introduction </a:t>
            </a:r>
          </a:p>
        </p:txBody>
      </p:sp>
    </p:spTree>
    <p:extLst>
      <p:ext uri="{BB962C8B-B14F-4D97-AF65-F5344CB8AC3E}">
        <p14:creationId xmlns:p14="http://schemas.microsoft.com/office/powerpoint/2010/main" val="2824191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323040" y="1059873"/>
            <a:ext cx="11066320" cy="5798127"/>
          </a:xfrm>
        </p:spPr>
        <p:txBody>
          <a:bodyPr>
            <a:normAutofit/>
          </a:bodyPr>
          <a:lstStyle/>
          <a:p>
            <a:pPr algn="just"/>
            <a:endParaRPr lang="fr-FR" sz="1800" b="1" i="1" dirty="0">
              <a:latin typeface="Times New Roman" panose="02020603050405020304" pitchFamily="18"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 les prophéties de la Sibylle n’attestent-elles pas en vérité que de la troisième génération bretonne, naîtra un homme qui deviendra empereur romain ? En ce qui concerne les deux premières générations, les oracles se sont accomplis, car il est certain, comme tu l’as rappelé, que les illustres princes Belin et Constantin ont porté la couronne de l’empire romain. Nous avons maintenant en ta personne le troisième homme à qui ce suprême honneur est promis » </a:t>
            </a:r>
          </a:p>
          <a:p>
            <a:pPr algn="r"/>
            <a:r>
              <a:rPr lang="fr-FR" sz="2000" dirty="0">
                <a:latin typeface="Aptos" panose="020B0004020202020204" pitchFamily="34" charset="0"/>
                <a:cs typeface="Times New Roman" panose="02020603050405020304" pitchFamily="18" charset="0"/>
              </a:rPr>
              <a:t>(chap. 17 livre IX)</a:t>
            </a:r>
          </a:p>
          <a:p>
            <a:pPr algn="just"/>
            <a:endParaRPr lang="fr-FR" sz="2000" b="1" dirty="0">
              <a:latin typeface="Aptos" panose="020B0004020202020204" pitchFamily="34" charset="0"/>
              <a:cs typeface="Times New Roman" panose="02020603050405020304" pitchFamily="18" charset="0"/>
            </a:endParaRPr>
          </a:p>
          <a:p>
            <a:pPr algn="just"/>
            <a:r>
              <a:rPr lang="fr-FR" sz="2000" b="1" dirty="0">
                <a:latin typeface="Aptos" panose="020B0004020202020204" pitchFamily="34" charset="0"/>
                <a:cs typeface="Times New Roman" panose="02020603050405020304" pitchFamily="18" charset="0"/>
              </a:rPr>
              <a:t>Idée centrale de la </a:t>
            </a:r>
            <a:r>
              <a:rPr lang="fr-FR" sz="2000" b="1" i="1" dirty="0" err="1">
                <a:latin typeface="Aptos" panose="020B0004020202020204" pitchFamily="34" charset="0"/>
                <a:cs typeface="Times New Roman" panose="02020603050405020304" pitchFamily="18" charset="0"/>
              </a:rPr>
              <a:t>translatio</a:t>
            </a:r>
            <a:r>
              <a:rPr lang="fr-FR" sz="2000" b="1" i="1" dirty="0">
                <a:latin typeface="Aptos" panose="020B0004020202020204" pitchFamily="34" charset="0"/>
                <a:cs typeface="Times New Roman" panose="02020603050405020304" pitchFamily="18" charset="0"/>
              </a:rPr>
              <a:t> </a:t>
            </a:r>
            <a:r>
              <a:rPr lang="fr-FR" sz="2000" b="1" i="1" dirty="0" err="1">
                <a:latin typeface="Aptos" panose="020B0004020202020204" pitchFamily="34" charset="0"/>
                <a:cs typeface="Times New Roman" panose="02020603050405020304" pitchFamily="18" charset="0"/>
              </a:rPr>
              <a:t>imperii</a:t>
            </a:r>
            <a:r>
              <a:rPr lang="fr-FR" sz="2000" b="1" dirty="0">
                <a:latin typeface="Aptos" panose="020B0004020202020204" pitchFamily="34" charset="0"/>
                <a:cs typeface="Times New Roman" panose="02020603050405020304" pitchFamily="18" charset="0"/>
              </a:rPr>
              <a:t> : </a:t>
            </a:r>
            <a:r>
              <a:rPr lang="fr-FR" sz="2000" dirty="0">
                <a:latin typeface="Aptos" panose="020B0004020202020204" pitchFamily="34" charset="0"/>
                <a:cs typeface="Times New Roman" panose="02020603050405020304" pitchFamily="18" charset="0"/>
              </a:rPr>
              <a:t>le savoir et le pouvoir (on parle de </a:t>
            </a:r>
            <a:r>
              <a:rPr lang="fr-FR" sz="2000" i="1" dirty="0" err="1">
                <a:latin typeface="Aptos" panose="020B0004020202020204" pitchFamily="34" charset="0"/>
                <a:cs typeface="Times New Roman" panose="02020603050405020304" pitchFamily="18" charset="0"/>
              </a:rPr>
              <a:t>translatio</a:t>
            </a:r>
            <a:r>
              <a:rPr lang="fr-FR" sz="2000" i="1" dirty="0">
                <a:latin typeface="Aptos" panose="020B0004020202020204" pitchFamily="34" charset="0"/>
                <a:cs typeface="Times New Roman" panose="02020603050405020304" pitchFamily="18" charset="0"/>
              </a:rPr>
              <a:t> </a:t>
            </a:r>
            <a:r>
              <a:rPr lang="fr-FR" sz="2000" i="1" dirty="0" err="1">
                <a:latin typeface="Aptos" panose="020B0004020202020204" pitchFamily="34" charset="0"/>
                <a:cs typeface="Times New Roman" panose="02020603050405020304" pitchFamily="18" charset="0"/>
              </a:rPr>
              <a:t>studii</a:t>
            </a:r>
            <a:r>
              <a:rPr lang="fr-FR" sz="2000" i="1" dirty="0">
                <a:latin typeface="Aptos" panose="020B0004020202020204" pitchFamily="34" charset="0"/>
                <a:cs typeface="Times New Roman" panose="02020603050405020304" pitchFamily="18" charset="0"/>
              </a:rPr>
              <a:t> </a:t>
            </a:r>
            <a:r>
              <a:rPr lang="fr-FR" sz="2000" dirty="0">
                <a:latin typeface="Aptos" panose="020B0004020202020204" pitchFamily="34" charset="0"/>
                <a:cs typeface="Times New Roman" panose="02020603050405020304" pitchFamily="18" charset="0"/>
              </a:rPr>
              <a:t>et de </a:t>
            </a:r>
            <a:r>
              <a:rPr lang="fr-FR" sz="2000" i="1" dirty="0" err="1">
                <a:latin typeface="Aptos" panose="020B0004020202020204" pitchFamily="34" charset="0"/>
                <a:cs typeface="Times New Roman" panose="02020603050405020304" pitchFamily="18" charset="0"/>
              </a:rPr>
              <a:t>translatio</a:t>
            </a:r>
            <a:r>
              <a:rPr lang="fr-FR" sz="2000" i="1" dirty="0">
                <a:latin typeface="Aptos" panose="020B0004020202020204" pitchFamily="34" charset="0"/>
                <a:cs typeface="Times New Roman" panose="02020603050405020304" pitchFamily="18" charset="0"/>
              </a:rPr>
              <a:t> </a:t>
            </a:r>
            <a:r>
              <a:rPr lang="fr-FR" sz="2000" i="1" dirty="0" err="1">
                <a:latin typeface="Aptos" panose="020B0004020202020204" pitchFamily="34" charset="0"/>
                <a:cs typeface="Times New Roman" panose="02020603050405020304" pitchFamily="18" charset="0"/>
              </a:rPr>
              <a:t>imperii</a:t>
            </a:r>
            <a:r>
              <a:rPr lang="fr-FR" sz="2000" dirty="0">
                <a:latin typeface="Aptos" panose="020B0004020202020204" pitchFamily="34" charset="0"/>
                <a:cs typeface="Times New Roman" panose="02020603050405020304" pitchFamily="18" charset="0"/>
              </a:rPr>
              <a:t>), partis de Grèce et de Troie, se seraient ancrés à Rome au temps de Virgile et d’Auguste et, après la chute de Rome, auraient été transmis à l’Europe occidentale. Ce qui est original dans l’</a:t>
            </a:r>
            <a:r>
              <a:rPr lang="fr-FR" sz="2000" i="1" dirty="0">
                <a:latin typeface="Aptos" panose="020B0004020202020204" pitchFamily="34" charset="0"/>
                <a:cs typeface="Times New Roman" panose="02020603050405020304" pitchFamily="18" charset="0"/>
              </a:rPr>
              <a:t>Historia</a:t>
            </a:r>
            <a:r>
              <a:rPr lang="fr-FR" sz="2000" dirty="0">
                <a:latin typeface="Aptos" panose="020B0004020202020204" pitchFamily="34" charset="0"/>
                <a:cs typeface="Times New Roman" panose="02020603050405020304" pitchFamily="18" charset="0"/>
              </a:rPr>
              <a:t>, c’est que le texte propose une </a:t>
            </a:r>
            <a:r>
              <a:rPr lang="fr-FR" sz="2000" i="1" dirty="0" err="1">
                <a:latin typeface="Aptos" panose="020B0004020202020204" pitchFamily="34" charset="0"/>
                <a:cs typeface="Times New Roman" panose="02020603050405020304" pitchFamily="18" charset="0"/>
              </a:rPr>
              <a:t>translatio</a:t>
            </a:r>
            <a:r>
              <a:rPr lang="fr-FR" sz="2000" i="1" dirty="0">
                <a:latin typeface="Aptos" panose="020B0004020202020204" pitchFamily="34" charset="0"/>
                <a:cs typeface="Times New Roman" panose="02020603050405020304" pitchFamily="18" charset="0"/>
              </a:rPr>
              <a:t> </a:t>
            </a:r>
            <a:r>
              <a:rPr lang="fr-FR" sz="2000" i="1" dirty="0" err="1">
                <a:latin typeface="Aptos" panose="020B0004020202020204" pitchFamily="34" charset="0"/>
                <a:cs typeface="Times New Roman" panose="02020603050405020304" pitchFamily="18" charset="0"/>
              </a:rPr>
              <a:t>imperii</a:t>
            </a:r>
            <a:r>
              <a:rPr lang="fr-FR" sz="2000" i="1" dirty="0">
                <a:latin typeface="Aptos" panose="020B0004020202020204" pitchFamily="34" charset="0"/>
                <a:cs typeface="Times New Roman" panose="02020603050405020304" pitchFamily="18" charset="0"/>
              </a:rPr>
              <a:t> </a:t>
            </a:r>
            <a:r>
              <a:rPr lang="fr-FR" sz="2000" dirty="0">
                <a:latin typeface="Aptos" panose="020B0004020202020204" pitchFamily="34" charset="0"/>
                <a:cs typeface="Times New Roman" panose="02020603050405020304" pitchFamily="18" charset="0"/>
              </a:rPr>
              <a:t>inverse : ce sont les Bretons qui auraient donné à Rome plusieurs de ses empereurs.</a:t>
            </a:r>
          </a:p>
          <a:p>
            <a:pPr algn="just"/>
            <a:endParaRPr lang="fr-F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4464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670559" y="548640"/>
            <a:ext cx="10779761" cy="6309360"/>
          </a:xfrm>
        </p:spPr>
        <p:txBody>
          <a:bodyPr>
            <a:normAutofit fontScale="92500" lnSpcReduction="10000"/>
          </a:bodyPr>
          <a:lstStyle/>
          <a:p>
            <a:pPr marL="342900" indent="-342900" algn="just">
              <a:buFont typeface="Symbol" panose="05050102010706020507" pitchFamily="18" charset="2"/>
              <a:buChar char="Þ"/>
            </a:pPr>
            <a:r>
              <a:rPr lang="fr-FR" sz="2000" b="1" u="sng" dirty="0">
                <a:latin typeface="Aptos" panose="020B0004020202020204" pitchFamily="34" charset="0"/>
                <a:cs typeface="Times New Roman" panose="02020603050405020304" pitchFamily="18" charset="0"/>
              </a:rPr>
              <a:t>Naissance merveilleuse </a:t>
            </a:r>
          </a:p>
          <a:p>
            <a:pPr algn="just"/>
            <a:endParaRPr lang="fr-FR" sz="2000" b="1" u="sng" dirty="0">
              <a:latin typeface="Aptos" panose="020B0004020202020204" pitchFamily="34" charset="0"/>
              <a:cs typeface="Times New Roman" panose="02020603050405020304" pitchFamily="18" charset="0"/>
            </a:endParaRPr>
          </a:p>
          <a:p>
            <a:pPr algn="just"/>
            <a:r>
              <a:rPr lang="fr-FR" dirty="0">
                <a:solidFill>
                  <a:schemeClr val="accent4">
                    <a:lumMod val="75000"/>
                  </a:schemeClr>
                </a:solidFill>
                <a:latin typeface="Aptos" panose="020B0004020202020204" pitchFamily="34" charset="0"/>
                <a:cs typeface="Times New Roman" panose="02020603050405020304" pitchFamily="18" charset="0"/>
              </a:rPr>
              <a:t>« Pour accomplir votre désir, il vous faut recourir à des moyens dont on n'a jamais entendu parler de votre temps. Je sais, par la force de mon art, vous donner l'exacte ressemblance de </a:t>
            </a:r>
            <a:r>
              <a:rPr lang="fr-FR" dirty="0" err="1">
                <a:solidFill>
                  <a:schemeClr val="accent4">
                    <a:lumMod val="75000"/>
                  </a:schemeClr>
                </a:solidFill>
                <a:latin typeface="Aptos" panose="020B0004020202020204" pitchFamily="34" charset="0"/>
                <a:cs typeface="Times New Roman" panose="02020603050405020304" pitchFamily="18" charset="0"/>
              </a:rPr>
              <a:t>Gorlois</a:t>
            </a:r>
            <a:r>
              <a:rPr lang="fr-FR" dirty="0">
                <a:solidFill>
                  <a:schemeClr val="accent4">
                    <a:lumMod val="75000"/>
                  </a:schemeClr>
                </a:solidFill>
                <a:latin typeface="Aptos" panose="020B0004020202020204" pitchFamily="34" charset="0"/>
                <a:cs typeface="Times New Roman" panose="02020603050405020304" pitchFamily="18" charset="0"/>
              </a:rPr>
              <a:t>, de telle sorte qu'à tous égards vous ne sembliez pas être autre chose que lui. Si vous obéissez à mes prescriptions, je vous métamorphoserai en </a:t>
            </a:r>
            <a:r>
              <a:rPr lang="fr-FR" dirty="0" err="1">
                <a:solidFill>
                  <a:schemeClr val="accent4">
                    <a:lumMod val="75000"/>
                  </a:schemeClr>
                </a:solidFill>
                <a:latin typeface="Aptos" panose="020B0004020202020204" pitchFamily="34" charset="0"/>
                <a:cs typeface="Times New Roman" panose="02020603050405020304" pitchFamily="18" charset="0"/>
              </a:rPr>
              <a:t>Gorlois</a:t>
            </a:r>
            <a:r>
              <a:rPr lang="fr-FR" dirty="0">
                <a:solidFill>
                  <a:schemeClr val="accent4">
                    <a:lumMod val="75000"/>
                  </a:schemeClr>
                </a:solidFill>
                <a:latin typeface="Aptos" panose="020B0004020202020204" pitchFamily="34" charset="0"/>
                <a:cs typeface="Times New Roman" panose="02020603050405020304" pitchFamily="18" charset="0"/>
              </a:rPr>
              <a:t>, et </a:t>
            </a:r>
            <a:r>
              <a:rPr lang="fr-FR" dirty="0" err="1">
                <a:solidFill>
                  <a:schemeClr val="accent4">
                    <a:lumMod val="75000"/>
                  </a:schemeClr>
                </a:solidFill>
                <a:latin typeface="Aptos" panose="020B0004020202020204" pitchFamily="34" charset="0"/>
                <a:cs typeface="Times New Roman" panose="02020603050405020304" pitchFamily="18" charset="0"/>
              </a:rPr>
              <a:t>Ulfin</a:t>
            </a:r>
            <a:r>
              <a:rPr lang="fr-FR" dirty="0">
                <a:solidFill>
                  <a:schemeClr val="accent4">
                    <a:lumMod val="75000"/>
                  </a:schemeClr>
                </a:solidFill>
                <a:latin typeface="Aptos" panose="020B0004020202020204" pitchFamily="34" charset="0"/>
                <a:cs typeface="Times New Roman" panose="02020603050405020304" pitchFamily="18" charset="0"/>
              </a:rPr>
              <a:t> en Jourdain de </a:t>
            </a:r>
            <a:r>
              <a:rPr lang="fr-FR" dirty="0" err="1">
                <a:solidFill>
                  <a:schemeClr val="accent4">
                    <a:lumMod val="75000"/>
                  </a:schemeClr>
                </a:solidFill>
                <a:latin typeface="Aptos" panose="020B0004020202020204" pitchFamily="34" charset="0"/>
                <a:cs typeface="Times New Roman" panose="02020603050405020304" pitchFamily="18" charset="0"/>
              </a:rPr>
              <a:t>Tintagel</a:t>
            </a:r>
            <a:r>
              <a:rPr lang="fr-FR" dirty="0">
                <a:solidFill>
                  <a:schemeClr val="accent4">
                    <a:lumMod val="75000"/>
                  </a:schemeClr>
                </a:solidFill>
                <a:latin typeface="Aptos" panose="020B0004020202020204" pitchFamily="34" charset="0"/>
                <a:cs typeface="Times New Roman" panose="02020603050405020304" pitchFamily="18" charset="0"/>
              </a:rPr>
              <a:t>, son ami familier. Moi-même, transformé en une autre forme, je serai le troisième personnage de l'aventure, et sous ce déguisement, vous pourrez vous rendre en toute sécurité dans la ville où se trouve </a:t>
            </a:r>
            <a:r>
              <a:rPr lang="fr-FR" dirty="0" err="1">
                <a:solidFill>
                  <a:schemeClr val="accent4">
                    <a:lumMod val="75000"/>
                  </a:schemeClr>
                </a:solidFill>
                <a:latin typeface="Aptos" panose="020B0004020202020204" pitchFamily="34" charset="0"/>
                <a:cs typeface="Times New Roman" panose="02020603050405020304" pitchFamily="18" charset="0"/>
              </a:rPr>
              <a:t>Igernedeic</a:t>
            </a:r>
            <a:r>
              <a:rPr lang="fr-FR" dirty="0">
                <a:solidFill>
                  <a:schemeClr val="accent4">
                    <a:lumMod val="75000"/>
                  </a:schemeClr>
                </a:solidFill>
                <a:latin typeface="Aptos" panose="020B0004020202020204" pitchFamily="34" charset="0"/>
                <a:cs typeface="Times New Roman" panose="02020603050405020304" pitchFamily="18" charset="0"/>
              </a:rPr>
              <a:t> et la rencontrer [...] La même nuit, </a:t>
            </a:r>
            <a:r>
              <a:rPr lang="fr-FR" b="1" dirty="0">
                <a:solidFill>
                  <a:schemeClr val="accent4">
                    <a:lumMod val="75000"/>
                  </a:schemeClr>
                </a:solidFill>
                <a:latin typeface="Aptos" panose="020B0004020202020204" pitchFamily="34" charset="0"/>
                <a:cs typeface="Times New Roman" panose="02020603050405020304" pitchFamily="18" charset="0"/>
              </a:rPr>
              <a:t>elle conçut donc le très célèbre Arthur</a:t>
            </a:r>
            <a:r>
              <a:rPr lang="fr-FR" dirty="0">
                <a:solidFill>
                  <a:schemeClr val="accent4">
                    <a:lumMod val="75000"/>
                  </a:schemeClr>
                </a:solidFill>
                <a:latin typeface="Aptos" panose="020B0004020202020204" pitchFamily="34" charset="0"/>
                <a:cs typeface="Times New Roman" panose="02020603050405020304" pitchFamily="18" charset="0"/>
              </a:rPr>
              <a:t>, dont les actions héroïques et merveilleuses ont rendu son nom célèbre jusqu'à la postérité. » </a:t>
            </a:r>
          </a:p>
          <a:p>
            <a:pPr algn="r"/>
            <a:r>
              <a:rPr lang="fr-FR" dirty="0">
                <a:latin typeface="Aptos" panose="020B0004020202020204" pitchFamily="34" charset="0"/>
                <a:cs typeface="Times New Roman" panose="02020603050405020304" pitchFamily="18" charset="0"/>
              </a:rPr>
              <a:t>(chap. 19, livre </a:t>
            </a:r>
            <a:r>
              <a:rPr lang="fr-FR" cap="small" dirty="0">
                <a:latin typeface="Aptos" panose="020B0004020202020204" pitchFamily="34" charset="0"/>
                <a:cs typeface="Times New Roman" panose="02020603050405020304" pitchFamily="18" charset="0"/>
              </a:rPr>
              <a:t>viii</a:t>
            </a:r>
            <a:r>
              <a:rPr lang="fr-FR" dirty="0">
                <a:latin typeface="Aptos" panose="020B0004020202020204" pitchFamily="34" charset="0"/>
                <a:cs typeface="Times New Roman" panose="02020603050405020304" pitchFamily="18" charset="0"/>
              </a:rPr>
              <a:t>)</a:t>
            </a:r>
          </a:p>
          <a:p>
            <a:pPr algn="just"/>
            <a:endParaRPr lang="fr-FR" dirty="0">
              <a:latin typeface="Aptos" panose="020B0004020202020204" pitchFamily="34" charset="0"/>
              <a:cs typeface="Times New Roman" panose="02020603050405020304" pitchFamily="18" charset="0"/>
            </a:endParaRPr>
          </a:p>
          <a:p>
            <a:pPr algn="just"/>
            <a:r>
              <a:rPr lang="fr-FR" dirty="0">
                <a:solidFill>
                  <a:schemeClr val="accent4">
                    <a:lumMod val="75000"/>
                  </a:schemeClr>
                </a:solidFill>
                <a:latin typeface="Aptos" panose="020B0004020202020204" pitchFamily="34" charset="0"/>
                <a:cs typeface="Times New Roman" panose="02020603050405020304" pitchFamily="18" charset="0"/>
              </a:rPr>
              <a:t>« Ils ont continué de vivre ensemble en éprouvant beaucoup d'affection l'un pour l'autre, et ils eurent un fils et une fille, </a:t>
            </a:r>
            <a:r>
              <a:rPr lang="fr-FR" b="1" dirty="0">
                <a:solidFill>
                  <a:schemeClr val="accent4">
                    <a:lumMod val="75000"/>
                  </a:schemeClr>
                </a:solidFill>
                <a:latin typeface="Aptos" panose="020B0004020202020204" pitchFamily="34" charset="0"/>
                <a:cs typeface="Times New Roman" panose="02020603050405020304" pitchFamily="18" charset="0"/>
              </a:rPr>
              <a:t>qui s'appelaient Arthur et Anne</a:t>
            </a:r>
            <a:r>
              <a:rPr lang="fr-FR" dirty="0">
                <a:solidFill>
                  <a:schemeClr val="accent4">
                    <a:lumMod val="75000"/>
                  </a:schemeClr>
                </a:solidFill>
                <a:latin typeface="Aptos" panose="020B0004020202020204" pitchFamily="34" charset="0"/>
                <a:cs typeface="Times New Roman" panose="02020603050405020304" pitchFamily="18" charset="0"/>
              </a:rPr>
              <a:t>. » </a:t>
            </a:r>
          </a:p>
          <a:p>
            <a:pPr algn="r"/>
            <a:r>
              <a:rPr lang="fr-FR" dirty="0">
                <a:latin typeface="Aptos" panose="020B0004020202020204" pitchFamily="34" charset="0"/>
                <a:cs typeface="Times New Roman" panose="02020603050405020304" pitchFamily="18" charset="0"/>
              </a:rPr>
              <a:t>(chap. 20, livre </a:t>
            </a:r>
            <a:r>
              <a:rPr lang="fr-FR" cap="small" dirty="0">
                <a:latin typeface="Aptos" panose="020B0004020202020204" pitchFamily="34" charset="0"/>
                <a:cs typeface="Times New Roman" panose="02020603050405020304" pitchFamily="18" charset="0"/>
              </a:rPr>
              <a:t>viii</a:t>
            </a:r>
            <a:r>
              <a:rPr lang="fr-FR" dirty="0">
                <a:latin typeface="Aptos" panose="020B0004020202020204" pitchFamily="34" charset="0"/>
                <a:cs typeface="Times New Roman" panose="02020603050405020304" pitchFamily="18" charset="0"/>
              </a:rPr>
              <a:t>)</a:t>
            </a:r>
          </a:p>
          <a:p>
            <a:pPr algn="just"/>
            <a:endParaRPr lang="fr-FR" dirty="0">
              <a:latin typeface="Aptos" panose="020B0004020202020204" pitchFamily="34" charset="0"/>
              <a:cs typeface="Times New Roman" panose="02020603050405020304" pitchFamily="18" charset="0"/>
            </a:endParaRPr>
          </a:p>
          <a:p>
            <a:pPr algn="just"/>
            <a:r>
              <a:rPr lang="fr-FR" dirty="0">
                <a:latin typeface="Aptos" panose="020B0004020202020204" pitchFamily="34" charset="0"/>
                <a:cs typeface="Times New Roman" panose="02020603050405020304" pitchFamily="18" charset="0"/>
              </a:rPr>
              <a:t>Merveille &lt; </a:t>
            </a:r>
            <a:r>
              <a:rPr lang="fr-FR" i="1" dirty="0">
                <a:latin typeface="Aptos" panose="020B0004020202020204" pitchFamily="34" charset="0"/>
                <a:cs typeface="Times New Roman" panose="02020603050405020304" pitchFamily="18" charset="0"/>
              </a:rPr>
              <a:t>lat</a:t>
            </a:r>
            <a:r>
              <a:rPr lang="fr-FR" dirty="0">
                <a:latin typeface="Aptos" panose="020B0004020202020204" pitchFamily="34" charset="0"/>
                <a:cs typeface="Times New Roman" panose="02020603050405020304" pitchFamily="18" charset="0"/>
              </a:rPr>
              <a:t>. </a:t>
            </a:r>
            <a:r>
              <a:rPr lang="fr-FR" i="1" dirty="0" err="1">
                <a:latin typeface="Aptos" panose="020B0004020202020204" pitchFamily="34" charset="0"/>
                <a:cs typeface="Times New Roman" panose="02020603050405020304" pitchFamily="18" charset="0"/>
              </a:rPr>
              <a:t>mirabilia</a:t>
            </a:r>
            <a:r>
              <a:rPr lang="fr-FR" dirty="0">
                <a:latin typeface="Aptos" panose="020B0004020202020204" pitchFamily="34" charset="0"/>
                <a:cs typeface="Times New Roman" panose="02020603050405020304" pitchFamily="18" charset="0"/>
              </a:rPr>
              <a:t> : ce qui étonne, ce qui stupéfie, ce que l’on admire. </a:t>
            </a:r>
          </a:p>
          <a:p>
            <a:pPr algn="just"/>
            <a:endParaRPr lang="fr-FR" dirty="0">
              <a:latin typeface="Times New Roman" panose="02020603050405020304" pitchFamily="18" charset="0"/>
              <a:cs typeface="Times New Roman" panose="02020603050405020304" pitchFamily="18" charset="0"/>
            </a:endParaRPr>
          </a:p>
          <a:p>
            <a:pPr algn="just"/>
            <a:endParaRPr lang="fr-FR" dirty="0"/>
          </a:p>
          <a:p>
            <a:endParaRPr lang="fr-FR" sz="2000" dirty="0">
              <a:latin typeface="Times New Roman" panose="02020603050405020304" pitchFamily="18" charset="0"/>
              <a:cs typeface="Times New Roman" panose="02020603050405020304" pitchFamily="18" charset="0"/>
            </a:endParaRPr>
          </a:p>
          <a:p>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983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530FCC-C4A3-45CF-9BED-DEAF7D88A7A0}"/>
              </a:ext>
            </a:extLst>
          </p:cNvPr>
          <p:cNvSpPr>
            <a:spLocks noGrp="1"/>
          </p:cNvSpPr>
          <p:nvPr>
            <p:ph type="ctrTitle"/>
          </p:nvPr>
        </p:nvSpPr>
        <p:spPr>
          <a:xfrm>
            <a:off x="0" y="374073"/>
            <a:ext cx="11970327" cy="1517072"/>
          </a:xfrm>
        </p:spPr>
        <p:txBody>
          <a:bodyPr>
            <a:normAutofit fontScale="90000"/>
          </a:bodyPr>
          <a:lstStyle/>
          <a:p>
            <a:br>
              <a:rPr lang="fr-FR" dirty="0">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558800" y="822960"/>
            <a:ext cx="11084560" cy="6035040"/>
          </a:xfrm>
        </p:spPr>
        <p:txBody>
          <a:bodyPr>
            <a:normAutofit/>
          </a:bodyPr>
          <a:lstStyle/>
          <a:p>
            <a:pPr marL="342900" indent="-342900" algn="just">
              <a:buFont typeface="Symbol" panose="05050102010706020507" pitchFamily="18" charset="2"/>
              <a:buChar char="Þ"/>
            </a:pPr>
            <a:r>
              <a:rPr lang="fr-FR" sz="2000" b="1" dirty="0">
                <a:latin typeface="Aptos" panose="020B0004020202020204" pitchFamily="34" charset="0"/>
                <a:cs typeface="Times New Roman" panose="02020603050405020304" pitchFamily="18" charset="0"/>
              </a:rPr>
              <a:t>Accession au trône </a:t>
            </a:r>
          </a:p>
          <a:p>
            <a:pPr algn="just"/>
            <a:endParaRPr lang="fr-FR" sz="2000" b="1" dirty="0">
              <a:latin typeface="Aptos" panose="020B0004020202020204" pitchFamily="34" charset="0"/>
              <a:cs typeface="Times New Roman" panose="02020603050405020304" pitchFamily="18" charset="0"/>
            </a:endParaRPr>
          </a:p>
          <a:p>
            <a:pPr algn="just"/>
            <a:r>
              <a:rPr lang="fr-FR" dirty="0">
                <a:solidFill>
                  <a:schemeClr val="accent4">
                    <a:lumMod val="75000"/>
                  </a:schemeClr>
                </a:solidFill>
                <a:latin typeface="Aptos" panose="020B0004020202020204" pitchFamily="34" charset="0"/>
                <a:cs typeface="Times New Roman" panose="02020603050405020304" pitchFamily="18" charset="0"/>
              </a:rPr>
              <a:t>« </a:t>
            </a:r>
            <a:r>
              <a:rPr lang="fr-FR" dirty="0" err="1">
                <a:solidFill>
                  <a:schemeClr val="accent4">
                    <a:lumMod val="75000"/>
                  </a:schemeClr>
                </a:solidFill>
                <a:latin typeface="Aptos" panose="020B0004020202020204" pitchFamily="34" charset="0"/>
                <a:cs typeface="Times New Roman" panose="02020603050405020304" pitchFamily="18" charset="0"/>
              </a:rPr>
              <a:t>Uther</a:t>
            </a:r>
            <a:r>
              <a:rPr lang="fr-FR" dirty="0">
                <a:solidFill>
                  <a:schemeClr val="accent4">
                    <a:lumMod val="75000"/>
                  </a:schemeClr>
                </a:solidFill>
                <a:latin typeface="Aptos" panose="020B0004020202020204" pitchFamily="34" charset="0"/>
                <a:cs typeface="Times New Roman" panose="02020603050405020304" pitchFamily="18" charset="0"/>
              </a:rPr>
              <a:t> Pendragon étant mort, la noblesse de plusieurs provinces se réunit à </a:t>
            </a:r>
            <a:r>
              <a:rPr lang="fr-FR" dirty="0" err="1">
                <a:solidFill>
                  <a:schemeClr val="accent4">
                    <a:lumMod val="75000"/>
                  </a:schemeClr>
                </a:solidFill>
                <a:latin typeface="Aptos" panose="020B0004020202020204" pitchFamily="34" charset="0"/>
                <a:cs typeface="Times New Roman" panose="02020603050405020304" pitchFamily="18" charset="0"/>
              </a:rPr>
              <a:t>Silchester</a:t>
            </a:r>
            <a:r>
              <a:rPr lang="fr-FR" dirty="0">
                <a:solidFill>
                  <a:schemeClr val="accent4">
                    <a:lumMod val="75000"/>
                  </a:schemeClr>
                </a:solidFill>
                <a:latin typeface="Aptos" panose="020B0004020202020204" pitchFamily="34" charset="0"/>
                <a:cs typeface="Times New Roman" panose="02020603050405020304" pitchFamily="18" charset="0"/>
              </a:rPr>
              <a:t> et proposa à </a:t>
            </a:r>
            <a:r>
              <a:rPr lang="fr-FR" dirty="0" err="1">
                <a:solidFill>
                  <a:schemeClr val="accent4">
                    <a:lumMod val="75000"/>
                  </a:schemeClr>
                </a:solidFill>
                <a:latin typeface="Aptos" panose="020B0004020202020204" pitchFamily="34" charset="0"/>
                <a:cs typeface="Times New Roman" panose="02020603050405020304" pitchFamily="18" charset="0"/>
              </a:rPr>
              <a:t>Dubricius</a:t>
            </a:r>
            <a:r>
              <a:rPr lang="fr-FR" dirty="0">
                <a:solidFill>
                  <a:schemeClr val="accent4">
                    <a:lumMod val="75000"/>
                  </a:schemeClr>
                </a:solidFill>
                <a:latin typeface="Aptos" panose="020B0004020202020204" pitchFamily="34" charset="0"/>
                <a:cs typeface="Times New Roman" panose="02020603050405020304" pitchFamily="18" charset="0"/>
              </a:rPr>
              <a:t>, de consacrer Arthur, fils d'</a:t>
            </a:r>
            <a:r>
              <a:rPr lang="fr-FR" dirty="0" err="1">
                <a:solidFill>
                  <a:schemeClr val="accent4">
                    <a:lumMod val="75000"/>
                  </a:schemeClr>
                </a:solidFill>
                <a:latin typeface="Aptos" panose="020B0004020202020204" pitchFamily="34" charset="0"/>
                <a:cs typeface="Times New Roman" panose="02020603050405020304" pitchFamily="18" charset="0"/>
              </a:rPr>
              <a:t>Uther</a:t>
            </a:r>
            <a:r>
              <a:rPr lang="fr-FR" dirty="0">
                <a:solidFill>
                  <a:schemeClr val="accent4">
                    <a:lumMod val="75000"/>
                  </a:schemeClr>
                </a:solidFill>
                <a:latin typeface="Aptos" panose="020B0004020202020204" pitchFamily="34" charset="0"/>
                <a:cs typeface="Times New Roman" panose="02020603050405020304" pitchFamily="18" charset="0"/>
              </a:rPr>
              <a:t>, comme leur roi [...] Arthur avait alors quinze ans » </a:t>
            </a:r>
          </a:p>
          <a:p>
            <a:pPr algn="r"/>
            <a:r>
              <a:rPr lang="fr-FR" dirty="0">
                <a:latin typeface="Aptos" panose="020B0004020202020204" pitchFamily="34" charset="0"/>
                <a:cs typeface="Times New Roman" panose="02020603050405020304" pitchFamily="18" charset="0"/>
              </a:rPr>
              <a:t>(chap. 1, livre </a:t>
            </a:r>
            <a:r>
              <a:rPr lang="fr-FR" cap="small" dirty="0">
                <a:latin typeface="Aptos" panose="020B0004020202020204" pitchFamily="34" charset="0"/>
                <a:cs typeface="Times New Roman" panose="02020603050405020304" pitchFamily="18" charset="0"/>
              </a:rPr>
              <a:t>ix</a:t>
            </a:r>
            <a:r>
              <a:rPr lang="fr-FR" dirty="0">
                <a:latin typeface="Aptos" panose="020B0004020202020204" pitchFamily="34" charset="0"/>
                <a:cs typeface="Times New Roman" panose="02020603050405020304" pitchFamily="18" charset="0"/>
              </a:rPr>
              <a:t>)</a:t>
            </a:r>
          </a:p>
          <a:p>
            <a:pPr algn="just"/>
            <a:endParaRPr lang="fr-FR" dirty="0">
              <a:latin typeface="Aptos" panose="020B0004020202020204" pitchFamily="34" charset="0"/>
              <a:cs typeface="Times New Roman" panose="02020603050405020304" pitchFamily="18" charset="0"/>
            </a:endParaRPr>
          </a:p>
          <a:p>
            <a:pPr algn="just"/>
            <a:r>
              <a:rPr lang="fr-FR" dirty="0">
                <a:solidFill>
                  <a:schemeClr val="accent4">
                    <a:lumMod val="75000"/>
                  </a:schemeClr>
                </a:solidFill>
                <a:latin typeface="Aptos" panose="020B0004020202020204" pitchFamily="34" charset="0"/>
                <a:cs typeface="Times New Roman" panose="02020603050405020304" pitchFamily="18" charset="0"/>
              </a:rPr>
              <a:t>« Une fois son couronnement terminé, il montra, selon la coutume, sa générosité et sa </a:t>
            </a:r>
            <a:r>
              <a:rPr lang="fr-FR" b="1" dirty="0">
                <a:solidFill>
                  <a:schemeClr val="accent4">
                    <a:lumMod val="75000"/>
                  </a:schemeClr>
                </a:solidFill>
                <a:latin typeface="Aptos" panose="020B0004020202020204" pitchFamily="34" charset="0"/>
                <a:cs typeface="Times New Roman" panose="02020603050405020304" pitchFamily="18" charset="0"/>
              </a:rPr>
              <a:t>munificence</a:t>
            </a:r>
            <a:r>
              <a:rPr lang="fr-FR" dirty="0">
                <a:solidFill>
                  <a:schemeClr val="accent4">
                    <a:lumMod val="75000"/>
                  </a:schemeClr>
                </a:solidFill>
                <a:latin typeface="Aptos" panose="020B0004020202020204" pitchFamily="34" charset="0"/>
                <a:cs typeface="Times New Roman" panose="02020603050405020304" pitchFamily="18" charset="0"/>
              </a:rPr>
              <a:t> au peuple. Les soldats affluèrent à cette occasion en si grand nombre que </a:t>
            </a:r>
            <a:r>
              <a:rPr lang="fr-FR" b="1" dirty="0">
                <a:solidFill>
                  <a:schemeClr val="accent4">
                    <a:lumMod val="75000"/>
                  </a:schemeClr>
                </a:solidFill>
                <a:latin typeface="Aptos" panose="020B0004020202020204" pitchFamily="34" charset="0"/>
                <a:cs typeface="Times New Roman" panose="02020603050405020304" pitchFamily="18" charset="0"/>
              </a:rPr>
              <a:t>son trésor n'était pas en mesure de faire face à cette vaste dépense</a:t>
            </a:r>
            <a:r>
              <a:rPr lang="fr-FR" dirty="0">
                <a:solidFill>
                  <a:schemeClr val="accent4">
                    <a:lumMod val="75000"/>
                  </a:schemeClr>
                </a:solidFill>
                <a:latin typeface="Aptos" panose="020B0004020202020204" pitchFamily="34" charset="0"/>
                <a:cs typeface="Times New Roman" panose="02020603050405020304" pitchFamily="18" charset="0"/>
              </a:rPr>
              <a:t>. » </a:t>
            </a:r>
          </a:p>
          <a:p>
            <a:pPr algn="r"/>
            <a:r>
              <a:rPr lang="fr-FR" dirty="0">
                <a:latin typeface="Aptos" panose="020B0004020202020204" pitchFamily="34" charset="0"/>
                <a:cs typeface="Times New Roman" panose="02020603050405020304" pitchFamily="18" charset="0"/>
              </a:rPr>
              <a:t>(chap. 1, livre </a:t>
            </a:r>
            <a:r>
              <a:rPr lang="fr-FR" cap="small" dirty="0">
                <a:latin typeface="Aptos" panose="020B0004020202020204" pitchFamily="34" charset="0"/>
                <a:cs typeface="Times New Roman" panose="02020603050405020304" pitchFamily="18" charset="0"/>
              </a:rPr>
              <a:t>ix)</a:t>
            </a:r>
            <a:endParaRPr lang="fr-FR" dirty="0">
              <a:latin typeface="Aptos" panose="020B0004020202020204" pitchFamily="34" charset="0"/>
              <a:cs typeface="Times New Roman" panose="02020603050405020304" pitchFamily="18" charset="0"/>
            </a:endParaRPr>
          </a:p>
          <a:p>
            <a:pPr algn="just"/>
            <a:endParaRPr lang="fr-FR" sz="2000" b="1" dirty="0">
              <a:latin typeface="Times New Roman" panose="02020603050405020304" pitchFamily="18"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a:p>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2336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741679" y="406400"/>
            <a:ext cx="11074401" cy="6451600"/>
          </a:xfrm>
        </p:spPr>
        <p:txBody>
          <a:bodyPr>
            <a:normAutofit fontScale="92500"/>
          </a:bodyPr>
          <a:lstStyle/>
          <a:p>
            <a:pPr algn="just"/>
            <a:r>
              <a:rPr lang="fr-FR" sz="2000" b="1" dirty="0">
                <a:latin typeface="Aptos" panose="020B0004020202020204" pitchFamily="34" charset="0"/>
                <a:cs typeface="Times New Roman" panose="02020603050405020304" pitchFamily="18" charset="0"/>
              </a:rPr>
              <a:t>=&gt; L’enfance d’Arthur chez Robert de </a:t>
            </a:r>
            <a:r>
              <a:rPr lang="fr-FR" sz="2000" b="1" dirty="0" err="1">
                <a:latin typeface="Aptos" panose="020B0004020202020204" pitchFamily="34" charset="0"/>
                <a:cs typeface="Times New Roman" panose="02020603050405020304" pitchFamily="18" charset="0"/>
              </a:rPr>
              <a:t>Boron</a:t>
            </a:r>
            <a:endParaRPr lang="fr-FR" sz="2000" b="1" dirty="0">
              <a:latin typeface="Aptos" panose="020B0004020202020204" pitchFamily="34" charset="0"/>
              <a:cs typeface="Times New Roman" panose="02020603050405020304" pitchFamily="18" charset="0"/>
            </a:endParaRPr>
          </a:p>
          <a:p>
            <a:pPr algn="just"/>
            <a:endParaRPr lang="fr-FR" sz="2000" b="1" dirty="0">
              <a:latin typeface="Aptos" panose="020B0004020202020204" pitchFamily="34" charset="0"/>
              <a:cs typeface="Times New Roman" panose="02020603050405020304" pitchFamily="18" charset="0"/>
            </a:endParaRPr>
          </a:p>
          <a:p>
            <a:pPr algn="just"/>
            <a:r>
              <a:rPr lang="fr-FR" dirty="0">
                <a:solidFill>
                  <a:schemeClr val="accent4">
                    <a:lumMod val="75000"/>
                  </a:schemeClr>
                </a:solidFill>
                <a:latin typeface="Aptos" panose="020B0004020202020204" pitchFamily="34" charset="0"/>
                <a:cs typeface="Times New Roman" panose="02020603050405020304" pitchFamily="18" charset="0"/>
              </a:rPr>
              <a:t>« Vous devez agir avec tact, car </a:t>
            </a:r>
            <a:r>
              <a:rPr lang="fr-FR" dirty="0" err="1">
                <a:solidFill>
                  <a:schemeClr val="accent4">
                    <a:lumMod val="75000"/>
                  </a:schemeClr>
                </a:solidFill>
                <a:latin typeface="Aptos" panose="020B0004020202020204" pitchFamily="34" charset="0"/>
                <a:cs typeface="Times New Roman" panose="02020603050405020304" pitchFamily="18" charset="0"/>
              </a:rPr>
              <a:t>Igerne</a:t>
            </a:r>
            <a:r>
              <a:rPr lang="fr-FR" dirty="0">
                <a:solidFill>
                  <a:schemeClr val="accent4">
                    <a:lumMod val="75000"/>
                  </a:schemeClr>
                </a:solidFill>
                <a:latin typeface="Aptos" panose="020B0004020202020204" pitchFamily="34" charset="0"/>
                <a:cs typeface="Times New Roman" panose="02020603050405020304" pitchFamily="18" charset="0"/>
              </a:rPr>
              <a:t> est une femme fort sage et entièrement fidèle à Dieu et à son mari ; mais vous verrez à présent mon habileté à la séduire : je vais vous donner l’apparence du duc, sans que rien ne vous distingue de lui. Quant aux deux chevaliers qui sont ses intimes et ceux d’</a:t>
            </a:r>
            <a:r>
              <a:rPr lang="fr-FR" dirty="0" err="1">
                <a:solidFill>
                  <a:schemeClr val="accent4">
                    <a:lumMod val="75000"/>
                  </a:schemeClr>
                </a:solidFill>
                <a:latin typeface="Aptos" panose="020B0004020202020204" pitchFamily="34" charset="0"/>
                <a:cs typeface="Times New Roman" panose="02020603050405020304" pitchFamily="18" charset="0"/>
              </a:rPr>
              <a:t>Igerne</a:t>
            </a:r>
            <a:r>
              <a:rPr lang="fr-FR" dirty="0">
                <a:solidFill>
                  <a:schemeClr val="accent4">
                    <a:lumMod val="75000"/>
                  </a:schemeClr>
                </a:solidFill>
                <a:latin typeface="Aptos" panose="020B0004020202020204" pitchFamily="34" charset="0"/>
                <a:cs typeface="Times New Roman" panose="02020603050405020304" pitchFamily="18" charset="0"/>
              </a:rPr>
              <a:t> aussi, dont l’un se nomme </a:t>
            </a:r>
            <a:r>
              <a:rPr lang="fr-FR" dirty="0" err="1">
                <a:solidFill>
                  <a:schemeClr val="accent4">
                    <a:lumMod val="75000"/>
                  </a:schemeClr>
                </a:solidFill>
                <a:latin typeface="Aptos" panose="020B0004020202020204" pitchFamily="34" charset="0"/>
                <a:cs typeface="Times New Roman" panose="02020603050405020304" pitchFamily="18" charset="0"/>
              </a:rPr>
              <a:t>Bretel</a:t>
            </a:r>
            <a:r>
              <a:rPr lang="fr-FR" dirty="0">
                <a:solidFill>
                  <a:schemeClr val="accent4">
                    <a:lumMod val="75000"/>
                  </a:schemeClr>
                </a:solidFill>
                <a:latin typeface="Aptos" panose="020B0004020202020204" pitchFamily="34" charset="0"/>
                <a:cs typeface="Times New Roman" panose="02020603050405020304" pitchFamily="18" charset="0"/>
              </a:rPr>
              <a:t> et l’autre </a:t>
            </a:r>
            <a:r>
              <a:rPr lang="fr-FR" dirty="0" err="1">
                <a:solidFill>
                  <a:schemeClr val="accent4">
                    <a:lumMod val="75000"/>
                  </a:schemeClr>
                </a:solidFill>
                <a:latin typeface="Aptos" panose="020B0004020202020204" pitchFamily="34" charset="0"/>
                <a:cs typeface="Times New Roman" panose="02020603050405020304" pitchFamily="18" charset="0"/>
              </a:rPr>
              <a:t>Jordain</a:t>
            </a:r>
            <a:r>
              <a:rPr lang="fr-FR" dirty="0">
                <a:solidFill>
                  <a:schemeClr val="accent4">
                    <a:lumMod val="75000"/>
                  </a:schemeClr>
                </a:solidFill>
                <a:latin typeface="Aptos" panose="020B0004020202020204" pitchFamily="34" charset="0"/>
                <a:cs typeface="Times New Roman" panose="02020603050405020304" pitchFamily="18" charset="0"/>
              </a:rPr>
              <a:t>, je donnerai à </a:t>
            </a:r>
            <a:r>
              <a:rPr lang="fr-FR" dirty="0" err="1">
                <a:solidFill>
                  <a:schemeClr val="accent4">
                    <a:lumMod val="75000"/>
                  </a:schemeClr>
                </a:solidFill>
                <a:latin typeface="Aptos" panose="020B0004020202020204" pitchFamily="34" charset="0"/>
                <a:cs typeface="Times New Roman" panose="02020603050405020304" pitchFamily="18" charset="0"/>
              </a:rPr>
              <a:t>Ulfin</a:t>
            </a:r>
            <a:r>
              <a:rPr lang="fr-FR" dirty="0">
                <a:solidFill>
                  <a:schemeClr val="accent4">
                    <a:lumMod val="75000"/>
                  </a:schemeClr>
                </a:solidFill>
                <a:latin typeface="Aptos" panose="020B0004020202020204" pitchFamily="34" charset="0"/>
                <a:cs typeface="Times New Roman" panose="02020603050405020304" pitchFamily="18" charset="0"/>
              </a:rPr>
              <a:t> l’apparence de </a:t>
            </a:r>
            <a:r>
              <a:rPr lang="fr-FR" dirty="0" err="1">
                <a:solidFill>
                  <a:schemeClr val="accent4">
                    <a:lumMod val="75000"/>
                  </a:schemeClr>
                </a:solidFill>
                <a:latin typeface="Aptos" panose="020B0004020202020204" pitchFamily="34" charset="0"/>
                <a:cs typeface="Times New Roman" panose="02020603050405020304" pitchFamily="18" charset="0"/>
              </a:rPr>
              <a:t>Jordain</a:t>
            </a:r>
            <a:r>
              <a:rPr lang="fr-FR" dirty="0">
                <a:solidFill>
                  <a:schemeClr val="accent4">
                    <a:lumMod val="75000"/>
                  </a:schemeClr>
                </a:solidFill>
                <a:latin typeface="Aptos" panose="020B0004020202020204" pitchFamily="34" charset="0"/>
                <a:cs typeface="Times New Roman" panose="02020603050405020304" pitchFamily="18" charset="0"/>
              </a:rPr>
              <a:t> et je prendrai moi-même celle de </a:t>
            </a:r>
            <a:r>
              <a:rPr lang="fr-FR" dirty="0" err="1">
                <a:solidFill>
                  <a:schemeClr val="accent4">
                    <a:lumMod val="75000"/>
                  </a:schemeClr>
                </a:solidFill>
                <a:latin typeface="Aptos" panose="020B0004020202020204" pitchFamily="34" charset="0"/>
                <a:cs typeface="Times New Roman" panose="02020603050405020304" pitchFamily="18" charset="0"/>
              </a:rPr>
              <a:t>Bretel</a:t>
            </a:r>
            <a:r>
              <a:rPr lang="fr-FR" dirty="0">
                <a:solidFill>
                  <a:schemeClr val="accent4">
                    <a:lumMod val="75000"/>
                  </a:schemeClr>
                </a:solidFill>
                <a:latin typeface="Aptos" panose="020B0004020202020204" pitchFamily="34" charset="0"/>
                <a:cs typeface="Times New Roman" panose="02020603050405020304" pitchFamily="18" charset="0"/>
              </a:rPr>
              <a:t>. Nous nous rendrons avec vous à </a:t>
            </a:r>
            <a:r>
              <a:rPr lang="fr-FR" dirty="0" err="1">
                <a:solidFill>
                  <a:schemeClr val="accent4">
                    <a:lumMod val="75000"/>
                  </a:schemeClr>
                </a:solidFill>
                <a:latin typeface="Aptos" panose="020B0004020202020204" pitchFamily="34" charset="0"/>
                <a:cs typeface="Times New Roman" panose="02020603050405020304" pitchFamily="18" charset="0"/>
              </a:rPr>
              <a:t>Tintagel</a:t>
            </a:r>
            <a:r>
              <a:rPr lang="fr-FR" dirty="0">
                <a:solidFill>
                  <a:schemeClr val="accent4">
                    <a:lumMod val="75000"/>
                  </a:schemeClr>
                </a:solidFill>
                <a:latin typeface="Aptos" panose="020B0004020202020204" pitchFamily="34" charset="0"/>
                <a:cs typeface="Times New Roman" panose="02020603050405020304" pitchFamily="18" charset="0"/>
              </a:rPr>
              <a:t>, je vous ferai ouvrir les portes, vous coucherez à l’intérieur du palais, et nous aussi, </a:t>
            </a:r>
            <a:r>
              <a:rPr lang="fr-FR" dirty="0" err="1">
                <a:solidFill>
                  <a:schemeClr val="accent4">
                    <a:lumMod val="75000"/>
                  </a:schemeClr>
                </a:solidFill>
                <a:latin typeface="Aptos" panose="020B0004020202020204" pitchFamily="34" charset="0"/>
                <a:cs typeface="Times New Roman" panose="02020603050405020304" pitchFamily="18" charset="0"/>
              </a:rPr>
              <a:t>Ulfin</a:t>
            </a:r>
            <a:r>
              <a:rPr lang="fr-FR" dirty="0">
                <a:solidFill>
                  <a:schemeClr val="accent4">
                    <a:lumMod val="75000"/>
                  </a:schemeClr>
                </a:solidFill>
                <a:latin typeface="Aptos" panose="020B0004020202020204" pitchFamily="34" charset="0"/>
                <a:cs typeface="Times New Roman" panose="02020603050405020304" pitchFamily="18" charset="0"/>
              </a:rPr>
              <a:t> et moi, </a:t>
            </a:r>
            <a:r>
              <a:rPr lang="fr-FR" b="1" dirty="0">
                <a:solidFill>
                  <a:schemeClr val="accent4">
                    <a:lumMod val="75000"/>
                  </a:schemeClr>
                </a:solidFill>
                <a:latin typeface="Aptos" panose="020B0004020202020204" pitchFamily="34" charset="0"/>
                <a:cs typeface="Times New Roman" panose="02020603050405020304" pitchFamily="18" charset="0"/>
              </a:rPr>
              <a:t>grâce à cette métamorphose</a:t>
            </a:r>
            <a:r>
              <a:rPr lang="fr-FR" dirty="0">
                <a:solidFill>
                  <a:schemeClr val="accent4">
                    <a:lumMod val="75000"/>
                  </a:schemeClr>
                </a:solidFill>
                <a:latin typeface="Aptos" panose="020B0004020202020204" pitchFamily="34" charset="0"/>
                <a:cs typeface="Times New Roman" panose="02020603050405020304" pitchFamily="18" charset="0"/>
              </a:rPr>
              <a:t>. » </a:t>
            </a:r>
          </a:p>
          <a:p>
            <a:pPr algn="just"/>
            <a:endParaRPr lang="fr-FR" dirty="0">
              <a:latin typeface="Aptos" panose="020B0004020202020204" pitchFamily="34" charset="0"/>
              <a:cs typeface="Times New Roman" panose="02020603050405020304" pitchFamily="18" charset="0"/>
            </a:endParaRPr>
          </a:p>
          <a:p>
            <a:pPr algn="r"/>
            <a:r>
              <a:rPr lang="fr-FR" dirty="0">
                <a:latin typeface="Aptos" panose="020B0004020202020204" pitchFamily="34" charset="0"/>
                <a:cs typeface="Times New Roman" panose="02020603050405020304" pitchFamily="18" charset="0"/>
              </a:rPr>
              <a:t>(Robert de </a:t>
            </a:r>
            <a:r>
              <a:rPr lang="fr-FR" dirty="0" err="1">
                <a:latin typeface="Aptos" panose="020B0004020202020204" pitchFamily="34" charset="0"/>
                <a:cs typeface="Times New Roman" panose="02020603050405020304" pitchFamily="18" charset="0"/>
              </a:rPr>
              <a:t>Boron</a:t>
            </a:r>
            <a:r>
              <a:rPr lang="fr-FR" dirty="0">
                <a:latin typeface="Aptos" panose="020B0004020202020204" pitchFamily="34" charset="0"/>
                <a:cs typeface="Times New Roman" panose="02020603050405020304" pitchFamily="18" charset="0"/>
              </a:rPr>
              <a:t>, </a:t>
            </a:r>
            <a:r>
              <a:rPr lang="fr-FR" i="1" dirty="0">
                <a:latin typeface="Aptos" panose="020B0004020202020204" pitchFamily="34" charset="0"/>
                <a:cs typeface="Times New Roman" panose="02020603050405020304" pitchFamily="18" charset="0"/>
              </a:rPr>
              <a:t>Roman de Merlin, </a:t>
            </a:r>
            <a:r>
              <a:rPr lang="fr-FR" dirty="0">
                <a:latin typeface="Aptos" panose="020B0004020202020204" pitchFamily="34" charset="0"/>
                <a:cs typeface="Times New Roman" panose="02020603050405020304" pitchFamily="18" charset="0"/>
              </a:rPr>
              <a:t>GF Flammarion, p. 137)</a:t>
            </a:r>
          </a:p>
          <a:p>
            <a:pPr algn="just"/>
            <a:endParaRPr lang="fr-FR" sz="2000"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a:t>
            </a:r>
            <a:r>
              <a:rPr lang="fr-FR" sz="2000" dirty="0" err="1">
                <a:solidFill>
                  <a:schemeClr val="accent4">
                    <a:lumMod val="75000"/>
                  </a:schemeClr>
                </a:solidFill>
                <a:latin typeface="Aptos" panose="020B0004020202020204" pitchFamily="34" charset="0"/>
                <a:cs typeface="Times New Roman" panose="02020603050405020304" pitchFamily="18" charset="0"/>
              </a:rPr>
              <a:t>Antor</a:t>
            </a:r>
            <a:r>
              <a:rPr lang="fr-FR" sz="2000" dirty="0">
                <a:solidFill>
                  <a:schemeClr val="accent4">
                    <a:lumMod val="75000"/>
                  </a:schemeClr>
                </a:solidFill>
                <a:latin typeface="Aptos" panose="020B0004020202020204" pitchFamily="34" charset="0"/>
                <a:cs typeface="Times New Roman" panose="02020603050405020304" pitchFamily="18" charset="0"/>
              </a:rPr>
              <a:t>, je veux te parler, dit Merlin. Je t’apporte un enfant, je te prie de l’élever avec plus de tendresse et de soins que le tien ; si tu le fais, tu en retireras, toi et tes héritiers, un profit que tu ne peux pas imaginer. </a:t>
            </a:r>
          </a:p>
          <a:p>
            <a:pPr marL="342900" indent="-342900" algn="just">
              <a:buFontTx/>
              <a:buChar char="-"/>
            </a:pPr>
            <a:r>
              <a:rPr lang="fr-FR" sz="2000" dirty="0">
                <a:solidFill>
                  <a:schemeClr val="accent4">
                    <a:lumMod val="75000"/>
                  </a:schemeClr>
                </a:solidFill>
                <a:latin typeface="Aptos" panose="020B0004020202020204" pitchFamily="34" charset="0"/>
                <a:cs typeface="Times New Roman" panose="02020603050405020304" pitchFamily="18" charset="0"/>
              </a:rPr>
              <a:t>Est-ce, dit </a:t>
            </a:r>
            <a:r>
              <a:rPr lang="fr-FR" sz="2000" dirty="0" err="1">
                <a:solidFill>
                  <a:schemeClr val="accent4">
                    <a:lumMod val="75000"/>
                  </a:schemeClr>
                </a:solidFill>
                <a:latin typeface="Aptos" panose="020B0004020202020204" pitchFamily="34" charset="0"/>
                <a:cs typeface="Times New Roman" panose="02020603050405020304" pitchFamily="18" charset="0"/>
              </a:rPr>
              <a:t>Antor</a:t>
            </a:r>
            <a:r>
              <a:rPr lang="fr-FR" sz="2000" dirty="0">
                <a:solidFill>
                  <a:schemeClr val="accent4">
                    <a:lumMod val="75000"/>
                  </a:schemeClr>
                </a:solidFill>
                <a:latin typeface="Aptos" panose="020B0004020202020204" pitchFamily="34" charset="0"/>
                <a:cs typeface="Times New Roman" panose="02020603050405020304" pitchFamily="18" charset="0"/>
              </a:rPr>
              <a:t>, l’enfant que le roi m’a demandé de faire allaiter par ma femme, en sevrant mon propre fils, </a:t>
            </a:r>
            <a:r>
              <a:rPr lang="fr-FR" sz="2000" dirty="0" err="1">
                <a:solidFill>
                  <a:schemeClr val="accent4">
                    <a:lumMod val="75000"/>
                  </a:schemeClr>
                </a:solidFill>
                <a:latin typeface="Aptos" panose="020B0004020202020204" pitchFamily="34" charset="0"/>
                <a:cs typeface="Times New Roman" panose="02020603050405020304" pitchFamily="18" charset="0"/>
              </a:rPr>
              <a:t>Keu</a:t>
            </a:r>
            <a:r>
              <a:rPr lang="fr-FR" sz="2000" dirty="0">
                <a:solidFill>
                  <a:schemeClr val="accent4">
                    <a:lumMod val="75000"/>
                  </a:schemeClr>
                </a:solidFill>
                <a:latin typeface="Aptos" panose="020B0004020202020204" pitchFamily="34" charset="0"/>
                <a:cs typeface="Times New Roman" panose="02020603050405020304" pitchFamily="18" charset="0"/>
              </a:rPr>
              <a:t>, pour lui ? </a:t>
            </a:r>
          </a:p>
          <a:p>
            <a:pPr marL="342900" indent="-342900" algn="just">
              <a:buFontTx/>
              <a:buChar char="-"/>
            </a:pPr>
            <a:r>
              <a:rPr lang="fr-FR" sz="2000" dirty="0">
                <a:solidFill>
                  <a:schemeClr val="accent4">
                    <a:lumMod val="75000"/>
                  </a:schemeClr>
                </a:solidFill>
                <a:latin typeface="Aptos" panose="020B0004020202020204" pitchFamily="34" charset="0"/>
                <a:cs typeface="Times New Roman" panose="02020603050405020304" pitchFamily="18" charset="0"/>
              </a:rPr>
              <a:t>C’est lui </a:t>
            </a:r>
          </a:p>
          <a:p>
            <a:pPr algn="r"/>
            <a:r>
              <a:rPr lang="fr-FR" sz="2000" dirty="0">
                <a:latin typeface="Aptos" panose="020B0004020202020204" pitchFamily="34" charset="0"/>
                <a:cs typeface="Times New Roman" panose="02020603050405020304" pitchFamily="18" charset="0"/>
              </a:rPr>
              <a:t>(Robert de </a:t>
            </a:r>
            <a:r>
              <a:rPr lang="fr-FR" sz="2000" dirty="0" err="1">
                <a:latin typeface="Aptos" panose="020B0004020202020204" pitchFamily="34" charset="0"/>
                <a:cs typeface="Times New Roman" panose="02020603050405020304" pitchFamily="18" charset="0"/>
              </a:rPr>
              <a:t>Boron</a:t>
            </a:r>
            <a:r>
              <a:rPr lang="fr-FR" sz="2000" dirty="0">
                <a:latin typeface="Aptos" panose="020B0004020202020204" pitchFamily="34" charset="0"/>
                <a:cs typeface="Times New Roman" panose="02020603050405020304" pitchFamily="18" charset="0"/>
              </a:rPr>
              <a:t>, </a:t>
            </a:r>
            <a:r>
              <a:rPr lang="fr-FR" sz="2000" i="1" dirty="0">
                <a:latin typeface="Aptos" panose="020B0004020202020204" pitchFamily="34" charset="0"/>
                <a:cs typeface="Times New Roman" panose="02020603050405020304" pitchFamily="18" charset="0"/>
              </a:rPr>
              <a:t>Roman de Merlin</a:t>
            </a:r>
            <a:r>
              <a:rPr lang="fr-FR" sz="2000" dirty="0">
                <a:latin typeface="Aptos" panose="020B0004020202020204" pitchFamily="34" charset="0"/>
                <a:cs typeface="Times New Roman" panose="02020603050405020304" pitchFamily="18" charset="0"/>
              </a:rPr>
              <a:t>, p. 153)</a:t>
            </a:r>
          </a:p>
          <a:p>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36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650240" y="619760"/>
            <a:ext cx="10596880" cy="6238240"/>
          </a:xfrm>
        </p:spPr>
        <p:txBody>
          <a:bodyPr>
            <a:normAutofit/>
          </a:bodyPr>
          <a:lstStyle/>
          <a:p>
            <a:pPr algn="just"/>
            <a:endParaRPr lang="fr-FR" sz="2000" b="1" dirty="0">
              <a:latin typeface="Times New Roman" panose="02020603050405020304" pitchFamily="18" charset="0"/>
              <a:cs typeface="Times New Roman" panose="02020603050405020304" pitchFamily="18" charset="0"/>
            </a:endParaRPr>
          </a:p>
          <a:p>
            <a:pPr algn="just"/>
            <a:r>
              <a:rPr lang="fr-FR" dirty="0">
                <a:solidFill>
                  <a:schemeClr val="accent4">
                    <a:lumMod val="75000"/>
                  </a:schemeClr>
                </a:solidFill>
                <a:latin typeface="Aptos" panose="020B0004020202020204" pitchFamily="34" charset="0"/>
                <a:cs typeface="Times New Roman" panose="02020603050405020304" pitchFamily="18" charset="0"/>
              </a:rPr>
              <a:t>« Seigneur, dit </a:t>
            </a:r>
            <a:r>
              <a:rPr lang="fr-FR" dirty="0" err="1">
                <a:solidFill>
                  <a:schemeClr val="accent4">
                    <a:lumMod val="75000"/>
                  </a:schemeClr>
                </a:solidFill>
                <a:latin typeface="Aptos" panose="020B0004020202020204" pitchFamily="34" charset="0"/>
                <a:cs typeface="Times New Roman" panose="02020603050405020304" pitchFamily="18" charset="0"/>
              </a:rPr>
              <a:t>Antor</a:t>
            </a:r>
            <a:r>
              <a:rPr lang="fr-FR" dirty="0">
                <a:solidFill>
                  <a:schemeClr val="accent4">
                    <a:lumMod val="75000"/>
                  </a:schemeClr>
                </a:solidFill>
                <a:latin typeface="Aptos" panose="020B0004020202020204" pitchFamily="34" charset="0"/>
                <a:cs typeface="Times New Roman" panose="02020603050405020304" pitchFamily="18" charset="0"/>
              </a:rPr>
              <a:t> à l’archevêque, voici un de mes enfants qui n’est pas chevalier, il me supplie de le laisser tenter l’épreuve de l’épée. Appelez quelques-uns des barons ici présents. Ils se rassemblèrent autour du bloc de pierre ; alors </a:t>
            </a:r>
            <a:r>
              <a:rPr lang="fr-FR" dirty="0" err="1">
                <a:solidFill>
                  <a:schemeClr val="accent4">
                    <a:lumMod val="75000"/>
                  </a:schemeClr>
                </a:solidFill>
                <a:latin typeface="Aptos" panose="020B0004020202020204" pitchFamily="34" charset="0"/>
                <a:cs typeface="Times New Roman" panose="02020603050405020304" pitchFamily="18" charset="0"/>
              </a:rPr>
              <a:t>Antor</a:t>
            </a:r>
            <a:r>
              <a:rPr lang="fr-FR" dirty="0">
                <a:solidFill>
                  <a:schemeClr val="accent4">
                    <a:lumMod val="75000"/>
                  </a:schemeClr>
                </a:solidFill>
                <a:latin typeface="Aptos" panose="020B0004020202020204" pitchFamily="34" charset="0"/>
                <a:cs typeface="Times New Roman" panose="02020603050405020304" pitchFamily="18" charset="0"/>
              </a:rPr>
              <a:t> ordonna à Arthur de prendre l’épée et de la remettre à l’archevêque, ce qu’il fit. Quand l’archevêque l’eut en main, il la prit entre ses bras, entonna le </a:t>
            </a:r>
            <a:r>
              <a:rPr lang="fr-FR" i="1" dirty="0">
                <a:solidFill>
                  <a:schemeClr val="accent4">
                    <a:lumMod val="75000"/>
                  </a:schemeClr>
                </a:solidFill>
                <a:latin typeface="Aptos" panose="020B0004020202020204" pitchFamily="34" charset="0"/>
                <a:cs typeface="Times New Roman" panose="02020603050405020304" pitchFamily="18" charset="0"/>
              </a:rPr>
              <a:t>Te Deum </a:t>
            </a:r>
            <a:r>
              <a:rPr lang="fr-FR" i="1" dirty="0" err="1">
                <a:solidFill>
                  <a:schemeClr val="accent4">
                    <a:lumMod val="75000"/>
                  </a:schemeClr>
                </a:solidFill>
                <a:latin typeface="Aptos" panose="020B0004020202020204" pitchFamily="34" charset="0"/>
                <a:cs typeface="Times New Roman" panose="02020603050405020304" pitchFamily="18" charset="0"/>
              </a:rPr>
              <a:t>laudamus</a:t>
            </a:r>
            <a:r>
              <a:rPr lang="fr-FR" dirty="0">
                <a:solidFill>
                  <a:schemeClr val="accent4">
                    <a:lumMod val="75000"/>
                  </a:schemeClr>
                </a:solidFill>
                <a:latin typeface="Aptos" panose="020B0004020202020204" pitchFamily="34" charset="0"/>
                <a:cs typeface="Times New Roman" panose="02020603050405020304" pitchFamily="18" charset="0"/>
              </a:rPr>
              <a:t> et conduisit Arthur dans l’église. </a:t>
            </a:r>
            <a:r>
              <a:rPr lang="fr-FR" b="1" dirty="0">
                <a:solidFill>
                  <a:schemeClr val="accent4">
                    <a:lumMod val="75000"/>
                  </a:schemeClr>
                </a:solidFill>
                <a:latin typeface="Aptos" panose="020B0004020202020204" pitchFamily="34" charset="0"/>
                <a:cs typeface="Times New Roman" panose="02020603050405020304" pitchFamily="18" charset="0"/>
              </a:rPr>
              <a:t>Mécontents, les barons soutenaient qu’il n’était pas possible qu’un garçon de basse origine devînt leur roi.</a:t>
            </a:r>
            <a:r>
              <a:rPr lang="fr-FR" dirty="0">
                <a:solidFill>
                  <a:schemeClr val="accent4">
                    <a:lumMod val="75000"/>
                  </a:schemeClr>
                </a:solidFill>
                <a:latin typeface="Aptos" panose="020B0004020202020204" pitchFamily="34" charset="0"/>
                <a:cs typeface="Times New Roman" panose="02020603050405020304" pitchFamily="18" charset="0"/>
              </a:rPr>
              <a:t> »</a:t>
            </a:r>
          </a:p>
          <a:p>
            <a:pPr algn="r"/>
            <a:r>
              <a:rPr lang="fr-FR" dirty="0">
                <a:latin typeface="Aptos" panose="020B0004020202020204" pitchFamily="34" charset="0"/>
                <a:cs typeface="Times New Roman" panose="02020603050405020304" pitchFamily="18" charset="0"/>
              </a:rPr>
              <a:t> (Robert de </a:t>
            </a:r>
            <a:r>
              <a:rPr lang="fr-FR" dirty="0" err="1">
                <a:latin typeface="Aptos" panose="020B0004020202020204" pitchFamily="34" charset="0"/>
                <a:cs typeface="Times New Roman" panose="02020603050405020304" pitchFamily="18" charset="0"/>
              </a:rPr>
              <a:t>Boron</a:t>
            </a:r>
            <a:r>
              <a:rPr lang="fr-FR" dirty="0">
                <a:latin typeface="Aptos" panose="020B0004020202020204" pitchFamily="34" charset="0"/>
                <a:cs typeface="Times New Roman" panose="02020603050405020304" pitchFamily="18" charset="0"/>
              </a:rPr>
              <a:t>, </a:t>
            </a:r>
            <a:r>
              <a:rPr lang="fr-FR" i="1" dirty="0">
                <a:latin typeface="Aptos" panose="020B0004020202020204" pitchFamily="34" charset="0"/>
                <a:cs typeface="Times New Roman" panose="02020603050405020304" pitchFamily="18" charset="0"/>
              </a:rPr>
              <a:t>Le Roman de Merlin</a:t>
            </a:r>
            <a:r>
              <a:rPr lang="fr-FR" dirty="0">
                <a:latin typeface="Aptos" panose="020B0004020202020204" pitchFamily="34" charset="0"/>
                <a:cs typeface="Times New Roman" panose="02020603050405020304" pitchFamily="18" charset="0"/>
              </a:rPr>
              <a:t>, p. 167)</a:t>
            </a:r>
          </a:p>
          <a:p>
            <a:pPr algn="just"/>
            <a:endParaRPr lang="fr-FR" b="1" dirty="0">
              <a:latin typeface="Aptos" panose="020B0004020202020204" pitchFamily="34" charset="0"/>
              <a:cs typeface="Times New Roman" panose="02020603050405020304" pitchFamily="18" charset="0"/>
            </a:endParaRPr>
          </a:p>
          <a:p>
            <a:pPr algn="just"/>
            <a:r>
              <a:rPr lang="fr-FR" dirty="0">
                <a:solidFill>
                  <a:schemeClr val="accent4">
                    <a:lumMod val="75000"/>
                  </a:schemeClr>
                </a:solidFill>
                <a:latin typeface="Aptos" panose="020B0004020202020204" pitchFamily="34" charset="0"/>
                <a:cs typeface="Times New Roman" panose="02020603050405020304" pitchFamily="18" charset="0"/>
              </a:rPr>
              <a:t>« Arthur était poussé [à la guerre] par </a:t>
            </a:r>
            <a:r>
              <a:rPr lang="fr-FR" b="1" dirty="0">
                <a:solidFill>
                  <a:schemeClr val="accent4">
                    <a:lumMod val="75000"/>
                  </a:schemeClr>
                </a:solidFill>
                <a:latin typeface="Aptos" panose="020B0004020202020204" pitchFamily="34" charset="0"/>
                <a:cs typeface="Times New Roman" panose="02020603050405020304" pitchFamily="18" charset="0"/>
              </a:rPr>
              <a:t>la justice de la cause</a:t>
            </a:r>
            <a:r>
              <a:rPr lang="fr-FR" dirty="0">
                <a:solidFill>
                  <a:schemeClr val="accent4">
                    <a:lumMod val="75000"/>
                  </a:schemeClr>
                </a:solidFill>
                <a:latin typeface="Aptos" panose="020B0004020202020204" pitchFamily="34" charset="0"/>
                <a:cs typeface="Times New Roman" panose="02020603050405020304" pitchFamily="18" charset="0"/>
              </a:rPr>
              <a:t>, puisque toute la monarchie britannique lui appartenait par droit héréditaire. » </a:t>
            </a:r>
          </a:p>
          <a:p>
            <a:pPr algn="r"/>
            <a:r>
              <a:rPr lang="fr-FR" dirty="0">
                <a:latin typeface="Aptos" panose="020B0004020202020204" pitchFamily="34" charset="0"/>
                <a:cs typeface="Times New Roman" panose="02020603050405020304" pitchFamily="18" charset="0"/>
              </a:rPr>
              <a:t>(</a:t>
            </a:r>
            <a:r>
              <a:rPr lang="fr-FR" i="1" dirty="0">
                <a:latin typeface="Aptos" panose="020B0004020202020204" pitchFamily="34" charset="0"/>
                <a:cs typeface="Times New Roman" panose="02020603050405020304" pitchFamily="18" charset="0"/>
              </a:rPr>
              <a:t>Historia Regum Britanniae, </a:t>
            </a:r>
            <a:r>
              <a:rPr lang="fr-FR" dirty="0">
                <a:latin typeface="Aptos" panose="020B0004020202020204" pitchFamily="34" charset="0"/>
                <a:cs typeface="Times New Roman" panose="02020603050405020304" pitchFamily="18" charset="0"/>
              </a:rPr>
              <a:t>chap. 1, livre </a:t>
            </a:r>
            <a:r>
              <a:rPr lang="fr-FR" cap="small" dirty="0">
                <a:latin typeface="Aptos" panose="020B0004020202020204" pitchFamily="34" charset="0"/>
                <a:cs typeface="Times New Roman" panose="02020603050405020304" pitchFamily="18" charset="0"/>
              </a:rPr>
              <a:t>ix</a:t>
            </a:r>
            <a:r>
              <a:rPr lang="fr-FR" cap="small" dirty="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pPr algn="just"/>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8585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00801B-6657-247F-5ED9-DAAAEE7882C3}"/>
              </a:ext>
            </a:extLst>
          </p:cNvPr>
          <p:cNvSpPr>
            <a:spLocks noGrp="1"/>
          </p:cNvSpPr>
          <p:nvPr>
            <p:ph type="ctrTitle"/>
          </p:nvPr>
        </p:nvSpPr>
        <p:spPr/>
        <p:txBody>
          <a:bodyPr/>
          <a:lstStyle/>
          <a:p>
            <a:r>
              <a:rPr lang="fr-FR" dirty="0">
                <a:latin typeface="Aptos" panose="020B0004020202020204" pitchFamily="34" charset="0"/>
              </a:rPr>
              <a:t>1. Triompher du géant </a:t>
            </a:r>
          </a:p>
        </p:txBody>
      </p:sp>
      <p:sp>
        <p:nvSpPr>
          <p:cNvPr id="3" name="Sous-titre 2">
            <a:extLst>
              <a:ext uri="{FF2B5EF4-FFF2-40B4-BE49-F238E27FC236}">
                <a16:creationId xmlns:a16="http://schemas.microsoft.com/office/drawing/2014/main" id="{A153EB7A-1D62-A4C9-396D-182CAD0121E1}"/>
              </a:ext>
            </a:extLst>
          </p:cNvPr>
          <p:cNvSpPr>
            <a:spLocks noGrp="1"/>
          </p:cNvSpPr>
          <p:nvPr>
            <p:ph type="subTitle" idx="1"/>
          </p:nvPr>
        </p:nvSpPr>
        <p:spPr/>
        <p:txBody>
          <a:bodyPr/>
          <a:lstStyle/>
          <a:p>
            <a:r>
              <a:rPr lang="fr-FR" dirty="0"/>
              <a:t>Arthur, un héros civilisateur </a:t>
            </a:r>
          </a:p>
        </p:txBody>
      </p:sp>
    </p:spTree>
    <p:extLst>
      <p:ext uri="{BB962C8B-B14F-4D97-AF65-F5344CB8AC3E}">
        <p14:creationId xmlns:p14="http://schemas.microsoft.com/office/powerpoint/2010/main" val="2293061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497839" y="831273"/>
            <a:ext cx="11358881" cy="6026727"/>
          </a:xfrm>
        </p:spPr>
        <p:txBody>
          <a:bodyPr>
            <a:normAutofit/>
          </a:bodyPr>
          <a:lstStyle/>
          <a:p>
            <a:pPr algn="just"/>
            <a:endParaRPr lang="fr-FR" sz="2000" b="1" dirty="0">
              <a:latin typeface="Times New Roman" panose="02020603050405020304" pitchFamily="18" charset="0"/>
              <a:cs typeface="Times New Roman" panose="02020603050405020304" pitchFamily="18" charset="0"/>
            </a:endParaRPr>
          </a:p>
          <a:p>
            <a:pPr algn="just"/>
            <a:r>
              <a:rPr lang="fr-FR" sz="2000" b="1" dirty="0">
                <a:latin typeface="Aptos" panose="020B0004020202020204" pitchFamily="34" charset="0"/>
                <a:cs typeface="Times New Roman" panose="02020603050405020304" pitchFamily="18" charset="0"/>
              </a:rPr>
              <a:t>Un songe prophétique </a:t>
            </a:r>
          </a:p>
          <a:p>
            <a:pPr algn="just"/>
            <a:endParaRPr lang="fr-FR" sz="2000" b="1" dirty="0">
              <a:latin typeface="Aptos" panose="020B0004020202020204" pitchFamily="34" charset="0"/>
              <a:cs typeface="Times New Roman" panose="02020603050405020304" pitchFamily="18" charset="0"/>
            </a:endParaRPr>
          </a:p>
          <a:p>
            <a:pPr algn="just"/>
            <a:r>
              <a:rPr lang="fr-FR" sz="2000" dirty="0">
                <a:solidFill>
                  <a:schemeClr val="accent4">
                    <a:lumMod val="75000"/>
                  </a:schemeClr>
                </a:solidFill>
                <a:latin typeface="Aptos" panose="020B0004020202020204" pitchFamily="34" charset="0"/>
                <a:cs typeface="Times New Roman" panose="02020603050405020304" pitchFamily="18" charset="0"/>
              </a:rPr>
              <a:t>« Vers minuit, il s'endormit d'un sommeil profond et vit en songe un ours qui volait dans les airs et dont le bruit faisait trembler tous les rivages, ainsi qu'un terrible dragon qui venait de l'ouest et qui éclairait le pays de l'éclat de ses yeux. Lorsque ces deux êtres se rencontrèrent, ils entamèrent un combat effroyable ; mais le dragon, de son souffle ardent, brûla l'ours qui l'assaillait souvent, et le jeta par terre, brûlé, sur le sol. Arthur, à son réveil, raconta son rêve à ceux qui l'entouraient, qui se chargèrent de l'interpréter et lui dirent que le dragon représentait sa propre personne, et l'ours, quelque géant qui devait le rencontrer ; que le combat présageait le duel qui aurait lieu entre eux, et que la victoire du dragon serait la même que celle qui lui arriverait. »</a:t>
            </a:r>
          </a:p>
          <a:p>
            <a:pPr algn="r"/>
            <a:r>
              <a:rPr lang="fr-FR" sz="2000" dirty="0">
                <a:latin typeface="Aptos" panose="020B0004020202020204" pitchFamily="34" charset="0"/>
                <a:cs typeface="Times New Roman" panose="02020603050405020304" pitchFamily="18" charset="0"/>
              </a:rPr>
              <a:t> (</a:t>
            </a:r>
            <a:r>
              <a:rPr lang="fr-FR" sz="2000" i="1" dirty="0">
                <a:latin typeface="Aptos" panose="020B0004020202020204" pitchFamily="34" charset="0"/>
                <a:cs typeface="Times New Roman" panose="02020603050405020304" pitchFamily="18" charset="0"/>
              </a:rPr>
              <a:t>Historia regum Britanniae</a:t>
            </a:r>
            <a:r>
              <a:rPr lang="fr-FR" sz="2000" dirty="0">
                <a:latin typeface="Aptos" panose="020B0004020202020204" pitchFamily="34" charset="0"/>
                <a:cs typeface="Times New Roman" panose="02020603050405020304" pitchFamily="18" charset="0"/>
              </a:rPr>
              <a:t>, chap. 2, livre X)</a:t>
            </a:r>
          </a:p>
          <a:p>
            <a:pPr algn="just"/>
            <a:endParaRPr lang="fr-FR" sz="2000" dirty="0">
              <a:latin typeface="Aptos" panose="020B0004020202020204" pitchFamily="34" charset="0"/>
              <a:cs typeface="Times New Roman" panose="02020603050405020304" pitchFamily="18" charset="0"/>
            </a:endParaRPr>
          </a:p>
          <a:p>
            <a:pPr algn="just"/>
            <a:r>
              <a:rPr lang="fr-FR" sz="2000" b="1" dirty="0">
                <a:latin typeface="Aptos" panose="020B0004020202020204" pitchFamily="34" charset="0"/>
                <a:cs typeface="Times New Roman" panose="02020603050405020304" pitchFamily="18" charset="0"/>
              </a:rPr>
              <a:t>Arthur : « l’ours » en celtique </a:t>
            </a:r>
            <a:r>
              <a:rPr lang="fr-FR" sz="2000" dirty="0">
                <a:latin typeface="Aptos" panose="020B0004020202020204" pitchFamily="34" charset="0"/>
                <a:cs typeface="Times New Roman" panose="02020603050405020304" pitchFamily="18" charset="0"/>
              </a:rPr>
              <a:t>(&lt; </a:t>
            </a:r>
            <a:r>
              <a:rPr lang="fr-FR" sz="2000" i="1" dirty="0" err="1">
                <a:latin typeface="Aptos" panose="020B0004020202020204" pitchFamily="34" charset="0"/>
                <a:cs typeface="Times New Roman" panose="02020603050405020304" pitchFamily="18" charset="0"/>
              </a:rPr>
              <a:t>arth</a:t>
            </a:r>
            <a:r>
              <a:rPr lang="fr-FR" sz="2000" i="1" dirty="0">
                <a:latin typeface="Aptos" panose="020B0004020202020204" pitchFamily="34" charset="0"/>
                <a:cs typeface="Times New Roman" panose="02020603050405020304" pitchFamily="18" charset="0"/>
              </a:rPr>
              <a:t> </a:t>
            </a:r>
            <a:r>
              <a:rPr lang="fr-FR" sz="2000" dirty="0">
                <a:latin typeface="Aptos" panose="020B0004020202020204" pitchFamily="34" charset="0"/>
                <a:cs typeface="Times New Roman" panose="02020603050405020304" pitchFamily="18" charset="0"/>
              </a:rPr>
              <a:t>en gallois ; </a:t>
            </a:r>
            <a:r>
              <a:rPr lang="fr-FR" sz="2000" i="1" dirty="0" err="1">
                <a:latin typeface="Aptos" panose="020B0004020202020204" pitchFamily="34" charset="0"/>
                <a:cs typeface="Times New Roman" panose="02020603050405020304" pitchFamily="18" charset="0"/>
              </a:rPr>
              <a:t>arz</a:t>
            </a:r>
            <a:r>
              <a:rPr lang="fr-FR" sz="2000" dirty="0">
                <a:latin typeface="Aptos" panose="020B0004020202020204" pitchFamily="34" charset="0"/>
                <a:cs typeface="Times New Roman" panose="02020603050405020304" pitchFamily="18" charset="0"/>
              </a:rPr>
              <a:t> en breton)</a:t>
            </a:r>
          </a:p>
          <a:p>
            <a:pPr algn="just"/>
            <a:r>
              <a:rPr lang="fr-FR" sz="2000" b="1" dirty="0" err="1">
                <a:latin typeface="Aptos" panose="020B0004020202020204" pitchFamily="34" charset="0"/>
                <a:cs typeface="Times New Roman" panose="02020603050405020304" pitchFamily="18" charset="0"/>
              </a:rPr>
              <a:t>Ard</a:t>
            </a:r>
            <a:r>
              <a:rPr lang="fr-FR" sz="2000" b="1" dirty="0">
                <a:latin typeface="Aptos" panose="020B0004020202020204" pitchFamily="34" charset="0"/>
                <a:cs typeface="Times New Roman" panose="02020603050405020304" pitchFamily="18" charset="0"/>
              </a:rPr>
              <a:t>-ri</a:t>
            </a:r>
            <a:r>
              <a:rPr lang="fr-FR" sz="2000" dirty="0">
                <a:latin typeface="Aptos" panose="020B0004020202020204" pitchFamily="34" charset="0"/>
                <a:cs typeface="Times New Roman" panose="02020603050405020304" pitchFamily="18" charset="0"/>
              </a:rPr>
              <a:t> : </a:t>
            </a:r>
            <a:r>
              <a:rPr lang="fr-FR" sz="2000" b="1" dirty="0">
                <a:latin typeface="Aptos" panose="020B0004020202020204" pitchFamily="34" charset="0"/>
                <a:cs typeface="Times New Roman" panose="02020603050405020304" pitchFamily="18" charset="0"/>
              </a:rPr>
              <a:t>ours-roi</a:t>
            </a:r>
            <a:r>
              <a:rPr lang="fr-FR" sz="2000" dirty="0">
                <a:latin typeface="Aptos" panose="020B0004020202020204" pitchFamily="34" charset="0"/>
                <a:cs typeface="Times New Roman" panose="02020603050405020304" pitchFamily="18" charset="0"/>
              </a:rPr>
              <a:t> (titre royal en Irlande celtique)</a:t>
            </a:r>
          </a:p>
          <a:p>
            <a:pPr algn="just"/>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3962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85E85F30-CA77-41A1-848B-6977E7319698}"/>
              </a:ext>
            </a:extLst>
          </p:cNvPr>
          <p:cNvSpPr>
            <a:spLocks noGrp="1"/>
          </p:cNvSpPr>
          <p:nvPr>
            <p:ph type="subTitle" idx="1"/>
          </p:nvPr>
        </p:nvSpPr>
        <p:spPr>
          <a:xfrm>
            <a:off x="558800" y="529936"/>
            <a:ext cx="11054080" cy="5798127"/>
          </a:xfrm>
        </p:spPr>
        <p:txBody>
          <a:bodyPr>
            <a:normAutofit/>
          </a:bodyPr>
          <a:lstStyle/>
          <a:p>
            <a:pPr algn="just"/>
            <a:endParaRPr lang="fr-FR" sz="2000" b="1" dirty="0">
              <a:latin typeface="Times New Roman" panose="02020603050405020304" pitchFamily="18" charset="0"/>
              <a:cs typeface="Times New Roman" panose="02020603050405020304" pitchFamily="18" charset="0"/>
            </a:endParaRPr>
          </a:p>
          <a:p>
            <a:pPr algn="just"/>
            <a:r>
              <a:rPr lang="fr-FR" sz="2000" b="1" dirty="0">
                <a:latin typeface="Aptos" panose="020B0004020202020204" pitchFamily="34" charset="0"/>
                <a:cs typeface="Times New Roman" panose="02020603050405020304" pitchFamily="18" charset="0"/>
              </a:rPr>
              <a:t>Le combat contre le géant du Mont Saint-Michel </a:t>
            </a:r>
          </a:p>
          <a:p>
            <a:pPr algn="just"/>
            <a:endParaRPr lang="fr-FR" sz="2000" b="1" dirty="0">
              <a:latin typeface="Aptos" panose="020B0004020202020204" pitchFamily="34"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Sur ces entrefaites, Arthur apprit qu'un géant d'une taille monstrueuse était venu des côtes d'Espagne, avait enlevé de force Helena, la nièce du duc Hoel, à sa garde, et s'était enfui avec elle au sommet de ce que l'on appelle aujourd'hui le mont de Michel. » [...]</a:t>
            </a:r>
          </a:p>
          <a:p>
            <a:pPr algn="just"/>
            <a:endParaRPr lang="fr-FR" sz="1800" dirty="0">
              <a:latin typeface="Aptos" panose="020B0004020202020204" pitchFamily="34"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Arthur était doté d’un tel courage qu’il n’avait pas estimé utile de s’avancer à la tête d’une armée pour affronter des monstres de ce genre, car, d’une part, il se sentait suffisamment fort pour les anéantir seul et, d’autre part, il stimulait ses hommes en agissant ainsi »  [...]</a:t>
            </a:r>
          </a:p>
          <a:p>
            <a:pPr algn="just"/>
            <a:endParaRPr lang="fr-FR" sz="1800" dirty="0">
              <a:latin typeface="Aptos" panose="020B0004020202020204" pitchFamily="34" charset="0"/>
              <a:cs typeface="Times New Roman" panose="02020603050405020304" pitchFamily="18" charset="0"/>
            </a:endParaRPr>
          </a:p>
          <a:p>
            <a:pPr algn="just"/>
            <a:r>
              <a:rPr lang="fr-FR" sz="1800" dirty="0">
                <a:solidFill>
                  <a:schemeClr val="accent4">
                    <a:lumMod val="75000"/>
                  </a:schemeClr>
                </a:solidFill>
                <a:latin typeface="Aptos" panose="020B0004020202020204" pitchFamily="34" charset="0"/>
                <a:cs typeface="Times New Roman" panose="02020603050405020304" pitchFamily="18" charset="0"/>
              </a:rPr>
              <a:t>« Arthur ordonna à </a:t>
            </a:r>
            <a:r>
              <a:rPr lang="fr-FR" sz="1800" dirty="0" err="1">
                <a:solidFill>
                  <a:schemeClr val="accent4">
                    <a:lumMod val="75000"/>
                  </a:schemeClr>
                </a:solidFill>
                <a:latin typeface="Aptos" panose="020B0004020202020204" pitchFamily="34" charset="0"/>
                <a:cs typeface="Times New Roman" panose="02020603050405020304" pitchFamily="18" charset="0"/>
              </a:rPr>
              <a:t>Bedver</a:t>
            </a:r>
            <a:r>
              <a:rPr lang="fr-FR" sz="1800" dirty="0">
                <a:solidFill>
                  <a:schemeClr val="accent4">
                    <a:lumMod val="75000"/>
                  </a:schemeClr>
                </a:solidFill>
                <a:latin typeface="Aptos" panose="020B0004020202020204" pitchFamily="34" charset="0"/>
                <a:cs typeface="Times New Roman" panose="02020603050405020304" pitchFamily="18" charset="0"/>
              </a:rPr>
              <a:t> de lui couper la tête et de la donner à l'un des porteurs d'armure, qui devait la porter au camp, et là l'exposer à la vue de tous, mais en ordonnant aux spectateurs de ce combat de garder le silence. Il leur dit qu'il n'avait pas trouvé d'homme aussi fort depuis qu'il avait tué le géant </a:t>
            </a:r>
            <a:r>
              <a:rPr lang="fr-FR" sz="1800" dirty="0" err="1">
                <a:solidFill>
                  <a:schemeClr val="accent4">
                    <a:lumMod val="75000"/>
                  </a:schemeClr>
                </a:solidFill>
                <a:latin typeface="Aptos" panose="020B0004020202020204" pitchFamily="34" charset="0"/>
                <a:cs typeface="Times New Roman" panose="02020603050405020304" pitchFamily="18" charset="0"/>
              </a:rPr>
              <a:t>Ritho</a:t>
            </a:r>
            <a:r>
              <a:rPr lang="fr-FR" sz="1800" dirty="0">
                <a:solidFill>
                  <a:schemeClr val="accent4">
                    <a:lumMod val="75000"/>
                  </a:schemeClr>
                </a:solidFill>
                <a:latin typeface="Aptos" panose="020B0004020202020204" pitchFamily="34" charset="0"/>
                <a:cs typeface="Times New Roman" panose="02020603050405020304" pitchFamily="18" charset="0"/>
              </a:rPr>
              <a:t>, qui l'avait défié sur la montagne d'</a:t>
            </a:r>
            <a:r>
              <a:rPr lang="fr-FR" sz="1800" dirty="0" err="1">
                <a:solidFill>
                  <a:schemeClr val="accent4">
                    <a:lumMod val="75000"/>
                  </a:schemeClr>
                </a:solidFill>
                <a:latin typeface="Aptos" panose="020B0004020202020204" pitchFamily="34" charset="0"/>
                <a:cs typeface="Times New Roman" panose="02020603050405020304" pitchFamily="18" charset="0"/>
              </a:rPr>
              <a:t>Aravius</a:t>
            </a:r>
            <a:r>
              <a:rPr lang="fr-FR" sz="1800" dirty="0">
                <a:solidFill>
                  <a:schemeClr val="accent4">
                    <a:lumMod val="75000"/>
                  </a:schemeClr>
                </a:solidFill>
                <a:latin typeface="Aptos" panose="020B0004020202020204" pitchFamily="34" charset="0"/>
                <a:cs typeface="Times New Roman" panose="02020603050405020304" pitchFamily="18" charset="0"/>
              </a:rPr>
              <a:t>. » </a:t>
            </a:r>
          </a:p>
          <a:p>
            <a:pPr algn="r"/>
            <a:r>
              <a:rPr lang="fr-FR" sz="1800" dirty="0">
                <a:latin typeface="Aptos" panose="020B0004020202020204" pitchFamily="34" charset="0"/>
                <a:cs typeface="Times New Roman" panose="02020603050405020304" pitchFamily="18" charset="0"/>
              </a:rPr>
              <a:t>(</a:t>
            </a:r>
            <a:r>
              <a:rPr lang="fr-FR" sz="1800" i="1" dirty="0">
                <a:latin typeface="Aptos" panose="020B0004020202020204" pitchFamily="34" charset="0"/>
                <a:cs typeface="Times New Roman" panose="02020603050405020304" pitchFamily="18" charset="0"/>
              </a:rPr>
              <a:t>Historia regum Britanniae</a:t>
            </a:r>
            <a:r>
              <a:rPr lang="fr-FR" sz="1800" dirty="0">
                <a:latin typeface="Aptos" panose="020B0004020202020204" pitchFamily="34" charset="0"/>
                <a:cs typeface="Times New Roman" panose="02020603050405020304" pitchFamily="18" charset="0"/>
              </a:rPr>
              <a:t>,</a:t>
            </a:r>
            <a:r>
              <a:rPr lang="fr-FR" sz="1800" i="1" dirty="0">
                <a:latin typeface="Aptos" panose="020B0004020202020204" pitchFamily="34" charset="0"/>
                <a:cs typeface="Times New Roman" panose="02020603050405020304" pitchFamily="18" charset="0"/>
              </a:rPr>
              <a:t> Historia regum Britanniae</a:t>
            </a:r>
            <a:r>
              <a:rPr lang="fr-FR" sz="1800" dirty="0">
                <a:latin typeface="Aptos" panose="020B0004020202020204" pitchFamily="34" charset="0"/>
                <a:cs typeface="Times New Roman" panose="02020603050405020304" pitchFamily="18" charset="0"/>
              </a:rPr>
              <a:t>, chap. 3, livre X)</a:t>
            </a:r>
          </a:p>
          <a:p>
            <a:pPr algn="just"/>
            <a:endParaRPr lang="fr-FR" sz="2000" b="1" dirty="0">
              <a:latin typeface="Times New Roman" panose="02020603050405020304" pitchFamily="18" charset="0"/>
              <a:cs typeface="Times New Roman" panose="02020603050405020304" pitchFamily="18" charset="0"/>
            </a:endParaRPr>
          </a:p>
          <a:p>
            <a:pPr algn="just"/>
            <a:endParaRPr lang="fr-F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20141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3081</Words>
  <Application>Microsoft Office PowerPoint</Application>
  <PresentationFormat>Grand écran</PresentationFormat>
  <Paragraphs>132</Paragraphs>
  <Slides>20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20</vt:i4>
      </vt:variant>
    </vt:vector>
  </HeadingPairs>
  <TitlesOfParts>
    <vt:vector size="27" baseType="lpstr">
      <vt:lpstr>Aptos</vt:lpstr>
      <vt:lpstr>Arial</vt:lpstr>
      <vt:lpstr>Calibri</vt:lpstr>
      <vt:lpstr>Calibri Light</vt:lpstr>
      <vt:lpstr>Symbol</vt:lpstr>
      <vt:lpstr>Times New Roman</vt:lpstr>
      <vt:lpstr>Thème Office</vt:lpstr>
      <vt:lpstr>La figure d’Arthur </vt:lpstr>
      <vt:lpstr>Arthur avant Arthur </vt:lpstr>
      <vt:lpstr>Présentation PowerPoint</vt:lpstr>
      <vt:lpstr> </vt:lpstr>
      <vt:lpstr>Présentation PowerPoint</vt:lpstr>
      <vt:lpstr>Présentation PowerPoint</vt:lpstr>
      <vt:lpstr>1. Triompher du géant </vt:lpstr>
      <vt:lpstr>Présentation PowerPoint</vt:lpstr>
      <vt:lpstr>Présentation PowerPoint</vt:lpstr>
      <vt:lpstr>Présentation PowerPoint</vt:lpstr>
      <vt:lpstr>Présentation PowerPoint</vt:lpstr>
      <vt:lpstr>2. Guerre et paix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Arthur et les Bretons</dc:title>
  <dc:creator>maxime kamin</dc:creator>
  <cp:lastModifiedBy>Tristan Fourré</cp:lastModifiedBy>
  <cp:revision>72</cp:revision>
  <dcterms:created xsi:type="dcterms:W3CDTF">2023-04-06T09:16:40Z</dcterms:created>
  <dcterms:modified xsi:type="dcterms:W3CDTF">2025-04-03T10:53:50Z</dcterms:modified>
</cp:coreProperties>
</file>