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sldIdLst>
    <p:sldId id="256" r:id="rId2"/>
    <p:sldId id="257" r:id="rId3"/>
    <p:sldId id="259" r:id="rId4"/>
    <p:sldId id="260" r:id="rId5"/>
    <p:sldId id="261" r:id="rId6"/>
    <p:sldId id="258" r:id="rId7"/>
    <p:sldId id="382" r:id="rId8"/>
    <p:sldId id="390" r:id="rId9"/>
    <p:sldId id="263" r:id="rId10"/>
    <p:sldId id="391" r:id="rId11"/>
    <p:sldId id="514" r:id="rId12"/>
    <p:sldId id="515" r:id="rId13"/>
    <p:sldId id="516" r:id="rId14"/>
    <p:sldId id="517" r:id="rId15"/>
    <p:sldId id="518" r:id="rId16"/>
    <p:sldId id="519" r:id="rId17"/>
    <p:sldId id="591" r:id="rId18"/>
    <p:sldId id="520" r:id="rId19"/>
    <p:sldId id="521" r:id="rId20"/>
    <p:sldId id="522" r:id="rId21"/>
    <p:sldId id="389" r:id="rId22"/>
    <p:sldId id="270" r:id="rId23"/>
    <p:sldId id="387" r:id="rId24"/>
    <p:sldId id="388" r:id="rId25"/>
    <p:sldId id="501" r:id="rId26"/>
    <p:sldId id="502" r:id="rId27"/>
    <p:sldId id="503" r:id="rId28"/>
    <p:sldId id="504" r:id="rId29"/>
    <p:sldId id="505" r:id="rId30"/>
    <p:sldId id="526" r:id="rId31"/>
    <p:sldId id="527" r:id="rId32"/>
    <p:sldId id="528" r:id="rId33"/>
    <p:sldId id="529" r:id="rId34"/>
    <p:sldId id="530" r:id="rId35"/>
    <p:sldId id="531" r:id="rId36"/>
    <p:sldId id="532" r:id="rId37"/>
    <p:sldId id="533" r:id="rId38"/>
    <p:sldId id="534" r:id="rId39"/>
    <p:sldId id="535" r:id="rId40"/>
    <p:sldId id="536" r:id="rId41"/>
    <p:sldId id="537" r:id="rId42"/>
    <p:sldId id="538" r:id="rId43"/>
    <p:sldId id="539" r:id="rId44"/>
    <p:sldId id="540" r:id="rId45"/>
    <p:sldId id="541" r:id="rId46"/>
    <p:sldId id="542" r:id="rId47"/>
    <p:sldId id="543" r:id="rId48"/>
    <p:sldId id="544" r:id="rId49"/>
    <p:sldId id="545" r:id="rId50"/>
    <p:sldId id="546" r:id="rId51"/>
    <p:sldId id="547" r:id="rId52"/>
    <p:sldId id="548" r:id="rId53"/>
    <p:sldId id="549" r:id="rId54"/>
    <p:sldId id="550" r:id="rId55"/>
    <p:sldId id="551" r:id="rId56"/>
    <p:sldId id="552" r:id="rId57"/>
    <p:sldId id="553" r:id="rId58"/>
    <p:sldId id="554" r:id="rId59"/>
    <p:sldId id="555" r:id="rId60"/>
    <p:sldId id="556" r:id="rId61"/>
    <p:sldId id="557" r:id="rId62"/>
    <p:sldId id="558" r:id="rId63"/>
    <p:sldId id="559" r:id="rId64"/>
    <p:sldId id="560" r:id="rId65"/>
    <p:sldId id="561" r:id="rId66"/>
    <p:sldId id="562" r:id="rId67"/>
    <p:sldId id="563" r:id="rId68"/>
    <p:sldId id="564" r:id="rId69"/>
    <p:sldId id="565" r:id="rId70"/>
    <p:sldId id="566" r:id="rId71"/>
    <p:sldId id="567" r:id="rId72"/>
    <p:sldId id="568" r:id="rId73"/>
    <p:sldId id="569" r:id="rId74"/>
    <p:sldId id="381" r:id="rId75"/>
    <p:sldId id="506" r:id="rId76"/>
    <p:sldId id="507" r:id="rId77"/>
    <p:sldId id="508" r:id="rId78"/>
    <p:sldId id="509" r:id="rId79"/>
    <p:sldId id="510" r:id="rId80"/>
    <p:sldId id="511" r:id="rId81"/>
    <p:sldId id="512" r:id="rId82"/>
    <p:sldId id="513" r:id="rId83"/>
    <p:sldId id="396" r:id="rId84"/>
    <p:sldId id="397" r:id="rId85"/>
    <p:sldId id="398" r:id="rId86"/>
    <p:sldId id="399" r:id="rId87"/>
    <p:sldId id="402" r:id="rId88"/>
    <p:sldId id="405" r:id="rId89"/>
    <p:sldId id="406" r:id="rId90"/>
    <p:sldId id="330" r:id="rId91"/>
    <p:sldId id="410" r:id="rId92"/>
    <p:sldId id="447" r:id="rId93"/>
    <p:sldId id="449" r:id="rId94"/>
    <p:sldId id="412" r:id="rId95"/>
    <p:sldId id="448" r:id="rId96"/>
    <p:sldId id="585" r:id="rId97"/>
    <p:sldId id="415" r:id="rId98"/>
    <p:sldId id="450" r:id="rId99"/>
    <p:sldId id="416" r:id="rId100"/>
    <p:sldId id="418" r:id="rId101"/>
    <p:sldId id="420" r:id="rId102"/>
    <p:sldId id="421" r:id="rId103"/>
    <p:sldId id="451" r:id="rId104"/>
    <p:sldId id="424" r:id="rId105"/>
    <p:sldId id="452" r:id="rId106"/>
    <p:sldId id="426" r:id="rId107"/>
    <p:sldId id="427" r:id="rId108"/>
    <p:sldId id="428" r:id="rId109"/>
    <p:sldId id="429" r:id="rId110"/>
    <p:sldId id="431" r:id="rId111"/>
    <p:sldId id="432" r:id="rId112"/>
    <p:sldId id="433" r:id="rId113"/>
    <p:sldId id="435" r:id="rId114"/>
    <p:sldId id="436" r:id="rId115"/>
    <p:sldId id="437" r:id="rId116"/>
    <p:sldId id="438" r:id="rId117"/>
    <p:sldId id="454" r:id="rId118"/>
    <p:sldId id="589" r:id="rId119"/>
    <p:sldId id="442" r:id="rId120"/>
    <p:sldId id="443" r:id="rId121"/>
    <p:sldId id="444" r:id="rId122"/>
    <p:sldId id="445" r:id="rId123"/>
    <p:sldId id="523" r:id="rId124"/>
    <p:sldId id="588" r:id="rId125"/>
    <p:sldId id="590" r:id="rId126"/>
    <p:sldId id="524" r:id="rId127"/>
    <p:sldId id="525" r:id="rId128"/>
    <p:sldId id="384" r:id="rId129"/>
    <p:sldId id="332" r:id="rId130"/>
    <p:sldId id="333" r:id="rId131"/>
    <p:sldId id="334" r:id="rId132"/>
    <p:sldId id="336" r:id="rId133"/>
    <p:sldId id="331" r:id="rId134"/>
    <p:sldId id="499" r:id="rId135"/>
    <p:sldId id="577" r:id="rId136"/>
    <p:sldId id="571" r:id="rId137"/>
    <p:sldId id="574" r:id="rId138"/>
    <p:sldId id="576" r:id="rId139"/>
    <p:sldId id="580" r:id="rId140"/>
    <p:sldId id="570" r:id="rId141"/>
    <p:sldId id="575" r:id="rId142"/>
    <p:sldId id="578" r:id="rId143"/>
    <p:sldId id="579" r:id="rId144"/>
    <p:sldId id="581" r:id="rId145"/>
    <p:sldId id="582" r:id="rId146"/>
    <p:sldId id="583" r:id="rId147"/>
    <p:sldId id="584" r:id="rId148"/>
    <p:sldId id="586" r:id="rId149"/>
    <p:sldId id="587" r:id="rId150"/>
    <p:sldId id="572" r:id="rId151"/>
    <p:sldId id="592" r:id="rId152"/>
    <p:sldId id="595" r:id="rId153"/>
    <p:sldId id="596" r:id="rId154"/>
    <p:sldId id="597" r:id="rId155"/>
    <p:sldId id="600" r:id="rId156"/>
    <p:sldId id="608" r:id="rId157"/>
    <p:sldId id="604" r:id="rId158"/>
    <p:sldId id="630" r:id="rId159"/>
    <p:sldId id="633" r:id="rId160"/>
    <p:sldId id="631" r:id="rId161"/>
    <p:sldId id="632" r:id="rId162"/>
    <p:sldId id="615" r:id="rId163"/>
    <p:sldId id="634" r:id="rId164"/>
    <p:sldId id="635" r:id="rId165"/>
    <p:sldId id="617" r:id="rId166"/>
    <p:sldId id="618" r:id="rId167"/>
    <p:sldId id="636" r:id="rId168"/>
    <p:sldId id="622" r:id="rId169"/>
    <p:sldId id="637" r:id="rId170"/>
    <p:sldId id="638" r:id="rId171"/>
    <p:sldId id="639" r:id="rId172"/>
    <p:sldId id="625" r:id="rId173"/>
    <p:sldId id="641" r:id="rId174"/>
    <p:sldId id="643" r:id="rId175"/>
    <p:sldId id="640" r:id="rId176"/>
    <p:sldId id="642" r:id="rId177"/>
    <p:sldId id="644" r:id="rId178"/>
    <p:sldId id="647" r:id="rId179"/>
    <p:sldId id="648" r:id="rId180"/>
    <p:sldId id="646" r:id="rId181"/>
    <p:sldId id="649" r:id="rId182"/>
    <p:sldId id="650" r:id="rId183"/>
    <p:sldId id="651" r:id="rId184"/>
    <p:sldId id="652" r:id="rId185"/>
    <p:sldId id="653" r:id="rId186"/>
    <p:sldId id="654" r:id="rId187"/>
    <p:sldId id="655" r:id="rId188"/>
    <p:sldId id="656" r:id="rId189"/>
    <p:sldId id="657" r:id="rId190"/>
    <p:sldId id="645" r:id="rId191"/>
    <p:sldId id="658" r:id="rId192"/>
    <p:sldId id="659" r:id="rId193"/>
    <p:sldId id="660" r:id="rId194"/>
    <p:sldId id="662" r:id="rId195"/>
    <p:sldId id="664" r:id="rId196"/>
    <p:sldId id="665" r:id="rId197"/>
    <p:sldId id="668" r:id="rId198"/>
    <p:sldId id="667" r:id="rId199"/>
    <p:sldId id="594" r:id="rId200"/>
    <p:sldId id="593" r:id="rId201"/>
    <p:sldId id="669" r:id="rId202"/>
    <p:sldId id="670" r:id="rId203"/>
    <p:sldId id="671" r:id="rId20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06" autoAdjust="0"/>
    <p:restoredTop sz="95455" autoAdjust="0"/>
  </p:normalViewPr>
  <p:slideViewPr>
    <p:cSldViewPr>
      <p:cViewPr varScale="1">
        <p:scale>
          <a:sx n="102" d="100"/>
          <a:sy n="102" d="100"/>
        </p:scale>
        <p:origin x="1120" y="184"/>
      </p:cViewPr>
      <p:guideLst>
        <p:guide orient="horz" pos="2160"/>
        <p:guide pos="2880"/>
      </p:guideLst>
    </p:cSldViewPr>
  </p:slideViewPr>
  <p:notesTextViewPr>
    <p:cViewPr>
      <p:scale>
        <a:sx n="100" d="100"/>
        <a:sy n="100" d="100"/>
      </p:scale>
      <p:origin x="0" y="0"/>
    </p:cViewPr>
  </p:notesTextViewPr>
  <p:sorterViewPr>
    <p:cViewPr>
      <p:scale>
        <a:sx n="45" d="100"/>
        <a:sy n="45" d="100"/>
      </p:scale>
      <p:origin x="0" y="196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78F43E-3A24-4633-0073-C2DBB4D0C14D}"/>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3A299DA-BF66-144C-F563-70C811775E0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97335B3-11E6-5722-64D1-072766542E8F}"/>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F054C2FF-E8FA-2C32-2657-026C409A645A}"/>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20802A31-EB27-A769-996E-AFBF2B20D9EB}"/>
              </a:ext>
            </a:extLst>
          </p:cNvPr>
          <p:cNvSpPr>
            <a:spLocks noGrp="1"/>
          </p:cNvSpPr>
          <p:nvPr>
            <p:ph type="sldNum" sz="quarter" idx="12"/>
          </p:nvPr>
        </p:nvSpPr>
        <p:spPr/>
        <p:txBody>
          <a:bodyPr/>
          <a:lstStyle>
            <a:lvl1pPr>
              <a:defRPr/>
            </a:lvl1pPr>
          </a:lstStyle>
          <a:p>
            <a:fld id="{DF6B851B-CF4A-CE4C-8D75-3BBE6D4B2EA3}" type="slidenum">
              <a:rPr lang="fr-FR" altLang="fr-FR"/>
              <a:pPr/>
              <a:t>‹N°›</a:t>
            </a:fld>
            <a:endParaRPr lang="fr-FR" altLang="fr-FR"/>
          </a:p>
        </p:txBody>
      </p:sp>
    </p:spTree>
    <p:extLst>
      <p:ext uri="{BB962C8B-B14F-4D97-AF65-F5344CB8AC3E}">
        <p14:creationId xmlns:p14="http://schemas.microsoft.com/office/powerpoint/2010/main" val="1410333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17268-ABEE-C19F-8816-22CAACA22FE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849C7D-2F33-E062-5530-2D04EC0CDD5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FF5F27-E5EF-8160-8915-231DBDB5AD79}"/>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EC8D17D6-BD95-98DA-E17C-1752BA26C5C7}"/>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76B26DA4-5F35-9890-FC19-B20B748E2035}"/>
              </a:ext>
            </a:extLst>
          </p:cNvPr>
          <p:cNvSpPr>
            <a:spLocks noGrp="1"/>
          </p:cNvSpPr>
          <p:nvPr>
            <p:ph type="sldNum" sz="quarter" idx="12"/>
          </p:nvPr>
        </p:nvSpPr>
        <p:spPr/>
        <p:txBody>
          <a:bodyPr/>
          <a:lstStyle>
            <a:lvl1pPr>
              <a:defRPr/>
            </a:lvl1pPr>
          </a:lstStyle>
          <a:p>
            <a:fld id="{516DF69E-E3CF-A445-9747-B5AD47B12F73}" type="slidenum">
              <a:rPr lang="fr-FR" altLang="fr-FR"/>
              <a:pPr/>
              <a:t>‹N°›</a:t>
            </a:fld>
            <a:endParaRPr lang="fr-FR" altLang="fr-FR"/>
          </a:p>
        </p:txBody>
      </p:sp>
    </p:spTree>
    <p:extLst>
      <p:ext uri="{BB962C8B-B14F-4D97-AF65-F5344CB8AC3E}">
        <p14:creationId xmlns:p14="http://schemas.microsoft.com/office/powerpoint/2010/main" val="3834458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B54373B-F8F5-B0FA-ECD8-917E6AFF94F7}"/>
              </a:ext>
            </a:extLst>
          </p:cNvPr>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DBA03BB-7517-7910-7E3C-6AEB77F8927D}"/>
              </a:ext>
            </a:extLst>
          </p:cNvPr>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57030D-796E-1B7B-8B30-07DE0C50CBCC}"/>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DE829F1A-41A6-1A86-B00D-4EBBF4C87E1D}"/>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BCD8C96B-B09F-CAA5-61F2-62FFD98F9C0F}"/>
              </a:ext>
            </a:extLst>
          </p:cNvPr>
          <p:cNvSpPr>
            <a:spLocks noGrp="1"/>
          </p:cNvSpPr>
          <p:nvPr>
            <p:ph type="sldNum" sz="quarter" idx="12"/>
          </p:nvPr>
        </p:nvSpPr>
        <p:spPr/>
        <p:txBody>
          <a:bodyPr/>
          <a:lstStyle>
            <a:lvl1pPr>
              <a:defRPr/>
            </a:lvl1pPr>
          </a:lstStyle>
          <a:p>
            <a:fld id="{33C2746E-2E0A-6A41-9800-9AB54ED0FD62}" type="slidenum">
              <a:rPr lang="fr-FR" altLang="fr-FR"/>
              <a:pPr/>
              <a:t>‹N°›</a:t>
            </a:fld>
            <a:endParaRPr lang="fr-FR" altLang="fr-FR"/>
          </a:p>
        </p:txBody>
      </p:sp>
    </p:spTree>
    <p:extLst>
      <p:ext uri="{BB962C8B-B14F-4D97-AF65-F5344CB8AC3E}">
        <p14:creationId xmlns:p14="http://schemas.microsoft.com/office/powerpoint/2010/main" val="138093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93C1A43-87A3-AF5C-4E50-014B71D7E271}"/>
              </a:ext>
            </a:extLst>
          </p:cNvPr>
          <p:cNvSpPr>
            <a:spLocks noGrp="1"/>
          </p:cNvSpPr>
          <p:nvPr>
            <p:ph/>
          </p:nvPr>
        </p:nvSpPr>
        <p:spPr>
          <a:xfrm>
            <a:off x="457200" y="274638"/>
            <a:ext cx="82296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a:extLst>
              <a:ext uri="{FF2B5EF4-FFF2-40B4-BE49-F238E27FC236}">
                <a16:creationId xmlns:a16="http://schemas.microsoft.com/office/drawing/2014/main" id="{960CAE49-C70C-1360-B644-87B0BCA05413}"/>
              </a:ext>
            </a:extLst>
          </p:cNvPr>
          <p:cNvSpPr>
            <a:spLocks noGrp="1"/>
          </p:cNvSpPr>
          <p:nvPr>
            <p:ph type="dt" sz="half" idx="10"/>
          </p:nvPr>
        </p:nvSpPr>
        <p:spPr>
          <a:xfrm>
            <a:off x="457200" y="6245225"/>
            <a:ext cx="2133600" cy="476250"/>
          </a:xfrm>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44A0F368-8804-1DCD-C34E-A984882701E8}"/>
              </a:ext>
            </a:extLst>
          </p:cNvPr>
          <p:cNvSpPr>
            <a:spLocks noGrp="1"/>
          </p:cNvSpPr>
          <p:nvPr>
            <p:ph type="ftr" sz="quarter" idx="11"/>
          </p:nvPr>
        </p:nvSpPr>
        <p:spPr>
          <a:xfrm>
            <a:off x="3124200" y="6245225"/>
            <a:ext cx="2895600" cy="476250"/>
          </a:xfrm>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A6E334B2-E30E-4CB6-0D35-731BE84E48E1}"/>
              </a:ext>
            </a:extLst>
          </p:cNvPr>
          <p:cNvSpPr>
            <a:spLocks noGrp="1"/>
          </p:cNvSpPr>
          <p:nvPr>
            <p:ph type="sldNum" sz="quarter" idx="12"/>
          </p:nvPr>
        </p:nvSpPr>
        <p:spPr>
          <a:xfrm>
            <a:off x="6553200" y="6245225"/>
            <a:ext cx="2133600" cy="476250"/>
          </a:xfrm>
        </p:spPr>
        <p:txBody>
          <a:bodyPr/>
          <a:lstStyle>
            <a:lvl1pPr>
              <a:defRPr/>
            </a:lvl1pPr>
          </a:lstStyle>
          <a:p>
            <a:fld id="{A623737E-A68F-DC42-8F8B-CA90AE573766}" type="slidenum">
              <a:rPr lang="fr-FR" altLang="fr-FR"/>
              <a:pPr/>
              <a:t>‹N°›</a:t>
            </a:fld>
            <a:endParaRPr lang="fr-FR" altLang="fr-FR"/>
          </a:p>
        </p:txBody>
      </p:sp>
    </p:spTree>
    <p:extLst>
      <p:ext uri="{BB962C8B-B14F-4D97-AF65-F5344CB8AC3E}">
        <p14:creationId xmlns:p14="http://schemas.microsoft.com/office/powerpoint/2010/main" val="34890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58182E-250D-2F88-E916-A3913EB7477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00711A4-4CEC-16F2-D333-B73C869D85F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DB90B50-B94E-8737-0B58-7288B945D6C8}"/>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7A0A6E5E-EC90-2414-2E84-C0080CA507BD}"/>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14133023-AA2D-45A9-8C74-8ED4A01B0ABC}"/>
              </a:ext>
            </a:extLst>
          </p:cNvPr>
          <p:cNvSpPr>
            <a:spLocks noGrp="1"/>
          </p:cNvSpPr>
          <p:nvPr>
            <p:ph type="sldNum" sz="quarter" idx="12"/>
          </p:nvPr>
        </p:nvSpPr>
        <p:spPr/>
        <p:txBody>
          <a:bodyPr/>
          <a:lstStyle>
            <a:lvl1pPr>
              <a:defRPr/>
            </a:lvl1pPr>
          </a:lstStyle>
          <a:p>
            <a:fld id="{ADE73B76-7411-EA4A-ABF1-B530165C347B}" type="slidenum">
              <a:rPr lang="fr-FR" altLang="fr-FR"/>
              <a:pPr/>
              <a:t>‹N°›</a:t>
            </a:fld>
            <a:endParaRPr lang="fr-FR" altLang="fr-FR"/>
          </a:p>
        </p:txBody>
      </p:sp>
    </p:spTree>
    <p:extLst>
      <p:ext uri="{BB962C8B-B14F-4D97-AF65-F5344CB8AC3E}">
        <p14:creationId xmlns:p14="http://schemas.microsoft.com/office/powerpoint/2010/main" val="353744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9D2F01-5231-7084-E52D-9B78F263FAC4}"/>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2F01593-A510-6EAA-E5F6-501F316B93E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AEF2B87-96B3-F2AE-5FBE-22DBA71B53A9}"/>
              </a:ext>
            </a:extLst>
          </p:cNvPr>
          <p:cNvSpPr>
            <a:spLocks noGrp="1"/>
          </p:cNvSpPr>
          <p:nvPr>
            <p:ph type="dt" sz="half"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4B292F64-D799-F0F7-ED7F-FF94EA8683F6}"/>
              </a:ext>
            </a:extLst>
          </p:cNvPr>
          <p:cNvSpPr>
            <a:spLocks noGrp="1"/>
          </p:cNvSpPr>
          <p:nvPr>
            <p:ph type="ftr" sz="quarte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D28D92B2-4D09-F31F-49D2-6149DF11DE7D}"/>
              </a:ext>
            </a:extLst>
          </p:cNvPr>
          <p:cNvSpPr>
            <a:spLocks noGrp="1"/>
          </p:cNvSpPr>
          <p:nvPr>
            <p:ph type="sldNum" sz="quarter" idx="12"/>
          </p:nvPr>
        </p:nvSpPr>
        <p:spPr/>
        <p:txBody>
          <a:bodyPr/>
          <a:lstStyle>
            <a:lvl1pPr>
              <a:defRPr/>
            </a:lvl1pPr>
          </a:lstStyle>
          <a:p>
            <a:fld id="{31AEB908-839C-144B-93A3-628FB8A0261C}" type="slidenum">
              <a:rPr lang="fr-FR" altLang="fr-FR"/>
              <a:pPr/>
              <a:t>‹N°›</a:t>
            </a:fld>
            <a:endParaRPr lang="fr-FR" altLang="fr-FR"/>
          </a:p>
        </p:txBody>
      </p:sp>
    </p:spTree>
    <p:extLst>
      <p:ext uri="{BB962C8B-B14F-4D97-AF65-F5344CB8AC3E}">
        <p14:creationId xmlns:p14="http://schemas.microsoft.com/office/powerpoint/2010/main" val="856226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6CFDB-D872-D0A7-00D7-C87EA1989A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359C5A-ED93-117F-AEDB-2DEDD13C0B12}"/>
              </a:ext>
            </a:extLst>
          </p:cNvPr>
          <p:cNvSpPr>
            <a:spLocks noGrp="1"/>
          </p:cNvSpPr>
          <p:nvPr>
            <p:ph sz="half" idx="1"/>
          </p:nvPr>
        </p:nvSpPr>
        <p:spPr>
          <a:xfrm>
            <a:off x="457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594ED0C-743D-C30E-A28E-F7C9FBBF15EA}"/>
              </a:ext>
            </a:extLst>
          </p:cNvPr>
          <p:cNvSpPr>
            <a:spLocks noGrp="1"/>
          </p:cNvSpPr>
          <p:nvPr>
            <p:ph sz="half" idx="2"/>
          </p:nvPr>
        </p:nvSpPr>
        <p:spPr>
          <a:xfrm>
            <a:off x="4648200" y="1600200"/>
            <a:ext cx="40386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9306B61-D332-1FC2-FB46-7E46E332F573}"/>
              </a:ext>
            </a:extLst>
          </p:cNvPr>
          <p:cNvSpPr>
            <a:spLocks noGrp="1"/>
          </p:cNvSpPr>
          <p:nvPr>
            <p:ph type="dt" sz="half"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090507D4-48BA-4255-BC6A-C6FB669FE602}"/>
              </a:ext>
            </a:extLst>
          </p:cNvPr>
          <p:cNvSpPr>
            <a:spLocks noGrp="1"/>
          </p:cNvSpPr>
          <p:nvPr>
            <p:ph type="ftr" sz="quarte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4D550B26-1106-D7A3-7E4F-17F720FB543D}"/>
              </a:ext>
            </a:extLst>
          </p:cNvPr>
          <p:cNvSpPr>
            <a:spLocks noGrp="1"/>
          </p:cNvSpPr>
          <p:nvPr>
            <p:ph type="sldNum" sz="quarter" idx="12"/>
          </p:nvPr>
        </p:nvSpPr>
        <p:spPr/>
        <p:txBody>
          <a:bodyPr/>
          <a:lstStyle>
            <a:lvl1pPr>
              <a:defRPr/>
            </a:lvl1pPr>
          </a:lstStyle>
          <a:p>
            <a:fld id="{F9C47638-46C3-D643-803F-066FBE7CA208}" type="slidenum">
              <a:rPr lang="fr-FR" altLang="fr-FR"/>
              <a:pPr/>
              <a:t>‹N°›</a:t>
            </a:fld>
            <a:endParaRPr lang="fr-FR" altLang="fr-FR"/>
          </a:p>
        </p:txBody>
      </p:sp>
    </p:spTree>
    <p:extLst>
      <p:ext uri="{BB962C8B-B14F-4D97-AF65-F5344CB8AC3E}">
        <p14:creationId xmlns:p14="http://schemas.microsoft.com/office/powerpoint/2010/main" val="101757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56ABF4-92D6-812B-9903-946B79CBC9C3}"/>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F95E257-11B8-4AE4-109D-A71B35A0852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49725A2-52D4-6F04-76BB-FDD16D4BD644}"/>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4BC0E39-EFEC-9EE3-A5E7-E0AC90E0C92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EE2BC5E-7EBD-9C53-C401-85B37B7F6AA0}"/>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C33FC0D-A2FC-D56D-9BAA-4887289FFB4E}"/>
              </a:ext>
            </a:extLst>
          </p:cNvPr>
          <p:cNvSpPr>
            <a:spLocks noGrp="1"/>
          </p:cNvSpPr>
          <p:nvPr>
            <p:ph type="dt" sz="half" idx="10"/>
          </p:nvPr>
        </p:nvSpPr>
        <p:spPr/>
        <p:txBody>
          <a:bodyPr/>
          <a:lstStyle>
            <a:lvl1pPr>
              <a:defRPr/>
            </a:lvl1pPr>
          </a:lstStyle>
          <a:p>
            <a:endParaRPr lang="fr-FR" altLang="fr-FR"/>
          </a:p>
        </p:txBody>
      </p:sp>
      <p:sp>
        <p:nvSpPr>
          <p:cNvPr id="8" name="Espace réservé du pied de page 7">
            <a:extLst>
              <a:ext uri="{FF2B5EF4-FFF2-40B4-BE49-F238E27FC236}">
                <a16:creationId xmlns:a16="http://schemas.microsoft.com/office/drawing/2014/main" id="{BCA368AB-068D-A38F-E93A-28851299E90F}"/>
              </a:ext>
            </a:extLst>
          </p:cNvPr>
          <p:cNvSpPr>
            <a:spLocks noGrp="1"/>
          </p:cNvSpPr>
          <p:nvPr>
            <p:ph type="ftr" sz="quarter" idx="11"/>
          </p:nvPr>
        </p:nvSpPr>
        <p:spPr/>
        <p:txBody>
          <a:bodyPr/>
          <a:lstStyle>
            <a:lvl1pPr>
              <a:defRPr/>
            </a:lvl1pPr>
          </a:lstStyle>
          <a:p>
            <a:endParaRPr lang="fr-FR" altLang="fr-FR"/>
          </a:p>
        </p:txBody>
      </p:sp>
      <p:sp>
        <p:nvSpPr>
          <p:cNvPr id="9" name="Espace réservé du numéro de diapositive 8">
            <a:extLst>
              <a:ext uri="{FF2B5EF4-FFF2-40B4-BE49-F238E27FC236}">
                <a16:creationId xmlns:a16="http://schemas.microsoft.com/office/drawing/2014/main" id="{EB759A6E-827D-154D-5D06-0CA704910927}"/>
              </a:ext>
            </a:extLst>
          </p:cNvPr>
          <p:cNvSpPr>
            <a:spLocks noGrp="1"/>
          </p:cNvSpPr>
          <p:nvPr>
            <p:ph type="sldNum" sz="quarter" idx="12"/>
          </p:nvPr>
        </p:nvSpPr>
        <p:spPr/>
        <p:txBody>
          <a:bodyPr/>
          <a:lstStyle>
            <a:lvl1pPr>
              <a:defRPr/>
            </a:lvl1pPr>
          </a:lstStyle>
          <a:p>
            <a:fld id="{5121AEAC-FD2F-3344-AE45-0C7E8BBE84EC}" type="slidenum">
              <a:rPr lang="fr-FR" altLang="fr-FR"/>
              <a:pPr/>
              <a:t>‹N°›</a:t>
            </a:fld>
            <a:endParaRPr lang="fr-FR" altLang="fr-FR"/>
          </a:p>
        </p:txBody>
      </p:sp>
    </p:spTree>
    <p:extLst>
      <p:ext uri="{BB962C8B-B14F-4D97-AF65-F5344CB8AC3E}">
        <p14:creationId xmlns:p14="http://schemas.microsoft.com/office/powerpoint/2010/main" val="190586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5F959-EBD1-3B93-832C-C20B3E99285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D4DC565-0234-85F8-C111-FF152C11435C}"/>
              </a:ext>
            </a:extLst>
          </p:cNvPr>
          <p:cNvSpPr>
            <a:spLocks noGrp="1"/>
          </p:cNvSpPr>
          <p:nvPr>
            <p:ph type="dt" sz="half" idx="10"/>
          </p:nvPr>
        </p:nvSpPr>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3C00B928-5079-ED62-129B-42C63029FBA6}"/>
              </a:ext>
            </a:extLst>
          </p:cNvPr>
          <p:cNvSpPr>
            <a:spLocks noGrp="1"/>
          </p:cNvSpPr>
          <p:nvPr>
            <p:ph type="ftr" sz="quarter" idx="11"/>
          </p:nvPr>
        </p:nvSpPr>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D9CC8C3A-FA3D-14B9-3206-A95C654BAA8A}"/>
              </a:ext>
            </a:extLst>
          </p:cNvPr>
          <p:cNvSpPr>
            <a:spLocks noGrp="1"/>
          </p:cNvSpPr>
          <p:nvPr>
            <p:ph type="sldNum" sz="quarter" idx="12"/>
          </p:nvPr>
        </p:nvSpPr>
        <p:spPr/>
        <p:txBody>
          <a:bodyPr/>
          <a:lstStyle>
            <a:lvl1pPr>
              <a:defRPr/>
            </a:lvl1pPr>
          </a:lstStyle>
          <a:p>
            <a:fld id="{A847F576-142B-1F49-8D3F-4347215C6B7C}" type="slidenum">
              <a:rPr lang="fr-FR" altLang="fr-FR"/>
              <a:pPr/>
              <a:t>‹N°›</a:t>
            </a:fld>
            <a:endParaRPr lang="fr-FR" altLang="fr-FR"/>
          </a:p>
        </p:txBody>
      </p:sp>
    </p:spTree>
    <p:extLst>
      <p:ext uri="{BB962C8B-B14F-4D97-AF65-F5344CB8AC3E}">
        <p14:creationId xmlns:p14="http://schemas.microsoft.com/office/powerpoint/2010/main" val="175407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9F1B9B6-E4D4-74BC-E503-03B04F0D8295}"/>
              </a:ext>
            </a:extLst>
          </p:cNvPr>
          <p:cNvSpPr>
            <a:spLocks noGrp="1"/>
          </p:cNvSpPr>
          <p:nvPr>
            <p:ph type="dt" sz="half" idx="10"/>
          </p:nvPr>
        </p:nvSpPr>
        <p:spPr/>
        <p:txBody>
          <a:bodyPr/>
          <a:lstStyle>
            <a:lvl1pPr>
              <a:defRPr/>
            </a:lvl1pPr>
          </a:lstStyle>
          <a:p>
            <a:endParaRPr lang="fr-FR" altLang="fr-FR"/>
          </a:p>
        </p:txBody>
      </p:sp>
      <p:sp>
        <p:nvSpPr>
          <p:cNvPr id="3" name="Espace réservé du pied de page 2">
            <a:extLst>
              <a:ext uri="{FF2B5EF4-FFF2-40B4-BE49-F238E27FC236}">
                <a16:creationId xmlns:a16="http://schemas.microsoft.com/office/drawing/2014/main" id="{C6D71026-01A5-0213-FB23-AAB78A8A67E1}"/>
              </a:ext>
            </a:extLst>
          </p:cNvPr>
          <p:cNvSpPr>
            <a:spLocks noGrp="1"/>
          </p:cNvSpPr>
          <p:nvPr>
            <p:ph type="ftr" sz="quarter" idx="11"/>
          </p:nvPr>
        </p:nvSpPr>
        <p:spPr/>
        <p:txBody>
          <a:bodyPr/>
          <a:lstStyle>
            <a:lvl1pPr>
              <a:defRPr/>
            </a:lvl1pPr>
          </a:lstStyle>
          <a:p>
            <a:endParaRPr lang="fr-FR" altLang="fr-FR"/>
          </a:p>
        </p:txBody>
      </p:sp>
      <p:sp>
        <p:nvSpPr>
          <p:cNvPr id="4" name="Espace réservé du numéro de diapositive 3">
            <a:extLst>
              <a:ext uri="{FF2B5EF4-FFF2-40B4-BE49-F238E27FC236}">
                <a16:creationId xmlns:a16="http://schemas.microsoft.com/office/drawing/2014/main" id="{B45F626D-2893-18BC-03DF-9E8ECBFF90B1}"/>
              </a:ext>
            </a:extLst>
          </p:cNvPr>
          <p:cNvSpPr>
            <a:spLocks noGrp="1"/>
          </p:cNvSpPr>
          <p:nvPr>
            <p:ph type="sldNum" sz="quarter" idx="12"/>
          </p:nvPr>
        </p:nvSpPr>
        <p:spPr/>
        <p:txBody>
          <a:bodyPr/>
          <a:lstStyle>
            <a:lvl1pPr>
              <a:defRPr/>
            </a:lvl1pPr>
          </a:lstStyle>
          <a:p>
            <a:fld id="{DA8D2E2A-252E-6449-A52B-138F76FC9332}" type="slidenum">
              <a:rPr lang="fr-FR" altLang="fr-FR"/>
              <a:pPr/>
              <a:t>‹N°›</a:t>
            </a:fld>
            <a:endParaRPr lang="fr-FR" altLang="fr-FR"/>
          </a:p>
        </p:txBody>
      </p:sp>
    </p:spTree>
    <p:extLst>
      <p:ext uri="{BB962C8B-B14F-4D97-AF65-F5344CB8AC3E}">
        <p14:creationId xmlns:p14="http://schemas.microsoft.com/office/powerpoint/2010/main" val="259480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8C6954-3AC7-443D-0256-B2C0255A96FE}"/>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25BC957-A8AF-ABBA-4608-F6585C9A98E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D19730A-23C8-97F5-28B2-9E6FC2A5095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64A3B5C-0AE9-BBAF-20BD-022CF8B1639C}"/>
              </a:ext>
            </a:extLst>
          </p:cNvPr>
          <p:cNvSpPr>
            <a:spLocks noGrp="1"/>
          </p:cNvSpPr>
          <p:nvPr>
            <p:ph type="dt" sz="half"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89AED9C9-F8A3-504A-666A-7257F321D40E}"/>
              </a:ext>
            </a:extLst>
          </p:cNvPr>
          <p:cNvSpPr>
            <a:spLocks noGrp="1"/>
          </p:cNvSpPr>
          <p:nvPr>
            <p:ph type="ftr" sz="quarte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2C038072-E925-1633-5D96-D67F508FADF6}"/>
              </a:ext>
            </a:extLst>
          </p:cNvPr>
          <p:cNvSpPr>
            <a:spLocks noGrp="1"/>
          </p:cNvSpPr>
          <p:nvPr>
            <p:ph type="sldNum" sz="quarter" idx="12"/>
          </p:nvPr>
        </p:nvSpPr>
        <p:spPr/>
        <p:txBody>
          <a:bodyPr/>
          <a:lstStyle>
            <a:lvl1pPr>
              <a:defRPr/>
            </a:lvl1pPr>
          </a:lstStyle>
          <a:p>
            <a:fld id="{E71700E9-2B64-A94C-A9A0-F70F26A22976}" type="slidenum">
              <a:rPr lang="fr-FR" altLang="fr-FR"/>
              <a:pPr/>
              <a:t>‹N°›</a:t>
            </a:fld>
            <a:endParaRPr lang="fr-FR" altLang="fr-FR"/>
          </a:p>
        </p:txBody>
      </p:sp>
    </p:spTree>
    <p:extLst>
      <p:ext uri="{BB962C8B-B14F-4D97-AF65-F5344CB8AC3E}">
        <p14:creationId xmlns:p14="http://schemas.microsoft.com/office/powerpoint/2010/main" val="87084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C2CD60-B13A-8B80-493E-F39DFD24D866}"/>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97F8105-F67D-312F-FFE8-876DADF39FE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6CFD5F0-AFE3-B16F-D515-84E13138B4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85967F-6A26-5492-8013-92797445B64E}"/>
              </a:ext>
            </a:extLst>
          </p:cNvPr>
          <p:cNvSpPr>
            <a:spLocks noGrp="1"/>
          </p:cNvSpPr>
          <p:nvPr>
            <p:ph type="dt" sz="half"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6DE93409-5DD9-0AB6-B834-E05724787687}"/>
              </a:ext>
            </a:extLst>
          </p:cNvPr>
          <p:cNvSpPr>
            <a:spLocks noGrp="1"/>
          </p:cNvSpPr>
          <p:nvPr>
            <p:ph type="ftr" sz="quarte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9E6A8205-B631-ABB5-30F1-DA6D690A4CFC}"/>
              </a:ext>
            </a:extLst>
          </p:cNvPr>
          <p:cNvSpPr>
            <a:spLocks noGrp="1"/>
          </p:cNvSpPr>
          <p:nvPr>
            <p:ph type="sldNum" sz="quarter" idx="12"/>
          </p:nvPr>
        </p:nvSpPr>
        <p:spPr/>
        <p:txBody>
          <a:bodyPr/>
          <a:lstStyle>
            <a:lvl1pPr>
              <a:defRPr/>
            </a:lvl1pPr>
          </a:lstStyle>
          <a:p>
            <a:fld id="{FA85737D-5BBB-7A48-B139-EF06DB22B366}" type="slidenum">
              <a:rPr lang="fr-FR" altLang="fr-FR"/>
              <a:pPr/>
              <a:t>‹N°›</a:t>
            </a:fld>
            <a:endParaRPr lang="fr-FR" altLang="fr-FR"/>
          </a:p>
        </p:txBody>
      </p:sp>
    </p:spTree>
    <p:extLst>
      <p:ext uri="{BB962C8B-B14F-4D97-AF65-F5344CB8AC3E}">
        <p14:creationId xmlns:p14="http://schemas.microsoft.com/office/powerpoint/2010/main" val="3273939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B12010B-DB1E-7870-E01E-078CBFC6BE6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8E764DEA-067A-DF04-F3CA-3FB0B410060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B16CA234-9038-B869-9F6C-59DC7F206A5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fr-FR" altLang="fr-FR"/>
          </a:p>
        </p:txBody>
      </p:sp>
      <p:sp>
        <p:nvSpPr>
          <p:cNvPr id="1029" name="Rectangle 5">
            <a:extLst>
              <a:ext uri="{FF2B5EF4-FFF2-40B4-BE49-F238E27FC236}">
                <a16:creationId xmlns:a16="http://schemas.microsoft.com/office/drawing/2014/main" id="{ADD2190F-C128-D021-7A48-5A908F386A0B}"/>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fr-FR" altLang="fr-FR"/>
          </a:p>
        </p:txBody>
      </p:sp>
      <p:sp>
        <p:nvSpPr>
          <p:cNvPr id="1030" name="Rectangle 6">
            <a:extLst>
              <a:ext uri="{FF2B5EF4-FFF2-40B4-BE49-F238E27FC236}">
                <a16:creationId xmlns:a16="http://schemas.microsoft.com/office/drawing/2014/main" id="{88773CF4-A0AF-794B-4E7D-09D0308D26B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A88966E-44AE-4142-A2AC-3ADFC711961B}"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http://www.medecine.unige.ch/~bertrand/cours1/anatomie/develop/figures/7-13a.jpg" TargetMode="External"/><Relationship Id="rId7" Type="http://schemas.openxmlformats.org/officeDocument/2006/relationships/hyperlink" Target="http://www.medecine.unige.ch/~bertrand/cours1/anatomie/develop/fradev3.html#diff&#381;renciation du m&#381;senc&#381;phale"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http://www.medecine.unige.ch/~bertrand/cours1/anatomie/develop/figures/7-12a.jpg" TargetMode="External"/><Relationship Id="rId5" Type="http://schemas.openxmlformats.org/officeDocument/2006/relationships/image" Target="../media/image7.jpeg"/><Relationship Id="rId4" Type="http://schemas.openxmlformats.org/officeDocument/2006/relationships/hyperlink" Target="http://www.medecine.unige.ch/~bertrand/cours1/anatomie/develop/fradev3.html#structures cerveau ant&#381;rieur"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hyperlink" Target="http://www.lecerveau.mcgill.ca/" TargetMode="External"/><Relationship Id="rId2" Type="http://schemas.openxmlformats.org/officeDocument/2006/relationships/hyperlink" Target="http://www.anatomie-humaine.com/neuroa/plan.html" TargetMode="External"/><Relationship Id="rId1" Type="http://schemas.openxmlformats.org/officeDocument/2006/relationships/slideLayout" Target="../slideLayouts/slideLayout7.xml"/><Relationship Id="rId5" Type="http://schemas.openxmlformats.org/officeDocument/2006/relationships/hyperlink" Target="http://www.denniskunkel.com/" TargetMode="External"/><Relationship Id="rId4" Type="http://schemas.openxmlformats.org/officeDocument/2006/relationships/hyperlink" Target="http://www.univ-brest.fr/S_Commun/Biblio/ANATOMIE/Web_anat/Snc/Tronc_Cerebral/Extrapyramidaux.jpg"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916DA32-6D6A-1CA5-FDA9-CD8F7A826095}"/>
              </a:ext>
            </a:extLst>
          </p:cNvPr>
          <p:cNvSpPr>
            <a:spLocks noGrp="1" noChangeArrowheads="1"/>
          </p:cNvSpPr>
          <p:nvPr>
            <p:ph type="ctrTitle"/>
          </p:nvPr>
        </p:nvSpPr>
        <p:spPr>
          <a:xfrm>
            <a:off x="685800" y="1484313"/>
            <a:ext cx="7772400" cy="1470025"/>
          </a:xfrm>
        </p:spPr>
        <p:txBody>
          <a:bodyPr anchor="ctr"/>
          <a:lstStyle/>
          <a:p>
            <a:r>
              <a:rPr lang="fr-FR" altLang="fr-FR" sz="4800">
                <a:solidFill>
                  <a:srgbClr val="0000FF"/>
                </a:solidFill>
              </a:rPr>
              <a:t>Neurophysiologie, signalisation cellulaire et contraction musculaire</a:t>
            </a:r>
          </a:p>
        </p:txBody>
      </p:sp>
      <p:sp>
        <p:nvSpPr>
          <p:cNvPr id="4" name="Sous-titre 3">
            <a:extLst>
              <a:ext uri="{FF2B5EF4-FFF2-40B4-BE49-F238E27FC236}">
                <a16:creationId xmlns:a16="http://schemas.microsoft.com/office/drawing/2014/main" id="{99EB8848-F41B-274E-9D5F-F6F8782727C5}"/>
              </a:ext>
            </a:extLst>
          </p:cNvPr>
          <p:cNvSpPr>
            <a:spLocks noGrp="1"/>
          </p:cNvSpPr>
          <p:nvPr>
            <p:ph type="subTitle" idx="1"/>
          </p:nvPr>
        </p:nvSpPr>
        <p:spPr/>
        <p:txBody>
          <a:bodyPr/>
          <a:lstStyle/>
          <a:p>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a:extLst>
              <a:ext uri="{FF2B5EF4-FFF2-40B4-BE49-F238E27FC236}">
                <a16:creationId xmlns:a16="http://schemas.microsoft.com/office/drawing/2014/main" id="{04258FE2-D30C-1F73-2DB5-997BCE1581EA}"/>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(1)</a:t>
            </a:r>
          </a:p>
        </p:txBody>
      </p:sp>
      <p:sp>
        <p:nvSpPr>
          <p:cNvPr id="146435" name="Text Box 3">
            <a:extLst>
              <a:ext uri="{FF2B5EF4-FFF2-40B4-BE49-F238E27FC236}">
                <a16:creationId xmlns:a16="http://schemas.microsoft.com/office/drawing/2014/main" id="{5F8B062F-26DF-5F47-3C4A-CE1553E7331B}"/>
              </a:ext>
            </a:extLst>
          </p:cNvPr>
          <p:cNvSpPr txBox="1">
            <a:spLocks noChangeArrowheads="1"/>
          </p:cNvSpPr>
          <p:nvPr/>
        </p:nvSpPr>
        <p:spPr bwMode="auto">
          <a:xfrm>
            <a:off x="0" y="795338"/>
            <a:ext cx="9144000"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solidFill>
                  <a:srgbClr val="0000FF"/>
                </a:solidFill>
              </a:rPr>
              <a:t>L’encéphale comporte le cerveau, le tronc cérébral et le cervelet.</a:t>
            </a:r>
            <a:r>
              <a:rPr lang="fr-FR" altLang="fr-FR" sz="2400"/>
              <a:t> </a:t>
            </a:r>
          </a:p>
          <a:p>
            <a:pPr>
              <a:spcBef>
                <a:spcPct val="50000"/>
              </a:spcBef>
            </a:pPr>
            <a:endParaRPr lang="fr-FR" altLang="fr-FR" sz="2400"/>
          </a:p>
          <a:p>
            <a:pPr>
              <a:spcBef>
                <a:spcPct val="50000"/>
              </a:spcBef>
            </a:pPr>
            <a:r>
              <a:rPr lang="fr-FR" altLang="fr-FR" sz="2000"/>
              <a:t>Ce sont des centres d’intégration, qui analysent les infos sensorielles afin de donner des réponses motrices basées sur l’expérience, les réflexes….</a:t>
            </a:r>
            <a:endParaRPr lang="fr-FR" altLang="fr-FR" sz="2000" u="sng"/>
          </a:p>
        </p:txBody>
      </p:sp>
      <p:pic>
        <p:nvPicPr>
          <p:cNvPr id="146436" name="Picture 4">
            <a:extLst>
              <a:ext uri="{FF2B5EF4-FFF2-40B4-BE49-F238E27FC236}">
                <a16:creationId xmlns:a16="http://schemas.microsoft.com/office/drawing/2014/main" id="{0EE19525-090E-BEDB-E735-2C7F14A16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708275"/>
            <a:ext cx="44958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6437" name="Group 5">
            <a:extLst>
              <a:ext uri="{FF2B5EF4-FFF2-40B4-BE49-F238E27FC236}">
                <a16:creationId xmlns:a16="http://schemas.microsoft.com/office/drawing/2014/main" id="{8BBFE0EF-E72E-E804-E5C4-4EDB74E8C7E9}"/>
              </a:ext>
            </a:extLst>
          </p:cNvPr>
          <p:cNvGrpSpPr>
            <a:grpSpLocks/>
          </p:cNvGrpSpPr>
          <p:nvPr/>
        </p:nvGrpSpPr>
        <p:grpSpPr bwMode="auto">
          <a:xfrm>
            <a:off x="4606925" y="5408613"/>
            <a:ext cx="3962400" cy="1295400"/>
            <a:chOff x="3072" y="3216"/>
            <a:chExt cx="2496" cy="816"/>
          </a:xfrm>
        </p:grpSpPr>
        <p:sp>
          <p:nvSpPr>
            <p:cNvPr id="146438" name="AutoShape 6">
              <a:extLst>
                <a:ext uri="{FF2B5EF4-FFF2-40B4-BE49-F238E27FC236}">
                  <a16:creationId xmlns:a16="http://schemas.microsoft.com/office/drawing/2014/main" id="{0B539766-67AA-193F-DFE9-2E8D28E6FAF7}"/>
                </a:ext>
              </a:extLst>
            </p:cNvPr>
            <p:cNvSpPr>
              <a:spLocks/>
            </p:cNvSpPr>
            <p:nvPr/>
          </p:nvSpPr>
          <p:spPr bwMode="auto">
            <a:xfrm>
              <a:off x="3072" y="3216"/>
              <a:ext cx="48" cy="816"/>
            </a:xfrm>
            <a:prstGeom prst="rightBrace">
              <a:avLst>
                <a:gd name="adj1" fmla="val 14166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46439" name="Text Box 7">
              <a:extLst>
                <a:ext uri="{FF2B5EF4-FFF2-40B4-BE49-F238E27FC236}">
                  <a16:creationId xmlns:a16="http://schemas.microsoft.com/office/drawing/2014/main" id="{D5B06BA2-A396-5CD7-79D9-CE4349DD821D}"/>
                </a:ext>
              </a:extLst>
            </p:cNvPr>
            <p:cNvSpPr txBox="1">
              <a:spLocks noChangeArrowheads="1"/>
            </p:cNvSpPr>
            <p:nvPr/>
          </p:nvSpPr>
          <p:spPr bwMode="auto">
            <a:xfrm>
              <a:off x="3168" y="3465"/>
              <a:ext cx="24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chemeClr val="tx2"/>
                  </a:solidFill>
                  <a:cs typeface="Arial" panose="020B0604020202020204" pitchFamily="34" charset="0"/>
                </a:rPr>
                <a:t>MOELLE EPINIERE</a:t>
              </a:r>
            </a:p>
          </p:txBody>
        </p:sp>
      </p:grpSp>
      <p:sp>
        <p:nvSpPr>
          <p:cNvPr id="146440" name="AutoShape 8">
            <a:extLst>
              <a:ext uri="{FF2B5EF4-FFF2-40B4-BE49-F238E27FC236}">
                <a16:creationId xmlns:a16="http://schemas.microsoft.com/office/drawing/2014/main" id="{DD3055EC-B969-6C7E-E846-CCDA3A0B29F5}"/>
              </a:ext>
            </a:extLst>
          </p:cNvPr>
          <p:cNvSpPr>
            <a:spLocks/>
          </p:cNvSpPr>
          <p:nvPr/>
        </p:nvSpPr>
        <p:spPr bwMode="auto">
          <a:xfrm>
            <a:off x="6588125" y="2894013"/>
            <a:ext cx="76200" cy="2438400"/>
          </a:xfrm>
          <a:prstGeom prst="rightBrace">
            <a:avLst>
              <a:gd name="adj1" fmla="val 26666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46441" name="Text Box 9">
            <a:extLst>
              <a:ext uri="{FF2B5EF4-FFF2-40B4-BE49-F238E27FC236}">
                <a16:creationId xmlns:a16="http://schemas.microsoft.com/office/drawing/2014/main" id="{98DE25B0-1CCB-6842-57B4-FC0750C436A0}"/>
              </a:ext>
            </a:extLst>
          </p:cNvPr>
          <p:cNvSpPr txBox="1">
            <a:spLocks noChangeArrowheads="1"/>
          </p:cNvSpPr>
          <p:nvPr/>
        </p:nvSpPr>
        <p:spPr bwMode="auto">
          <a:xfrm rot="-5400000">
            <a:off x="5974557" y="3812381"/>
            <a:ext cx="266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chemeClr val="tx2"/>
                </a:solidFill>
                <a:cs typeface="Arial" panose="020B0604020202020204" pitchFamily="34" charset="0"/>
              </a:rPr>
              <a:t>ENCEPHALE</a:t>
            </a:r>
          </a:p>
        </p:txBody>
      </p:sp>
      <p:grpSp>
        <p:nvGrpSpPr>
          <p:cNvPr id="146442" name="Group 10">
            <a:extLst>
              <a:ext uri="{FF2B5EF4-FFF2-40B4-BE49-F238E27FC236}">
                <a16:creationId xmlns:a16="http://schemas.microsoft.com/office/drawing/2014/main" id="{10060C8C-A448-6B99-D71F-A48F31CA5B4A}"/>
              </a:ext>
            </a:extLst>
          </p:cNvPr>
          <p:cNvGrpSpPr>
            <a:grpSpLocks/>
          </p:cNvGrpSpPr>
          <p:nvPr/>
        </p:nvGrpSpPr>
        <p:grpSpPr bwMode="auto">
          <a:xfrm>
            <a:off x="2625725" y="2970213"/>
            <a:ext cx="3810000" cy="838200"/>
            <a:chOff x="1824" y="1680"/>
            <a:chExt cx="2400" cy="528"/>
          </a:xfrm>
        </p:grpSpPr>
        <p:sp>
          <p:nvSpPr>
            <p:cNvPr id="146443" name="Text Box 11">
              <a:extLst>
                <a:ext uri="{FF2B5EF4-FFF2-40B4-BE49-F238E27FC236}">
                  <a16:creationId xmlns:a16="http://schemas.microsoft.com/office/drawing/2014/main" id="{2BC150D2-73F9-17BB-D7B6-9B6482844B06}"/>
                </a:ext>
              </a:extLst>
            </p:cNvPr>
            <p:cNvSpPr txBox="1">
              <a:spLocks noChangeArrowheads="1"/>
            </p:cNvSpPr>
            <p:nvPr/>
          </p:nvSpPr>
          <p:spPr bwMode="auto">
            <a:xfrm>
              <a:off x="3168" y="1680"/>
              <a:ext cx="105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chemeClr val="tx2"/>
                  </a:solidFill>
                  <a:cs typeface="Arial" panose="020B0604020202020204" pitchFamily="34" charset="0"/>
                </a:rPr>
                <a:t>Cerveau</a:t>
              </a:r>
            </a:p>
          </p:txBody>
        </p:sp>
        <p:sp>
          <p:nvSpPr>
            <p:cNvPr id="146444" name="Line 12">
              <a:extLst>
                <a:ext uri="{FF2B5EF4-FFF2-40B4-BE49-F238E27FC236}">
                  <a16:creationId xmlns:a16="http://schemas.microsoft.com/office/drawing/2014/main" id="{0E19C792-CBD7-8B4D-C9E4-709353D0A13A}"/>
                </a:ext>
              </a:extLst>
            </p:cNvPr>
            <p:cNvSpPr>
              <a:spLocks noChangeShapeType="1"/>
            </p:cNvSpPr>
            <p:nvPr/>
          </p:nvSpPr>
          <p:spPr bwMode="auto">
            <a:xfrm flipH="1">
              <a:off x="1824" y="1920"/>
              <a:ext cx="1344"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146445" name="Group 13">
            <a:extLst>
              <a:ext uri="{FF2B5EF4-FFF2-40B4-BE49-F238E27FC236}">
                <a16:creationId xmlns:a16="http://schemas.microsoft.com/office/drawing/2014/main" id="{E4D89001-284B-FCA0-2526-7A8555BBD418}"/>
              </a:ext>
            </a:extLst>
          </p:cNvPr>
          <p:cNvGrpSpPr>
            <a:grpSpLocks/>
          </p:cNvGrpSpPr>
          <p:nvPr/>
        </p:nvGrpSpPr>
        <p:grpSpPr bwMode="auto">
          <a:xfrm>
            <a:off x="2397125" y="3656013"/>
            <a:ext cx="4114800" cy="1371600"/>
            <a:chOff x="1680" y="2112"/>
            <a:chExt cx="2592" cy="864"/>
          </a:xfrm>
        </p:grpSpPr>
        <p:sp>
          <p:nvSpPr>
            <p:cNvPr id="146446" name="Text Box 14">
              <a:extLst>
                <a:ext uri="{FF2B5EF4-FFF2-40B4-BE49-F238E27FC236}">
                  <a16:creationId xmlns:a16="http://schemas.microsoft.com/office/drawing/2014/main" id="{2B270335-A39D-6CF0-69C5-01C64076B4B0}"/>
                </a:ext>
              </a:extLst>
            </p:cNvPr>
            <p:cNvSpPr txBox="1">
              <a:spLocks noChangeArrowheads="1"/>
            </p:cNvSpPr>
            <p:nvPr/>
          </p:nvSpPr>
          <p:spPr bwMode="auto">
            <a:xfrm>
              <a:off x="3216" y="2112"/>
              <a:ext cx="1056"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chemeClr val="tx2"/>
                  </a:solidFill>
                  <a:cs typeface="Arial" panose="020B0604020202020204" pitchFamily="34" charset="0"/>
                </a:rPr>
                <a:t>Tronc cérébral</a:t>
              </a:r>
            </a:p>
          </p:txBody>
        </p:sp>
        <p:sp>
          <p:nvSpPr>
            <p:cNvPr id="146447" name="Line 15">
              <a:extLst>
                <a:ext uri="{FF2B5EF4-FFF2-40B4-BE49-F238E27FC236}">
                  <a16:creationId xmlns:a16="http://schemas.microsoft.com/office/drawing/2014/main" id="{96423454-13CB-17CC-A974-67C430974BAC}"/>
                </a:ext>
              </a:extLst>
            </p:cNvPr>
            <p:cNvSpPr>
              <a:spLocks noChangeShapeType="1"/>
            </p:cNvSpPr>
            <p:nvPr/>
          </p:nvSpPr>
          <p:spPr bwMode="auto">
            <a:xfrm flipH="1">
              <a:off x="1680" y="2400"/>
              <a:ext cx="1536" cy="57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146448" name="Group 16">
            <a:extLst>
              <a:ext uri="{FF2B5EF4-FFF2-40B4-BE49-F238E27FC236}">
                <a16:creationId xmlns:a16="http://schemas.microsoft.com/office/drawing/2014/main" id="{E3D34336-4F71-0A0F-A41E-AEF224905200}"/>
              </a:ext>
            </a:extLst>
          </p:cNvPr>
          <p:cNvGrpSpPr>
            <a:grpSpLocks/>
          </p:cNvGrpSpPr>
          <p:nvPr/>
        </p:nvGrpSpPr>
        <p:grpSpPr bwMode="auto">
          <a:xfrm>
            <a:off x="2854325" y="4722813"/>
            <a:ext cx="3733800" cy="519112"/>
            <a:chOff x="1968" y="2784"/>
            <a:chExt cx="2352" cy="327"/>
          </a:xfrm>
        </p:grpSpPr>
        <p:sp>
          <p:nvSpPr>
            <p:cNvPr id="146449" name="Text Box 17">
              <a:extLst>
                <a:ext uri="{FF2B5EF4-FFF2-40B4-BE49-F238E27FC236}">
                  <a16:creationId xmlns:a16="http://schemas.microsoft.com/office/drawing/2014/main" id="{3CAE4C50-5DA7-7101-7432-335B15BD2654}"/>
                </a:ext>
              </a:extLst>
            </p:cNvPr>
            <p:cNvSpPr txBox="1">
              <a:spLocks noChangeArrowheads="1"/>
            </p:cNvSpPr>
            <p:nvPr/>
          </p:nvSpPr>
          <p:spPr bwMode="auto">
            <a:xfrm>
              <a:off x="3264" y="2784"/>
              <a:ext cx="105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chemeClr val="tx2"/>
                  </a:solidFill>
                  <a:cs typeface="Arial" panose="020B0604020202020204" pitchFamily="34" charset="0"/>
                </a:rPr>
                <a:t>Cervelet</a:t>
              </a:r>
            </a:p>
          </p:txBody>
        </p:sp>
        <p:sp>
          <p:nvSpPr>
            <p:cNvPr id="146450" name="Line 18">
              <a:extLst>
                <a:ext uri="{FF2B5EF4-FFF2-40B4-BE49-F238E27FC236}">
                  <a16:creationId xmlns:a16="http://schemas.microsoft.com/office/drawing/2014/main" id="{A21D3D2A-E1D1-C862-E496-8AC167E9810D}"/>
                </a:ext>
              </a:extLst>
            </p:cNvPr>
            <p:cNvSpPr>
              <a:spLocks noChangeShapeType="1"/>
            </p:cNvSpPr>
            <p:nvPr/>
          </p:nvSpPr>
          <p:spPr bwMode="auto">
            <a:xfrm flipH="1">
              <a:off x="1968" y="2976"/>
              <a:ext cx="1248" cy="9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46451" name="AutoShape 19">
            <a:extLst>
              <a:ext uri="{FF2B5EF4-FFF2-40B4-BE49-F238E27FC236}">
                <a16:creationId xmlns:a16="http://schemas.microsoft.com/office/drawing/2014/main" id="{E7D07F12-63BB-5B32-CDB2-A64A21376712}"/>
              </a:ext>
            </a:extLst>
          </p:cNvPr>
          <p:cNvSpPr>
            <a:spLocks/>
          </p:cNvSpPr>
          <p:nvPr/>
        </p:nvSpPr>
        <p:spPr bwMode="auto">
          <a:xfrm>
            <a:off x="8258175" y="2924175"/>
            <a:ext cx="76200" cy="3529013"/>
          </a:xfrm>
          <a:prstGeom prst="rightBrace">
            <a:avLst>
              <a:gd name="adj1" fmla="val 385938"/>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46452" name="Text Box 20">
            <a:extLst>
              <a:ext uri="{FF2B5EF4-FFF2-40B4-BE49-F238E27FC236}">
                <a16:creationId xmlns:a16="http://schemas.microsoft.com/office/drawing/2014/main" id="{9437D1D0-72CD-6670-7126-D673485781D9}"/>
              </a:ext>
            </a:extLst>
          </p:cNvPr>
          <p:cNvSpPr txBox="1">
            <a:spLocks noChangeArrowheads="1"/>
          </p:cNvSpPr>
          <p:nvPr/>
        </p:nvSpPr>
        <p:spPr bwMode="auto">
          <a:xfrm rot="-5400000">
            <a:off x="7385844" y="4428332"/>
            <a:ext cx="2667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chemeClr val="tx2"/>
                </a:solidFill>
                <a:cs typeface="Arial" panose="020B0604020202020204" pitchFamily="34" charset="0"/>
              </a:rPr>
              <a:t>NEVRAXE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6436"/>
                                        </p:tgtEl>
                                        <p:attrNameLst>
                                          <p:attrName>style.visibility</p:attrName>
                                        </p:attrNameLst>
                                      </p:cBhvr>
                                      <p:to>
                                        <p:strVal val="visible"/>
                                      </p:to>
                                    </p:set>
                                    <p:animEffect transition="in" filter="dissolve">
                                      <p:cBhvr>
                                        <p:cTn id="7" dur="500"/>
                                        <p:tgtEl>
                                          <p:spTgt spid="146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nodeType="clickEffect">
                                  <p:stCondLst>
                                    <p:cond delay="0"/>
                                  </p:stCondLst>
                                  <p:childTnLst>
                                    <p:set>
                                      <p:cBhvr>
                                        <p:cTn id="11" dur="1" fill="hold">
                                          <p:stCondLst>
                                            <p:cond delay="0"/>
                                          </p:stCondLst>
                                        </p:cTn>
                                        <p:tgtEl>
                                          <p:spTgt spid="146437"/>
                                        </p:tgtEl>
                                        <p:attrNameLst>
                                          <p:attrName>style.visibility</p:attrName>
                                        </p:attrNameLst>
                                      </p:cBhvr>
                                      <p:to>
                                        <p:strVal val="visible"/>
                                      </p:to>
                                    </p:set>
                                    <p:anim calcmode="lin" valueType="num">
                                      <p:cBhvr additive="base">
                                        <p:cTn id="12" dur="500" fill="hold"/>
                                        <p:tgtEl>
                                          <p:spTgt spid="146437"/>
                                        </p:tgtEl>
                                        <p:attrNameLst>
                                          <p:attrName>ppt_x</p:attrName>
                                        </p:attrNameLst>
                                      </p:cBhvr>
                                      <p:tavLst>
                                        <p:tav tm="0">
                                          <p:val>
                                            <p:strVal val="0-#ppt_w/2"/>
                                          </p:val>
                                        </p:tav>
                                        <p:tav tm="100000">
                                          <p:val>
                                            <p:strVal val="#ppt_x"/>
                                          </p:val>
                                        </p:tav>
                                      </p:tavLst>
                                    </p:anim>
                                    <p:anim calcmode="lin" valueType="num">
                                      <p:cBhvr additive="base">
                                        <p:cTn id="13" dur="500" fill="hold"/>
                                        <p:tgtEl>
                                          <p:spTgt spid="14643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2" fill="hold" nodeType="clickEffect">
                                  <p:stCondLst>
                                    <p:cond delay="0"/>
                                  </p:stCondLst>
                                  <p:childTnLst>
                                    <p:set>
                                      <p:cBhvr>
                                        <p:cTn id="17" dur="1" fill="hold">
                                          <p:stCondLst>
                                            <p:cond delay="0"/>
                                          </p:stCondLst>
                                        </p:cTn>
                                        <p:tgtEl>
                                          <p:spTgt spid="146442"/>
                                        </p:tgtEl>
                                        <p:attrNameLst>
                                          <p:attrName>style.visibility</p:attrName>
                                        </p:attrNameLst>
                                      </p:cBhvr>
                                      <p:to>
                                        <p:strVal val="visible"/>
                                      </p:to>
                                    </p:set>
                                    <p:anim calcmode="lin" valueType="num">
                                      <p:cBhvr additive="base">
                                        <p:cTn id="18" dur="500" fill="hold"/>
                                        <p:tgtEl>
                                          <p:spTgt spid="146442"/>
                                        </p:tgtEl>
                                        <p:attrNameLst>
                                          <p:attrName>ppt_x</p:attrName>
                                        </p:attrNameLst>
                                      </p:cBhvr>
                                      <p:tavLst>
                                        <p:tav tm="0">
                                          <p:val>
                                            <p:strVal val="0-#ppt_w/2"/>
                                          </p:val>
                                        </p:tav>
                                        <p:tav tm="100000">
                                          <p:val>
                                            <p:strVal val="#ppt_x"/>
                                          </p:val>
                                        </p:tav>
                                      </p:tavLst>
                                    </p:anim>
                                    <p:anim calcmode="lin" valueType="num">
                                      <p:cBhvr additive="base">
                                        <p:cTn id="19" dur="500" fill="hold"/>
                                        <p:tgtEl>
                                          <p:spTgt spid="14644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2" fill="hold" nodeType="clickEffect">
                                  <p:stCondLst>
                                    <p:cond delay="0"/>
                                  </p:stCondLst>
                                  <p:childTnLst>
                                    <p:set>
                                      <p:cBhvr>
                                        <p:cTn id="23" dur="1" fill="hold">
                                          <p:stCondLst>
                                            <p:cond delay="0"/>
                                          </p:stCondLst>
                                        </p:cTn>
                                        <p:tgtEl>
                                          <p:spTgt spid="146445"/>
                                        </p:tgtEl>
                                        <p:attrNameLst>
                                          <p:attrName>style.visibility</p:attrName>
                                        </p:attrNameLst>
                                      </p:cBhvr>
                                      <p:to>
                                        <p:strVal val="visible"/>
                                      </p:to>
                                    </p:set>
                                    <p:anim calcmode="lin" valueType="num">
                                      <p:cBhvr additive="base">
                                        <p:cTn id="24" dur="500" fill="hold"/>
                                        <p:tgtEl>
                                          <p:spTgt spid="146445"/>
                                        </p:tgtEl>
                                        <p:attrNameLst>
                                          <p:attrName>ppt_x</p:attrName>
                                        </p:attrNameLst>
                                      </p:cBhvr>
                                      <p:tavLst>
                                        <p:tav tm="0">
                                          <p:val>
                                            <p:strVal val="0-#ppt_w/2"/>
                                          </p:val>
                                        </p:tav>
                                        <p:tav tm="100000">
                                          <p:val>
                                            <p:strVal val="#ppt_x"/>
                                          </p:val>
                                        </p:tav>
                                      </p:tavLst>
                                    </p:anim>
                                    <p:anim calcmode="lin" valueType="num">
                                      <p:cBhvr additive="base">
                                        <p:cTn id="25" dur="500" fill="hold"/>
                                        <p:tgtEl>
                                          <p:spTgt spid="146445"/>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2" fill="hold" nodeType="clickEffect">
                                  <p:stCondLst>
                                    <p:cond delay="0"/>
                                  </p:stCondLst>
                                  <p:childTnLst>
                                    <p:set>
                                      <p:cBhvr>
                                        <p:cTn id="29" dur="1" fill="hold">
                                          <p:stCondLst>
                                            <p:cond delay="0"/>
                                          </p:stCondLst>
                                        </p:cTn>
                                        <p:tgtEl>
                                          <p:spTgt spid="146448"/>
                                        </p:tgtEl>
                                        <p:attrNameLst>
                                          <p:attrName>style.visibility</p:attrName>
                                        </p:attrNameLst>
                                      </p:cBhvr>
                                      <p:to>
                                        <p:strVal val="visible"/>
                                      </p:to>
                                    </p:set>
                                    <p:anim calcmode="lin" valueType="num">
                                      <p:cBhvr additive="base">
                                        <p:cTn id="30" dur="500" fill="hold"/>
                                        <p:tgtEl>
                                          <p:spTgt spid="146448"/>
                                        </p:tgtEl>
                                        <p:attrNameLst>
                                          <p:attrName>ppt_x</p:attrName>
                                        </p:attrNameLst>
                                      </p:cBhvr>
                                      <p:tavLst>
                                        <p:tav tm="0">
                                          <p:val>
                                            <p:strVal val="0-#ppt_w/2"/>
                                          </p:val>
                                        </p:tav>
                                        <p:tav tm="100000">
                                          <p:val>
                                            <p:strVal val="#ppt_x"/>
                                          </p:val>
                                        </p:tav>
                                      </p:tavLst>
                                    </p:anim>
                                    <p:anim calcmode="lin" valueType="num">
                                      <p:cBhvr additive="base">
                                        <p:cTn id="31" dur="500" fill="hold"/>
                                        <p:tgtEl>
                                          <p:spTgt spid="1464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Line 2">
            <a:extLst>
              <a:ext uri="{FF2B5EF4-FFF2-40B4-BE49-F238E27FC236}">
                <a16:creationId xmlns:a16="http://schemas.microsoft.com/office/drawing/2014/main" id="{DF233AC4-0540-CB62-B20D-9556BBA73748}"/>
              </a:ext>
            </a:extLst>
          </p:cNvPr>
          <p:cNvSpPr>
            <a:spLocks noChangeShapeType="1"/>
          </p:cNvSpPr>
          <p:nvPr/>
        </p:nvSpPr>
        <p:spPr bwMode="auto">
          <a:xfrm flipV="1">
            <a:off x="3048000" y="1447800"/>
            <a:ext cx="0" cy="838200"/>
          </a:xfrm>
          <a:prstGeom prst="line">
            <a:avLst/>
          </a:prstGeom>
          <a:noFill/>
          <a:ln w="57150">
            <a:solidFill>
              <a:srgbClr val="FF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76131" name="Group 3">
            <a:extLst>
              <a:ext uri="{FF2B5EF4-FFF2-40B4-BE49-F238E27FC236}">
                <a16:creationId xmlns:a16="http://schemas.microsoft.com/office/drawing/2014/main" id="{F3561425-2902-1D7A-0B53-C04836DDE965}"/>
              </a:ext>
            </a:extLst>
          </p:cNvPr>
          <p:cNvGrpSpPr>
            <a:grpSpLocks/>
          </p:cNvGrpSpPr>
          <p:nvPr/>
        </p:nvGrpSpPr>
        <p:grpSpPr bwMode="auto">
          <a:xfrm>
            <a:off x="6313488" y="2697163"/>
            <a:ext cx="847725" cy="560387"/>
            <a:chOff x="3977" y="1699"/>
            <a:chExt cx="534" cy="353"/>
          </a:xfrm>
        </p:grpSpPr>
        <p:sp>
          <p:nvSpPr>
            <p:cNvPr id="176132" name="Line 4">
              <a:extLst>
                <a:ext uri="{FF2B5EF4-FFF2-40B4-BE49-F238E27FC236}">
                  <a16:creationId xmlns:a16="http://schemas.microsoft.com/office/drawing/2014/main" id="{00F39FD2-2DE2-0445-A934-0E7A78389BB9}"/>
                </a:ext>
              </a:extLst>
            </p:cNvPr>
            <p:cNvSpPr>
              <a:spLocks noChangeShapeType="1"/>
            </p:cNvSpPr>
            <p:nvPr/>
          </p:nvSpPr>
          <p:spPr bwMode="auto">
            <a:xfrm>
              <a:off x="3977" y="1699"/>
              <a:ext cx="534" cy="0"/>
            </a:xfrm>
            <a:prstGeom prst="line">
              <a:avLst/>
            </a:prstGeom>
            <a:noFill/>
            <a:ln w="571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33" name="Line 5">
              <a:extLst>
                <a:ext uri="{FF2B5EF4-FFF2-40B4-BE49-F238E27FC236}">
                  <a16:creationId xmlns:a16="http://schemas.microsoft.com/office/drawing/2014/main" id="{C092A959-89B3-1A7D-7BCA-671AFAD35806}"/>
                </a:ext>
              </a:extLst>
            </p:cNvPr>
            <p:cNvSpPr>
              <a:spLocks noChangeShapeType="1"/>
            </p:cNvSpPr>
            <p:nvPr/>
          </p:nvSpPr>
          <p:spPr bwMode="auto">
            <a:xfrm>
              <a:off x="3977" y="1875"/>
              <a:ext cx="534" cy="0"/>
            </a:xfrm>
            <a:prstGeom prst="line">
              <a:avLst/>
            </a:prstGeom>
            <a:noFill/>
            <a:ln w="571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34" name="Line 6">
              <a:extLst>
                <a:ext uri="{FF2B5EF4-FFF2-40B4-BE49-F238E27FC236}">
                  <a16:creationId xmlns:a16="http://schemas.microsoft.com/office/drawing/2014/main" id="{B9BD5AA0-1AF0-8118-1C21-D3C40943601A}"/>
                </a:ext>
              </a:extLst>
            </p:cNvPr>
            <p:cNvSpPr>
              <a:spLocks noChangeShapeType="1"/>
            </p:cNvSpPr>
            <p:nvPr/>
          </p:nvSpPr>
          <p:spPr bwMode="auto">
            <a:xfrm>
              <a:off x="3977" y="2051"/>
              <a:ext cx="534" cy="1"/>
            </a:xfrm>
            <a:prstGeom prst="line">
              <a:avLst/>
            </a:prstGeom>
            <a:noFill/>
            <a:ln w="571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76135" name="Group 7">
            <a:extLst>
              <a:ext uri="{FF2B5EF4-FFF2-40B4-BE49-F238E27FC236}">
                <a16:creationId xmlns:a16="http://schemas.microsoft.com/office/drawing/2014/main" id="{2E22F9BE-CD27-9BB6-2803-9A5D0CE1BFDA}"/>
              </a:ext>
            </a:extLst>
          </p:cNvPr>
          <p:cNvGrpSpPr>
            <a:grpSpLocks/>
          </p:cNvGrpSpPr>
          <p:nvPr/>
        </p:nvGrpSpPr>
        <p:grpSpPr bwMode="auto">
          <a:xfrm>
            <a:off x="228600" y="228600"/>
            <a:ext cx="3810000" cy="5662613"/>
            <a:chOff x="144" y="144"/>
            <a:chExt cx="2400" cy="3567"/>
          </a:xfrm>
        </p:grpSpPr>
        <p:sp>
          <p:nvSpPr>
            <p:cNvPr id="176136" name="Line 8">
              <a:extLst>
                <a:ext uri="{FF2B5EF4-FFF2-40B4-BE49-F238E27FC236}">
                  <a16:creationId xmlns:a16="http://schemas.microsoft.com/office/drawing/2014/main" id="{D7E4CA88-8263-6EE8-2732-E9BEAAE5D376}"/>
                </a:ext>
              </a:extLst>
            </p:cNvPr>
            <p:cNvSpPr>
              <a:spLocks noChangeShapeType="1"/>
            </p:cNvSpPr>
            <p:nvPr/>
          </p:nvSpPr>
          <p:spPr bwMode="auto">
            <a:xfrm flipH="1" flipV="1">
              <a:off x="682" y="480"/>
              <a:ext cx="0" cy="2880"/>
            </a:xfrm>
            <a:prstGeom prst="line">
              <a:avLst/>
            </a:prstGeom>
            <a:noFill/>
            <a:ln w="57150">
              <a:solidFill>
                <a:srgbClr val="FF0000"/>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37" name="Line 9">
              <a:extLst>
                <a:ext uri="{FF2B5EF4-FFF2-40B4-BE49-F238E27FC236}">
                  <a16:creationId xmlns:a16="http://schemas.microsoft.com/office/drawing/2014/main" id="{EFBF1083-9FCC-66BC-201F-14361C4B7345}"/>
                </a:ext>
              </a:extLst>
            </p:cNvPr>
            <p:cNvSpPr>
              <a:spLocks noChangeShapeType="1"/>
            </p:cNvSpPr>
            <p:nvPr/>
          </p:nvSpPr>
          <p:spPr bwMode="auto">
            <a:xfrm>
              <a:off x="670" y="477"/>
              <a:ext cx="458" cy="0"/>
            </a:xfrm>
            <a:prstGeom prst="line">
              <a:avLst/>
            </a:prstGeom>
            <a:noFill/>
            <a:ln w="57150">
              <a:solidFill>
                <a:srgbClr val="FF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38" name="Text Box 10">
              <a:extLst>
                <a:ext uri="{FF2B5EF4-FFF2-40B4-BE49-F238E27FC236}">
                  <a16:creationId xmlns:a16="http://schemas.microsoft.com/office/drawing/2014/main" id="{6FE9EA4E-D8DD-CB33-C9F5-C5E10008B1EF}"/>
                </a:ext>
              </a:extLst>
            </p:cNvPr>
            <p:cNvSpPr txBox="1">
              <a:spLocks noChangeArrowheads="1"/>
            </p:cNvSpPr>
            <p:nvPr/>
          </p:nvSpPr>
          <p:spPr bwMode="auto">
            <a:xfrm>
              <a:off x="144" y="3360"/>
              <a:ext cx="1440" cy="351"/>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00"/>
                  </a:solidFill>
                  <a:latin typeface="Comic Sans MS" panose="030F0902030302020204" pitchFamily="66" charset="0"/>
                </a:rPr>
                <a:t>Récepteurs</a:t>
              </a:r>
            </a:p>
          </p:txBody>
        </p:sp>
        <p:sp>
          <p:nvSpPr>
            <p:cNvPr id="176139" name="Text Box 11">
              <a:extLst>
                <a:ext uri="{FF2B5EF4-FFF2-40B4-BE49-F238E27FC236}">
                  <a16:creationId xmlns:a16="http://schemas.microsoft.com/office/drawing/2014/main" id="{83D2D9D4-9359-6325-955F-D83550293868}"/>
                </a:ext>
              </a:extLst>
            </p:cNvPr>
            <p:cNvSpPr txBox="1">
              <a:spLocks noChangeArrowheads="1"/>
            </p:cNvSpPr>
            <p:nvPr/>
          </p:nvSpPr>
          <p:spPr bwMode="auto">
            <a:xfrm>
              <a:off x="1152" y="144"/>
              <a:ext cx="1392" cy="77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0000"/>
                  </a:solidFill>
                  <a:latin typeface="Comic Sans MS" panose="030F0902030302020204" pitchFamily="66" charset="0"/>
                </a:rPr>
                <a:t>Aires corticales sensorielles</a:t>
              </a:r>
            </a:p>
          </p:txBody>
        </p:sp>
      </p:grpSp>
      <p:grpSp>
        <p:nvGrpSpPr>
          <p:cNvPr id="176140" name="Group 12">
            <a:extLst>
              <a:ext uri="{FF2B5EF4-FFF2-40B4-BE49-F238E27FC236}">
                <a16:creationId xmlns:a16="http://schemas.microsoft.com/office/drawing/2014/main" id="{1B92A061-FF6E-3B9B-3A85-7954289FC5F9}"/>
              </a:ext>
            </a:extLst>
          </p:cNvPr>
          <p:cNvGrpSpPr>
            <a:grpSpLocks/>
          </p:cNvGrpSpPr>
          <p:nvPr/>
        </p:nvGrpSpPr>
        <p:grpSpPr bwMode="auto">
          <a:xfrm>
            <a:off x="1079500" y="2286000"/>
            <a:ext cx="3035300" cy="1590675"/>
            <a:chOff x="680" y="1440"/>
            <a:chExt cx="1912" cy="1002"/>
          </a:xfrm>
        </p:grpSpPr>
        <p:sp>
          <p:nvSpPr>
            <p:cNvPr id="176141" name="Line 13">
              <a:extLst>
                <a:ext uri="{FF2B5EF4-FFF2-40B4-BE49-F238E27FC236}">
                  <a16:creationId xmlns:a16="http://schemas.microsoft.com/office/drawing/2014/main" id="{DC2CD7C0-C950-6917-41CA-01E2BE10CC40}"/>
                </a:ext>
              </a:extLst>
            </p:cNvPr>
            <p:cNvSpPr>
              <a:spLocks noChangeShapeType="1"/>
            </p:cNvSpPr>
            <p:nvPr/>
          </p:nvSpPr>
          <p:spPr bwMode="auto">
            <a:xfrm>
              <a:off x="680" y="1699"/>
              <a:ext cx="535" cy="0"/>
            </a:xfrm>
            <a:prstGeom prst="line">
              <a:avLst/>
            </a:prstGeom>
            <a:noFill/>
            <a:ln w="57150">
              <a:solidFill>
                <a:srgbClr val="FF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42" name="Line 14">
              <a:extLst>
                <a:ext uri="{FF2B5EF4-FFF2-40B4-BE49-F238E27FC236}">
                  <a16:creationId xmlns:a16="http://schemas.microsoft.com/office/drawing/2014/main" id="{621597DC-58FB-9A95-C39D-89EAF39D9132}"/>
                </a:ext>
              </a:extLst>
            </p:cNvPr>
            <p:cNvSpPr>
              <a:spLocks noChangeShapeType="1"/>
            </p:cNvSpPr>
            <p:nvPr/>
          </p:nvSpPr>
          <p:spPr bwMode="auto">
            <a:xfrm>
              <a:off x="680" y="1875"/>
              <a:ext cx="535" cy="0"/>
            </a:xfrm>
            <a:prstGeom prst="line">
              <a:avLst/>
            </a:prstGeom>
            <a:noFill/>
            <a:ln w="57150">
              <a:solidFill>
                <a:srgbClr val="FF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43" name="Line 15">
              <a:extLst>
                <a:ext uri="{FF2B5EF4-FFF2-40B4-BE49-F238E27FC236}">
                  <a16:creationId xmlns:a16="http://schemas.microsoft.com/office/drawing/2014/main" id="{FE9427F3-FBD5-3131-E7D5-3DF2B0A8C375}"/>
                </a:ext>
              </a:extLst>
            </p:cNvPr>
            <p:cNvSpPr>
              <a:spLocks noChangeShapeType="1"/>
            </p:cNvSpPr>
            <p:nvPr/>
          </p:nvSpPr>
          <p:spPr bwMode="auto">
            <a:xfrm>
              <a:off x="680" y="2051"/>
              <a:ext cx="535" cy="1"/>
            </a:xfrm>
            <a:prstGeom prst="line">
              <a:avLst/>
            </a:prstGeom>
            <a:noFill/>
            <a:ln w="57150">
              <a:solidFill>
                <a:srgbClr val="FF0000"/>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44" name="Text Box 16">
              <a:extLst>
                <a:ext uri="{FF2B5EF4-FFF2-40B4-BE49-F238E27FC236}">
                  <a16:creationId xmlns:a16="http://schemas.microsoft.com/office/drawing/2014/main" id="{A5E72964-895D-20DD-D932-609CEE942E91}"/>
                </a:ext>
              </a:extLst>
            </p:cNvPr>
            <p:cNvSpPr txBox="1">
              <a:spLocks noChangeArrowheads="1"/>
            </p:cNvSpPr>
            <p:nvPr/>
          </p:nvSpPr>
          <p:spPr bwMode="auto">
            <a:xfrm>
              <a:off x="1200" y="1440"/>
              <a:ext cx="1392" cy="1002"/>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latin typeface="Comic Sans MS" panose="030F0902030302020204" pitchFamily="66" charset="0"/>
                </a:rPr>
                <a:t>Formation réticulée activatrice ascendante</a:t>
              </a:r>
            </a:p>
          </p:txBody>
        </p:sp>
      </p:grpSp>
      <p:grpSp>
        <p:nvGrpSpPr>
          <p:cNvPr id="176145" name="Group 17">
            <a:extLst>
              <a:ext uri="{FF2B5EF4-FFF2-40B4-BE49-F238E27FC236}">
                <a16:creationId xmlns:a16="http://schemas.microsoft.com/office/drawing/2014/main" id="{E11EDDE7-1AC3-1499-2017-E88296ACF3CB}"/>
              </a:ext>
            </a:extLst>
          </p:cNvPr>
          <p:cNvGrpSpPr>
            <a:grpSpLocks/>
          </p:cNvGrpSpPr>
          <p:nvPr/>
        </p:nvGrpSpPr>
        <p:grpSpPr bwMode="auto">
          <a:xfrm>
            <a:off x="4114800" y="1447800"/>
            <a:ext cx="2209800" cy="2428875"/>
            <a:chOff x="2592" y="912"/>
            <a:chExt cx="1392" cy="1530"/>
          </a:xfrm>
        </p:grpSpPr>
        <p:sp>
          <p:nvSpPr>
            <p:cNvPr id="176146" name="Line 18">
              <a:extLst>
                <a:ext uri="{FF2B5EF4-FFF2-40B4-BE49-F238E27FC236}">
                  <a16:creationId xmlns:a16="http://schemas.microsoft.com/office/drawing/2014/main" id="{FE9AD9FB-B75C-2E9A-4F14-5617F02F36E0}"/>
                </a:ext>
              </a:extLst>
            </p:cNvPr>
            <p:cNvSpPr>
              <a:spLocks noChangeShapeType="1"/>
            </p:cNvSpPr>
            <p:nvPr/>
          </p:nvSpPr>
          <p:spPr bwMode="auto">
            <a:xfrm>
              <a:off x="3264" y="912"/>
              <a:ext cx="0" cy="523"/>
            </a:xfrm>
            <a:prstGeom prst="line">
              <a:avLst/>
            </a:prstGeom>
            <a:noFill/>
            <a:ln w="571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47" name="Text Box 19">
              <a:extLst>
                <a:ext uri="{FF2B5EF4-FFF2-40B4-BE49-F238E27FC236}">
                  <a16:creationId xmlns:a16="http://schemas.microsoft.com/office/drawing/2014/main" id="{7FFF03E5-3887-404D-BA84-405AD077745E}"/>
                </a:ext>
              </a:extLst>
            </p:cNvPr>
            <p:cNvSpPr txBox="1">
              <a:spLocks noChangeArrowheads="1"/>
            </p:cNvSpPr>
            <p:nvPr/>
          </p:nvSpPr>
          <p:spPr bwMode="auto">
            <a:xfrm>
              <a:off x="2592" y="1440"/>
              <a:ext cx="1392" cy="1002"/>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latin typeface="Comic Sans MS" panose="030F0902030302020204" pitchFamily="66" charset="0"/>
                </a:rPr>
                <a:t>Formation réticulée activatrice descendante</a:t>
              </a:r>
            </a:p>
          </p:txBody>
        </p:sp>
      </p:grpSp>
      <p:grpSp>
        <p:nvGrpSpPr>
          <p:cNvPr id="176148" name="Group 20">
            <a:extLst>
              <a:ext uri="{FF2B5EF4-FFF2-40B4-BE49-F238E27FC236}">
                <a16:creationId xmlns:a16="http://schemas.microsoft.com/office/drawing/2014/main" id="{5381BFFF-E260-C01E-F851-63AE1849BF14}"/>
              </a:ext>
            </a:extLst>
          </p:cNvPr>
          <p:cNvGrpSpPr>
            <a:grpSpLocks/>
          </p:cNvGrpSpPr>
          <p:nvPr/>
        </p:nvGrpSpPr>
        <p:grpSpPr bwMode="auto">
          <a:xfrm>
            <a:off x="4495800" y="228600"/>
            <a:ext cx="3810000" cy="5715000"/>
            <a:chOff x="2832" y="144"/>
            <a:chExt cx="2400" cy="3600"/>
          </a:xfrm>
        </p:grpSpPr>
        <p:sp>
          <p:nvSpPr>
            <p:cNvPr id="176149" name="Line 21">
              <a:extLst>
                <a:ext uri="{FF2B5EF4-FFF2-40B4-BE49-F238E27FC236}">
                  <a16:creationId xmlns:a16="http://schemas.microsoft.com/office/drawing/2014/main" id="{E9DA9F94-F382-6EE8-36C5-E0B5F2D32B61}"/>
                </a:ext>
              </a:extLst>
            </p:cNvPr>
            <p:cNvSpPr>
              <a:spLocks noChangeShapeType="1"/>
            </p:cNvSpPr>
            <p:nvPr/>
          </p:nvSpPr>
          <p:spPr bwMode="auto">
            <a:xfrm>
              <a:off x="4216" y="477"/>
              <a:ext cx="306" cy="0"/>
            </a:xfrm>
            <a:prstGeom prst="line">
              <a:avLst/>
            </a:prstGeom>
            <a:noFill/>
            <a:ln w="571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50" name="Line 22">
              <a:extLst>
                <a:ext uri="{FF2B5EF4-FFF2-40B4-BE49-F238E27FC236}">
                  <a16:creationId xmlns:a16="http://schemas.microsoft.com/office/drawing/2014/main" id="{B40A372A-56F7-8838-51B0-9B8DB3EEDA31}"/>
                </a:ext>
              </a:extLst>
            </p:cNvPr>
            <p:cNvSpPr>
              <a:spLocks noChangeShapeType="1"/>
            </p:cNvSpPr>
            <p:nvPr/>
          </p:nvSpPr>
          <p:spPr bwMode="auto">
            <a:xfrm>
              <a:off x="4511" y="464"/>
              <a:ext cx="1" cy="2368"/>
            </a:xfrm>
            <a:prstGeom prst="line">
              <a:avLst/>
            </a:prstGeom>
            <a:noFill/>
            <a:ln w="571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51" name="Text Box 23">
              <a:extLst>
                <a:ext uri="{FF2B5EF4-FFF2-40B4-BE49-F238E27FC236}">
                  <a16:creationId xmlns:a16="http://schemas.microsoft.com/office/drawing/2014/main" id="{35CE4B00-4412-BC32-B58C-68803703078B}"/>
                </a:ext>
              </a:extLst>
            </p:cNvPr>
            <p:cNvSpPr txBox="1">
              <a:spLocks noChangeArrowheads="1"/>
            </p:cNvSpPr>
            <p:nvPr/>
          </p:nvSpPr>
          <p:spPr bwMode="auto">
            <a:xfrm>
              <a:off x="2832" y="144"/>
              <a:ext cx="1392" cy="77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latin typeface="Comic Sans MS" panose="030F0902030302020204" pitchFamily="66" charset="0"/>
                </a:rPr>
                <a:t>Aires corticales motrices</a:t>
              </a:r>
            </a:p>
          </p:txBody>
        </p:sp>
        <p:sp>
          <p:nvSpPr>
            <p:cNvPr id="176152" name="Text Box 24">
              <a:extLst>
                <a:ext uri="{FF2B5EF4-FFF2-40B4-BE49-F238E27FC236}">
                  <a16:creationId xmlns:a16="http://schemas.microsoft.com/office/drawing/2014/main" id="{1FEAE128-9A25-F1A4-AF89-0905FF1BF926}"/>
                </a:ext>
              </a:extLst>
            </p:cNvPr>
            <p:cNvSpPr txBox="1">
              <a:spLocks noChangeArrowheads="1"/>
            </p:cNvSpPr>
            <p:nvPr/>
          </p:nvSpPr>
          <p:spPr bwMode="auto">
            <a:xfrm>
              <a:off x="3792" y="2832"/>
              <a:ext cx="1440" cy="62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latin typeface="Comic Sans MS" panose="030F0902030302020204" pitchFamily="66" charset="0"/>
                </a:rPr>
                <a:t>Effecteurs musculaires</a:t>
              </a:r>
            </a:p>
          </p:txBody>
        </p:sp>
        <p:sp>
          <p:nvSpPr>
            <p:cNvPr id="176153" name="Line 25">
              <a:extLst>
                <a:ext uri="{FF2B5EF4-FFF2-40B4-BE49-F238E27FC236}">
                  <a16:creationId xmlns:a16="http://schemas.microsoft.com/office/drawing/2014/main" id="{EA1050D6-3C67-E500-11F3-762946858A81}"/>
                </a:ext>
              </a:extLst>
            </p:cNvPr>
            <p:cNvSpPr>
              <a:spLocks noChangeShapeType="1"/>
            </p:cNvSpPr>
            <p:nvPr/>
          </p:nvSpPr>
          <p:spPr bwMode="auto">
            <a:xfrm flipH="1">
              <a:off x="3792" y="3456"/>
              <a:ext cx="336" cy="288"/>
            </a:xfrm>
            <a:prstGeom prst="line">
              <a:avLst/>
            </a:prstGeom>
            <a:noFill/>
            <a:ln w="571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76154" name="Line 26">
              <a:extLst>
                <a:ext uri="{FF2B5EF4-FFF2-40B4-BE49-F238E27FC236}">
                  <a16:creationId xmlns:a16="http://schemas.microsoft.com/office/drawing/2014/main" id="{44AE72E2-B2C4-4B4C-C226-34F1ADBA1471}"/>
                </a:ext>
              </a:extLst>
            </p:cNvPr>
            <p:cNvSpPr>
              <a:spLocks noChangeShapeType="1"/>
            </p:cNvSpPr>
            <p:nvPr/>
          </p:nvSpPr>
          <p:spPr bwMode="auto">
            <a:xfrm>
              <a:off x="4848" y="3456"/>
              <a:ext cx="336" cy="288"/>
            </a:xfrm>
            <a:prstGeom prst="line">
              <a:avLst/>
            </a:prstGeom>
            <a:noFill/>
            <a:ln w="571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176155" name="Text Box 27">
            <a:extLst>
              <a:ext uri="{FF2B5EF4-FFF2-40B4-BE49-F238E27FC236}">
                <a16:creationId xmlns:a16="http://schemas.microsoft.com/office/drawing/2014/main" id="{4262BB67-7D9B-0367-4E1E-36D2806EDD71}"/>
              </a:ext>
            </a:extLst>
          </p:cNvPr>
          <p:cNvSpPr txBox="1">
            <a:spLocks noChangeArrowheads="1"/>
          </p:cNvSpPr>
          <p:nvPr/>
        </p:nvSpPr>
        <p:spPr bwMode="auto">
          <a:xfrm>
            <a:off x="4800600" y="5943600"/>
            <a:ext cx="1905000" cy="4953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latin typeface="Comic Sans MS" panose="030F0902030302020204" pitchFamily="66" charset="0"/>
              </a:rPr>
              <a:t>Somatiques</a:t>
            </a:r>
          </a:p>
        </p:txBody>
      </p:sp>
      <p:sp>
        <p:nvSpPr>
          <p:cNvPr id="176156" name="Text Box 28">
            <a:extLst>
              <a:ext uri="{FF2B5EF4-FFF2-40B4-BE49-F238E27FC236}">
                <a16:creationId xmlns:a16="http://schemas.microsoft.com/office/drawing/2014/main" id="{87F9A3B7-D55C-E198-15E9-6291D9019BB9}"/>
              </a:ext>
            </a:extLst>
          </p:cNvPr>
          <p:cNvSpPr txBox="1">
            <a:spLocks noChangeArrowheads="1"/>
          </p:cNvSpPr>
          <p:nvPr/>
        </p:nvSpPr>
        <p:spPr bwMode="auto">
          <a:xfrm>
            <a:off x="7239000" y="5943600"/>
            <a:ext cx="1828800" cy="4953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latin typeface="Comic Sans MS" panose="030F0902030302020204" pitchFamily="66" charset="0"/>
              </a:rPr>
              <a:t>Végétatifs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6135"/>
                                        </p:tgtEl>
                                        <p:attrNameLst>
                                          <p:attrName>style.visibility</p:attrName>
                                        </p:attrNameLst>
                                      </p:cBhvr>
                                      <p:to>
                                        <p:strVal val="visible"/>
                                      </p:to>
                                    </p:set>
                                    <p:animEffect transition="in" filter="dissolve">
                                      <p:cBhvr>
                                        <p:cTn id="7" dur="500"/>
                                        <p:tgtEl>
                                          <p:spTgt spid="176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6140"/>
                                        </p:tgtEl>
                                        <p:attrNameLst>
                                          <p:attrName>style.visibility</p:attrName>
                                        </p:attrNameLst>
                                      </p:cBhvr>
                                      <p:to>
                                        <p:strVal val="visible"/>
                                      </p:to>
                                    </p:set>
                                    <p:animEffect transition="in" filter="dissolve">
                                      <p:cBhvr>
                                        <p:cTn id="12" dur="500"/>
                                        <p:tgtEl>
                                          <p:spTgt spid="1761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6130"/>
                                        </p:tgtEl>
                                        <p:attrNameLst>
                                          <p:attrName>style.visibility</p:attrName>
                                        </p:attrNameLst>
                                      </p:cBhvr>
                                      <p:to>
                                        <p:strVal val="visible"/>
                                      </p:to>
                                    </p:set>
                                    <p:animEffect transition="in" filter="dissolve">
                                      <p:cBhvr>
                                        <p:cTn id="17" dur="500"/>
                                        <p:tgtEl>
                                          <p:spTgt spid="1761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76148"/>
                                        </p:tgtEl>
                                        <p:attrNameLst>
                                          <p:attrName>style.visibility</p:attrName>
                                        </p:attrNameLst>
                                      </p:cBhvr>
                                      <p:to>
                                        <p:strVal val="visible"/>
                                      </p:to>
                                    </p:set>
                                    <p:animEffect transition="in" filter="dissolve">
                                      <p:cBhvr>
                                        <p:cTn id="22" dur="500"/>
                                        <p:tgtEl>
                                          <p:spTgt spid="1761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76155"/>
                                        </p:tgtEl>
                                        <p:attrNameLst>
                                          <p:attrName>style.visibility</p:attrName>
                                        </p:attrNameLst>
                                      </p:cBhvr>
                                      <p:to>
                                        <p:strVal val="visible"/>
                                      </p:to>
                                    </p:set>
                                    <p:animEffect transition="in" filter="dissolve">
                                      <p:cBhvr>
                                        <p:cTn id="27" dur="500"/>
                                        <p:tgtEl>
                                          <p:spTgt spid="1761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6156"/>
                                        </p:tgtEl>
                                        <p:attrNameLst>
                                          <p:attrName>style.visibility</p:attrName>
                                        </p:attrNameLst>
                                      </p:cBhvr>
                                      <p:to>
                                        <p:strVal val="visible"/>
                                      </p:to>
                                    </p:set>
                                    <p:animEffect transition="in" filter="dissolve">
                                      <p:cBhvr>
                                        <p:cTn id="32" dur="500"/>
                                        <p:tgtEl>
                                          <p:spTgt spid="1761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76145"/>
                                        </p:tgtEl>
                                        <p:attrNameLst>
                                          <p:attrName>style.visibility</p:attrName>
                                        </p:attrNameLst>
                                      </p:cBhvr>
                                      <p:to>
                                        <p:strVal val="visible"/>
                                      </p:to>
                                    </p:set>
                                    <p:animEffect transition="in" filter="dissolve">
                                      <p:cBhvr>
                                        <p:cTn id="37" dur="500"/>
                                        <p:tgtEl>
                                          <p:spTgt spid="17614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76131"/>
                                        </p:tgtEl>
                                        <p:attrNameLst>
                                          <p:attrName>style.visibility</p:attrName>
                                        </p:attrNameLst>
                                      </p:cBhvr>
                                      <p:to>
                                        <p:strVal val="visible"/>
                                      </p:to>
                                    </p:set>
                                    <p:animEffect transition="in" filter="dissolve">
                                      <p:cBhvr>
                                        <p:cTn id="42" dur="500"/>
                                        <p:tgtEl>
                                          <p:spTgt spid="176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5" grpId="0" animBg="1" autoUpdateAnimBg="0"/>
      <p:bldP spid="176156"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a:extLst>
              <a:ext uri="{FF2B5EF4-FFF2-40B4-BE49-F238E27FC236}">
                <a16:creationId xmlns:a16="http://schemas.microsoft.com/office/drawing/2014/main" id="{5E0E7F38-65BB-E001-7A99-42945A6FB62B}"/>
              </a:ext>
            </a:extLst>
          </p:cNvPr>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107950" y="1901825"/>
            <a:ext cx="46736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AutoShape 4">
            <a:extLst>
              <a:ext uri="{FF2B5EF4-FFF2-40B4-BE49-F238E27FC236}">
                <a16:creationId xmlns:a16="http://schemas.microsoft.com/office/drawing/2014/main" id="{18D60A4B-0F1E-69F0-F4DB-AE84B069F414}"/>
              </a:ext>
            </a:extLst>
          </p:cNvPr>
          <p:cNvSpPr>
            <a:spLocks/>
          </p:cNvSpPr>
          <p:nvPr/>
        </p:nvSpPr>
        <p:spPr bwMode="auto">
          <a:xfrm rot="-1518041">
            <a:off x="2097088" y="4376738"/>
            <a:ext cx="493712" cy="1784350"/>
          </a:xfrm>
          <a:prstGeom prst="leftBrace">
            <a:avLst>
              <a:gd name="adj1" fmla="val 30118"/>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78181" name="Text Box 5">
            <a:extLst>
              <a:ext uri="{FF2B5EF4-FFF2-40B4-BE49-F238E27FC236}">
                <a16:creationId xmlns:a16="http://schemas.microsoft.com/office/drawing/2014/main" id="{7E8C96EF-0BF5-B539-AC70-CC01887CA99C}"/>
              </a:ext>
            </a:extLst>
          </p:cNvPr>
          <p:cNvSpPr txBox="1">
            <a:spLocks noChangeArrowheads="1"/>
          </p:cNvSpPr>
          <p:nvPr/>
        </p:nvSpPr>
        <p:spPr bwMode="auto">
          <a:xfrm>
            <a:off x="0" y="5934075"/>
            <a:ext cx="2757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Tronc cérébral</a:t>
            </a:r>
          </a:p>
        </p:txBody>
      </p:sp>
      <p:sp>
        <p:nvSpPr>
          <p:cNvPr id="178183" name="AutoShape 7">
            <a:extLst>
              <a:ext uri="{FF2B5EF4-FFF2-40B4-BE49-F238E27FC236}">
                <a16:creationId xmlns:a16="http://schemas.microsoft.com/office/drawing/2014/main" id="{A0CDDF15-D7D4-7BF3-81F3-4B1B9ED7DF17}"/>
              </a:ext>
            </a:extLst>
          </p:cNvPr>
          <p:cNvSpPr>
            <a:spLocks/>
          </p:cNvSpPr>
          <p:nvPr/>
        </p:nvSpPr>
        <p:spPr bwMode="auto">
          <a:xfrm rot="-1518041" flipH="1" flipV="1">
            <a:off x="3563938" y="1758950"/>
            <a:ext cx="441325" cy="2082800"/>
          </a:xfrm>
          <a:prstGeom prst="leftBrace">
            <a:avLst>
              <a:gd name="adj1" fmla="val 39329"/>
              <a:gd name="adj2" fmla="val 50000"/>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78184" name="Text Box 8">
            <a:extLst>
              <a:ext uri="{FF2B5EF4-FFF2-40B4-BE49-F238E27FC236}">
                <a16:creationId xmlns:a16="http://schemas.microsoft.com/office/drawing/2014/main" id="{8565768B-277B-8F0D-B9F1-9E828C504DD6}"/>
              </a:ext>
            </a:extLst>
          </p:cNvPr>
          <p:cNvSpPr txBox="1">
            <a:spLocks noChangeArrowheads="1"/>
          </p:cNvSpPr>
          <p:nvPr/>
        </p:nvSpPr>
        <p:spPr bwMode="auto">
          <a:xfrm>
            <a:off x="3911600" y="2116138"/>
            <a:ext cx="24257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Cerveau</a:t>
            </a:r>
          </a:p>
        </p:txBody>
      </p:sp>
      <p:sp>
        <p:nvSpPr>
          <p:cNvPr id="178186" name="AutoShape 10">
            <a:extLst>
              <a:ext uri="{FF2B5EF4-FFF2-40B4-BE49-F238E27FC236}">
                <a16:creationId xmlns:a16="http://schemas.microsoft.com/office/drawing/2014/main" id="{8144D901-6E35-C42C-68B9-CB7DB72A486E}"/>
              </a:ext>
            </a:extLst>
          </p:cNvPr>
          <p:cNvSpPr>
            <a:spLocks/>
          </p:cNvSpPr>
          <p:nvPr/>
        </p:nvSpPr>
        <p:spPr bwMode="auto">
          <a:xfrm rot="-1518041" flipH="1" flipV="1">
            <a:off x="4284663" y="3789363"/>
            <a:ext cx="441325" cy="1244600"/>
          </a:xfrm>
          <a:prstGeom prst="leftBrace">
            <a:avLst>
              <a:gd name="adj1" fmla="val 23501"/>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78187" name="Text Box 11">
            <a:extLst>
              <a:ext uri="{FF2B5EF4-FFF2-40B4-BE49-F238E27FC236}">
                <a16:creationId xmlns:a16="http://schemas.microsoft.com/office/drawing/2014/main" id="{39DB392F-A918-A75A-2AE3-FD55D5F86F7C}"/>
              </a:ext>
            </a:extLst>
          </p:cNvPr>
          <p:cNvSpPr txBox="1">
            <a:spLocks noChangeArrowheads="1"/>
          </p:cNvSpPr>
          <p:nvPr/>
        </p:nvSpPr>
        <p:spPr bwMode="auto">
          <a:xfrm>
            <a:off x="4859338" y="4062413"/>
            <a:ext cx="2428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00"/>
                </a:solidFill>
                <a:cs typeface="Arial" panose="020B0604020202020204" pitchFamily="34" charset="0"/>
              </a:rPr>
              <a:t>Cervelet</a:t>
            </a:r>
          </a:p>
        </p:txBody>
      </p:sp>
      <p:sp>
        <p:nvSpPr>
          <p:cNvPr id="178189" name="Text Box 13">
            <a:extLst>
              <a:ext uri="{FF2B5EF4-FFF2-40B4-BE49-F238E27FC236}">
                <a16:creationId xmlns:a16="http://schemas.microsoft.com/office/drawing/2014/main" id="{C26136BD-FF94-EE6C-4D51-71458518F94D}"/>
              </a:ext>
            </a:extLst>
          </p:cNvPr>
          <p:cNvSpPr txBox="1">
            <a:spLocks noChangeArrowheads="1"/>
          </p:cNvSpPr>
          <p:nvPr/>
        </p:nvSpPr>
        <p:spPr bwMode="auto">
          <a:xfrm>
            <a:off x="179388" y="44450"/>
            <a:ext cx="8839200" cy="121126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 L’encéphale</a:t>
            </a:r>
          </a:p>
          <a:p>
            <a:pPr algn="ctr">
              <a:spcBef>
                <a:spcPct val="50000"/>
              </a:spcBef>
            </a:pPr>
            <a:r>
              <a:rPr lang="fr-FR" altLang="fr-FR" sz="2800" b="1">
                <a:solidFill>
                  <a:srgbClr val="0000FF"/>
                </a:solidFill>
                <a:cs typeface="Arial" panose="020B0604020202020204" pitchFamily="34" charset="0"/>
              </a:rPr>
              <a:t>2.b. Le cervelet</a:t>
            </a:r>
          </a:p>
        </p:txBody>
      </p:sp>
      <p:pic>
        <p:nvPicPr>
          <p:cNvPr id="178190" name="Picture 14">
            <a:extLst>
              <a:ext uri="{FF2B5EF4-FFF2-40B4-BE49-F238E27FC236}">
                <a16:creationId xmlns:a16="http://schemas.microsoft.com/office/drawing/2014/main" id="{D3DA23DC-146F-4F79-E269-C2D9AC32A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412875"/>
            <a:ext cx="3132138" cy="2493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dissolve">
                                      <p:cBhvr>
                                        <p:cTn id="7" dur="500"/>
                                        <p:tgtEl>
                                          <p:spTgt spid="17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a:extLst>
              <a:ext uri="{FF2B5EF4-FFF2-40B4-BE49-F238E27FC236}">
                <a16:creationId xmlns:a16="http://schemas.microsoft.com/office/drawing/2014/main" id="{F234C78A-CBD8-1780-E49E-7EED37534C18}"/>
              </a:ext>
            </a:extLst>
          </p:cNvPr>
          <p:cNvSpPr txBox="1">
            <a:spLocks noChangeArrowheads="1"/>
          </p:cNvSpPr>
          <p:nvPr/>
        </p:nvSpPr>
        <p:spPr bwMode="auto">
          <a:xfrm>
            <a:off x="304800" y="2286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Généralités</a:t>
            </a:r>
          </a:p>
        </p:txBody>
      </p:sp>
      <p:sp>
        <p:nvSpPr>
          <p:cNvPr id="179203" name="Text Box 3">
            <a:extLst>
              <a:ext uri="{FF2B5EF4-FFF2-40B4-BE49-F238E27FC236}">
                <a16:creationId xmlns:a16="http://schemas.microsoft.com/office/drawing/2014/main" id="{3F96665A-BC03-E2F7-2742-769D37D67792}"/>
              </a:ext>
            </a:extLst>
          </p:cNvPr>
          <p:cNvSpPr txBox="1">
            <a:spLocks noChangeArrowheads="1"/>
          </p:cNvSpPr>
          <p:nvPr/>
        </p:nvSpPr>
        <p:spPr bwMode="auto">
          <a:xfrm>
            <a:off x="228600" y="1114425"/>
            <a:ext cx="8763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Second système nerveux placé en parallèle sur l’axe moelle épinière – cerveau.</a:t>
            </a:r>
          </a:p>
        </p:txBody>
      </p:sp>
      <p:sp>
        <p:nvSpPr>
          <p:cNvPr id="179204" name="Text Box 4">
            <a:extLst>
              <a:ext uri="{FF2B5EF4-FFF2-40B4-BE49-F238E27FC236}">
                <a16:creationId xmlns:a16="http://schemas.microsoft.com/office/drawing/2014/main" id="{35991005-DC6B-AFF6-766C-3C70064EDF9D}"/>
              </a:ext>
            </a:extLst>
          </p:cNvPr>
          <p:cNvSpPr txBox="1">
            <a:spLocks noChangeArrowheads="1"/>
          </p:cNvSpPr>
          <p:nvPr/>
        </p:nvSpPr>
        <p:spPr bwMode="auto">
          <a:xfrm>
            <a:off x="228600" y="2481263"/>
            <a:ext cx="8763000" cy="210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Il s’y rattache :</a:t>
            </a:r>
          </a:p>
          <a:p>
            <a:pPr algn="ctr">
              <a:spcBef>
                <a:spcPct val="50000"/>
              </a:spcBef>
              <a:buFontTx/>
              <a:buChar char="•"/>
            </a:pPr>
            <a:r>
              <a:rPr lang="fr-FR" altLang="fr-FR" sz="2400" b="1">
                <a:cs typeface="Arial" panose="020B0604020202020204" pitchFamily="34" charset="0"/>
              </a:rPr>
              <a:t> Au niveau du PONT (tronc cérébral)</a:t>
            </a:r>
          </a:p>
          <a:p>
            <a:pPr algn="ctr">
              <a:spcBef>
                <a:spcPct val="50000"/>
              </a:spcBef>
              <a:buFontTx/>
              <a:buChar char="•"/>
            </a:pPr>
            <a:r>
              <a:rPr lang="fr-FR" altLang="fr-FR" sz="2400" b="1">
                <a:cs typeface="Arial" panose="020B0604020202020204" pitchFamily="34" charset="0"/>
              </a:rPr>
              <a:t> Par 6 points d’ancrage appelés pédoncules cérébelleux.</a:t>
            </a:r>
          </a:p>
          <a:p>
            <a:pPr algn="ctr">
              <a:spcBef>
                <a:spcPct val="50000"/>
              </a:spcBef>
            </a:pPr>
            <a:endParaRPr lang="fr-FR" altLang="fr-FR" sz="2400" b="1">
              <a:cs typeface="Arial" panose="020B0604020202020204" pitchFamily="34" charset="0"/>
            </a:endParaRPr>
          </a:p>
        </p:txBody>
      </p:sp>
      <p:grpSp>
        <p:nvGrpSpPr>
          <p:cNvPr id="179205" name="Group 5">
            <a:extLst>
              <a:ext uri="{FF2B5EF4-FFF2-40B4-BE49-F238E27FC236}">
                <a16:creationId xmlns:a16="http://schemas.microsoft.com/office/drawing/2014/main" id="{4676EC9E-724B-DCF5-9151-24BA26D93FB1}"/>
              </a:ext>
            </a:extLst>
          </p:cNvPr>
          <p:cNvGrpSpPr>
            <a:grpSpLocks/>
          </p:cNvGrpSpPr>
          <p:nvPr/>
        </p:nvGrpSpPr>
        <p:grpSpPr bwMode="auto">
          <a:xfrm>
            <a:off x="152400" y="4800600"/>
            <a:ext cx="8763000" cy="1801813"/>
            <a:chOff x="96" y="3024"/>
            <a:chExt cx="5520" cy="1135"/>
          </a:xfrm>
        </p:grpSpPr>
        <p:sp>
          <p:nvSpPr>
            <p:cNvPr id="179206" name="Text Box 6">
              <a:extLst>
                <a:ext uri="{FF2B5EF4-FFF2-40B4-BE49-F238E27FC236}">
                  <a16:creationId xmlns:a16="http://schemas.microsoft.com/office/drawing/2014/main" id="{B3EF03E9-9B46-40EF-0FD1-632804939E16}"/>
                </a:ext>
              </a:extLst>
            </p:cNvPr>
            <p:cNvSpPr txBox="1">
              <a:spLocks noChangeArrowheads="1"/>
            </p:cNvSpPr>
            <p:nvPr/>
          </p:nvSpPr>
          <p:spPr bwMode="auto">
            <a:xfrm>
              <a:off x="96" y="3024"/>
              <a:ext cx="5520" cy="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Les échanges d’information :</a:t>
              </a:r>
            </a:p>
            <a:p>
              <a:pPr algn="ctr">
                <a:spcBef>
                  <a:spcPct val="50000"/>
                </a:spcBef>
              </a:pPr>
              <a:r>
                <a:rPr lang="fr-FR" altLang="fr-FR" sz="2800" b="1">
                  <a:cs typeface="Arial" panose="020B0604020202020204" pitchFamily="34" charset="0"/>
                </a:rPr>
                <a:t>CERVELET			MOELLE EPINIERE</a:t>
              </a:r>
            </a:p>
            <a:p>
              <a:pPr algn="ctr">
                <a:spcBef>
                  <a:spcPct val="50000"/>
                </a:spcBef>
              </a:pPr>
              <a:r>
                <a:rPr lang="fr-FR" altLang="fr-FR" sz="2800" b="1">
                  <a:cs typeface="Arial" panose="020B0604020202020204" pitchFamily="34" charset="0"/>
                </a:rPr>
                <a:t>CERVELET 		CERVEAU.</a:t>
              </a:r>
            </a:p>
          </p:txBody>
        </p:sp>
        <p:sp>
          <p:nvSpPr>
            <p:cNvPr id="179207" name="Line 7">
              <a:extLst>
                <a:ext uri="{FF2B5EF4-FFF2-40B4-BE49-F238E27FC236}">
                  <a16:creationId xmlns:a16="http://schemas.microsoft.com/office/drawing/2014/main" id="{A31B4328-A9FC-7853-BFB4-3954DACC3A6B}"/>
                </a:ext>
              </a:extLst>
            </p:cNvPr>
            <p:cNvSpPr>
              <a:spLocks noChangeShapeType="1"/>
            </p:cNvSpPr>
            <p:nvPr/>
          </p:nvSpPr>
          <p:spPr bwMode="auto">
            <a:xfrm>
              <a:off x="1824" y="3504"/>
              <a:ext cx="105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79208" name="Line 8">
              <a:extLst>
                <a:ext uri="{FF2B5EF4-FFF2-40B4-BE49-F238E27FC236}">
                  <a16:creationId xmlns:a16="http://schemas.microsoft.com/office/drawing/2014/main" id="{A5D64C19-0854-0472-0C5B-2A80CE36730F}"/>
                </a:ext>
              </a:extLst>
            </p:cNvPr>
            <p:cNvSpPr>
              <a:spLocks noChangeShapeType="1"/>
            </p:cNvSpPr>
            <p:nvPr/>
          </p:nvSpPr>
          <p:spPr bwMode="auto">
            <a:xfrm>
              <a:off x="1824" y="3648"/>
              <a:ext cx="1056" cy="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79209" name="Line 9">
              <a:extLst>
                <a:ext uri="{FF2B5EF4-FFF2-40B4-BE49-F238E27FC236}">
                  <a16:creationId xmlns:a16="http://schemas.microsoft.com/office/drawing/2014/main" id="{8EC8B0F0-2C70-9536-2F33-DF6003B29612}"/>
                </a:ext>
              </a:extLst>
            </p:cNvPr>
            <p:cNvSpPr>
              <a:spLocks noChangeShapeType="1"/>
            </p:cNvSpPr>
            <p:nvPr/>
          </p:nvSpPr>
          <p:spPr bwMode="auto">
            <a:xfrm>
              <a:off x="2304" y="3936"/>
              <a:ext cx="105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79210" name="Line 10">
              <a:extLst>
                <a:ext uri="{FF2B5EF4-FFF2-40B4-BE49-F238E27FC236}">
                  <a16:creationId xmlns:a16="http://schemas.microsoft.com/office/drawing/2014/main" id="{584A4100-6E7C-34E9-2496-1FA5949D9037}"/>
                </a:ext>
              </a:extLst>
            </p:cNvPr>
            <p:cNvSpPr>
              <a:spLocks noChangeShapeType="1"/>
            </p:cNvSpPr>
            <p:nvPr/>
          </p:nvSpPr>
          <p:spPr bwMode="auto">
            <a:xfrm>
              <a:off x="2304" y="4080"/>
              <a:ext cx="1056" cy="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dissolve">
                                      <p:cBhvr>
                                        <p:cTn id="7" dur="5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9204">
                                            <p:txEl>
                                              <p:pRg st="0" end="0"/>
                                            </p:txEl>
                                          </p:spTgt>
                                        </p:tgtEl>
                                        <p:attrNameLst>
                                          <p:attrName>style.visibility</p:attrName>
                                        </p:attrNameLst>
                                      </p:cBhvr>
                                      <p:to>
                                        <p:strVal val="visible"/>
                                      </p:to>
                                    </p:set>
                                    <p:animEffect transition="in" filter="dissolve">
                                      <p:cBhvr>
                                        <p:cTn id="12" dur="500"/>
                                        <p:tgtEl>
                                          <p:spTgt spid="1792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9204">
                                            <p:txEl>
                                              <p:pRg st="1" end="1"/>
                                            </p:txEl>
                                          </p:spTgt>
                                        </p:tgtEl>
                                        <p:attrNameLst>
                                          <p:attrName>style.visibility</p:attrName>
                                        </p:attrNameLst>
                                      </p:cBhvr>
                                      <p:to>
                                        <p:strVal val="visible"/>
                                      </p:to>
                                    </p:set>
                                    <p:animEffect transition="in" filter="dissolve">
                                      <p:cBhvr>
                                        <p:cTn id="17" dur="500"/>
                                        <p:tgtEl>
                                          <p:spTgt spid="17920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79204">
                                            <p:txEl>
                                              <p:pRg st="2" end="2"/>
                                            </p:txEl>
                                          </p:spTgt>
                                        </p:tgtEl>
                                        <p:attrNameLst>
                                          <p:attrName>style.visibility</p:attrName>
                                        </p:attrNameLst>
                                      </p:cBhvr>
                                      <p:to>
                                        <p:strVal val="visible"/>
                                      </p:to>
                                    </p:set>
                                    <p:animEffect transition="in" filter="dissolve">
                                      <p:cBhvr>
                                        <p:cTn id="22" dur="500"/>
                                        <p:tgtEl>
                                          <p:spTgt spid="17920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79205"/>
                                        </p:tgtEl>
                                        <p:attrNameLst>
                                          <p:attrName>style.visibility</p:attrName>
                                        </p:attrNameLst>
                                      </p:cBhvr>
                                      <p:to>
                                        <p:strVal val="visible"/>
                                      </p:to>
                                    </p:set>
                                    <p:animEffect transition="in" filter="dissolve">
                                      <p:cBhvr>
                                        <p:cTn id="27" dur="500"/>
                                        <p:tgtEl>
                                          <p:spTgt spid="179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utoUpdateAnimBg="0"/>
      <p:bldP spid="17920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Text Box 4">
            <a:extLst>
              <a:ext uri="{FF2B5EF4-FFF2-40B4-BE49-F238E27FC236}">
                <a16:creationId xmlns:a16="http://schemas.microsoft.com/office/drawing/2014/main" id="{84D44682-22C3-5755-4E91-D84BE0622944}"/>
              </a:ext>
            </a:extLst>
          </p:cNvPr>
          <p:cNvSpPr txBox="1">
            <a:spLocks noChangeArrowheads="1"/>
          </p:cNvSpPr>
          <p:nvPr/>
        </p:nvSpPr>
        <p:spPr bwMode="auto">
          <a:xfrm>
            <a:off x="304800" y="2286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800" b="1">
                <a:cs typeface="Arial" panose="020B0604020202020204" pitchFamily="34" charset="0"/>
              </a:rPr>
              <a:t>Cervelet</a:t>
            </a:r>
          </a:p>
        </p:txBody>
      </p:sp>
      <p:pic>
        <p:nvPicPr>
          <p:cNvPr id="209925" name="Picture 5">
            <a:extLst>
              <a:ext uri="{FF2B5EF4-FFF2-40B4-BE49-F238E27FC236}">
                <a16:creationId xmlns:a16="http://schemas.microsoft.com/office/drawing/2014/main" id="{5819F582-4AF8-C058-98EE-0822D1595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5976938" cy="6813550"/>
          </a:xfrm>
          <a:prstGeom prst="rect">
            <a:avLst/>
          </a:prstGeom>
          <a:noFill/>
          <a:extLst>
            <a:ext uri="{909E8E84-426E-40DD-AFC4-6F175D3DCCD1}">
              <a14:hiddenFill xmlns:a14="http://schemas.microsoft.com/office/drawing/2010/main">
                <a:solidFill>
                  <a:srgbClr val="FFFFFF"/>
                </a:solidFill>
              </a14:hiddenFill>
            </a:ext>
          </a:extLst>
        </p:spPr>
      </p:pic>
      <p:sp>
        <p:nvSpPr>
          <p:cNvPr id="209926" name="Text Box 6">
            <a:extLst>
              <a:ext uri="{FF2B5EF4-FFF2-40B4-BE49-F238E27FC236}">
                <a16:creationId xmlns:a16="http://schemas.microsoft.com/office/drawing/2014/main" id="{FF9A9753-C89B-E2A3-0730-89FE08AA84F8}"/>
              </a:ext>
            </a:extLst>
          </p:cNvPr>
          <p:cNvSpPr txBox="1">
            <a:spLocks noChangeArrowheads="1"/>
          </p:cNvSpPr>
          <p:nvPr/>
        </p:nvSpPr>
        <p:spPr bwMode="auto">
          <a:xfrm>
            <a:off x="2266950" y="476250"/>
            <a:ext cx="13684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Avant</a:t>
            </a:r>
          </a:p>
        </p:txBody>
      </p:sp>
      <p:sp>
        <p:nvSpPr>
          <p:cNvPr id="209927" name="Text Box 7">
            <a:extLst>
              <a:ext uri="{FF2B5EF4-FFF2-40B4-BE49-F238E27FC236}">
                <a16:creationId xmlns:a16="http://schemas.microsoft.com/office/drawing/2014/main" id="{B85AB90D-9392-4089-5FDB-6C526F6E524E}"/>
              </a:ext>
            </a:extLst>
          </p:cNvPr>
          <p:cNvSpPr txBox="1">
            <a:spLocks noChangeArrowheads="1"/>
          </p:cNvSpPr>
          <p:nvPr/>
        </p:nvSpPr>
        <p:spPr bwMode="auto">
          <a:xfrm>
            <a:off x="2266950" y="3998913"/>
            <a:ext cx="13684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Arrière</a:t>
            </a:r>
          </a:p>
        </p:txBody>
      </p:sp>
      <p:sp>
        <p:nvSpPr>
          <p:cNvPr id="209928" name="Text Box 8">
            <a:extLst>
              <a:ext uri="{FF2B5EF4-FFF2-40B4-BE49-F238E27FC236}">
                <a16:creationId xmlns:a16="http://schemas.microsoft.com/office/drawing/2014/main" id="{42FD68C4-C2B2-FBEB-46D2-3BA661E886F3}"/>
              </a:ext>
            </a:extLst>
          </p:cNvPr>
          <p:cNvSpPr txBox="1">
            <a:spLocks noChangeArrowheads="1"/>
          </p:cNvSpPr>
          <p:nvPr/>
        </p:nvSpPr>
        <p:spPr bwMode="auto">
          <a:xfrm>
            <a:off x="2266950" y="1104900"/>
            <a:ext cx="1368425" cy="595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Vermis</a:t>
            </a:r>
          </a:p>
          <a:p>
            <a:pPr algn="ctr">
              <a:spcBef>
                <a:spcPct val="50000"/>
              </a:spcBef>
            </a:pPr>
            <a:endParaRPr lang="fr-FR" altLang="fr-FR" sz="1000" b="1"/>
          </a:p>
        </p:txBody>
      </p:sp>
      <p:sp>
        <p:nvSpPr>
          <p:cNvPr id="209929" name="Line 9">
            <a:extLst>
              <a:ext uri="{FF2B5EF4-FFF2-40B4-BE49-F238E27FC236}">
                <a16:creationId xmlns:a16="http://schemas.microsoft.com/office/drawing/2014/main" id="{86EE0C65-5588-05B0-09AA-46894EF74443}"/>
              </a:ext>
            </a:extLst>
          </p:cNvPr>
          <p:cNvSpPr>
            <a:spLocks noChangeShapeType="1"/>
          </p:cNvSpPr>
          <p:nvPr/>
        </p:nvSpPr>
        <p:spPr bwMode="auto">
          <a:xfrm>
            <a:off x="2914650" y="1412875"/>
            <a:ext cx="0" cy="430213"/>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9930" name="Text Box 10">
            <a:extLst>
              <a:ext uri="{FF2B5EF4-FFF2-40B4-BE49-F238E27FC236}">
                <a16:creationId xmlns:a16="http://schemas.microsoft.com/office/drawing/2014/main" id="{66066F8F-8A75-BF38-5276-67380BAD52D4}"/>
              </a:ext>
            </a:extLst>
          </p:cNvPr>
          <p:cNvSpPr txBox="1">
            <a:spLocks noChangeArrowheads="1"/>
          </p:cNvSpPr>
          <p:nvPr/>
        </p:nvSpPr>
        <p:spPr bwMode="auto">
          <a:xfrm>
            <a:off x="1258888" y="4508500"/>
            <a:ext cx="345757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i="1"/>
              <a:t>Cervelet face supérieure</a:t>
            </a:r>
          </a:p>
        </p:txBody>
      </p:sp>
      <p:sp>
        <p:nvSpPr>
          <p:cNvPr id="209931" name="Text Box 11">
            <a:extLst>
              <a:ext uri="{FF2B5EF4-FFF2-40B4-BE49-F238E27FC236}">
                <a16:creationId xmlns:a16="http://schemas.microsoft.com/office/drawing/2014/main" id="{6B8B15AC-B843-0FFF-2166-ECEF740EAD70}"/>
              </a:ext>
            </a:extLst>
          </p:cNvPr>
          <p:cNvSpPr txBox="1">
            <a:spLocks noChangeArrowheads="1"/>
          </p:cNvSpPr>
          <p:nvPr/>
        </p:nvSpPr>
        <p:spPr bwMode="auto">
          <a:xfrm>
            <a:off x="4643438" y="1766888"/>
            <a:ext cx="18002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Lobe latéral</a:t>
            </a:r>
          </a:p>
        </p:txBody>
      </p:sp>
      <p:sp>
        <p:nvSpPr>
          <p:cNvPr id="209932" name="Line 12">
            <a:extLst>
              <a:ext uri="{FF2B5EF4-FFF2-40B4-BE49-F238E27FC236}">
                <a16:creationId xmlns:a16="http://schemas.microsoft.com/office/drawing/2014/main" id="{04CBC702-29C2-CCDF-9E1C-CAFFC0D586E0}"/>
              </a:ext>
            </a:extLst>
          </p:cNvPr>
          <p:cNvSpPr>
            <a:spLocks noChangeShapeType="1"/>
          </p:cNvSpPr>
          <p:nvPr/>
        </p:nvSpPr>
        <p:spPr bwMode="auto">
          <a:xfrm flipH="1">
            <a:off x="4427538" y="2133600"/>
            <a:ext cx="576262"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Text Box 3">
            <a:extLst>
              <a:ext uri="{FF2B5EF4-FFF2-40B4-BE49-F238E27FC236}">
                <a16:creationId xmlns:a16="http://schemas.microsoft.com/office/drawing/2014/main" id="{06B601A8-0E9C-8064-D2FC-F7DAFF279B01}"/>
              </a:ext>
            </a:extLst>
          </p:cNvPr>
          <p:cNvSpPr txBox="1">
            <a:spLocks noChangeArrowheads="1"/>
          </p:cNvSpPr>
          <p:nvPr/>
        </p:nvSpPr>
        <p:spPr bwMode="auto">
          <a:xfrm>
            <a:off x="228600" y="1128713"/>
            <a:ext cx="87630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VERMIS :</a:t>
            </a:r>
          </a:p>
          <a:p>
            <a:pPr algn="ctr">
              <a:spcBef>
                <a:spcPct val="50000"/>
              </a:spcBef>
            </a:pPr>
            <a:r>
              <a:rPr lang="fr-FR" altLang="fr-FR" sz="2400" b="1">
                <a:cs typeface="Arial" panose="020B0604020202020204" pitchFamily="34" charset="0"/>
              </a:rPr>
              <a:t>fonction posturale</a:t>
            </a:r>
          </a:p>
        </p:txBody>
      </p:sp>
      <p:sp>
        <p:nvSpPr>
          <p:cNvPr id="182276" name="Text Box 4">
            <a:extLst>
              <a:ext uri="{FF2B5EF4-FFF2-40B4-BE49-F238E27FC236}">
                <a16:creationId xmlns:a16="http://schemas.microsoft.com/office/drawing/2014/main" id="{334F241D-37F9-2FE8-6086-C435AA8403E6}"/>
              </a:ext>
            </a:extLst>
          </p:cNvPr>
          <p:cNvSpPr txBox="1">
            <a:spLocks noChangeArrowheads="1"/>
          </p:cNvSpPr>
          <p:nvPr/>
        </p:nvSpPr>
        <p:spPr bwMode="auto">
          <a:xfrm>
            <a:off x="228600" y="2711450"/>
            <a:ext cx="8763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CERVELET INTERMEDIAIRE :</a:t>
            </a:r>
          </a:p>
          <a:p>
            <a:pPr algn="ctr">
              <a:spcBef>
                <a:spcPct val="50000"/>
              </a:spcBef>
            </a:pPr>
            <a:r>
              <a:rPr lang="fr-FR" altLang="fr-FR" sz="2400" b="1">
                <a:cs typeface="Arial" panose="020B0604020202020204" pitchFamily="34" charset="0"/>
              </a:rPr>
              <a:t>Contrôle des mouvements en cours d’exécution</a:t>
            </a:r>
          </a:p>
        </p:txBody>
      </p:sp>
      <p:sp>
        <p:nvSpPr>
          <p:cNvPr id="182277" name="Text Box 5">
            <a:extLst>
              <a:ext uri="{FF2B5EF4-FFF2-40B4-BE49-F238E27FC236}">
                <a16:creationId xmlns:a16="http://schemas.microsoft.com/office/drawing/2014/main" id="{E22981D7-D84A-F735-78F7-A81490CC6D83}"/>
              </a:ext>
            </a:extLst>
          </p:cNvPr>
          <p:cNvSpPr txBox="1">
            <a:spLocks noChangeArrowheads="1"/>
          </p:cNvSpPr>
          <p:nvPr/>
        </p:nvSpPr>
        <p:spPr bwMode="auto">
          <a:xfrm>
            <a:off x="228600" y="4391025"/>
            <a:ext cx="8763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CERVELET LATERAL :</a:t>
            </a:r>
          </a:p>
          <a:p>
            <a:pPr algn="ctr">
              <a:spcBef>
                <a:spcPct val="50000"/>
              </a:spcBef>
            </a:pPr>
            <a:r>
              <a:rPr lang="fr-FR" altLang="fr-FR" sz="2400" b="1">
                <a:cs typeface="Arial" panose="020B0604020202020204" pitchFamily="34" charset="0"/>
              </a:rPr>
              <a:t>Réglage des paramètres de l’exécution (force, vitesse, amplitude).</a:t>
            </a:r>
          </a:p>
          <a:p>
            <a:pPr algn="ctr">
              <a:spcBef>
                <a:spcPct val="50000"/>
              </a:spcBef>
            </a:pPr>
            <a:r>
              <a:rPr lang="fr-FR" altLang="fr-FR" sz="2400" b="1">
                <a:cs typeface="Arial" panose="020B0604020202020204" pitchFamily="34" charset="0"/>
              </a:rPr>
              <a:t>Apprentissage d’un mouvement nouveau.</a:t>
            </a:r>
          </a:p>
        </p:txBody>
      </p:sp>
      <p:sp>
        <p:nvSpPr>
          <p:cNvPr id="182278" name="Text Box 6">
            <a:extLst>
              <a:ext uri="{FF2B5EF4-FFF2-40B4-BE49-F238E27FC236}">
                <a16:creationId xmlns:a16="http://schemas.microsoft.com/office/drawing/2014/main" id="{8E6C4FA7-BC47-AB92-5799-59F148297D0E}"/>
              </a:ext>
            </a:extLst>
          </p:cNvPr>
          <p:cNvSpPr txBox="1">
            <a:spLocks noChangeArrowheads="1"/>
          </p:cNvSpPr>
          <p:nvPr/>
        </p:nvSpPr>
        <p:spPr bwMode="auto">
          <a:xfrm>
            <a:off x="304800" y="2286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Les fonctions motrices du cervelet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2275"/>
                                        </p:tgtEl>
                                        <p:attrNameLst>
                                          <p:attrName>style.visibility</p:attrName>
                                        </p:attrNameLst>
                                      </p:cBhvr>
                                      <p:to>
                                        <p:strVal val="visible"/>
                                      </p:to>
                                    </p:set>
                                    <p:animEffect transition="in" filter="dissolve">
                                      <p:cBhvr>
                                        <p:cTn id="7" dur="500"/>
                                        <p:tgtEl>
                                          <p:spTgt spid="182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2276">
                                            <p:txEl>
                                              <p:pRg st="0" end="0"/>
                                            </p:txEl>
                                          </p:spTgt>
                                        </p:tgtEl>
                                        <p:attrNameLst>
                                          <p:attrName>style.visibility</p:attrName>
                                        </p:attrNameLst>
                                      </p:cBhvr>
                                      <p:to>
                                        <p:strVal val="visible"/>
                                      </p:to>
                                    </p:set>
                                    <p:animEffect transition="in" filter="dissolve">
                                      <p:cBhvr>
                                        <p:cTn id="12" dur="500"/>
                                        <p:tgtEl>
                                          <p:spTgt spid="18227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2276">
                                            <p:txEl>
                                              <p:pRg st="1" end="1"/>
                                            </p:txEl>
                                          </p:spTgt>
                                        </p:tgtEl>
                                        <p:attrNameLst>
                                          <p:attrName>style.visibility</p:attrName>
                                        </p:attrNameLst>
                                      </p:cBhvr>
                                      <p:to>
                                        <p:strVal val="visible"/>
                                      </p:to>
                                    </p:set>
                                    <p:animEffect transition="in" filter="dissolve">
                                      <p:cBhvr>
                                        <p:cTn id="17" dur="500"/>
                                        <p:tgtEl>
                                          <p:spTgt spid="18227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2277">
                                            <p:txEl>
                                              <p:pRg st="0" end="0"/>
                                            </p:txEl>
                                          </p:spTgt>
                                        </p:tgtEl>
                                        <p:attrNameLst>
                                          <p:attrName>style.visibility</p:attrName>
                                        </p:attrNameLst>
                                      </p:cBhvr>
                                      <p:to>
                                        <p:strVal val="visible"/>
                                      </p:to>
                                    </p:set>
                                    <p:animEffect transition="in" filter="dissolve">
                                      <p:cBhvr>
                                        <p:cTn id="22" dur="500"/>
                                        <p:tgtEl>
                                          <p:spTgt spid="18227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2277">
                                            <p:txEl>
                                              <p:pRg st="1" end="1"/>
                                            </p:txEl>
                                          </p:spTgt>
                                        </p:tgtEl>
                                        <p:attrNameLst>
                                          <p:attrName>style.visibility</p:attrName>
                                        </p:attrNameLst>
                                      </p:cBhvr>
                                      <p:to>
                                        <p:strVal val="visible"/>
                                      </p:to>
                                    </p:set>
                                    <p:animEffect transition="in" filter="dissolve">
                                      <p:cBhvr>
                                        <p:cTn id="27" dur="500"/>
                                        <p:tgtEl>
                                          <p:spTgt spid="18227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82277">
                                            <p:txEl>
                                              <p:pRg st="2" end="2"/>
                                            </p:txEl>
                                          </p:spTgt>
                                        </p:tgtEl>
                                        <p:attrNameLst>
                                          <p:attrName>style.visibility</p:attrName>
                                        </p:attrNameLst>
                                      </p:cBhvr>
                                      <p:to>
                                        <p:strVal val="visible"/>
                                      </p:to>
                                    </p:set>
                                    <p:animEffect transition="in" filter="dissolve">
                                      <p:cBhvr>
                                        <p:cTn id="32" dur="500"/>
                                        <p:tgtEl>
                                          <p:spTgt spid="182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autoUpdateAnimBg="0"/>
      <p:bldP spid="182276" grpId="0" build="p" autoUpdateAnimBg="0"/>
      <p:bldP spid="18227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57" name="Picture 13">
            <a:extLst>
              <a:ext uri="{FF2B5EF4-FFF2-40B4-BE49-F238E27FC236}">
                <a16:creationId xmlns:a16="http://schemas.microsoft.com/office/drawing/2014/main" id="{E912C374-8278-C915-153A-499FDFD77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2138" y="0"/>
            <a:ext cx="3471862" cy="3933825"/>
          </a:xfrm>
          <a:prstGeom prst="rect">
            <a:avLst/>
          </a:prstGeom>
          <a:noFill/>
          <a:extLst>
            <a:ext uri="{909E8E84-426E-40DD-AFC4-6F175D3DCCD1}">
              <a14:hiddenFill xmlns:a14="http://schemas.microsoft.com/office/drawing/2010/main">
                <a:solidFill>
                  <a:srgbClr val="FFFFFF"/>
                </a:solidFill>
              </a14:hiddenFill>
            </a:ext>
          </a:extLst>
        </p:spPr>
      </p:pic>
      <p:sp>
        <p:nvSpPr>
          <p:cNvPr id="210951" name="Text Box 7">
            <a:extLst>
              <a:ext uri="{FF2B5EF4-FFF2-40B4-BE49-F238E27FC236}">
                <a16:creationId xmlns:a16="http://schemas.microsoft.com/office/drawing/2014/main" id="{F7488456-A564-2747-2500-4A1E6D7FB901}"/>
              </a:ext>
            </a:extLst>
          </p:cNvPr>
          <p:cNvSpPr txBox="1">
            <a:spLocks noChangeArrowheads="1"/>
          </p:cNvSpPr>
          <p:nvPr/>
        </p:nvSpPr>
        <p:spPr bwMode="auto">
          <a:xfrm>
            <a:off x="304800" y="115888"/>
            <a:ext cx="868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800" b="1">
                <a:cs typeface="Arial" panose="020B0604020202020204" pitchFamily="34" charset="0"/>
              </a:rPr>
              <a:t>Cervelet</a:t>
            </a:r>
          </a:p>
        </p:txBody>
      </p:sp>
      <p:pic>
        <p:nvPicPr>
          <p:cNvPr id="210948" name="Picture 4">
            <a:extLst>
              <a:ext uri="{FF2B5EF4-FFF2-40B4-BE49-F238E27FC236}">
                <a16:creationId xmlns:a16="http://schemas.microsoft.com/office/drawing/2014/main" id="{770614B3-EEB3-D6F9-0B9A-35EB63FC1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0"/>
            <a:ext cx="3770312" cy="6831013"/>
          </a:xfrm>
          <a:prstGeom prst="rect">
            <a:avLst/>
          </a:prstGeom>
          <a:noFill/>
          <a:extLst>
            <a:ext uri="{909E8E84-426E-40DD-AFC4-6F175D3DCCD1}">
              <a14:hiddenFill xmlns:a14="http://schemas.microsoft.com/office/drawing/2010/main">
                <a:solidFill>
                  <a:srgbClr val="FFFFFF"/>
                </a:solidFill>
              </a14:hiddenFill>
            </a:ext>
          </a:extLst>
        </p:spPr>
      </p:pic>
      <p:sp>
        <p:nvSpPr>
          <p:cNvPr id="210958" name="Text Box 14">
            <a:extLst>
              <a:ext uri="{FF2B5EF4-FFF2-40B4-BE49-F238E27FC236}">
                <a16:creationId xmlns:a16="http://schemas.microsoft.com/office/drawing/2014/main" id="{918E1E72-9F43-B5DF-4430-0BDEB0120D07}"/>
              </a:ext>
            </a:extLst>
          </p:cNvPr>
          <p:cNvSpPr txBox="1">
            <a:spLocks noChangeArrowheads="1"/>
          </p:cNvSpPr>
          <p:nvPr/>
        </p:nvSpPr>
        <p:spPr bwMode="auto">
          <a:xfrm>
            <a:off x="3924300" y="4443413"/>
            <a:ext cx="5076825"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Cortex cérébelleux : analyse et corrige les commandes motrices</a:t>
            </a:r>
          </a:p>
          <a:p>
            <a:pPr algn="just">
              <a:spcBef>
                <a:spcPct val="50000"/>
              </a:spcBef>
              <a:buFontTx/>
              <a:buChar char="-"/>
            </a:pPr>
            <a:r>
              <a:rPr lang="fr-FR" altLang="fr-FR" sz="2000"/>
              <a:t> Noyau dentelé : reçoit les fibres efférentes des hémisphères cérébelleux</a:t>
            </a:r>
          </a:p>
          <a:p>
            <a:pPr algn="just">
              <a:spcBef>
                <a:spcPct val="50000"/>
              </a:spcBef>
              <a:buFontTx/>
              <a:buChar char="-"/>
            </a:pPr>
            <a:r>
              <a:rPr lang="fr-FR" altLang="fr-FR" sz="2000"/>
              <a:t> Embolus, globulus, noyau du toît : reçoivent les fibres efférentes du vermis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24" name="Group 4">
            <a:extLst>
              <a:ext uri="{FF2B5EF4-FFF2-40B4-BE49-F238E27FC236}">
                <a16:creationId xmlns:a16="http://schemas.microsoft.com/office/drawing/2014/main" id="{08D6E759-0B88-8031-EF3B-0467926BD8C4}"/>
              </a:ext>
            </a:extLst>
          </p:cNvPr>
          <p:cNvGrpSpPr>
            <a:grpSpLocks/>
          </p:cNvGrpSpPr>
          <p:nvPr/>
        </p:nvGrpSpPr>
        <p:grpSpPr bwMode="auto">
          <a:xfrm>
            <a:off x="2339975" y="2041525"/>
            <a:ext cx="4495800" cy="2819400"/>
            <a:chOff x="1392" y="1200"/>
            <a:chExt cx="2832" cy="1776"/>
          </a:xfrm>
        </p:grpSpPr>
        <p:sp>
          <p:nvSpPr>
            <p:cNvPr id="184325" name="Rectangle 5">
              <a:extLst>
                <a:ext uri="{FF2B5EF4-FFF2-40B4-BE49-F238E27FC236}">
                  <a16:creationId xmlns:a16="http://schemas.microsoft.com/office/drawing/2014/main" id="{398F5F39-4DDE-D8E7-0304-078265CC84BF}"/>
                </a:ext>
              </a:extLst>
            </p:cNvPr>
            <p:cNvSpPr>
              <a:spLocks noChangeArrowheads="1"/>
            </p:cNvSpPr>
            <p:nvPr/>
          </p:nvSpPr>
          <p:spPr bwMode="auto">
            <a:xfrm>
              <a:off x="1392" y="1200"/>
              <a:ext cx="1296" cy="177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84326" name="Rectangle 6">
              <a:extLst>
                <a:ext uri="{FF2B5EF4-FFF2-40B4-BE49-F238E27FC236}">
                  <a16:creationId xmlns:a16="http://schemas.microsoft.com/office/drawing/2014/main" id="{B8123B0E-0EB0-4AA0-CA7C-482D2AC1E4ED}"/>
                </a:ext>
              </a:extLst>
            </p:cNvPr>
            <p:cNvSpPr>
              <a:spLocks noChangeArrowheads="1"/>
            </p:cNvSpPr>
            <p:nvPr/>
          </p:nvSpPr>
          <p:spPr bwMode="auto">
            <a:xfrm>
              <a:off x="2928" y="1200"/>
              <a:ext cx="1296" cy="177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184327" name="Text Box 7">
            <a:extLst>
              <a:ext uri="{FF2B5EF4-FFF2-40B4-BE49-F238E27FC236}">
                <a16:creationId xmlns:a16="http://schemas.microsoft.com/office/drawing/2014/main" id="{64B49F51-DE3D-4ECC-5D58-89AAC97722CC}"/>
              </a:ext>
            </a:extLst>
          </p:cNvPr>
          <p:cNvSpPr txBox="1">
            <a:spLocks noChangeArrowheads="1"/>
          </p:cNvSpPr>
          <p:nvPr/>
        </p:nvSpPr>
        <p:spPr bwMode="auto">
          <a:xfrm>
            <a:off x="107950" y="2879725"/>
            <a:ext cx="23764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Hémisphère droit</a:t>
            </a:r>
          </a:p>
        </p:txBody>
      </p:sp>
      <p:sp>
        <p:nvSpPr>
          <p:cNvPr id="184328" name="Text Box 8">
            <a:extLst>
              <a:ext uri="{FF2B5EF4-FFF2-40B4-BE49-F238E27FC236}">
                <a16:creationId xmlns:a16="http://schemas.microsoft.com/office/drawing/2014/main" id="{4ADC29DB-1963-4C3F-A14E-B863724C7135}"/>
              </a:ext>
            </a:extLst>
          </p:cNvPr>
          <p:cNvSpPr txBox="1">
            <a:spLocks noChangeArrowheads="1"/>
          </p:cNvSpPr>
          <p:nvPr/>
        </p:nvSpPr>
        <p:spPr bwMode="auto">
          <a:xfrm>
            <a:off x="6610350" y="2879725"/>
            <a:ext cx="25336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Hémisphère gauche</a:t>
            </a:r>
          </a:p>
        </p:txBody>
      </p:sp>
      <p:grpSp>
        <p:nvGrpSpPr>
          <p:cNvPr id="184329" name="Group 9">
            <a:extLst>
              <a:ext uri="{FF2B5EF4-FFF2-40B4-BE49-F238E27FC236}">
                <a16:creationId xmlns:a16="http://schemas.microsoft.com/office/drawing/2014/main" id="{5347656E-6BA8-43D9-CFB1-91384F38EB2B}"/>
              </a:ext>
            </a:extLst>
          </p:cNvPr>
          <p:cNvGrpSpPr>
            <a:grpSpLocks/>
          </p:cNvGrpSpPr>
          <p:nvPr/>
        </p:nvGrpSpPr>
        <p:grpSpPr bwMode="auto">
          <a:xfrm>
            <a:off x="3482975" y="2879725"/>
            <a:ext cx="2209800" cy="3536950"/>
            <a:chOff x="2112" y="1728"/>
            <a:chExt cx="1392" cy="2228"/>
          </a:xfrm>
        </p:grpSpPr>
        <p:grpSp>
          <p:nvGrpSpPr>
            <p:cNvPr id="184330" name="Group 10">
              <a:extLst>
                <a:ext uri="{FF2B5EF4-FFF2-40B4-BE49-F238E27FC236}">
                  <a16:creationId xmlns:a16="http://schemas.microsoft.com/office/drawing/2014/main" id="{D2EE7E97-EC0C-DD88-3548-A225E4301C05}"/>
                </a:ext>
              </a:extLst>
            </p:cNvPr>
            <p:cNvGrpSpPr>
              <a:grpSpLocks/>
            </p:cNvGrpSpPr>
            <p:nvPr/>
          </p:nvGrpSpPr>
          <p:grpSpPr bwMode="auto">
            <a:xfrm>
              <a:off x="2688" y="1728"/>
              <a:ext cx="240" cy="768"/>
              <a:chOff x="2688" y="1728"/>
              <a:chExt cx="240" cy="768"/>
            </a:xfrm>
          </p:grpSpPr>
          <p:sp>
            <p:nvSpPr>
              <p:cNvPr id="184331" name="Line 11">
                <a:extLst>
                  <a:ext uri="{FF2B5EF4-FFF2-40B4-BE49-F238E27FC236}">
                    <a16:creationId xmlns:a16="http://schemas.microsoft.com/office/drawing/2014/main" id="{5F6DB604-5699-BF9A-6008-048F4825D58C}"/>
                  </a:ext>
                </a:extLst>
              </p:cNvPr>
              <p:cNvSpPr>
                <a:spLocks noChangeShapeType="1"/>
              </p:cNvSpPr>
              <p:nvPr/>
            </p:nvSpPr>
            <p:spPr bwMode="auto">
              <a:xfrm>
                <a:off x="2688" y="1728"/>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2" name="Line 12">
                <a:extLst>
                  <a:ext uri="{FF2B5EF4-FFF2-40B4-BE49-F238E27FC236}">
                    <a16:creationId xmlns:a16="http://schemas.microsoft.com/office/drawing/2014/main" id="{6DA1BA58-76E6-0A8C-4C39-86F9BEE808C5}"/>
                  </a:ext>
                </a:extLst>
              </p:cNvPr>
              <p:cNvSpPr>
                <a:spLocks noChangeShapeType="1"/>
              </p:cNvSpPr>
              <p:nvPr/>
            </p:nvSpPr>
            <p:spPr bwMode="auto">
              <a:xfrm>
                <a:off x="2688" y="1824"/>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3" name="Line 13">
                <a:extLst>
                  <a:ext uri="{FF2B5EF4-FFF2-40B4-BE49-F238E27FC236}">
                    <a16:creationId xmlns:a16="http://schemas.microsoft.com/office/drawing/2014/main" id="{CECF4D24-ED1D-1C4E-82E7-D3087C8DA2B2}"/>
                  </a:ext>
                </a:extLst>
              </p:cNvPr>
              <p:cNvSpPr>
                <a:spLocks noChangeShapeType="1"/>
              </p:cNvSpPr>
              <p:nvPr/>
            </p:nvSpPr>
            <p:spPr bwMode="auto">
              <a:xfrm>
                <a:off x="2688" y="1920"/>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4" name="Line 14">
                <a:extLst>
                  <a:ext uri="{FF2B5EF4-FFF2-40B4-BE49-F238E27FC236}">
                    <a16:creationId xmlns:a16="http://schemas.microsoft.com/office/drawing/2014/main" id="{1EB6F18A-0ECC-1CE4-4FBC-64950A0B9518}"/>
                  </a:ext>
                </a:extLst>
              </p:cNvPr>
              <p:cNvSpPr>
                <a:spLocks noChangeShapeType="1"/>
              </p:cNvSpPr>
              <p:nvPr/>
            </p:nvSpPr>
            <p:spPr bwMode="auto">
              <a:xfrm>
                <a:off x="2688" y="2016"/>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5" name="Line 15">
                <a:extLst>
                  <a:ext uri="{FF2B5EF4-FFF2-40B4-BE49-F238E27FC236}">
                    <a16:creationId xmlns:a16="http://schemas.microsoft.com/office/drawing/2014/main" id="{F79458A9-CCD3-9162-5E55-98E32245737D}"/>
                  </a:ext>
                </a:extLst>
              </p:cNvPr>
              <p:cNvSpPr>
                <a:spLocks noChangeShapeType="1"/>
              </p:cNvSpPr>
              <p:nvPr/>
            </p:nvSpPr>
            <p:spPr bwMode="auto">
              <a:xfrm>
                <a:off x="2688" y="2112"/>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6" name="Line 16">
                <a:extLst>
                  <a:ext uri="{FF2B5EF4-FFF2-40B4-BE49-F238E27FC236}">
                    <a16:creationId xmlns:a16="http://schemas.microsoft.com/office/drawing/2014/main" id="{ECA7581D-5E0A-CBC4-F68E-50979FD5EE7D}"/>
                  </a:ext>
                </a:extLst>
              </p:cNvPr>
              <p:cNvSpPr>
                <a:spLocks noChangeShapeType="1"/>
              </p:cNvSpPr>
              <p:nvPr/>
            </p:nvSpPr>
            <p:spPr bwMode="auto">
              <a:xfrm>
                <a:off x="2688" y="2208"/>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7" name="Line 17">
                <a:extLst>
                  <a:ext uri="{FF2B5EF4-FFF2-40B4-BE49-F238E27FC236}">
                    <a16:creationId xmlns:a16="http://schemas.microsoft.com/office/drawing/2014/main" id="{1D9FB53B-530C-E07D-FF66-999C7BEAF918}"/>
                  </a:ext>
                </a:extLst>
              </p:cNvPr>
              <p:cNvSpPr>
                <a:spLocks noChangeShapeType="1"/>
              </p:cNvSpPr>
              <p:nvPr/>
            </p:nvSpPr>
            <p:spPr bwMode="auto">
              <a:xfrm>
                <a:off x="2688" y="2304"/>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8" name="Line 18">
                <a:extLst>
                  <a:ext uri="{FF2B5EF4-FFF2-40B4-BE49-F238E27FC236}">
                    <a16:creationId xmlns:a16="http://schemas.microsoft.com/office/drawing/2014/main" id="{843F524F-5B49-D712-D02D-99AE4876777C}"/>
                  </a:ext>
                </a:extLst>
              </p:cNvPr>
              <p:cNvSpPr>
                <a:spLocks noChangeShapeType="1"/>
              </p:cNvSpPr>
              <p:nvPr/>
            </p:nvSpPr>
            <p:spPr bwMode="auto">
              <a:xfrm>
                <a:off x="2688" y="2400"/>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4339" name="Line 19">
                <a:extLst>
                  <a:ext uri="{FF2B5EF4-FFF2-40B4-BE49-F238E27FC236}">
                    <a16:creationId xmlns:a16="http://schemas.microsoft.com/office/drawing/2014/main" id="{8E5228C9-6FD4-E262-4A49-FCE0184CCD3C}"/>
                  </a:ext>
                </a:extLst>
              </p:cNvPr>
              <p:cNvSpPr>
                <a:spLocks noChangeShapeType="1"/>
              </p:cNvSpPr>
              <p:nvPr/>
            </p:nvSpPr>
            <p:spPr bwMode="auto">
              <a:xfrm>
                <a:off x="2688" y="2496"/>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84340" name="Text Box 20">
              <a:extLst>
                <a:ext uri="{FF2B5EF4-FFF2-40B4-BE49-F238E27FC236}">
                  <a16:creationId xmlns:a16="http://schemas.microsoft.com/office/drawing/2014/main" id="{619584CB-4B6F-B44C-6EB3-366AE175D5A6}"/>
                </a:ext>
              </a:extLst>
            </p:cNvPr>
            <p:cNvSpPr txBox="1">
              <a:spLocks noChangeArrowheads="1"/>
            </p:cNvSpPr>
            <p:nvPr/>
          </p:nvSpPr>
          <p:spPr bwMode="auto">
            <a:xfrm>
              <a:off x="2112" y="3360"/>
              <a:ext cx="1392"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00"/>
                  </a:solidFill>
                  <a:cs typeface="Arial" panose="020B0604020202020204" pitchFamily="34" charset="0"/>
                </a:rPr>
                <a:t>Corps calleux</a:t>
              </a:r>
            </a:p>
          </p:txBody>
        </p:sp>
        <p:sp>
          <p:nvSpPr>
            <p:cNvPr id="184341" name="Line 21">
              <a:extLst>
                <a:ext uri="{FF2B5EF4-FFF2-40B4-BE49-F238E27FC236}">
                  <a16:creationId xmlns:a16="http://schemas.microsoft.com/office/drawing/2014/main" id="{D5311BF2-DE17-6291-002F-512F8763D9A7}"/>
                </a:ext>
              </a:extLst>
            </p:cNvPr>
            <p:cNvSpPr>
              <a:spLocks noChangeShapeType="1"/>
            </p:cNvSpPr>
            <p:nvPr/>
          </p:nvSpPr>
          <p:spPr bwMode="auto">
            <a:xfrm flipV="1">
              <a:off x="2784" y="2496"/>
              <a:ext cx="0" cy="86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84342" name="Text Box 22">
            <a:extLst>
              <a:ext uri="{FF2B5EF4-FFF2-40B4-BE49-F238E27FC236}">
                <a16:creationId xmlns:a16="http://schemas.microsoft.com/office/drawing/2014/main" id="{A8312CB4-474F-1CCA-5895-A74E2FD55902}"/>
              </a:ext>
            </a:extLst>
          </p:cNvPr>
          <p:cNvSpPr txBox="1">
            <a:spLocks noChangeArrowheads="1"/>
          </p:cNvSpPr>
          <p:nvPr/>
        </p:nvSpPr>
        <p:spPr bwMode="auto">
          <a:xfrm>
            <a:off x="152400" y="5013325"/>
            <a:ext cx="2971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Perception et motricité hémicorporelle gauche</a:t>
            </a:r>
          </a:p>
        </p:txBody>
      </p:sp>
      <p:sp>
        <p:nvSpPr>
          <p:cNvPr id="184343" name="Text Box 23">
            <a:extLst>
              <a:ext uri="{FF2B5EF4-FFF2-40B4-BE49-F238E27FC236}">
                <a16:creationId xmlns:a16="http://schemas.microsoft.com/office/drawing/2014/main" id="{B768CC82-D9AD-DFA5-36E2-ECD7BF92A90F}"/>
              </a:ext>
            </a:extLst>
          </p:cNvPr>
          <p:cNvSpPr txBox="1">
            <a:spLocks noChangeArrowheads="1"/>
          </p:cNvSpPr>
          <p:nvPr/>
        </p:nvSpPr>
        <p:spPr bwMode="auto">
          <a:xfrm>
            <a:off x="5921375" y="5013325"/>
            <a:ext cx="2971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Perception et motricité hémicorporelle droite</a:t>
            </a:r>
          </a:p>
        </p:txBody>
      </p:sp>
      <p:sp>
        <p:nvSpPr>
          <p:cNvPr id="184344" name="Text Box 24">
            <a:extLst>
              <a:ext uri="{FF2B5EF4-FFF2-40B4-BE49-F238E27FC236}">
                <a16:creationId xmlns:a16="http://schemas.microsoft.com/office/drawing/2014/main" id="{95821660-8C95-BA05-126D-E68637DC8DC2}"/>
              </a:ext>
            </a:extLst>
          </p:cNvPr>
          <p:cNvSpPr txBox="1">
            <a:spLocks noChangeArrowheads="1"/>
          </p:cNvSpPr>
          <p:nvPr/>
        </p:nvSpPr>
        <p:spPr bwMode="auto">
          <a:xfrm>
            <a:off x="179388" y="63500"/>
            <a:ext cx="8839200" cy="185261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 L’encéphale</a:t>
            </a:r>
          </a:p>
          <a:p>
            <a:pPr algn="ctr">
              <a:spcBef>
                <a:spcPct val="50000"/>
              </a:spcBef>
            </a:pPr>
            <a:r>
              <a:rPr lang="fr-FR" altLang="fr-FR" sz="2800" b="1">
                <a:solidFill>
                  <a:srgbClr val="0000FF"/>
                </a:solidFill>
                <a:cs typeface="Arial" panose="020B0604020202020204" pitchFamily="34" charset="0"/>
              </a:rPr>
              <a:t>2.c. Le cerveau</a:t>
            </a:r>
          </a:p>
          <a:p>
            <a:pPr algn="ctr">
              <a:spcBef>
                <a:spcPct val="50000"/>
              </a:spcBef>
            </a:pPr>
            <a:r>
              <a:rPr lang="fr-FR" altLang="fr-FR" sz="2800" b="1">
                <a:solidFill>
                  <a:srgbClr val="0000FF"/>
                </a:solidFill>
                <a:cs typeface="Arial" panose="020B0604020202020204" pitchFamily="34" charset="0"/>
              </a:rPr>
              <a:t>2.c.1. Les hémisphères cérébraux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dissolve">
                                      <p:cBhvr>
                                        <p:cTn id="7" dur="500"/>
                                        <p:tgtEl>
                                          <p:spTgt spid="184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7"/>
                                        </p:tgtEl>
                                        <p:attrNameLst>
                                          <p:attrName>style.visibility</p:attrName>
                                        </p:attrNameLst>
                                      </p:cBhvr>
                                      <p:to>
                                        <p:strVal val="visible"/>
                                      </p:to>
                                    </p:set>
                                    <p:animEffect transition="in" filter="dissolve">
                                      <p:cBhvr>
                                        <p:cTn id="12" dur="500"/>
                                        <p:tgtEl>
                                          <p:spTgt spid="1843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9"/>
                                        </p:tgtEl>
                                        <p:attrNameLst>
                                          <p:attrName>style.visibility</p:attrName>
                                        </p:attrNameLst>
                                      </p:cBhvr>
                                      <p:to>
                                        <p:strVal val="visible"/>
                                      </p:to>
                                    </p:set>
                                    <p:animEffect transition="in" filter="dissolve">
                                      <p:cBhvr>
                                        <p:cTn id="22" dur="500"/>
                                        <p:tgtEl>
                                          <p:spTgt spid="1843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184342"/>
                                        </p:tgtEl>
                                        <p:attrNameLst>
                                          <p:attrName>style.visibility</p:attrName>
                                        </p:attrNameLst>
                                      </p:cBhvr>
                                      <p:to>
                                        <p:strVal val="visible"/>
                                      </p:to>
                                    </p:set>
                                    <p:anim calcmode="lin" valueType="num">
                                      <p:cBhvr additive="base">
                                        <p:cTn id="27" dur="500" fill="hold"/>
                                        <p:tgtEl>
                                          <p:spTgt spid="184342"/>
                                        </p:tgtEl>
                                        <p:attrNameLst>
                                          <p:attrName>ppt_x</p:attrName>
                                        </p:attrNameLst>
                                      </p:cBhvr>
                                      <p:tavLst>
                                        <p:tav tm="0">
                                          <p:val>
                                            <p:strVal val="1+#ppt_w/2"/>
                                          </p:val>
                                        </p:tav>
                                        <p:tav tm="100000">
                                          <p:val>
                                            <p:strVal val="#ppt_x"/>
                                          </p:val>
                                        </p:tav>
                                      </p:tavLst>
                                    </p:anim>
                                    <p:anim calcmode="lin" valueType="num">
                                      <p:cBhvr additive="base">
                                        <p:cTn id="28" dur="500" fill="hold"/>
                                        <p:tgtEl>
                                          <p:spTgt spid="184342"/>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p:cTn id="32" dur="1" fill="hold">
                                          <p:stCondLst>
                                            <p:cond delay="0"/>
                                          </p:stCondLst>
                                        </p:cTn>
                                        <p:tgtEl>
                                          <p:spTgt spid="184343"/>
                                        </p:tgtEl>
                                        <p:attrNameLst>
                                          <p:attrName>style.visibility</p:attrName>
                                        </p:attrNameLst>
                                      </p:cBhvr>
                                      <p:to>
                                        <p:strVal val="visible"/>
                                      </p:to>
                                    </p:set>
                                    <p:anim calcmode="lin" valueType="num">
                                      <p:cBhvr additive="base">
                                        <p:cTn id="33" dur="500" fill="hold"/>
                                        <p:tgtEl>
                                          <p:spTgt spid="184343"/>
                                        </p:tgtEl>
                                        <p:attrNameLst>
                                          <p:attrName>ppt_x</p:attrName>
                                        </p:attrNameLst>
                                      </p:cBhvr>
                                      <p:tavLst>
                                        <p:tav tm="0">
                                          <p:val>
                                            <p:strVal val="0-#ppt_w/2"/>
                                          </p:val>
                                        </p:tav>
                                        <p:tav tm="100000">
                                          <p:val>
                                            <p:strVal val="#ppt_x"/>
                                          </p:val>
                                        </p:tav>
                                      </p:tavLst>
                                    </p:anim>
                                    <p:anim calcmode="lin" valueType="num">
                                      <p:cBhvr additive="base">
                                        <p:cTn id="34" dur="500" fill="hold"/>
                                        <p:tgtEl>
                                          <p:spTgt spid="18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7" grpId="0" autoUpdateAnimBg="0"/>
      <p:bldP spid="184328" grpId="0" autoUpdateAnimBg="0"/>
      <p:bldP spid="184342" grpId="0" autoUpdateAnimBg="0"/>
      <p:bldP spid="184343"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348" name="Group 4">
            <a:extLst>
              <a:ext uri="{FF2B5EF4-FFF2-40B4-BE49-F238E27FC236}">
                <a16:creationId xmlns:a16="http://schemas.microsoft.com/office/drawing/2014/main" id="{5FDED040-83CE-FDAD-710D-024B9C7C4491}"/>
              </a:ext>
            </a:extLst>
          </p:cNvPr>
          <p:cNvGrpSpPr>
            <a:grpSpLocks/>
          </p:cNvGrpSpPr>
          <p:nvPr/>
        </p:nvGrpSpPr>
        <p:grpSpPr bwMode="auto">
          <a:xfrm>
            <a:off x="2209800" y="981075"/>
            <a:ext cx="4495800" cy="2819400"/>
            <a:chOff x="1392" y="1200"/>
            <a:chExt cx="2832" cy="1776"/>
          </a:xfrm>
        </p:grpSpPr>
        <p:sp>
          <p:nvSpPr>
            <p:cNvPr id="185349" name="Rectangle 5">
              <a:extLst>
                <a:ext uri="{FF2B5EF4-FFF2-40B4-BE49-F238E27FC236}">
                  <a16:creationId xmlns:a16="http://schemas.microsoft.com/office/drawing/2014/main" id="{5BED5369-BFB7-C153-E18A-0189399B7C68}"/>
                </a:ext>
              </a:extLst>
            </p:cNvPr>
            <p:cNvSpPr>
              <a:spLocks noChangeArrowheads="1"/>
            </p:cNvSpPr>
            <p:nvPr/>
          </p:nvSpPr>
          <p:spPr bwMode="auto">
            <a:xfrm>
              <a:off x="1392" y="1200"/>
              <a:ext cx="1296" cy="177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85350" name="Rectangle 6">
              <a:extLst>
                <a:ext uri="{FF2B5EF4-FFF2-40B4-BE49-F238E27FC236}">
                  <a16:creationId xmlns:a16="http://schemas.microsoft.com/office/drawing/2014/main" id="{8E6BDB48-47B2-DDB6-9C1E-6B2812426A14}"/>
                </a:ext>
              </a:extLst>
            </p:cNvPr>
            <p:cNvSpPr>
              <a:spLocks noChangeArrowheads="1"/>
            </p:cNvSpPr>
            <p:nvPr/>
          </p:nvSpPr>
          <p:spPr bwMode="auto">
            <a:xfrm>
              <a:off x="2928" y="1200"/>
              <a:ext cx="1296" cy="1776"/>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185354" name="Group 10">
            <a:extLst>
              <a:ext uri="{FF2B5EF4-FFF2-40B4-BE49-F238E27FC236}">
                <a16:creationId xmlns:a16="http://schemas.microsoft.com/office/drawing/2014/main" id="{A79C30F4-0E76-4624-8967-06F90C604394}"/>
              </a:ext>
            </a:extLst>
          </p:cNvPr>
          <p:cNvGrpSpPr>
            <a:grpSpLocks/>
          </p:cNvGrpSpPr>
          <p:nvPr/>
        </p:nvGrpSpPr>
        <p:grpSpPr bwMode="auto">
          <a:xfrm>
            <a:off x="4267200" y="1819275"/>
            <a:ext cx="381000" cy="1219200"/>
            <a:chOff x="2688" y="1728"/>
            <a:chExt cx="240" cy="768"/>
          </a:xfrm>
        </p:grpSpPr>
        <p:sp>
          <p:nvSpPr>
            <p:cNvPr id="185355" name="Line 11">
              <a:extLst>
                <a:ext uri="{FF2B5EF4-FFF2-40B4-BE49-F238E27FC236}">
                  <a16:creationId xmlns:a16="http://schemas.microsoft.com/office/drawing/2014/main" id="{8959DA06-400A-779A-A559-EC38903BF91F}"/>
                </a:ext>
              </a:extLst>
            </p:cNvPr>
            <p:cNvSpPr>
              <a:spLocks noChangeShapeType="1"/>
            </p:cNvSpPr>
            <p:nvPr/>
          </p:nvSpPr>
          <p:spPr bwMode="auto">
            <a:xfrm>
              <a:off x="2688" y="1728"/>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56" name="Line 12">
              <a:extLst>
                <a:ext uri="{FF2B5EF4-FFF2-40B4-BE49-F238E27FC236}">
                  <a16:creationId xmlns:a16="http://schemas.microsoft.com/office/drawing/2014/main" id="{7A947E47-EF50-BB9D-54B2-C9031EB05F0D}"/>
                </a:ext>
              </a:extLst>
            </p:cNvPr>
            <p:cNvSpPr>
              <a:spLocks noChangeShapeType="1"/>
            </p:cNvSpPr>
            <p:nvPr/>
          </p:nvSpPr>
          <p:spPr bwMode="auto">
            <a:xfrm>
              <a:off x="2688" y="1824"/>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57" name="Line 13">
              <a:extLst>
                <a:ext uri="{FF2B5EF4-FFF2-40B4-BE49-F238E27FC236}">
                  <a16:creationId xmlns:a16="http://schemas.microsoft.com/office/drawing/2014/main" id="{9D965F24-A3CC-1492-D111-F0FE925B25CF}"/>
                </a:ext>
              </a:extLst>
            </p:cNvPr>
            <p:cNvSpPr>
              <a:spLocks noChangeShapeType="1"/>
            </p:cNvSpPr>
            <p:nvPr/>
          </p:nvSpPr>
          <p:spPr bwMode="auto">
            <a:xfrm>
              <a:off x="2688" y="1920"/>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58" name="Line 14">
              <a:extLst>
                <a:ext uri="{FF2B5EF4-FFF2-40B4-BE49-F238E27FC236}">
                  <a16:creationId xmlns:a16="http://schemas.microsoft.com/office/drawing/2014/main" id="{308385CF-CF3A-332E-0FAB-A0F3CDF2ACCF}"/>
                </a:ext>
              </a:extLst>
            </p:cNvPr>
            <p:cNvSpPr>
              <a:spLocks noChangeShapeType="1"/>
            </p:cNvSpPr>
            <p:nvPr/>
          </p:nvSpPr>
          <p:spPr bwMode="auto">
            <a:xfrm>
              <a:off x="2688" y="2016"/>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59" name="Line 15">
              <a:extLst>
                <a:ext uri="{FF2B5EF4-FFF2-40B4-BE49-F238E27FC236}">
                  <a16:creationId xmlns:a16="http://schemas.microsoft.com/office/drawing/2014/main" id="{3E81BD7F-0F05-8DC5-9CAD-B4EFE3056A82}"/>
                </a:ext>
              </a:extLst>
            </p:cNvPr>
            <p:cNvSpPr>
              <a:spLocks noChangeShapeType="1"/>
            </p:cNvSpPr>
            <p:nvPr/>
          </p:nvSpPr>
          <p:spPr bwMode="auto">
            <a:xfrm>
              <a:off x="2688" y="2112"/>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60" name="Line 16">
              <a:extLst>
                <a:ext uri="{FF2B5EF4-FFF2-40B4-BE49-F238E27FC236}">
                  <a16:creationId xmlns:a16="http://schemas.microsoft.com/office/drawing/2014/main" id="{FD04D58C-6E47-2C38-ADBA-AB1A3227A92D}"/>
                </a:ext>
              </a:extLst>
            </p:cNvPr>
            <p:cNvSpPr>
              <a:spLocks noChangeShapeType="1"/>
            </p:cNvSpPr>
            <p:nvPr/>
          </p:nvSpPr>
          <p:spPr bwMode="auto">
            <a:xfrm>
              <a:off x="2688" y="2208"/>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61" name="Line 17">
              <a:extLst>
                <a:ext uri="{FF2B5EF4-FFF2-40B4-BE49-F238E27FC236}">
                  <a16:creationId xmlns:a16="http://schemas.microsoft.com/office/drawing/2014/main" id="{6B7C1C37-7723-9314-339E-394670C9A699}"/>
                </a:ext>
              </a:extLst>
            </p:cNvPr>
            <p:cNvSpPr>
              <a:spLocks noChangeShapeType="1"/>
            </p:cNvSpPr>
            <p:nvPr/>
          </p:nvSpPr>
          <p:spPr bwMode="auto">
            <a:xfrm>
              <a:off x="2688" y="2304"/>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62" name="Line 18">
              <a:extLst>
                <a:ext uri="{FF2B5EF4-FFF2-40B4-BE49-F238E27FC236}">
                  <a16:creationId xmlns:a16="http://schemas.microsoft.com/office/drawing/2014/main" id="{752622F6-3625-7D07-9E19-893E1B3A21D2}"/>
                </a:ext>
              </a:extLst>
            </p:cNvPr>
            <p:cNvSpPr>
              <a:spLocks noChangeShapeType="1"/>
            </p:cNvSpPr>
            <p:nvPr/>
          </p:nvSpPr>
          <p:spPr bwMode="auto">
            <a:xfrm>
              <a:off x="2688" y="2400"/>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5363" name="Line 19">
              <a:extLst>
                <a:ext uri="{FF2B5EF4-FFF2-40B4-BE49-F238E27FC236}">
                  <a16:creationId xmlns:a16="http://schemas.microsoft.com/office/drawing/2014/main" id="{8ACB1CEA-5E67-990D-4025-700738CD0065}"/>
                </a:ext>
              </a:extLst>
            </p:cNvPr>
            <p:cNvSpPr>
              <a:spLocks noChangeShapeType="1"/>
            </p:cNvSpPr>
            <p:nvPr/>
          </p:nvSpPr>
          <p:spPr bwMode="auto">
            <a:xfrm>
              <a:off x="2688" y="2496"/>
              <a:ext cx="2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85366" name="Text Box 22">
            <a:extLst>
              <a:ext uri="{FF2B5EF4-FFF2-40B4-BE49-F238E27FC236}">
                <a16:creationId xmlns:a16="http://schemas.microsoft.com/office/drawing/2014/main" id="{A6E117F4-B373-1AD7-F457-FF7736707FF0}"/>
              </a:ext>
            </a:extLst>
          </p:cNvPr>
          <p:cNvSpPr txBox="1">
            <a:spLocks noChangeArrowheads="1"/>
          </p:cNvSpPr>
          <p:nvPr/>
        </p:nvSpPr>
        <p:spPr bwMode="auto">
          <a:xfrm>
            <a:off x="5562600" y="4419600"/>
            <a:ext cx="29718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latin typeface="Comic Sans MS" panose="030F0902030302020204" pitchFamily="66" charset="0"/>
              </a:rPr>
              <a:t>Chaque structure contrôle l’hémicorps controlatéral</a:t>
            </a:r>
          </a:p>
        </p:txBody>
      </p:sp>
      <p:sp>
        <p:nvSpPr>
          <p:cNvPr id="185368" name="Text Box 24">
            <a:extLst>
              <a:ext uri="{FF2B5EF4-FFF2-40B4-BE49-F238E27FC236}">
                <a16:creationId xmlns:a16="http://schemas.microsoft.com/office/drawing/2014/main" id="{89E0B127-2C0C-86F2-8469-EF21F83FFE36}"/>
              </a:ext>
            </a:extLst>
          </p:cNvPr>
          <p:cNvSpPr txBox="1">
            <a:spLocks noChangeArrowheads="1"/>
          </p:cNvSpPr>
          <p:nvPr/>
        </p:nvSpPr>
        <p:spPr bwMode="auto">
          <a:xfrm>
            <a:off x="533400" y="4370388"/>
            <a:ext cx="2971800"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latin typeface="Comic Sans MS" panose="030F0902030302020204" pitchFamily="66" charset="0"/>
              </a:rPr>
              <a:t>Chaque structure nerveuse apparaît en double</a:t>
            </a:r>
          </a:p>
        </p:txBody>
      </p:sp>
      <p:sp>
        <p:nvSpPr>
          <p:cNvPr id="185370" name="Rectangle 26">
            <a:extLst>
              <a:ext uri="{FF2B5EF4-FFF2-40B4-BE49-F238E27FC236}">
                <a16:creationId xmlns:a16="http://schemas.microsoft.com/office/drawing/2014/main" id="{82C32F7F-390C-203C-90C0-1E7B9CCEF3C4}"/>
              </a:ext>
            </a:extLst>
          </p:cNvPr>
          <p:cNvSpPr>
            <a:spLocks noChangeArrowheads="1"/>
          </p:cNvSpPr>
          <p:nvPr/>
        </p:nvSpPr>
        <p:spPr bwMode="auto">
          <a:xfrm>
            <a:off x="5105400" y="2733675"/>
            <a:ext cx="914400" cy="838200"/>
          </a:xfrm>
          <a:prstGeom prst="rect">
            <a:avLst/>
          </a:prstGeom>
          <a:solidFill>
            <a:srgbClr val="C0C0C0"/>
          </a:solidFill>
          <a:ln w="2857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85371" name="Rectangle 27">
            <a:extLst>
              <a:ext uri="{FF2B5EF4-FFF2-40B4-BE49-F238E27FC236}">
                <a16:creationId xmlns:a16="http://schemas.microsoft.com/office/drawing/2014/main" id="{0B9D3394-C2A1-46CC-CBB5-35394F3E16DC}"/>
              </a:ext>
            </a:extLst>
          </p:cNvPr>
          <p:cNvSpPr>
            <a:spLocks noChangeArrowheads="1"/>
          </p:cNvSpPr>
          <p:nvPr/>
        </p:nvSpPr>
        <p:spPr bwMode="auto">
          <a:xfrm>
            <a:off x="2916238" y="2708275"/>
            <a:ext cx="914400" cy="838200"/>
          </a:xfrm>
          <a:prstGeom prst="rect">
            <a:avLst/>
          </a:prstGeom>
          <a:solidFill>
            <a:srgbClr val="C0C0C0"/>
          </a:solidFill>
          <a:ln w="2857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85372" name="Text Box 28">
            <a:extLst>
              <a:ext uri="{FF2B5EF4-FFF2-40B4-BE49-F238E27FC236}">
                <a16:creationId xmlns:a16="http://schemas.microsoft.com/office/drawing/2014/main" id="{BFB22FC2-B1F6-30B6-55BB-52150C4996EE}"/>
              </a:ext>
            </a:extLst>
          </p:cNvPr>
          <p:cNvSpPr txBox="1">
            <a:spLocks noChangeArrowheads="1"/>
          </p:cNvSpPr>
          <p:nvPr/>
        </p:nvSpPr>
        <p:spPr bwMode="auto">
          <a:xfrm>
            <a:off x="179388" y="635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Les hémisphères cérébraux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5366"/>
                                        </p:tgtEl>
                                        <p:attrNameLst>
                                          <p:attrName>style.visibility</p:attrName>
                                        </p:attrNameLst>
                                      </p:cBhvr>
                                      <p:to>
                                        <p:strVal val="visible"/>
                                      </p:to>
                                    </p:set>
                                    <p:anim calcmode="lin" valueType="num">
                                      <p:cBhvr additive="base">
                                        <p:cTn id="7" dur="500" fill="hold"/>
                                        <p:tgtEl>
                                          <p:spTgt spid="185366"/>
                                        </p:tgtEl>
                                        <p:attrNameLst>
                                          <p:attrName>ppt_x</p:attrName>
                                        </p:attrNameLst>
                                      </p:cBhvr>
                                      <p:tavLst>
                                        <p:tav tm="0">
                                          <p:val>
                                            <p:strVal val="0-#ppt_w/2"/>
                                          </p:val>
                                        </p:tav>
                                        <p:tav tm="100000">
                                          <p:val>
                                            <p:strVal val="#ppt_x"/>
                                          </p:val>
                                        </p:tav>
                                      </p:tavLst>
                                    </p:anim>
                                    <p:anim calcmode="lin" valueType="num">
                                      <p:cBhvr additive="base">
                                        <p:cTn id="8" dur="500" fill="hold"/>
                                        <p:tgtEl>
                                          <p:spTgt spid="1853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6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a:extLst>
              <a:ext uri="{FF2B5EF4-FFF2-40B4-BE49-F238E27FC236}">
                <a16:creationId xmlns:a16="http://schemas.microsoft.com/office/drawing/2014/main" id="{7FC57617-5926-02AF-1F04-F2237DEE3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44600"/>
            <a:ext cx="70104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5BC18EA2-956A-A041-1EE4-B11B5481BE3D}"/>
              </a:ext>
            </a:extLst>
          </p:cNvPr>
          <p:cNvSpPr txBox="1">
            <a:spLocks noChangeArrowheads="1"/>
          </p:cNvSpPr>
          <p:nvPr/>
        </p:nvSpPr>
        <p:spPr bwMode="auto">
          <a:xfrm>
            <a:off x="1987550" y="981075"/>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latin typeface="Comic Sans MS" panose="030F0902030302020204" pitchFamily="66" charset="0"/>
              </a:rPr>
              <a:t>Scissure interhémisphérique</a:t>
            </a:r>
          </a:p>
        </p:txBody>
      </p:sp>
      <p:sp>
        <p:nvSpPr>
          <p:cNvPr id="186373" name="Line 5">
            <a:extLst>
              <a:ext uri="{FF2B5EF4-FFF2-40B4-BE49-F238E27FC236}">
                <a16:creationId xmlns:a16="http://schemas.microsoft.com/office/drawing/2014/main" id="{9ABD9273-B46E-2BF6-F09F-54673FAF7132}"/>
              </a:ext>
            </a:extLst>
          </p:cNvPr>
          <p:cNvSpPr>
            <a:spLocks noChangeShapeType="1"/>
          </p:cNvSpPr>
          <p:nvPr/>
        </p:nvSpPr>
        <p:spPr bwMode="auto">
          <a:xfrm flipH="1" flipV="1">
            <a:off x="3505200" y="4419600"/>
            <a:ext cx="304800" cy="13716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6374" name="Line 6">
            <a:extLst>
              <a:ext uri="{FF2B5EF4-FFF2-40B4-BE49-F238E27FC236}">
                <a16:creationId xmlns:a16="http://schemas.microsoft.com/office/drawing/2014/main" id="{2CE68BB8-0D5F-F659-1AA4-942339CD44A1}"/>
              </a:ext>
            </a:extLst>
          </p:cNvPr>
          <p:cNvSpPr>
            <a:spLocks noChangeShapeType="1"/>
          </p:cNvSpPr>
          <p:nvPr/>
        </p:nvSpPr>
        <p:spPr bwMode="auto">
          <a:xfrm flipV="1">
            <a:off x="3810000" y="4419600"/>
            <a:ext cx="304800" cy="13716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6375" name="Text Box 7">
            <a:extLst>
              <a:ext uri="{FF2B5EF4-FFF2-40B4-BE49-F238E27FC236}">
                <a16:creationId xmlns:a16="http://schemas.microsoft.com/office/drawing/2014/main" id="{F402D171-AECE-9277-EF3A-1D14BD63C68A}"/>
              </a:ext>
            </a:extLst>
          </p:cNvPr>
          <p:cNvSpPr txBox="1">
            <a:spLocks noChangeArrowheads="1"/>
          </p:cNvSpPr>
          <p:nvPr/>
        </p:nvSpPr>
        <p:spPr bwMode="auto">
          <a:xfrm>
            <a:off x="179388" y="635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Les hémisphères cérébraux</a:t>
            </a:r>
          </a:p>
        </p:txBody>
      </p:sp>
      <p:sp>
        <p:nvSpPr>
          <p:cNvPr id="186376" name="Line 8">
            <a:extLst>
              <a:ext uri="{FF2B5EF4-FFF2-40B4-BE49-F238E27FC236}">
                <a16:creationId xmlns:a16="http://schemas.microsoft.com/office/drawing/2014/main" id="{C41A474A-9CDD-7895-488A-FB72A7349F16}"/>
              </a:ext>
            </a:extLst>
          </p:cNvPr>
          <p:cNvSpPr>
            <a:spLocks noChangeShapeType="1"/>
          </p:cNvSpPr>
          <p:nvPr/>
        </p:nvSpPr>
        <p:spPr bwMode="auto">
          <a:xfrm>
            <a:off x="4356100" y="1484313"/>
            <a:ext cx="0" cy="1296987"/>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dissolve">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6" fill="hold" nodeType="clickEffect">
                                  <p:stCondLst>
                                    <p:cond delay="0"/>
                                  </p:stCondLst>
                                  <p:childTnLst>
                                    <p:set>
                                      <p:cBhvr>
                                        <p:cTn id="11" dur="1" fill="hold">
                                          <p:stCondLst>
                                            <p:cond delay="0"/>
                                          </p:stCondLst>
                                        </p:cTn>
                                        <p:tgtEl>
                                          <p:spTgt spid="186372"/>
                                        </p:tgtEl>
                                        <p:attrNameLst>
                                          <p:attrName>style.visibility</p:attrName>
                                        </p:attrNameLst>
                                      </p:cBhvr>
                                      <p:to>
                                        <p:strVal val="visible"/>
                                      </p:to>
                                    </p:set>
                                    <p:anim calcmode="lin" valueType="num">
                                      <p:cBhvr additive="base">
                                        <p:cTn id="12" dur="500" fill="hold"/>
                                        <p:tgtEl>
                                          <p:spTgt spid="186372"/>
                                        </p:tgtEl>
                                        <p:attrNameLst>
                                          <p:attrName>ppt_x</p:attrName>
                                        </p:attrNameLst>
                                      </p:cBhvr>
                                      <p:tavLst>
                                        <p:tav tm="0">
                                          <p:val>
                                            <p:strVal val="1+#ppt_w/2"/>
                                          </p:val>
                                        </p:tav>
                                        <p:tav tm="100000">
                                          <p:val>
                                            <p:strVal val="#ppt_x"/>
                                          </p:val>
                                        </p:tav>
                                      </p:tavLst>
                                    </p:anim>
                                    <p:anim calcmode="lin" valueType="num">
                                      <p:cBhvr additive="base">
                                        <p:cTn id="13" dur="500" fill="hold"/>
                                        <p:tgtEl>
                                          <p:spTgt spid="186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2"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a:extLst>
              <a:ext uri="{FF2B5EF4-FFF2-40B4-BE49-F238E27FC236}">
                <a16:creationId xmlns:a16="http://schemas.microsoft.com/office/drawing/2014/main" id="{1104847F-3A43-0D76-C1B4-680950D45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0104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72B8DC48-534D-742A-9A0D-6DBE4F7174B6}"/>
              </a:ext>
            </a:extLst>
          </p:cNvPr>
          <p:cNvSpPr txBox="1">
            <a:spLocks noChangeArrowheads="1"/>
          </p:cNvSpPr>
          <p:nvPr/>
        </p:nvSpPr>
        <p:spPr bwMode="auto">
          <a:xfrm>
            <a:off x="609600" y="14478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latin typeface="Comic Sans MS" panose="030F0902030302020204" pitchFamily="66" charset="0"/>
              </a:rPr>
              <a:t>Thalamus</a:t>
            </a:r>
          </a:p>
        </p:txBody>
      </p:sp>
      <p:sp>
        <p:nvSpPr>
          <p:cNvPr id="187397" name="Text Box 5">
            <a:extLst>
              <a:ext uri="{FF2B5EF4-FFF2-40B4-BE49-F238E27FC236}">
                <a16:creationId xmlns:a16="http://schemas.microsoft.com/office/drawing/2014/main" id="{D11029C0-2BFB-FB4F-4DD5-52BE812F2ADC}"/>
              </a:ext>
            </a:extLst>
          </p:cNvPr>
          <p:cNvSpPr txBox="1">
            <a:spLocks noChangeArrowheads="1"/>
          </p:cNvSpPr>
          <p:nvPr/>
        </p:nvSpPr>
        <p:spPr bwMode="auto">
          <a:xfrm>
            <a:off x="2133600" y="5943600"/>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latin typeface="Comic Sans MS" panose="030F0902030302020204" pitchFamily="66" charset="0"/>
              </a:rPr>
              <a:t>Hypothalamus</a:t>
            </a:r>
          </a:p>
        </p:txBody>
      </p:sp>
      <p:sp>
        <p:nvSpPr>
          <p:cNvPr id="187398" name="Line 6">
            <a:extLst>
              <a:ext uri="{FF2B5EF4-FFF2-40B4-BE49-F238E27FC236}">
                <a16:creationId xmlns:a16="http://schemas.microsoft.com/office/drawing/2014/main" id="{2B76D157-5A50-5EEB-42D5-1F57F4C0983A}"/>
              </a:ext>
            </a:extLst>
          </p:cNvPr>
          <p:cNvSpPr>
            <a:spLocks noChangeShapeType="1"/>
          </p:cNvSpPr>
          <p:nvPr/>
        </p:nvSpPr>
        <p:spPr bwMode="auto">
          <a:xfrm flipH="1" flipV="1">
            <a:off x="3505200" y="4419600"/>
            <a:ext cx="304800" cy="13716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7399" name="Line 7">
            <a:extLst>
              <a:ext uri="{FF2B5EF4-FFF2-40B4-BE49-F238E27FC236}">
                <a16:creationId xmlns:a16="http://schemas.microsoft.com/office/drawing/2014/main" id="{57BE475D-3C47-9093-233A-49E8AC3DDE35}"/>
              </a:ext>
            </a:extLst>
          </p:cNvPr>
          <p:cNvSpPr>
            <a:spLocks noChangeShapeType="1"/>
          </p:cNvSpPr>
          <p:nvPr/>
        </p:nvSpPr>
        <p:spPr bwMode="auto">
          <a:xfrm flipV="1">
            <a:off x="3810000" y="4419600"/>
            <a:ext cx="304800" cy="137160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87400" name="Text Box 8">
            <a:extLst>
              <a:ext uri="{FF2B5EF4-FFF2-40B4-BE49-F238E27FC236}">
                <a16:creationId xmlns:a16="http://schemas.microsoft.com/office/drawing/2014/main" id="{EE920894-B8BC-1A26-914F-DB6BC767C454}"/>
              </a:ext>
            </a:extLst>
          </p:cNvPr>
          <p:cNvSpPr txBox="1">
            <a:spLocks noChangeArrowheads="1"/>
          </p:cNvSpPr>
          <p:nvPr/>
        </p:nvSpPr>
        <p:spPr bwMode="auto">
          <a:xfrm>
            <a:off x="179388" y="63500"/>
            <a:ext cx="8839200" cy="56991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2.c.2. Le diencéphale (coupe frontale)</a:t>
            </a:r>
          </a:p>
        </p:txBody>
      </p:sp>
      <p:sp>
        <p:nvSpPr>
          <p:cNvPr id="187401" name="Line 9">
            <a:extLst>
              <a:ext uri="{FF2B5EF4-FFF2-40B4-BE49-F238E27FC236}">
                <a16:creationId xmlns:a16="http://schemas.microsoft.com/office/drawing/2014/main" id="{B6AA72ED-C1AF-BF7B-79D1-D2E70DF90C85}"/>
              </a:ext>
            </a:extLst>
          </p:cNvPr>
          <p:cNvSpPr>
            <a:spLocks noChangeShapeType="1"/>
          </p:cNvSpPr>
          <p:nvPr/>
        </p:nvSpPr>
        <p:spPr bwMode="auto">
          <a:xfrm flipV="1">
            <a:off x="3851275" y="4508500"/>
            <a:ext cx="288925" cy="1296988"/>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7402" name="Line 10">
            <a:extLst>
              <a:ext uri="{FF2B5EF4-FFF2-40B4-BE49-F238E27FC236}">
                <a16:creationId xmlns:a16="http://schemas.microsoft.com/office/drawing/2014/main" id="{F5548153-2222-8D94-5F63-58462A04F36B}"/>
              </a:ext>
            </a:extLst>
          </p:cNvPr>
          <p:cNvSpPr>
            <a:spLocks noChangeShapeType="1"/>
          </p:cNvSpPr>
          <p:nvPr/>
        </p:nvSpPr>
        <p:spPr bwMode="auto">
          <a:xfrm flipH="1" flipV="1">
            <a:off x="3492500" y="4508500"/>
            <a:ext cx="358775" cy="1296988"/>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7403" name="Line 11">
            <a:extLst>
              <a:ext uri="{FF2B5EF4-FFF2-40B4-BE49-F238E27FC236}">
                <a16:creationId xmlns:a16="http://schemas.microsoft.com/office/drawing/2014/main" id="{713EF31D-A7A3-6E55-6151-B2EC2C3247A9}"/>
              </a:ext>
            </a:extLst>
          </p:cNvPr>
          <p:cNvSpPr>
            <a:spLocks noChangeShapeType="1"/>
          </p:cNvSpPr>
          <p:nvPr/>
        </p:nvSpPr>
        <p:spPr bwMode="auto">
          <a:xfrm>
            <a:off x="1692275" y="1916113"/>
            <a:ext cx="1727200" cy="1873250"/>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7396"/>
                                        </p:tgtEl>
                                        <p:attrNameLst>
                                          <p:attrName>style.visibility</p:attrName>
                                        </p:attrNameLst>
                                      </p:cBhvr>
                                      <p:to>
                                        <p:strVal val="visible"/>
                                      </p:to>
                                    </p:set>
                                    <p:anim calcmode="lin" valueType="num">
                                      <p:cBhvr additive="base">
                                        <p:cTn id="7" dur="500" fill="hold"/>
                                        <p:tgtEl>
                                          <p:spTgt spid="187396"/>
                                        </p:tgtEl>
                                        <p:attrNameLst>
                                          <p:attrName>ppt_x</p:attrName>
                                        </p:attrNameLst>
                                      </p:cBhvr>
                                      <p:tavLst>
                                        <p:tav tm="0">
                                          <p:val>
                                            <p:strVal val="0-#ppt_w/2"/>
                                          </p:val>
                                        </p:tav>
                                        <p:tav tm="100000">
                                          <p:val>
                                            <p:strVal val="#ppt_x"/>
                                          </p:val>
                                        </p:tav>
                                      </p:tavLst>
                                    </p:anim>
                                    <p:anim calcmode="lin" valueType="num">
                                      <p:cBhvr additive="base">
                                        <p:cTn id="8" dur="500" fill="hold"/>
                                        <p:tgtEl>
                                          <p:spTgt spid="1873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7397"/>
                                        </p:tgtEl>
                                        <p:attrNameLst>
                                          <p:attrName>style.visibility</p:attrName>
                                        </p:attrNameLst>
                                      </p:cBhvr>
                                      <p:to>
                                        <p:strVal val="visible"/>
                                      </p:to>
                                    </p:set>
                                    <p:anim calcmode="lin" valueType="num">
                                      <p:cBhvr additive="base">
                                        <p:cTn id="13" dur="500" fill="hold"/>
                                        <p:tgtEl>
                                          <p:spTgt spid="187397"/>
                                        </p:tgtEl>
                                        <p:attrNameLst>
                                          <p:attrName>ppt_x</p:attrName>
                                        </p:attrNameLst>
                                      </p:cBhvr>
                                      <p:tavLst>
                                        <p:tav tm="0">
                                          <p:val>
                                            <p:strVal val="0-#ppt_w/2"/>
                                          </p:val>
                                        </p:tav>
                                        <p:tav tm="100000">
                                          <p:val>
                                            <p:strVal val="#ppt_x"/>
                                          </p:val>
                                        </p:tav>
                                      </p:tavLst>
                                    </p:anim>
                                    <p:anim calcmode="lin" valueType="num">
                                      <p:cBhvr additive="base">
                                        <p:cTn id="14" dur="500" fill="hold"/>
                                        <p:tgtEl>
                                          <p:spTgt spid="187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6" grpId="0" autoUpdateAnimBg="0"/>
      <p:bldP spid="18739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2">
            <a:extLst>
              <a:ext uri="{FF2B5EF4-FFF2-40B4-BE49-F238E27FC236}">
                <a16:creationId xmlns:a16="http://schemas.microsoft.com/office/drawing/2014/main" id="{A332F448-EBE4-D5D6-4479-EE87EA706C9E}"/>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(2)</a:t>
            </a:r>
          </a:p>
        </p:txBody>
      </p:sp>
      <p:sp>
        <p:nvSpPr>
          <p:cNvPr id="274435" name="Text Box 3">
            <a:extLst>
              <a:ext uri="{FF2B5EF4-FFF2-40B4-BE49-F238E27FC236}">
                <a16:creationId xmlns:a16="http://schemas.microsoft.com/office/drawing/2014/main" id="{511A1E1D-3BBA-20D2-CC4C-06CFA4A346EB}"/>
              </a:ext>
            </a:extLst>
          </p:cNvPr>
          <p:cNvSpPr txBox="1">
            <a:spLocks noChangeArrowheads="1"/>
          </p:cNvSpPr>
          <p:nvPr/>
        </p:nvSpPr>
        <p:spPr bwMode="auto">
          <a:xfrm>
            <a:off x="0" y="8667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a:t>La surface du cerveau comporte de nombreux de replis = scissures ou sillons et des surfaces lisses = gyrus (circonvolutions cérébrales)</a:t>
            </a:r>
          </a:p>
        </p:txBody>
      </p:sp>
      <p:sp>
        <p:nvSpPr>
          <p:cNvPr id="274436" name="Text Box 4">
            <a:extLst>
              <a:ext uri="{FF2B5EF4-FFF2-40B4-BE49-F238E27FC236}">
                <a16:creationId xmlns:a16="http://schemas.microsoft.com/office/drawing/2014/main" id="{B659E7BF-277A-909B-228D-74B6C96AC9D2}"/>
              </a:ext>
            </a:extLst>
          </p:cNvPr>
          <p:cNvSpPr txBox="1">
            <a:spLocks noChangeArrowheads="1"/>
          </p:cNvSpPr>
          <p:nvPr/>
        </p:nvSpPr>
        <p:spPr bwMode="auto">
          <a:xfrm>
            <a:off x="-36513" y="2090738"/>
            <a:ext cx="900112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a:t>Cerveau = 2 hémisphères cérébraux divisés par la scissure interhémisphérique</a:t>
            </a:r>
            <a:endParaRPr lang="fr-FR" altLang="fr-FR" sz="2200" u="sng"/>
          </a:p>
        </p:txBody>
      </p:sp>
      <p:pic>
        <p:nvPicPr>
          <p:cNvPr id="274437" name="Picture 5">
            <a:extLst>
              <a:ext uri="{FF2B5EF4-FFF2-40B4-BE49-F238E27FC236}">
                <a16:creationId xmlns:a16="http://schemas.microsoft.com/office/drawing/2014/main" id="{3F1577D6-58A1-9CE1-0FA4-44C56D574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97200"/>
            <a:ext cx="4419600" cy="3629025"/>
          </a:xfrm>
          <a:prstGeom prst="rect">
            <a:avLst/>
          </a:prstGeom>
          <a:noFill/>
          <a:extLst>
            <a:ext uri="{909E8E84-426E-40DD-AFC4-6F175D3DCCD1}">
              <a14:hiddenFill xmlns:a14="http://schemas.microsoft.com/office/drawing/2010/main">
                <a:solidFill>
                  <a:srgbClr val="FFFFFF"/>
                </a:solidFill>
              </a14:hiddenFill>
            </a:ext>
          </a:extLst>
        </p:spPr>
      </p:pic>
      <p:sp>
        <p:nvSpPr>
          <p:cNvPr id="274438" name="Text Box 6">
            <a:extLst>
              <a:ext uri="{FF2B5EF4-FFF2-40B4-BE49-F238E27FC236}">
                <a16:creationId xmlns:a16="http://schemas.microsoft.com/office/drawing/2014/main" id="{7B0ACF8C-E24B-DA5A-DADE-7B6FEA594EBF}"/>
              </a:ext>
            </a:extLst>
          </p:cNvPr>
          <p:cNvSpPr txBox="1">
            <a:spLocks noChangeArrowheads="1"/>
          </p:cNvSpPr>
          <p:nvPr/>
        </p:nvSpPr>
        <p:spPr bwMode="auto">
          <a:xfrm>
            <a:off x="4572000" y="4076700"/>
            <a:ext cx="4464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Hémisphère = 4 lobes</a:t>
            </a:r>
            <a:endParaRPr lang="fr-FR" altLang="fr-FR" sz="2800" b="1" u="sng"/>
          </a:p>
        </p:txBody>
      </p:sp>
      <p:sp>
        <p:nvSpPr>
          <p:cNvPr id="274439" name="Oval 7">
            <a:extLst>
              <a:ext uri="{FF2B5EF4-FFF2-40B4-BE49-F238E27FC236}">
                <a16:creationId xmlns:a16="http://schemas.microsoft.com/office/drawing/2014/main" id="{21CFE515-A680-1F56-21AE-2A3F4889E7CF}"/>
              </a:ext>
            </a:extLst>
          </p:cNvPr>
          <p:cNvSpPr>
            <a:spLocks noChangeArrowheads="1"/>
          </p:cNvSpPr>
          <p:nvPr/>
        </p:nvSpPr>
        <p:spPr bwMode="auto">
          <a:xfrm>
            <a:off x="3563938" y="5300663"/>
            <a:ext cx="1223962" cy="64928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4440" name="Oval 8">
            <a:extLst>
              <a:ext uri="{FF2B5EF4-FFF2-40B4-BE49-F238E27FC236}">
                <a16:creationId xmlns:a16="http://schemas.microsoft.com/office/drawing/2014/main" id="{141D6791-0701-C2EE-5F81-39C13DFB1F3C}"/>
              </a:ext>
            </a:extLst>
          </p:cNvPr>
          <p:cNvSpPr>
            <a:spLocks noChangeArrowheads="1"/>
          </p:cNvSpPr>
          <p:nvPr/>
        </p:nvSpPr>
        <p:spPr bwMode="auto">
          <a:xfrm>
            <a:off x="3132138" y="3716338"/>
            <a:ext cx="1223962" cy="64928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4441" name="Oval 9">
            <a:extLst>
              <a:ext uri="{FF2B5EF4-FFF2-40B4-BE49-F238E27FC236}">
                <a16:creationId xmlns:a16="http://schemas.microsoft.com/office/drawing/2014/main" id="{A0573345-CEA9-1CEF-99C5-FB0E53C9F1BC}"/>
              </a:ext>
            </a:extLst>
          </p:cNvPr>
          <p:cNvSpPr>
            <a:spLocks noChangeArrowheads="1"/>
          </p:cNvSpPr>
          <p:nvPr/>
        </p:nvSpPr>
        <p:spPr bwMode="auto">
          <a:xfrm>
            <a:off x="34925" y="3429000"/>
            <a:ext cx="1223963" cy="649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4442" name="Oval 10">
            <a:extLst>
              <a:ext uri="{FF2B5EF4-FFF2-40B4-BE49-F238E27FC236}">
                <a16:creationId xmlns:a16="http://schemas.microsoft.com/office/drawing/2014/main" id="{98781D1E-7EE2-ACB7-5F0C-DF2C527473AD}"/>
              </a:ext>
            </a:extLst>
          </p:cNvPr>
          <p:cNvSpPr>
            <a:spLocks noChangeArrowheads="1"/>
          </p:cNvSpPr>
          <p:nvPr/>
        </p:nvSpPr>
        <p:spPr bwMode="auto">
          <a:xfrm>
            <a:off x="1044575" y="5732463"/>
            <a:ext cx="1223963" cy="64928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4443" name="Line 11">
            <a:extLst>
              <a:ext uri="{FF2B5EF4-FFF2-40B4-BE49-F238E27FC236}">
                <a16:creationId xmlns:a16="http://schemas.microsoft.com/office/drawing/2014/main" id="{1F5CAE1D-575D-B92F-16CD-3693671B9AA0}"/>
              </a:ext>
            </a:extLst>
          </p:cNvPr>
          <p:cNvSpPr>
            <a:spLocks noChangeShapeType="1"/>
          </p:cNvSpPr>
          <p:nvPr/>
        </p:nvSpPr>
        <p:spPr bwMode="auto">
          <a:xfrm flipH="1" flipV="1">
            <a:off x="1403350" y="5084763"/>
            <a:ext cx="4608513"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74444" name="Text Box 12">
            <a:extLst>
              <a:ext uri="{FF2B5EF4-FFF2-40B4-BE49-F238E27FC236}">
                <a16:creationId xmlns:a16="http://schemas.microsoft.com/office/drawing/2014/main" id="{4EB4473C-42C0-C705-4EAA-75E3CC5529BA}"/>
              </a:ext>
            </a:extLst>
          </p:cNvPr>
          <p:cNvSpPr txBox="1">
            <a:spLocks noChangeArrowheads="1"/>
          </p:cNvSpPr>
          <p:nvPr/>
        </p:nvSpPr>
        <p:spPr bwMode="auto">
          <a:xfrm>
            <a:off x="5940425" y="5019675"/>
            <a:ext cx="2232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Scissure latérale (ou de Sylvius)</a:t>
            </a:r>
          </a:p>
        </p:txBody>
      </p:sp>
      <p:sp>
        <p:nvSpPr>
          <p:cNvPr id="274445" name="Line 13">
            <a:extLst>
              <a:ext uri="{FF2B5EF4-FFF2-40B4-BE49-F238E27FC236}">
                <a16:creationId xmlns:a16="http://schemas.microsoft.com/office/drawing/2014/main" id="{C2D999C9-FAB7-8C41-258A-3311B37B766D}"/>
              </a:ext>
            </a:extLst>
          </p:cNvPr>
          <p:cNvSpPr>
            <a:spLocks noChangeShapeType="1"/>
          </p:cNvSpPr>
          <p:nvPr/>
        </p:nvSpPr>
        <p:spPr bwMode="auto">
          <a:xfrm flipH="1">
            <a:off x="2627313" y="3357563"/>
            <a:ext cx="3168650" cy="5762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74446" name="Text Box 14">
            <a:extLst>
              <a:ext uri="{FF2B5EF4-FFF2-40B4-BE49-F238E27FC236}">
                <a16:creationId xmlns:a16="http://schemas.microsoft.com/office/drawing/2014/main" id="{CB7EB6BD-7B18-51B9-440A-CA0E721563DE}"/>
              </a:ext>
            </a:extLst>
          </p:cNvPr>
          <p:cNvSpPr txBox="1">
            <a:spLocks noChangeArrowheads="1"/>
          </p:cNvSpPr>
          <p:nvPr/>
        </p:nvSpPr>
        <p:spPr bwMode="auto">
          <a:xfrm>
            <a:off x="5653088" y="3068638"/>
            <a:ext cx="27352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Scissure centrale (ou de Rolando)</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2">
            <a:extLst>
              <a:ext uri="{FF2B5EF4-FFF2-40B4-BE49-F238E27FC236}">
                <a16:creationId xmlns:a16="http://schemas.microsoft.com/office/drawing/2014/main" id="{9846BCE6-D596-3279-0C50-99D223A9F877}"/>
              </a:ext>
            </a:extLst>
          </p:cNvPr>
          <p:cNvSpPr txBox="1">
            <a:spLocks noChangeArrowheads="1"/>
          </p:cNvSpPr>
          <p:nvPr/>
        </p:nvSpPr>
        <p:spPr bwMode="auto">
          <a:xfrm>
            <a:off x="152400" y="762000"/>
            <a:ext cx="8991600"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60000"/>
              </a:lnSpc>
              <a:spcBef>
                <a:spcPct val="50000"/>
              </a:spcBef>
            </a:pPr>
            <a:r>
              <a:rPr lang="fr-FR" altLang="fr-FR" sz="2800" b="1" u="sng">
                <a:solidFill>
                  <a:schemeClr val="tx2"/>
                </a:solidFill>
                <a:cs typeface="Arial" panose="020B0604020202020204" pitchFamily="34" charset="0"/>
              </a:rPr>
              <a:t>Thalamus</a:t>
            </a:r>
            <a:r>
              <a:rPr lang="fr-FR" altLang="fr-FR" sz="2800" b="1">
                <a:solidFill>
                  <a:schemeClr val="tx2"/>
                </a:solidFill>
                <a:cs typeface="Arial" panose="020B0604020202020204" pitchFamily="34" charset="0"/>
              </a:rPr>
              <a:t> :</a:t>
            </a:r>
          </a:p>
          <a:p>
            <a:pPr algn="ctr">
              <a:lnSpc>
                <a:spcPct val="160000"/>
              </a:lnSpc>
              <a:spcBef>
                <a:spcPct val="50000"/>
              </a:spcBef>
              <a:buFontTx/>
              <a:buChar char="•"/>
            </a:pPr>
            <a:r>
              <a:rPr lang="fr-FR" altLang="fr-FR" sz="2800" b="1">
                <a:solidFill>
                  <a:schemeClr val="tx2"/>
                </a:solidFill>
                <a:cs typeface="Arial" panose="020B0604020202020204" pitchFamily="34" charset="0"/>
              </a:rPr>
              <a:t> ensemble de noyaux accolés les uns aux autres.</a:t>
            </a:r>
          </a:p>
          <a:p>
            <a:pPr algn="ctr">
              <a:lnSpc>
                <a:spcPct val="160000"/>
              </a:lnSpc>
              <a:spcBef>
                <a:spcPct val="50000"/>
              </a:spcBef>
              <a:buFontTx/>
              <a:buChar char="•"/>
            </a:pPr>
            <a:r>
              <a:rPr lang="fr-FR" altLang="fr-FR" sz="2800" b="1">
                <a:solidFill>
                  <a:schemeClr val="tx2"/>
                </a:solidFill>
                <a:cs typeface="Arial" panose="020B0604020202020204" pitchFamily="34" charset="0"/>
              </a:rPr>
              <a:t> </a:t>
            </a:r>
            <a:r>
              <a:rPr lang="fr-FR" altLang="fr-FR" sz="2800" b="1">
                <a:solidFill>
                  <a:srgbClr val="0000FF"/>
                </a:solidFill>
                <a:cs typeface="Arial" panose="020B0604020202020204" pitchFamily="34" charset="0"/>
              </a:rPr>
              <a:t>constituant des relais de la sensibilité</a:t>
            </a:r>
          </a:p>
          <a:p>
            <a:pPr algn="ctr">
              <a:spcBef>
                <a:spcPct val="50000"/>
              </a:spcBef>
            </a:pPr>
            <a:r>
              <a:rPr lang="fr-FR" altLang="fr-FR" sz="2800" b="1">
                <a:solidFill>
                  <a:srgbClr val="0000FF"/>
                </a:solidFill>
                <a:cs typeface="Arial" panose="020B0604020202020204" pitchFamily="34" charset="0"/>
              </a:rPr>
              <a:t>et de la motricité.</a:t>
            </a:r>
          </a:p>
          <a:p>
            <a:pPr algn="ctr">
              <a:lnSpc>
                <a:spcPct val="160000"/>
              </a:lnSpc>
              <a:spcBef>
                <a:spcPct val="50000"/>
              </a:spcBef>
              <a:buFontTx/>
              <a:buChar char="•"/>
            </a:pPr>
            <a:r>
              <a:rPr lang="fr-FR" altLang="fr-FR" sz="2800" b="1">
                <a:solidFill>
                  <a:srgbClr val="0000FF"/>
                </a:solidFill>
                <a:cs typeface="Arial" panose="020B0604020202020204" pitchFamily="34" charset="0"/>
              </a:rPr>
              <a:t> toutes les modalités sensorielles (sauf l’olfaction) ont un relais thalamique.</a:t>
            </a:r>
          </a:p>
          <a:p>
            <a:pPr algn="ctr">
              <a:lnSpc>
                <a:spcPct val="160000"/>
              </a:lnSpc>
              <a:spcBef>
                <a:spcPct val="50000"/>
              </a:spcBef>
              <a:buFontTx/>
              <a:buChar char="•"/>
            </a:pPr>
            <a:r>
              <a:rPr lang="fr-FR" altLang="fr-FR" sz="2800" b="1">
                <a:solidFill>
                  <a:schemeClr val="tx2"/>
                </a:solidFill>
                <a:cs typeface="Arial" panose="020B0604020202020204" pitchFamily="34" charset="0"/>
              </a:rPr>
              <a:t> c’est un centre d’intégration plurimodalitaire</a:t>
            </a:r>
          </a:p>
        </p:txBody>
      </p:sp>
      <p:sp>
        <p:nvSpPr>
          <p:cNvPr id="189444" name="Text Box 4">
            <a:extLst>
              <a:ext uri="{FF2B5EF4-FFF2-40B4-BE49-F238E27FC236}">
                <a16:creationId xmlns:a16="http://schemas.microsoft.com/office/drawing/2014/main" id="{11493D5A-23C1-92EF-02BF-766945AC8F45}"/>
              </a:ext>
            </a:extLst>
          </p:cNvPr>
          <p:cNvSpPr txBox="1">
            <a:spLocks noChangeArrowheads="1"/>
          </p:cNvSpPr>
          <p:nvPr/>
        </p:nvSpPr>
        <p:spPr bwMode="auto">
          <a:xfrm>
            <a:off x="179388" y="63500"/>
            <a:ext cx="8839200" cy="56991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2.c.2. Le diencéphale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9442">
                                            <p:txEl>
                                              <p:pRg st="0" end="0"/>
                                            </p:txEl>
                                          </p:spTgt>
                                        </p:tgtEl>
                                        <p:attrNameLst>
                                          <p:attrName>style.visibility</p:attrName>
                                        </p:attrNameLst>
                                      </p:cBhvr>
                                      <p:to>
                                        <p:strVal val="visible"/>
                                      </p:to>
                                    </p:set>
                                    <p:animEffect transition="in" filter="dissolve">
                                      <p:cBhvr>
                                        <p:cTn id="7" dur="500"/>
                                        <p:tgtEl>
                                          <p:spTgt spid="1894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9442">
                                            <p:txEl>
                                              <p:pRg st="1" end="1"/>
                                            </p:txEl>
                                          </p:spTgt>
                                        </p:tgtEl>
                                        <p:attrNameLst>
                                          <p:attrName>style.visibility</p:attrName>
                                        </p:attrNameLst>
                                      </p:cBhvr>
                                      <p:to>
                                        <p:strVal val="visible"/>
                                      </p:to>
                                    </p:set>
                                    <p:animEffect transition="in" filter="dissolve">
                                      <p:cBhvr>
                                        <p:cTn id="12" dur="500"/>
                                        <p:tgtEl>
                                          <p:spTgt spid="1894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9442">
                                            <p:txEl>
                                              <p:pRg st="2" end="2"/>
                                            </p:txEl>
                                          </p:spTgt>
                                        </p:tgtEl>
                                        <p:attrNameLst>
                                          <p:attrName>style.visibility</p:attrName>
                                        </p:attrNameLst>
                                      </p:cBhvr>
                                      <p:to>
                                        <p:strVal val="visible"/>
                                      </p:to>
                                    </p:set>
                                    <p:animEffect transition="in" filter="dissolve">
                                      <p:cBhvr>
                                        <p:cTn id="17" dur="500"/>
                                        <p:tgtEl>
                                          <p:spTgt spid="18944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9442">
                                            <p:txEl>
                                              <p:pRg st="3" end="3"/>
                                            </p:txEl>
                                          </p:spTgt>
                                        </p:tgtEl>
                                        <p:attrNameLst>
                                          <p:attrName>style.visibility</p:attrName>
                                        </p:attrNameLst>
                                      </p:cBhvr>
                                      <p:to>
                                        <p:strVal val="visible"/>
                                      </p:to>
                                    </p:set>
                                    <p:animEffect transition="in" filter="dissolve">
                                      <p:cBhvr>
                                        <p:cTn id="22" dur="500"/>
                                        <p:tgtEl>
                                          <p:spTgt spid="18944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9442">
                                            <p:txEl>
                                              <p:pRg st="4" end="4"/>
                                            </p:txEl>
                                          </p:spTgt>
                                        </p:tgtEl>
                                        <p:attrNameLst>
                                          <p:attrName>style.visibility</p:attrName>
                                        </p:attrNameLst>
                                      </p:cBhvr>
                                      <p:to>
                                        <p:strVal val="visible"/>
                                      </p:to>
                                    </p:set>
                                    <p:animEffect transition="in" filter="dissolve">
                                      <p:cBhvr>
                                        <p:cTn id="27" dur="500"/>
                                        <p:tgtEl>
                                          <p:spTgt spid="18944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89442">
                                            <p:txEl>
                                              <p:pRg st="5" end="5"/>
                                            </p:txEl>
                                          </p:spTgt>
                                        </p:tgtEl>
                                        <p:attrNameLst>
                                          <p:attrName>style.visibility</p:attrName>
                                        </p:attrNameLst>
                                      </p:cBhvr>
                                      <p:to>
                                        <p:strVal val="visible"/>
                                      </p:to>
                                    </p:set>
                                    <p:animEffect transition="in" filter="dissolve">
                                      <p:cBhvr>
                                        <p:cTn id="32" dur="500"/>
                                        <p:tgtEl>
                                          <p:spTgt spid="1894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a:extLst>
              <a:ext uri="{FF2B5EF4-FFF2-40B4-BE49-F238E27FC236}">
                <a16:creationId xmlns:a16="http://schemas.microsoft.com/office/drawing/2014/main" id="{2995768B-5A3E-5A8C-E4FE-BFF505BC10C1}"/>
              </a:ext>
            </a:extLst>
          </p:cNvPr>
          <p:cNvSpPr txBox="1">
            <a:spLocks noChangeArrowheads="1"/>
          </p:cNvSpPr>
          <p:nvPr/>
        </p:nvSpPr>
        <p:spPr bwMode="auto">
          <a:xfrm>
            <a:off x="152400" y="692150"/>
            <a:ext cx="8991600"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pPr>
            <a:r>
              <a:rPr lang="fr-FR" altLang="fr-FR" sz="2800" b="1" u="sng">
                <a:cs typeface="Arial" panose="020B0604020202020204" pitchFamily="34" charset="0"/>
              </a:rPr>
              <a:t>Hypothalamus</a:t>
            </a:r>
            <a:r>
              <a:rPr lang="fr-FR" altLang="fr-FR" sz="2800" b="1">
                <a:cs typeface="Arial" panose="020B0604020202020204" pitchFamily="34" charset="0"/>
              </a:rPr>
              <a:t> :</a:t>
            </a:r>
          </a:p>
          <a:p>
            <a:pPr algn="ctr">
              <a:lnSpc>
                <a:spcPct val="150000"/>
              </a:lnSpc>
              <a:spcBef>
                <a:spcPct val="50000"/>
              </a:spcBef>
              <a:buFontTx/>
              <a:buChar char="•"/>
            </a:pPr>
            <a:r>
              <a:rPr lang="fr-FR" altLang="fr-FR" sz="2800" b="1">
                <a:cs typeface="Arial" panose="020B0604020202020204" pitchFamily="34" charset="0"/>
              </a:rPr>
              <a:t> ensemble de noyaux accolés les uns aux autres.</a:t>
            </a:r>
          </a:p>
          <a:p>
            <a:pPr algn="ctr">
              <a:lnSpc>
                <a:spcPct val="150000"/>
              </a:lnSpc>
              <a:spcBef>
                <a:spcPct val="50000"/>
              </a:spcBef>
              <a:buFontTx/>
              <a:buChar char="•"/>
            </a:pPr>
            <a:r>
              <a:rPr lang="fr-FR" altLang="fr-FR" sz="2800" b="1">
                <a:cs typeface="Arial" panose="020B0604020202020204" pitchFamily="34" charset="0"/>
              </a:rPr>
              <a:t> constituant le centre de contrôle du SNV (ou autonome).</a:t>
            </a:r>
          </a:p>
          <a:p>
            <a:pPr algn="ctr">
              <a:lnSpc>
                <a:spcPct val="150000"/>
              </a:lnSpc>
              <a:spcBef>
                <a:spcPct val="50000"/>
              </a:spcBef>
              <a:buFontTx/>
              <a:buChar char="•"/>
            </a:pPr>
            <a:r>
              <a:rPr lang="fr-FR" altLang="fr-FR" sz="2800" b="1">
                <a:cs typeface="Arial" panose="020B0604020202020204" pitchFamily="34" charset="0"/>
              </a:rPr>
              <a:t> toutes les fonctions végétatives sont sous contrôle hypothalamique.</a:t>
            </a:r>
          </a:p>
          <a:p>
            <a:pPr algn="ctr">
              <a:lnSpc>
                <a:spcPct val="150000"/>
              </a:lnSpc>
              <a:spcBef>
                <a:spcPct val="50000"/>
              </a:spcBef>
              <a:buFontTx/>
              <a:buChar char="•"/>
            </a:pPr>
            <a:r>
              <a:rPr lang="fr-FR" altLang="fr-FR" sz="2800" b="1">
                <a:cs typeface="Arial" panose="020B0604020202020204" pitchFamily="34" charset="0"/>
              </a:rPr>
              <a:t> </a:t>
            </a:r>
            <a:r>
              <a:rPr lang="fr-FR" altLang="fr-FR" sz="2800" b="1">
                <a:solidFill>
                  <a:srgbClr val="0000FF"/>
                </a:solidFill>
                <a:cs typeface="Arial" panose="020B0604020202020204" pitchFamily="34" charset="0"/>
              </a:rPr>
              <a:t>il assure </a:t>
            </a:r>
            <a:r>
              <a:rPr lang="fr-FR" altLang="fr-FR" sz="2800" b="1" u="sng">
                <a:solidFill>
                  <a:srgbClr val="0000FF"/>
                </a:solidFill>
                <a:cs typeface="Arial" panose="020B0604020202020204" pitchFamily="34" charset="0"/>
              </a:rPr>
              <a:t>l’homéostasie végétative</a:t>
            </a:r>
            <a:r>
              <a:rPr lang="fr-FR" altLang="fr-FR" sz="2800" b="1">
                <a:solidFill>
                  <a:srgbClr val="0000FF"/>
                </a:solidFill>
                <a:cs typeface="Arial" panose="020B0604020202020204" pitchFamily="34" charset="0"/>
              </a:rPr>
              <a:t> mais régule aussi les </a:t>
            </a:r>
            <a:r>
              <a:rPr lang="fr-FR" altLang="fr-FR" sz="2800" b="1" u="sng">
                <a:solidFill>
                  <a:srgbClr val="0000FF"/>
                </a:solidFill>
                <a:cs typeface="Arial" panose="020B0604020202020204" pitchFamily="34" charset="0"/>
              </a:rPr>
              <a:t>comportements de survie</a:t>
            </a:r>
            <a:r>
              <a:rPr lang="fr-FR" altLang="fr-FR" sz="2800" b="1">
                <a:solidFill>
                  <a:srgbClr val="0000FF"/>
                </a:solidFill>
                <a:cs typeface="Arial" panose="020B0604020202020204" pitchFamily="34" charset="0"/>
              </a:rPr>
              <a:t>.</a:t>
            </a:r>
          </a:p>
        </p:txBody>
      </p:sp>
      <p:sp>
        <p:nvSpPr>
          <p:cNvPr id="190468" name="Text Box 4">
            <a:extLst>
              <a:ext uri="{FF2B5EF4-FFF2-40B4-BE49-F238E27FC236}">
                <a16:creationId xmlns:a16="http://schemas.microsoft.com/office/drawing/2014/main" id="{E27ECC91-8C5C-3992-08E4-1E20A9FEE71E}"/>
              </a:ext>
            </a:extLst>
          </p:cNvPr>
          <p:cNvSpPr txBox="1">
            <a:spLocks noChangeArrowheads="1"/>
          </p:cNvSpPr>
          <p:nvPr/>
        </p:nvSpPr>
        <p:spPr bwMode="auto">
          <a:xfrm>
            <a:off x="179388" y="63500"/>
            <a:ext cx="8839200" cy="56991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2.c.2. Le diencéphale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0466">
                                            <p:txEl>
                                              <p:pRg st="0" end="0"/>
                                            </p:txEl>
                                          </p:spTgt>
                                        </p:tgtEl>
                                        <p:attrNameLst>
                                          <p:attrName>style.visibility</p:attrName>
                                        </p:attrNameLst>
                                      </p:cBhvr>
                                      <p:to>
                                        <p:strVal val="visible"/>
                                      </p:to>
                                    </p:set>
                                    <p:animEffect transition="in" filter="dissolve">
                                      <p:cBhvr>
                                        <p:cTn id="7" dur="500"/>
                                        <p:tgtEl>
                                          <p:spTgt spid="1904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0466">
                                            <p:txEl>
                                              <p:pRg st="1" end="1"/>
                                            </p:txEl>
                                          </p:spTgt>
                                        </p:tgtEl>
                                        <p:attrNameLst>
                                          <p:attrName>style.visibility</p:attrName>
                                        </p:attrNameLst>
                                      </p:cBhvr>
                                      <p:to>
                                        <p:strVal val="visible"/>
                                      </p:to>
                                    </p:set>
                                    <p:animEffect transition="in" filter="dissolve">
                                      <p:cBhvr>
                                        <p:cTn id="12" dur="500"/>
                                        <p:tgtEl>
                                          <p:spTgt spid="1904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0466">
                                            <p:txEl>
                                              <p:pRg st="2" end="2"/>
                                            </p:txEl>
                                          </p:spTgt>
                                        </p:tgtEl>
                                        <p:attrNameLst>
                                          <p:attrName>style.visibility</p:attrName>
                                        </p:attrNameLst>
                                      </p:cBhvr>
                                      <p:to>
                                        <p:strVal val="visible"/>
                                      </p:to>
                                    </p:set>
                                    <p:animEffect transition="in" filter="dissolve">
                                      <p:cBhvr>
                                        <p:cTn id="17" dur="500"/>
                                        <p:tgtEl>
                                          <p:spTgt spid="1904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90466">
                                            <p:txEl>
                                              <p:pRg st="3" end="3"/>
                                            </p:txEl>
                                          </p:spTgt>
                                        </p:tgtEl>
                                        <p:attrNameLst>
                                          <p:attrName>style.visibility</p:attrName>
                                        </p:attrNameLst>
                                      </p:cBhvr>
                                      <p:to>
                                        <p:strVal val="visible"/>
                                      </p:to>
                                    </p:set>
                                    <p:animEffect transition="in" filter="dissolve">
                                      <p:cBhvr>
                                        <p:cTn id="22" dur="500"/>
                                        <p:tgtEl>
                                          <p:spTgt spid="1904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90466">
                                            <p:txEl>
                                              <p:pRg st="4" end="4"/>
                                            </p:txEl>
                                          </p:spTgt>
                                        </p:tgtEl>
                                        <p:attrNameLst>
                                          <p:attrName>style.visibility</p:attrName>
                                        </p:attrNameLst>
                                      </p:cBhvr>
                                      <p:to>
                                        <p:strVal val="visible"/>
                                      </p:to>
                                    </p:set>
                                    <p:animEffect transition="in" filter="dissolve">
                                      <p:cBhvr>
                                        <p:cTn id="27" dur="500"/>
                                        <p:tgtEl>
                                          <p:spTgt spid="1904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a:extLst>
              <a:ext uri="{FF2B5EF4-FFF2-40B4-BE49-F238E27FC236}">
                <a16:creationId xmlns:a16="http://schemas.microsoft.com/office/drawing/2014/main" id="{49501B7E-037A-608D-01B4-543EDB85D82F}"/>
              </a:ext>
            </a:extLst>
          </p:cNvPr>
          <p:cNvSpPr txBox="1">
            <a:spLocks noChangeArrowheads="1"/>
          </p:cNvSpPr>
          <p:nvPr/>
        </p:nvSpPr>
        <p:spPr bwMode="auto">
          <a:xfrm>
            <a:off x="107950" y="762000"/>
            <a:ext cx="8991600" cy="586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50000"/>
              </a:lnSpc>
              <a:spcBef>
                <a:spcPct val="50000"/>
              </a:spcBef>
            </a:pPr>
            <a:r>
              <a:rPr lang="fr-FR" altLang="fr-FR" sz="2800" b="1" u="sng">
                <a:cs typeface="Arial" panose="020B0604020202020204" pitchFamily="34" charset="0"/>
              </a:rPr>
              <a:t>Hypothalamus et hypophyse</a:t>
            </a:r>
            <a:r>
              <a:rPr lang="fr-FR" altLang="fr-FR" sz="2800" b="1">
                <a:cs typeface="Arial" panose="020B0604020202020204" pitchFamily="34" charset="0"/>
              </a:rPr>
              <a:t> :</a:t>
            </a:r>
          </a:p>
          <a:p>
            <a:pPr algn="ctr">
              <a:lnSpc>
                <a:spcPct val="150000"/>
              </a:lnSpc>
              <a:spcBef>
                <a:spcPct val="50000"/>
              </a:spcBef>
              <a:buFontTx/>
              <a:buChar char="•"/>
            </a:pPr>
            <a:r>
              <a:rPr lang="fr-FR" altLang="fr-FR" sz="2800" b="1">
                <a:cs typeface="Arial" panose="020B0604020202020204" pitchFamily="34" charset="0"/>
              </a:rPr>
              <a:t> </a:t>
            </a:r>
            <a:r>
              <a:rPr lang="fr-FR" altLang="fr-FR" sz="2800" b="1">
                <a:solidFill>
                  <a:srgbClr val="FF0000"/>
                </a:solidFill>
                <a:cs typeface="Arial" panose="020B0604020202020204" pitchFamily="34" charset="0"/>
              </a:rPr>
              <a:t>à eux d’eux, ils forment le système responsable de la production et de la libération hormonale dans le sang.</a:t>
            </a:r>
          </a:p>
          <a:p>
            <a:pPr algn="ctr">
              <a:lnSpc>
                <a:spcPct val="150000"/>
              </a:lnSpc>
              <a:spcBef>
                <a:spcPct val="50000"/>
              </a:spcBef>
              <a:buFontTx/>
              <a:buChar char="•"/>
            </a:pPr>
            <a:r>
              <a:rPr lang="fr-FR" altLang="fr-FR" sz="2800" b="1">
                <a:solidFill>
                  <a:srgbClr val="0000FF"/>
                </a:solidFill>
                <a:cs typeface="Arial" panose="020B0604020202020204" pitchFamily="34" charset="0"/>
              </a:rPr>
              <a:t> L’hypophyse reste sous contrôle hypothalamique.</a:t>
            </a:r>
          </a:p>
          <a:p>
            <a:pPr algn="ctr">
              <a:lnSpc>
                <a:spcPct val="150000"/>
              </a:lnSpc>
              <a:spcBef>
                <a:spcPct val="50000"/>
              </a:spcBef>
              <a:buFontTx/>
              <a:buChar char="•"/>
            </a:pPr>
            <a:r>
              <a:rPr lang="fr-FR" altLang="fr-FR" sz="2800" b="1">
                <a:cs typeface="Arial" panose="020B0604020202020204" pitchFamily="34" charset="0"/>
              </a:rPr>
              <a:t> Ce système contrôle toutes les autres glandes endocrines de l’organisme (surrénales, thyroïde et glandes sexuelles).</a:t>
            </a:r>
          </a:p>
        </p:txBody>
      </p:sp>
      <p:sp>
        <p:nvSpPr>
          <p:cNvPr id="191492" name="Text Box 4">
            <a:extLst>
              <a:ext uri="{FF2B5EF4-FFF2-40B4-BE49-F238E27FC236}">
                <a16:creationId xmlns:a16="http://schemas.microsoft.com/office/drawing/2014/main" id="{775F37BE-D227-555B-C472-8B7442A9028B}"/>
              </a:ext>
            </a:extLst>
          </p:cNvPr>
          <p:cNvSpPr txBox="1">
            <a:spLocks noChangeArrowheads="1"/>
          </p:cNvSpPr>
          <p:nvPr/>
        </p:nvSpPr>
        <p:spPr bwMode="auto">
          <a:xfrm>
            <a:off x="134938" y="63500"/>
            <a:ext cx="8839200" cy="56991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2.c.2. Le diencéphale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1490">
                                            <p:txEl>
                                              <p:pRg st="0" end="0"/>
                                            </p:txEl>
                                          </p:spTgt>
                                        </p:tgtEl>
                                        <p:attrNameLst>
                                          <p:attrName>style.visibility</p:attrName>
                                        </p:attrNameLst>
                                      </p:cBhvr>
                                      <p:to>
                                        <p:strVal val="visible"/>
                                      </p:to>
                                    </p:set>
                                    <p:animEffect transition="in" filter="dissolve">
                                      <p:cBhvr>
                                        <p:cTn id="7" dur="500"/>
                                        <p:tgtEl>
                                          <p:spTgt spid="1914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1490">
                                            <p:txEl>
                                              <p:pRg st="1" end="1"/>
                                            </p:txEl>
                                          </p:spTgt>
                                        </p:tgtEl>
                                        <p:attrNameLst>
                                          <p:attrName>style.visibility</p:attrName>
                                        </p:attrNameLst>
                                      </p:cBhvr>
                                      <p:to>
                                        <p:strVal val="visible"/>
                                      </p:to>
                                    </p:set>
                                    <p:animEffect transition="in" filter="dissolve">
                                      <p:cBhvr>
                                        <p:cTn id="12" dur="500"/>
                                        <p:tgtEl>
                                          <p:spTgt spid="1914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1490">
                                            <p:txEl>
                                              <p:pRg st="2" end="2"/>
                                            </p:txEl>
                                          </p:spTgt>
                                        </p:tgtEl>
                                        <p:attrNameLst>
                                          <p:attrName>style.visibility</p:attrName>
                                        </p:attrNameLst>
                                      </p:cBhvr>
                                      <p:to>
                                        <p:strVal val="visible"/>
                                      </p:to>
                                    </p:set>
                                    <p:animEffect transition="in" filter="dissolve">
                                      <p:cBhvr>
                                        <p:cTn id="17" dur="500"/>
                                        <p:tgtEl>
                                          <p:spTgt spid="1914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91490">
                                            <p:txEl>
                                              <p:pRg st="3" end="3"/>
                                            </p:txEl>
                                          </p:spTgt>
                                        </p:tgtEl>
                                        <p:attrNameLst>
                                          <p:attrName>style.visibility</p:attrName>
                                        </p:attrNameLst>
                                      </p:cBhvr>
                                      <p:to>
                                        <p:strVal val="visible"/>
                                      </p:to>
                                    </p:set>
                                    <p:animEffect transition="in" filter="dissolve">
                                      <p:cBhvr>
                                        <p:cTn id="22" dur="500"/>
                                        <p:tgtEl>
                                          <p:spTgt spid="1914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3">
            <a:extLst>
              <a:ext uri="{FF2B5EF4-FFF2-40B4-BE49-F238E27FC236}">
                <a16:creationId xmlns:a16="http://schemas.microsoft.com/office/drawing/2014/main" id="{D2F2F386-7C16-B7C1-6D1A-1D826B0A50AA}"/>
              </a:ext>
            </a:extLst>
          </p:cNvPr>
          <p:cNvSpPr txBox="1">
            <a:spLocks noChangeArrowheads="1"/>
          </p:cNvSpPr>
          <p:nvPr/>
        </p:nvSpPr>
        <p:spPr bwMode="auto">
          <a:xfrm>
            <a:off x="0" y="1081088"/>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C’est le cerveau des comportements complexes, orientés vers un but précis.</a:t>
            </a:r>
          </a:p>
        </p:txBody>
      </p:sp>
      <p:sp>
        <p:nvSpPr>
          <p:cNvPr id="193540" name="Text Box 4">
            <a:extLst>
              <a:ext uri="{FF2B5EF4-FFF2-40B4-BE49-F238E27FC236}">
                <a16:creationId xmlns:a16="http://schemas.microsoft.com/office/drawing/2014/main" id="{C4F97F80-D06D-0C7D-9FBE-6174A7D2CAD1}"/>
              </a:ext>
            </a:extLst>
          </p:cNvPr>
          <p:cNvSpPr txBox="1">
            <a:spLocks noChangeArrowheads="1"/>
          </p:cNvSpPr>
          <p:nvPr/>
        </p:nvSpPr>
        <p:spPr bwMode="auto">
          <a:xfrm>
            <a:off x="0" y="3016250"/>
            <a:ext cx="91440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Il est composé :</a:t>
            </a:r>
          </a:p>
          <a:p>
            <a:pPr algn="ctr">
              <a:spcBef>
                <a:spcPct val="50000"/>
              </a:spcBef>
              <a:buFontTx/>
              <a:buChar char="•"/>
            </a:pPr>
            <a:r>
              <a:rPr lang="fr-FR" altLang="fr-FR" sz="2800" b="1">
                <a:solidFill>
                  <a:srgbClr val="0000FF"/>
                </a:solidFill>
                <a:cs typeface="Arial" panose="020B0604020202020204" pitchFamily="34" charset="0"/>
              </a:rPr>
              <a:t> du système limbique</a:t>
            </a:r>
          </a:p>
          <a:p>
            <a:pPr algn="ctr">
              <a:spcBef>
                <a:spcPct val="50000"/>
              </a:spcBef>
              <a:buFontTx/>
              <a:buChar char="•"/>
            </a:pPr>
            <a:r>
              <a:rPr lang="fr-FR" altLang="fr-FR" sz="2800" b="1">
                <a:solidFill>
                  <a:srgbClr val="0000FF"/>
                </a:solidFill>
                <a:cs typeface="Arial" panose="020B0604020202020204" pitchFamily="34" charset="0"/>
              </a:rPr>
              <a:t> des noyaux gris centraux</a:t>
            </a:r>
          </a:p>
          <a:p>
            <a:pPr algn="ctr">
              <a:spcBef>
                <a:spcPct val="50000"/>
              </a:spcBef>
              <a:buFontTx/>
              <a:buChar char="•"/>
            </a:pPr>
            <a:r>
              <a:rPr lang="fr-FR" altLang="fr-FR" sz="2800" b="1">
                <a:solidFill>
                  <a:srgbClr val="0000FF"/>
                </a:solidFill>
                <a:cs typeface="Arial" panose="020B0604020202020204" pitchFamily="34" charset="0"/>
              </a:rPr>
              <a:t> des aires corticales.</a:t>
            </a:r>
          </a:p>
        </p:txBody>
      </p:sp>
      <p:sp>
        <p:nvSpPr>
          <p:cNvPr id="193541" name="Text Box 5">
            <a:extLst>
              <a:ext uri="{FF2B5EF4-FFF2-40B4-BE49-F238E27FC236}">
                <a16:creationId xmlns:a16="http://schemas.microsoft.com/office/drawing/2014/main" id="{4FCA4773-4B64-B8D3-9BA5-55C530F8BABB}"/>
              </a:ext>
            </a:extLst>
          </p:cNvPr>
          <p:cNvSpPr txBox="1">
            <a:spLocks noChangeArrowheads="1"/>
          </p:cNvSpPr>
          <p:nvPr/>
        </p:nvSpPr>
        <p:spPr bwMode="auto">
          <a:xfrm>
            <a:off x="179388" y="63500"/>
            <a:ext cx="8839200" cy="56991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2.c.3. Le télencéphale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Effect transition="in" filter="dissolve">
                                      <p:cBhvr>
                                        <p:cTn id="7" dur="500"/>
                                        <p:tgtEl>
                                          <p:spTgt spid="193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3540">
                                            <p:txEl>
                                              <p:pRg st="0" end="0"/>
                                            </p:txEl>
                                          </p:spTgt>
                                        </p:tgtEl>
                                        <p:attrNameLst>
                                          <p:attrName>style.visibility</p:attrName>
                                        </p:attrNameLst>
                                      </p:cBhvr>
                                      <p:to>
                                        <p:strVal val="visible"/>
                                      </p:to>
                                    </p:set>
                                    <p:animEffect transition="in" filter="dissolve">
                                      <p:cBhvr>
                                        <p:cTn id="12" dur="500"/>
                                        <p:tgtEl>
                                          <p:spTgt spid="19354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3540">
                                            <p:txEl>
                                              <p:pRg st="1" end="1"/>
                                            </p:txEl>
                                          </p:spTgt>
                                        </p:tgtEl>
                                        <p:attrNameLst>
                                          <p:attrName>style.visibility</p:attrName>
                                        </p:attrNameLst>
                                      </p:cBhvr>
                                      <p:to>
                                        <p:strVal val="visible"/>
                                      </p:to>
                                    </p:set>
                                    <p:animEffect transition="in" filter="dissolve">
                                      <p:cBhvr>
                                        <p:cTn id="17" dur="500"/>
                                        <p:tgtEl>
                                          <p:spTgt spid="19354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93540">
                                            <p:txEl>
                                              <p:pRg st="2" end="2"/>
                                            </p:txEl>
                                          </p:spTgt>
                                        </p:tgtEl>
                                        <p:attrNameLst>
                                          <p:attrName>style.visibility</p:attrName>
                                        </p:attrNameLst>
                                      </p:cBhvr>
                                      <p:to>
                                        <p:strVal val="visible"/>
                                      </p:to>
                                    </p:set>
                                    <p:animEffect transition="in" filter="dissolve">
                                      <p:cBhvr>
                                        <p:cTn id="22" dur="500"/>
                                        <p:tgtEl>
                                          <p:spTgt spid="19354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93540">
                                            <p:txEl>
                                              <p:pRg st="3" end="3"/>
                                            </p:txEl>
                                          </p:spTgt>
                                        </p:tgtEl>
                                        <p:attrNameLst>
                                          <p:attrName>style.visibility</p:attrName>
                                        </p:attrNameLst>
                                      </p:cBhvr>
                                      <p:to>
                                        <p:strVal val="visible"/>
                                      </p:to>
                                    </p:set>
                                    <p:animEffect transition="in" filter="dissolve">
                                      <p:cBhvr>
                                        <p:cTn id="27" dur="500"/>
                                        <p:tgtEl>
                                          <p:spTgt spid="1935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utoUpdateAnimBg="0"/>
      <p:bldP spid="193540"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a:extLst>
              <a:ext uri="{FF2B5EF4-FFF2-40B4-BE49-F238E27FC236}">
                <a16:creationId xmlns:a16="http://schemas.microsoft.com/office/drawing/2014/main" id="{A69355B9-7F1E-DED5-0677-647AA7CD6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3914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3">
            <a:extLst>
              <a:ext uri="{FF2B5EF4-FFF2-40B4-BE49-F238E27FC236}">
                <a16:creationId xmlns:a16="http://schemas.microsoft.com/office/drawing/2014/main" id="{69CFCAA5-5EBD-EB18-9C77-BE460CFD1EFB}"/>
              </a:ext>
            </a:extLst>
          </p:cNvPr>
          <p:cNvSpPr txBox="1">
            <a:spLocks noChangeArrowheads="1"/>
          </p:cNvSpPr>
          <p:nvPr/>
        </p:nvSpPr>
        <p:spPr bwMode="auto">
          <a:xfrm>
            <a:off x="0" y="188913"/>
            <a:ext cx="91440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 système limbique :</a:t>
            </a:r>
          </a:p>
          <a:p>
            <a:pPr algn="ctr">
              <a:spcBef>
                <a:spcPct val="50000"/>
              </a:spcBef>
            </a:pPr>
            <a:r>
              <a:rPr lang="fr-FR" altLang="fr-FR" sz="2800" b="1">
                <a:cs typeface="Arial" panose="020B0604020202020204" pitchFamily="34" charset="0"/>
              </a:rPr>
              <a:t>Ensemble de structures sous-corticales</a:t>
            </a:r>
          </a:p>
        </p:txBody>
      </p:sp>
      <p:sp>
        <p:nvSpPr>
          <p:cNvPr id="194564" name="Text Box 4">
            <a:extLst>
              <a:ext uri="{FF2B5EF4-FFF2-40B4-BE49-F238E27FC236}">
                <a16:creationId xmlns:a16="http://schemas.microsoft.com/office/drawing/2014/main" id="{45AB77FF-0DBB-221E-B94D-50E841F746A6}"/>
              </a:ext>
            </a:extLst>
          </p:cNvPr>
          <p:cNvSpPr txBox="1">
            <a:spLocks noChangeArrowheads="1"/>
          </p:cNvSpPr>
          <p:nvPr/>
        </p:nvSpPr>
        <p:spPr bwMode="auto">
          <a:xfrm>
            <a:off x="1219200" y="5805488"/>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cs typeface="Arial" panose="020B0604020202020204" pitchFamily="34" charset="0"/>
              </a:rPr>
              <a:t>AMYGDALES</a:t>
            </a:r>
          </a:p>
        </p:txBody>
      </p:sp>
      <p:sp>
        <p:nvSpPr>
          <p:cNvPr id="194565" name="Text Box 5">
            <a:extLst>
              <a:ext uri="{FF2B5EF4-FFF2-40B4-BE49-F238E27FC236}">
                <a16:creationId xmlns:a16="http://schemas.microsoft.com/office/drawing/2014/main" id="{3B8E4E26-638A-B8B8-87D5-07E0DF3E9B66}"/>
              </a:ext>
            </a:extLst>
          </p:cNvPr>
          <p:cNvSpPr txBox="1">
            <a:spLocks noChangeArrowheads="1"/>
          </p:cNvSpPr>
          <p:nvPr/>
        </p:nvSpPr>
        <p:spPr bwMode="auto">
          <a:xfrm>
            <a:off x="5257800" y="54864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cs typeface="Arial" panose="020B0604020202020204" pitchFamily="34" charset="0"/>
              </a:rPr>
              <a:t>HIPPOCAMPES</a:t>
            </a:r>
          </a:p>
        </p:txBody>
      </p:sp>
      <p:sp>
        <p:nvSpPr>
          <p:cNvPr id="194566" name="Text Box 6">
            <a:extLst>
              <a:ext uri="{FF2B5EF4-FFF2-40B4-BE49-F238E27FC236}">
                <a16:creationId xmlns:a16="http://schemas.microsoft.com/office/drawing/2014/main" id="{01D8E2F6-999F-9B7E-ED18-073C81095F1C}"/>
              </a:ext>
            </a:extLst>
          </p:cNvPr>
          <p:cNvSpPr txBox="1">
            <a:spLocks noChangeArrowheads="1"/>
          </p:cNvSpPr>
          <p:nvPr/>
        </p:nvSpPr>
        <p:spPr bwMode="auto">
          <a:xfrm>
            <a:off x="63500" y="4516438"/>
            <a:ext cx="198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cs typeface="Arial" panose="020B0604020202020204" pitchFamily="34" charset="0"/>
              </a:rPr>
              <a:t>TUBERCULES MAMMILAIRES</a:t>
            </a:r>
          </a:p>
        </p:txBody>
      </p:sp>
      <p:sp>
        <p:nvSpPr>
          <p:cNvPr id="194567" name="Text Box 7">
            <a:extLst>
              <a:ext uri="{FF2B5EF4-FFF2-40B4-BE49-F238E27FC236}">
                <a16:creationId xmlns:a16="http://schemas.microsoft.com/office/drawing/2014/main" id="{2686A934-C62D-338C-6B6F-42BC2FEBC92A}"/>
              </a:ext>
            </a:extLst>
          </p:cNvPr>
          <p:cNvSpPr txBox="1">
            <a:spLocks noChangeArrowheads="1"/>
          </p:cNvSpPr>
          <p:nvPr/>
        </p:nvSpPr>
        <p:spPr bwMode="auto">
          <a:xfrm>
            <a:off x="152400" y="2681288"/>
            <a:ext cx="205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cs typeface="Arial" panose="020B0604020202020204" pitchFamily="34" charset="0"/>
              </a:rPr>
              <a:t>SEPTUM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62"/>
                                        </p:tgtEl>
                                        <p:attrNameLst>
                                          <p:attrName>style.visibility</p:attrName>
                                        </p:attrNameLst>
                                      </p:cBhvr>
                                      <p:to>
                                        <p:strVal val="visible"/>
                                      </p:to>
                                    </p:set>
                                    <p:animEffect transition="in" filter="dissolve">
                                      <p:cBhvr>
                                        <p:cTn id="7" dur="500"/>
                                        <p:tgtEl>
                                          <p:spTgt spid="1945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4564"/>
                                        </p:tgtEl>
                                        <p:attrNameLst>
                                          <p:attrName>style.visibility</p:attrName>
                                        </p:attrNameLst>
                                      </p:cBhvr>
                                      <p:to>
                                        <p:strVal val="visible"/>
                                      </p:to>
                                    </p:set>
                                    <p:animEffect transition="in" filter="dissolve">
                                      <p:cBhvr>
                                        <p:cTn id="12" dur="500"/>
                                        <p:tgtEl>
                                          <p:spTgt spid="1945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4565"/>
                                        </p:tgtEl>
                                        <p:attrNameLst>
                                          <p:attrName>style.visibility</p:attrName>
                                        </p:attrNameLst>
                                      </p:cBhvr>
                                      <p:to>
                                        <p:strVal val="visible"/>
                                      </p:to>
                                    </p:set>
                                    <p:animEffect transition="in" filter="dissolve">
                                      <p:cBhvr>
                                        <p:cTn id="17" dur="500"/>
                                        <p:tgtEl>
                                          <p:spTgt spid="1945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94566"/>
                                        </p:tgtEl>
                                        <p:attrNameLst>
                                          <p:attrName>style.visibility</p:attrName>
                                        </p:attrNameLst>
                                      </p:cBhvr>
                                      <p:to>
                                        <p:strVal val="visible"/>
                                      </p:to>
                                    </p:set>
                                    <p:animEffect transition="in" filter="dissolve">
                                      <p:cBhvr>
                                        <p:cTn id="22" dur="500"/>
                                        <p:tgtEl>
                                          <p:spTgt spid="1945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94567"/>
                                        </p:tgtEl>
                                        <p:attrNameLst>
                                          <p:attrName>style.visibility</p:attrName>
                                        </p:attrNameLst>
                                      </p:cBhvr>
                                      <p:to>
                                        <p:strVal val="visible"/>
                                      </p:to>
                                    </p:set>
                                    <p:animEffect transition="in" filter="dissolve">
                                      <p:cBhvr>
                                        <p:cTn id="27" dur="500"/>
                                        <p:tgtEl>
                                          <p:spTgt spid="194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autoUpdateAnimBg="0"/>
      <p:bldP spid="194565" grpId="0" autoUpdateAnimBg="0"/>
      <p:bldP spid="194566" grpId="0" autoUpdateAnimBg="0"/>
      <p:bldP spid="194567"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Text Box 3">
            <a:extLst>
              <a:ext uri="{FF2B5EF4-FFF2-40B4-BE49-F238E27FC236}">
                <a16:creationId xmlns:a16="http://schemas.microsoft.com/office/drawing/2014/main" id="{EA8F11FC-0FC7-0EDD-ECC3-C27EF8E7E044}"/>
              </a:ext>
            </a:extLst>
          </p:cNvPr>
          <p:cNvSpPr txBox="1">
            <a:spLocks noChangeArrowheads="1"/>
          </p:cNvSpPr>
          <p:nvPr/>
        </p:nvSpPr>
        <p:spPr bwMode="auto">
          <a:xfrm>
            <a:off x="228600" y="5410200"/>
            <a:ext cx="2895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AMYGDALE : peur</a:t>
            </a:r>
          </a:p>
        </p:txBody>
      </p:sp>
      <p:sp>
        <p:nvSpPr>
          <p:cNvPr id="195588" name="Text Box 4">
            <a:extLst>
              <a:ext uri="{FF2B5EF4-FFF2-40B4-BE49-F238E27FC236}">
                <a16:creationId xmlns:a16="http://schemas.microsoft.com/office/drawing/2014/main" id="{150858EB-8361-57BB-EADE-6B451D43FDF9}"/>
              </a:ext>
            </a:extLst>
          </p:cNvPr>
          <p:cNvSpPr txBox="1">
            <a:spLocks noChangeArrowheads="1"/>
          </p:cNvSpPr>
          <p:nvPr/>
        </p:nvSpPr>
        <p:spPr bwMode="auto">
          <a:xfrm>
            <a:off x="4953000" y="4365625"/>
            <a:ext cx="3657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TUBERCULES MAMMILAIRES et HIPPOCAMPE : mise en mémoire</a:t>
            </a:r>
          </a:p>
        </p:txBody>
      </p:sp>
      <p:sp>
        <p:nvSpPr>
          <p:cNvPr id="195589" name="Text Box 5">
            <a:extLst>
              <a:ext uri="{FF2B5EF4-FFF2-40B4-BE49-F238E27FC236}">
                <a16:creationId xmlns:a16="http://schemas.microsoft.com/office/drawing/2014/main" id="{AF849506-2A91-2609-14A1-DF4E06348C16}"/>
              </a:ext>
            </a:extLst>
          </p:cNvPr>
          <p:cNvSpPr txBox="1">
            <a:spLocks noChangeArrowheads="1"/>
          </p:cNvSpPr>
          <p:nvPr/>
        </p:nvSpPr>
        <p:spPr bwMode="auto">
          <a:xfrm>
            <a:off x="533400" y="4267200"/>
            <a:ext cx="2057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SEPTUM : agressivité</a:t>
            </a:r>
          </a:p>
        </p:txBody>
      </p:sp>
      <p:sp>
        <p:nvSpPr>
          <p:cNvPr id="195590" name="Text Box 6">
            <a:extLst>
              <a:ext uri="{FF2B5EF4-FFF2-40B4-BE49-F238E27FC236}">
                <a16:creationId xmlns:a16="http://schemas.microsoft.com/office/drawing/2014/main" id="{FB363FBF-1A01-0778-69EA-1A509C65CE52}"/>
              </a:ext>
            </a:extLst>
          </p:cNvPr>
          <p:cNvSpPr txBox="1">
            <a:spLocks noChangeArrowheads="1"/>
          </p:cNvSpPr>
          <p:nvPr/>
        </p:nvSpPr>
        <p:spPr bwMode="auto">
          <a:xfrm>
            <a:off x="0" y="69215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SYSTEME LIMBIQUE : CERVEAU DES EMOTIONS</a:t>
            </a:r>
          </a:p>
        </p:txBody>
      </p:sp>
      <p:sp>
        <p:nvSpPr>
          <p:cNvPr id="195591" name="Text Box 7">
            <a:extLst>
              <a:ext uri="{FF2B5EF4-FFF2-40B4-BE49-F238E27FC236}">
                <a16:creationId xmlns:a16="http://schemas.microsoft.com/office/drawing/2014/main" id="{3E6DD5AD-C8B3-1E9A-49EC-C83187C2A8D1}"/>
              </a:ext>
            </a:extLst>
          </p:cNvPr>
          <p:cNvSpPr txBox="1">
            <a:spLocks noChangeArrowheads="1"/>
          </p:cNvSpPr>
          <p:nvPr/>
        </p:nvSpPr>
        <p:spPr bwMode="auto">
          <a:xfrm>
            <a:off x="0" y="220503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Toute information prend une connotation affective.</a:t>
            </a:r>
          </a:p>
        </p:txBody>
      </p:sp>
      <p:sp>
        <p:nvSpPr>
          <p:cNvPr id="195592" name="Text Box 8">
            <a:extLst>
              <a:ext uri="{FF2B5EF4-FFF2-40B4-BE49-F238E27FC236}">
                <a16:creationId xmlns:a16="http://schemas.microsoft.com/office/drawing/2014/main" id="{E83FA4F1-C021-C4EF-C03E-0C2F94DF5CDA}"/>
              </a:ext>
            </a:extLst>
          </p:cNvPr>
          <p:cNvSpPr txBox="1">
            <a:spLocks noChangeArrowheads="1"/>
          </p:cNvSpPr>
          <p:nvPr/>
        </p:nvSpPr>
        <p:spPr bwMode="auto">
          <a:xfrm>
            <a:off x="0" y="296703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Plus particulièrement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dissolve">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5591"/>
                                        </p:tgtEl>
                                        <p:attrNameLst>
                                          <p:attrName>style.visibility</p:attrName>
                                        </p:attrNameLst>
                                      </p:cBhvr>
                                      <p:to>
                                        <p:strVal val="visible"/>
                                      </p:to>
                                    </p:set>
                                    <p:animEffect transition="in" filter="dissolve">
                                      <p:cBhvr>
                                        <p:cTn id="12" dur="500"/>
                                        <p:tgtEl>
                                          <p:spTgt spid="1955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5592"/>
                                        </p:tgtEl>
                                        <p:attrNameLst>
                                          <p:attrName>style.visibility</p:attrName>
                                        </p:attrNameLst>
                                      </p:cBhvr>
                                      <p:to>
                                        <p:strVal val="visible"/>
                                      </p:to>
                                    </p:set>
                                    <p:animEffect transition="in" filter="dissolve">
                                      <p:cBhvr>
                                        <p:cTn id="17" dur="500"/>
                                        <p:tgtEl>
                                          <p:spTgt spid="1955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95589"/>
                                        </p:tgtEl>
                                        <p:attrNameLst>
                                          <p:attrName>style.visibility</p:attrName>
                                        </p:attrNameLst>
                                      </p:cBhvr>
                                      <p:to>
                                        <p:strVal val="visible"/>
                                      </p:to>
                                    </p:set>
                                    <p:animEffect transition="in" filter="dissolve">
                                      <p:cBhvr>
                                        <p:cTn id="22" dur="500"/>
                                        <p:tgtEl>
                                          <p:spTgt spid="1955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95587"/>
                                        </p:tgtEl>
                                        <p:attrNameLst>
                                          <p:attrName>style.visibility</p:attrName>
                                        </p:attrNameLst>
                                      </p:cBhvr>
                                      <p:to>
                                        <p:strVal val="visible"/>
                                      </p:to>
                                    </p:set>
                                    <p:animEffect transition="in" filter="dissolve">
                                      <p:cBhvr>
                                        <p:cTn id="27" dur="500"/>
                                        <p:tgtEl>
                                          <p:spTgt spid="1955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95588"/>
                                        </p:tgtEl>
                                        <p:attrNameLst>
                                          <p:attrName>style.visibility</p:attrName>
                                        </p:attrNameLst>
                                      </p:cBhvr>
                                      <p:to>
                                        <p:strVal val="visible"/>
                                      </p:to>
                                    </p:set>
                                    <p:animEffect transition="in" filter="dissolve">
                                      <p:cBhvr>
                                        <p:cTn id="32" dur="500"/>
                                        <p:tgtEl>
                                          <p:spTgt spid="195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utoUpdateAnimBg="0"/>
      <p:bldP spid="195588" grpId="0" autoUpdateAnimBg="0"/>
      <p:bldP spid="195589" grpId="0" autoUpdateAnimBg="0"/>
      <p:bldP spid="195590" grpId="0" autoUpdateAnimBg="0"/>
      <p:bldP spid="195591" grpId="0" autoUpdateAnimBg="0"/>
      <p:bldP spid="195592"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a:extLst>
              <a:ext uri="{FF2B5EF4-FFF2-40B4-BE49-F238E27FC236}">
                <a16:creationId xmlns:a16="http://schemas.microsoft.com/office/drawing/2014/main" id="{2171200D-CA88-7B42-DE8A-B328469439B8}"/>
              </a:ext>
            </a:extLst>
          </p:cNvPr>
          <p:cNvSpPr txBox="1">
            <a:spLocks noChangeArrowheads="1"/>
          </p:cNvSpPr>
          <p:nvPr/>
        </p:nvSpPr>
        <p:spPr bwMode="auto">
          <a:xfrm>
            <a:off x="0" y="152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 système limbique :</a:t>
            </a:r>
          </a:p>
        </p:txBody>
      </p:sp>
      <p:sp>
        <p:nvSpPr>
          <p:cNvPr id="196611" name="Text Box 3">
            <a:extLst>
              <a:ext uri="{FF2B5EF4-FFF2-40B4-BE49-F238E27FC236}">
                <a16:creationId xmlns:a16="http://schemas.microsoft.com/office/drawing/2014/main" id="{D9BD9C5D-A54D-1CC4-EFB6-27675E220274}"/>
              </a:ext>
            </a:extLst>
          </p:cNvPr>
          <p:cNvSpPr txBox="1">
            <a:spLocks noChangeArrowheads="1"/>
          </p:cNvSpPr>
          <p:nvPr/>
        </p:nvSpPr>
        <p:spPr bwMode="auto">
          <a:xfrm>
            <a:off x="0" y="1066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cs typeface="Arial" panose="020B0604020202020204" pitchFamily="34" charset="0"/>
              </a:rPr>
              <a:t>Relations entre mémoire et affectivité</a:t>
            </a:r>
          </a:p>
        </p:txBody>
      </p:sp>
      <p:sp>
        <p:nvSpPr>
          <p:cNvPr id="196612" name="Text Box 4">
            <a:extLst>
              <a:ext uri="{FF2B5EF4-FFF2-40B4-BE49-F238E27FC236}">
                <a16:creationId xmlns:a16="http://schemas.microsoft.com/office/drawing/2014/main" id="{AAECCBAF-4036-09F7-F37F-1878569CE4E9}"/>
              </a:ext>
            </a:extLst>
          </p:cNvPr>
          <p:cNvSpPr txBox="1">
            <a:spLocks noChangeArrowheads="1"/>
          </p:cNvSpPr>
          <p:nvPr/>
        </p:nvSpPr>
        <p:spPr bwMode="auto">
          <a:xfrm>
            <a:off x="0" y="2209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solidFill>
                  <a:srgbClr val="0000FF"/>
                </a:solidFill>
                <a:cs typeface="Arial" panose="020B0604020202020204" pitchFamily="34" charset="0"/>
              </a:rPr>
              <a:t>Seules les informations à forte charge émotionnelle restent en mémoire.</a:t>
            </a:r>
          </a:p>
        </p:txBody>
      </p:sp>
      <p:sp>
        <p:nvSpPr>
          <p:cNvPr id="196613" name="Text Box 5">
            <a:extLst>
              <a:ext uri="{FF2B5EF4-FFF2-40B4-BE49-F238E27FC236}">
                <a16:creationId xmlns:a16="http://schemas.microsoft.com/office/drawing/2014/main" id="{61B9B36C-6BC9-DCA2-376D-D967B0FBF094}"/>
              </a:ext>
            </a:extLst>
          </p:cNvPr>
          <p:cNvSpPr txBox="1">
            <a:spLocks noChangeArrowheads="1"/>
          </p:cNvSpPr>
          <p:nvPr/>
        </p:nvSpPr>
        <p:spPr bwMode="auto">
          <a:xfrm>
            <a:off x="0" y="3657600"/>
            <a:ext cx="91440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cs typeface="Arial" panose="020B0604020202020204" pitchFamily="34" charset="0"/>
              </a:rPr>
              <a:t>Les autres ne sont</a:t>
            </a:r>
          </a:p>
          <a:p>
            <a:pPr algn="ctr">
              <a:spcBef>
                <a:spcPct val="50000"/>
              </a:spcBef>
              <a:buFontTx/>
              <a:buChar char="•"/>
            </a:pPr>
            <a:r>
              <a:rPr lang="fr-FR" altLang="fr-FR" sz="3200" b="1">
                <a:cs typeface="Arial" panose="020B0604020202020204" pitchFamily="34" charset="0"/>
              </a:rPr>
              <a:t> Pas mémorisées</a:t>
            </a:r>
          </a:p>
          <a:p>
            <a:pPr algn="ctr">
              <a:spcBef>
                <a:spcPct val="50000"/>
              </a:spcBef>
            </a:pPr>
            <a:r>
              <a:rPr lang="fr-FR" altLang="fr-FR" sz="3200" b="1">
                <a:cs typeface="Arial" panose="020B0604020202020204" pitchFamily="34" charset="0"/>
              </a:rPr>
              <a:t>ou</a:t>
            </a:r>
          </a:p>
          <a:p>
            <a:pPr algn="ctr">
              <a:spcBef>
                <a:spcPct val="50000"/>
              </a:spcBef>
              <a:buFontTx/>
              <a:buChar char="•"/>
            </a:pPr>
            <a:r>
              <a:rPr lang="fr-FR" altLang="fr-FR" sz="3200" b="1">
                <a:cs typeface="Arial" panose="020B0604020202020204" pitchFamily="34" charset="0"/>
              </a:rPr>
              <a:t> Oubliées rapidement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6611"/>
                                        </p:tgtEl>
                                        <p:attrNameLst>
                                          <p:attrName>style.visibility</p:attrName>
                                        </p:attrNameLst>
                                      </p:cBhvr>
                                      <p:to>
                                        <p:strVal val="visible"/>
                                      </p:to>
                                    </p:set>
                                    <p:animEffect transition="in" filter="dissolve">
                                      <p:cBhvr>
                                        <p:cTn id="7" dur="500"/>
                                        <p:tgtEl>
                                          <p:spTgt spid="196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6612"/>
                                        </p:tgtEl>
                                        <p:attrNameLst>
                                          <p:attrName>style.visibility</p:attrName>
                                        </p:attrNameLst>
                                      </p:cBhvr>
                                      <p:to>
                                        <p:strVal val="visible"/>
                                      </p:to>
                                    </p:set>
                                    <p:animEffect transition="in" filter="dissolve">
                                      <p:cBhvr>
                                        <p:cTn id="12" dur="500"/>
                                        <p:tgtEl>
                                          <p:spTgt spid="1966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6613"/>
                                        </p:tgtEl>
                                        <p:attrNameLst>
                                          <p:attrName>style.visibility</p:attrName>
                                        </p:attrNameLst>
                                      </p:cBhvr>
                                      <p:to>
                                        <p:strVal val="visible"/>
                                      </p:to>
                                    </p:set>
                                    <p:animEffect transition="in" filter="dissolve">
                                      <p:cBhvr>
                                        <p:cTn id="17" dur="500"/>
                                        <p:tgtEl>
                                          <p:spTgt spid="196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autoUpdateAnimBg="0"/>
      <p:bldP spid="196612" grpId="0" autoUpdateAnimBg="0"/>
      <p:bldP spid="196613"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5" name="Picture 5">
            <a:extLst>
              <a:ext uri="{FF2B5EF4-FFF2-40B4-BE49-F238E27FC236}">
                <a16:creationId xmlns:a16="http://schemas.microsoft.com/office/drawing/2014/main" id="{C79BB234-32A9-4256-E391-FCBE62D62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9144000" cy="5876925"/>
          </a:xfrm>
          <a:prstGeom prst="rect">
            <a:avLst/>
          </a:prstGeom>
          <a:noFill/>
          <a:extLst>
            <a:ext uri="{909E8E84-426E-40DD-AFC4-6F175D3DCCD1}">
              <a14:hiddenFill xmlns:a14="http://schemas.microsoft.com/office/drawing/2010/main">
                <a:solidFill>
                  <a:srgbClr val="FFFFFF"/>
                </a:solidFill>
              </a14:hiddenFill>
            </a:ext>
          </a:extLst>
        </p:spPr>
      </p:pic>
      <p:sp>
        <p:nvSpPr>
          <p:cNvPr id="215046" name="Text Box 6">
            <a:extLst>
              <a:ext uri="{FF2B5EF4-FFF2-40B4-BE49-F238E27FC236}">
                <a16:creationId xmlns:a16="http://schemas.microsoft.com/office/drawing/2014/main" id="{5615C3F6-D2FD-3A65-624D-DD616F0379B3}"/>
              </a:ext>
            </a:extLst>
          </p:cNvPr>
          <p:cNvSpPr txBox="1">
            <a:spLocks noChangeArrowheads="1"/>
          </p:cNvSpPr>
          <p:nvPr/>
        </p:nvSpPr>
        <p:spPr bwMode="auto">
          <a:xfrm>
            <a:off x="4211638" y="6021388"/>
            <a:ext cx="1439862"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Substance noire</a:t>
            </a:r>
          </a:p>
        </p:txBody>
      </p:sp>
      <p:sp>
        <p:nvSpPr>
          <p:cNvPr id="215047" name="Line 7">
            <a:extLst>
              <a:ext uri="{FF2B5EF4-FFF2-40B4-BE49-F238E27FC236}">
                <a16:creationId xmlns:a16="http://schemas.microsoft.com/office/drawing/2014/main" id="{C70156ED-1E18-999F-B9B8-E82C0E4D515E}"/>
              </a:ext>
            </a:extLst>
          </p:cNvPr>
          <p:cNvSpPr>
            <a:spLocks noChangeShapeType="1"/>
          </p:cNvSpPr>
          <p:nvPr/>
        </p:nvSpPr>
        <p:spPr bwMode="auto">
          <a:xfrm flipV="1">
            <a:off x="4932363" y="4652963"/>
            <a:ext cx="215900" cy="1368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48" name="Text Box 8">
            <a:extLst>
              <a:ext uri="{FF2B5EF4-FFF2-40B4-BE49-F238E27FC236}">
                <a16:creationId xmlns:a16="http://schemas.microsoft.com/office/drawing/2014/main" id="{B66D315F-4328-D31C-EBC7-AD8BEFD083C7}"/>
              </a:ext>
            </a:extLst>
          </p:cNvPr>
          <p:cNvSpPr txBox="1">
            <a:spLocks noChangeArrowheads="1"/>
          </p:cNvSpPr>
          <p:nvPr/>
        </p:nvSpPr>
        <p:spPr bwMode="auto">
          <a:xfrm>
            <a:off x="7451725" y="3021013"/>
            <a:ext cx="16922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Putamen</a:t>
            </a:r>
          </a:p>
        </p:txBody>
      </p:sp>
      <p:sp>
        <p:nvSpPr>
          <p:cNvPr id="215049" name="Line 9">
            <a:extLst>
              <a:ext uri="{FF2B5EF4-FFF2-40B4-BE49-F238E27FC236}">
                <a16:creationId xmlns:a16="http://schemas.microsoft.com/office/drawing/2014/main" id="{6B9CA252-E3C6-49DD-7196-B685315EDBDF}"/>
              </a:ext>
            </a:extLst>
          </p:cNvPr>
          <p:cNvSpPr>
            <a:spLocks noChangeShapeType="1"/>
          </p:cNvSpPr>
          <p:nvPr/>
        </p:nvSpPr>
        <p:spPr bwMode="auto">
          <a:xfrm flipH="1">
            <a:off x="5940425" y="3213100"/>
            <a:ext cx="1800225" cy="720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50" name="Text Box 10">
            <a:extLst>
              <a:ext uri="{FF2B5EF4-FFF2-40B4-BE49-F238E27FC236}">
                <a16:creationId xmlns:a16="http://schemas.microsoft.com/office/drawing/2014/main" id="{D6A0FFEB-353F-4930-0B8F-645EA4035612}"/>
              </a:ext>
            </a:extLst>
          </p:cNvPr>
          <p:cNvSpPr txBox="1">
            <a:spLocks noChangeArrowheads="1"/>
          </p:cNvSpPr>
          <p:nvPr/>
        </p:nvSpPr>
        <p:spPr bwMode="auto">
          <a:xfrm>
            <a:off x="7380288" y="1998663"/>
            <a:ext cx="1763712" cy="1069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Noyau caudé</a:t>
            </a:r>
          </a:p>
          <a:p>
            <a:pPr algn="ctr">
              <a:spcBef>
                <a:spcPct val="50000"/>
              </a:spcBef>
            </a:pPr>
            <a:endParaRPr lang="fr-FR" altLang="fr-FR" sz="1600" b="1"/>
          </a:p>
          <a:p>
            <a:pPr algn="ctr">
              <a:spcBef>
                <a:spcPct val="50000"/>
              </a:spcBef>
            </a:pPr>
            <a:endParaRPr lang="fr-FR" altLang="fr-FR" sz="1600" b="1"/>
          </a:p>
        </p:txBody>
      </p:sp>
      <p:sp>
        <p:nvSpPr>
          <p:cNvPr id="215051" name="Line 11">
            <a:extLst>
              <a:ext uri="{FF2B5EF4-FFF2-40B4-BE49-F238E27FC236}">
                <a16:creationId xmlns:a16="http://schemas.microsoft.com/office/drawing/2014/main" id="{BAFD9176-9229-8A9D-B0B2-E7929357E9FE}"/>
              </a:ext>
            </a:extLst>
          </p:cNvPr>
          <p:cNvSpPr>
            <a:spLocks noChangeShapeType="1"/>
          </p:cNvSpPr>
          <p:nvPr/>
        </p:nvSpPr>
        <p:spPr bwMode="auto">
          <a:xfrm flipH="1">
            <a:off x="5580063" y="2276475"/>
            <a:ext cx="2016125" cy="10080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52" name="Rectangle 12">
            <a:extLst>
              <a:ext uri="{FF2B5EF4-FFF2-40B4-BE49-F238E27FC236}">
                <a16:creationId xmlns:a16="http://schemas.microsoft.com/office/drawing/2014/main" id="{6A428AB4-53AB-CF89-C5FC-F160EB87738A}"/>
              </a:ext>
            </a:extLst>
          </p:cNvPr>
          <p:cNvSpPr>
            <a:spLocks noChangeArrowheads="1"/>
          </p:cNvSpPr>
          <p:nvPr/>
        </p:nvSpPr>
        <p:spPr bwMode="auto">
          <a:xfrm>
            <a:off x="7596188" y="2708275"/>
            <a:ext cx="1547812"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15053" name="Rectangle 13">
            <a:extLst>
              <a:ext uri="{FF2B5EF4-FFF2-40B4-BE49-F238E27FC236}">
                <a16:creationId xmlns:a16="http://schemas.microsoft.com/office/drawing/2014/main" id="{2FCFF96C-7F42-A223-C3BC-C77415BAFAB9}"/>
              </a:ext>
            </a:extLst>
          </p:cNvPr>
          <p:cNvSpPr>
            <a:spLocks noChangeArrowheads="1"/>
          </p:cNvSpPr>
          <p:nvPr/>
        </p:nvSpPr>
        <p:spPr bwMode="auto">
          <a:xfrm>
            <a:off x="7164388" y="1557338"/>
            <a:ext cx="1692275"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15054" name="Text Box 14">
            <a:extLst>
              <a:ext uri="{FF2B5EF4-FFF2-40B4-BE49-F238E27FC236}">
                <a16:creationId xmlns:a16="http://schemas.microsoft.com/office/drawing/2014/main" id="{100C6A6A-9EC8-78D2-4F6A-17F14E0C77DC}"/>
              </a:ext>
            </a:extLst>
          </p:cNvPr>
          <p:cNvSpPr txBox="1">
            <a:spLocks noChangeArrowheads="1"/>
          </p:cNvSpPr>
          <p:nvPr/>
        </p:nvSpPr>
        <p:spPr bwMode="auto">
          <a:xfrm>
            <a:off x="7235825" y="4864100"/>
            <a:ext cx="16922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Globus pallidus</a:t>
            </a:r>
          </a:p>
        </p:txBody>
      </p:sp>
      <p:sp>
        <p:nvSpPr>
          <p:cNvPr id="215055" name="Line 15">
            <a:extLst>
              <a:ext uri="{FF2B5EF4-FFF2-40B4-BE49-F238E27FC236}">
                <a16:creationId xmlns:a16="http://schemas.microsoft.com/office/drawing/2014/main" id="{EAB58FE4-3D75-9DCF-C28E-576C505F14B3}"/>
              </a:ext>
            </a:extLst>
          </p:cNvPr>
          <p:cNvSpPr>
            <a:spLocks noChangeShapeType="1"/>
          </p:cNvSpPr>
          <p:nvPr/>
        </p:nvSpPr>
        <p:spPr bwMode="auto">
          <a:xfrm flipH="1" flipV="1">
            <a:off x="5795963" y="4365625"/>
            <a:ext cx="1655762" cy="7921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56" name="Line 16">
            <a:extLst>
              <a:ext uri="{FF2B5EF4-FFF2-40B4-BE49-F238E27FC236}">
                <a16:creationId xmlns:a16="http://schemas.microsoft.com/office/drawing/2014/main" id="{0B56354B-70EC-1261-8601-6013D3FB90C7}"/>
              </a:ext>
            </a:extLst>
          </p:cNvPr>
          <p:cNvSpPr>
            <a:spLocks noChangeShapeType="1"/>
          </p:cNvSpPr>
          <p:nvPr/>
        </p:nvSpPr>
        <p:spPr bwMode="auto">
          <a:xfrm flipH="1" flipV="1">
            <a:off x="5651500" y="4437063"/>
            <a:ext cx="1800225" cy="720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57" name="Text Box 17">
            <a:extLst>
              <a:ext uri="{FF2B5EF4-FFF2-40B4-BE49-F238E27FC236}">
                <a16:creationId xmlns:a16="http://schemas.microsoft.com/office/drawing/2014/main" id="{B75E2AE5-AB66-0240-5AAF-06EB1541BBEE}"/>
              </a:ext>
            </a:extLst>
          </p:cNvPr>
          <p:cNvSpPr txBox="1">
            <a:spLocks noChangeArrowheads="1"/>
          </p:cNvSpPr>
          <p:nvPr/>
        </p:nvSpPr>
        <p:spPr bwMode="auto">
          <a:xfrm>
            <a:off x="5508625" y="549275"/>
            <a:ext cx="1763713" cy="703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fr-FR" altLang="fr-FR" sz="1600" b="1"/>
          </a:p>
          <a:p>
            <a:pPr algn="ctr">
              <a:spcBef>
                <a:spcPct val="50000"/>
              </a:spcBef>
            </a:pPr>
            <a:r>
              <a:rPr lang="fr-FR" altLang="fr-FR" sz="1600" b="1"/>
              <a:t>thalamus</a:t>
            </a:r>
          </a:p>
        </p:txBody>
      </p:sp>
      <p:sp>
        <p:nvSpPr>
          <p:cNvPr id="215058" name="Line 18">
            <a:extLst>
              <a:ext uri="{FF2B5EF4-FFF2-40B4-BE49-F238E27FC236}">
                <a16:creationId xmlns:a16="http://schemas.microsoft.com/office/drawing/2014/main" id="{F798EEAA-6BB4-B8A3-8ECA-D1EF6AEEFD00}"/>
              </a:ext>
            </a:extLst>
          </p:cNvPr>
          <p:cNvSpPr>
            <a:spLocks noChangeShapeType="1"/>
          </p:cNvSpPr>
          <p:nvPr/>
        </p:nvSpPr>
        <p:spPr bwMode="auto">
          <a:xfrm flipH="1">
            <a:off x="5076825" y="1196975"/>
            <a:ext cx="1079500" cy="25923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59" name="Text Box 19">
            <a:extLst>
              <a:ext uri="{FF2B5EF4-FFF2-40B4-BE49-F238E27FC236}">
                <a16:creationId xmlns:a16="http://schemas.microsoft.com/office/drawing/2014/main" id="{AD630AFA-7499-50B4-C58B-3F6153FDBF43}"/>
              </a:ext>
            </a:extLst>
          </p:cNvPr>
          <p:cNvSpPr txBox="1">
            <a:spLocks noChangeArrowheads="1"/>
          </p:cNvSpPr>
          <p:nvPr/>
        </p:nvSpPr>
        <p:spPr bwMode="auto">
          <a:xfrm>
            <a:off x="2916238" y="687388"/>
            <a:ext cx="1439862"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Corps calleux</a:t>
            </a:r>
          </a:p>
        </p:txBody>
      </p:sp>
      <p:sp>
        <p:nvSpPr>
          <p:cNvPr id="215060" name="Line 20">
            <a:extLst>
              <a:ext uri="{FF2B5EF4-FFF2-40B4-BE49-F238E27FC236}">
                <a16:creationId xmlns:a16="http://schemas.microsoft.com/office/drawing/2014/main" id="{81AD21E8-6DDD-31D9-D4BF-45D8ADA21479}"/>
              </a:ext>
            </a:extLst>
          </p:cNvPr>
          <p:cNvSpPr>
            <a:spLocks noChangeShapeType="1"/>
          </p:cNvSpPr>
          <p:nvPr/>
        </p:nvSpPr>
        <p:spPr bwMode="auto">
          <a:xfrm>
            <a:off x="3635375" y="1268413"/>
            <a:ext cx="792163" cy="19446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61" name="Text Box 21">
            <a:extLst>
              <a:ext uri="{FF2B5EF4-FFF2-40B4-BE49-F238E27FC236}">
                <a16:creationId xmlns:a16="http://schemas.microsoft.com/office/drawing/2014/main" id="{D97FC54B-6341-27EB-7A14-88F35D0EDE21}"/>
              </a:ext>
            </a:extLst>
          </p:cNvPr>
          <p:cNvSpPr txBox="1">
            <a:spLocks noChangeArrowheads="1"/>
          </p:cNvSpPr>
          <p:nvPr/>
        </p:nvSpPr>
        <p:spPr bwMode="auto">
          <a:xfrm>
            <a:off x="611188" y="3208338"/>
            <a:ext cx="1439862"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Ventricule latéral</a:t>
            </a:r>
          </a:p>
        </p:txBody>
      </p:sp>
      <p:sp>
        <p:nvSpPr>
          <p:cNvPr id="215062" name="Line 22">
            <a:extLst>
              <a:ext uri="{FF2B5EF4-FFF2-40B4-BE49-F238E27FC236}">
                <a16:creationId xmlns:a16="http://schemas.microsoft.com/office/drawing/2014/main" id="{A0E0A88B-7431-220C-9D58-289278BFBE5B}"/>
              </a:ext>
            </a:extLst>
          </p:cNvPr>
          <p:cNvSpPr>
            <a:spLocks noChangeShapeType="1"/>
          </p:cNvSpPr>
          <p:nvPr/>
        </p:nvSpPr>
        <p:spPr bwMode="auto">
          <a:xfrm flipV="1">
            <a:off x="1835150" y="3284538"/>
            <a:ext cx="2520950"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63" name="Text Box 23">
            <a:extLst>
              <a:ext uri="{FF2B5EF4-FFF2-40B4-BE49-F238E27FC236}">
                <a16:creationId xmlns:a16="http://schemas.microsoft.com/office/drawing/2014/main" id="{A40D0C11-14E0-E1E5-5EBD-C4D388CEEDBC}"/>
              </a:ext>
            </a:extLst>
          </p:cNvPr>
          <p:cNvSpPr txBox="1">
            <a:spLocks noChangeArrowheads="1"/>
          </p:cNvSpPr>
          <p:nvPr/>
        </p:nvSpPr>
        <p:spPr bwMode="auto">
          <a:xfrm>
            <a:off x="217488" y="5943600"/>
            <a:ext cx="205105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Cortex cérébral (substance grise)</a:t>
            </a:r>
          </a:p>
        </p:txBody>
      </p:sp>
      <p:sp>
        <p:nvSpPr>
          <p:cNvPr id="215064" name="Line 24">
            <a:extLst>
              <a:ext uri="{FF2B5EF4-FFF2-40B4-BE49-F238E27FC236}">
                <a16:creationId xmlns:a16="http://schemas.microsoft.com/office/drawing/2014/main" id="{B519749E-E307-AB4B-B35B-363EA8B95A3C}"/>
              </a:ext>
            </a:extLst>
          </p:cNvPr>
          <p:cNvSpPr>
            <a:spLocks noChangeShapeType="1"/>
          </p:cNvSpPr>
          <p:nvPr/>
        </p:nvSpPr>
        <p:spPr bwMode="auto">
          <a:xfrm flipV="1">
            <a:off x="2051050" y="5373688"/>
            <a:ext cx="100965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65" name="Line 25">
            <a:extLst>
              <a:ext uri="{FF2B5EF4-FFF2-40B4-BE49-F238E27FC236}">
                <a16:creationId xmlns:a16="http://schemas.microsoft.com/office/drawing/2014/main" id="{A4F669F4-E5AE-8CBF-7D25-5455BFAE1607}"/>
              </a:ext>
            </a:extLst>
          </p:cNvPr>
          <p:cNvSpPr>
            <a:spLocks noChangeShapeType="1"/>
          </p:cNvSpPr>
          <p:nvPr/>
        </p:nvSpPr>
        <p:spPr bwMode="auto">
          <a:xfrm flipV="1">
            <a:off x="2051050" y="5445125"/>
            <a:ext cx="2160588" cy="576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66" name="Text Box 26">
            <a:extLst>
              <a:ext uri="{FF2B5EF4-FFF2-40B4-BE49-F238E27FC236}">
                <a16:creationId xmlns:a16="http://schemas.microsoft.com/office/drawing/2014/main" id="{B9E3A635-B63C-BEE5-20B5-30144E065A3F}"/>
              </a:ext>
            </a:extLst>
          </p:cNvPr>
          <p:cNvSpPr txBox="1">
            <a:spLocks noChangeArrowheads="1"/>
          </p:cNvSpPr>
          <p:nvPr/>
        </p:nvSpPr>
        <p:spPr bwMode="auto">
          <a:xfrm>
            <a:off x="34925" y="4221163"/>
            <a:ext cx="205105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Substance blanche</a:t>
            </a:r>
          </a:p>
        </p:txBody>
      </p:sp>
      <p:sp>
        <p:nvSpPr>
          <p:cNvPr id="215067" name="Line 27">
            <a:extLst>
              <a:ext uri="{FF2B5EF4-FFF2-40B4-BE49-F238E27FC236}">
                <a16:creationId xmlns:a16="http://schemas.microsoft.com/office/drawing/2014/main" id="{ECE0CEBC-979C-F4AD-603F-975FAAA57788}"/>
              </a:ext>
            </a:extLst>
          </p:cNvPr>
          <p:cNvSpPr>
            <a:spLocks noChangeShapeType="1"/>
          </p:cNvSpPr>
          <p:nvPr/>
        </p:nvSpPr>
        <p:spPr bwMode="auto">
          <a:xfrm>
            <a:off x="2051050" y="4365625"/>
            <a:ext cx="1296988"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68" name="Text Box 28">
            <a:extLst>
              <a:ext uri="{FF2B5EF4-FFF2-40B4-BE49-F238E27FC236}">
                <a16:creationId xmlns:a16="http://schemas.microsoft.com/office/drawing/2014/main" id="{F5E42080-5AA6-52B7-437B-5B91EE812A86}"/>
              </a:ext>
            </a:extLst>
          </p:cNvPr>
          <p:cNvSpPr txBox="1">
            <a:spLocks noChangeArrowheads="1"/>
          </p:cNvSpPr>
          <p:nvPr/>
        </p:nvSpPr>
        <p:spPr bwMode="auto">
          <a:xfrm>
            <a:off x="6732588" y="5734050"/>
            <a:ext cx="1439862" cy="703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fr-FR" altLang="fr-FR" sz="1600" b="1"/>
          </a:p>
          <a:p>
            <a:pPr algn="ctr">
              <a:spcBef>
                <a:spcPct val="50000"/>
              </a:spcBef>
            </a:pPr>
            <a:endParaRPr lang="fr-FR" altLang="fr-FR" sz="1600" b="1"/>
          </a:p>
        </p:txBody>
      </p:sp>
      <p:sp>
        <p:nvSpPr>
          <p:cNvPr id="215069" name="Text Box 29">
            <a:extLst>
              <a:ext uri="{FF2B5EF4-FFF2-40B4-BE49-F238E27FC236}">
                <a16:creationId xmlns:a16="http://schemas.microsoft.com/office/drawing/2014/main" id="{99EC0CFB-B623-276A-3251-9E9EB4D2C9E6}"/>
              </a:ext>
            </a:extLst>
          </p:cNvPr>
          <p:cNvSpPr txBox="1">
            <a:spLocks noChangeArrowheads="1"/>
          </p:cNvSpPr>
          <p:nvPr/>
        </p:nvSpPr>
        <p:spPr bwMode="auto">
          <a:xfrm>
            <a:off x="7667625" y="2420938"/>
            <a:ext cx="1150938"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Capsule interne</a:t>
            </a:r>
          </a:p>
        </p:txBody>
      </p:sp>
      <p:sp>
        <p:nvSpPr>
          <p:cNvPr id="215070" name="Line 30">
            <a:extLst>
              <a:ext uri="{FF2B5EF4-FFF2-40B4-BE49-F238E27FC236}">
                <a16:creationId xmlns:a16="http://schemas.microsoft.com/office/drawing/2014/main" id="{9C5C9FDA-DD6D-BB85-819B-D666C72376C9}"/>
              </a:ext>
            </a:extLst>
          </p:cNvPr>
          <p:cNvSpPr>
            <a:spLocks noChangeShapeType="1"/>
          </p:cNvSpPr>
          <p:nvPr/>
        </p:nvSpPr>
        <p:spPr bwMode="auto">
          <a:xfrm flipH="1">
            <a:off x="5724525" y="2708275"/>
            <a:ext cx="2087563" cy="8651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15071" name="Text Box 31">
            <a:extLst>
              <a:ext uri="{FF2B5EF4-FFF2-40B4-BE49-F238E27FC236}">
                <a16:creationId xmlns:a16="http://schemas.microsoft.com/office/drawing/2014/main" id="{B40EE1C0-8304-466F-914B-D73B80193C15}"/>
              </a:ext>
            </a:extLst>
          </p:cNvPr>
          <p:cNvSpPr txBox="1">
            <a:spLocks noChangeArrowheads="1"/>
          </p:cNvSpPr>
          <p:nvPr/>
        </p:nvSpPr>
        <p:spPr bwMode="auto">
          <a:xfrm>
            <a:off x="0" y="152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Les noyaux gris centraux</a:t>
            </a:r>
          </a:p>
        </p:txBody>
      </p:sp>
      <p:sp>
        <p:nvSpPr>
          <p:cNvPr id="215072" name="Rectangle 32">
            <a:extLst>
              <a:ext uri="{FF2B5EF4-FFF2-40B4-BE49-F238E27FC236}">
                <a16:creationId xmlns:a16="http://schemas.microsoft.com/office/drawing/2014/main" id="{0E0FC5C3-EDE5-BB00-CD6C-A5D25F7BE180}"/>
              </a:ext>
            </a:extLst>
          </p:cNvPr>
          <p:cNvSpPr>
            <a:spLocks noChangeArrowheads="1"/>
          </p:cNvSpPr>
          <p:nvPr/>
        </p:nvSpPr>
        <p:spPr bwMode="auto">
          <a:xfrm>
            <a:off x="7451725" y="1916113"/>
            <a:ext cx="1619250" cy="504825"/>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15073" name="Rectangle 33">
            <a:extLst>
              <a:ext uri="{FF2B5EF4-FFF2-40B4-BE49-F238E27FC236}">
                <a16:creationId xmlns:a16="http://schemas.microsoft.com/office/drawing/2014/main" id="{40AF9306-BC89-F918-2565-A5C5594EBE1C}"/>
              </a:ext>
            </a:extLst>
          </p:cNvPr>
          <p:cNvSpPr>
            <a:spLocks noChangeArrowheads="1"/>
          </p:cNvSpPr>
          <p:nvPr/>
        </p:nvSpPr>
        <p:spPr bwMode="auto">
          <a:xfrm>
            <a:off x="7451725" y="2995613"/>
            <a:ext cx="1619250" cy="504825"/>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15074" name="Rectangle 34">
            <a:extLst>
              <a:ext uri="{FF2B5EF4-FFF2-40B4-BE49-F238E27FC236}">
                <a16:creationId xmlns:a16="http://schemas.microsoft.com/office/drawing/2014/main" id="{7AC782EF-2D77-066C-9B99-E51EABFBECF2}"/>
              </a:ext>
            </a:extLst>
          </p:cNvPr>
          <p:cNvSpPr>
            <a:spLocks noChangeArrowheads="1"/>
          </p:cNvSpPr>
          <p:nvPr/>
        </p:nvSpPr>
        <p:spPr bwMode="auto">
          <a:xfrm>
            <a:off x="7451725" y="4868863"/>
            <a:ext cx="1619250" cy="6477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4" name="Picture 4">
            <a:extLst>
              <a:ext uri="{FF2B5EF4-FFF2-40B4-BE49-F238E27FC236}">
                <a16:creationId xmlns:a16="http://schemas.microsoft.com/office/drawing/2014/main" id="{6D7E1C38-ECDC-3A4F-0415-203EA877F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00213"/>
            <a:ext cx="6840537" cy="420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a:extLst>
              <a:ext uri="{FF2B5EF4-FFF2-40B4-BE49-F238E27FC236}">
                <a16:creationId xmlns:a16="http://schemas.microsoft.com/office/drawing/2014/main" id="{EBF520AE-6980-2C7B-AA90-DC30C6D94E82}"/>
              </a:ext>
            </a:extLst>
          </p:cNvPr>
          <p:cNvSpPr txBox="1">
            <a:spLocks noChangeArrowheads="1"/>
          </p:cNvSpPr>
          <p:nvPr/>
        </p:nvSpPr>
        <p:spPr bwMode="auto">
          <a:xfrm>
            <a:off x="0" y="152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Les noyaux gris centraux</a:t>
            </a:r>
          </a:p>
        </p:txBody>
      </p:sp>
      <p:sp>
        <p:nvSpPr>
          <p:cNvPr id="200707" name="Text Box 3">
            <a:extLst>
              <a:ext uri="{FF2B5EF4-FFF2-40B4-BE49-F238E27FC236}">
                <a16:creationId xmlns:a16="http://schemas.microsoft.com/office/drawing/2014/main" id="{D098908A-BDB1-5D62-303B-0757EFDA0970}"/>
              </a:ext>
            </a:extLst>
          </p:cNvPr>
          <p:cNvSpPr txBox="1">
            <a:spLocks noChangeArrowheads="1"/>
          </p:cNvSpPr>
          <p:nvPr/>
        </p:nvSpPr>
        <p:spPr bwMode="auto">
          <a:xfrm>
            <a:off x="0" y="10668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00"/>
                </a:solidFill>
                <a:cs typeface="Arial" panose="020B0604020202020204" pitchFamily="34" charset="0"/>
              </a:rPr>
              <a:t>Ensemble de noyaux sous-corticaux impliqués dans la motricité.</a:t>
            </a:r>
          </a:p>
        </p:txBody>
      </p:sp>
      <p:sp>
        <p:nvSpPr>
          <p:cNvPr id="200708" name="Text Box 4">
            <a:extLst>
              <a:ext uri="{FF2B5EF4-FFF2-40B4-BE49-F238E27FC236}">
                <a16:creationId xmlns:a16="http://schemas.microsoft.com/office/drawing/2014/main" id="{C17FB793-F6B6-3DC4-8BFA-5B16CCB05CE0}"/>
              </a:ext>
            </a:extLst>
          </p:cNvPr>
          <p:cNvSpPr txBox="1">
            <a:spLocks noChangeArrowheads="1"/>
          </p:cNvSpPr>
          <p:nvPr/>
        </p:nvSpPr>
        <p:spPr bwMode="auto">
          <a:xfrm>
            <a:off x="304800" y="2700338"/>
            <a:ext cx="83820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Ils assurent la construction du plan d’action :</a:t>
            </a:r>
          </a:p>
          <a:p>
            <a:pPr algn="ctr">
              <a:spcBef>
                <a:spcPct val="50000"/>
              </a:spcBef>
            </a:pPr>
            <a:r>
              <a:rPr lang="fr-FR" altLang="fr-FR" sz="2800" b="1">
                <a:solidFill>
                  <a:srgbClr val="0000FF"/>
                </a:solidFill>
                <a:cs typeface="Arial" panose="020B0604020202020204" pitchFamily="34" charset="0"/>
              </a:rPr>
              <a:t>Configuration de l’action projetée.</a:t>
            </a:r>
          </a:p>
        </p:txBody>
      </p:sp>
      <p:sp>
        <p:nvSpPr>
          <p:cNvPr id="200709" name="Text Box 5">
            <a:extLst>
              <a:ext uri="{FF2B5EF4-FFF2-40B4-BE49-F238E27FC236}">
                <a16:creationId xmlns:a16="http://schemas.microsoft.com/office/drawing/2014/main" id="{F07DAF41-F2A1-C0F3-AE58-0A1DAF4116F2}"/>
              </a:ext>
            </a:extLst>
          </p:cNvPr>
          <p:cNvSpPr txBox="1">
            <a:spLocks noChangeArrowheads="1"/>
          </p:cNvSpPr>
          <p:nvPr/>
        </p:nvSpPr>
        <p:spPr bwMode="auto">
          <a:xfrm>
            <a:off x="0" y="4652963"/>
            <a:ext cx="91440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Ils assurent également leur mémorisation :</a:t>
            </a:r>
          </a:p>
          <a:p>
            <a:pPr algn="ctr">
              <a:spcBef>
                <a:spcPct val="50000"/>
              </a:spcBef>
            </a:pPr>
            <a:r>
              <a:rPr lang="fr-FR" altLang="fr-FR" sz="2800" b="1">
                <a:cs typeface="Arial" panose="020B0604020202020204" pitchFamily="34" charset="0"/>
              </a:rPr>
              <a:t>Mémoire des savoir-faire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0707"/>
                                        </p:tgtEl>
                                        <p:attrNameLst>
                                          <p:attrName>style.visibility</p:attrName>
                                        </p:attrNameLst>
                                      </p:cBhvr>
                                      <p:to>
                                        <p:strVal val="visible"/>
                                      </p:to>
                                    </p:set>
                                    <p:animEffect transition="in" filter="dissolve">
                                      <p:cBhvr>
                                        <p:cTn id="7" dur="500"/>
                                        <p:tgtEl>
                                          <p:spTgt spid="200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0708"/>
                                        </p:tgtEl>
                                        <p:attrNameLst>
                                          <p:attrName>style.visibility</p:attrName>
                                        </p:attrNameLst>
                                      </p:cBhvr>
                                      <p:to>
                                        <p:strVal val="visible"/>
                                      </p:to>
                                    </p:set>
                                    <p:animEffect transition="in" filter="dissolve">
                                      <p:cBhvr>
                                        <p:cTn id="12" dur="500"/>
                                        <p:tgtEl>
                                          <p:spTgt spid="2007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0709"/>
                                        </p:tgtEl>
                                        <p:attrNameLst>
                                          <p:attrName>style.visibility</p:attrName>
                                        </p:attrNameLst>
                                      </p:cBhvr>
                                      <p:to>
                                        <p:strVal val="visible"/>
                                      </p:to>
                                    </p:set>
                                    <p:animEffect transition="in" filter="dissolve">
                                      <p:cBhvr>
                                        <p:cTn id="17" dur="500"/>
                                        <p:tgtEl>
                                          <p:spTgt spid="200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autoUpdateAnimBg="0"/>
      <p:bldP spid="200708" grpId="0" autoUpdateAnimBg="0"/>
      <p:bldP spid="20070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a:extLst>
              <a:ext uri="{FF2B5EF4-FFF2-40B4-BE49-F238E27FC236}">
                <a16:creationId xmlns:a16="http://schemas.microsoft.com/office/drawing/2014/main" id="{3B64E5D0-1F59-9502-7CAE-6E93781EB5DD}"/>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(3)</a:t>
            </a:r>
          </a:p>
        </p:txBody>
      </p:sp>
      <p:sp>
        <p:nvSpPr>
          <p:cNvPr id="275459" name="Text Box 3">
            <a:extLst>
              <a:ext uri="{FF2B5EF4-FFF2-40B4-BE49-F238E27FC236}">
                <a16:creationId xmlns:a16="http://schemas.microsoft.com/office/drawing/2014/main" id="{644FC839-8A37-20A2-42A6-632309D2FFC7}"/>
              </a:ext>
            </a:extLst>
          </p:cNvPr>
          <p:cNvSpPr txBox="1">
            <a:spLocks noChangeArrowheads="1"/>
          </p:cNvSpPr>
          <p:nvPr/>
        </p:nvSpPr>
        <p:spPr bwMode="auto">
          <a:xfrm>
            <a:off x="0" y="795338"/>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En arrière des hémisphères cérébraux : cervelet = nombreuses circonvolutions</a:t>
            </a:r>
          </a:p>
        </p:txBody>
      </p:sp>
      <p:pic>
        <p:nvPicPr>
          <p:cNvPr id="275460" name="Picture 4">
            <a:extLst>
              <a:ext uri="{FF2B5EF4-FFF2-40B4-BE49-F238E27FC236}">
                <a16:creationId xmlns:a16="http://schemas.microsoft.com/office/drawing/2014/main" id="{5A33DBCA-A1E8-55C3-FD65-4F858F9E2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113" y="2349500"/>
            <a:ext cx="4419600" cy="3629025"/>
          </a:xfrm>
          <a:prstGeom prst="rect">
            <a:avLst/>
          </a:prstGeom>
          <a:noFill/>
          <a:extLst>
            <a:ext uri="{909E8E84-426E-40DD-AFC4-6F175D3DCCD1}">
              <a14:hiddenFill xmlns:a14="http://schemas.microsoft.com/office/drawing/2010/main">
                <a:solidFill>
                  <a:srgbClr val="FFFFFF"/>
                </a:solidFill>
              </a14:hiddenFill>
            </a:ext>
          </a:extLst>
        </p:spPr>
      </p:pic>
      <p:sp>
        <p:nvSpPr>
          <p:cNvPr id="275461" name="Oval 5">
            <a:extLst>
              <a:ext uri="{FF2B5EF4-FFF2-40B4-BE49-F238E27FC236}">
                <a16:creationId xmlns:a16="http://schemas.microsoft.com/office/drawing/2014/main" id="{31B56A6A-F177-CDD4-46FD-46C5FBB1CDFA}"/>
              </a:ext>
            </a:extLst>
          </p:cNvPr>
          <p:cNvSpPr>
            <a:spLocks noChangeArrowheads="1"/>
          </p:cNvSpPr>
          <p:nvPr/>
        </p:nvSpPr>
        <p:spPr bwMode="auto">
          <a:xfrm>
            <a:off x="5437188" y="5157788"/>
            <a:ext cx="1439862" cy="503237"/>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5462" name="Text Box 6">
            <a:extLst>
              <a:ext uri="{FF2B5EF4-FFF2-40B4-BE49-F238E27FC236}">
                <a16:creationId xmlns:a16="http://schemas.microsoft.com/office/drawing/2014/main" id="{41F61A6F-6A24-2F0E-C89A-EA8F86D7DC44}"/>
              </a:ext>
            </a:extLst>
          </p:cNvPr>
          <p:cNvSpPr txBox="1">
            <a:spLocks noChangeArrowheads="1"/>
          </p:cNvSpPr>
          <p:nvPr/>
        </p:nvSpPr>
        <p:spPr bwMode="auto">
          <a:xfrm>
            <a:off x="323850" y="38608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t>Avant</a:t>
            </a:r>
          </a:p>
        </p:txBody>
      </p:sp>
      <p:sp>
        <p:nvSpPr>
          <p:cNvPr id="275463" name="Text Box 7">
            <a:extLst>
              <a:ext uri="{FF2B5EF4-FFF2-40B4-BE49-F238E27FC236}">
                <a16:creationId xmlns:a16="http://schemas.microsoft.com/office/drawing/2014/main" id="{1E25B9CA-C71A-488B-E1E1-B91B33750C44}"/>
              </a:ext>
            </a:extLst>
          </p:cNvPr>
          <p:cNvSpPr txBox="1">
            <a:spLocks noChangeArrowheads="1"/>
          </p:cNvSpPr>
          <p:nvPr/>
        </p:nvSpPr>
        <p:spPr bwMode="auto">
          <a:xfrm>
            <a:off x="7021513" y="38608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t>Arrière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a:extLst>
              <a:ext uri="{FF2B5EF4-FFF2-40B4-BE49-F238E27FC236}">
                <a16:creationId xmlns:a16="http://schemas.microsoft.com/office/drawing/2014/main" id="{61966433-8BDD-D0D0-AEC8-0C4D938EF1C8}"/>
              </a:ext>
            </a:extLst>
          </p:cNvPr>
          <p:cNvSpPr txBox="1">
            <a:spLocks noChangeArrowheads="1"/>
          </p:cNvSpPr>
          <p:nvPr/>
        </p:nvSpPr>
        <p:spPr bwMode="auto">
          <a:xfrm>
            <a:off x="304800" y="242888"/>
            <a:ext cx="8382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Retour sur les mémoires</a:t>
            </a:r>
          </a:p>
        </p:txBody>
      </p:sp>
      <p:sp>
        <p:nvSpPr>
          <p:cNvPr id="201731" name="Text Box 3">
            <a:extLst>
              <a:ext uri="{FF2B5EF4-FFF2-40B4-BE49-F238E27FC236}">
                <a16:creationId xmlns:a16="http://schemas.microsoft.com/office/drawing/2014/main" id="{B7D7E2C6-2DAF-7DB2-E5D6-4E4086937649}"/>
              </a:ext>
            </a:extLst>
          </p:cNvPr>
          <p:cNvSpPr txBox="1">
            <a:spLocks noChangeArrowheads="1"/>
          </p:cNvSpPr>
          <p:nvPr/>
        </p:nvSpPr>
        <p:spPr bwMode="auto">
          <a:xfrm>
            <a:off x="4876800" y="882650"/>
            <a:ext cx="38862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220000"/>
              </a:lnSpc>
              <a:spcBef>
                <a:spcPct val="50000"/>
              </a:spcBef>
            </a:pPr>
            <a:r>
              <a:rPr lang="fr-FR" altLang="fr-FR" sz="3200" b="1">
                <a:cs typeface="Arial" panose="020B0604020202020204" pitchFamily="34" charset="0"/>
              </a:rPr>
              <a:t>SYSTEME LIMBIQUE</a:t>
            </a:r>
          </a:p>
        </p:txBody>
      </p:sp>
      <p:grpSp>
        <p:nvGrpSpPr>
          <p:cNvPr id="201732" name="Group 4">
            <a:extLst>
              <a:ext uri="{FF2B5EF4-FFF2-40B4-BE49-F238E27FC236}">
                <a16:creationId xmlns:a16="http://schemas.microsoft.com/office/drawing/2014/main" id="{6207FC85-FCED-F061-3B0F-FAE467382CF6}"/>
              </a:ext>
            </a:extLst>
          </p:cNvPr>
          <p:cNvGrpSpPr>
            <a:grpSpLocks/>
          </p:cNvGrpSpPr>
          <p:nvPr/>
        </p:nvGrpSpPr>
        <p:grpSpPr bwMode="auto">
          <a:xfrm>
            <a:off x="457200" y="1409700"/>
            <a:ext cx="4724400" cy="2271713"/>
            <a:chOff x="288" y="720"/>
            <a:chExt cx="2976" cy="1431"/>
          </a:xfrm>
        </p:grpSpPr>
        <p:sp>
          <p:nvSpPr>
            <p:cNvPr id="201733" name="Text Box 5">
              <a:extLst>
                <a:ext uri="{FF2B5EF4-FFF2-40B4-BE49-F238E27FC236}">
                  <a16:creationId xmlns:a16="http://schemas.microsoft.com/office/drawing/2014/main" id="{A353EC47-3F59-47C2-F77D-8720C9F6451B}"/>
                </a:ext>
              </a:extLst>
            </p:cNvPr>
            <p:cNvSpPr txBox="1">
              <a:spLocks noChangeArrowheads="1"/>
            </p:cNvSpPr>
            <p:nvPr/>
          </p:nvSpPr>
          <p:spPr bwMode="auto">
            <a:xfrm>
              <a:off x="288" y="720"/>
              <a:ext cx="2448" cy="1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spcBef>
                  <a:spcPct val="50000"/>
                </a:spcBef>
              </a:pPr>
              <a:r>
                <a:rPr lang="fr-FR" altLang="fr-FR" sz="2800" b="1">
                  <a:cs typeface="Arial" panose="020B0604020202020204" pitchFamily="34" charset="0"/>
                </a:rPr>
                <a:t>MÉMOIRE DES ÉVÉNEMENTS</a:t>
              </a:r>
            </a:p>
            <a:p>
              <a:pPr algn="ctr">
                <a:lnSpc>
                  <a:spcPct val="110000"/>
                </a:lnSpc>
                <a:spcBef>
                  <a:spcPct val="50000"/>
                </a:spcBef>
              </a:pPr>
              <a:r>
                <a:rPr lang="fr-FR" altLang="fr-FR" sz="2800" b="1">
                  <a:cs typeface="Arial" panose="020B0604020202020204" pitchFamily="34" charset="0"/>
                </a:rPr>
                <a:t>MÉMOIRE DES CONNAISSANCES</a:t>
              </a:r>
            </a:p>
          </p:txBody>
        </p:sp>
        <p:sp>
          <p:nvSpPr>
            <p:cNvPr id="201734" name="AutoShape 6">
              <a:extLst>
                <a:ext uri="{FF2B5EF4-FFF2-40B4-BE49-F238E27FC236}">
                  <a16:creationId xmlns:a16="http://schemas.microsoft.com/office/drawing/2014/main" id="{8CB35B51-514E-2A56-F5E8-652B95DBDD31}"/>
                </a:ext>
              </a:extLst>
            </p:cNvPr>
            <p:cNvSpPr>
              <a:spLocks noChangeArrowheads="1"/>
            </p:cNvSpPr>
            <p:nvPr/>
          </p:nvSpPr>
          <p:spPr bwMode="auto">
            <a:xfrm>
              <a:off x="2448" y="1104"/>
              <a:ext cx="816" cy="480"/>
            </a:xfrm>
            <a:prstGeom prst="chevron">
              <a:avLst>
                <a:gd name="adj" fmla="val 42500"/>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201735" name="Text Box 7">
            <a:extLst>
              <a:ext uri="{FF2B5EF4-FFF2-40B4-BE49-F238E27FC236}">
                <a16:creationId xmlns:a16="http://schemas.microsoft.com/office/drawing/2014/main" id="{4C3E0234-E621-878A-E37E-0FBC86E94E2C}"/>
              </a:ext>
            </a:extLst>
          </p:cNvPr>
          <p:cNvSpPr txBox="1">
            <a:spLocks noChangeArrowheads="1"/>
          </p:cNvSpPr>
          <p:nvPr/>
        </p:nvSpPr>
        <p:spPr bwMode="auto">
          <a:xfrm>
            <a:off x="4876800" y="3930650"/>
            <a:ext cx="38862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220000"/>
              </a:lnSpc>
              <a:spcBef>
                <a:spcPct val="50000"/>
              </a:spcBef>
            </a:pPr>
            <a:r>
              <a:rPr lang="fr-FR" altLang="fr-FR" sz="3200" b="1">
                <a:cs typeface="Arial" panose="020B0604020202020204" pitchFamily="34" charset="0"/>
              </a:rPr>
              <a:t>NOYAUX GRIS CENTRAUX</a:t>
            </a:r>
          </a:p>
        </p:txBody>
      </p:sp>
      <p:grpSp>
        <p:nvGrpSpPr>
          <p:cNvPr id="201736" name="Group 8">
            <a:extLst>
              <a:ext uri="{FF2B5EF4-FFF2-40B4-BE49-F238E27FC236}">
                <a16:creationId xmlns:a16="http://schemas.microsoft.com/office/drawing/2014/main" id="{2C5D56B6-8D49-AEE8-2B84-93092F09DF78}"/>
              </a:ext>
            </a:extLst>
          </p:cNvPr>
          <p:cNvGrpSpPr>
            <a:grpSpLocks/>
          </p:cNvGrpSpPr>
          <p:nvPr/>
        </p:nvGrpSpPr>
        <p:grpSpPr bwMode="auto">
          <a:xfrm>
            <a:off x="304800" y="4532313"/>
            <a:ext cx="4876800" cy="1501775"/>
            <a:chOff x="192" y="2687"/>
            <a:chExt cx="3072" cy="946"/>
          </a:xfrm>
        </p:grpSpPr>
        <p:sp>
          <p:nvSpPr>
            <p:cNvPr id="201737" name="Text Box 9">
              <a:extLst>
                <a:ext uri="{FF2B5EF4-FFF2-40B4-BE49-F238E27FC236}">
                  <a16:creationId xmlns:a16="http://schemas.microsoft.com/office/drawing/2014/main" id="{A6EFADDE-CA44-72BE-8C77-73F3FE3A83EC}"/>
                </a:ext>
              </a:extLst>
            </p:cNvPr>
            <p:cNvSpPr txBox="1">
              <a:spLocks noChangeArrowheads="1"/>
            </p:cNvSpPr>
            <p:nvPr/>
          </p:nvSpPr>
          <p:spPr bwMode="auto">
            <a:xfrm>
              <a:off x="192" y="2687"/>
              <a:ext cx="2544" cy="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50000"/>
                </a:spcBef>
              </a:pPr>
              <a:r>
                <a:rPr lang="fr-FR" altLang="fr-FR" sz="2800" b="1">
                  <a:cs typeface="Arial" panose="020B0604020202020204" pitchFamily="34" charset="0"/>
                </a:rPr>
                <a:t>MÉMOIRE DES SAVOIR-FAIRE (techniques sportives)</a:t>
              </a:r>
            </a:p>
          </p:txBody>
        </p:sp>
        <p:sp>
          <p:nvSpPr>
            <p:cNvPr id="201738" name="AutoShape 10">
              <a:extLst>
                <a:ext uri="{FF2B5EF4-FFF2-40B4-BE49-F238E27FC236}">
                  <a16:creationId xmlns:a16="http://schemas.microsoft.com/office/drawing/2014/main" id="{2BC0A20A-F4DE-1493-D5FE-6DE951E0E943}"/>
                </a:ext>
              </a:extLst>
            </p:cNvPr>
            <p:cNvSpPr>
              <a:spLocks noChangeArrowheads="1"/>
            </p:cNvSpPr>
            <p:nvPr/>
          </p:nvSpPr>
          <p:spPr bwMode="auto">
            <a:xfrm>
              <a:off x="2448" y="2859"/>
              <a:ext cx="816" cy="480"/>
            </a:xfrm>
            <a:prstGeom prst="chevron">
              <a:avLst>
                <a:gd name="adj" fmla="val 42500"/>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dissolve">
                                      <p:cBhvr>
                                        <p:cTn id="7" dur="500"/>
                                        <p:tgtEl>
                                          <p:spTgt spid="201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1731"/>
                                        </p:tgtEl>
                                        <p:attrNameLst>
                                          <p:attrName>style.visibility</p:attrName>
                                        </p:attrNameLst>
                                      </p:cBhvr>
                                      <p:to>
                                        <p:strVal val="visible"/>
                                      </p:to>
                                    </p:set>
                                    <p:animEffect transition="in" filter="dissolve">
                                      <p:cBhvr>
                                        <p:cTn id="12" dur="500"/>
                                        <p:tgtEl>
                                          <p:spTgt spid="2017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1736"/>
                                        </p:tgtEl>
                                        <p:attrNameLst>
                                          <p:attrName>style.visibility</p:attrName>
                                        </p:attrNameLst>
                                      </p:cBhvr>
                                      <p:to>
                                        <p:strVal val="visible"/>
                                      </p:to>
                                    </p:set>
                                    <p:animEffect transition="in" filter="dissolve">
                                      <p:cBhvr>
                                        <p:cTn id="17" dur="500"/>
                                        <p:tgtEl>
                                          <p:spTgt spid="2017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1735"/>
                                        </p:tgtEl>
                                        <p:attrNameLst>
                                          <p:attrName>style.visibility</p:attrName>
                                        </p:attrNameLst>
                                      </p:cBhvr>
                                      <p:to>
                                        <p:strVal val="visible"/>
                                      </p:to>
                                    </p:set>
                                    <p:animEffect transition="in" filter="dissolve">
                                      <p:cBhvr>
                                        <p:cTn id="22" dur="500"/>
                                        <p:tgtEl>
                                          <p:spTgt spid="201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utoUpdateAnimBg="0"/>
      <p:bldP spid="201735"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515A0DED-7883-463B-315D-52EE36DA45CB}"/>
              </a:ext>
            </a:extLst>
          </p:cNvPr>
          <p:cNvSpPr>
            <a:spLocks noChangeArrowheads="1"/>
          </p:cNvSpPr>
          <p:nvPr/>
        </p:nvSpPr>
        <p:spPr bwMode="auto">
          <a:xfrm>
            <a:off x="4479925" y="317023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50000"/>
              </a:spcBef>
            </a:pPr>
            <a:endParaRPr lang="fr-FR" altLang="fr-FR" sz="2800" b="1">
              <a:solidFill>
                <a:schemeClr val="folHlink"/>
              </a:solidFill>
              <a:latin typeface="Comic Sans MS" panose="030F0902030302020204" pitchFamily="66" charset="0"/>
            </a:endParaRPr>
          </a:p>
        </p:txBody>
      </p:sp>
      <p:sp>
        <p:nvSpPr>
          <p:cNvPr id="202755" name="Text Box 3">
            <a:extLst>
              <a:ext uri="{FF2B5EF4-FFF2-40B4-BE49-F238E27FC236}">
                <a16:creationId xmlns:a16="http://schemas.microsoft.com/office/drawing/2014/main" id="{BFAC0410-946E-19C1-57D6-299CD7B9F77F}"/>
              </a:ext>
            </a:extLst>
          </p:cNvPr>
          <p:cNvSpPr txBox="1">
            <a:spLocks noChangeArrowheads="1"/>
          </p:cNvSpPr>
          <p:nvPr/>
        </p:nvSpPr>
        <p:spPr bwMode="auto">
          <a:xfrm>
            <a:off x="0" y="3048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ORGANISATION SIMPLIFIÉE DU SNC</a:t>
            </a:r>
          </a:p>
        </p:txBody>
      </p:sp>
      <p:grpSp>
        <p:nvGrpSpPr>
          <p:cNvPr id="202756" name="Group 4">
            <a:extLst>
              <a:ext uri="{FF2B5EF4-FFF2-40B4-BE49-F238E27FC236}">
                <a16:creationId xmlns:a16="http://schemas.microsoft.com/office/drawing/2014/main" id="{EC7742C6-21B1-B7DD-8805-CB9D0B4A40BA}"/>
              </a:ext>
            </a:extLst>
          </p:cNvPr>
          <p:cNvGrpSpPr>
            <a:grpSpLocks/>
          </p:cNvGrpSpPr>
          <p:nvPr/>
        </p:nvGrpSpPr>
        <p:grpSpPr bwMode="auto">
          <a:xfrm>
            <a:off x="381000" y="4800600"/>
            <a:ext cx="4419600" cy="1905000"/>
            <a:chOff x="240" y="3024"/>
            <a:chExt cx="2784" cy="1200"/>
          </a:xfrm>
        </p:grpSpPr>
        <p:sp>
          <p:nvSpPr>
            <p:cNvPr id="202757" name="Rectangle 5">
              <a:extLst>
                <a:ext uri="{FF2B5EF4-FFF2-40B4-BE49-F238E27FC236}">
                  <a16:creationId xmlns:a16="http://schemas.microsoft.com/office/drawing/2014/main" id="{1226C57A-5624-5363-34D7-CB254EC2D37B}"/>
                </a:ext>
              </a:extLst>
            </p:cNvPr>
            <p:cNvSpPr>
              <a:spLocks noChangeArrowheads="1"/>
            </p:cNvSpPr>
            <p:nvPr/>
          </p:nvSpPr>
          <p:spPr bwMode="auto">
            <a:xfrm>
              <a:off x="2784" y="3024"/>
              <a:ext cx="240" cy="1200"/>
            </a:xfrm>
            <a:prstGeom prst="rect">
              <a:avLst/>
            </a:prstGeom>
            <a:solidFill>
              <a:srgbClr val="D60093"/>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202758" name="Text Box 6">
              <a:extLst>
                <a:ext uri="{FF2B5EF4-FFF2-40B4-BE49-F238E27FC236}">
                  <a16:creationId xmlns:a16="http://schemas.microsoft.com/office/drawing/2014/main" id="{7601DE65-D6B9-FA89-95D2-DB5D1FD9965B}"/>
                </a:ext>
              </a:extLst>
            </p:cNvPr>
            <p:cNvSpPr txBox="1">
              <a:spLocks noChangeArrowheads="1"/>
            </p:cNvSpPr>
            <p:nvPr/>
          </p:nvSpPr>
          <p:spPr bwMode="auto">
            <a:xfrm>
              <a:off x="240" y="3456"/>
              <a:ext cx="23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66"/>
                  </a:solidFill>
                  <a:latin typeface="Comic Sans MS" panose="030F0902030302020204" pitchFamily="66" charset="0"/>
                </a:rPr>
                <a:t>Moelle épinière</a:t>
              </a:r>
            </a:p>
          </p:txBody>
        </p:sp>
        <p:sp>
          <p:nvSpPr>
            <p:cNvPr id="202759" name="Line 7">
              <a:extLst>
                <a:ext uri="{FF2B5EF4-FFF2-40B4-BE49-F238E27FC236}">
                  <a16:creationId xmlns:a16="http://schemas.microsoft.com/office/drawing/2014/main" id="{51F125C5-0264-D053-BB34-C3131F76B84D}"/>
                </a:ext>
              </a:extLst>
            </p:cNvPr>
            <p:cNvSpPr>
              <a:spLocks noChangeShapeType="1"/>
            </p:cNvSpPr>
            <p:nvPr/>
          </p:nvSpPr>
          <p:spPr bwMode="auto">
            <a:xfrm>
              <a:off x="1536" y="3744"/>
              <a:ext cx="1248" cy="0"/>
            </a:xfrm>
            <a:prstGeom prst="line">
              <a:avLst/>
            </a:prstGeom>
            <a:noFill/>
            <a:ln w="381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202761" name="Group 9">
            <a:extLst>
              <a:ext uri="{FF2B5EF4-FFF2-40B4-BE49-F238E27FC236}">
                <a16:creationId xmlns:a16="http://schemas.microsoft.com/office/drawing/2014/main" id="{239D76B5-4370-66D6-FD68-6292B4BAC861}"/>
              </a:ext>
            </a:extLst>
          </p:cNvPr>
          <p:cNvGrpSpPr>
            <a:grpSpLocks/>
          </p:cNvGrpSpPr>
          <p:nvPr/>
        </p:nvGrpSpPr>
        <p:grpSpPr bwMode="auto">
          <a:xfrm>
            <a:off x="4419600" y="3810000"/>
            <a:ext cx="381000" cy="990600"/>
            <a:chOff x="672" y="2400"/>
            <a:chExt cx="240" cy="624"/>
          </a:xfrm>
        </p:grpSpPr>
        <p:sp>
          <p:nvSpPr>
            <p:cNvPr id="202762" name="Rectangle 10">
              <a:extLst>
                <a:ext uri="{FF2B5EF4-FFF2-40B4-BE49-F238E27FC236}">
                  <a16:creationId xmlns:a16="http://schemas.microsoft.com/office/drawing/2014/main" id="{892CD34D-1566-89B0-6F04-E38FCBA9E5CB}"/>
                </a:ext>
              </a:extLst>
            </p:cNvPr>
            <p:cNvSpPr>
              <a:spLocks noChangeArrowheads="1"/>
            </p:cNvSpPr>
            <p:nvPr/>
          </p:nvSpPr>
          <p:spPr bwMode="auto">
            <a:xfrm>
              <a:off x="672" y="2400"/>
              <a:ext cx="240" cy="624"/>
            </a:xfrm>
            <a:prstGeom prst="rect">
              <a:avLst/>
            </a:prstGeom>
            <a:solidFill>
              <a:schemeClr val="hlink"/>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02763" name="Line 11">
              <a:extLst>
                <a:ext uri="{FF2B5EF4-FFF2-40B4-BE49-F238E27FC236}">
                  <a16:creationId xmlns:a16="http://schemas.microsoft.com/office/drawing/2014/main" id="{D188365E-1C0C-F67B-5460-7D6F0B487919}"/>
                </a:ext>
              </a:extLst>
            </p:cNvPr>
            <p:cNvSpPr>
              <a:spLocks noChangeShapeType="1"/>
            </p:cNvSpPr>
            <p:nvPr/>
          </p:nvSpPr>
          <p:spPr bwMode="auto">
            <a:xfrm>
              <a:off x="672" y="2832"/>
              <a:ext cx="24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02764" name="Line 12">
              <a:extLst>
                <a:ext uri="{FF2B5EF4-FFF2-40B4-BE49-F238E27FC236}">
                  <a16:creationId xmlns:a16="http://schemas.microsoft.com/office/drawing/2014/main" id="{FE14F6AD-5891-EAFF-19E6-4828CB4078B6}"/>
                </a:ext>
              </a:extLst>
            </p:cNvPr>
            <p:cNvSpPr>
              <a:spLocks noChangeShapeType="1"/>
            </p:cNvSpPr>
            <p:nvPr/>
          </p:nvSpPr>
          <p:spPr bwMode="auto">
            <a:xfrm>
              <a:off x="672" y="2640"/>
              <a:ext cx="24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202765" name="Text Box 13">
            <a:extLst>
              <a:ext uri="{FF2B5EF4-FFF2-40B4-BE49-F238E27FC236}">
                <a16:creationId xmlns:a16="http://schemas.microsoft.com/office/drawing/2014/main" id="{44A2DE3E-34C8-91C8-5157-62B938CC96DD}"/>
              </a:ext>
            </a:extLst>
          </p:cNvPr>
          <p:cNvSpPr txBox="1">
            <a:spLocks noChangeArrowheads="1"/>
          </p:cNvSpPr>
          <p:nvPr/>
        </p:nvSpPr>
        <p:spPr bwMode="auto">
          <a:xfrm>
            <a:off x="0" y="40386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99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chemeClr val="hlink"/>
                </a:solidFill>
                <a:latin typeface="Comic Sans MS" panose="030F0902030302020204" pitchFamily="66" charset="0"/>
              </a:rPr>
              <a:t>Tronc cérébral</a:t>
            </a:r>
          </a:p>
        </p:txBody>
      </p:sp>
      <p:sp>
        <p:nvSpPr>
          <p:cNvPr id="202766" name="Line 14">
            <a:extLst>
              <a:ext uri="{FF2B5EF4-FFF2-40B4-BE49-F238E27FC236}">
                <a16:creationId xmlns:a16="http://schemas.microsoft.com/office/drawing/2014/main" id="{F8B71EDE-7ED2-8D6B-6777-F6C65268A470}"/>
              </a:ext>
            </a:extLst>
          </p:cNvPr>
          <p:cNvSpPr>
            <a:spLocks noChangeShapeType="1"/>
          </p:cNvSpPr>
          <p:nvPr/>
        </p:nvSpPr>
        <p:spPr bwMode="auto">
          <a:xfrm>
            <a:off x="2438400" y="4495800"/>
            <a:ext cx="1981200"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nvGrpSpPr>
          <p:cNvPr id="202767" name="Group 15">
            <a:extLst>
              <a:ext uri="{FF2B5EF4-FFF2-40B4-BE49-F238E27FC236}">
                <a16:creationId xmlns:a16="http://schemas.microsoft.com/office/drawing/2014/main" id="{2A53AD71-3C22-BCED-906F-5C95BEC04CDE}"/>
              </a:ext>
            </a:extLst>
          </p:cNvPr>
          <p:cNvGrpSpPr>
            <a:grpSpLocks/>
          </p:cNvGrpSpPr>
          <p:nvPr/>
        </p:nvGrpSpPr>
        <p:grpSpPr bwMode="auto">
          <a:xfrm>
            <a:off x="4800600" y="3886200"/>
            <a:ext cx="4191000" cy="1143000"/>
            <a:chOff x="3024" y="2448"/>
            <a:chExt cx="2640" cy="720"/>
          </a:xfrm>
        </p:grpSpPr>
        <p:grpSp>
          <p:nvGrpSpPr>
            <p:cNvPr id="202768" name="Group 16">
              <a:extLst>
                <a:ext uri="{FF2B5EF4-FFF2-40B4-BE49-F238E27FC236}">
                  <a16:creationId xmlns:a16="http://schemas.microsoft.com/office/drawing/2014/main" id="{D264B238-D295-E6F6-F1E1-9F54FCC00964}"/>
                </a:ext>
              </a:extLst>
            </p:cNvPr>
            <p:cNvGrpSpPr>
              <a:grpSpLocks/>
            </p:cNvGrpSpPr>
            <p:nvPr/>
          </p:nvGrpSpPr>
          <p:grpSpPr bwMode="auto">
            <a:xfrm>
              <a:off x="3024" y="2448"/>
              <a:ext cx="1008" cy="720"/>
              <a:chOff x="3024" y="2448"/>
              <a:chExt cx="1008" cy="720"/>
            </a:xfrm>
          </p:grpSpPr>
          <p:sp>
            <p:nvSpPr>
              <p:cNvPr id="202769" name="Rectangle 17">
                <a:extLst>
                  <a:ext uri="{FF2B5EF4-FFF2-40B4-BE49-F238E27FC236}">
                    <a16:creationId xmlns:a16="http://schemas.microsoft.com/office/drawing/2014/main" id="{6FBA67EA-5926-3ABF-E6BA-AC881EB9C55C}"/>
                  </a:ext>
                </a:extLst>
              </p:cNvPr>
              <p:cNvSpPr>
                <a:spLocks noChangeArrowheads="1"/>
              </p:cNvSpPr>
              <p:nvPr/>
            </p:nvSpPr>
            <p:spPr bwMode="auto">
              <a:xfrm>
                <a:off x="3168" y="2448"/>
                <a:ext cx="864" cy="720"/>
              </a:xfrm>
              <a:prstGeom prst="rect">
                <a:avLst/>
              </a:prstGeom>
              <a:solidFill>
                <a:srgbClr val="FFCC66"/>
              </a:solidFill>
              <a:ln w="2857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202770" name="Line 18">
                <a:extLst>
                  <a:ext uri="{FF2B5EF4-FFF2-40B4-BE49-F238E27FC236}">
                    <a16:creationId xmlns:a16="http://schemas.microsoft.com/office/drawing/2014/main" id="{E119EBA0-ADD7-8ACC-DE68-AFAE9EFE7A7B}"/>
                  </a:ext>
                </a:extLst>
              </p:cNvPr>
              <p:cNvSpPr>
                <a:spLocks noChangeShapeType="1"/>
              </p:cNvSpPr>
              <p:nvPr/>
            </p:nvSpPr>
            <p:spPr bwMode="auto">
              <a:xfrm>
                <a:off x="3024" y="2688"/>
                <a:ext cx="144" cy="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02771" name="Line 19">
                <a:extLst>
                  <a:ext uri="{FF2B5EF4-FFF2-40B4-BE49-F238E27FC236}">
                    <a16:creationId xmlns:a16="http://schemas.microsoft.com/office/drawing/2014/main" id="{4BBDF8CF-ADD8-75BB-3C76-773FDC965D8E}"/>
                  </a:ext>
                </a:extLst>
              </p:cNvPr>
              <p:cNvSpPr>
                <a:spLocks noChangeShapeType="1"/>
              </p:cNvSpPr>
              <p:nvPr/>
            </p:nvSpPr>
            <p:spPr bwMode="auto">
              <a:xfrm>
                <a:off x="3024" y="2736"/>
                <a:ext cx="144" cy="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02772" name="Line 20">
                <a:extLst>
                  <a:ext uri="{FF2B5EF4-FFF2-40B4-BE49-F238E27FC236}">
                    <a16:creationId xmlns:a16="http://schemas.microsoft.com/office/drawing/2014/main" id="{75024B9A-165A-2FB9-64B0-230FE6FCB891}"/>
                  </a:ext>
                </a:extLst>
              </p:cNvPr>
              <p:cNvSpPr>
                <a:spLocks noChangeShapeType="1"/>
              </p:cNvSpPr>
              <p:nvPr/>
            </p:nvSpPr>
            <p:spPr bwMode="auto">
              <a:xfrm>
                <a:off x="3024" y="2784"/>
                <a:ext cx="144" cy="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202773" name="Text Box 21">
              <a:extLst>
                <a:ext uri="{FF2B5EF4-FFF2-40B4-BE49-F238E27FC236}">
                  <a16:creationId xmlns:a16="http://schemas.microsoft.com/office/drawing/2014/main" id="{6DA8586B-C8E2-6404-63A9-F3B786D85AC3}"/>
                </a:ext>
              </a:extLst>
            </p:cNvPr>
            <p:cNvSpPr txBox="1">
              <a:spLocks noChangeArrowheads="1"/>
            </p:cNvSpPr>
            <p:nvPr/>
          </p:nvSpPr>
          <p:spPr bwMode="auto">
            <a:xfrm>
              <a:off x="4176" y="2544"/>
              <a:ext cx="14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6600"/>
                  </a:solidFill>
                  <a:latin typeface="Comic Sans MS" panose="030F0902030302020204" pitchFamily="66" charset="0"/>
                </a:rPr>
                <a:t>Cervelet</a:t>
              </a:r>
            </a:p>
          </p:txBody>
        </p:sp>
        <p:sp>
          <p:nvSpPr>
            <p:cNvPr id="202774" name="Line 22">
              <a:extLst>
                <a:ext uri="{FF2B5EF4-FFF2-40B4-BE49-F238E27FC236}">
                  <a16:creationId xmlns:a16="http://schemas.microsoft.com/office/drawing/2014/main" id="{7CE566B8-2F03-34B4-0534-84E670EE1BF0}"/>
                </a:ext>
              </a:extLst>
            </p:cNvPr>
            <p:cNvSpPr>
              <a:spLocks noChangeShapeType="1"/>
            </p:cNvSpPr>
            <p:nvPr/>
          </p:nvSpPr>
          <p:spPr bwMode="auto">
            <a:xfrm flipH="1">
              <a:off x="4032" y="2880"/>
              <a:ext cx="864"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202775" name="Group 23">
            <a:extLst>
              <a:ext uri="{FF2B5EF4-FFF2-40B4-BE49-F238E27FC236}">
                <a16:creationId xmlns:a16="http://schemas.microsoft.com/office/drawing/2014/main" id="{6E2DACF2-A72B-416A-7101-2156AD6A55CD}"/>
              </a:ext>
            </a:extLst>
          </p:cNvPr>
          <p:cNvGrpSpPr>
            <a:grpSpLocks/>
          </p:cNvGrpSpPr>
          <p:nvPr/>
        </p:nvGrpSpPr>
        <p:grpSpPr bwMode="auto">
          <a:xfrm>
            <a:off x="0" y="2514600"/>
            <a:ext cx="4724400" cy="1066800"/>
            <a:chOff x="0" y="1584"/>
            <a:chExt cx="2976" cy="672"/>
          </a:xfrm>
        </p:grpSpPr>
        <p:sp>
          <p:nvSpPr>
            <p:cNvPr id="202776" name="Rectangle 24">
              <a:extLst>
                <a:ext uri="{FF2B5EF4-FFF2-40B4-BE49-F238E27FC236}">
                  <a16:creationId xmlns:a16="http://schemas.microsoft.com/office/drawing/2014/main" id="{41895122-4D64-41B8-0D6F-87715EBBEDAF}"/>
                </a:ext>
              </a:extLst>
            </p:cNvPr>
            <p:cNvSpPr>
              <a:spLocks noChangeArrowheads="1"/>
            </p:cNvSpPr>
            <p:nvPr/>
          </p:nvSpPr>
          <p:spPr bwMode="auto">
            <a:xfrm>
              <a:off x="2304" y="1632"/>
              <a:ext cx="672" cy="624"/>
            </a:xfrm>
            <a:prstGeom prst="rect">
              <a:avLst/>
            </a:prstGeom>
            <a:solidFill>
              <a:srgbClr val="000066"/>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202777" name="Text Box 25">
              <a:extLst>
                <a:ext uri="{FF2B5EF4-FFF2-40B4-BE49-F238E27FC236}">
                  <a16:creationId xmlns:a16="http://schemas.microsoft.com/office/drawing/2014/main" id="{76D4DBDA-0981-D0D0-7004-316B00A4DDB7}"/>
                </a:ext>
              </a:extLst>
            </p:cNvPr>
            <p:cNvSpPr txBox="1">
              <a:spLocks noChangeArrowheads="1"/>
            </p:cNvSpPr>
            <p:nvPr/>
          </p:nvSpPr>
          <p:spPr bwMode="auto">
            <a:xfrm>
              <a:off x="0" y="1584"/>
              <a:ext cx="21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latin typeface="Comic Sans MS" panose="030F0902030302020204" pitchFamily="66" charset="0"/>
                </a:rPr>
                <a:t>Thalamus</a:t>
              </a:r>
            </a:p>
          </p:txBody>
        </p:sp>
        <p:sp>
          <p:nvSpPr>
            <p:cNvPr id="202778" name="Line 26">
              <a:extLst>
                <a:ext uri="{FF2B5EF4-FFF2-40B4-BE49-F238E27FC236}">
                  <a16:creationId xmlns:a16="http://schemas.microsoft.com/office/drawing/2014/main" id="{5E0F5DE3-17A7-D8DD-2FB0-1E7493A94590}"/>
                </a:ext>
              </a:extLst>
            </p:cNvPr>
            <p:cNvSpPr>
              <a:spLocks noChangeShapeType="1"/>
            </p:cNvSpPr>
            <p:nvPr/>
          </p:nvSpPr>
          <p:spPr bwMode="auto">
            <a:xfrm>
              <a:off x="1296" y="1872"/>
              <a:ext cx="100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202779" name="Group 27">
            <a:extLst>
              <a:ext uri="{FF2B5EF4-FFF2-40B4-BE49-F238E27FC236}">
                <a16:creationId xmlns:a16="http://schemas.microsoft.com/office/drawing/2014/main" id="{E44CD19C-C753-2263-EBF6-4BDEE2501A94}"/>
              </a:ext>
            </a:extLst>
          </p:cNvPr>
          <p:cNvGrpSpPr>
            <a:grpSpLocks/>
          </p:cNvGrpSpPr>
          <p:nvPr/>
        </p:nvGrpSpPr>
        <p:grpSpPr bwMode="auto">
          <a:xfrm>
            <a:off x="76200" y="3352800"/>
            <a:ext cx="3886200" cy="609600"/>
            <a:chOff x="48" y="2112"/>
            <a:chExt cx="2448" cy="384"/>
          </a:xfrm>
        </p:grpSpPr>
        <p:sp>
          <p:nvSpPr>
            <p:cNvPr id="202780" name="Rectangle 28">
              <a:extLst>
                <a:ext uri="{FF2B5EF4-FFF2-40B4-BE49-F238E27FC236}">
                  <a16:creationId xmlns:a16="http://schemas.microsoft.com/office/drawing/2014/main" id="{EE87EC08-D8FF-CCF6-47F4-3C0685CA7084}"/>
                </a:ext>
              </a:extLst>
            </p:cNvPr>
            <p:cNvSpPr>
              <a:spLocks noChangeArrowheads="1"/>
            </p:cNvSpPr>
            <p:nvPr/>
          </p:nvSpPr>
          <p:spPr bwMode="auto">
            <a:xfrm>
              <a:off x="2352" y="2352"/>
              <a:ext cx="144" cy="144"/>
            </a:xfrm>
            <a:prstGeom prst="rect">
              <a:avLst/>
            </a:prstGeom>
            <a:solidFill>
              <a:schemeClr val="accent2"/>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202781" name="Text Box 29">
              <a:extLst>
                <a:ext uri="{FF2B5EF4-FFF2-40B4-BE49-F238E27FC236}">
                  <a16:creationId xmlns:a16="http://schemas.microsoft.com/office/drawing/2014/main" id="{7FC7CB97-BC78-3B51-57F4-40799E747C85}"/>
                </a:ext>
              </a:extLst>
            </p:cNvPr>
            <p:cNvSpPr txBox="1">
              <a:spLocks noChangeArrowheads="1"/>
            </p:cNvSpPr>
            <p:nvPr/>
          </p:nvSpPr>
          <p:spPr bwMode="auto">
            <a:xfrm>
              <a:off x="48" y="2112"/>
              <a:ext cx="211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latin typeface="Comic Sans MS" panose="030F0902030302020204" pitchFamily="66" charset="0"/>
                </a:rPr>
                <a:t>Hypothalamus</a:t>
              </a:r>
            </a:p>
          </p:txBody>
        </p:sp>
        <p:sp>
          <p:nvSpPr>
            <p:cNvPr id="202782" name="Line 30">
              <a:extLst>
                <a:ext uri="{FF2B5EF4-FFF2-40B4-BE49-F238E27FC236}">
                  <a16:creationId xmlns:a16="http://schemas.microsoft.com/office/drawing/2014/main" id="{A20FE795-8461-49F3-BEAC-407A8DF10A70}"/>
                </a:ext>
              </a:extLst>
            </p:cNvPr>
            <p:cNvSpPr>
              <a:spLocks noChangeShapeType="1"/>
            </p:cNvSpPr>
            <p:nvPr/>
          </p:nvSpPr>
          <p:spPr bwMode="auto">
            <a:xfrm>
              <a:off x="1344" y="2448"/>
              <a:ext cx="100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202783" name="Group 31">
            <a:extLst>
              <a:ext uri="{FF2B5EF4-FFF2-40B4-BE49-F238E27FC236}">
                <a16:creationId xmlns:a16="http://schemas.microsoft.com/office/drawing/2014/main" id="{DD780804-8AFD-2F98-963F-FAD287234354}"/>
              </a:ext>
            </a:extLst>
          </p:cNvPr>
          <p:cNvGrpSpPr>
            <a:grpSpLocks/>
          </p:cNvGrpSpPr>
          <p:nvPr/>
        </p:nvGrpSpPr>
        <p:grpSpPr bwMode="auto">
          <a:xfrm>
            <a:off x="2895600" y="1981200"/>
            <a:ext cx="5867400" cy="1800225"/>
            <a:chOff x="1824" y="1248"/>
            <a:chExt cx="3696" cy="1134"/>
          </a:xfrm>
        </p:grpSpPr>
        <p:grpSp>
          <p:nvGrpSpPr>
            <p:cNvPr id="202784" name="Group 32">
              <a:extLst>
                <a:ext uri="{FF2B5EF4-FFF2-40B4-BE49-F238E27FC236}">
                  <a16:creationId xmlns:a16="http://schemas.microsoft.com/office/drawing/2014/main" id="{C50483E2-5C2D-B668-69F9-96EC3EF0AF43}"/>
                </a:ext>
              </a:extLst>
            </p:cNvPr>
            <p:cNvGrpSpPr>
              <a:grpSpLocks/>
            </p:cNvGrpSpPr>
            <p:nvPr/>
          </p:nvGrpSpPr>
          <p:grpSpPr bwMode="auto">
            <a:xfrm>
              <a:off x="1824" y="1248"/>
              <a:ext cx="3696" cy="1134"/>
              <a:chOff x="1824" y="1248"/>
              <a:chExt cx="3696" cy="1134"/>
            </a:xfrm>
          </p:grpSpPr>
          <p:sp>
            <p:nvSpPr>
              <p:cNvPr id="202785" name="Rectangle 33">
                <a:extLst>
                  <a:ext uri="{FF2B5EF4-FFF2-40B4-BE49-F238E27FC236}">
                    <a16:creationId xmlns:a16="http://schemas.microsoft.com/office/drawing/2014/main" id="{E640FB30-DDDC-A0B8-63EC-C6FC5751F8B9}"/>
                  </a:ext>
                </a:extLst>
              </p:cNvPr>
              <p:cNvSpPr>
                <a:spLocks noChangeArrowheads="1"/>
              </p:cNvSpPr>
              <p:nvPr/>
            </p:nvSpPr>
            <p:spPr bwMode="auto">
              <a:xfrm>
                <a:off x="2160" y="1968"/>
                <a:ext cx="1392" cy="19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202786" name="Rectangle 34">
                <a:extLst>
                  <a:ext uri="{FF2B5EF4-FFF2-40B4-BE49-F238E27FC236}">
                    <a16:creationId xmlns:a16="http://schemas.microsoft.com/office/drawing/2014/main" id="{FA1FCF4E-0F2E-B959-C544-25CC4357C0D7}"/>
                  </a:ext>
                </a:extLst>
              </p:cNvPr>
              <p:cNvSpPr>
                <a:spLocks noChangeArrowheads="1"/>
              </p:cNvSpPr>
              <p:nvPr/>
            </p:nvSpPr>
            <p:spPr bwMode="auto">
              <a:xfrm rot="5400000">
                <a:off x="3108" y="1716"/>
                <a:ext cx="696" cy="19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02787" name="Rectangle 35">
                <a:extLst>
                  <a:ext uri="{FF2B5EF4-FFF2-40B4-BE49-F238E27FC236}">
                    <a16:creationId xmlns:a16="http://schemas.microsoft.com/office/drawing/2014/main" id="{B821C2DE-6AA4-079B-AB59-0337EE657D92}"/>
                  </a:ext>
                </a:extLst>
              </p:cNvPr>
              <p:cNvSpPr>
                <a:spLocks noChangeArrowheads="1"/>
              </p:cNvSpPr>
              <p:nvPr/>
            </p:nvSpPr>
            <p:spPr bwMode="auto">
              <a:xfrm>
                <a:off x="2832" y="1392"/>
                <a:ext cx="720" cy="19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02788" name="Rectangle 36">
                <a:extLst>
                  <a:ext uri="{FF2B5EF4-FFF2-40B4-BE49-F238E27FC236}">
                    <a16:creationId xmlns:a16="http://schemas.microsoft.com/office/drawing/2014/main" id="{3CAB4DBF-346D-A56F-D27B-9E5890283E23}"/>
                  </a:ext>
                </a:extLst>
              </p:cNvPr>
              <p:cNvSpPr>
                <a:spLocks noChangeArrowheads="1"/>
              </p:cNvSpPr>
              <p:nvPr/>
            </p:nvSpPr>
            <p:spPr bwMode="auto">
              <a:xfrm>
                <a:off x="1824" y="2016"/>
                <a:ext cx="240" cy="19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02789" name="Text Box 37">
                <a:extLst>
                  <a:ext uri="{FF2B5EF4-FFF2-40B4-BE49-F238E27FC236}">
                    <a16:creationId xmlns:a16="http://schemas.microsoft.com/office/drawing/2014/main" id="{474933E4-AD38-7440-8706-B250C5D6D4B6}"/>
                  </a:ext>
                </a:extLst>
              </p:cNvPr>
              <p:cNvSpPr txBox="1">
                <a:spLocks noChangeArrowheads="1"/>
              </p:cNvSpPr>
              <p:nvPr/>
            </p:nvSpPr>
            <p:spPr bwMode="auto">
              <a:xfrm>
                <a:off x="3936" y="1248"/>
                <a:ext cx="1584" cy="113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00"/>
                    </a:solidFill>
                    <a:latin typeface="Comic Sans MS" panose="030F0902030302020204" pitchFamily="66" charset="0"/>
                  </a:rPr>
                  <a:t>Système limbique (hippocampe + amygdale)</a:t>
                </a:r>
              </a:p>
            </p:txBody>
          </p:sp>
        </p:grpSp>
        <p:sp>
          <p:nvSpPr>
            <p:cNvPr id="202790" name="Line 38">
              <a:extLst>
                <a:ext uri="{FF2B5EF4-FFF2-40B4-BE49-F238E27FC236}">
                  <a16:creationId xmlns:a16="http://schemas.microsoft.com/office/drawing/2014/main" id="{7BCEA85F-ECE2-7B00-C4AE-E9B9E70832F1}"/>
                </a:ext>
              </a:extLst>
            </p:cNvPr>
            <p:cNvSpPr>
              <a:spLocks noChangeShapeType="1"/>
            </p:cNvSpPr>
            <p:nvPr/>
          </p:nvSpPr>
          <p:spPr bwMode="auto">
            <a:xfrm flipH="1">
              <a:off x="3600" y="1584"/>
              <a:ext cx="528" cy="19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202791" name="Group 39">
            <a:extLst>
              <a:ext uri="{FF2B5EF4-FFF2-40B4-BE49-F238E27FC236}">
                <a16:creationId xmlns:a16="http://schemas.microsoft.com/office/drawing/2014/main" id="{E7813579-9045-A83B-4E03-10FBF04CA749}"/>
              </a:ext>
            </a:extLst>
          </p:cNvPr>
          <p:cNvGrpSpPr>
            <a:grpSpLocks/>
          </p:cNvGrpSpPr>
          <p:nvPr/>
        </p:nvGrpSpPr>
        <p:grpSpPr bwMode="auto">
          <a:xfrm>
            <a:off x="152400" y="1143000"/>
            <a:ext cx="5715000" cy="1981200"/>
            <a:chOff x="96" y="720"/>
            <a:chExt cx="3600" cy="1248"/>
          </a:xfrm>
        </p:grpSpPr>
        <p:grpSp>
          <p:nvGrpSpPr>
            <p:cNvPr id="202792" name="Group 40">
              <a:extLst>
                <a:ext uri="{FF2B5EF4-FFF2-40B4-BE49-F238E27FC236}">
                  <a16:creationId xmlns:a16="http://schemas.microsoft.com/office/drawing/2014/main" id="{1107B68A-2671-9C8A-E787-C655A6A696DD}"/>
                </a:ext>
              </a:extLst>
            </p:cNvPr>
            <p:cNvGrpSpPr>
              <a:grpSpLocks/>
            </p:cNvGrpSpPr>
            <p:nvPr/>
          </p:nvGrpSpPr>
          <p:grpSpPr bwMode="auto">
            <a:xfrm>
              <a:off x="1776" y="912"/>
              <a:ext cx="1920" cy="1056"/>
              <a:chOff x="1776" y="912"/>
              <a:chExt cx="1920" cy="1056"/>
            </a:xfrm>
          </p:grpSpPr>
          <p:sp>
            <p:nvSpPr>
              <p:cNvPr id="202793" name="Rectangle 41">
                <a:extLst>
                  <a:ext uri="{FF2B5EF4-FFF2-40B4-BE49-F238E27FC236}">
                    <a16:creationId xmlns:a16="http://schemas.microsoft.com/office/drawing/2014/main" id="{7FC22F00-E88E-226D-D39F-3E53B747FCDC}"/>
                  </a:ext>
                </a:extLst>
              </p:cNvPr>
              <p:cNvSpPr>
                <a:spLocks noChangeArrowheads="1"/>
              </p:cNvSpPr>
              <p:nvPr/>
            </p:nvSpPr>
            <p:spPr bwMode="auto">
              <a:xfrm>
                <a:off x="2256" y="1200"/>
                <a:ext cx="672" cy="576"/>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202794" name="Rectangle 42">
                <a:extLst>
                  <a:ext uri="{FF2B5EF4-FFF2-40B4-BE49-F238E27FC236}">
                    <a16:creationId xmlns:a16="http://schemas.microsoft.com/office/drawing/2014/main" id="{E348F7F3-7A0B-7FDE-5601-EA7ECC5789C3}"/>
                  </a:ext>
                </a:extLst>
              </p:cNvPr>
              <p:cNvSpPr>
                <a:spLocks noChangeArrowheads="1"/>
              </p:cNvSpPr>
              <p:nvPr/>
            </p:nvSpPr>
            <p:spPr bwMode="auto">
              <a:xfrm>
                <a:off x="1776" y="912"/>
                <a:ext cx="288" cy="576"/>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02795" name="Rectangle 43">
                <a:extLst>
                  <a:ext uri="{FF2B5EF4-FFF2-40B4-BE49-F238E27FC236}">
                    <a16:creationId xmlns:a16="http://schemas.microsoft.com/office/drawing/2014/main" id="{8AC51C4D-704F-6CF4-2BCD-46AB371010B1}"/>
                  </a:ext>
                </a:extLst>
              </p:cNvPr>
              <p:cNvSpPr>
                <a:spLocks noChangeArrowheads="1"/>
              </p:cNvSpPr>
              <p:nvPr/>
            </p:nvSpPr>
            <p:spPr bwMode="auto">
              <a:xfrm>
                <a:off x="1824" y="912"/>
                <a:ext cx="1824" cy="24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02796" name="Rectangle 44">
                <a:extLst>
                  <a:ext uri="{FF2B5EF4-FFF2-40B4-BE49-F238E27FC236}">
                    <a16:creationId xmlns:a16="http://schemas.microsoft.com/office/drawing/2014/main" id="{39161933-B062-68F5-43D0-94C5263E81E3}"/>
                  </a:ext>
                </a:extLst>
              </p:cNvPr>
              <p:cNvSpPr>
                <a:spLocks noChangeArrowheads="1"/>
              </p:cNvSpPr>
              <p:nvPr/>
            </p:nvSpPr>
            <p:spPr bwMode="auto">
              <a:xfrm>
                <a:off x="3408" y="912"/>
                <a:ext cx="288" cy="1056"/>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202797" name="Text Box 45">
              <a:extLst>
                <a:ext uri="{FF2B5EF4-FFF2-40B4-BE49-F238E27FC236}">
                  <a16:creationId xmlns:a16="http://schemas.microsoft.com/office/drawing/2014/main" id="{F114DC24-FC33-A6EE-FE47-900B8B42A6B1}"/>
                </a:ext>
              </a:extLst>
            </p:cNvPr>
            <p:cNvSpPr txBox="1">
              <a:spLocks noChangeArrowheads="1"/>
            </p:cNvSpPr>
            <p:nvPr/>
          </p:nvSpPr>
          <p:spPr bwMode="auto">
            <a:xfrm>
              <a:off x="96" y="720"/>
              <a:ext cx="1584" cy="51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FF00"/>
                  </a:solidFill>
                  <a:latin typeface="Comic Sans MS" panose="030F0902030302020204" pitchFamily="66" charset="0"/>
                </a:rPr>
                <a:t>Noyaux gris centraux</a:t>
              </a:r>
            </a:p>
          </p:txBody>
        </p:sp>
        <p:sp>
          <p:nvSpPr>
            <p:cNvPr id="202798" name="Line 46">
              <a:extLst>
                <a:ext uri="{FF2B5EF4-FFF2-40B4-BE49-F238E27FC236}">
                  <a16:creationId xmlns:a16="http://schemas.microsoft.com/office/drawing/2014/main" id="{5F0FC5B2-B08E-D45C-B903-A7A521475646}"/>
                </a:ext>
              </a:extLst>
            </p:cNvPr>
            <p:cNvSpPr>
              <a:spLocks noChangeShapeType="1"/>
            </p:cNvSpPr>
            <p:nvPr/>
          </p:nvSpPr>
          <p:spPr bwMode="auto">
            <a:xfrm>
              <a:off x="720" y="1344"/>
              <a:ext cx="1152" cy="0"/>
            </a:xfrm>
            <a:prstGeom prst="line">
              <a:avLst/>
            </a:prstGeom>
            <a:noFill/>
            <a:ln w="38100">
              <a:solidFill>
                <a:srgbClr val="00FF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02791"/>
                                        </p:tgtEl>
                                        <p:attrNameLst>
                                          <p:attrName>style.visibility</p:attrName>
                                        </p:attrNameLst>
                                      </p:cBhvr>
                                      <p:to>
                                        <p:strVal val="visible"/>
                                      </p:to>
                                    </p:set>
                                    <p:anim calcmode="lin" valueType="num">
                                      <p:cBhvr>
                                        <p:cTn id="7" dur="1000" fill="hold"/>
                                        <p:tgtEl>
                                          <p:spTgt spid="202791"/>
                                        </p:tgtEl>
                                        <p:attrNameLst>
                                          <p:attrName>ppt_w</p:attrName>
                                        </p:attrNameLst>
                                      </p:cBhvr>
                                      <p:tavLst>
                                        <p:tav tm="0">
                                          <p:val>
                                            <p:fltVal val="0"/>
                                          </p:val>
                                        </p:tav>
                                        <p:tav tm="100000">
                                          <p:val>
                                            <p:strVal val="#ppt_w"/>
                                          </p:val>
                                        </p:tav>
                                      </p:tavLst>
                                    </p:anim>
                                    <p:anim calcmode="lin" valueType="num">
                                      <p:cBhvr>
                                        <p:cTn id="8" dur="1000" fill="hold"/>
                                        <p:tgtEl>
                                          <p:spTgt spid="202791"/>
                                        </p:tgtEl>
                                        <p:attrNameLst>
                                          <p:attrName>ppt_h</p:attrName>
                                        </p:attrNameLst>
                                      </p:cBhvr>
                                      <p:tavLst>
                                        <p:tav tm="0">
                                          <p:val>
                                            <p:fltVal val="0"/>
                                          </p:val>
                                        </p:tav>
                                        <p:tav tm="100000">
                                          <p:val>
                                            <p:strVal val="#ppt_h"/>
                                          </p:val>
                                        </p:tav>
                                      </p:tavLst>
                                    </p:anim>
                                    <p:anim calcmode="lin" valueType="num">
                                      <p:cBhvr>
                                        <p:cTn id="9" dur="1000" fill="hold"/>
                                        <p:tgtEl>
                                          <p:spTgt spid="20279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27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a:extLst>
              <a:ext uri="{FF2B5EF4-FFF2-40B4-BE49-F238E27FC236}">
                <a16:creationId xmlns:a16="http://schemas.microsoft.com/office/drawing/2014/main" id="{A0C924DD-FE66-BAB5-7364-B609C610C37B}"/>
              </a:ext>
            </a:extLst>
          </p:cNvPr>
          <p:cNvSpPr txBox="1">
            <a:spLocks noChangeArrowheads="1"/>
          </p:cNvSpPr>
          <p:nvPr/>
        </p:nvSpPr>
        <p:spPr bwMode="auto">
          <a:xfrm>
            <a:off x="0" y="1524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cs typeface="Arial" panose="020B0604020202020204" pitchFamily="34" charset="0"/>
              </a:rPr>
              <a:t>Les aires corticales</a:t>
            </a:r>
          </a:p>
        </p:txBody>
      </p:sp>
      <p:sp>
        <p:nvSpPr>
          <p:cNvPr id="203779" name="Text Box 3">
            <a:extLst>
              <a:ext uri="{FF2B5EF4-FFF2-40B4-BE49-F238E27FC236}">
                <a16:creationId xmlns:a16="http://schemas.microsoft.com/office/drawing/2014/main" id="{FCB951AC-0EBA-14BC-B41C-B7F7513605A9}"/>
              </a:ext>
            </a:extLst>
          </p:cNvPr>
          <p:cNvSpPr txBox="1">
            <a:spLocks noChangeArrowheads="1"/>
          </p:cNvSpPr>
          <p:nvPr/>
        </p:nvSpPr>
        <p:spPr bwMode="auto">
          <a:xfrm>
            <a:off x="0" y="1066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cs typeface="Arial" panose="020B0604020202020204" pitchFamily="34" charset="0"/>
              </a:rPr>
              <a:t>Reliefs délimitées par des dépressions.</a:t>
            </a:r>
          </a:p>
        </p:txBody>
      </p:sp>
      <p:sp>
        <p:nvSpPr>
          <p:cNvPr id="203780" name="Text Box 4">
            <a:extLst>
              <a:ext uri="{FF2B5EF4-FFF2-40B4-BE49-F238E27FC236}">
                <a16:creationId xmlns:a16="http://schemas.microsoft.com/office/drawing/2014/main" id="{ED976F77-1FFD-B6CC-E68C-F8CE98916246}"/>
              </a:ext>
            </a:extLst>
          </p:cNvPr>
          <p:cNvSpPr txBox="1">
            <a:spLocks noChangeArrowheads="1"/>
          </p:cNvSpPr>
          <p:nvPr/>
        </p:nvSpPr>
        <p:spPr bwMode="auto">
          <a:xfrm>
            <a:off x="304800" y="2209800"/>
            <a:ext cx="83820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solidFill>
                  <a:srgbClr val="0000FF"/>
                </a:solidFill>
                <a:cs typeface="Arial" panose="020B0604020202020204" pitchFamily="34" charset="0"/>
              </a:rPr>
              <a:t>Ils assurent la construction du plan d’action :</a:t>
            </a:r>
          </a:p>
          <a:p>
            <a:pPr algn="ctr">
              <a:spcBef>
                <a:spcPct val="50000"/>
              </a:spcBef>
            </a:pPr>
            <a:r>
              <a:rPr lang="fr-FR" altLang="fr-FR" sz="3200" b="1">
                <a:solidFill>
                  <a:srgbClr val="0000FF"/>
                </a:solidFill>
                <a:cs typeface="Arial" panose="020B0604020202020204" pitchFamily="34" charset="0"/>
              </a:rPr>
              <a:t>Configuration de l’action projetée.</a:t>
            </a:r>
          </a:p>
        </p:txBody>
      </p:sp>
      <p:sp>
        <p:nvSpPr>
          <p:cNvPr id="203781" name="Text Box 5">
            <a:extLst>
              <a:ext uri="{FF2B5EF4-FFF2-40B4-BE49-F238E27FC236}">
                <a16:creationId xmlns:a16="http://schemas.microsoft.com/office/drawing/2014/main" id="{C47052D1-0B5D-40CA-B94A-0C1B1EBBFA08}"/>
              </a:ext>
            </a:extLst>
          </p:cNvPr>
          <p:cNvSpPr txBox="1">
            <a:spLocks noChangeArrowheads="1"/>
          </p:cNvSpPr>
          <p:nvPr/>
        </p:nvSpPr>
        <p:spPr bwMode="auto">
          <a:xfrm>
            <a:off x="0" y="457200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cs typeface="Arial" panose="020B0604020202020204" pitchFamily="34" charset="0"/>
              </a:rPr>
              <a:t>Ils assurent également leur mémorisation :</a:t>
            </a:r>
          </a:p>
          <a:p>
            <a:pPr algn="ctr">
              <a:spcBef>
                <a:spcPct val="50000"/>
              </a:spcBef>
            </a:pPr>
            <a:r>
              <a:rPr lang="fr-FR" altLang="fr-FR" sz="3200" b="1">
                <a:cs typeface="Arial" panose="020B0604020202020204" pitchFamily="34" charset="0"/>
              </a:rPr>
              <a:t>Mémoire des savoir-faire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3779"/>
                                        </p:tgtEl>
                                        <p:attrNameLst>
                                          <p:attrName>style.visibility</p:attrName>
                                        </p:attrNameLst>
                                      </p:cBhvr>
                                      <p:to>
                                        <p:strVal val="visible"/>
                                      </p:to>
                                    </p:set>
                                    <p:animEffect transition="in" filter="dissolve">
                                      <p:cBhvr>
                                        <p:cTn id="7" dur="500"/>
                                        <p:tgtEl>
                                          <p:spTgt spid="203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3780"/>
                                        </p:tgtEl>
                                        <p:attrNameLst>
                                          <p:attrName>style.visibility</p:attrName>
                                        </p:attrNameLst>
                                      </p:cBhvr>
                                      <p:to>
                                        <p:strVal val="visible"/>
                                      </p:to>
                                    </p:set>
                                    <p:animEffect transition="in" filter="dissolve">
                                      <p:cBhvr>
                                        <p:cTn id="12" dur="500"/>
                                        <p:tgtEl>
                                          <p:spTgt spid="2037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3781"/>
                                        </p:tgtEl>
                                        <p:attrNameLst>
                                          <p:attrName>style.visibility</p:attrName>
                                        </p:attrNameLst>
                                      </p:cBhvr>
                                      <p:to>
                                        <p:strVal val="visible"/>
                                      </p:to>
                                    </p:set>
                                    <p:animEffect transition="in" filter="dissolve">
                                      <p:cBhvr>
                                        <p:cTn id="17" dur="500"/>
                                        <p:tgtEl>
                                          <p:spTgt spid="203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autoUpdateAnimBg="0"/>
      <p:bldP spid="203780" grpId="0" autoUpdateAnimBg="0"/>
      <p:bldP spid="203781"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a:extLst>
              <a:ext uri="{FF2B5EF4-FFF2-40B4-BE49-F238E27FC236}">
                <a16:creationId xmlns:a16="http://schemas.microsoft.com/office/drawing/2014/main" id="{B3D2DF6D-2ED9-1A2A-812D-EA36FF628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5722938" cy="4862512"/>
          </a:xfrm>
          <a:prstGeom prst="rect">
            <a:avLst/>
          </a:prstGeom>
          <a:noFill/>
          <a:extLst>
            <a:ext uri="{909E8E84-426E-40DD-AFC4-6F175D3DCCD1}">
              <a14:hiddenFill xmlns:a14="http://schemas.microsoft.com/office/drawing/2010/main">
                <a:solidFill>
                  <a:srgbClr val="FFFFFF"/>
                </a:solidFill>
              </a14:hiddenFill>
            </a:ext>
          </a:extLst>
        </p:spPr>
      </p:pic>
      <p:sp>
        <p:nvSpPr>
          <p:cNvPr id="283651" name="Text Box 3">
            <a:extLst>
              <a:ext uri="{FF2B5EF4-FFF2-40B4-BE49-F238E27FC236}">
                <a16:creationId xmlns:a16="http://schemas.microsoft.com/office/drawing/2014/main" id="{77EC005F-0C92-6E46-987F-02C4808C435B}"/>
              </a:ext>
            </a:extLst>
          </p:cNvPr>
          <p:cNvSpPr txBox="1">
            <a:spLocks noChangeArrowheads="1"/>
          </p:cNvSpPr>
          <p:nvPr/>
        </p:nvSpPr>
        <p:spPr bwMode="auto">
          <a:xfrm>
            <a:off x="107950" y="115888"/>
            <a:ext cx="89646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200"/>
              <a:t> Aires fonctionnelles du cortex cérébral : rôle dans le mouvement (1)</a:t>
            </a:r>
          </a:p>
        </p:txBody>
      </p:sp>
      <p:sp>
        <p:nvSpPr>
          <p:cNvPr id="283652" name="Text Box 4">
            <a:extLst>
              <a:ext uri="{FF2B5EF4-FFF2-40B4-BE49-F238E27FC236}">
                <a16:creationId xmlns:a16="http://schemas.microsoft.com/office/drawing/2014/main" id="{D2AC0587-5B54-2F5D-C642-3945BCFBB805}"/>
              </a:ext>
            </a:extLst>
          </p:cNvPr>
          <p:cNvSpPr txBox="1">
            <a:spLocks noChangeArrowheads="1"/>
          </p:cNvSpPr>
          <p:nvPr/>
        </p:nvSpPr>
        <p:spPr bwMode="auto">
          <a:xfrm>
            <a:off x="5508625" y="4214813"/>
            <a:ext cx="341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u="sng"/>
              <a:t>Aire 4 :</a:t>
            </a:r>
            <a:r>
              <a:rPr lang="fr-FR" altLang="fr-FR"/>
              <a:t> </a:t>
            </a:r>
            <a:r>
              <a:rPr lang="fr-FR" altLang="fr-FR" u="sng"/>
              <a:t>Cortex moteur primaire</a:t>
            </a:r>
          </a:p>
        </p:txBody>
      </p:sp>
      <p:sp>
        <p:nvSpPr>
          <p:cNvPr id="283653" name="AutoShape 5">
            <a:extLst>
              <a:ext uri="{FF2B5EF4-FFF2-40B4-BE49-F238E27FC236}">
                <a16:creationId xmlns:a16="http://schemas.microsoft.com/office/drawing/2014/main" id="{18E060BA-AC16-79E1-10DB-0DB639725243}"/>
              </a:ext>
            </a:extLst>
          </p:cNvPr>
          <p:cNvSpPr>
            <a:spLocks/>
          </p:cNvSpPr>
          <p:nvPr/>
        </p:nvSpPr>
        <p:spPr bwMode="auto">
          <a:xfrm rot="5400000">
            <a:off x="2519363" y="439737"/>
            <a:ext cx="215900" cy="1152525"/>
          </a:xfrm>
          <a:prstGeom prst="leftBrace">
            <a:avLst>
              <a:gd name="adj1" fmla="val 4448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3654" name="Text Box 6">
            <a:extLst>
              <a:ext uri="{FF2B5EF4-FFF2-40B4-BE49-F238E27FC236}">
                <a16:creationId xmlns:a16="http://schemas.microsoft.com/office/drawing/2014/main" id="{F71B54AD-09B5-6AD3-03EF-77B971173883}"/>
              </a:ext>
            </a:extLst>
          </p:cNvPr>
          <p:cNvSpPr txBox="1">
            <a:spLocks noChangeArrowheads="1"/>
          </p:cNvSpPr>
          <p:nvPr/>
        </p:nvSpPr>
        <p:spPr bwMode="auto">
          <a:xfrm>
            <a:off x="2195513" y="549275"/>
            <a:ext cx="8651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t>Aire 4</a:t>
            </a:r>
          </a:p>
        </p:txBody>
      </p:sp>
      <p:sp>
        <p:nvSpPr>
          <p:cNvPr id="283655" name="AutoShape 7">
            <a:extLst>
              <a:ext uri="{FF2B5EF4-FFF2-40B4-BE49-F238E27FC236}">
                <a16:creationId xmlns:a16="http://schemas.microsoft.com/office/drawing/2014/main" id="{7C7F4273-710C-5ECE-C7A3-965D963C44F5}"/>
              </a:ext>
            </a:extLst>
          </p:cNvPr>
          <p:cNvSpPr>
            <a:spLocks/>
          </p:cNvSpPr>
          <p:nvPr/>
        </p:nvSpPr>
        <p:spPr bwMode="auto">
          <a:xfrm rot="3415622">
            <a:off x="647701" y="873125"/>
            <a:ext cx="215900" cy="1152525"/>
          </a:xfrm>
          <a:prstGeom prst="leftBrace">
            <a:avLst>
              <a:gd name="adj1" fmla="val 4448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3656" name="Text Box 8">
            <a:extLst>
              <a:ext uri="{FF2B5EF4-FFF2-40B4-BE49-F238E27FC236}">
                <a16:creationId xmlns:a16="http://schemas.microsoft.com/office/drawing/2014/main" id="{31953DEC-6108-FC64-557B-85BC7327C708}"/>
              </a:ext>
            </a:extLst>
          </p:cNvPr>
          <p:cNvSpPr txBox="1">
            <a:spLocks noChangeArrowheads="1"/>
          </p:cNvSpPr>
          <p:nvPr/>
        </p:nvSpPr>
        <p:spPr bwMode="auto">
          <a:xfrm rot="19696604">
            <a:off x="177800" y="901700"/>
            <a:ext cx="865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t>Aire 6</a:t>
            </a:r>
          </a:p>
        </p:txBody>
      </p:sp>
      <p:sp>
        <p:nvSpPr>
          <p:cNvPr id="283657" name="Rectangle 9">
            <a:extLst>
              <a:ext uri="{FF2B5EF4-FFF2-40B4-BE49-F238E27FC236}">
                <a16:creationId xmlns:a16="http://schemas.microsoft.com/office/drawing/2014/main" id="{37093DBF-356D-5944-C964-68AB14C394EE}"/>
              </a:ext>
            </a:extLst>
          </p:cNvPr>
          <p:cNvSpPr>
            <a:spLocks noChangeArrowheads="1"/>
          </p:cNvSpPr>
          <p:nvPr/>
        </p:nvSpPr>
        <p:spPr bwMode="auto">
          <a:xfrm>
            <a:off x="4151313" y="4797425"/>
            <a:ext cx="4884737"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b="1" u="sng"/>
              <a:t>Aire 6 :</a:t>
            </a:r>
            <a:r>
              <a:rPr lang="fr-FR" altLang="fr-FR"/>
              <a:t> </a:t>
            </a:r>
          </a:p>
          <a:p>
            <a:pPr algn="just">
              <a:spcBef>
                <a:spcPct val="50000"/>
              </a:spcBef>
            </a:pPr>
            <a:r>
              <a:rPr lang="fr-FR" altLang="fr-FR"/>
              <a:t>1) </a:t>
            </a:r>
            <a:r>
              <a:rPr lang="fr-FR" altLang="fr-FR" u="sng"/>
              <a:t>cortex prémoteur =</a:t>
            </a:r>
            <a:r>
              <a:rPr lang="fr-FR" altLang="fr-FR"/>
              <a:t> régulation de la posture en dictant au cortex moteur une position optimale pour un mouvement donné </a:t>
            </a:r>
          </a:p>
          <a:p>
            <a:pPr algn="just">
              <a:spcBef>
                <a:spcPct val="50000"/>
              </a:spcBef>
            </a:pPr>
            <a:r>
              <a:rPr lang="fr-FR" altLang="fr-FR"/>
              <a:t>2) </a:t>
            </a:r>
            <a:r>
              <a:rPr lang="fr-FR" altLang="fr-FR" u="sng"/>
              <a:t>aire motrice supplémentaire = </a:t>
            </a:r>
            <a:r>
              <a:rPr lang="fr-FR" altLang="fr-FR"/>
              <a:t>influence la planification et l’initiation des mouvements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a:extLst>
              <a:ext uri="{FF2B5EF4-FFF2-40B4-BE49-F238E27FC236}">
                <a16:creationId xmlns:a16="http://schemas.microsoft.com/office/drawing/2014/main" id="{D9A4C3D9-7E62-5057-8210-21F3101B8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408737"/>
          </a:xfrm>
          <a:prstGeom prst="rect">
            <a:avLst/>
          </a:prstGeom>
          <a:noFill/>
          <a:extLst>
            <a:ext uri="{909E8E84-426E-40DD-AFC4-6F175D3DCCD1}">
              <a14:hiddenFill xmlns:a14="http://schemas.microsoft.com/office/drawing/2010/main">
                <a:solidFill>
                  <a:srgbClr val="FFFFFF"/>
                </a:solidFill>
              </a14:hiddenFill>
            </a:ext>
          </a:extLst>
        </p:spPr>
      </p:pic>
      <p:sp>
        <p:nvSpPr>
          <p:cNvPr id="352265" name="Text Box 9">
            <a:extLst>
              <a:ext uri="{FF2B5EF4-FFF2-40B4-BE49-F238E27FC236}">
                <a16:creationId xmlns:a16="http://schemas.microsoft.com/office/drawing/2014/main" id="{DAE3D62E-91B0-0327-757F-074B9BE4E0E1}"/>
              </a:ext>
            </a:extLst>
          </p:cNvPr>
          <p:cNvSpPr txBox="1">
            <a:spLocks noChangeArrowheads="1"/>
          </p:cNvSpPr>
          <p:nvPr/>
        </p:nvSpPr>
        <p:spPr bwMode="auto">
          <a:xfrm>
            <a:off x="6732588" y="3860800"/>
            <a:ext cx="122396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Cortex moteur primaire</a:t>
            </a:r>
          </a:p>
        </p:txBody>
      </p:sp>
      <p:sp>
        <p:nvSpPr>
          <p:cNvPr id="352266" name="Text Box 10">
            <a:extLst>
              <a:ext uri="{FF2B5EF4-FFF2-40B4-BE49-F238E27FC236}">
                <a16:creationId xmlns:a16="http://schemas.microsoft.com/office/drawing/2014/main" id="{D218A267-CF61-AD3C-A777-D99B6F5ED93A}"/>
              </a:ext>
            </a:extLst>
          </p:cNvPr>
          <p:cNvSpPr txBox="1">
            <a:spLocks noChangeArrowheads="1"/>
          </p:cNvSpPr>
          <p:nvPr/>
        </p:nvSpPr>
        <p:spPr bwMode="auto">
          <a:xfrm>
            <a:off x="0" y="1125538"/>
            <a:ext cx="3384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rPr>
              <a:t>Aire 4 (Homonculus moteur)</a:t>
            </a:r>
          </a:p>
        </p:txBody>
      </p:sp>
      <p:sp>
        <p:nvSpPr>
          <p:cNvPr id="352267" name="Text Box 11">
            <a:extLst>
              <a:ext uri="{FF2B5EF4-FFF2-40B4-BE49-F238E27FC236}">
                <a16:creationId xmlns:a16="http://schemas.microsoft.com/office/drawing/2014/main" id="{A8451CCB-ABF5-644F-E3EB-1CF982B6240F}"/>
              </a:ext>
            </a:extLst>
          </p:cNvPr>
          <p:cNvSpPr txBox="1">
            <a:spLocks noChangeArrowheads="1"/>
          </p:cNvSpPr>
          <p:nvPr/>
        </p:nvSpPr>
        <p:spPr bwMode="auto">
          <a:xfrm>
            <a:off x="107950" y="115888"/>
            <a:ext cx="89646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200"/>
              <a:t> Aires fonctionnelles du cortex cérébral : rôle dans le mouvement (2)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8" name="Text Box 4">
            <a:extLst>
              <a:ext uri="{FF2B5EF4-FFF2-40B4-BE49-F238E27FC236}">
                <a16:creationId xmlns:a16="http://schemas.microsoft.com/office/drawing/2014/main" id="{8E015ED9-F756-4F78-550D-197D1627646A}"/>
              </a:ext>
            </a:extLst>
          </p:cNvPr>
          <p:cNvSpPr txBox="1">
            <a:spLocks noChangeArrowheads="1"/>
          </p:cNvSpPr>
          <p:nvPr/>
        </p:nvSpPr>
        <p:spPr bwMode="auto">
          <a:xfrm>
            <a:off x="107950" y="115888"/>
            <a:ext cx="89646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200"/>
              <a:t> Aires fonctionnelles du cortex cérébral : rôle dans le mouvement (3)</a:t>
            </a:r>
          </a:p>
        </p:txBody>
      </p:sp>
      <p:sp>
        <p:nvSpPr>
          <p:cNvPr id="354309" name="Text Box 5">
            <a:extLst>
              <a:ext uri="{FF2B5EF4-FFF2-40B4-BE49-F238E27FC236}">
                <a16:creationId xmlns:a16="http://schemas.microsoft.com/office/drawing/2014/main" id="{FD623EF7-B13B-124F-F0D7-E11275418090}"/>
              </a:ext>
            </a:extLst>
          </p:cNvPr>
          <p:cNvSpPr txBox="1">
            <a:spLocks noChangeArrowheads="1"/>
          </p:cNvSpPr>
          <p:nvPr/>
        </p:nvSpPr>
        <p:spPr bwMode="auto">
          <a:xfrm>
            <a:off x="323850" y="1146175"/>
            <a:ext cx="8280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Le cortex moteur primaire (tout comme le secondaire) a une organisation somatotropique</a:t>
            </a:r>
          </a:p>
          <a:p>
            <a:pPr algn="just">
              <a:spcBef>
                <a:spcPct val="50000"/>
              </a:spcBef>
            </a:pPr>
            <a:endParaRPr lang="fr-FR" altLang="fr-FR" sz="2400"/>
          </a:p>
          <a:p>
            <a:pPr algn="just">
              <a:spcBef>
                <a:spcPct val="50000"/>
              </a:spcBef>
            </a:pPr>
            <a:r>
              <a:rPr lang="fr-FR" altLang="fr-FR" sz="2400"/>
              <a:t>Stimulation de certaines zones induisent un mouvement ou un acte spécifique</a:t>
            </a:r>
          </a:p>
        </p:txBody>
      </p:sp>
      <p:sp>
        <p:nvSpPr>
          <p:cNvPr id="354310" name="Text Box 6">
            <a:extLst>
              <a:ext uri="{FF2B5EF4-FFF2-40B4-BE49-F238E27FC236}">
                <a16:creationId xmlns:a16="http://schemas.microsoft.com/office/drawing/2014/main" id="{DAF588EB-E1A6-B2CC-726F-52CE2071D7B7}"/>
              </a:ext>
            </a:extLst>
          </p:cNvPr>
          <p:cNvSpPr txBox="1">
            <a:spLocks noChangeArrowheads="1"/>
          </p:cNvSpPr>
          <p:nvPr/>
        </p:nvSpPr>
        <p:spPr bwMode="auto">
          <a:xfrm>
            <a:off x="323850" y="4613275"/>
            <a:ext cx="8280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Les zones du corps qui ont les </a:t>
            </a:r>
            <a:r>
              <a:rPr lang="fr-FR" altLang="fr-FR" sz="2400" b="1" u="sng"/>
              <a:t>habiletés motrices</a:t>
            </a:r>
            <a:r>
              <a:rPr lang="fr-FR" altLang="fr-FR" sz="2400"/>
              <a:t> </a:t>
            </a:r>
            <a:r>
              <a:rPr lang="fr-FR" altLang="fr-FR" sz="2400" b="1" u="sng"/>
              <a:t>les plus fines</a:t>
            </a:r>
            <a:r>
              <a:rPr lang="fr-FR" altLang="fr-FR" sz="2400"/>
              <a:t> (doigts, lèvres, langues) ont une </a:t>
            </a:r>
            <a:r>
              <a:rPr lang="fr-FR" altLang="fr-FR" sz="2400" b="1" u="sng"/>
              <a:t>représentation disproportionnée</a:t>
            </a:r>
            <a:r>
              <a:rPr lang="fr-FR" altLang="fr-FR" sz="2400"/>
              <a:t> / zones du corps qui ont des habiletés motrices moins fines (tronc)</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669C78C8-7D7D-D22C-41A4-DFBBA8AEEAEE}"/>
              </a:ext>
            </a:extLst>
          </p:cNvPr>
          <p:cNvSpPr>
            <a:spLocks noChangeArrowheads="1"/>
          </p:cNvSpPr>
          <p:nvPr/>
        </p:nvSpPr>
        <p:spPr bwMode="auto">
          <a:xfrm>
            <a:off x="-4646613" y="1192213"/>
            <a:ext cx="57610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284675" name="Text Box 3">
            <a:extLst>
              <a:ext uri="{FF2B5EF4-FFF2-40B4-BE49-F238E27FC236}">
                <a16:creationId xmlns:a16="http://schemas.microsoft.com/office/drawing/2014/main" id="{D731FDB1-A7E1-E927-49A4-F7BD24BBF24E}"/>
              </a:ext>
            </a:extLst>
          </p:cNvPr>
          <p:cNvSpPr txBox="1">
            <a:spLocks noChangeArrowheads="1"/>
          </p:cNvSpPr>
          <p:nvPr/>
        </p:nvSpPr>
        <p:spPr bwMode="auto">
          <a:xfrm>
            <a:off x="107950" y="44450"/>
            <a:ext cx="89646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200"/>
              <a:t> Aires fonctionnelles du cortex cérébral : rôle dans le mouvement (4)</a:t>
            </a:r>
          </a:p>
        </p:txBody>
      </p:sp>
      <p:pic>
        <p:nvPicPr>
          <p:cNvPr id="284676" name="Picture 4">
            <a:extLst>
              <a:ext uri="{FF2B5EF4-FFF2-40B4-BE49-F238E27FC236}">
                <a16:creationId xmlns:a16="http://schemas.microsoft.com/office/drawing/2014/main" id="{B4F86604-9E79-4477-0926-6235BFA31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5508625" cy="4679950"/>
          </a:xfrm>
          <a:prstGeom prst="rect">
            <a:avLst/>
          </a:prstGeom>
          <a:noFill/>
          <a:extLst>
            <a:ext uri="{909E8E84-426E-40DD-AFC4-6F175D3DCCD1}">
              <a14:hiddenFill xmlns:a14="http://schemas.microsoft.com/office/drawing/2010/main">
                <a:solidFill>
                  <a:srgbClr val="FFFFFF"/>
                </a:solidFill>
              </a14:hiddenFill>
            </a:ext>
          </a:extLst>
        </p:spPr>
      </p:pic>
      <p:sp>
        <p:nvSpPr>
          <p:cNvPr id="284677" name="Text Box 5">
            <a:extLst>
              <a:ext uri="{FF2B5EF4-FFF2-40B4-BE49-F238E27FC236}">
                <a16:creationId xmlns:a16="http://schemas.microsoft.com/office/drawing/2014/main" id="{160152E8-0C76-197E-4795-F07D8BCEB465}"/>
              </a:ext>
            </a:extLst>
          </p:cNvPr>
          <p:cNvSpPr txBox="1">
            <a:spLocks noChangeArrowheads="1"/>
          </p:cNvSpPr>
          <p:nvPr/>
        </p:nvSpPr>
        <p:spPr bwMode="auto">
          <a:xfrm>
            <a:off x="0" y="5210175"/>
            <a:ext cx="900112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b="1"/>
              <a:t>Implication du cortex pariétal postérieur</a:t>
            </a:r>
            <a:r>
              <a:rPr lang="fr-FR" altLang="fr-FR"/>
              <a:t> (en plus du frontal) dans le mouvement volontaire = évaluation du contexte dans lequel s’effectue le mouvement (informations somatosensorielles, proprioceptives et visuelles). </a:t>
            </a:r>
          </a:p>
          <a:p>
            <a:pPr algn="just">
              <a:spcBef>
                <a:spcPct val="50000"/>
              </a:spcBef>
            </a:pPr>
            <a:r>
              <a:rPr lang="fr-FR" altLang="fr-FR"/>
              <a:t>Il produit des modèles internes du mouvement à effectuer, en amont des cortex prémoteur et moteur.</a:t>
            </a:r>
          </a:p>
        </p:txBody>
      </p:sp>
      <p:sp>
        <p:nvSpPr>
          <p:cNvPr id="284678" name="Rectangle 6">
            <a:extLst>
              <a:ext uri="{FF2B5EF4-FFF2-40B4-BE49-F238E27FC236}">
                <a16:creationId xmlns:a16="http://schemas.microsoft.com/office/drawing/2014/main" id="{A564ABAC-2DB4-9DF6-B4C2-616B0AA1F5F3}"/>
              </a:ext>
            </a:extLst>
          </p:cNvPr>
          <p:cNvSpPr>
            <a:spLocks noChangeArrowheads="1"/>
          </p:cNvSpPr>
          <p:nvPr/>
        </p:nvSpPr>
        <p:spPr bwMode="auto">
          <a:xfrm>
            <a:off x="4787900" y="2351088"/>
            <a:ext cx="43561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FR" altLang="fr-FR" b="1">
                <a:solidFill>
                  <a:srgbClr val="000000"/>
                </a:solidFill>
              </a:rPr>
              <a:t>Aire 5 : reçoit les informations des aires corticales somatosensorielles 1, 2 et 3. </a:t>
            </a:r>
          </a:p>
          <a:p>
            <a:pPr algn="just"/>
            <a:endParaRPr lang="fr-FR" altLang="fr-FR" b="1">
              <a:solidFill>
                <a:srgbClr val="000000"/>
              </a:solidFill>
            </a:endParaRPr>
          </a:p>
          <a:p>
            <a:pPr algn="just"/>
            <a:r>
              <a:rPr lang="fr-FR" altLang="fr-FR" b="1">
                <a:solidFill>
                  <a:srgbClr val="000000"/>
                </a:solidFill>
              </a:rPr>
              <a:t>Aire 7: intègre des signaux déjà fortement intégrés en provenance des aires visuelles communes comme MT (ou V5)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a:extLst>
              <a:ext uri="{FF2B5EF4-FFF2-40B4-BE49-F238E27FC236}">
                <a16:creationId xmlns:a16="http://schemas.microsoft.com/office/drawing/2014/main" id="{B2999B86-E40B-3E0E-CF43-424103D30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44450"/>
            <a:ext cx="7451725" cy="6330950"/>
          </a:xfrm>
          <a:prstGeom prst="rect">
            <a:avLst/>
          </a:prstGeom>
          <a:noFill/>
          <a:extLst>
            <a:ext uri="{909E8E84-426E-40DD-AFC4-6F175D3DCCD1}">
              <a14:hiddenFill xmlns:a14="http://schemas.microsoft.com/office/drawing/2010/main">
                <a:solidFill>
                  <a:srgbClr val="FFFFFF"/>
                </a:solidFill>
              </a14:hiddenFill>
            </a:ext>
          </a:extLst>
        </p:spPr>
      </p:pic>
      <p:sp>
        <p:nvSpPr>
          <p:cNvPr id="285699" name="Rectangle 3">
            <a:extLst>
              <a:ext uri="{FF2B5EF4-FFF2-40B4-BE49-F238E27FC236}">
                <a16:creationId xmlns:a16="http://schemas.microsoft.com/office/drawing/2014/main" id="{1908CE75-0584-4250-605A-D0FD02ED77CC}"/>
              </a:ext>
            </a:extLst>
          </p:cNvPr>
          <p:cNvSpPr>
            <a:spLocks noChangeArrowheads="1"/>
          </p:cNvSpPr>
          <p:nvPr/>
        </p:nvSpPr>
        <p:spPr bwMode="auto">
          <a:xfrm>
            <a:off x="3059113" y="3716338"/>
            <a:ext cx="936625" cy="792162"/>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5700" name="Line 4">
            <a:extLst>
              <a:ext uri="{FF2B5EF4-FFF2-40B4-BE49-F238E27FC236}">
                <a16:creationId xmlns:a16="http://schemas.microsoft.com/office/drawing/2014/main" id="{DF24E3B0-CFC2-3D54-2630-CA0318AC0268}"/>
              </a:ext>
            </a:extLst>
          </p:cNvPr>
          <p:cNvSpPr>
            <a:spLocks noChangeShapeType="1"/>
          </p:cNvSpPr>
          <p:nvPr/>
        </p:nvSpPr>
        <p:spPr bwMode="auto">
          <a:xfrm flipV="1">
            <a:off x="1403350" y="4365625"/>
            <a:ext cx="1655763" cy="71913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5701" name="Text Box 5">
            <a:extLst>
              <a:ext uri="{FF2B5EF4-FFF2-40B4-BE49-F238E27FC236}">
                <a16:creationId xmlns:a16="http://schemas.microsoft.com/office/drawing/2014/main" id="{9F885906-11A9-CA61-376A-76F35F601AA5}"/>
              </a:ext>
            </a:extLst>
          </p:cNvPr>
          <p:cNvSpPr txBox="1">
            <a:spLocks noChangeArrowheads="1"/>
          </p:cNvSpPr>
          <p:nvPr/>
        </p:nvSpPr>
        <p:spPr bwMode="auto">
          <a:xfrm>
            <a:off x="466725" y="4732338"/>
            <a:ext cx="9366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Cortex auditif</a:t>
            </a:r>
          </a:p>
        </p:txBody>
      </p:sp>
      <p:sp>
        <p:nvSpPr>
          <p:cNvPr id="285702" name="Rectangle 6">
            <a:extLst>
              <a:ext uri="{FF2B5EF4-FFF2-40B4-BE49-F238E27FC236}">
                <a16:creationId xmlns:a16="http://schemas.microsoft.com/office/drawing/2014/main" id="{C9787897-655C-99B4-3407-65E87E937749}"/>
              </a:ext>
            </a:extLst>
          </p:cNvPr>
          <p:cNvSpPr>
            <a:spLocks noChangeArrowheads="1"/>
          </p:cNvSpPr>
          <p:nvPr/>
        </p:nvSpPr>
        <p:spPr bwMode="auto">
          <a:xfrm>
            <a:off x="4067175" y="3500438"/>
            <a:ext cx="576263" cy="1008062"/>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5703" name="Line 7">
            <a:extLst>
              <a:ext uri="{FF2B5EF4-FFF2-40B4-BE49-F238E27FC236}">
                <a16:creationId xmlns:a16="http://schemas.microsoft.com/office/drawing/2014/main" id="{B98B306F-462B-2D18-D34B-3F9A6765962A}"/>
              </a:ext>
            </a:extLst>
          </p:cNvPr>
          <p:cNvSpPr>
            <a:spLocks noChangeShapeType="1"/>
          </p:cNvSpPr>
          <p:nvPr/>
        </p:nvSpPr>
        <p:spPr bwMode="auto">
          <a:xfrm flipH="1" flipV="1">
            <a:off x="4643438" y="4508500"/>
            <a:ext cx="576262" cy="1512888"/>
          </a:xfrm>
          <a:prstGeom prst="line">
            <a:avLst/>
          </a:prstGeom>
          <a:noFill/>
          <a:ln w="508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5704" name="Text Box 8">
            <a:extLst>
              <a:ext uri="{FF2B5EF4-FFF2-40B4-BE49-F238E27FC236}">
                <a16:creationId xmlns:a16="http://schemas.microsoft.com/office/drawing/2014/main" id="{BBE80E0E-F845-9EE5-F0B2-ADF920EE26B9}"/>
              </a:ext>
            </a:extLst>
          </p:cNvPr>
          <p:cNvSpPr txBox="1">
            <a:spLocks noChangeArrowheads="1"/>
          </p:cNvSpPr>
          <p:nvPr/>
        </p:nvSpPr>
        <p:spPr bwMode="auto">
          <a:xfrm>
            <a:off x="5003800" y="6027738"/>
            <a:ext cx="3132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Aire de Wernicke (intégration sensorielle)</a:t>
            </a:r>
          </a:p>
        </p:txBody>
      </p:sp>
      <p:sp>
        <p:nvSpPr>
          <p:cNvPr id="285705" name="Rectangle 9">
            <a:extLst>
              <a:ext uri="{FF2B5EF4-FFF2-40B4-BE49-F238E27FC236}">
                <a16:creationId xmlns:a16="http://schemas.microsoft.com/office/drawing/2014/main" id="{60635F2C-E20C-827E-2633-1E6C8A141A43}"/>
              </a:ext>
            </a:extLst>
          </p:cNvPr>
          <p:cNvSpPr>
            <a:spLocks noChangeArrowheads="1"/>
          </p:cNvSpPr>
          <p:nvPr/>
        </p:nvSpPr>
        <p:spPr bwMode="auto">
          <a:xfrm>
            <a:off x="4859338" y="3717925"/>
            <a:ext cx="1368425" cy="1150938"/>
          </a:xfrm>
          <a:prstGeom prst="rect">
            <a:avLst/>
          </a:prstGeom>
          <a:noFill/>
          <a:ln w="508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5706" name="Line 10">
            <a:extLst>
              <a:ext uri="{FF2B5EF4-FFF2-40B4-BE49-F238E27FC236}">
                <a16:creationId xmlns:a16="http://schemas.microsoft.com/office/drawing/2014/main" id="{37F80735-89C7-FFBB-F9A2-BB56A4CC7FB4}"/>
              </a:ext>
            </a:extLst>
          </p:cNvPr>
          <p:cNvSpPr>
            <a:spLocks noChangeShapeType="1"/>
          </p:cNvSpPr>
          <p:nvPr/>
        </p:nvSpPr>
        <p:spPr bwMode="auto">
          <a:xfrm flipH="1" flipV="1">
            <a:off x="6300788" y="4797425"/>
            <a:ext cx="1008062" cy="215900"/>
          </a:xfrm>
          <a:prstGeom prst="line">
            <a:avLst/>
          </a:prstGeom>
          <a:noFill/>
          <a:ln w="508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5707" name="Text Box 11">
            <a:extLst>
              <a:ext uri="{FF2B5EF4-FFF2-40B4-BE49-F238E27FC236}">
                <a16:creationId xmlns:a16="http://schemas.microsoft.com/office/drawing/2014/main" id="{4D0691AD-946E-B8BA-5ABD-6EA90638CB4E}"/>
              </a:ext>
            </a:extLst>
          </p:cNvPr>
          <p:cNvSpPr txBox="1">
            <a:spLocks noChangeArrowheads="1"/>
          </p:cNvSpPr>
          <p:nvPr/>
        </p:nvSpPr>
        <p:spPr bwMode="auto">
          <a:xfrm>
            <a:off x="7272338" y="4868863"/>
            <a:ext cx="1836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Cortex visuel</a:t>
            </a:r>
          </a:p>
        </p:txBody>
      </p:sp>
      <p:sp>
        <p:nvSpPr>
          <p:cNvPr id="285708" name="Rectangle 12">
            <a:extLst>
              <a:ext uri="{FF2B5EF4-FFF2-40B4-BE49-F238E27FC236}">
                <a16:creationId xmlns:a16="http://schemas.microsoft.com/office/drawing/2014/main" id="{7F5A2A2C-D38F-5733-272B-8134831DC2A6}"/>
              </a:ext>
            </a:extLst>
          </p:cNvPr>
          <p:cNvSpPr>
            <a:spLocks noChangeArrowheads="1"/>
          </p:cNvSpPr>
          <p:nvPr/>
        </p:nvSpPr>
        <p:spPr bwMode="auto">
          <a:xfrm>
            <a:off x="1692275" y="5300663"/>
            <a:ext cx="1943100" cy="792162"/>
          </a:xfrm>
          <a:prstGeom prst="rect">
            <a:avLst/>
          </a:prstGeom>
          <a:noFill/>
          <a:ln w="635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5709" name="Line 13">
            <a:extLst>
              <a:ext uri="{FF2B5EF4-FFF2-40B4-BE49-F238E27FC236}">
                <a16:creationId xmlns:a16="http://schemas.microsoft.com/office/drawing/2014/main" id="{11480E93-E780-B17E-AA65-898855D9DCE9}"/>
              </a:ext>
            </a:extLst>
          </p:cNvPr>
          <p:cNvSpPr>
            <a:spLocks noChangeShapeType="1"/>
          </p:cNvSpPr>
          <p:nvPr/>
        </p:nvSpPr>
        <p:spPr bwMode="auto">
          <a:xfrm flipV="1">
            <a:off x="2700338" y="2924175"/>
            <a:ext cx="1150937" cy="2305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a:extLst>
              <a:ext uri="{FF2B5EF4-FFF2-40B4-BE49-F238E27FC236}">
                <a16:creationId xmlns:a16="http://schemas.microsoft.com/office/drawing/2014/main" id="{E08B970A-1900-E219-EABA-FED5BC352B97}"/>
              </a:ext>
            </a:extLst>
          </p:cNvPr>
          <p:cNvSpPr>
            <a:spLocks noChangeArrowheads="1"/>
          </p:cNvSpPr>
          <p:nvPr/>
        </p:nvSpPr>
        <p:spPr bwMode="auto">
          <a:xfrm>
            <a:off x="1152525" y="2708275"/>
            <a:ext cx="673258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4400" b="1"/>
              <a:t>4. Les voies sensitives et motrices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Text Box 6">
            <a:extLst>
              <a:ext uri="{FF2B5EF4-FFF2-40B4-BE49-F238E27FC236}">
                <a16:creationId xmlns:a16="http://schemas.microsoft.com/office/drawing/2014/main" id="{D9081707-FE39-7175-C99A-3BA5C6A45768}"/>
              </a:ext>
            </a:extLst>
          </p:cNvPr>
          <p:cNvSpPr txBox="1">
            <a:spLocks noChangeArrowheads="1"/>
          </p:cNvSpPr>
          <p:nvPr/>
        </p:nvSpPr>
        <p:spPr bwMode="auto">
          <a:xfrm>
            <a:off x="179388" y="620713"/>
            <a:ext cx="8785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La substance blanche est formée par les longs faisceaux verticaux, groupés autour de la substance grise dans les cordons médullaires, ventraux (antérieurs), latéraux et dorsaux (postérieurs). </a:t>
            </a:r>
          </a:p>
        </p:txBody>
      </p:sp>
      <p:sp>
        <p:nvSpPr>
          <p:cNvPr id="80903" name="Text Box 7">
            <a:extLst>
              <a:ext uri="{FF2B5EF4-FFF2-40B4-BE49-F238E27FC236}">
                <a16:creationId xmlns:a16="http://schemas.microsoft.com/office/drawing/2014/main" id="{7719456F-6F73-5436-FEAD-5F161D0017BF}"/>
              </a:ext>
            </a:extLst>
          </p:cNvPr>
          <p:cNvSpPr txBox="1">
            <a:spLocks noChangeArrowheads="1"/>
          </p:cNvSpPr>
          <p:nvPr/>
        </p:nvSpPr>
        <p:spPr bwMode="auto">
          <a:xfrm>
            <a:off x="179388" y="2205038"/>
            <a:ext cx="8785225" cy="69215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600">
                <a:solidFill>
                  <a:srgbClr val="0000FF"/>
                </a:solidFill>
              </a:rPr>
              <a:t>1) Les voies ascendantes (sensitives)</a:t>
            </a:r>
          </a:p>
        </p:txBody>
      </p:sp>
      <p:sp>
        <p:nvSpPr>
          <p:cNvPr id="80905" name="Rectangle 9">
            <a:extLst>
              <a:ext uri="{FF2B5EF4-FFF2-40B4-BE49-F238E27FC236}">
                <a16:creationId xmlns:a16="http://schemas.microsoft.com/office/drawing/2014/main" id="{58693CB2-30B4-27A3-DD30-148A3D0F6795}"/>
              </a:ext>
            </a:extLst>
          </p:cNvPr>
          <p:cNvSpPr>
            <a:spLocks noChangeArrowheads="1"/>
          </p:cNvSpPr>
          <p:nvPr/>
        </p:nvSpPr>
        <p:spPr bwMode="auto">
          <a:xfrm>
            <a:off x="36513" y="3592513"/>
            <a:ext cx="9107487"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fr-FR" altLang="fr-FR" sz="3200"/>
              <a:t>Elles commencent au niveau de corpuscules sensitifs spécifiques situés dans la peau (sensibilité superficielle) ou situés dans les capsules articulaires (sensibilité profonde).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2">
            <a:extLst>
              <a:ext uri="{FF2B5EF4-FFF2-40B4-BE49-F238E27FC236}">
                <a16:creationId xmlns:a16="http://schemas.microsoft.com/office/drawing/2014/main" id="{F478C050-9541-0C38-F018-FD57F7E7A3E9}"/>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(4)</a:t>
            </a:r>
          </a:p>
        </p:txBody>
      </p:sp>
      <p:sp>
        <p:nvSpPr>
          <p:cNvPr id="276483" name="Text Box 3">
            <a:extLst>
              <a:ext uri="{FF2B5EF4-FFF2-40B4-BE49-F238E27FC236}">
                <a16:creationId xmlns:a16="http://schemas.microsoft.com/office/drawing/2014/main" id="{1A342291-A300-1067-9CA4-F654135520D4}"/>
              </a:ext>
            </a:extLst>
          </p:cNvPr>
          <p:cNvSpPr txBox="1">
            <a:spLocks noChangeArrowheads="1"/>
          </p:cNvSpPr>
          <p:nvPr/>
        </p:nvSpPr>
        <p:spPr bwMode="auto">
          <a:xfrm>
            <a:off x="1547813" y="6021388"/>
            <a:ext cx="7524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1600" i="1"/>
              <a:t>Coupe longitudinale de l’encéphale selon la ligne moyenne antre les hémisphères cérébraux</a:t>
            </a:r>
          </a:p>
        </p:txBody>
      </p:sp>
      <p:pic>
        <p:nvPicPr>
          <p:cNvPr id="276484" name="Picture 4">
            <a:extLst>
              <a:ext uri="{FF2B5EF4-FFF2-40B4-BE49-F238E27FC236}">
                <a16:creationId xmlns:a16="http://schemas.microsoft.com/office/drawing/2014/main" id="{58644EA2-29B9-736E-FCC4-F58CE17F2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91163"/>
            <a:ext cx="1619250" cy="1366837"/>
          </a:xfrm>
          <a:prstGeom prst="rect">
            <a:avLst/>
          </a:prstGeom>
          <a:noFill/>
          <a:extLst>
            <a:ext uri="{909E8E84-426E-40DD-AFC4-6F175D3DCCD1}">
              <a14:hiddenFill xmlns:a14="http://schemas.microsoft.com/office/drawing/2010/main">
                <a:solidFill>
                  <a:srgbClr val="FFFFFF"/>
                </a:solidFill>
              </a14:hiddenFill>
            </a:ext>
          </a:extLst>
        </p:spPr>
      </p:pic>
      <p:grpSp>
        <p:nvGrpSpPr>
          <p:cNvPr id="276504" name="Group 24">
            <a:extLst>
              <a:ext uri="{FF2B5EF4-FFF2-40B4-BE49-F238E27FC236}">
                <a16:creationId xmlns:a16="http://schemas.microsoft.com/office/drawing/2014/main" id="{9F4CDF4A-675F-B42C-DF50-8FE891ACBEC8}"/>
              </a:ext>
            </a:extLst>
          </p:cNvPr>
          <p:cNvGrpSpPr>
            <a:grpSpLocks/>
          </p:cNvGrpSpPr>
          <p:nvPr/>
        </p:nvGrpSpPr>
        <p:grpSpPr bwMode="auto">
          <a:xfrm>
            <a:off x="34925" y="981075"/>
            <a:ext cx="8785225" cy="4454525"/>
            <a:chOff x="22" y="618"/>
            <a:chExt cx="5534" cy="2806"/>
          </a:xfrm>
        </p:grpSpPr>
        <p:sp>
          <p:nvSpPr>
            <p:cNvPr id="276485" name="AutoShape 5">
              <a:extLst>
                <a:ext uri="{FF2B5EF4-FFF2-40B4-BE49-F238E27FC236}">
                  <a16:creationId xmlns:a16="http://schemas.microsoft.com/office/drawing/2014/main" id="{2FF0E6AF-5527-7BC2-8D06-4495590F6865}"/>
                </a:ext>
              </a:extLst>
            </p:cNvPr>
            <p:cNvSpPr>
              <a:spLocks/>
            </p:cNvSpPr>
            <p:nvPr/>
          </p:nvSpPr>
          <p:spPr bwMode="auto">
            <a:xfrm rot="5400000">
              <a:off x="2608" y="-792"/>
              <a:ext cx="45" cy="3402"/>
            </a:xfrm>
            <a:prstGeom prst="leftBrace">
              <a:avLst>
                <a:gd name="adj1" fmla="val 63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276486" name="Picture 6">
              <a:extLst>
                <a:ext uri="{FF2B5EF4-FFF2-40B4-BE49-F238E27FC236}">
                  <a16:creationId xmlns:a16="http://schemas.microsoft.com/office/drawing/2014/main" id="{3B6CBA3E-7D75-0502-B71F-F80110B55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 y="1018"/>
              <a:ext cx="3608" cy="2185"/>
            </a:xfrm>
            <a:prstGeom prst="rect">
              <a:avLst/>
            </a:prstGeom>
            <a:noFill/>
            <a:extLst>
              <a:ext uri="{909E8E84-426E-40DD-AFC4-6F175D3DCCD1}">
                <a14:hiddenFill xmlns:a14="http://schemas.microsoft.com/office/drawing/2010/main">
                  <a:solidFill>
                    <a:srgbClr val="FFFFFF"/>
                  </a:solidFill>
                </a14:hiddenFill>
              </a:ext>
            </a:extLst>
          </p:spPr>
        </p:pic>
        <p:sp>
          <p:nvSpPr>
            <p:cNvPr id="276487" name="Text Box 7">
              <a:extLst>
                <a:ext uri="{FF2B5EF4-FFF2-40B4-BE49-F238E27FC236}">
                  <a16:creationId xmlns:a16="http://schemas.microsoft.com/office/drawing/2014/main" id="{0B80BDFB-A383-C3CD-BF0A-95B82B043DCC}"/>
                </a:ext>
              </a:extLst>
            </p:cNvPr>
            <p:cNvSpPr txBox="1">
              <a:spLocks noChangeArrowheads="1"/>
            </p:cNvSpPr>
            <p:nvPr/>
          </p:nvSpPr>
          <p:spPr bwMode="auto">
            <a:xfrm>
              <a:off x="3651" y="2523"/>
              <a:ext cx="1043"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Cervelet</a:t>
              </a:r>
            </a:p>
          </p:txBody>
        </p:sp>
        <p:sp>
          <p:nvSpPr>
            <p:cNvPr id="276488" name="Text Box 8">
              <a:extLst>
                <a:ext uri="{FF2B5EF4-FFF2-40B4-BE49-F238E27FC236}">
                  <a16:creationId xmlns:a16="http://schemas.microsoft.com/office/drawing/2014/main" id="{3EABC894-4576-7DD6-7F98-45C85EBB0B71}"/>
                </a:ext>
              </a:extLst>
            </p:cNvPr>
            <p:cNvSpPr txBox="1">
              <a:spLocks noChangeArrowheads="1"/>
            </p:cNvSpPr>
            <p:nvPr/>
          </p:nvSpPr>
          <p:spPr bwMode="auto">
            <a:xfrm>
              <a:off x="2971" y="2886"/>
              <a:ext cx="1361" cy="5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sz="2000"/>
            </a:p>
            <a:p>
              <a:pPr>
                <a:spcBef>
                  <a:spcPct val="50000"/>
                </a:spcBef>
              </a:pPr>
              <a:endParaRPr lang="fr-FR" altLang="fr-FR" sz="2000"/>
            </a:p>
          </p:txBody>
        </p:sp>
        <p:sp>
          <p:nvSpPr>
            <p:cNvPr id="276489" name="Text Box 9">
              <a:extLst>
                <a:ext uri="{FF2B5EF4-FFF2-40B4-BE49-F238E27FC236}">
                  <a16:creationId xmlns:a16="http://schemas.microsoft.com/office/drawing/2014/main" id="{2591A3A6-2CF3-4D47-5D0B-796CBB7DB007}"/>
                </a:ext>
              </a:extLst>
            </p:cNvPr>
            <p:cNvSpPr txBox="1">
              <a:spLocks noChangeArrowheads="1"/>
            </p:cNvSpPr>
            <p:nvPr/>
          </p:nvSpPr>
          <p:spPr bwMode="auto">
            <a:xfrm>
              <a:off x="1610" y="3089"/>
              <a:ext cx="1225"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Bulbe rachidien</a:t>
              </a:r>
            </a:p>
          </p:txBody>
        </p:sp>
        <p:sp>
          <p:nvSpPr>
            <p:cNvPr id="276490" name="Text Box 10">
              <a:extLst>
                <a:ext uri="{FF2B5EF4-FFF2-40B4-BE49-F238E27FC236}">
                  <a16:creationId xmlns:a16="http://schemas.microsoft.com/office/drawing/2014/main" id="{71D4AE29-AD1F-A8D9-58BF-4075ECCEEBBD}"/>
                </a:ext>
              </a:extLst>
            </p:cNvPr>
            <p:cNvSpPr txBox="1">
              <a:spLocks noChangeArrowheads="1"/>
            </p:cNvSpPr>
            <p:nvPr/>
          </p:nvSpPr>
          <p:spPr bwMode="auto">
            <a:xfrm>
              <a:off x="884" y="2795"/>
              <a:ext cx="1089"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Protubérance</a:t>
              </a:r>
            </a:p>
          </p:txBody>
        </p:sp>
        <p:sp>
          <p:nvSpPr>
            <p:cNvPr id="276491" name="Text Box 11">
              <a:extLst>
                <a:ext uri="{FF2B5EF4-FFF2-40B4-BE49-F238E27FC236}">
                  <a16:creationId xmlns:a16="http://schemas.microsoft.com/office/drawing/2014/main" id="{A09C486D-0FAD-AE42-8A90-B52DF75A0F2F}"/>
                </a:ext>
              </a:extLst>
            </p:cNvPr>
            <p:cNvSpPr txBox="1">
              <a:spLocks noChangeArrowheads="1"/>
            </p:cNvSpPr>
            <p:nvPr/>
          </p:nvSpPr>
          <p:spPr bwMode="auto">
            <a:xfrm>
              <a:off x="3742" y="1026"/>
              <a:ext cx="1361"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Mésencéphale (cerveau moyen)</a:t>
              </a:r>
            </a:p>
          </p:txBody>
        </p:sp>
        <p:sp>
          <p:nvSpPr>
            <p:cNvPr id="276492" name="Text Box 12">
              <a:extLst>
                <a:ext uri="{FF2B5EF4-FFF2-40B4-BE49-F238E27FC236}">
                  <a16:creationId xmlns:a16="http://schemas.microsoft.com/office/drawing/2014/main" id="{5F1B8BED-1D54-5003-8B23-EE3C8B07A7C9}"/>
                </a:ext>
              </a:extLst>
            </p:cNvPr>
            <p:cNvSpPr txBox="1">
              <a:spLocks noChangeArrowheads="1"/>
            </p:cNvSpPr>
            <p:nvPr/>
          </p:nvSpPr>
          <p:spPr bwMode="auto">
            <a:xfrm>
              <a:off x="611" y="2160"/>
              <a:ext cx="1180"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Hypothalamus</a:t>
              </a:r>
            </a:p>
          </p:txBody>
        </p:sp>
        <p:sp>
          <p:nvSpPr>
            <p:cNvPr id="276493" name="Text Box 13">
              <a:extLst>
                <a:ext uri="{FF2B5EF4-FFF2-40B4-BE49-F238E27FC236}">
                  <a16:creationId xmlns:a16="http://schemas.microsoft.com/office/drawing/2014/main" id="{8C6E9AE8-064E-1015-69CC-816ABB5176A9}"/>
                </a:ext>
              </a:extLst>
            </p:cNvPr>
            <p:cNvSpPr txBox="1">
              <a:spLocks noChangeArrowheads="1"/>
            </p:cNvSpPr>
            <p:nvPr/>
          </p:nvSpPr>
          <p:spPr bwMode="auto">
            <a:xfrm>
              <a:off x="839" y="1842"/>
              <a:ext cx="862"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Thalamus</a:t>
              </a:r>
            </a:p>
          </p:txBody>
        </p:sp>
        <p:sp>
          <p:nvSpPr>
            <p:cNvPr id="276494" name="Text Box 14">
              <a:extLst>
                <a:ext uri="{FF2B5EF4-FFF2-40B4-BE49-F238E27FC236}">
                  <a16:creationId xmlns:a16="http://schemas.microsoft.com/office/drawing/2014/main" id="{7D9CA991-A033-C7EE-D2CD-AF4EF141FBC0}"/>
                </a:ext>
              </a:extLst>
            </p:cNvPr>
            <p:cNvSpPr txBox="1">
              <a:spLocks noChangeArrowheads="1"/>
            </p:cNvSpPr>
            <p:nvPr/>
          </p:nvSpPr>
          <p:spPr bwMode="auto">
            <a:xfrm>
              <a:off x="1338" y="618"/>
              <a:ext cx="2540"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Hémisphère cérébral</a:t>
              </a:r>
            </a:p>
          </p:txBody>
        </p:sp>
        <p:sp>
          <p:nvSpPr>
            <p:cNvPr id="276495" name="Rectangle 15">
              <a:extLst>
                <a:ext uri="{FF2B5EF4-FFF2-40B4-BE49-F238E27FC236}">
                  <a16:creationId xmlns:a16="http://schemas.microsoft.com/office/drawing/2014/main" id="{E6596C25-7610-9D39-0E30-13D77595F95B}"/>
                </a:ext>
              </a:extLst>
            </p:cNvPr>
            <p:cNvSpPr>
              <a:spLocks noChangeArrowheads="1"/>
            </p:cNvSpPr>
            <p:nvPr/>
          </p:nvSpPr>
          <p:spPr bwMode="auto">
            <a:xfrm>
              <a:off x="748" y="1389"/>
              <a:ext cx="953" cy="27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6496" name="Rectangle 16">
              <a:extLst>
                <a:ext uri="{FF2B5EF4-FFF2-40B4-BE49-F238E27FC236}">
                  <a16:creationId xmlns:a16="http://schemas.microsoft.com/office/drawing/2014/main" id="{C3593291-BFCC-CB73-1FFC-6580FD92E23D}"/>
                </a:ext>
              </a:extLst>
            </p:cNvPr>
            <p:cNvSpPr>
              <a:spLocks noChangeArrowheads="1"/>
            </p:cNvSpPr>
            <p:nvPr/>
          </p:nvSpPr>
          <p:spPr bwMode="auto">
            <a:xfrm>
              <a:off x="1383" y="1434"/>
              <a:ext cx="408" cy="9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6497" name="Line 17">
              <a:extLst>
                <a:ext uri="{FF2B5EF4-FFF2-40B4-BE49-F238E27FC236}">
                  <a16:creationId xmlns:a16="http://schemas.microsoft.com/office/drawing/2014/main" id="{93CC45AF-4599-3E5B-51C8-63FAAE40AAFF}"/>
                </a:ext>
              </a:extLst>
            </p:cNvPr>
            <p:cNvSpPr>
              <a:spLocks noChangeShapeType="1"/>
            </p:cNvSpPr>
            <p:nvPr/>
          </p:nvSpPr>
          <p:spPr bwMode="auto">
            <a:xfrm>
              <a:off x="1338" y="1162"/>
              <a:ext cx="1089" cy="45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76498" name="Text Box 18">
              <a:extLst>
                <a:ext uri="{FF2B5EF4-FFF2-40B4-BE49-F238E27FC236}">
                  <a16:creationId xmlns:a16="http://schemas.microsoft.com/office/drawing/2014/main" id="{46066EE4-B0A4-157A-72DC-7D79BB252130}"/>
                </a:ext>
              </a:extLst>
            </p:cNvPr>
            <p:cNvSpPr txBox="1">
              <a:spLocks noChangeArrowheads="1"/>
            </p:cNvSpPr>
            <p:nvPr/>
          </p:nvSpPr>
          <p:spPr bwMode="auto">
            <a:xfrm>
              <a:off x="295" y="1071"/>
              <a:ext cx="1089"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Corps calleux</a:t>
              </a:r>
            </a:p>
          </p:txBody>
        </p:sp>
        <p:sp>
          <p:nvSpPr>
            <p:cNvPr id="276499" name="Text Box 19">
              <a:extLst>
                <a:ext uri="{FF2B5EF4-FFF2-40B4-BE49-F238E27FC236}">
                  <a16:creationId xmlns:a16="http://schemas.microsoft.com/office/drawing/2014/main" id="{68016DD9-6B27-AF4B-B543-5029CBDF67D3}"/>
                </a:ext>
              </a:extLst>
            </p:cNvPr>
            <p:cNvSpPr txBox="1">
              <a:spLocks noChangeArrowheads="1"/>
            </p:cNvSpPr>
            <p:nvPr/>
          </p:nvSpPr>
          <p:spPr bwMode="auto">
            <a:xfrm>
              <a:off x="22" y="1456"/>
              <a:ext cx="1497"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Septum pellucidum</a:t>
              </a:r>
            </a:p>
          </p:txBody>
        </p:sp>
        <p:sp>
          <p:nvSpPr>
            <p:cNvPr id="276500" name="Line 20">
              <a:extLst>
                <a:ext uri="{FF2B5EF4-FFF2-40B4-BE49-F238E27FC236}">
                  <a16:creationId xmlns:a16="http://schemas.microsoft.com/office/drawing/2014/main" id="{82ADEB82-2ED7-6E9F-7F69-845B722439AA}"/>
                </a:ext>
              </a:extLst>
            </p:cNvPr>
            <p:cNvSpPr>
              <a:spLocks noChangeShapeType="1"/>
            </p:cNvSpPr>
            <p:nvPr/>
          </p:nvSpPr>
          <p:spPr bwMode="auto">
            <a:xfrm>
              <a:off x="1519" y="1616"/>
              <a:ext cx="998" cy="9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76501" name="Text Box 21">
              <a:extLst>
                <a:ext uri="{FF2B5EF4-FFF2-40B4-BE49-F238E27FC236}">
                  <a16:creationId xmlns:a16="http://schemas.microsoft.com/office/drawing/2014/main" id="{CE1F394F-E7C8-64F0-08D1-769EE25586A5}"/>
                </a:ext>
              </a:extLst>
            </p:cNvPr>
            <p:cNvSpPr txBox="1">
              <a:spLocks noChangeArrowheads="1"/>
            </p:cNvSpPr>
            <p:nvPr/>
          </p:nvSpPr>
          <p:spPr bwMode="auto">
            <a:xfrm>
              <a:off x="22" y="2500"/>
              <a:ext cx="2109"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Hypophyse </a:t>
              </a:r>
              <a:r>
                <a:rPr lang="fr-FR" altLang="fr-FR" i="1"/>
                <a:t>(glande pituitaire)</a:t>
              </a:r>
            </a:p>
          </p:txBody>
        </p:sp>
        <p:sp>
          <p:nvSpPr>
            <p:cNvPr id="276502" name="Line 22">
              <a:extLst>
                <a:ext uri="{FF2B5EF4-FFF2-40B4-BE49-F238E27FC236}">
                  <a16:creationId xmlns:a16="http://schemas.microsoft.com/office/drawing/2014/main" id="{B779C028-33B1-5602-6CE6-648923912667}"/>
                </a:ext>
              </a:extLst>
            </p:cNvPr>
            <p:cNvSpPr>
              <a:spLocks noChangeShapeType="1"/>
            </p:cNvSpPr>
            <p:nvPr/>
          </p:nvSpPr>
          <p:spPr bwMode="auto">
            <a:xfrm flipH="1">
              <a:off x="2789" y="2069"/>
              <a:ext cx="16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76503" name="Text Box 23">
              <a:extLst>
                <a:ext uri="{FF2B5EF4-FFF2-40B4-BE49-F238E27FC236}">
                  <a16:creationId xmlns:a16="http://schemas.microsoft.com/office/drawing/2014/main" id="{A2ABDC5D-7EF6-FA0C-21AC-B755EDE49B6F}"/>
                </a:ext>
              </a:extLst>
            </p:cNvPr>
            <p:cNvSpPr txBox="1">
              <a:spLocks noChangeArrowheads="1"/>
            </p:cNvSpPr>
            <p:nvPr/>
          </p:nvSpPr>
          <p:spPr bwMode="auto">
            <a:xfrm>
              <a:off x="4195" y="1910"/>
              <a:ext cx="1361"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Noyau rouge</a:t>
              </a: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a:extLst>
              <a:ext uri="{FF2B5EF4-FFF2-40B4-BE49-F238E27FC236}">
                <a16:creationId xmlns:a16="http://schemas.microsoft.com/office/drawing/2014/main" id="{60FD44C9-9038-12D6-1254-40AE85389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0"/>
            <a:ext cx="5624513" cy="6854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4">
            <a:extLst>
              <a:ext uri="{FF2B5EF4-FFF2-40B4-BE49-F238E27FC236}">
                <a16:creationId xmlns:a16="http://schemas.microsoft.com/office/drawing/2014/main" id="{E7AEE5DB-8317-F8EB-2F51-21BD4D749D2F}"/>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Voies sensitives : voies ascendantes</a:t>
            </a:r>
          </a:p>
        </p:txBody>
      </p:sp>
      <p:sp>
        <p:nvSpPr>
          <p:cNvPr id="82951" name="Text Box 7">
            <a:extLst>
              <a:ext uri="{FF2B5EF4-FFF2-40B4-BE49-F238E27FC236}">
                <a16:creationId xmlns:a16="http://schemas.microsoft.com/office/drawing/2014/main" id="{DDCA9F75-0914-D2B5-679C-9A20B2AEBE70}"/>
              </a:ext>
            </a:extLst>
          </p:cNvPr>
          <p:cNvSpPr txBox="1">
            <a:spLocks noChangeArrowheads="1"/>
          </p:cNvSpPr>
          <p:nvPr/>
        </p:nvSpPr>
        <p:spPr bwMode="auto">
          <a:xfrm>
            <a:off x="179388" y="765175"/>
            <a:ext cx="87137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Wingdings" pitchFamily="2" charset="2"/>
              <a:buChar char="Ø"/>
            </a:pPr>
            <a:r>
              <a:rPr lang="fr-FR" altLang="fr-FR" sz="2400"/>
              <a:t> Structure et organisation des corpuscules sensitifs : (le classement se fait en fonction de leur trajet dans le névraxe)</a:t>
            </a:r>
          </a:p>
        </p:txBody>
      </p:sp>
      <p:sp>
        <p:nvSpPr>
          <p:cNvPr id="82952" name="Text Box 8">
            <a:extLst>
              <a:ext uri="{FF2B5EF4-FFF2-40B4-BE49-F238E27FC236}">
                <a16:creationId xmlns:a16="http://schemas.microsoft.com/office/drawing/2014/main" id="{AEC2FC3C-957A-D886-4580-B80DE290752C}"/>
              </a:ext>
            </a:extLst>
          </p:cNvPr>
          <p:cNvSpPr txBox="1">
            <a:spLocks noChangeArrowheads="1"/>
          </p:cNvSpPr>
          <p:nvPr/>
        </p:nvSpPr>
        <p:spPr bwMode="auto">
          <a:xfrm>
            <a:off x="179388" y="2263775"/>
            <a:ext cx="8713787"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buFont typeface="Wingdings" pitchFamily="2" charset="2"/>
              <a:buAutoNum type="arabicParenR"/>
            </a:pPr>
            <a:r>
              <a:rPr lang="fr-FR" altLang="fr-FR" b="1" u="sng">
                <a:solidFill>
                  <a:srgbClr val="0000FF"/>
                </a:solidFill>
              </a:rPr>
              <a:t>Voie lemniscale :</a:t>
            </a:r>
            <a:r>
              <a:rPr lang="fr-FR" altLang="fr-FR"/>
              <a:t> les sensibilités montent dans les cordons dorsaux de la ME, atteignent le tronc cérébral et se groupent pour former un tractus sensitif « LEMNISCUS ou ruban de REIL » </a:t>
            </a:r>
          </a:p>
          <a:p>
            <a:pPr algn="just">
              <a:spcBef>
                <a:spcPct val="50000"/>
              </a:spcBef>
              <a:buFont typeface="Wingdings" pitchFamily="2" charset="2"/>
              <a:buNone/>
            </a:pPr>
            <a:r>
              <a:rPr lang="fr-FR" altLang="fr-FR"/>
              <a:t>Concerne les sensibilités tactiles, proprioceptives….</a:t>
            </a:r>
          </a:p>
        </p:txBody>
      </p:sp>
      <p:sp>
        <p:nvSpPr>
          <p:cNvPr id="82953" name="Text Box 9">
            <a:extLst>
              <a:ext uri="{FF2B5EF4-FFF2-40B4-BE49-F238E27FC236}">
                <a16:creationId xmlns:a16="http://schemas.microsoft.com/office/drawing/2014/main" id="{27217149-9ED5-C058-882E-733AB636601D}"/>
              </a:ext>
            </a:extLst>
          </p:cNvPr>
          <p:cNvSpPr txBox="1">
            <a:spLocks noChangeArrowheads="1"/>
          </p:cNvSpPr>
          <p:nvPr/>
        </p:nvSpPr>
        <p:spPr bwMode="auto">
          <a:xfrm>
            <a:off x="179388" y="4103688"/>
            <a:ext cx="871378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buFont typeface="Wingdings" pitchFamily="2" charset="2"/>
              <a:buNone/>
            </a:pPr>
            <a:r>
              <a:rPr lang="fr-FR" altLang="fr-FR" b="1" u="sng">
                <a:solidFill>
                  <a:srgbClr val="0000FF"/>
                </a:solidFill>
              </a:rPr>
              <a:t>2) Voie extra-leminiscale :</a:t>
            </a:r>
            <a:r>
              <a:rPr lang="fr-FR" altLang="fr-FR"/>
              <a:t> les sensibilités montent dans le cordon latéral de la ME. Dans le tronc cérébral, elles sont situés en dehors du LEMNISCUS</a:t>
            </a:r>
          </a:p>
          <a:p>
            <a:pPr algn="just">
              <a:spcBef>
                <a:spcPct val="50000"/>
              </a:spcBef>
              <a:buFont typeface="Wingdings" pitchFamily="2" charset="2"/>
              <a:buNone/>
            </a:pPr>
            <a:r>
              <a:rPr lang="fr-FR" altLang="fr-FR"/>
              <a:t>Concerne les sensibilités thermiques, analgésiques….</a:t>
            </a:r>
          </a:p>
        </p:txBody>
      </p:sp>
      <p:sp>
        <p:nvSpPr>
          <p:cNvPr id="82954" name="Text Box 10">
            <a:extLst>
              <a:ext uri="{FF2B5EF4-FFF2-40B4-BE49-F238E27FC236}">
                <a16:creationId xmlns:a16="http://schemas.microsoft.com/office/drawing/2014/main" id="{A5B0B5B5-EDED-850A-4CB4-C98E409890D7}"/>
              </a:ext>
            </a:extLst>
          </p:cNvPr>
          <p:cNvSpPr txBox="1">
            <a:spLocks noChangeArrowheads="1"/>
          </p:cNvSpPr>
          <p:nvPr/>
        </p:nvSpPr>
        <p:spPr bwMode="auto">
          <a:xfrm>
            <a:off x="179388" y="5818188"/>
            <a:ext cx="8713787"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buFont typeface="Wingdings" pitchFamily="2" charset="2"/>
              <a:buNone/>
            </a:pPr>
            <a:r>
              <a:rPr lang="fr-FR" altLang="fr-FR" b="1" u="sng">
                <a:solidFill>
                  <a:srgbClr val="0000FF"/>
                </a:solidFill>
              </a:rPr>
              <a:t>3) Voie spino-cérébelleuse :</a:t>
            </a:r>
            <a:r>
              <a:rPr lang="fr-FR" altLang="fr-FR"/>
              <a:t> les sensibilités montent de la ME au cervelet. </a:t>
            </a:r>
          </a:p>
          <a:p>
            <a:pPr algn="just">
              <a:spcBef>
                <a:spcPct val="50000"/>
              </a:spcBef>
              <a:buFont typeface="Wingdings" pitchFamily="2" charset="2"/>
              <a:buNone/>
            </a:pPr>
            <a:r>
              <a:rPr lang="fr-FR" altLang="fr-FR"/>
              <a:t>Concerne les sensibilités proprioceptives…..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a:extLst>
              <a:ext uri="{FF2B5EF4-FFF2-40B4-BE49-F238E27FC236}">
                <a16:creationId xmlns:a16="http://schemas.microsoft.com/office/drawing/2014/main" id="{61ADCE38-1994-B44C-3A21-EBE43133D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0"/>
            <a:ext cx="5473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4996" name="Text Box 4">
            <a:extLst>
              <a:ext uri="{FF2B5EF4-FFF2-40B4-BE49-F238E27FC236}">
                <a16:creationId xmlns:a16="http://schemas.microsoft.com/office/drawing/2014/main" id="{8011FC08-1B47-EA2E-E86C-ED0834B73D82}"/>
              </a:ext>
            </a:extLst>
          </p:cNvPr>
          <p:cNvSpPr txBox="1">
            <a:spLocks noChangeArrowheads="1"/>
          </p:cNvSpPr>
          <p:nvPr/>
        </p:nvSpPr>
        <p:spPr bwMode="auto">
          <a:xfrm>
            <a:off x="73025" y="44450"/>
            <a:ext cx="4498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Voies sensitives : voies ascendantes</a:t>
            </a:r>
          </a:p>
        </p:txBody>
      </p:sp>
      <p:sp>
        <p:nvSpPr>
          <p:cNvPr id="84998" name="Text Box 6">
            <a:extLst>
              <a:ext uri="{FF2B5EF4-FFF2-40B4-BE49-F238E27FC236}">
                <a16:creationId xmlns:a16="http://schemas.microsoft.com/office/drawing/2014/main" id="{51E5B68D-BE40-E608-EF4E-706937F6ACD5}"/>
              </a:ext>
            </a:extLst>
          </p:cNvPr>
          <p:cNvSpPr txBox="1">
            <a:spLocks noChangeArrowheads="1"/>
          </p:cNvSpPr>
          <p:nvPr/>
        </p:nvSpPr>
        <p:spPr bwMode="auto">
          <a:xfrm>
            <a:off x="179388" y="2395538"/>
            <a:ext cx="5040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Wingdings" pitchFamily="2" charset="2"/>
              <a:buChar char="Ø"/>
            </a:pPr>
            <a:r>
              <a:rPr lang="fr-FR" altLang="fr-FR" sz="2400"/>
              <a:t> Organisation générale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a:extLst>
              <a:ext uri="{FF2B5EF4-FFF2-40B4-BE49-F238E27FC236}">
                <a16:creationId xmlns:a16="http://schemas.microsoft.com/office/drawing/2014/main" id="{92AB9AE5-1F34-92AF-F2E1-3E2178EA24FB}"/>
              </a:ext>
            </a:extLst>
          </p:cNvPr>
          <p:cNvSpPr txBox="1">
            <a:spLocks noChangeArrowheads="1"/>
          </p:cNvSpPr>
          <p:nvPr/>
        </p:nvSpPr>
        <p:spPr bwMode="auto">
          <a:xfrm>
            <a:off x="73025" y="44450"/>
            <a:ext cx="882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Voies sensitives : voies ascendantes</a:t>
            </a:r>
          </a:p>
        </p:txBody>
      </p:sp>
      <p:sp>
        <p:nvSpPr>
          <p:cNvPr id="79878" name="Text Box 6">
            <a:extLst>
              <a:ext uri="{FF2B5EF4-FFF2-40B4-BE49-F238E27FC236}">
                <a16:creationId xmlns:a16="http://schemas.microsoft.com/office/drawing/2014/main" id="{A8D080F8-09F8-54D3-2F04-11FAEA05AF13}"/>
              </a:ext>
            </a:extLst>
          </p:cNvPr>
          <p:cNvSpPr txBox="1">
            <a:spLocks noChangeArrowheads="1"/>
          </p:cNvSpPr>
          <p:nvPr/>
        </p:nvSpPr>
        <p:spPr bwMode="auto">
          <a:xfrm>
            <a:off x="179388" y="836613"/>
            <a:ext cx="5040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Wingdings" pitchFamily="2" charset="2"/>
              <a:buChar char="Ø"/>
            </a:pPr>
            <a:r>
              <a:rPr lang="fr-FR" altLang="fr-FR" sz="2400"/>
              <a:t> Organisation générale</a:t>
            </a:r>
          </a:p>
        </p:txBody>
      </p:sp>
      <p:sp>
        <p:nvSpPr>
          <p:cNvPr id="79881" name="Text Box 9">
            <a:extLst>
              <a:ext uri="{FF2B5EF4-FFF2-40B4-BE49-F238E27FC236}">
                <a16:creationId xmlns:a16="http://schemas.microsoft.com/office/drawing/2014/main" id="{DE9ADFEB-24F3-5D53-D2DC-8D7F2216D700}"/>
              </a:ext>
            </a:extLst>
          </p:cNvPr>
          <p:cNvSpPr txBox="1">
            <a:spLocks noChangeArrowheads="1"/>
          </p:cNvSpPr>
          <p:nvPr/>
        </p:nvSpPr>
        <p:spPr bwMode="auto">
          <a:xfrm>
            <a:off x="0" y="3573463"/>
            <a:ext cx="91440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b="1" u="sng">
                <a:solidFill>
                  <a:srgbClr val="0000FF"/>
                </a:solidFill>
              </a:rPr>
              <a:t>2) Deutoneurone :</a:t>
            </a:r>
            <a:r>
              <a:rPr lang="fr-FR" altLang="fr-FR"/>
              <a:t> </a:t>
            </a:r>
          </a:p>
          <a:p>
            <a:pPr algn="just">
              <a:spcBef>
                <a:spcPct val="50000"/>
              </a:spcBef>
            </a:pPr>
            <a:r>
              <a:rPr lang="fr-FR" altLang="fr-FR"/>
              <a:t>Situé dans le névraxe. Il constitue les faisceaux sensitifs qui montent la ME. Certains montent vers le cervelet (voies spino-cérebelleuses) et les autres vers les noyaux gris centraux du cerveau (voies lemniscales et extra-lemniscales) dont le</a:t>
            </a:r>
            <a:r>
              <a:rPr lang="fr-FR" altLang="fr-FR" u="sng"/>
              <a:t> thalamus</a:t>
            </a:r>
            <a:r>
              <a:rPr lang="fr-FR" altLang="fr-FR"/>
              <a:t>.</a:t>
            </a:r>
          </a:p>
        </p:txBody>
      </p:sp>
      <p:sp>
        <p:nvSpPr>
          <p:cNvPr id="79882" name="Text Box 10">
            <a:extLst>
              <a:ext uri="{FF2B5EF4-FFF2-40B4-BE49-F238E27FC236}">
                <a16:creationId xmlns:a16="http://schemas.microsoft.com/office/drawing/2014/main" id="{8FBD5116-F7A2-A3E4-4B00-65606403067B}"/>
              </a:ext>
            </a:extLst>
          </p:cNvPr>
          <p:cNvSpPr txBox="1">
            <a:spLocks noChangeArrowheads="1"/>
          </p:cNvSpPr>
          <p:nvPr/>
        </p:nvSpPr>
        <p:spPr bwMode="auto">
          <a:xfrm>
            <a:off x="0" y="5445125"/>
            <a:ext cx="91440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b="1" u="sng">
                <a:solidFill>
                  <a:srgbClr val="0000FF"/>
                </a:solidFill>
              </a:rPr>
              <a:t>3) Troisième neurone ou neurone terminal :</a:t>
            </a:r>
            <a:r>
              <a:rPr lang="fr-FR" altLang="fr-FR"/>
              <a:t> </a:t>
            </a:r>
          </a:p>
          <a:p>
            <a:pPr algn="just">
              <a:spcBef>
                <a:spcPct val="50000"/>
              </a:spcBef>
            </a:pPr>
            <a:r>
              <a:rPr lang="fr-FR" altLang="fr-FR"/>
              <a:t>S’articule avec le précédent et se termine dans l’écorce du cerveau. C’est le neurone de projection corticale.</a:t>
            </a:r>
          </a:p>
        </p:txBody>
      </p:sp>
      <p:sp>
        <p:nvSpPr>
          <p:cNvPr id="79883" name="Rectangle 11">
            <a:extLst>
              <a:ext uri="{FF2B5EF4-FFF2-40B4-BE49-F238E27FC236}">
                <a16:creationId xmlns:a16="http://schemas.microsoft.com/office/drawing/2014/main" id="{C02E58D8-93FC-2535-DD6E-EA2098D5C5A0}"/>
              </a:ext>
            </a:extLst>
          </p:cNvPr>
          <p:cNvSpPr>
            <a:spLocks noChangeArrowheads="1"/>
          </p:cNvSpPr>
          <p:nvPr/>
        </p:nvSpPr>
        <p:spPr bwMode="auto">
          <a:xfrm>
            <a:off x="0" y="1773238"/>
            <a:ext cx="91440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u="sng">
                <a:solidFill>
                  <a:srgbClr val="0000FF"/>
                </a:solidFill>
              </a:rPr>
              <a:t>1) Protoneurone :</a:t>
            </a:r>
            <a:r>
              <a:rPr lang="fr-FR" altLang="fr-FR"/>
              <a:t> </a:t>
            </a:r>
          </a:p>
          <a:p>
            <a:pPr>
              <a:spcBef>
                <a:spcPct val="50000"/>
              </a:spcBef>
            </a:pPr>
            <a:r>
              <a:rPr lang="fr-FR" altLang="fr-FR"/>
              <a:t>Fait suite au corpuscule sensitif. Il se situe dans les troncs nerveux périphériques, puis dans la racine dorsale du nerf spinal. Le corps cellulaire = dans ganglion spinal de la racine dorsale. Axone dans la ME qui s’articule avec le deutonorone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2">
            <a:extLst>
              <a:ext uri="{FF2B5EF4-FFF2-40B4-BE49-F238E27FC236}">
                <a16:creationId xmlns:a16="http://schemas.microsoft.com/office/drawing/2014/main" id="{F341C593-F358-86E6-94B9-2181998FABB0}"/>
              </a:ext>
            </a:extLst>
          </p:cNvPr>
          <p:cNvSpPr txBox="1">
            <a:spLocks noChangeArrowheads="1"/>
          </p:cNvSpPr>
          <p:nvPr/>
        </p:nvSpPr>
        <p:spPr bwMode="auto">
          <a:xfrm>
            <a:off x="179388" y="44450"/>
            <a:ext cx="8785225" cy="69215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600">
                <a:solidFill>
                  <a:srgbClr val="0000FF"/>
                </a:solidFill>
              </a:rPr>
              <a:t>2) Les voies descendantes (motrices)</a:t>
            </a:r>
          </a:p>
        </p:txBody>
      </p:sp>
      <p:sp>
        <p:nvSpPr>
          <p:cNvPr id="287747" name="Text Box 3">
            <a:extLst>
              <a:ext uri="{FF2B5EF4-FFF2-40B4-BE49-F238E27FC236}">
                <a16:creationId xmlns:a16="http://schemas.microsoft.com/office/drawing/2014/main" id="{EE1AECC9-00A6-EB32-8B63-5F8858EA1730}"/>
              </a:ext>
            </a:extLst>
          </p:cNvPr>
          <p:cNvSpPr txBox="1">
            <a:spLocks noChangeArrowheads="1"/>
          </p:cNvSpPr>
          <p:nvPr/>
        </p:nvSpPr>
        <p:spPr bwMode="auto">
          <a:xfrm>
            <a:off x="539750" y="765175"/>
            <a:ext cx="8135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Il en existe deux catégories</a:t>
            </a:r>
          </a:p>
        </p:txBody>
      </p:sp>
      <p:sp>
        <p:nvSpPr>
          <p:cNvPr id="287748" name="Text Box 4">
            <a:extLst>
              <a:ext uri="{FF2B5EF4-FFF2-40B4-BE49-F238E27FC236}">
                <a16:creationId xmlns:a16="http://schemas.microsoft.com/office/drawing/2014/main" id="{FC595F5D-FAD3-5D0E-69C3-63D06D27479D}"/>
              </a:ext>
            </a:extLst>
          </p:cNvPr>
          <p:cNvSpPr txBox="1">
            <a:spLocks noChangeArrowheads="1"/>
          </p:cNvSpPr>
          <p:nvPr/>
        </p:nvSpPr>
        <p:spPr bwMode="auto">
          <a:xfrm>
            <a:off x="179388" y="1341438"/>
            <a:ext cx="81359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b="1">
                <a:solidFill>
                  <a:srgbClr val="0000FF"/>
                </a:solidFill>
              </a:rPr>
              <a:t>A) La voie pyramidale (le faisceau pyramidal)</a:t>
            </a:r>
          </a:p>
        </p:txBody>
      </p:sp>
      <p:sp>
        <p:nvSpPr>
          <p:cNvPr id="287749" name="Text Box 5">
            <a:extLst>
              <a:ext uri="{FF2B5EF4-FFF2-40B4-BE49-F238E27FC236}">
                <a16:creationId xmlns:a16="http://schemas.microsoft.com/office/drawing/2014/main" id="{CFCD7EAB-EEEF-FB91-6FA8-F66DA0BC513D}"/>
              </a:ext>
            </a:extLst>
          </p:cNvPr>
          <p:cNvSpPr txBox="1">
            <a:spLocks noChangeArrowheads="1"/>
          </p:cNvSpPr>
          <p:nvPr/>
        </p:nvSpPr>
        <p:spPr bwMode="auto">
          <a:xfrm>
            <a:off x="179388" y="2062163"/>
            <a:ext cx="89646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a:t>
            </a:r>
            <a:r>
              <a:rPr lang="fr-FR" altLang="fr-FR" sz="2400">
                <a:solidFill>
                  <a:srgbClr val="FF0000"/>
                </a:solidFill>
              </a:rPr>
              <a:t>Voie directe et monosynaptique</a:t>
            </a:r>
            <a:r>
              <a:rPr lang="fr-FR" altLang="fr-FR" sz="2400"/>
              <a:t> = voie cortico-spinale. </a:t>
            </a:r>
            <a:r>
              <a:rPr lang="fr-FR" altLang="fr-FR" sz="2400">
                <a:solidFill>
                  <a:srgbClr val="FF0000"/>
                </a:solidFill>
              </a:rPr>
              <a:t>Responsable de la motricité volontaire.</a:t>
            </a:r>
          </a:p>
        </p:txBody>
      </p:sp>
      <p:sp>
        <p:nvSpPr>
          <p:cNvPr id="287750" name="Text Box 6">
            <a:extLst>
              <a:ext uri="{FF2B5EF4-FFF2-40B4-BE49-F238E27FC236}">
                <a16:creationId xmlns:a16="http://schemas.microsoft.com/office/drawing/2014/main" id="{96E33C6E-9715-A8D6-D60D-738749DD6608}"/>
              </a:ext>
            </a:extLst>
          </p:cNvPr>
          <p:cNvSpPr txBox="1">
            <a:spLocks noChangeArrowheads="1"/>
          </p:cNvSpPr>
          <p:nvPr/>
        </p:nvSpPr>
        <p:spPr bwMode="auto">
          <a:xfrm>
            <a:off x="179388" y="3373438"/>
            <a:ext cx="8964612"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Chaîne de 2 neurones :</a:t>
            </a:r>
          </a:p>
          <a:p>
            <a:pPr algn="just">
              <a:spcBef>
                <a:spcPct val="50000"/>
              </a:spcBef>
            </a:pPr>
            <a:endParaRPr lang="fr-FR" altLang="fr-FR" sz="1000"/>
          </a:p>
          <a:p>
            <a:pPr algn="just">
              <a:spcBef>
                <a:spcPct val="50000"/>
              </a:spcBef>
              <a:buFontTx/>
              <a:buChar char="-"/>
            </a:pPr>
            <a:r>
              <a:rPr lang="fr-FR" altLang="fr-FR" sz="2200"/>
              <a:t> </a:t>
            </a:r>
            <a:r>
              <a:rPr lang="fr-FR" altLang="fr-FR" sz="2200" u="sng"/>
              <a:t>Neurone 1 = neurone central dont le trajet est cortico-spinal</a:t>
            </a:r>
            <a:r>
              <a:rPr lang="fr-FR" altLang="fr-FR" sz="2200"/>
              <a:t>. </a:t>
            </a:r>
          </a:p>
          <a:p>
            <a:pPr algn="just">
              <a:spcBef>
                <a:spcPct val="50000"/>
              </a:spcBef>
            </a:pPr>
            <a:r>
              <a:rPr lang="fr-FR" altLang="fr-FR" sz="2200"/>
              <a:t>Si lésion (quel que soit le niveau : cervau, tronc cérébal, ME) : paralysie central, spaticité</a:t>
            </a:r>
          </a:p>
          <a:p>
            <a:pPr algn="just">
              <a:spcBef>
                <a:spcPct val="50000"/>
              </a:spcBef>
            </a:pPr>
            <a:r>
              <a:rPr lang="fr-FR" altLang="fr-FR" sz="2200"/>
              <a:t> </a:t>
            </a:r>
            <a:r>
              <a:rPr lang="fr-FR" altLang="fr-FR" sz="2200" u="sng"/>
              <a:t>Neurone 2 = motoneurone de la corne ventrale (motoneurone périphérique)</a:t>
            </a:r>
            <a:r>
              <a:rPr lang="fr-FR" altLang="fr-FR" sz="2200"/>
              <a:t>. </a:t>
            </a:r>
          </a:p>
          <a:p>
            <a:pPr algn="just">
              <a:spcBef>
                <a:spcPct val="50000"/>
              </a:spcBef>
            </a:pPr>
            <a:r>
              <a:rPr lang="fr-FR" altLang="fr-FR" sz="2200"/>
              <a:t>Si lésion : paralysie périphérique, flasque.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4">
            <a:extLst>
              <a:ext uri="{FF2B5EF4-FFF2-40B4-BE49-F238E27FC236}">
                <a16:creationId xmlns:a16="http://schemas.microsoft.com/office/drawing/2014/main" id="{22EDED64-FC50-C1D1-8776-C3091E0EF42B}"/>
              </a:ext>
            </a:extLst>
          </p:cNvPr>
          <p:cNvSpPr>
            <a:spLocks noChangeArrowheads="1"/>
          </p:cNvSpPr>
          <p:nvPr/>
        </p:nvSpPr>
        <p:spPr bwMode="auto">
          <a:xfrm>
            <a:off x="0" y="2844800"/>
            <a:ext cx="9144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FR" altLang="fr-FR" sz="3200"/>
              <a:t>La voie motrice principale issue du cortex et descendant dans la moelle est responsable du mouvement volontaire précis et sélectif. La voie pyramidale est encore appelée voie idio-cynétique (= voie motrice particulière).</a:t>
            </a:r>
          </a:p>
        </p:txBody>
      </p:sp>
      <p:sp>
        <p:nvSpPr>
          <p:cNvPr id="340997" name="Text Box 5">
            <a:extLst>
              <a:ext uri="{FF2B5EF4-FFF2-40B4-BE49-F238E27FC236}">
                <a16:creationId xmlns:a16="http://schemas.microsoft.com/office/drawing/2014/main" id="{20729DC5-CA44-4D34-4B92-B1783E41CB8E}"/>
              </a:ext>
            </a:extLst>
          </p:cNvPr>
          <p:cNvSpPr txBox="1">
            <a:spLocks noChangeArrowheads="1"/>
          </p:cNvSpPr>
          <p:nvPr/>
        </p:nvSpPr>
        <p:spPr bwMode="auto">
          <a:xfrm>
            <a:off x="107950" y="188913"/>
            <a:ext cx="81359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b="1">
                <a:solidFill>
                  <a:srgbClr val="0000FF"/>
                </a:solidFill>
              </a:rPr>
              <a:t>A) La voie pyramidale (le faisceau pyramidal)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7" name="Picture 9">
            <a:extLst>
              <a:ext uri="{FF2B5EF4-FFF2-40B4-BE49-F238E27FC236}">
                <a16:creationId xmlns:a16="http://schemas.microsoft.com/office/drawing/2014/main" id="{ADD835D2-AEE2-AD39-C09D-8526415E6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0"/>
            <a:ext cx="4859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34855" name="Text Box 7">
            <a:extLst>
              <a:ext uri="{FF2B5EF4-FFF2-40B4-BE49-F238E27FC236}">
                <a16:creationId xmlns:a16="http://schemas.microsoft.com/office/drawing/2014/main" id="{DAB99AAE-A35B-7007-9067-0B0233CADBBA}"/>
              </a:ext>
            </a:extLst>
          </p:cNvPr>
          <p:cNvSpPr txBox="1">
            <a:spLocks noChangeArrowheads="1"/>
          </p:cNvSpPr>
          <p:nvPr/>
        </p:nvSpPr>
        <p:spPr bwMode="auto">
          <a:xfrm>
            <a:off x="0" y="620713"/>
            <a:ext cx="52927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FP descend du cortex cérébral, traverse la capsule interne et se dirige verticalement vers le tronc cérébral et la ME</a:t>
            </a:r>
          </a:p>
        </p:txBody>
      </p:sp>
      <p:sp>
        <p:nvSpPr>
          <p:cNvPr id="334856" name="Text Box 8">
            <a:extLst>
              <a:ext uri="{FF2B5EF4-FFF2-40B4-BE49-F238E27FC236}">
                <a16:creationId xmlns:a16="http://schemas.microsoft.com/office/drawing/2014/main" id="{5CBE1695-4BA3-D7FA-ECAE-C788A4FC4BCC}"/>
              </a:ext>
            </a:extLst>
          </p:cNvPr>
          <p:cNvSpPr txBox="1">
            <a:spLocks noChangeArrowheads="1"/>
          </p:cNvSpPr>
          <p:nvPr/>
        </p:nvSpPr>
        <p:spPr bwMode="auto">
          <a:xfrm>
            <a:off x="0" y="2492375"/>
            <a:ext cx="5867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a:t>Dans le tronc cérébral, au niveau de la moelle allongée, FP croise (en grande partie) la ligne médiane (</a:t>
            </a:r>
            <a:r>
              <a:rPr lang="fr-FR" altLang="fr-FR" b="1" u="sng">
                <a:solidFill>
                  <a:srgbClr val="0000FF"/>
                </a:solidFill>
              </a:rPr>
              <a:t>décussation pyramidale</a:t>
            </a:r>
            <a:r>
              <a:rPr lang="fr-FR" altLang="fr-FR"/>
              <a:t>) et descend du côté opposé de l’hémisphère cérébral d’origine.</a:t>
            </a:r>
          </a:p>
        </p:txBody>
      </p:sp>
      <p:sp>
        <p:nvSpPr>
          <p:cNvPr id="334853" name="Text Box 5">
            <a:extLst>
              <a:ext uri="{FF2B5EF4-FFF2-40B4-BE49-F238E27FC236}">
                <a16:creationId xmlns:a16="http://schemas.microsoft.com/office/drawing/2014/main" id="{C0EBED5D-9639-0118-BBC4-099B93B5531A}"/>
              </a:ext>
            </a:extLst>
          </p:cNvPr>
          <p:cNvSpPr txBox="1">
            <a:spLocks noChangeArrowheads="1"/>
          </p:cNvSpPr>
          <p:nvPr/>
        </p:nvSpPr>
        <p:spPr bwMode="auto">
          <a:xfrm>
            <a:off x="0" y="629443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b="1">
                <a:solidFill>
                  <a:srgbClr val="0000FF"/>
                </a:solidFill>
              </a:rPr>
              <a:t>A) La voie pyramidale (le faisceau pyramidal FP)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8" name="Picture 8">
            <a:extLst>
              <a:ext uri="{FF2B5EF4-FFF2-40B4-BE49-F238E27FC236}">
                <a16:creationId xmlns:a16="http://schemas.microsoft.com/office/drawing/2014/main" id="{227E20A6-884D-D0A7-ADBE-F681B4CA0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0"/>
            <a:ext cx="5627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37925" name="Text Box 5">
            <a:extLst>
              <a:ext uri="{FF2B5EF4-FFF2-40B4-BE49-F238E27FC236}">
                <a16:creationId xmlns:a16="http://schemas.microsoft.com/office/drawing/2014/main" id="{EBD44261-26D3-B8CA-3C49-8A6676A6A61A}"/>
              </a:ext>
            </a:extLst>
          </p:cNvPr>
          <p:cNvSpPr txBox="1">
            <a:spLocks noChangeArrowheads="1"/>
          </p:cNvSpPr>
          <p:nvPr/>
        </p:nvSpPr>
        <p:spPr bwMode="auto">
          <a:xfrm>
            <a:off x="0" y="629443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b="1">
                <a:solidFill>
                  <a:srgbClr val="0000FF"/>
                </a:solidFill>
              </a:rPr>
              <a:t>A) La voie pyramidale (le faisceau pyramidal FP)</a:t>
            </a:r>
          </a:p>
        </p:txBody>
      </p:sp>
      <p:sp>
        <p:nvSpPr>
          <p:cNvPr id="337926" name="Text Box 6">
            <a:extLst>
              <a:ext uri="{FF2B5EF4-FFF2-40B4-BE49-F238E27FC236}">
                <a16:creationId xmlns:a16="http://schemas.microsoft.com/office/drawing/2014/main" id="{A619C9F2-8C7F-7B6C-B3E6-F9780129CFA3}"/>
              </a:ext>
            </a:extLst>
          </p:cNvPr>
          <p:cNvSpPr txBox="1">
            <a:spLocks noChangeArrowheads="1"/>
          </p:cNvSpPr>
          <p:nvPr/>
        </p:nvSpPr>
        <p:spPr bwMode="auto">
          <a:xfrm>
            <a:off x="34925" y="406400"/>
            <a:ext cx="54737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FP se divise donc en 2 faisceaux : un volumineux faisceau pyramidal croisé et un fin faisceau pyramidal direct.</a:t>
            </a:r>
          </a:p>
        </p:txBody>
      </p:sp>
      <p:sp>
        <p:nvSpPr>
          <p:cNvPr id="337927" name="Rectangle 7">
            <a:extLst>
              <a:ext uri="{FF2B5EF4-FFF2-40B4-BE49-F238E27FC236}">
                <a16:creationId xmlns:a16="http://schemas.microsoft.com/office/drawing/2014/main" id="{3AC3953B-4BB7-E0B0-5D2B-55AAEA244FD8}"/>
              </a:ext>
            </a:extLst>
          </p:cNvPr>
          <p:cNvSpPr>
            <a:spLocks noChangeArrowheads="1"/>
          </p:cNvSpPr>
          <p:nvPr/>
        </p:nvSpPr>
        <p:spPr bwMode="auto">
          <a:xfrm>
            <a:off x="0" y="1844675"/>
            <a:ext cx="51482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Ce dernier = faible contingent de fibres motrices pyramidales qui n’ont pas subi la décussation. Il descend donc du même côté que celui d’origine et se place dans le cordon ventral de la ME (près de la fissure médiane).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3" name="Picture 5">
            <a:extLst>
              <a:ext uri="{FF2B5EF4-FFF2-40B4-BE49-F238E27FC236}">
                <a16:creationId xmlns:a16="http://schemas.microsoft.com/office/drawing/2014/main" id="{8D1BD63D-DF3A-7038-9666-790EF5DE8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0"/>
            <a:ext cx="5627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39972" name="Rectangle 4">
            <a:extLst>
              <a:ext uri="{FF2B5EF4-FFF2-40B4-BE49-F238E27FC236}">
                <a16:creationId xmlns:a16="http://schemas.microsoft.com/office/drawing/2014/main" id="{55F7503A-2D29-DF92-24AB-9CEB00811AE5}"/>
              </a:ext>
            </a:extLst>
          </p:cNvPr>
          <p:cNvSpPr>
            <a:spLocks noChangeArrowheads="1"/>
          </p:cNvSpPr>
          <p:nvPr/>
        </p:nvSpPr>
        <p:spPr bwMode="auto">
          <a:xfrm>
            <a:off x="36513" y="95250"/>
            <a:ext cx="4751387"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fr-FR" altLang="fr-FR" sz="2000"/>
              <a:t>Les neurones contenus dans le faisceau pyramidal croisé se terminent du même côté en s'articulant dans la corne ventrale avec les motoneurones alpha </a:t>
            </a:r>
            <a:r>
              <a:rPr lang="fr-FR" altLang="fr-FR" sz="2000" u="sng"/>
              <a:t>au niveau de chaque neuromère</a:t>
            </a:r>
            <a:r>
              <a:rPr lang="fr-FR" altLang="fr-FR" sz="2000"/>
              <a:t>.</a:t>
            </a:r>
          </a:p>
          <a:p>
            <a:pPr algn="just"/>
            <a:endParaRPr lang="fr-FR" altLang="fr-FR" sz="2000"/>
          </a:p>
          <a:p>
            <a:pPr algn="just"/>
            <a:endParaRPr lang="fr-FR" altLang="fr-FR" sz="2000"/>
          </a:p>
          <a:p>
            <a:pPr algn="just"/>
            <a:r>
              <a:rPr lang="fr-FR" altLang="fr-FR" sz="2000"/>
              <a:t>Les neurones contenus dans le faisceau pyramidal direct croisent la ligne médiane </a:t>
            </a:r>
            <a:r>
              <a:rPr lang="fr-FR" altLang="fr-FR" sz="2000" u="sng"/>
              <a:t>au niveau de chaque neuromère</a:t>
            </a:r>
            <a:r>
              <a:rPr lang="fr-FR" altLang="fr-FR" sz="2000"/>
              <a:t> et s'articulent à leur tour avec les motoneurones de la corne ventrale du côté opposé.</a:t>
            </a:r>
          </a:p>
        </p:txBody>
      </p:sp>
      <p:sp>
        <p:nvSpPr>
          <p:cNvPr id="339974" name="Rectangle 6">
            <a:extLst>
              <a:ext uri="{FF2B5EF4-FFF2-40B4-BE49-F238E27FC236}">
                <a16:creationId xmlns:a16="http://schemas.microsoft.com/office/drawing/2014/main" id="{BED55D5A-D8DB-2C0F-195E-B9265669BC73}"/>
              </a:ext>
            </a:extLst>
          </p:cNvPr>
          <p:cNvSpPr>
            <a:spLocks noChangeArrowheads="1"/>
          </p:cNvSpPr>
          <p:nvPr/>
        </p:nvSpPr>
        <p:spPr bwMode="auto">
          <a:xfrm>
            <a:off x="0" y="62230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2800">
                <a:solidFill>
                  <a:srgbClr val="0000FF"/>
                </a:solidFill>
              </a:rPr>
              <a:t>En définitive, la voie pyramidale est totalement croisée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8" name="Picture 4">
            <a:extLst>
              <a:ext uri="{FF2B5EF4-FFF2-40B4-BE49-F238E27FC236}">
                <a16:creationId xmlns:a16="http://schemas.microsoft.com/office/drawing/2014/main" id="{E84C3366-3ABF-FF16-B808-324C40FE2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3810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a:extLst>
              <a:ext uri="{FF2B5EF4-FFF2-40B4-BE49-F238E27FC236}">
                <a16:creationId xmlns:a16="http://schemas.microsoft.com/office/drawing/2014/main" id="{14E8288A-6D87-13C0-7273-5EDCF2E4743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936625"/>
            <a:ext cx="4572000" cy="2592388"/>
          </a:xfrm>
          <a:prstGeom prst="rect">
            <a:avLst/>
          </a:prstGeom>
          <a:noFill/>
          <a:extLst>
            <a:ext uri="{909E8E84-426E-40DD-AFC4-6F175D3DCCD1}">
              <a14:hiddenFill xmlns:a14="http://schemas.microsoft.com/office/drawing/2010/main">
                <a:solidFill>
                  <a:srgbClr val="FFFFFF"/>
                </a:solidFill>
              </a14:hiddenFill>
            </a:ext>
          </a:extLst>
        </p:spPr>
      </p:pic>
      <p:sp>
        <p:nvSpPr>
          <p:cNvPr id="277507" name="Rectangle 3">
            <a:hlinkClick r:id="rId4"/>
            <a:extLst>
              <a:ext uri="{FF2B5EF4-FFF2-40B4-BE49-F238E27FC236}">
                <a16:creationId xmlns:a16="http://schemas.microsoft.com/office/drawing/2014/main" id="{412031BF-DABB-2A8E-BA32-2B8EC165A00D}"/>
              </a:ext>
            </a:extLst>
          </p:cNvPr>
          <p:cNvSpPr>
            <a:spLocks noChangeArrowheads="1"/>
          </p:cNvSpPr>
          <p:nvPr/>
        </p:nvSpPr>
        <p:spPr bwMode="auto">
          <a:xfrm>
            <a:off x="2133600" y="2705100"/>
            <a:ext cx="809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77508" name="Rectangle 4">
            <a:extLst>
              <a:ext uri="{FF2B5EF4-FFF2-40B4-BE49-F238E27FC236}">
                <a16:creationId xmlns:a16="http://schemas.microsoft.com/office/drawing/2014/main" id="{F9E07CDD-9508-4CC5-FB8B-0C418F92A72D}"/>
              </a:ext>
            </a:extLst>
          </p:cNvPr>
          <p:cNvSpPr>
            <a:spLocks noChangeArrowheads="1"/>
          </p:cNvSpPr>
          <p:nvPr/>
        </p:nvSpPr>
        <p:spPr bwMode="auto">
          <a:xfrm>
            <a:off x="0" y="2505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pic>
        <p:nvPicPr>
          <p:cNvPr id="277509" name="Picture 5">
            <a:extLst>
              <a:ext uri="{FF2B5EF4-FFF2-40B4-BE49-F238E27FC236}">
                <a16:creationId xmlns:a16="http://schemas.microsoft.com/office/drawing/2014/main" id="{D2A26F9D-0E7B-FA7C-0E94-DA2FD356472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0" y="3744913"/>
            <a:ext cx="4572000" cy="3113087"/>
          </a:xfrm>
          <a:prstGeom prst="rect">
            <a:avLst/>
          </a:prstGeom>
          <a:noFill/>
          <a:extLst>
            <a:ext uri="{909E8E84-426E-40DD-AFC4-6F175D3DCCD1}">
              <a14:hiddenFill xmlns:a14="http://schemas.microsoft.com/office/drawing/2010/main">
                <a:solidFill>
                  <a:srgbClr val="FFFFFF"/>
                </a:solidFill>
              </a14:hiddenFill>
            </a:ext>
          </a:extLst>
        </p:spPr>
      </p:pic>
      <p:sp>
        <p:nvSpPr>
          <p:cNvPr id="277510" name="Rectangle 6">
            <a:hlinkClick r:id="rId7"/>
            <a:extLst>
              <a:ext uri="{FF2B5EF4-FFF2-40B4-BE49-F238E27FC236}">
                <a16:creationId xmlns:a16="http://schemas.microsoft.com/office/drawing/2014/main" id="{143E60AB-24E9-2C82-53EB-5019397760F4}"/>
              </a:ext>
            </a:extLst>
          </p:cNvPr>
          <p:cNvSpPr>
            <a:spLocks noChangeArrowheads="1"/>
          </p:cNvSpPr>
          <p:nvPr/>
        </p:nvSpPr>
        <p:spPr bwMode="auto">
          <a:xfrm>
            <a:off x="0" y="3529013"/>
            <a:ext cx="5905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277511" name="Rectangle 7">
            <a:extLst>
              <a:ext uri="{FF2B5EF4-FFF2-40B4-BE49-F238E27FC236}">
                <a16:creationId xmlns:a16="http://schemas.microsoft.com/office/drawing/2014/main" id="{1B38775A-38FA-D8AB-EB8C-909965509054}"/>
              </a:ext>
            </a:extLst>
          </p:cNvPr>
          <p:cNvSpPr>
            <a:spLocks noChangeArrowheads="1"/>
          </p:cNvSpPr>
          <p:nvPr/>
        </p:nvSpPr>
        <p:spPr bwMode="auto">
          <a:xfrm>
            <a:off x="0"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277512" name="Text Box 8">
            <a:extLst>
              <a:ext uri="{FF2B5EF4-FFF2-40B4-BE49-F238E27FC236}">
                <a16:creationId xmlns:a16="http://schemas.microsoft.com/office/drawing/2014/main" id="{0307D3A5-EABD-699F-6AE2-9E136DAEBECF}"/>
              </a:ext>
            </a:extLst>
          </p:cNvPr>
          <p:cNvSpPr txBox="1">
            <a:spLocks noChangeArrowheads="1"/>
          </p:cNvSpPr>
          <p:nvPr/>
        </p:nvSpPr>
        <p:spPr bwMode="auto">
          <a:xfrm>
            <a:off x="179388" y="63500"/>
            <a:ext cx="883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Développement du système nerveux</a:t>
            </a:r>
          </a:p>
        </p:txBody>
      </p:sp>
      <p:sp>
        <p:nvSpPr>
          <p:cNvPr id="277513" name="Text Box 9">
            <a:extLst>
              <a:ext uri="{FF2B5EF4-FFF2-40B4-BE49-F238E27FC236}">
                <a16:creationId xmlns:a16="http://schemas.microsoft.com/office/drawing/2014/main" id="{27BAB30A-76CD-4C1F-0EE7-218199E58730}"/>
              </a:ext>
            </a:extLst>
          </p:cNvPr>
          <p:cNvSpPr txBox="1">
            <a:spLocks noChangeArrowheads="1"/>
          </p:cNvSpPr>
          <p:nvPr/>
        </p:nvSpPr>
        <p:spPr bwMode="auto">
          <a:xfrm>
            <a:off x="4427538" y="1557338"/>
            <a:ext cx="4716462"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Terminologie classique :</a:t>
            </a:r>
          </a:p>
          <a:p>
            <a:pPr algn="ctr">
              <a:spcBef>
                <a:spcPct val="50000"/>
              </a:spcBef>
            </a:pPr>
            <a:endParaRPr lang="fr-FR" altLang="fr-FR" sz="2400" b="1"/>
          </a:p>
          <a:p>
            <a:pPr algn="ctr">
              <a:spcBef>
                <a:spcPct val="50000"/>
              </a:spcBef>
              <a:buFontTx/>
              <a:buChar char="•"/>
            </a:pPr>
            <a:r>
              <a:rPr lang="fr-FR" altLang="fr-FR"/>
              <a:t> </a:t>
            </a:r>
            <a:r>
              <a:rPr lang="fr-FR" altLang="fr-FR">
                <a:solidFill>
                  <a:srgbClr val="0000FF"/>
                </a:solidFill>
              </a:rPr>
              <a:t>Prosencéphale (cerveau antérieur)</a:t>
            </a:r>
            <a:r>
              <a:rPr lang="fr-FR" altLang="fr-FR"/>
              <a:t> = Télencéphale + Diencéphale</a:t>
            </a:r>
          </a:p>
          <a:p>
            <a:pPr algn="ctr">
              <a:spcBef>
                <a:spcPct val="50000"/>
              </a:spcBef>
              <a:buFontTx/>
              <a:buChar char="•"/>
            </a:pPr>
            <a:endParaRPr lang="fr-FR" altLang="fr-FR"/>
          </a:p>
          <a:p>
            <a:pPr algn="ctr">
              <a:spcBef>
                <a:spcPct val="50000"/>
              </a:spcBef>
              <a:buFontTx/>
              <a:buChar char="•"/>
            </a:pPr>
            <a:r>
              <a:rPr lang="fr-FR" altLang="fr-FR"/>
              <a:t> </a:t>
            </a:r>
            <a:r>
              <a:rPr lang="fr-FR" altLang="fr-FR">
                <a:solidFill>
                  <a:srgbClr val="0000FF"/>
                </a:solidFill>
              </a:rPr>
              <a:t>Mésencéphale (cerveau moyen)</a:t>
            </a:r>
            <a:r>
              <a:rPr lang="fr-FR" altLang="fr-FR"/>
              <a:t> </a:t>
            </a:r>
          </a:p>
          <a:p>
            <a:pPr algn="ctr">
              <a:spcBef>
                <a:spcPct val="50000"/>
              </a:spcBef>
            </a:pPr>
            <a:endParaRPr lang="fr-FR" altLang="fr-FR"/>
          </a:p>
          <a:p>
            <a:pPr algn="ctr">
              <a:spcBef>
                <a:spcPct val="50000"/>
              </a:spcBef>
              <a:buFontTx/>
              <a:buChar char="•"/>
            </a:pPr>
            <a:r>
              <a:rPr lang="fr-FR" altLang="fr-FR"/>
              <a:t> </a:t>
            </a:r>
            <a:r>
              <a:rPr lang="fr-FR" altLang="fr-FR">
                <a:solidFill>
                  <a:srgbClr val="0000FF"/>
                </a:solidFill>
              </a:rPr>
              <a:t>Rhombocéphale (cerveau postérieur)</a:t>
            </a:r>
            <a:r>
              <a:rPr lang="fr-FR" altLang="fr-FR"/>
              <a:t> </a:t>
            </a:r>
          </a:p>
          <a:p>
            <a:pPr algn="ctr">
              <a:spcBef>
                <a:spcPct val="50000"/>
              </a:spcBef>
            </a:pPr>
            <a:r>
              <a:rPr lang="fr-FR" altLang="fr-FR"/>
              <a:t>1) </a:t>
            </a:r>
            <a:r>
              <a:rPr lang="fr-FR" altLang="fr-FR" u="sng"/>
              <a:t>Métencéphale</a:t>
            </a:r>
            <a:r>
              <a:rPr lang="fr-FR" altLang="fr-FR"/>
              <a:t> = Cervelet + Protubérance</a:t>
            </a:r>
          </a:p>
          <a:p>
            <a:pPr algn="ctr">
              <a:spcBef>
                <a:spcPct val="50000"/>
              </a:spcBef>
            </a:pPr>
            <a:r>
              <a:rPr lang="fr-FR" altLang="fr-FR"/>
              <a:t>2) </a:t>
            </a:r>
            <a:r>
              <a:rPr lang="fr-FR" altLang="fr-FR" u="sng"/>
              <a:t>Myélencéphale</a:t>
            </a:r>
            <a:r>
              <a:rPr lang="fr-FR" altLang="fr-FR"/>
              <a:t> = bulbe rachidien</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8" name="Text Box 4">
            <a:extLst>
              <a:ext uri="{FF2B5EF4-FFF2-40B4-BE49-F238E27FC236}">
                <a16:creationId xmlns:a16="http://schemas.microsoft.com/office/drawing/2014/main" id="{39AD2BE4-3456-D7F1-DCBF-49B2AF8D18A3}"/>
              </a:ext>
            </a:extLst>
          </p:cNvPr>
          <p:cNvSpPr txBox="1">
            <a:spLocks noChangeArrowheads="1"/>
          </p:cNvSpPr>
          <p:nvPr/>
        </p:nvSpPr>
        <p:spPr bwMode="auto">
          <a:xfrm>
            <a:off x="179388" y="404813"/>
            <a:ext cx="81359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b="1">
                <a:solidFill>
                  <a:srgbClr val="0000FF"/>
                </a:solidFill>
              </a:rPr>
              <a:t>B) Les faisceaux extra-pyramidaux</a:t>
            </a:r>
          </a:p>
        </p:txBody>
      </p:sp>
      <p:sp>
        <p:nvSpPr>
          <p:cNvPr id="333829" name="Text Box 5">
            <a:extLst>
              <a:ext uri="{FF2B5EF4-FFF2-40B4-BE49-F238E27FC236}">
                <a16:creationId xmlns:a16="http://schemas.microsoft.com/office/drawing/2014/main" id="{40D7D5AA-AFE7-CFD2-C143-A17454FC2DCD}"/>
              </a:ext>
            </a:extLst>
          </p:cNvPr>
          <p:cNvSpPr txBox="1">
            <a:spLocks noChangeArrowheads="1"/>
          </p:cNvSpPr>
          <p:nvPr/>
        </p:nvSpPr>
        <p:spPr bwMode="auto">
          <a:xfrm>
            <a:off x="179388" y="1489075"/>
            <a:ext cx="896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a:t>
            </a:r>
            <a:r>
              <a:rPr lang="fr-FR" altLang="fr-FR" sz="2400">
                <a:solidFill>
                  <a:srgbClr val="FF0000"/>
                </a:solidFill>
              </a:rPr>
              <a:t>Voies neurologiques motrices indirectes et polysynaptiques</a:t>
            </a:r>
          </a:p>
        </p:txBody>
      </p:sp>
      <p:sp>
        <p:nvSpPr>
          <p:cNvPr id="333830" name="Text Box 6">
            <a:extLst>
              <a:ext uri="{FF2B5EF4-FFF2-40B4-BE49-F238E27FC236}">
                <a16:creationId xmlns:a16="http://schemas.microsoft.com/office/drawing/2014/main" id="{D51FA26A-3A12-8881-3A52-45CF1715C946}"/>
              </a:ext>
            </a:extLst>
          </p:cNvPr>
          <p:cNvSpPr txBox="1">
            <a:spLocks noChangeArrowheads="1"/>
          </p:cNvSpPr>
          <p:nvPr/>
        </p:nvSpPr>
        <p:spPr bwMode="auto">
          <a:xfrm>
            <a:off x="179388" y="2857500"/>
            <a:ext cx="89646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200"/>
              <a:t> Si lésion : troubles moteurs centraux avec rigidité de type plastique</a:t>
            </a:r>
          </a:p>
        </p:txBody>
      </p:sp>
      <p:sp>
        <p:nvSpPr>
          <p:cNvPr id="333831" name="Rectangle 7">
            <a:extLst>
              <a:ext uri="{FF2B5EF4-FFF2-40B4-BE49-F238E27FC236}">
                <a16:creationId xmlns:a16="http://schemas.microsoft.com/office/drawing/2014/main" id="{A29838FD-6139-8AD9-E6CE-ABFC8E63A398}"/>
              </a:ext>
            </a:extLst>
          </p:cNvPr>
          <p:cNvSpPr>
            <a:spLocks noChangeArrowheads="1"/>
          </p:cNvSpPr>
          <p:nvPr/>
        </p:nvSpPr>
        <p:spPr bwMode="auto">
          <a:xfrm>
            <a:off x="0" y="4325938"/>
            <a:ext cx="9144000"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fr-FR" altLang="fr-FR" sz="2200"/>
              <a:t>Responsables de l'activité motrice globale consciente ou non qui se manifeste dans le cadre du mouvement. </a:t>
            </a:r>
          </a:p>
          <a:p>
            <a:pPr algn="just"/>
            <a:endParaRPr lang="fr-FR" altLang="fr-FR" sz="2200"/>
          </a:p>
          <a:p>
            <a:pPr algn="just"/>
            <a:r>
              <a:rPr lang="fr-FR" altLang="fr-FR" sz="2200"/>
              <a:t>Elles mettent en oeuvre des groupes musculaires entiers d'où leur appellation </a:t>
            </a:r>
            <a:r>
              <a:rPr lang="fr-FR" altLang="fr-FR" sz="2200" u="sng"/>
              <a:t>voie motrices holocinétiques</a:t>
            </a:r>
            <a:r>
              <a:rPr lang="fr-FR" altLang="fr-FR" sz="2200"/>
              <a:t> (= voies motrices globales).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50" name="Text Box 6">
            <a:extLst>
              <a:ext uri="{FF2B5EF4-FFF2-40B4-BE49-F238E27FC236}">
                <a16:creationId xmlns:a16="http://schemas.microsoft.com/office/drawing/2014/main" id="{028A9DCA-6ED0-9ACA-F36B-72E1410FFF79}"/>
              </a:ext>
            </a:extLst>
          </p:cNvPr>
          <p:cNvSpPr txBox="1">
            <a:spLocks noChangeArrowheads="1"/>
          </p:cNvSpPr>
          <p:nvPr/>
        </p:nvSpPr>
        <p:spPr bwMode="auto">
          <a:xfrm>
            <a:off x="179388" y="188913"/>
            <a:ext cx="89646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b="1">
                <a:solidFill>
                  <a:srgbClr val="0000FF"/>
                </a:solidFill>
              </a:rPr>
              <a:t>B) Les voies ou faisceaux extra-pyramidaux (FEP)</a:t>
            </a:r>
          </a:p>
        </p:txBody>
      </p:sp>
      <p:sp>
        <p:nvSpPr>
          <p:cNvPr id="338952" name="Rectangle 8">
            <a:extLst>
              <a:ext uri="{FF2B5EF4-FFF2-40B4-BE49-F238E27FC236}">
                <a16:creationId xmlns:a16="http://schemas.microsoft.com/office/drawing/2014/main" id="{4F95F8CA-FF05-20AA-211B-E5543F67D2CB}"/>
              </a:ext>
            </a:extLst>
          </p:cNvPr>
          <p:cNvSpPr>
            <a:spLocks noChangeArrowheads="1"/>
          </p:cNvSpPr>
          <p:nvPr/>
        </p:nvSpPr>
        <p:spPr bwMode="auto">
          <a:xfrm>
            <a:off x="0" y="1700213"/>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FR" altLang="fr-FR" sz="2000"/>
              <a:t>Elles </a:t>
            </a:r>
            <a:r>
              <a:rPr lang="fr-FR" altLang="fr-FR" sz="2800" u="sng">
                <a:solidFill>
                  <a:srgbClr val="0000FF"/>
                </a:solidFill>
              </a:rPr>
              <a:t>proviennent des différents centres moteurs du cerveau et du tronc cérébral</a:t>
            </a:r>
            <a:r>
              <a:rPr lang="fr-FR" altLang="fr-FR" sz="2000"/>
              <a:t> et </a:t>
            </a:r>
            <a:r>
              <a:rPr lang="fr-FR" altLang="fr-FR" sz="2800" u="sng">
                <a:solidFill>
                  <a:srgbClr val="0000FF"/>
                </a:solidFill>
              </a:rPr>
              <a:t>parcourent verticalement les cordons de substance blanche de la moelle.</a:t>
            </a:r>
            <a:r>
              <a:rPr lang="fr-FR" altLang="fr-FR" sz="2000"/>
              <a:t> </a:t>
            </a:r>
          </a:p>
        </p:txBody>
      </p:sp>
      <p:sp>
        <p:nvSpPr>
          <p:cNvPr id="338953" name="Rectangle 9">
            <a:extLst>
              <a:ext uri="{FF2B5EF4-FFF2-40B4-BE49-F238E27FC236}">
                <a16:creationId xmlns:a16="http://schemas.microsoft.com/office/drawing/2014/main" id="{CF519B17-7990-44F3-8E75-C406D134ABEA}"/>
              </a:ext>
            </a:extLst>
          </p:cNvPr>
          <p:cNvSpPr>
            <a:spLocks noChangeArrowheads="1"/>
          </p:cNvSpPr>
          <p:nvPr/>
        </p:nvSpPr>
        <p:spPr bwMode="auto">
          <a:xfrm>
            <a:off x="0" y="4271963"/>
            <a:ext cx="9144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2600" b="1">
                <a:solidFill>
                  <a:srgbClr val="FF0000"/>
                </a:solidFill>
              </a:rPr>
              <a:t>Il est commode de les classer en 3 catégories :</a:t>
            </a:r>
          </a:p>
          <a:p>
            <a:pPr algn="ctr"/>
            <a:r>
              <a:rPr lang="fr-FR" altLang="fr-FR" sz="2600" b="1">
                <a:solidFill>
                  <a:srgbClr val="FF0000"/>
                </a:solidFill>
              </a:rPr>
              <a:t> voies archéo-motrices, paléo-motrices et néo-motrices.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0" name="Rectangle 4">
            <a:extLst>
              <a:ext uri="{FF2B5EF4-FFF2-40B4-BE49-F238E27FC236}">
                <a16:creationId xmlns:a16="http://schemas.microsoft.com/office/drawing/2014/main" id="{ACCC321E-5159-1F85-F44C-B286ACDD4136}"/>
              </a:ext>
            </a:extLst>
          </p:cNvPr>
          <p:cNvSpPr>
            <a:spLocks noChangeArrowheads="1"/>
          </p:cNvSpPr>
          <p:nvPr/>
        </p:nvSpPr>
        <p:spPr bwMode="auto">
          <a:xfrm>
            <a:off x="0" y="3813175"/>
            <a:ext cx="91440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lnSpc>
                <a:spcPct val="105000"/>
              </a:lnSpc>
              <a:buFontTx/>
              <a:buChar char="•"/>
            </a:pPr>
            <a:r>
              <a:rPr lang="fr-FR" altLang="fr-FR" sz="2200" b="1">
                <a:solidFill>
                  <a:srgbClr val="0000FF"/>
                </a:solidFill>
              </a:rPr>
              <a:t> Le faisceau réticulo-spinal</a:t>
            </a:r>
            <a:r>
              <a:rPr lang="fr-FR" altLang="fr-FR" sz="2200">
                <a:solidFill>
                  <a:srgbClr val="0000FF"/>
                </a:solidFill>
              </a:rPr>
              <a:t> :</a:t>
            </a:r>
            <a:r>
              <a:rPr lang="fr-FR" altLang="fr-FR" sz="2200"/>
              <a:t> </a:t>
            </a:r>
          </a:p>
          <a:p>
            <a:pPr algn="just">
              <a:lnSpc>
                <a:spcPct val="105000"/>
              </a:lnSpc>
            </a:pPr>
            <a:r>
              <a:rPr lang="fr-FR" altLang="fr-FR" sz="2200"/>
              <a:t>Issu de la substance réticulée du tronc cérébral, il comprend deux parties : </a:t>
            </a:r>
          </a:p>
          <a:p>
            <a:pPr algn="just">
              <a:lnSpc>
                <a:spcPct val="105000"/>
              </a:lnSpc>
            </a:pPr>
            <a:endParaRPr lang="fr-FR" altLang="fr-FR" sz="2200"/>
          </a:p>
          <a:p>
            <a:pPr algn="just">
              <a:lnSpc>
                <a:spcPct val="105000"/>
              </a:lnSpc>
            </a:pPr>
            <a:r>
              <a:rPr lang="fr-FR" altLang="fr-FR" sz="2200"/>
              <a:t>1) le faisceau réticulo-spinal médian à fonction facilitante. Il se place dans le cordon ventral de ME.</a:t>
            </a:r>
          </a:p>
          <a:p>
            <a:pPr algn="just">
              <a:lnSpc>
                <a:spcPct val="105000"/>
              </a:lnSpc>
            </a:pPr>
            <a:r>
              <a:rPr lang="fr-FR" altLang="fr-FR" sz="2200"/>
              <a:t>2) le faisceau réticulo-spinal latéral à fonction inhibitrice. Il se place dans le cordon  latéral de ME.         </a:t>
            </a:r>
          </a:p>
        </p:txBody>
      </p:sp>
      <p:sp>
        <p:nvSpPr>
          <p:cNvPr id="342021" name="Text Box 5">
            <a:extLst>
              <a:ext uri="{FF2B5EF4-FFF2-40B4-BE49-F238E27FC236}">
                <a16:creationId xmlns:a16="http://schemas.microsoft.com/office/drawing/2014/main" id="{F65C8AE0-44C5-8DFF-52AA-03D3AF1CB38C}"/>
              </a:ext>
            </a:extLst>
          </p:cNvPr>
          <p:cNvSpPr txBox="1">
            <a:spLocks noChangeArrowheads="1"/>
          </p:cNvSpPr>
          <p:nvPr/>
        </p:nvSpPr>
        <p:spPr bwMode="auto">
          <a:xfrm>
            <a:off x="179388" y="44450"/>
            <a:ext cx="8964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B.1. Les voies extra-pyramidales archéo-motrices</a:t>
            </a:r>
          </a:p>
        </p:txBody>
      </p:sp>
      <p:sp>
        <p:nvSpPr>
          <p:cNvPr id="342022" name="Rectangle 6">
            <a:extLst>
              <a:ext uri="{FF2B5EF4-FFF2-40B4-BE49-F238E27FC236}">
                <a16:creationId xmlns:a16="http://schemas.microsoft.com/office/drawing/2014/main" id="{DD16C880-3209-4032-7DED-333138D7C19C}"/>
              </a:ext>
            </a:extLst>
          </p:cNvPr>
          <p:cNvSpPr>
            <a:spLocks noChangeArrowheads="1"/>
          </p:cNvSpPr>
          <p:nvPr/>
        </p:nvSpPr>
        <p:spPr bwMode="auto">
          <a:xfrm>
            <a:off x="0" y="981075"/>
            <a:ext cx="91440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lnSpc>
                <a:spcPct val="105000"/>
              </a:lnSpc>
              <a:buFontTx/>
              <a:buChar char="•"/>
            </a:pPr>
            <a:r>
              <a:rPr lang="fr-FR" altLang="fr-FR" sz="2200" b="1">
                <a:solidFill>
                  <a:srgbClr val="0000FF"/>
                </a:solidFill>
              </a:rPr>
              <a:t> Le faisceau vestibulo-spinal</a:t>
            </a:r>
            <a:r>
              <a:rPr lang="fr-FR" altLang="fr-FR" sz="2200">
                <a:solidFill>
                  <a:srgbClr val="0000FF"/>
                </a:solidFill>
              </a:rPr>
              <a:t> :</a:t>
            </a:r>
            <a:r>
              <a:rPr lang="fr-FR" altLang="fr-FR" sz="2200"/>
              <a:t> </a:t>
            </a:r>
          </a:p>
          <a:p>
            <a:pPr algn="just">
              <a:lnSpc>
                <a:spcPct val="105000"/>
              </a:lnSpc>
            </a:pPr>
            <a:r>
              <a:rPr lang="fr-FR" altLang="fr-FR" sz="2200"/>
              <a:t>En rapport avec le maintien de l'équilibre. </a:t>
            </a:r>
          </a:p>
          <a:p>
            <a:pPr algn="just">
              <a:lnSpc>
                <a:spcPct val="105000"/>
              </a:lnSpc>
            </a:pPr>
            <a:endParaRPr lang="fr-FR" altLang="fr-FR" sz="2200"/>
          </a:p>
          <a:p>
            <a:pPr algn="just">
              <a:lnSpc>
                <a:spcPct val="105000"/>
              </a:lnSpc>
            </a:pPr>
            <a:r>
              <a:rPr lang="fr-FR" altLang="fr-FR" sz="2200"/>
              <a:t>Descend des noyaux vestibulaires de la moelle allongée et se divise en faisceau vestibulo-spinal direct et faisceau vestibulo-spinal croisé. Il est placé dans le cordon ventral de ME.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4" name="Picture 4">
            <a:extLst>
              <a:ext uri="{FF2B5EF4-FFF2-40B4-BE49-F238E27FC236}">
                <a16:creationId xmlns:a16="http://schemas.microsoft.com/office/drawing/2014/main" id="{0B6893C6-2A87-9842-084C-195E7C037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0"/>
            <a:ext cx="4471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43045" name="Rectangle 5">
            <a:extLst>
              <a:ext uri="{FF2B5EF4-FFF2-40B4-BE49-F238E27FC236}">
                <a16:creationId xmlns:a16="http://schemas.microsoft.com/office/drawing/2014/main" id="{A9A496C7-B000-B952-F6B2-D32306347E3D}"/>
              </a:ext>
            </a:extLst>
          </p:cNvPr>
          <p:cNvSpPr>
            <a:spLocks noChangeArrowheads="1"/>
          </p:cNvSpPr>
          <p:nvPr/>
        </p:nvSpPr>
        <p:spPr bwMode="auto">
          <a:xfrm>
            <a:off x="5292725" y="3789363"/>
            <a:ext cx="1150938" cy="576262"/>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3046" name="Rectangle 6">
            <a:extLst>
              <a:ext uri="{FF2B5EF4-FFF2-40B4-BE49-F238E27FC236}">
                <a16:creationId xmlns:a16="http://schemas.microsoft.com/office/drawing/2014/main" id="{3A481940-7244-0A26-C47F-DDD6033B9037}"/>
              </a:ext>
            </a:extLst>
          </p:cNvPr>
          <p:cNvSpPr>
            <a:spLocks noChangeArrowheads="1"/>
          </p:cNvSpPr>
          <p:nvPr/>
        </p:nvSpPr>
        <p:spPr bwMode="auto">
          <a:xfrm>
            <a:off x="4859338" y="4437063"/>
            <a:ext cx="1800225" cy="431800"/>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3047" name="Rectangle 7">
            <a:extLst>
              <a:ext uri="{FF2B5EF4-FFF2-40B4-BE49-F238E27FC236}">
                <a16:creationId xmlns:a16="http://schemas.microsoft.com/office/drawing/2014/main" id="{BD3B742F-FF68-074E-821B-7CD91901ED87}"/>
              </a:ext>
            </a:extLst>
          </p:cNvPr>
          <p:cNvSpPr>
            <a:spLocks noChangeArrowheads="1"/>
          </p:cNvSpPr>
          <p:nvPr/>
        </p:nvSpPr>
        <p:spPr bwMode="auto">
          <a:xfrm>
            <a:off x="2051050" y="4221163"/>
            <a:ext cx="1800225" cy="504825"/>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3048" name="Rectangle 8">
            <a:extLst>
              <a:ext uri="{FF2B5EF4-FFF2-40B4-BE49-F238E27FC236}">
                <a16:creationId xmlns:a16="http://schemas.microsoft.com/office/drawing/2014/main" id="{71FFC845-73DB-9D2B-F9EF-F9F0BBA63FDF}"/>
              </a:ext>
            </a:extLst>
          </p:cNvPr>
          <p:cNvSpPr>
            <a:spLocks noChangeArrowheads="1"/>
          </p:cNvSpPr>
          <p:nvPr/>
        </p:nvSpPr>
        <p:spPr bwMode="auto">
          <a:xfrm>
            <a:off x="2051050" y="3716338"/>
            <a:ext cx="1800225" cy="504825"/>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Text Box 4">
            <a:extLst>
              <a:ext uri="{FF2B5EF4-FFF2-40B4-BE49-F238E27FC236}">
                <a16:creationId xmlns:a16="http://schemas.microsoft.com/office/drawing/2014/main" id="{63C0966B-CB7D-8C41-F56D-758B3A5C579A}"/>
              </a:ext>
            </a:extLst>
          </p:cNvPr>
          <p:cNvSpPr txBox="1">
            <a:spLocks noChangeArrowheads="1"/>
          </p:cNvSpPr>
          <p:nvPr/>
        </p:nvSpPr>
        <p:spPr bwMode="auto">
          <a:xfrm>
            <a:off x="179388" y="44450"/>
            <a:ext cx="8964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B.2. Les voies extra-pyramidales paléo-motrices</a:t>
            </a:r>
          </a:p>
        </p:txBody>
      </p:sp>
      <p:sp>
        <p:nvSpPr>
          <p:cNvPr id="345093" name="Rectangle 5">
            <a:extLst>
              <a:ext uri="{FF2B5EF4-FFF2-40B4-BE49-F238E27FC236}">
                <a16:creationId xmlns:a16="http://schemas.microsoft.com/office/drawing/2014/main" id="{309112EF-4DE0-A833-605F-86B291337236}"/>
              </a:ext>
            </a:extLst>
          </p:cNvPr>
          <p:cNvSpPr>
            <a:spLocks noChangeArrowheads="1"/>
          </p:cNvSpPr>
          <p:nvPr/>
        </p:nvSpPr>
        <p:spPr bwMode="auto">
          <a:xfrm>
            <a:off x="0" y="4149725"/>
            <a:ext cx="9075738" cy="24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buFontTx/>
              <a:buChar char="•"/>
            </a:pPr>
            <a:r>
              <a:rPr lang="fr-FR" altLang="fr-FR" sz="2200">
                <a:solidFill>
                  <a:srgbClr val="0000FF"/>
                </a:solidFill>
              </a:rPr>
              <a:t> </a:t>
            </a:r>
            <a:r>
              <a:rPr lang="fr-FR" altLang="fr-FR" sz="2200" b="1">
                <a:solidFill>
                  <a:srgbClr val="0000FF"/>
                </a:solidFill>
              </a:rPr>
              <a:t>Le faisceau tecto-spinal</a:t>
            </a:r>
            <a:r>
              <a:rPr lang="fr-FR" altLang="fr-FR" sz="2200">
                <a:solidFill>
                  <a:srgbClr val="0000FF"/>
                </a:solidFill>
              </a:rPr>
              <a:t> : </a:t>
            </a:r>
          </a:p>
          <a:p>
            <a:pPr algn="just">
              <a:buFontTx/>
              <a:buChar char="•"/>
            </a:pPr>
            <a:endParaRPr lang="fr-FR" altLang="fr-FR" sz="2200">
              <a:solidFill>
                <a:srgbClr val="0000FF"/>
              </a:solidFill>
            </a:endParaRPr>
          </a:p>
          <a:p>
            <a:pPr algn="just"/>
            <a:r>
              <a:rPr lang="fr-FR" altLang="fr-FR" sz="2200"/>
              <a:t>Descend des tubercules quadrijumeaux (tectum) du tronc cérébral. Il se place dans le cordon ventral de ME.</a:t>
            </a:r>
          </a:p>
          <a:p>
            <a:pPr algn="just"/>
            <a:endParaRPr lang="fr-FR" altLang="fr-FR" sz="2200"/>
          </a:p>
          <a:p>
            <a:pPr algn="just"/>
            <a:r>
              <a:rPr lang="fr-FR" altLang="fr-FR" sz="2200"/>
              <a:t>Il concerne les mouvements de la tête en rapport avec les sensations visuelles et auditives. </a:t>
            </a:r>
          </a:p>
        </p:txBody>
      </p:sp>
      <p:sp>
        <p:nvSpPr>
          <p:cNvPr id="345094" name="Rectangle 6">
            <a:extLst>
              <a:ext uri="{FF2B5EF4-FFF2-40B4-BE49-F238E27FC236}">
                <a16:creationId xmlns:a16="http://schemas.microsoft.com/office/drawing/2014/main" id="{A08016F5-9B3D-4ED8-BD98-D147BD47645D}"/>
              </a:ext>
            </a:extLst>
          </p:cNvPr>
          <p:cNvSpPr>
            <a:spLocks noChangeArrowheads="1"/>
          </p:cNvSpPr>
          <p:nvPr/>
        </p:nvSpPr>
        <p:spPr bwMode="auto">
          <a:xfrm>
            <a:off x="0" y="1243013"/>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FR" altLang="fr-FR" sz="2000"/>
              <a:t>Elles sont en rapport avec les mouvements globaux automatiques et inconscients.</a:t>
            </a:r>
          </a:p>
        </p:txBody>
      </p:sp>
      <p:sp>
        <p:nvSpPr>
          <p:cNvPr id="345095" name="Rectangle 7">
            <a:extLst>
              <a:ext uri="{FF2B5EF4-FFF2-40B4-BE49-F238E27FC236}">
                <a16:creationId xmlns:a16="http://schemas.microsoft.com/office/drawing/2014/main" id="{D02131FF-6CFA-2664-69F7-5F3BE1DB4CCB}"/>
              </a:ext>
            </a:extLst>
          </p:cNvPr>
          <p:cNvSpPr>
            <a:spLocks noChangeArrowheads="1"/>
          </p:cNvSpPr>
          <p:nvPr/>
        </p:nvSpPr>
        <p:spPr bwMode="auto">
          <a:xfrm>
            <a:off x="0" y="2276475"/>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buFontTx/>
              <a:buChar char="•"/>
            </a:pPr>
            <a:r>
              <a:rPr lang="fr-FR" altLang="fr-FR" sz="2200" b="1">
                <a:solidFill>
                  <a:srgbClr val="0000FF"/>
                </a:solidFill>
              </a:rPr>
              <a:t> Le faisceau rubro-spinal</a:t>
            </a:r>
            <a:r>
              <a:rPr lang="fr-FR" altLang="fr-FR" sz="2200">
                <a:solidFill>
                  <a:srgbClr val="0000FF"/>
                </a:solidFill>
              </a:rPr>
              <a:t> : </a:t>
            </a:r>
          </a:p>
          <a:p>
            <a:pPr algn="just"/>
            <a:endParaRPr lang="fr-FR" altLang="fr-FR" sz="2200">
              <a:solidFill>
                <a:srgbClr val="0000FF"/>
              </a:solidFill>
            </a:endParaRPr>
          </a:p>
          <a:p>
            <a:pPr algn="just"/>
            <a:r>
              <a:rPr lang="fr-FR" altLang="fr-FR" sz="2200"/>
              <a:t>Descend du noyau rouge du tronc cérébral. Il se place dans le cordon  latéral d ME.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6" name="Picture 4">
            <a:extLst>
              <a:ext uri="{FF2B5EF4-FFF2-40B4-BE49-F238E27FC236}">
                <a16:creationId xmlns:a16="http://schemas.microsoft.com/office/drawing/2014/main" id="{3A449982-533A-F50A-CAB7-AF9922644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4471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6117" name="Picture 5">
            <a:extLst>
              <a:ext uri="{FF2B5EF4-FFF2-40B4-BE49-F238E27FC236}">
                <a16:creationId xmlns:a16="http://schemas.microsoft.com/office/drawing/2014/main" id="{C8012053-B437-D444-F761-4946E45AB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075" y="0"/>
            <a:ext cx="381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6118" name="Rectangle 6">
            <a:extLst>
              <a:ext uri="{FF2B5EF4-FFF2-40B4-BE49-F238E27FC236}">
                <a16:creationId xmlns:a16="http://schemas.microsoft.com/office/drawing/2014/main" id="{F259D480-5466-621C-03C9-ED815B5615E1}"/>
              </a:ext>
            </a:extLst>
          </p:cNvPr>
          <p:cNvSpPr>
            <a:spLocks noChangeArrowheads="1"/>
          </p:cNvSpPr>
          <p:nvPr/>
        </p:nvSpPr>
        <p:spPr bwMode="auto">
          <a:xfrm>
            <a:off x="3276600" y="2852738"/>
            <a:ext cx="792163" cy="4318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6119" name="Rectangle 7">
            <a:extLst>
              <a:ext uri="{FF2B5EF4-FFF2-40B4-BE49-F238E27FC236}">
                <a16:creationId xmlns:a16="http://schemas.microsoft.com/office/drawing/2014/main" id="{0DDBB58C-F295-C954-F0E7-E9704D08F8EB}"/>
              </a:ext>
            </a:extLst>
          </p:cNvPr>
          <p:cNvSpPr>
            <a:spLocks noChangeArrowheads="1"/>
          </p:cNvSpPr>
          <p:nvPr/>
        </p:nvSpPr>
        <p:spPr bwMode="auto">
          <a:xfrm>
            <a:off x="250825" y="2997200"/>
            <a:ext cx="1225550" cy="503238"/>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6120" name="Rectangle 8">
            <a:extLst>
              <a:ext uri="{FF2B5EF4-FFF2-40B4-BE49-F238E27FC236}">
                <a16:creationId xmlns:a16="http://schemas.microsoft.com/office/drawing/2014/main" id="{4EA0831E-FECB-13DE-FFD5-82EFFF524D93}"/>
              </a:ext>
            </a:extLst>
          </p:cNvPr>
          <p:cNvSpPr>
            <a:spLocks noChangeArrowheads="1"/>
          </p:cNvSpPr>
          <p:nvPr/>
        </p:nvSpPr>
        <p:spPr bwMode="auto">
          <a:xfrm>
            <a:off x="5291138" y="4076700"/>
            <a:ext cx="1441450" cy="503238"/>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6121" name="Rectangle 9">
            <a:extLst>
              <a:ext uri="{FF2B5EF4-FFF2-40B4-BE49-F238E27FC236}">
                <a16:creationId xmlns:a16="http://schemas.microsoft.com/office/drawing/2014/main" id="{BDF41BBA-9BE7-1CA2-A6D7-B30B5FC142E0}"/>
              </a:ext>
            </a:extLst>
          </p:cNvPr>
          <p:cNvSpPr>
            <a:spLocks noChangeArrowheads="1"/>
          </p:cNvSpPr>
          <p:nvPr/>
        </p:nvSpPr>
        <p:spPr bwMode="auto">
          <a:xfrm>
            <a:off x="7885113" y="3213100"/>
            <a:ext cx="1223962" cy="503238"/>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0" name="Rectangle 4">
            <a:extLst>
              <a:ext uri="{FF2B5EF4-FFF2-40B4-BE49-F238E27FC236}">
                <a16:creationId xmlns:a16="http://schemas.microsoft.com/office/drawing/2014/main" id="{149E89C0-9E47-B4C5-A317-C14FDB2DE15C}"/>
              </a:ext>
            </a:extLst>
          </p:cNvPr>
          <p:cNvSpPr>
            <a:spLocks noChangeArrowheads="1"/>
          </p:cNvSpPr>
          <p:nvPr/>
        </p:nvSpPr>
        <p:spPr bwMode="auto">
          <a:xfrm>
            <a:off x="0" y="4614863"/>
            <a:ext cx="9144000"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buFontTx/>
              <a:buChar char="•"/>
            </a:pPr>
            <a:r>
              <a:rPr lang="fr-FR" altLang="fr-FR" sz="2200" b="1">
                <a:solidFill>
                  <a:srgbClr val="0000FF"/>
                </a:solidFill>
              </a:rPr>
              <a:t> les voies cortico-spinales extra-pyramidales</a:t>
            </a:r>
            <a:r>
              <a:rPr lang="fr-FR" altLang="fr-FR" sz="2200">
                <a:solidFill>
                  <a:srgbClr val="0000FF"/>
                </a:solidFill>
              </a:rPr>
              <a:t> :</a:t>
            </a:r>
            <a:r>
              <a:rPr lang="fr-FR" altLang="fr-FR" sz="2200"/>
              <a:t> </a:t>
            </a:r>
          </a:p>
          <a:p>
            <a:pPr algn="just"/>
            <a:endParaRPr lang="fr-FR" altLang="fr-FR" sz="2200"/>
          </a:p>
          <a:p>
            <a:pPr algn="just"/>
            <a:r>
              <a:rPr lang="fr-FR" altLang="fr-FR" sz="2200"/>
              <a:t>Elles sont nombreuses et importantes. Elles proviennent du cortex du cerveau. Elles descendent dans la moelle, mélées aux fibres du faisceau pyramidal.</a:t>
            </a:r>
          </a:p>
        </p:txBody>
      </p:sp>
      <p:sp>
        <p:nvSpPr>
          <p:cNvPr id="347141" name="Text Box 5">
            <a:extLst>
              <a:ext uri="{FF2B5EF4-FFF2-40B4-BE49-F238E27FC236}">
                <a16:creationId xmlns:a16="http://schemas.microsoft.com/office/drawing/2014/main" id="{023F42F0-23CA-5BF1-CDCD-81E8D6108933}"/>
              </a:ext>
            </a:extLst>
          </p:cNvPr>
          <p:cNvSpPr txBox="1">
            <a:spLocks noChangeArrowheads="1"/>
          </p:cNvSpPr>
          <p:nvPr/>
        </p:nvSpPr>
        <p:spPr bwMode="auto">
          <a:xfrm>
            <a:off x="179388" y="44450"/>
            <a:ext cx="8964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B.3. Les voies extra-pyramidales néo-motrices</a:t>
            </a:r>
          </a:p>
        </p:txBody>
      </p:sp>
      <p:sp>
        <p:nvSpPr>
          <p:cNvPr id="347142" name="Rectangle 6">
            <a:extLst>
              <a:ext uri="{FF2B5EF4-FFF2-40B4-BE49-F238E27FC236}">
                <a16:creationId xmlns:a16="http://schemas.microsoft.com/office/drawing/2014/main" id="{D702DCB3-0AA4-0B63-2B85-80FD3EC6D264}"/>
              </a:ext>
            </a:extLst>
          </p:cNvPr>
          <p:cNvSpPr>
            <a:spLocks noChangeArrowheads="1"/>
          </p:cNvSpPr>
          <p:nvPr/>
        </p:nvSpPr>
        <p:spPr bwMode="auto">
          <a:xfrm>
            <a:off x="0" y="1341438"/>
            <a:ext cx="91440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buFontTx/>
              <a:buChar char="•"/>
            </a:pPr>
            <a:r>
              <a:rPr lang="fr-FR" altLang="fr-FR" sz="2200" b="1">
                <a:solidFill>
                  <a:srgbClr val="0000FF"/>
                </a:solidFill>
              </a:rPr>
              <a:t> Le faisceau olivo-spinal</a:t>
            </a:r>
            <a:r>
              <a:rPr lang="fr-FR" altLang="fr-FR" sz="2200">
                <a:solidFill>
                  <a:srgbClr val="0000FF"/>
                </a:solidFill>
              </a:rPr>
              <a:t> : </a:t>
            </a:r>
          </a:p>
          <a:p>
            <a:pPr algn="just"/>
            <a:endParaRPr lang="fr-FR" altLang="fr-FR" sz="2200">
              <a:solidFill>
                <a:srgbClr val="0000FF"/>
              </a:solidFill>
            </a:endParaRPr>
          </a:p>
          <a:p>
            <a:pPr algn="just"/>
            <a:r>
              <a:rPr lang="fr-FR" altLang="fr-FR" sz="2200"/>
              <a:t>Issu de l'olive de la moelle allongée, il concerne l'activité des muscles synergiques du mouvement du membre supérieur et, de ce fait, n'existe qu'au niveau du renflement cervical de la moelle épinière. Il se place dans le cordon ventral.</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a:extLst>
              <a:ext uri="{FF2B5EF4-FFF2-40B4-BE49-F238E27FC236}">
                <a16:creationId xmlns:a16="http://schemas.microsoft.com/office/drawing/2014/main" id="{174B357B-3E51-C020-9E64-C00A30F2B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0"/>
            <a:ext cx="44719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8165" name="Picture 5">
            <a:extLst>
              <a:ext uri="{FF2B5EF4-FFF2-40B4-BE49-F238E27FC236}">
                <a16:creationId xmlns:a16="http://schemas.microsoft.com/office/drawing/2014/main" id="{BF5B52AF-7876-7842-CBDC-EDDCF36B0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075" y="0"/>
            <a:ext cx="381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166" name="Rectangle 6">
            <a:extLst>
              <a:ext uri="{FF2B5EF4-FFF2-40B4-BE49-F238E27FC236}">
                <a16:creationId xmlns:a16="http://schemas.microsoft.com/office/drawing/2014/main" id="{68526CB6-3B23-F232-7553-97F084013E79}"/>
              </a:ext>
            </a:extLst>
          </p:cNvPr>
          <p:cNvSpPr>
            <a:spLocks noChangeArrowheads="1"/>
          </p:cNvSpPr>
          <p:nvPr/>
        </p:nvSpPr>
        <p:spPr bwMode="auto">
          <a:xfrm>
            <a:off x="5724525" y="4941888"/>
            <a:ext cx="1223963" cy="719137"/>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8167" name="Rectangle 7">
            <a:extLst>
              <a:ext uri="{FF2B5EF4-FFF2-40B4-BE49-F238E27FC236}">
                <a16:creationId xmlns:a16="http://schemas.microsoft.com/office/drawing/2014/main" id="{039CA6C7-C79E-D83D-6838-1EB536AA403D}"/>
              </a:ext>
            </a:extLst>
          </p:cNvPr>
          <p:cNvSpPr>
            <a:spLocks noChangeArrowheads="1"/>
          </p:cNvSpPr>
          <p:nvPr/>
        </p:nvSpPr>
        <p:spPr bwMode="auto">
          <a:xfrm>
            <a:off x="2700338" y="4941888"/>
            <a:ext cx="1727200" cy="719137"/>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2" name="Picture 4">
            <a:extLst>
              <a:ext uri="{FF2B5EF4-FFF2-40B4-BE49-F238E27FC236}">
                <a16:creationId xmlns:a16="http://schemas.microsoft.com/office/drawing/2014/main" id="{EC8B59CB-4690-F810-00AA-A9919495C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8175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50213" name="Text Box 5">
            <a:extLst>
              <a:ext uri="{FF2B5EF4-FFF2-40B4-BE49-F238E27FC236}">
                <a16:creationId xmlns:a16="http://schemas.microsoft.com/office/drawing/2014/main" id="{2F820F22-822A-A42F-E1FF-70BFF890B934}"/>
              </a:ext>
            </a:extLst>
          </p:cNvPr>
          <p:cNvSpPr txBox="1">
            <a:spLocks noChangeArrowheads="1"/>
          </p:cNvSpPr>
          <p:nvPr/>
        </p:nvSpPr>
        <p:spPr bwMode="auto">
          <a:xfrm>
            <a:off x="0" y="58054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t>Voies extra-pyramidales dans le tronc cérébral</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a:extLst>
              <a:ext uri="{FF2B5EF4-FFF2-40B4-BE49-F238E27FC236}">
                <a16:creationId xmlns:a16="http://schemas.microsoft.com/office/drawing/2014/main" id="{22F9B05A-E287-D6C8-C685-2F04420FA51C}"/>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2400" y="188913"/>
            <a:ext cx="4398963" cy="6553200"/>
          </a:xfrm>
          <a:prstGeom prst="rect">
            <a:avLst/>
          </a:prstGeom>
          <a:noFill/>
          <a:extLst>
            <a:ext uri="{909E8E84-426E-40DD-AFC4-6F175D3DCCD1}">
              <a14:hiddenFill xmlns:a14="http://schemas.microsoft.com/office/drawing/2010/main">
                <a:solidFill>
                  <a:srgbClr val="FFFFFF"/>
                </a:solidFill>
              </a14:hiddenFill>
            </a:ext>
          </a:extLst>
        </p:spPr>
      </p:pic>
      <p:pic>
        <p:nvPicPr>
          <p:cNvPr id="351237" name="Picture 5">
            <a:extLst>
              <a:ext uri="{FF2B5EF4-FFF2-40B4-BE49-F238E27FC236}">
                <a16:creationId xmlns:a16="http://schemas.microsoft.com/office/drawing/2014/main" id="{605FAE0C-BC5C-50C4-9B72-E2E8D4B21489}"/>
              </a:ext>
            </a:extLst>
          </p:cNvPr>
          <p:cNvPicPr>
            <a:picLocks noChangeAspect="1" noChangeArrowheads="1"/>
          </p:cNvPicPr>
          <p:nvPr/>
        </p:nvPicPr>
        <p:blipFill>
          <a:blip r:embed="rId3">
            <a:lum bright="-24000" contrast="42000"/>
            <a:extLst>
              <a:ext uri="{28A0092B-C50C-407E-A947-70E740481C1C}">
                <a14:useLocalDpi xmlns:a14="http://schemas.microsoft.com/office/drawing/2010/main" val="0"/>
              </a:ext>
            </a:extLst>
          </a:blip>
          <a:srcRect/>
          <a:stretch>
            <a:fillRect/>
          </a:stretch>
        </p:blipFill>
        <p:spPr bwMode="auto">
          <a:xfrm>
            <a:off x="4648200" y="4614863"/>
            <a:ext cx="4419600" cy="2198687"/>
          </a:xfrm>
          <a:prstGeom prst="rect">
            <a:avLst/>
          </a:prstGeom>
          <a:noFill/>
          <a:extLst>
            <a:ext uri="{909E8E84-426E-40DD-AFC4-6F175D3DCCD1}">
              <a14:hiddenFill xmlns:a14="http://schemas.microsoft.com/office/drawing/2010/main">
                <a:solidFill>
                  <a:srgbClr val="FFFFFF"/>
                </a:solidFill>
              </a14:hiddenFill>
            </a:ext>
          </a:extLst>
        </p:spPr>
      </p:pic>
      <p:sp>
        <p:nvSpPr>
          <p:cNvPr id="351238" name="AutoShape 6">
            <a:extLst>
              <a:ext uri="{FF2B5EF4-FFF2-40B4-BE49-F238E27FC236}">
                <a16:creationId xmlns:a16="http://schemas.microsoft.com/office/drawing/2014/main" id="{2BE3EED9-442E-7EA0-9341-EA902DECD186}"/>
              </a:ext>
            </a:extLst>
          </p:cNvPr>
          <p:cNvSpPr>
            <a:spLocks noChangeArrowheads="1"/>
          </p:cNvSpPr>
          <p:nvPr/>
        </p:nvSpPr>
        <p:spPr bwMode="auto">
          <a:xfrm>
            <a:off x="2057400" y="6477000"/>
            <a:ext cx="2667000" cy="152400"/>
          </a:xfrm>
          <a:prstGeom prst="rightArrow">
            <a:avLst>
              <a:gd name="adj1" fmla="val 50000"/>
              <a:gd name="adj2" fmla="val 437500"/>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ltLang="fr-FR">
              <a:solidFill>
                <a:srgbClr val="0000FF"/>
              </a:solidFill>
            </a:endParaRPr>
          </a:p>
        </p:txBody>
      </p:sp>
      <p:sp>
        <p:nvSpPr>
          <p:cNvPr id="351239" name="Oval 7">
            <a:extLst>
              <a:ext uri="{FF2B5EF4-FFF2-40B4-BE49-F238E27FC236}">
                <a16:creationId xmlns:a16="http://schemas.microsoft.com/office/drawing/2014/main" id="{23F53D14-0BBB-C119-593D-79BB588CC7BE}"/>
              </a:ext>
            </a:extLst>
          </p:cNvPr>
          <p:cNvSpPr>
            <a:spLocks noChangeArrowheads="1"/>
          </p:cNvSpPr>
          <p:nvPr/>
        </p:nvSpPr>
        <p:spPr bwMode="auto">
          <a:xfrm>
            <a:off x="7667625" y="6237288"/>
            <a:ext cx="649288" cy="1444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1240" name="Line 8">
            <a:extLst>
              <a:ext uri="{FF2B5EF4-FFF2-40B4-BE49-F238E27FC236}">
                <a16:creationId xmlns:a16="http://schemas.microsoft.com/office/drawing/2014/main" id="{5E78F5A0-AE52-FDC7-1B22-339D47A32860}"/>
              </a:ext>
            </a:extLst>
          </p:cNvPr>
          <p:cNvSpPr>
            <a:spLocks noChangeShapeType="1"/>
          </p:cNvSpPr>
          <p:nvPr/>
        </p:nvSpPr>
        <p:spPr bwMode="auto">
          <a:xfrm>
            <a:off x="7308850" y="4365625"/>
            <a:ext cx="360363" cy="19446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1241" name="Text Box 9">
            <a:extLst>
              <a:ext uri="{FF2B5EF4-FFF2-40B4-BE49-F238E27FC236}">
                <a16:creationId xmlns:a16="http://schemas.microsoft.com/office/drawing/2014/main" id="{FBAAA6FC-442E-22DC-F9FC-E64AFC11019D}"/>
              </a:ext>
            </a:extLst>
          </p:cNvPr>
          <p:cNvSpPr txBox="1">
            <a:spLocks noChangeArrowheads="1"/>
          </p:cNvSpPr>
          <p:nvPr/>
        </p:nvSpPr>
        <p:spPr bwMode="auto">
          <a:xfrm>
            <a:off x="6588125" y="3644900"/>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FF0000"/>
                </a:solidFill>
              </a:rPr>
              <a:t>Récepteur nicotinique</a:t>
            </a:r>
          </a:p>
        </p:txBody>
      </p:sp>
      <p:sp>
        <p:nvSpPr>
          <p:cNvPr id="351242" name="Text Box 10">
            <a:extLst>
              <a:ext uri="{FF2B5EF4-FFF2-40B4-BE49-F238E27FC236}">
                <a16:creationId xmlns:a16="http://schemas.microsoft.com/office/drawing/2014/main" id="{6EEB02A8-D5EA-DC95-DCE3-547A8BA622C0}"/>
              </a:ext>
            </a:extLst>
          </p:cNvPr>
          <p:cNvSpPr txBox="1">
            <a:spLocks noChangeArrowheads="1"/>
          </p:cNvSpPr>
          <p:nvPr/>
        </p:nvSpPr>
        <p:spPr bwMode="auto">
          <a:xfrm>
            <a:off x="5076825" y="620713"/>
            <a:ext cx="4067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Puis, l’Influx nerveux est communiqué aux motoneurones….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2">
            <a:extLst>
              <a:ext uri="{FF2B5EF4-FFF2-40B4-BE49-F238E27FC236}">
                <a16:creationId xmlns:a16="http://schemas.microsoft.com/office/drawing/2014/main" id="{0CA26743-BC75-E16B-DC20-870AE7A869D4}"/>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(5)</a:t>
            </a:r>
          </a:p>
        </p:txBody>
      </p:sp>
      <p:sp>
        <p:nvSpPr>
          <p:cNvPr id="278531" name="Text Box 3">
            <a:extLst>
              <a:ext uri="{FF2B5EF4-FFF2-40B4-BE49-F238E27FC236}">
                <a16:creationId xmlns:a16="http://schemas.microsoft.com/office/drawing/2014/main" id="{7906639A-5AED-D5D9-5709-69D8ED73C661}"/>
              </a:ext>
            </a:extLst>
          </p:cNvPr>
          <p:cNvSpPr txBox="1">
            <a:spLocks noChangeArrowheads="1"/>
          </p:cNvSpPr>
          <p:nvPr/>
        </p:nvSpPr>
        <p:spPr bwMode="auto">
          <a:xfrm>
            <a:off x="144463" y="1346200"/>
            <a:ext cx="89646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Corps calleux :</a:t>
            </a:r>
            <a:r>
              <a:rPr lang="fr-FR" altLang="fr-FR" sz="2200" b="1"/>
              <a:t> </a:t>
            </a:r>
            <a:r>
              <a:rPr lang="fr-FR" altLang="fr-FR" sz="2200"/>
              <a:t>fait la connexion entre les 2 hémisphères</a:t>
            </a:r>
          </a:p>
        </p:txBody>
      </p:sp>
      <p:sp>
        <p:nvSpPr>
          <p:cNvPr id="278532" name="Text Box 4">
            <a:extLst>
              <a:ext uri="{FF2B5EF4-FFF2-40B4-BE49-F238E27FC236}">
                <a16:creationId xmlns:a16="http://schemas.microsoft.com/office/drawing/2014/main" id="{5B75F9DC-3DC6-085B-6CB7-02107D582F5F}"/>
              </a:ext>
            </a:extLst>
          </p:cNvPr>
          <p:cNvSpPr txBox="1">
            <a:spLocks noChangeArrowheads="1"/>
          </p:cNvSpPr>
          <p:nvPr/>
        </p:nvSpPr>
        <p:spPr bwMode="auto">
          <a:xfrm>
            <a:off x="144463" y="2838450"/>
            <a:ext cx="8964612"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Septum  pellucidum :</a:t>
            </a:r>
            <a:r>
              <a:rPr lang="fr-FR" altLang="fr-FR" sz="2200"/>
              <a:t> structure membranaire sous le corps calleux. Il sépare deux espaces internes appelés </a:t>
            </a:r>
            <a:r>
              <a:rPr lang="fr-FR" altLang="fr-FR" sz="2200" b="1">
                <a:solidFill>
                  <a:srgbClr val="0000FF"/>
                </a:solidFill>
              </a:rPr>
              <a:t>ventricules cérébraux latéraux</a:t>
            </a:r>
            <a:r>
              <a:rPr lang="fr-FR" altLang="fr-FR" sz="2200"/>
              <a:t>, remplis de LCR.</a:t>
            </a:r>
          </a:p>
        </p:txBody>
      </p:sp>
      <p:sp>
        <p:nvSpPr>
          <p:cNvPr id="278533" name="Text Box 5">
            <a:extLst>
              <a:ext uri="{FF2B5EF4-FFF2-40B4-BE49-F238E27FC236}">
                <a16:creationId xmlns:a16="http://schemas.microsoft.com/office/drawing/2014/main" id="{2F10896C-435C-95FD-4D87-A2591D71DE54}"/>
              </a:ext>
            </a:extLst>
          </p:cNvPr>
          <p:cNvSpPr txBox="1">
            <a:spLocks noChangeArrowheads="1"/>
          </p:cNvSpPr>
          <p:nvPr/>
        </p:nvSpPr>
        <p:spPr bwMode="auto">
          <a:xfrm>
            <a:off x="107950" y="4972050"/>
            <a:ext cx="8964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Thalamus :</a:t>
            </a:r>
            <a:r>
              <a:rPr lang="fr-FR" altLang="fr-FR" sz="2200"/>
              <a:t> sous le corps calleux et le septum pellucidum. Traite les infos provenant des sens.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90" name="Rectangle 18">
            <a:extLst>
              <a:ext uri="{FF2B5EF4-FFF2-40B4-BE49-F238E27FC236}">
                <a16:creationId xmlns:a16="http://schemas.microsoft.com/office/drawing/2014/main" id="{DE5799B6-42D8-AB55-BEB8-216C9CDDC9A4}"/>
              </a:ext>
            </a:extLst>
          </p:cNvPr>
          <p:cNvSpPr>
            <a:spLocks noChangeArrowheads="1"/>
          </p:cNvSpPr>
          <p:nvPr/>
        </p:nvSpPr>
        <p:spPr bwMode="auto">
          <a:xfrm>
            <a:off x="1152525" y="2708275"/>
            <a:ext cx="673258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4400" b="1"/>
              <a:t>5. Muscles et contraction musculaire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7" name="Text Box 5">
            <a:extLst>
              <a:ext uri="{FF2B5EF4-FFF2-40B4-BE49-F238E27FC236}">
                <a16:creationId xmlns:a16="http://schemas.microsoft.com/office/drawing/2014/main" id="{4B35B82A-089F-5613-3C59-9563E7E2F9E0}"/>
              </a:ext>
            </a:extLst>
          </p:cNvPr>
          <p:cNvSpPr txBox="1">
            <a:spLocks noChangeArrowheads="1"/>
          </p:cNvSpPr>
          <p:nvPr/>
        </p:nvSpPr>
        <p:spPr bwMode="auto">
          <a:xfrm>
            <a:off x="0" y="1825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5.1. Caractéristiques générales du tissu musculaire</a:t>
            </a:r>
          </a:p>
        </p:txBody>
      </p:sp>
      <p:sp>
        <p:nvSpPr>
          <p:cNvPr id="356359" name="Rectangle 7">
            <a:extLst>
              <a:ext uri="{FF2B5EF4-FFF2-40B4-BE49-F238E27FC236}">
                <a16:creationId xmlns:a16="http://schemas.microsoft.com/office/drawing/2014/main" id="{E68BD726-3AB5-EA50-CC73-FA16560571E8}"/>
              </a:ext>
            </a:extLst>
          </p:cNvPr>
          <p:cNvSpPr>
            <a:spLocks noChangeArrowheads="1"/>
          </p:cNvSpPr>
          <p:nvPr/>
        </p:nvSpPr>
        <p:spPr bwMode="auto">
          <a:xfrm>
            <a:off x="0" y="3779838"/>
            <a:ext cx="9144000" cy="23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2800">
                <a:latin typeface="Arial Unicode MS" panose="020B0604020202020204" pitchFamily="34" charset="-128"/>
                <a:cs typeface="Times New Roman" panose="02020603050405020304" pitchFamily="18" charset="0"/>
              </a:rPr>
              <a:t>Les cellules ont une forme allongée = fibres musculaires</a:t>
            </a:r>
          </a:p>
          <a:p>
            <a:pPr algn="just"/>
            <a:endParaRPr lang="fr-FR" altLang="fr-FR" sz="2800">
              <a:latin typeface="Arial Unicode MS" panose="020B0604020202020204" pitchFamily="34" charset="-128"/>
              <a:cs typeface="Times New Roman" panose="02020603050405020304" pitchFamily="18" charset="0"/>
            </a:endParaRPr>
          </a:p>
          <a:p>
            <a:pPr algn="just"/>
            <a:r>
              <a:rPr lang="fr-FR" altLang="fr-FR" sz="2800">
                <a:latin typeface="Arial Unicode MS" panose="020B0604020202020204" pitchFamily="34" charset="-128"/>
                <a:cs typeface="Times New Roman" panose="02020603050405020304" pitchFamily="18" charset="0"/>
              </a:rPr>
              <a:t>La contraction est assurée grâce à des myofilaments (actine et myosine)</a:t>
            </a:r>
          </a:p>
        </p:txBody>
      </p:sp>
      <p:sp>
        <p:nvSpPr>
          <p:cNvPr id="356360" name="Text Box 8">
            <a:extLst>
              <a:ext uri="{FF2B5EF4-FFF2-40B4-BE49-F238E27FC236}">
                <a16:creationId xmlns:a16="http://schemas.microsoft.com/office/drawing/2014/main" id="{80570CFE-EA7D-9D4A-C20D-80E064865289}"/>
              </a:ext>
            </a:extLst>
          </p:cNvPr>
          <p:cNvSpPr txBox="1">
            <a:spLocks noChangeArrowheads="1"/>
          </p:cNvSpPr>
          <p:nvPr/>
        </p:nvSpPr>
        <p:spPr bwMode="auto">
          <a:xfrm>
            <a:off x="0" y="908050"/>
            <a:ext cx="91440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a:t>Il existe plusieurs types de tissu musculaire :</a:t>
            </a:r>
          </a:p>
          <a:p>
            <a:pPr algn="ctr">
              <a:spcBef>
                <a:spcPct val="50000"/>
              </a:spcBef>
            </a:pPr>
            <a:r>
              <a:rPr lang="fr-FR" altLang="fr-FR" sz="2800"/>
              <a:t>muscle squelettique, muscle cardiaque et muscle lisse</a:t>
            </a:r>
          </a:p>
        </p:txBody>
      </p:sp>
      <p:sp>
        <p:nvSpPr>
          <p:cNvPr id="356361" name="Text Box 9">
            <a:extLst>
              <a:ext uri="{FF2B5EF4-FFF2-40B4-BE49-F238E27FC236}">
                <a16:creationId xmlns:a16="http://schemas.microsoft.com/office/drawing/2014/main" id="{72ED778B-63E4-2D91-EDFD-A57906501640}"/>
              </a:ext>
            </a:extLst>
          </p:cNvPr>
          <p:cNvSpPr txBox="1">
            <a:spLocks noChangeArrowheads="1"/>
          </p:cNvSpPr>
          <p:nvPr/>
        </p:nvSpPr>
        <p:spPr bwMode="auto">
          <a:xfrm>
            <a:off x="36513" y="2765425"/>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Les points communs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Rectangle 4">
            <a:extLst>
              <a:ext uri="{FF2B5EF4-FFF2-40B4-BE49-F238E27FC236}">
                <a16:creationId xmlns:a16="http://schemas.microsoft.com/office/drawing/2014/main" id="{61425813-333F-CDC3-1288-C39E4BB6BBB9}"/>
              </a:ext>
            </a:extLst>
          </p:cNvPr>
          <p:cNvSpPr>
            <a:spLocks noChangeArrowheads="1"/>
          </p:cNvSpPr>
          <p:nvPr/>
        </p:nvSpPr>
        <p:spPr bwMode="auto">
          <a:xfrm>
            <a:off x="0" y="2060575"/>
            <a:ext cx="8991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2800" b="1" u="sng">
                <a:solidFill>
                  <a:srgbClr val="FF0000"/>
                </a:solidFill>
                <a:latin typeface="Arial Unicode MS" panose="020B0604020202020204" pitchFamily="34" charset="-128"/>
                <a:cs typeface="Times New Roman" panose="02020603050405020304" pitchFamily="18" charset="0"/>
              </a:rPr>
              <a:t>Tissu musculaire squelettique</a:t>
            </a:r>
            <a:r>
              <a:rPr lang="fr-FR" altLang="fr-FR" sz="2800" b="1">
                <a:solidFill>
                  <a:srgbClr val="FF0000"/>
                </a:solidFill>
                <a:latin typeface="Arial Unicode MS" panose="020B0604020202020204" pitchFamily="34" charset="-128"/>
                <a:cs typeface="Times New Roman" panose="02020603050405020304" pitchFamily="18" charset="0"/>
              </a:rPr>
              <a:t> :</a:t>
            </a:r>
            <a:r>
              <a:rPr lang="fr-FR" altLang="fr-FR" sz="2800" b="1">
                <a:latin typeface="Arial Unicode MS" panose="020B0604020202020204" pitchFamily="34" charset="-128"/>
                <a:cs typeface="Times New Roman" panose="02020603050405020304" pitchFamily="18" charset="0"/>
              </a:rPr>
              <a:t> </a:t>
            </a:r>
            <a:r>
              <a:rPr lang="fr-FR" altLang="fr-FR" sz="2400">
                <a:latin typeface="Arial Unicode MS" panose="020B0604020202020204" pitchFamily="34" charset="-128"/>
                <a:cs typeface="Times New Roman" panose="02020603050405020304" pitchFamily="18" charset="0"/>
              </a:rPr>
              <a:t>= les muscles striés</a:t>
            </a:r>
            <a:endParaRPr lang="fr-FR" altLang="fr-FR" sz="2400" b="1">
              <a:latin typeface="Arial Unicode MS" panose="020B0604020202020204" pitchFamily="34" charset="-128"/>
              <a:cs typeface="Times New Roman" panose="02020603050405020304" pitchFamily="18" charset="0"/>
            </a:endParaRPr>
          </a:p>
          <a:p>
            <a:pPr lvl="1" algn="just"/>
            <a:r>
              <a:rPr lang="fr-FR" altLang="fr-FR" sz="2400">
                <a:latin typeface="Arial Unicode MS" panose="020B0604020202020204" pitchFamily="34" charset="-128"/>
                <a:cs typeface="Times New Roman" panose="02020603050405020304" pitchFamily="18" charset="0"/>
              </a:rPr>
              <a:t>sous la forme de muscles squelettiques (recouvre le squelette osseux et s’y attache)</a:t>
            </a:r>
          </a:p>
          <a:p>
            <a:pPr lvl="1" algn="just"/>
            <a:r>
              <a:rPr lang="fr-FR" altLang="fr-FR" sz="2400">
                <a:latin typeface="Arial Unicode MS" panose="020B0604020202020204" pitchFamily="34" charset="-128"/>
                <a:cs typeface="Times New Roman" panose="02020603050405020304" pitchFamily="18" charset="0"/>
              </a:rPr>
              <a:t>fibres musculaires squelettiques = les + longues (forment des stries)</a:t>
            </a:r>
          </a:p>
          <a:p>
            <a:pPr lvl="1" algn="just"/>
            <a:r>
              <a:rPr lang="fr-FR" altLang="fr-FR" sz="2400">
                <a:latin typeface="Arial Unicode MS" panose="020B0604020202020204" pitchFamily="34" charset="-128"/>
                <a:cs typeface="Times New Roman" panose="02020603050405020304" pitchFamily="18" charset="0"/>
              </a:rPr>
              <a:t>plusieurs noyaux par fibre (= par cellule)</a:t>
            </a:r>
          </a:p>
          <a:p>
            <a:pPr lvl="1" algn="just"/>
            <a:r>
              <a:rPr lang="fr-FR" altLang="fr-FR" sz="2400">
                <a:latin typeface="Arial Unicode MS" panose="020B0604020202020204" pitchFamily="34" charset="-128"/>
                <a:cs typeface="Times New Roman" panose="02020603050405020304" pitchFamily="18" charset="0"/>
              </a:rPr>
              <a:t>peuvent être maîtrisées volontairement </a:t>
            </a:r>
          </a:p>
          <a:p>
            <a:pPr lvl="1" algn="just"/>
            <a:r>
              <a:rPr lang="fr-FR" altLang="fr-FR" sz="2400">
                <a:latin typeface="Arial Unicode MS" panose="020B0604020202020204" pitchFamily="34" charset="-128"/>
                <a:cs typeface="Times New Roman" panose="02020603050405020304" pitchFamily="18" charset="0"/>
              </a:rPr>
              <a:t>peuvent se contracter rapidement, et avec une grande force</a:t>
            </a:r>
          </a:p>
          <a:p>
            <a:pPr lvl="1" algn="just"/>
            <a:r>
              <a:rPr lang="fr-FR" altLang="fr-FR" sz="2400">
                <a:latin typeface="Arial Unicode MS" panose="020B0604020202020204" pitchFamily="34" charset="-128"/>
                <a:cs typeface="Times New Roman" panose="02020603050405020304" pitchFamily="18" charset="0"/>
              </a:rPr>
              <a:t> sont très fatigables</a:t>
            </a:r>
          </a:p>
        </p:txBody>
      </p:sp>
      <p:sp>
        <p:nvSpPr>
          <p:cNvPr id="359431" name="Text Box 7">
            <a:extLst>
              <a:ext uri="{FF2B5EF4-FFF2-40B4-BE49-F238E27FC236}">
                <a16:creationId xmlns:a16="http://schemas.microsoft.com/office/drawing/2014/main" id="{0EAEE7C6-71E9-5639-1F12-A3875B3D6026}"/>
              </a:ext>
            </a:extLst>
          </p:cNvPr>
          <p:cNvSpPr txBox="1">
            <a:spLocks noChangeArrowheads="1"/>
          </p:cNvSpPr>
          <p:nvPr/>
        </p:nvSpPr>
        <p:spPr bwMode="auto">
          <a:xfrm>
            <a:off x="0" y="549275"/>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Les différences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2" name="Rectangle 4">
            <a:extLst>
              <a:ext uri="{FF2B5EF4-FFF2-40B4-BE49-F238E27FC236}">
                <a16:creationId xmlns:a16="http://schemas.microsoft.com/office/drawing/2014/main" id="{8F69FAF5-B8DE-3379-9DE7-4DB172542159}"/>
              </a:ext>
            </a:extLst>
          </p:cNvPr>
          <p:cNvSpPr>
            <a:spLocks noChangeArrowheads="1"/>
          </p:cNvSpPr>
          <p:nvPr/>
        </p:nvSpPr>
        <p:spPr bwMode="auto">
          <a:xfrm>
            <a:off x="0" y="1052513"/>
            <a:ext cx="89916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2800" b="1" u="sng">
                <a:solidFill>
                  <a:srgbClr val="FF0000"/>
                </a:solidFill>
                <a:latin typeface="Arial Unicode MS" panose="020B0604020202020204" pitchFamily="34" charset="-128"/>
                <a:cs typeface="Times New Roman" panose="02020603050405020304" pitchFamily="18" charset="0"/>
              </a:rPr>
              <a:t>Le tissu musculaire cardiaque</a:t>
            </a:r>
            <a:r>
              <a:rPr lang="fr-FR" altLang="fr-FR" sz="2800" u="sng">
                <a:solidFill>
                  <a:srgbClr val="FF0000"/>
                </a:solidFill>
                <a:latin typeface="Arial Unicode MS" panose="020B0604020202020204" pitchFamily="34" charset="-128"/>
                <a:cs typeface="Times New Roman" panose="02020603050405020304" pitchFamily="18" charset="0"/>
              </a:rPr>
              <a:t> :</a:t>
            </a:r>
            <a:r>
              <a:rPr lang="fr-FR" altLang="fr-FR" sz="2800">
                <a:latin typeface="Arial Unicode MS" panose="020B0604020202020204" pitchFamily="34" charset="-128"/>
                <a:cs typeface="Times New Roman" panose="02020603050405020304" pitchFamily="18" charset="0"/>
              </a:rPr>
              <a:t> </a:t>
            </a:r>
          </a:p>
          <a:p>
            <a:pPr lvl="1" algn="just"/>
            <a:r>
              <a:rPr lang="fr-FR" altLang="fr-FR" sz="2400">
                <a:latin typeface="Arial Unicode MS" panose="020B0604020202020204" pitchFamily="34" charset="-128"/>
                <a:cs typeface="Times New Roman" panose="02020603050405020304" pitchFamily="18" charset="0"/>
              </a:rPr>
              <a:t>n’existe que dans le cœur (myocarde) </a:t>
            </a:r>
          </a:p>
          <a:p>
            <a:pPr lvl="1" algn="just"/>
            <a:r>
              <a:rPr lang="fr-FR" altLang="fr-FR" sz="2400">
                <a:latin typeface="Arial Unicode MS" panose="020B0604020202020204" pitchFamily="34" charset="-128"/>
                <a:cs typeface="Times New Roman" panose="02020603050405020304" pitchFamily="18" charset="0"/>
              </a:rPr>
              <a:t>strié, </a:t>
            </a:r>
          </a:p>
          <a:p>
            <a:pPr lvl="1" algn="just"/>
            <a:r>
              <a:rPr lang="fr-FR" altLang="fr-FR" sz="2400">
                <a:latin typeface="Arial Unicode MS" panose="020B0604020202020204" pitchFamily="34" charset="-128"/>
                <a:cs typeface="Times New Roman" panose="02020603050405020304" pitchFamily="18" charset="0"/>
              </a:rPr>
              <a:t>contraction involontaire</a:t>
            </a:r>
          </a:p>
          <a:p>
            <a:pPr lvl="1" algn="just"/>
            <a:r>
              <a:rPr lang="fr-FR" altLang="fr-FR" sz="2400">
                <a:latin typeface="Arial Unicode MS" panose="020B0604020202020204" pitchFamily="34" charset="-128"/>
                <a:cs typeface="Times New Roman" panose="02020603050405020304" pitchFamily="18" charset="0"/>
              </a:rPr>
              <a:t>généralement, un noyau par fibre</a:t>
            </a:r>
          </a:p>
          <a:p>
            <a:pPr lvl="1" algn="just"/>
            <a:endParaRPr lang="fr-FR" altLang="fr-FR" sz="2400">
              <a:latin typeface="Arial Unicode MS" panose="020B0604020202020204" pitchFamily="34" charset="-128"/>
              <a:cs typeface="Times New Roman" panose="02020603050405020304" pitchFamily="18" charset="0"/>
            </a:endParaRPr>
          </a:p>
          <a:p>
            <a:pPr lvl="1" algn="just"/>
            <a:endParaRPr lang="fr-FR" altLang="fr-FR" sz="2400">
              <a:latin typeface="Arial Unicode MS" panose="020B0604020202020204" pitchFamily="34" charset="-128"/>
              <a:cs typeface="Times New Roman" panose="02020603050405020304" pitchFamily="18" charset="0"/>
            </a:endParaRPr>
          </a:p>
          <a:p>
            <a:pPr algn="just"/>
            <a:r>
              <a:rPr lang="fr-FR" altLang="fr-FR" sz="2800" b="1" u="sng">
                <a:solidFill>
                  <a:srgbClr val="FF0000"/>
                </a:solidFill>
                <a:latin typeface="Arial Unicode MS" panose="020B0604020202020204" pitchFamily="34" charset="-128"/>
                <a:cs typeface="Times New Roman" panose="02020603050405020304" pitchFamily="18" charset="0"/>
              </a:rPr>
              <a:t>Le tissu musculaire lisse</a:t>
            </a:r>
            <a:r>
              <a:rPr lang="fr-FR" altLang="fr-FR" sz="2800" u="sng">
                <a:solidFill>
                  <a:srgbClr val="FF0000"/>
                </a:solidFill>
                <a:latin typeface="Arial Unicode MS" panose="020B0604020202020204" pitchFamily="34" charset="-128"/>
                <a:cs typeface="Times New Roman" panose="02020603050405020304" pitchFamily="18" charset="0"/>
              </a:rPr>
              <a:t> :</a:t>
            </a:r>
            <a:r>
              <a:rPr lang="fr-FR" altLang="fr-FR" sz="2800">
                <a:solidFill>
                  <a:srgbClr val="FF0000"/>
                </a:solidFill>
                <a:latin typeface="Arial Unicode MS" panose="020B0604020202020204" pitchFamily="34" charset="-128"/>
                <a:cs typeface="Times New Roman" panose="02020603050405020304" pitchFamily="18" charset="0"/>
              </a:rPr>
              <a:t> </a:t>
            </a:r>
          </a:p>
          <a:p>
            <a:pPr lvl="1" algn="just"/>
            <a:r>
              <a:rPr lang="fr-FR" altLang="fr-FR" sz="2400">
                <a:latin typeface="Arial Unicode MS" panose="020B0604020202020204" pitchFamily="34" charset="-128"/>
                <a:cs typeface="Times New Roman" panose="02020603050405020304" pitchFamily="18" charset="0"/>
              </a:rPr>
              <a:t>dans les organes viscéraux creux et vaisseaux sanguins</a:t>
            </a:r>
          </a:p>
          <a:p>
            <a:pPr lvl="1" algn="just"/>
            <a:r>
              <a:rPr lang="fr-FR" altLang="fr-FR" sz="2400">
                <a:latin typeface="Arial Unicode MS" panose="020B0604020202020204" pitchFamily="34" charset="-128"/>
                <a:cs typeface="Times New Roman" panose="02020603050405020304" pitchFamily="18" charset="0"/>
              </a:rPr>
              <a:t>non strié, </a:t>
            </a:r>
          </a:p>
          <a:p>
            <a:pPr lvl="1" algn="just"/>
            <a:r>
              <a:rPr lang="fr-FR" altLang="fr-FR" sz="2400">
                <a:latin typeface="Arial Unicode MS" panose="020B0604020202020204" pitchFamily="34" charset="-128"/>
                <a:cs typeface="Times New Roman" panose="02020603050405020304" pitchFamily="18" charset="0"/>
              </a:rPr>
              <a:t>involontaires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6" name="Text Box 4">
            <a:extLst>
              <a:ext uri="{FF2B5EF4-FFF2-40B4-BE49-F238E27FC236}">
                <a16:creationId xmlns:a16="http://schemas.microsoft.com/office/drawing/2014/main" id="{4B0C1B99-04D4-3306-479A-E1D8A2793C32}"/>
              </a:ext>
            </a:extLst>
          </p:cNvPr>
          <p:cNvSpPr txBox="1">
            <a:spLocks noChangeArrowheads="1"/>
          </p:cNvSpPr>
          <p:nvPr/>
        </p:nvSpPr>
        <p:spPr bwMode="auto">
          <a:xfrm>
            <a:off x="36513" y="1889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Généralités sur le tissu musculaire strié squelettique</a:t>
            </a:r>
          </a:p>
        </p:txBody>
      </p:sp>
      <p:sp>
        <p:nvSpPr>
          <p:cNvPr id="361477" name="Text Box 5">
            <a:extLst>
              <a:ext uri="{FF2B5EF4-FFF2-40B4-BE49-F238E27FC236}">
                <a16:creationId xmlns:a16="http://schemas.microsoft.com/office/drawing/2014/main" id="{C511E7A3-0E39-5B18-F0D1-F58A7C71A7BD}"/>
              </a:ext>
            </a:extLst>
          </p:cNvPr>
          <p:cNvSpPr txBox="1">
            <a:spLocks noChangeArrowheads="1"/>
          </p:cNvSpPr>
          <p:nvPr/>
        </p:nvSpPr>
        <p:spPr bwMode="auto">
          <a:xfrm>
            <a:off x="71438" y="1125538"/>
            <a:ext cx="89646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a:t>
            </a:r>
            <a:r>
              <a:rPr lang="fr-FR" altLang="fr-FR" sz="2400" u="sng"/>
              <a:t>Il a plusieurs rôles :</a:t>
            </a:r>
            <a:r>
              <a:rPr lang="fr-FR" altLang="fr-FR" sz="2400"/>
              <a:t> mouvement, maintien de la posture, stabilisation des articulations et production de chaleur</a:t>
            </a:r>
          </a:p>
        </p:txBody>
      </p:sp>
      <p:sp>
        <p:nvSpPr>
          <p:cNvPr id="361480" name="Text Box 8">
            <a:extLst>
              <a:ext uri="{FF2B5EF4-FFF2-40B4-BE49-F238E27FC236}">
                <a16:creationId xmlns:a16="http://schemas.microsoft.com/office/drawing/2014/main" id="{48742F42-6C61-95C6-9F4D-B1DDED06C40A}"/>
              </a:ext>
            </a:extLst>
          </p:cNvPr>
          <p:cNvSpPr txBox="1">
            <a:spLocks noChangeArrowheads="1"/>
          </p:cNvSpPr>
          <p:nvPr/>
        </p:nvSpPr>
        <p:spPr bwMode="auto">
          <a:xfrm>
            <a:off x="34925" y="2427288"/>
            <a:ext cx="8928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u="sng"/>
              <a:t> Excitabilité :</a:t>
            </a:r>
            <a:r>
              <a:rPr lang="fr-FR" altLang="fr-FR" sz="2400"/>
              <a:t> capable de percevoir un stimulus et d’y répondre</a:t>
            </a:r>
          </a:p>
        </p:txBody>
      </p:sp>
      <p:sp>
        <p:nvSpPr>
          <p:cNvPr id="361481" name="Text Box 9">
            <a:extLst>
              <a:ext uri="{FF2B5EF4-FFF2-40B4-BE49-F238E27FC236}">
                <a16:creationId xmlns:a16="http://schemas.microsoft.com/office/drawing/2014/main" id="{DF04A676-BC44-6E84-59E8-64781B8AE788}"/>
              </a:ext>
            </a:extLst>
          </p:cNvPr>
          <p:cNvSpPr txBox="1">
            <a:spLocks noChangeArrowheads="1"/>
          </p:cNvSpPr>
          <p:nvPr/>
        </p:nvSpPr>
        <p:spPr bwMode="auto">
          <a:xfrm>
            <a:off x="34925" y="3141663"/>
            <a:ext cx="8928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a:t>
            </a:r>
            <a:r>
              <a:rPr lang="fr-FR" altLang="fr-FR" sz="2400" u="sng"/>
              <a:t>Contractilité :</a:t>
            </a:r>
            <a:r>
              <a:rPr lang="fr-FR" altLang="fr-FR" sz="2400"/>
              <a:t> capable de contracter avec force en présence d’une stimulation appropriée</a:t>
            </a:r>
          </a:p>
        </p:txBody>
      </p:sp>
      <p:sp>
        <p:nvSpPr>
          <p:cNvPr id="361483" name="Text Box 11">
            <a:extLst>
              <a:ext uri="{FF2B5EF4-FFF2-40B4-BE49-F238E27FC236}">
                <a16:creationId xmlns:a16="http://schemas.microsoft.com/office/drawing/2014/main" id="{DD7B5AC2-1D8E-8453-8598-56C37D13801B}"/>
              </a:ext>
            </a:extLst>
          </p:cNvPr>
          <p:cNvSpPr txBox="1">
            <a:spLocks noChangeArrowheads="1"/>
          </p:cNvSpPr>
          <p:nvPr/>
        </p:nvSpPr>
        <p:spPr bwMode="auto">
          <a:xfrm>
            <a:off x="34925" y="4378325"/>
            <a:ext cx="8928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u="sng"/>
              <a:t> Extensibilité :</a:t>
            </a:r>
            <a:r>
              <a:rPr lang="fr-FR" altLang="fr-FR" sz="2400"/>
              <a:t> faculté d’étirement au-delà de la longueur de repos.</a:t>
            </a:r>
          </a:p>
        </p:txBody>
      </p:sp>
      <p:sp>
        <p:nvSpPr>
          <p:cNvPr id="361484" name="Text Box 12">
            <a:extLst>
              <a:ext uri="{FF2B5EF4-FFF2-40B4-BE49-F238E27FC236}">
                <a16:creationId xmlns:a16="http://schemas.microsoft.com/office/drawing/2014/main" id="{162CC409-90BC-4B6C-0F3D-C127EE9D7F05}"/>
              </a:ext>
            </a:extLst>
          </p:cNvPr>
          <p:cNvSpPr txBox="1">
            <a:spLocks noChangeArrowheads="1"/>
          </p:cNvSpPr>
          <p:nvPr/>
        </p:nvSpPr>
        <p:spPr bwMode="auto">
          <a:xfrm>
            <a:off x="34925" y="5337175"/>
            <a:ext cx="89281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a:t>
            </a:r>
            <a:r>
              <a:rPr lang="fr-FR" altLang="fr-FR" sz="2400" u="sng"/>
              <a:t>Elasticité :</a:t>
            </a:r>
            <a:r>
              <a:rPr lang="fr-FR" altLang="fr-FR" sz="2400"/>
              <a:t> possibilité pour les fibres musculaires de se raccourcir et de reprendre leur longueur de repos lorsqu’on les relâche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51" name="Picture 7">
            <a:extLst>
              <a:ext uri="{FF2B5EF4-FFF2-40B4-BE49-F238E27FC236}">
                <a16:creationId xmlns:a16="http://schemas.microsoft.com/office/drawing/2014/main" id="{C827EAB5-55BE-9D9C-1E6E-8B623C0146DB}"/>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28600" y="1001713"/>
            <a:ext cx="8763000" cy="5110162"/>
          </a:xfrm>
          <a:prstGeom prst="rect">
            <a:avLst/>
          </a:prstGeom>
          <a:noFill/>
          <a:extLst>
            <a:ext uri="{909E8E84-426E-40DD-AFC4-6F175D3DCCD1}">
              <a14:hiddenFill xmlns:a14="http://schemas.microsoft.com/office/drawing/2010/main">
                <a:solidFill>
                  <a:srgbClr val="FFFFFF"/>
                </a:solidFill>
              </a14:hiddenFill>
            </a:ext>
          </a:extLst>
        </p:spPr>
      </p:pic>
      <p:sp>
        <p:nvSpPr>
          <p:cNvPr id="364552" name="AutoShape 8">
            <a:extLst>
              <a:ext uri="{FF2B5EF4-FFF2-40B4-BE49-F238E27FC236}">
                <a16:creationId xmlns:a16="http://schemas.microsoft.com/office/drawing/2014/main" id="{66E01DCF-3B57-6132-5B7B-39D5F9DEB69A}"/>
              </a:ext>
            </a:extLst>
          </p:cNvPr>
          <p:cNvSpPr>
            <a:spLocks/>
          </p:cNvSpPr>
          <p:nvPr/>
        </p:nvSpPr>
        <p:spPr bwMode="auto">
          <a:xfrm rot="5400000">
            <a:off x="5001419" y="3912394"/>
            <a:ext cx="125412" cy="4343400"/>
          </a:xfrm>
          <a:prstGeom prst="rightBracket">
            <a:avLst>
              <a:gd name="adj" fmla="val 28860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4553" name="AutoShape 9">
            <a:extLst>
              <a:ext uri="{FF2B5EF4-FFF2-40B4-BE49-F238E27FC236}">
                <a16:creationId xmlns:a16="http://schemas.microsoft.com/office/drawing/2014/main" id="{A4C24CB5-7EC5-95BB-A156-28E346E3E679}"/>
              </a:ext>
            </a:extLst>
          </p:cNvPr>
          <p:cNvSpPr>
            <a:spLocks/>
          </p:cNvSpPr>
          <p:nvPr/>
        </p:nvSpPr>
        <p:spPr bwMode="auto">
          <a:xfrm rot="5400000">
            <a:off x="1953419" y="5207794"/>
            <a:ext cx="125412" cy="1752600"/>
          </a:xfrm>
          <a:prstGeom prst="rightBracket">
            <a:avLst>
              <a:gd name="adj" fmla="val 116456"/>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4554" name="Text Box 10">
            <a:extLst>
              <a:ext uri="{FF2B5EF4-FFF2-40B4-BE49-F238E27FC236}">
                <a16:creationId xmlns:a16="http://schemas.microsoft.com/office/drawing/2014/main" id="{0B67C4DD-C593-5CDD-C44B-020E9F3F1401}"/>
              </a:ext>
            </a:extLst>
          </p:cNvPr>
          <p:cNvSpPr txBox="1">
            <a:spLocks noChangeArrowheads="1"/>
          </p:cNvSpPr>
          <p:nvPr/>
        </p:nvSpPr>
        <p:spPr bwMode="auto">
          <a:xfrm>
            <a:off x="1066800" y="6308725"/>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cs typeface="Arial" panose="020B0604020202020204" pitchFamily="34" charset="0"/>
              </a:rPr>
              <a:t>    Tendon		Corps musculaire</a:t>
            </a:r>
          </a:p>
        </p:txBody>
      </p:sp>
      <p:sp>
        <p:nvSpPr>
          <p:cNvPr id="364549" name="Text Box 5">
            <a:extLst>
              <a:ext uri="{FF2B5EF4-FFF2-40B4-BE49-F238E27FC236}">
                <a16:creationId xmlns:a16="http://schemas.microsoft.com/office/drawing/2014/main" id="{9CB4737C-D706-5E21-672A-D14D8F48B8A6}"/>
              </a:ext>
            </a:extLst>
          </p:cNvPr>
          <p:cNvSpPr txBox="1">
            <a:spLocks noChangeArrowheads="1"/>
          </p:cNvSpPr>
          <p:nvPr/>
        </p:nvSpPr>
        <p:spPr bwMode="auto">
          <a:xfrm>
            <a:off x="0" y="44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5.2. Anatomie du muscle</a:t>
            </a:r>
          </a:p>
        </p:txBody>
      </p:sp>
      <p:sp>
        <p:nvSpPr>
          <p:cNvPr id="364550" name="Text Box 6">
            <a:extLst>
              <a:ext uri="{FF2B5EF4-FFF2-40B4-BE49-F238E27FC236}">
                <a16:creationId xmlns:a16="http://schemas.microsoft.com/office/drawing/2014/main" id="{441D0F78-6E1C-EC08-CD89-DF57891EAC78}"/>
              </a:ext>
            </a:extLst>
          </p:cNvPr>
          <p:cNvSpPr txBox="1">
            <a:spLocks noChangeArrowheads="1"/>
          </p:cNvSpPr>
          <p:nvPr/>
        </p:nvSpPr>
        <p:spPr bwMode="auto">
          <a:xfrm>
            <a:off x="36513" y="40481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macroscopique : le muscle</a:t>
            </a:r>
          </a:p>
        </p:txBody>
      </p:sp>
      <p:sp>
        <p:nvSpPr>
          <p:cNvPr id="364555" name="Rectangle 11">
            <a:extLst>
              <a:ext uri="{FF2B5EF4-FFF2-40B4-BE49-F238E27FC236}">
                <a16:creationId xmlns:a16="http://schemas.microsoft.com/office/drawing/2014/main" id="{B6AD90D8-247B-8D94-4AA8-E300F62AA56C}"/>
              </a:ext>
            </a:extLst>
          </p:cNvPr>
          <p:cNvSpPr>
            <a:spLocks noChangeArrowheads="1"/>
          </p:cNvSpPr>
          <p:nvPr/>
        </p:nvSpPr>
        <p:spPr bwMode="auto">
          <a:xfrm>
            <a:off x="3059113" y="5229225"/>
            <a:ext cx="1152525" cy="4318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4556" name="Rectangle 12">
            <a:extLst>
              <a:ext uri="{FF2B5EF4-FFF2-40B4-BE49-F238E27FC236}">
                <a16:creationId xmlns:a16="http://schemas.microsoft.com/office/drawing/2014/main" id="{A23996E6-06E4-027F-63F8-D09578317B7F}"/>
              </a:ext>
            </a:extLst>
          </p:cNvPr>
          <p:cNvSpPr>
            <a:spLocks noChangeArrowheads="1"/>
          </p:cNvSpPr>
          <p:nvPr/>
        </p:nvSpPr>
        <p:spPr bwMode="auto">
          <a:xfrm>
            <a:off x="4932363" y="1268413"/>
            <a:ext cx="1296987" cy="4318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4557" name="Rectangle 13">
            <a:extLst>
              <a:ext uri="{FF2B5EF4-FFF2-40B4-BE49-F238E27FC236}">
                <a16:creationId xmlns:a16="http://schemas.microsoft.com/office/drawing/2014/main" id="{3C08C20F-25FD-7558-DE68-1B904C4322E4}"/>
              </a:ext>
            </a:extLst>
          </p:cNvPr>
          <p:cNvSpPr>
            <a:spLocks noChangeArrowheads="1"/>
          </p:cNvSpPr>
          <p:nvPr/>
        </p:nvSpPr>
        <p:spPr bwMode="auto">
          <a:xfrm>
            <a:off x="7524750" y="2709863"/>
            <a:ext cx="1296988" cy="4318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64558" name="Line 14">
            <a:extLst>
              <a:ext uri="{FF2B5EF4-FFF2-40B4-BE49-F238E27FC236}">
                <a16:creationId xmlns:a16="http://schemas.microsoft.com/office/drawing/2014/main" id="{A75BBC5E-040A-2700-8ADF-960F563A830F}"/>
              </a:ext>
            </a:extLst>
          </p:cNvPr>
          <p:cNvSpPr>
            <a:spLocks noChangeShapeType="1"/>
          </p:cNvSpPr>
          <p:nvPr/>
        </p:nvSpPr>
        <p:spPr bwMode="auto">
          <a:xfrm flipH="1">
            <a:off x="7451725" y="1557338"/>
            <a:ext cx="215900" cy="201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64559" name="Rectangle 15">
            <a:extLst>
              <a:ext uri="{FF2B5EF4-FFF2-40B4-BE49-F238E27FC236}">
                <a16:creationId xmlns:a16="http://schemas.microsoft.com/office/drawing/2014/main" id="{19242BAC-02C7-629B-3B5C-1F864F771D64}"/>
              </a:ext>
            </a:extLst>
          </p:cNvPr>
          <p:cNvSpPr>
            <a:spLocks noChangeArrowheads="1"/>
          </p:cNvSpPr>
          <p:nvPr/>
        </p:nvSpPr>
        <p:spPr bwMode="auto">
          <a:xfrm>
            <a:off x="7164388" y="1052513"/>
            <a:ext cx="1368425" cy="4318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Sarcolemme</a:t>
            </a:r>
          </a:p>
        </p:txBody>
      </p:sp>
      <p:sp>
        <p:nvSpPr>
          <p:cNvPr id="364560" name="Line 16">
            <a:extLst>
              <a:ext uri="{FF2B5EF4-FFF2-40B4-BE49-F238E27FC236}">
                <a16:creationId xmlns:a16="http://schemas.microsoft.com/office/drawing/2014/main" id="{CD65D0A7-D452-F59C-73E4-3F130B6050E9}"/>
              </a:ext>
            </a:extLst>
          </p:cNvPr>
          <p:cNvSpPr>
            <a:spLocks noChangeShapeType="1"/>
          </p:cNvSpPr>
          <p:nvPr/>
        </p:nvSpPr>
        <p:spPr bwMode="auto">
          <a:xfrm flipH="1">
            <a:off x="7596188" y="3141663"/>
            <a:ext cx="576262"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40" name="Text Box 4">
            <a:extLst>
              <a:ext uri="{FF2B5EF4-FFF2-40B4-BE49-F238E27FC236}">
                <a16:creationId xmlns:a16="http://schemas.microsoft.com/office/drawing/2014/main" id="{A80AD5F2-A591-69CB-3205-8DE5A00E200E}"/>
              </a:ext>
            </a:extLst>
          </p:cNvPr>
          <p:cNvSpPr txBox="1">
            <a:spLocks noChangeArrowheads="1"/>
          </p:cNvSpPr>
          <p:nvPr/>
        </p:nvSpPr>
        <p:spPr bwMode="auto">
          <a:xfrm>
            <a:off x="0" y="2060575"/>
            <a:ext cx="91440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4000" b="1"/>
              <a:t>Le corps musculaire est constitué de plusieurs centaines - milliers de fibres musculaires regroupées en faisceaux.</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0503D63D-5859-D5DA-CBCE-D4CDABA0D1E3}"/>
              </a:ext>
            </a:extLst>
          </p:cNvPr>
          <p:cNvSpPr>
            <a:spLocks noGrp="1" noChangeArrowheads="1"/>
          </p:cNvSpPr>
          <p:nvPr>
            <p:ph type="title"/>
          </p:nvPr>
        </p:nvSpPr>
        <p:spPr>
          <a:xfrm>
            <a:off x="250825" y="274638"/>
            <a:ext cx="8229600" cy="490537"/>
          </a:xfrm>
        </p:spPr>
        <p:txBody>
          <a:bodyPr/>
          <a:lstStyle/>
          <a:p>
            <a:pPr algn="just"/>
            <a:r>
              <a:rPr lang="fr-FR" altLang="fr-FR" sz="2800"/>
              <a:t>Il y a différentes enveloppes musculaires :</a:t>
            </a:r>
          </a:p>
        </p:txBody>
      </p:sp>
      <p:sp>
        <p:nvSpPr>
          <p:cNvPr id="368644" name="Rectangle 4">
            <a:extLst>
              <a:ext uri="{FF2B5EF4-FFF2-40B4-BE49-F238E27FC236}">
                <a16:creationId xmlns:a16="http://schemas.microsoft.com/office/drawing/2014/main" id="{EE7A6A35-2ACA-DD7A-D97C-E7B24CFBDF58}"/>
              </a:ext>
            </a:extLst>
          </p:cNvPr>
          <p:cNvSpPr>
            <a:spLocks noChangeArrowheads="1"/>
          </p:cNvSpPr>
          <p:nvPr/>
        </p:nvSpPr>
        <p:spPr bwMode="auto">
          <a:xfrm>
            <a:off x="250825" y="908050"/>
            <a:ext cx="8229600"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buFontTx/>
              <a:buChar char="•"/>
            </a:pPr>
            <a:r>
              <a:rPr lang="fr-FR" altLang="fr-FR" sz="2400">
                <a:solidFill>
                  <a:srgbClr val="0000FF"/>
                </a:solidFill>
              </a:rPr>
              <a:t> EPIMYSIUM :</a:t>
            </a:r>
            <a:r>
              <a:rPr lang="fr-FR" altLang="fr-FR" sz="2400"/>
              <a:t> tissu conjonctif de collagène. Autour du muscle squelettique</a:t>
            </a:r>
            <a:br>
              <a:rPr lang="fr-FR" altLang="fr-FR" sz="2400"/>
            </a:br>
            <a:br>
              <a:rPr lang="fr-FR" altLang="fr-FR" sz="2400"/>
            </a:br>
            <a:r>
              <a:rPr lang="fr-FR" altLang="fr-FR" sz="2000"/>
              <a:t>Rôle de protection des parties fragiles. Confère aux muscles leur forme spécifique et leur permet de glisser les uns sur les autres</a:t>
            </a:r>
          </a:p>
        </p:txBody>
      </p:sp>
      <p:sp>
        <p:nvSpPr>
          <p:cNvPr id="368647" name="Rectangle 7">
            <a:extLst>
              <a:ext uri="{FF2B5EF4-FFF2-40B4-BE49-F238E27FC236}">
                <a16:creationId xmlns:a16="http://schemas.microsoft.com/office/drawing/2014/main" id="{68DF4861-51DB-2B66-D6D0-EE39D9489C3B}"/>
              </a:ext>
            </a:extLst>
          </p:cNvPr>
          <p:cNvSpPr>
            <a:spLocks noChangeArrowheads="1"/>
          </p:cNvSpPr>
          <p:nvPr/>
        </p:nvSpPr>
        <p:spPr bwMode="auto">
          <a:xfrm>
            <a:off x="250825" y="3284538"/>
            <a:ext cx="82296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buFontTx/>
              <a:buChar char="•"/>
            </a:pPr>
            <a:r>
              <a:rPr lang="fr-FR" altLang="fr-FR" sz="2400">
                <a:solidFill>
                  <a:srgbClr val="0000FF"/>
                </a:solidFill>
              </a:rPr>
              <a:t> PERIMYSIUM :</a:t>
            </a:r>
            <a:r>
              <a:rPr lang="fr-FR" altLang="fr-FR" sz="2400"/>
              <a:t> Autour de chaque faisceau</a:t>
            </a:r>
          </a:p>
        </p:txBody>
      </p:sp>
      <p:sp>
        <p:nvSpPr>
          <p:cNvPr id="368648" name="Rectangle 8">
            <a:extLst>
              <a:ext uri="{FF2B5EF4-FFF2-40B4-BE49-F238E27FC236}">
                <a16:creationId xmlns:a16="http://schemas.microsoft.com/office/drawing/2014/main" id="{B7061168-7739-1DC9-E260-83DB593257AC}"/>
              </a:ext>
            </a:extLst>
          </p:cNvPr>
          <p:cNvSpPr>
            <a:spLocks noChangeArrowheads="1"/>
          </p:cNvSpPr>
          <p:nvPr/>
        </p:nvSpPr>
        <p:spPr bwMode="auto">
          <a:xfrm>
            <a:off x="250825" y="4868863"/>
            <a:ext cx="8497888"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buFontTx/>
              <a:buChar char="•"/>
            </a:pPr>
            <a:r>
              <a:rPr lang="fr-FR" altLang="fr-FR" sz="2400">
                <a:solidFill>
                  <a:srgbClr val="0000FF"/>
                </a:solidFill>
              </a:rPr>
              <a:t> ENDOMYSIUM :</a:t>
            </a:r>
            <a:r>
              <a:rPr lang="fr-FR" altLang="fr-FR" sz="2400"/>
              <a:t> Autour de chaque fibre musculaire</a:t>
            </a:r>
            <a:br>
              <a:rPr lang="fr-FR" altLang="fr-FR" sz="2400"/>
            </a:br>
            <a:br>
              <a:rPr lang="fr-FR" altLang="fr-FR" sz="2400"/>
            </a:br>
            <a:r>
              <a:rPr lang="fr-FR" altLang="fr-FR" sz="2000"/>
              <a:t>Joue le rôle d’isolant électrique en doublant la membrane électriquement excitable qui recouvre la fibre : </a:t>
            </a:r>
            <a:r>
              <a:rPr lang="fr-FR" altLang="fr-FR" sz="2400"/>
              <a:t>le </a:t>
            </a:r>
            <a:r>
              <a:rPr lang="fr-FR" altLang="fr-FR" sz="2400">
                <a:solidFill>
                  <a:srgbClr val="0000FF"/>
                </a:solidFill>
              </a:rPr>
              <a:t>SARCOLEMME</a:t>
            </a:r>
            <a:br>
              <a:rPr lang="fr-FR" altLang="fr-FR" sz="2400">
                <a:solidFill>
                  <a:srgbClr val="0000FF"/>
                </a:solidFill>
              </a:rPr>
            </a:br>
            <a:endParaRPr lang="fr-FR" altLang="fr-FR" sz="2400">
              <a:solidFill>
                <a:srgbClr val="0000FF"/>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8" name="Text Box 4">
            <a:extLst>
              <a:ext uri="{FF2B5EF4-FFF2-40B4-BE49-F238E27FC236}">
                <a16:creationId xmlns:a16="http://schemas.microsoft.com/office/drawing/2014/main" id="{CAA9E959-2206-FF65-11E8-7962E9F21BA6}"/>
              </a:ext>
            </a:extLst>
          </p:cNvPr>
          <p:cNvSpPr txBox="1">
            <a:spLocks noChangeArrowheads="1"/>
          </p:cNvSpPr>
          <p:nvPr/>
        </p:nvSpPr>
        <p:spPr bwMode="auto">
          <a:xfrm>
            <a:off x="36513" y="115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microscopique : la fibre (cellule) musculaire</a:t>
            </a:r>
          </a:p>
        </p:txBody>
      </p:sp>
      <p:pic>
        <p:nvPicPr>
          <p:cNvPr id="395269" name="Picture 5">
            <a:extLst>
              <a:ext uri="{FF2B5EF4-FFF2-40B4-BE49-F238E27FC236}">
                <a16:creationId xmlns:a16="http://schemas.microsoft.com/office/drawing/2014/main" id="{02689FF3-C37E-B624-A0ED-EE5B3B5AA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4513"/>
            <a:ext cx="91440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5270" name="Text Box 6">
            <a:extLst>
              <a:ext uri="{FF2B5EF4-FFF2-40B4-BE49-F238E27FC236}">
                <a16:creationId xmlns:a16="http://schemas.microsoft.com/office/drawing/2014/main" id="{E0401164-6DAE-7250-D706-E1325BA16D57}"/>
              </a:ext>
            </a:extLst>
          </p:cNvPr>
          <p:cNvSpPr txBox="1">
            <a:spLocks noChangeArrowheads="1"/>
          </p:cNvSpPr>
          <p:nvPr/>
        </p:nvSpPr>
        <p:spPr bwMode="auto">
          <a:xfrm>
            <a:off x="0" y="836613"/>
            <a:ext cx="9144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C’est une cellule géante très allongée avec plusieurs noyaux. Diamètre = 10 à 100 µm et longueur = 1 mm à 30 cm.</a:t>
            </a:r>
          </a:p>
          <a:p>
            <a:pPr algn="just">
              <a:spcBef>
                <a:spcPct val="50000"/>
              </a:spcBef>
            </a:pPr>
            <a:endParaRPr lang="fr-FR" altLang="fr-FR" sz="2400"/>
          </a:p>
          <a:p>
            <a:pPr algn="just">
              <a:spcBef>
                <a:spcPct val="50000"/>
              </a:spcBef>
            </a:pPr>
            <a:r>
              <a:rPr lang="fr-FR" altLang="fr-FR" sz="2400"/>
              <a:t>Les plus courtes et les plus épaisses : force importante</a:t>
            </a:r>
          </a:p>
          <a:p>
            <a:pPr algn="just">
              <a:spcBef>
                <a:spcPct val="50000"/>
              </a:spcBef>
            </a:pPr>
            <a:endParaRPr lang="fr-FR" altLang="fr-FR" sz="2400"/>
          </a:p>
          <a:p>
            <a:pPr algn="just">
              <a:spcBef>
                <a:spcPct val="50000"/>
              </a:spcBef>
            </a:pPr>
            <a:r>
              <a:rPr lang="fr-FR" altLang="fr-FR" sz="2400"/>
              <a:t>Les plus longues et fines = mouvements rapides et grande amplitude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1" name="Picture 5">
            <a:extLst>
              <a:ext uri="{FF2B5EF4-FFF2-40B4-BE49-F238E27FC236}">
                <a16:creationId xmlns:a16="http://schemas.microsoft.com/office/drawing/2014/main" id="{371E674D-CF1B-F920-1125-E22906394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115888"/>
            <a:ext cx="7451725" cy="5802312"/>
          </a:xfrm>
          <a:prstGeom prst="rect">
            <a:avLst/>
          </a:prstGeom>
          <a:noFill/>
          <a:extLst>
            <a:ext uri="{909E8E84-426E-40DD-AFC4-6F175D3DCCD1}">
              <a14:hiddenFill xmlns:a14="http://schemas.microsoft.com/office/drawing/2010/main">
                <a:solidFill>
                  <a:srgbClr val="FFFFFF"/>
                </a:solidFill>
              </a14:hiddenFill>
            </a:ext>
          </a:extLst>
        </p:spPr>
      </p:pic>
      <p:sp>
        <p:nvSpPr>
          <p:cNvPr id="398344" name="Rectangle 8">
            <a:extLst>
              <a:ext uri="{FF2B5EF4-FFF2-40B4-BE49-F238E27FC236}">
                <a16:creationId xmlns:a16="http://schemas.microsoft.com/office/drawing/2014/main" id="{8BAED9F0-ABE0-5A65-49A1-16C7F261F494}"/>
              </a:ext>
            </a:extLst>
          </p:cNvPr>
          <p:cNvSpPr>
            <a:spLocks noChangeArrowheads="1"/>
          </p:cNvSpPr>
          <p:nvPr/>
        </p:nvSpPr>
        <p:spPr bwMode="auto">
          <a:xfrm>
            <a:off x="1547813" y="1341438"/>
            <a:ext cx="1008062" cy="57626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98345" name="Rectangle 9">
            <a:extLst>
              <a:ext uri="{FF2B5EF4-FFF2-40B4-BE49-F238E27FC236}">
                <a16:creationId xmlns:a16="http://schemas.microsoft.com/office/drawing/2014/main" id="{6D145FB2-16AD-18E8-FB62-703FEC777B67}"/>
              </a:ext>
            </a:extLst>
          </p:cNvPr>
          <p:cNvSpPr>
            <a:spLocks noChangeArrowheads="1"/>
          </p:cNvSpPr>
          <p:nvPr/>
        </p:nvSpPr>
        <p:spPr bwMode="auto">
          <a:xfrm>
            <a:off x="1187450" y="2062163"/>
            <a:ext cx="1368425" cy="4318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98346" name="Rectangle 10">
            <a:extLst>
              <a:ext uri="{FF2B5EF4-FFF2-40B4-BE49-F238E27FC236}">
                <a16:creationId xmlns:a16="http://schemas.microsoft.com/office/drawing/2014/main" id="{481D9E2B-C234-15E2-DBD7-6F0E6A9B1D9F}"/>
              </a:ext>
            </a:extLst>
          </p:cNvPr>
          <p:cNvSpPr>
            <a:spLocks noChangeArrowheads="1"/>
          </p:cNvSpPr>
          <p:nvPr/>
        </p:nvSpPr>
        <p:spPr bwMode="auto">
          <a:xfrm>
            <a:off x="1116013" y="2565400"/>
            <a:ext cx="1368425" cy="36036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98347" name="Rectangle 11">
            <a:extLst>
              <a:ext uri="{FF2B5EF4-FFF2-40B4-BE49-F238E27FC236}">
                <a16:creationId xmlns:a16="http://schemas.microsoft.com/office/drawing/2014/main" id="{10EEF932-1D49-BC45-97A3-16BFDBB2BA51}"/>
              </a:ext>
            </a:extLst>
          </p:cNvPr>
          <p:cNvSpPr>
            <a:spLocks noChangeArrowheads="1"/>
          </p:cNvSpPr>
          <p:nvPr/>
        </p:nvSpPr>
        <p:spPr bwMode="auto">
          <a:xfrm>
            <a:off x="1044575" y="2925763"/>
            <a:ext cx="1368425" cy="36036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98348" name="Rectangle 12">
            <a:extLst>
              <a:ext uri="{FF2B5EF4-FFF2-40B4-BE49-F238E27FC236}">
                <a16:creationId xmlns:a16="http://schemas.microsoft.com/office/drawing/2014/main" id="{518B2685-B047-789C-EE84-FDA83B6E29B9}"/>
              </a:ext>
            </a:extLst>
          </p:cNvPr>
          <p:cNvSpPr>
            <a:spLocks noChangeArrowheads="1"/>
          </p:cNvSpPr>
          <p:nvPr/>
        </p:nvSpPr>
        <p:spPr bwMode="auto">
          <a:xfrm>
            <a:off x="0" y="5897563"/>
            <a:ext cx="9144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Le cytoplasme (sarcoplasme) de la fibre musculaire contient des réserves énergétiques, de l’eau, des ions (Na2+, Ca2+, Cl-, K+…) et de la myoglobine. Il y a des échanges entre les milieux intra- et extra-cellulaires.</a:t>
            </a:r>
          </a:p>
        </p:txBody>
      </p:sp>
      <p:sp>
        <p:nvSpPr>
          <p:cNvPr id="398340" name="Text Box 4">
            <a:extLst>
              <a:ext uri="{FF2B5EF4-FFF2-40B4-BE49-F238E27FC236}">
                <a16:creationId xmlns:a16="http://schemas.microsoft.com/office/drawing/2014/main" id="{EEEB3E8B-43BC-3768-1572-9C0098D16371}"/>
              </a:ext>
            </a:extLst>
          </p:cNvPr>
          <p:cNvSpPr txBox="1">
            <a:spLocks noChangeArrowheads="1"/>
          </p:cNvSpPr>
          <p:nvPr/>
        </p:nvSpPr>
        <p:spPr bwMode="auto">
          <a:xfrm>
            <a:off x="36513" y="115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Rappels sur la cellule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a:extLst>
              <a:ext uri="{FF2B5EF4-FFF2-40B4-BE49-F238E27FC236}">
                <a16:creationId xmlns:a16="http://schemas.microsoft.com/office/drawing/2014/main" id="{2FD28A72-3EE2-601D-B100-6537761B1155}"/>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(6)</a:t>
            </a:r>
          </a:p>
        </p:txBody>
      </p:sp>
      <p:sp>
        <p:nvSpPr>
          <p:cNvPr id="279555" name="Text Box 3">
            <a:extLst>
              <a:ext uri="{FF2B5EF4-FFF2-40B4-BE49-F238E27FC236}">
                <a16:creationId xmlns:a16="http://schemas.microsoft.com/office/drawing/2014/main" id="{1150B416-9720-ADF1-7188-7DA17D2B42ED}"/>
              </a:ext>
            </a:extLst>
          </p:cNvPr>
          <p:cNvSpPr txBox="1">
            <a:spLocks noChangeArrowheads="1"/>
          </p:cNvSpPr>
          <p:nvPr/>
        </p:nvSpPr>
        <p:spPr bwMode="auto">
          <a:xfrm>
            <a:off x="144463" y="3576638"/>
            <a:ext cx="89646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Protubérance :</a:t>
            </a:r>
            <a:r>
              <a:rPr lang="fr-FR" altLang="fr-FR" sz="2200" b="1"/>
              <a:t> </a:t>
            </a:r>
            <a:r>
              <a:rPr lang="fr-FR" altLang="fr-FR" sz="2200"/>
              <a:t>gros renflement contenant des fibres connectant les 2 moitiés du cervelet. Elle débouche sur le </a:t>
            </a:r>
            <a:r>
              <a:rPr lang="fr-FR" altLang="fr-FR" sz="2200" b="1">
                <a:solidFill>
                  <a:srgbClr val="0000FF"/>
                </a:solidFill>
              </a:rPr>
              <a:t>bulbe rachidien</a:t>
            </a:r>
            <a:r>
              <a:rPr lang="fr-FR" altLang="fr-FR" sz="2200"/>
              <a:t>.</a:t>
            </a:r>
          </a:p>
        </p:txBody>
      </p:sp>
      <p:sp>
        <p:nvSpPr>
          <p:cNvPr id="279556" name="Text Box 4">
            <a:extLst>
              <a:ext uri="{FF2B5EF4-FFF2-40B4-BE49-F238E27FC236}">
                <a16:creationId xmlns:a16="http://schemas.microsoft.com/office/drawing/2014/main" id="{4EA56177-67AA-F701-F03A-CC6EBFEB8FDB}"/>
              </a:ext>
            </a:extLst>
          </p:cNvPr>
          <p:cNvSpPr txBox="1">
            <a:spLocks noChangeArrowheads="1"/>
          </p:cNvSpPr>
          <p:nvPr/>
        </p:nvSpPr>
        <p:spPr bwMode="auto">
          <a:xfrm>
            <a:off x="144463" y="5187950"/>
            <a:ext cx="89646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Bulbe rachidien :</a:t>
            </a:r>
            <a:r>
              <a:rPr lang="fr-FR" altLang="fr-FR" sz="2200"/>
              <a:t> fait la connexion avec la </a:t>
            </a:r>
            <a:r>
              <a:rPr lang="fr-FR" altLang="fr-FR" sz="2200" u="sng"/>
              <a:t>moelle épinière</a:t>
            </a:r>
            <a:r>
              <a:rPr lang="fr-FR" altLang="fr-FR" sz="2200"/>
              <a:t> qui se situe dans le canal spinal de la colonne vertébrale</a:t>
            </a:r>
          </a:p>
        </p:txBody>
      </p:sp>
      <p:sp>
        <p:nvSpPr>
          <p:cNvPr id="279557" name="Text Box 5">
            <a:extLst>
              <a:ext uri="{FF2B5EF4-FFF2-40B4-BE49-F238E27FC236}">
                <a16:creationId xmlns:a16="http://schemas.microsoft.com/office/drawing/2014/main" id="{B2E3489D-AB5A-C0F7-5A1E-FA955E1AB772}"/>
              </a:ext>
            </a:extLst>
          </p:cNvPr>
          <p:cNvSpPr txBox="1">
            <a:spLocks noChangeArrowheads="1"/>
          </p:cNvSpPr>
          <p:nvPr/>
        </p:nvSpPr>
        <p:spPr bwMode="auto">
          <a:xfrm>
            <a:off x="179388" y="1628775"/>
            <a:ext cx="8964612"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Hypothalamus :</a:t>
            </a:r>
            <a:r>
              <a:rPr lang="fr-FR" altLang="fr-FR" sz="2200"/>
              <a:t> en position ventrale antérieure par rapport au thalamus. Joue un rôle vital dans la régulation du système endocrine via son contrôle sur </a:t>
            </a:r>
            <a:r>
              <a:rPr lang="fr-FR" altLang="fr-FR" sz="2200" b="1">
                <a:solidFill>
                  <a:srgbClr val="0000FF"/>
                </a:solidFill>
              </a:rPr>
              <a:t>l’hypophyse.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2" name="Text Box 4">
            <a:extLst>
              <a:ext uri="{FF2B5EF4-FFF2-40B4-BE49-F238E27FC236}">
                <a16:creationId xmlns:a16="http://schemas.microsoft.com/office/drawing/2014/main" id="{2EAFFEB8-8596-B858-A9A7-0494D6EBA11C}"/>
              </a:ext>
            </a:extLst>
          </p:cNvPr>
          <p:cNvSpPr txBox="1">
            <a:spLocks noChangeArrowheads="1"/>
          </p:cNvSpPr>
          <p:nvPr/>
        </p:nvSpPr>
        <p:spPr bwMode="auto">
          <a:xfrm>
            <a:off x="36513" y="115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microscopique : la fibre (cellule) musculaire</a:t>
            </a:r>
          </a:p>
        </p:txBody>
      </p:sp>
      <p:pic>
        <p:nvPicPr>
          <p:cNvPr id="396293" name="Picture 5">
            <a:extLst>
              <a:ext uri="{FF2B5EF4-FFF2-40B4-BE49-F238E27FC236}">
                <a16:creationId xmlns:a16="http://schemas.microsoft.com/office/drawing/2014/main" id="{F7143185-6400-560A-F5D7-C3D696DC5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4513"/>
            <a:ext cx="91440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6294" name="Text Box 6">
            <a:extLst>
              <a:ext uri="{FF2B5EF4-FFF2-40B4-BE49-F238E27FC236}">
                <a16:creationId xmlns:a16="http://schemas.microsoft.com/office/drawing/2014/main" id="{D3D54769-CB09-4F86-1E9B-75E84B871C10}"/>
              </a:ext>
            </a:extLst>
          </p:cNvPr>
          <p:cNvSpPr txBox="1">
            <a:spLocks noChangeArrowheads="1"/>
          </p:cNvSpPr>
          <p:nvPr/>
        </p:nvSpPr>
        <p:spPr bwMode="auto">
          <a:xfrm>
            <a:off x="0" y="981075"/>
            <a:ext cx="9144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Tapissée d’une membrane fine électriquement excitable : le sarcolemme</a:t>
            </a:r>
          </a:p>
          <a:p>
            <a:pPr algn="just">
              <a:spcBef>
                <a:spcPct val="50000"/>
              </a:spcBef>
            </a:pPr>
            <a:endParaRPr lang="fr-FR" altLang="fr-FR" sz="2400"/>
          </a:p>
          <a:p>
            <a:pPr algn="just">
              <a:spcBef>
                <a:spcPct val="50000"/>
              </a:spcBef>
            </a:pPr>
            <a:r>
              <a:rPr lang="fr-FR" altLang="fr-FR" sz="2400"/>
              <a:t>Composée de structures filamenteuses qui parcourent toute la longueur du muscle = myofibrilles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6" name="Text Box 4">
            <a:extLst>
              <a:ext uri="{FF2B5EF4-FFF2-40B4-BE49-F238E27FC236}">
                <a16:creationId xmlns:a16="http://schemas.microsoft.com/office/drawing/2014/main" id="{60219A6E-EFC1-6C00-BD97-18E62FDFA7F6}"/>
              </a:ext>
            </a:extLst>
          </p:cNvPr>
          <p:cNvSpPr txBox="1">
            <a:spLocks noChangeArrowheads="1"/>
          </p:cNvSpPr>
          <p:nvPr/>
        </p:nvSpPr>
        <p:spPr bwMode="auto">
          <a:xfrm>
            <a:off x="36513" y="115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microscopique : la fibre (cellule) musculaire</a:t>
            </a:r>
          </a:p>
        </p:txBody>
      </p:sp>
      <p:sp>
        <p:nvSpPr>
          <p:cNvPr id="397317" name="Text Box 5">
            <a:extLst>
              <a:ext uri="{FF2B5EF4-FFF2-40B4-BE49-F238E27FC236}">
                <a16:creationId xmlns:a16="http://schemas.microsoft.com/office/drawing/2014/main" id="{A6BC55AE-DB8E-C45E-5593-30721071B3C5}"/>
              </a:ext>
            </a:extLst>
          </p:cNvPr>
          <p:cNvSpPr txBox="1">
            <a:spLocks noChangeArrowheads="1"/>
          </p:cNvSpPr>
          <p:nvPr/>
        </p:nvSpPr>
        <p:spPr bwMode="auto">
          <a:xfrm>
            <a:off x="0" y="1074738"/>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Tubules transverses (tubules T) : invaginations du sarcolemme qui forment des tubes étroit qui traversent la fibre.</a:t>
            </a:r>
          </a:p>
        </p:txBody>
      </p:sp>
      <p:sp>
        <p:nvSpPr>
          <p:cNvPr id="397318" name="Text Box 6">
            <a:extLst>
              <a:ext uri="{FF2B5EF4-FFF2-40B4-BE49-F238E27FC236}">
                <a16:creationId xmlns:a16="http://schemas.microsoft.com/office/drawing/2014/main" id="{90475D6D-934A-5246-3B42-8390FAF482F8}"/>
              </a:ext>
            </a:extLst>
          </p:cNvPr>
          <p:cNvSpPr txBox="1">
            <a:spLocks noChangeArrowheads="1"/>
          </p:cNvSpPr>
          <p:nvPr/>
        </p:nvSpPr>
        <p:spPr bwMode="auto">
          <a:xfrm>
            <a:off x="34925" y="3068638"/>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Réticulum sarcoplasmique (endoplasmique) : réseau de tubules qui parcourt les intervalles entre les myofibrilles</a:t>
            </a:r>
          </a:p>
        </p:txBody>
      </p:sp>
      <p:sp>
        <p:nvSpPr>
          <p:cNvPr id="397319" name="Text Box 7">
            <a:extLst>
              <a:ext uri="{FF2B5EF4-FFF2-40B4-BE49-F238E27FC236}">
                <a16:creationId xmlns:a16="http://schemas.microsoft.com/office/drawing/2014/main" id="{6FB81326-E00C-BA7B-F7D6-14BB5426A587}"/>
              </a:ext>
            </a:extLst>
          </p:cNvPr>
          <p:cNvSpPr txBox="1">
            <a:spLocks noChangeArrowheads="1"/>
          </p:cNvSpPr>
          <p:nvPr/>
        </p:nvSpPr>
        <p:spPr bwMode="auto">
          <a:xfrm>
            <a:off x="34925" y="4767263"/>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Citernes terminales : ce sont les terminaisons du réticulum sarcoplasmique. Ce sont des réserves de Ca</a:t>
            </a:r>
            <a:r>
              <a:rPr lang="fr-FR" altLang="fr-FR" sz="2400" baseline="30000"/>
              <a:t>2+</a:t>
            </a:r>
            <a:r>
              <a:rPr lang="fr-FR" altLang="fr-FR" sz="2400"/>
              <a: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a:extLst>
              <a:ext uri="{FF2B5EF4-FFF2-40B4-BE49-F238E27FC236}">
                <a16:creationId xmlns:a16="http://schemas.microsoft.com/office/drawing/2014/main" id="{0D488341-74E9-1788-0D6F-4DCB12BBF58C}"/>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247775" y="0"/>
            <a:ext cx="66468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4" name="Text Box 4">
            <a:extLst>
              <a:ext uri="{FF2B5EF4-FFF2-40B4-BE49-F238E27FC236}">
                <a16:creationId xmlns:a16="http://schemas.microsoft.com/office/drawing/2014/main" id="{5ABE99B8-2077-1632-993B-4BEA4402886A}"/>
              </a:ext>
            </a:extLst>
          </p:cNvPr>
          <p:cNvSpPr txBox="1">
            <a:spLocks noChangeArrowheads="1"/>
          </p:cNvSpPr>
          <p:nvPr/>
        </p:nvSpPr>
        <p:spPr bwMode="auto">
          <a:xfrm>
            <a:off x="36513" y="115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les myofibrilles</a:t>
            </a:r>
          </a:p>
        </p:txBody>
      </p:sp>
      <p:pic>
        <p:nvPicPr>
          <p:cNvPr id="399365" name="Picture 5">
            <a:extLst>
              <a:ext uri="{FF2B5EF4-FFF2-40B4-BE49-F238E27FC236}">
                <a16:creationId xmlns:a16="http://schemas.microsoft.com/office/drawing/2014/main" id="{81EEA85D-CCEE-D782-29E1-F8352356A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4513"/>
            <a:ext cx="91440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66" name="Text Box 6">
            <a:extLst>
              <a:ext uri="{FF2B5EF4-FFF2-40B4-BE49-F238E27FC236}">
                <a16:creationId xmlns:a16="http://schemas.microsoft.com/office/drawing/2014/main" id="{7C7F8E13-75A7-78D0-12DB-7AB60B0B14CB}"/>
              </a:ext>
            </a:extLst>
          </p:cNvPr>
          <p:cNvSpPr txBox="1">
            <a:spLocks noChangeArrowheads="1"/>
          </p:cNvSpPr>
          <p:nvPr/>
        </p:nvSpPr>
        <p:spPr bwMode="auto">
          <a:xfrm>
            <a:off x="107950" y="1074738"/>
            <a:ext cx="8928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Elles se regroupent parallèlement les unes aux autres pour constituer la fibre musculaire.</a:t>
            </a:r>
          </a:p>
        </p:txBody>
      </p:sp>
      <p:sp>
        <p:nvSpPr>
          <p:cNvPr id="399367" name="Text Box 7">
            <a:extLst>
              <a:ext uri="{FF2B5EF4-FFF2-40B4-BE49-F238E27FC236}">
                <a16:creationId xmlns:a16="http://schemas.microsoft.com/office/drawing/2014/main" id="{F9AF0793-D709-5964-DE35-883EA2D8DFBB}"/>
              </a:ext>
            </a:extLst>
          </p:cNvPr>
          <p:cNvSpPr txBox="1">
            <a:spLocks noChangeArrowheads="1"/>
          </p:cNvSpPr>
          <p:nvPr/>
        </p:nvSpPr>
        <p:spPr bwMode="auto">
          <a:xfrm>
            <a:off x="107950" y="2319338"/>
            <a:ext cx="89281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Chaque myofibrille est composée d’une succession d’unités nommées « sarcomères ». C’est ce qui donne l’aspect strié (alternance régulière de bandes claires et sombres)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8" name="Picture 4">
            <a:extLst>
              <a:ext uri="{FF2B5EF4-FFF2-40B4-BE49-F238E27FC236}">
                <a16:creationId xmlns:a16="http://schemas.microsoft.com/office/drawing/2014/main" id="{CD9673A1-0E3B-8C3D-1617-5B94CA1FD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4975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962" name="Group 10">
            <a:extLst>
              <a:ext uri="{FF2B5EF4-FFF2-40B4-BE49-F238E27FC236}">
                <a16:creationId xmlns:a16="http://schemas.microsoft.com/office/drawing/2014/main" id="{0F10C1B5-0897-C7ED-0A9B-7A2675CDCA98}"/>
              </a:ext>
            </a:extLst>
          </p:cNvPr>
          <p:cNvGrpSpPr>
            <a:grpSpLocks/>
          </p:cNvGrpSpPr>
          <p:nvPr/>
        </p:nvGrpSpPr>
        <p:grpSpPr bwMode="auto">
          <a:xfrm rot="10800000">
            <a:off x="1042988" y="44450"/>
            <a:ext cx="7259637" cy="6048375"/>
            <a:chOff x="3742" y="1842"/>
            <a:chExt cx="1851" cy="2314"/>
          </a:xfrm>
        </p:grpSpPr>
        <p:pic>
          <p:nvPicPr>
            <p:cNvPr id="381959" name="Picture 7">
              <a:extLst>
                <a:ext uri="{FF2B5EF4-FFF2-40B4-BE49-F238E27FC236}">
                  <a16:creationId xmlns:a16="http://schemas.microsoft.com/office/drawing/2014/main" id="{29C9B89C-0F1D-408E-1D2D-1C1D48AFC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 y="1842"/>
              <a:ext cx="1851" cy="2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1961" name="Rectangle 9">
              <a:extLst>
                <a:ext uri="{FF2B5EF4-FFF2-40B4-BE49-F238E27FC236}">
                  <a16:creationId xmlns:a16="http://schemas.microsoft.com/office/drawing/2014/main" id="{D37733DA-7A59-7ACD-CC9B-934A4D806050}"/>
                </a:ext>
              </a:extLst>
            </p:cNvPr>
            <p:cNvSpPr>
              <a:spLocks noChangeArrowheads="1"/>
            </p:cNvSpPr>
            <p:nvPr/>
          </p:nvSpPr>
          <p:spPr bwMode="auto">
            <a:xfrm>
              <a:off x="3742" y="2478"/>
              <a:ext cx="1814" cy="167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81956" name="Text Box 4">
            <a:extLst>
              <a:ext uri="{FF2B5EF4-FFF2-40B4-BE49-F238E27FC236}">
                <a16:creationId xmlns:a16="http://schemas.microsoft.com/office/drawing/2014/main" id="{7FCB4817-87AC-57C8-4925-8C3AB9B520FA}"/>
              </a:ext>
            </a:extLst>
          </p:cNvPr>
          <p:cNvSpPr txBox="1">
            <a:spLocks noChangeArrowheads="1"/>
          </p:cNvSpPr>
          <p:nvPr/>
        </p:nvSpPr>
        <p:spPr bwMode="auto">
          <a:xfrm>
            <a:off x="107950" y="2232025"/>
            <a:ext cx="89281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L’alternance des bandes sombres et claires correspond à l’alternance entre 2 types de myofilaments :</a:t>
            </a:r>
          </a:p>
          <a:p>
            <a:pPr algn="just">
              <a:spcBef>
                <a:spcPct val="50000"/>
              </a:spcBef>
              <a:buFontTx/>
              <a:buChar char="-"/>
            </a:pPr>
            <a:r>
              <a:rPr lang="fr-FR" altLang="fr-FR" sz="2400"/>
              <a:t> myofilament de myosine (sombre) = filament épais</a:t>
            </a:r>
          </a:p>
          <a:p>
            <a:pPr algn="just">
              <a:spcBef>
                <a:spcPct val="50000"/>
              </a:spcBef>
              <a:buFontTx/>
              <a:buChar char="-"/>
            </a:pPr>
            <a:r>
              <a:rPr lang="fr-FR" altLang="fr-FR" sz="2400"/>
              <a:t> myofilament d’actine (clair) = filament fin</a:t>
            </a:r>
            <a:endParaRPr lang="fr-FR" altLang="fr-FR"/>
          </a:p>
        </p:txBody>
      </p:sp>
      <p:sp>
        <p:nvSpPr>
          <p:cNvPr id="381957" name="Text Box 5">
            <a:extLst>
              <a:ext uri="{FF2B5EF4-FFF2-40B4-BE49-F238E27FC236}">
                <a16:creationId xmlns:a16="http://schemas.microsoft.com/office/drawing/2014/main" id="{238B0ABC-E574-01C9-E7B0-8FC666F6E21E}"/>
              </a:ext>
            </a:extLst>
          </p:cNvPr>
          <p:cNvSpPr txBox="1">
            <a:spLocks noChangeArrowheads="1"/>
          </p:cNvSpPr>
          <p:nvPr/>
        </p:nvSpPr>
        <p:spPr bwMode="auto">
          <a:xfrm>
            <a:off x="107950" y="1125538"/>
            <a:ext cx="8928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Le sarcomère = unité contractile du muscle</a:t>
            </a:r>
            <a:endParaRPr lang="fr-FR" altLang="fr-FR"/>
          </a:p>
        </p:txBody>
      </p:sp>
      <p:sp>
        <p:nvSpPr>
          <p:cNvPr id="381955" name="Text Box 3">
            <a:extLst>
              <a:ext uri="{FF2B5EF4-FFF2-40B4-BE49-F238E27FC236}">
                <a16:creationId xmlns:a16="http://schemas.microsoft.com/office/drawing/2014/main" id="{802B8D9B-60DF-EA16-4EDA-FF652AB8D07F}"/>
              </a:ext>
            </a:extLst>
          </p:cNvPr>
          <p:cNvSpPr txBox="1">
            <a:spLocks noChangeArrowheads="1"/>
          </p:cNvSpPr>
          <p:nvPr/>
        </p:nvSpPr>
        <p:spPr bwMode="auto">
          <a:xfrm>
            <a:off x="36513" y="115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le sarcomère</a:t>
            </a:r>
          </a:p>
        </p:txBody>
      </p:sp>
      <p:sp>
        <p:nvSpPr>
          <p:cNvPr id="381963" name="Line 11">
            <a:extLst>
              <a:ext uri="{FF2B5EF4-FFF2-40B4-BE49-F238E27FC236}">
                <a16:creationId xmlns:a16="http://schemas.microsoft.com/office/drawing/2014/main" id="{0D18D96A-26F9-384E-41A3-3931AA0FF850}"/>
              </a:ext>
            </a:extLst>
          </p:cNvPr>
          <p:cNvSpPr>
            <a:spLocks noChangeShapeType="1"/>
          </p:cNvSpPr>
          <p:nvPr/>
        </p:nvSpPr>
        <p:spPr bwMode="auto">
          <a:xfrm>
            <a:off x="2555875" y="4076700"/>
            <a:ext cx="215900" cy="79216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1964" name="Line 12">
            <a:extLst>
              <a:ext uri="{FF2B5EF4-FFF2-40B4-BE49-F238E27FC236}">
                <a16:creationId xmlns:a16="http://schemas.microsoft.com/office/drawing/2014/main" id="{86EA6D15-BA95-8070-EA3E-884970D2322A}"/>
              </a:ext>
            </a:extLst>
          </p:cNvPr>
          <p:cNvSpPr>
            <a:spLocks noChangeShapeType="1"/>
          </p:cNvSpPr>
          <p:nvPr/>
        </p:nvSpPr>
        <p:spPr bwMode="auto">
          <a:xfrm>
            <a:off x="3851275" y="3573463"/>
            <a:ext cx="1441450" cy="115093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a:extLst>
              <a:ext uri="{FF2B5EF4-FFF2-40B4-BE49-F238E27FC236}">
                <a16:creationId xmlns:a16="http://schemas.microsoft.com/office/drawing/2014/main" id="{D9D33D2D-EB7E-B79B-D845-15B602DADE33}"/>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143000" y="36513"/>
            <a:ext cx="7100888" cy="6823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6" name="Rectangle 4">
            <a:extLst>
              <a:ext uri="{FF2B5EF4-FFF2-40B4-BE49-F238E27FC236}">
                <a16:creationId xmlns:a16="http://schemas.microsoft.com/office/drawing/2014/main" id="{3363CFDE-C713-5E79-D917-E667C4FDBE21}"/>
              </a:ext>
            </a:extLst>
          </p:cNvPr>
          <p:cNvSpPr>
            <a:spLocks noChangeArrowheads="1"/>
          </p:cNvSpPr>
          <p:nvPr/>
        </p:nvSpPr>
        <p:spPr bwMode="auto">
          <a:xfrm>
            <a:off x="122238" y="1271588"/>
            <a:ext cx="8913812"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fr-FR" sz="2800"/>
              <a:t>Les lignes Z délimitent le sarcomère. Correspond aux sites de jonctions entre les sarcomères </a:t>
            </a:r>
          </a:p>
          <a:p>
            <a:pPr algn="ctr"/>
            <a:endParaRPr lang="fr-FR" altLang="fr-FR" sz="2800"/>
          </a:p>
          <a:p>
            <a:pPr algn="ctr"/>
            <a:r>
              <a:rPr lang="fr-FR" altLang="fr-FR" sz="2800"/>
              <a:t>La bande I est formée de filaments fins. </a:t>
            </a:r>
          </a:p>
          <a:p>
            <a:pPr algn="ctr"/>
            <a:endParaRPr lang="fr-FR" altLang="fr-FR" sz="2800"/>
          </a:p>
          <a:p>
            <a:pPr algn="ctr"/>
            <a:r>
              <a:rPr lang="fr-FR" altLang="fr-FR" sz="2800"/>
              <a:t>La zone H est formée uniquement de filaments épais.</a:t>
            </a:r>
          </a:p>
          <a:p>
            <a:pPr algn="ctr"/>
            <a:r>
              <a:rPr lang="fr-FR" altLang="fr-FR" sz="2800"/>
              <a:t> </a:t>
            </a:r>
          </a:p>
          <a:p>
            <a:pPr algn="ctr"/>
            <a:r>
              <a:rPr lang="fr-FR" altLang="fr-FR" sz="2800"/>
              <a:t>La bande A est formée de filament fins et épais. </a:t>
            </a:r>
          </a:p>
          <a:p>
            <a:pPr algn="ctr"/>
            <a:endParaRPr lang="fr-FR" altLang="fr-FR" sz="2800"/>
          </a:p>
          <a:p>
            <a:pPr algn="ctr"/>
            <a:r>
              <a:rPr lang="fr-FR" altLang="fr-FR" sz="2800"/>
              <a:t>La ligne M est formée par l'union des filaments épais. </a:t>
            </a:r>
          </a:p>
        </p:txBody>
      </p:sp>
      <p:sp>
        <p:nvSpPr>
          <p:cNvPr id="402437" name="Text Box 5">
            <a:extLst>
              <a:ext uri="{FF2B5EF4-FFF2-40B4-BE49-F238E27FC236}">
                <a16:creationId xmlns:a16="http://schemas.microsoft.com/office/drawing/2014/main" id="{9D681FB3-62CA-6A0A-91D6-DB3EECBA3A58}"/>
              </a:ext>
            </a:extLst>
          </p:cNvPr>
          <p:cNvSpPr txBox="1">
            <a:spLocks noChangeArrowheads="1"/>
          </p:cNvSpPr>
          <p:nvPr/>
        </p:nvSpPr>
        <p:spPr bwMode="auto">
          <a:xfrm>
            <a:off x="36513" y="1158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le sarcomère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5" name="Rectangle 3">
            <a:extLst>
              <a:ext uri="{FF2B5EF4-FFF2-40B4-BE49-F238E27FC236}">
                <a16:creationId xmlns:a16="http://schemas.microsoft.com/office/drawing/2014/main" id="{777F08EC-59BC-2332-C9E5-3B63D4EE45DA}"/>
              </a:ext>
            </a:extLst>
          </p:cNvPr>
          <p:cNvSpPr>
            <a:spLocks noGrp="1" noChangeArrowheads="1"/>
          </p:cNvSpPr>
          <p:nvPr>
            <p:ph type="body" idx="1"/>
          </p:nvPr>
        </p:nvSpPr>
        <p:spPr>
          <a:xfrm>
            <a:off x="107950" y="1052513"/>
            <a:ext cx="8893175" cy="708025"/>
          </a:xfrm>
        </p:spPr>
        <p:txBody>
          <a:bodyPr/>
          <a:lstStyle/>
          <a:p>
            <a:pPr algn="just"/>
            <a:r>
              <a:rPr lang="fr-FR" altLang="fr-FR" sz="2000">
                <a:cs typeface="Times New Roman" panose="02020603050405020304" pitchFamily="18" charset="0"/>
              </a:rPr>
              <a:t>Au milieu des filaments fins d’actine, s’intercalent les filaments épais de myosine</a:t>
            </a:r>
          </a:p>
        </p:txBody>
      </p:sp>
      <p:pic>
        <p:nvPicPr>
          <p:cNvPr id="387076" name="Picture 4">
            <a:extLst>
              <a:ext uri="{FF2B5EF4-FFF2-40B4-BE49-F238E27FC236}">
                <a16:creationId xmlns:a16="http://schemas.microsoft.com/office/drawing/2014/main" id="{18297C9A-C51A-862C-4279-95C7348C2944}"/>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3417888" y="1595438"/>
            <a:ext cx="5691187" cy="5238750"/>
          </a:xfrm>
          <a:prstGeom prst="rect">
            <a:avLst/>
          </a:prstGeom>
          <a:noFill/>
          <a:extLst>
            <a:ext uri="{909E8E84-426E-40DD-AFC4-6F175D3DCCD1}">
              <a14:hiddenFill xmlns:a14="http://schemas.microsoft.com/office/drawing/2010/main">
                <a:solidFill>
                  <a:srgbClr val="FFFFFF"/>
                </a:solidFill>
              </a14:hiddenFill>
            </a:ext>
          </a:extLst>
        </p:spPr>
      </p:pic>
      <p:sp>
        <p:nvSpPr>
          <p:cNvPr id="387077" name="Text Box 5">
            <a:extLst>
              <a:ext uri="{FF2B5EF4-FFF2-40B4-BE49-F238E27FC236}">
                <a16:creationId xmlns:a16="http://schemas.microsoft.com/office/drawing/2014/main" id="{EE643A2F-31B6-8B6F-43D5-657F9F7C0E4C}"/>
              </a:ext>
            </a:extLst>
          </p:cNvPr>
          <p:cNvSpPr txBox="1">
            <a:spLocks noChangeArrowheads="1"/>
          </p:cNvSpPr>
          <p:nvPr/>
        </p:nvSpPr>
        <p:spPr bwMode="auto">
          <a:xfrm>
            <a:off x="36513" y="4445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sarcomère et myofilaments</a:t>
            </a:r>
          </a:p>
        </p:txBody>
      </p:sp>
      <p:sp>
        <p:nvSpPr>
          <p:cNvPr id="387079" name="Rectangle 7">
            <a:extLst>
              <a:ext uri="{FF2B5EF4-FFF2-40B4-BE49-F238E27FC236}">
                <a16:creationId xmlns:a16="http://schemas.microsoft.com/office/drawing/2014/main" id="{6F95C572-6192-2229-2C21-F4C09220FCC8}"/>
              </a:ext>
            </a:extLst>
          </p:cNvPr>
          <p:cNvSpPr>
            <a:spLocks noChangeArrowheads="1"/>
          </p:cNvSpPr>
          <p:nvPr/>
        </p:nvSpPr>
        <p:spPr bwMode="auto">
          <a:xfrm>
            <a:off x="6083300" y="4292600"/>
            <a:ext cx="1150938" cy="287338"/>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87080" name="Line 8">
            <a:extLst>
              <a:ext uri="{FF2B5EF4-FFF2-40B4-BE49-F238E27FC236}">
                <a16:creationId xmlns:a16="http://schemas.microsoft.com/office/drawing/2014/main" id="{6B0EF68D-2FCC-67E0-6488-3C3BD6769531}"/>
              </a:ext>
            </a:extLst>
          </p:cNvPr>
          <p:cNvSpPr>
            <a:spLocks noChangeShapeType="1"/>
          </p:cNvSpPr>
          <p:nvPr/>
        </p:nvSpPr>
        <p:spPr bwMode="auto">
          <a:xfrm flipV="1">
            <a:off x="3057525" y="2924175"/>
            <a:ext cx="1081088" cy="115252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7081" name="Rectangle 9">
            <a:extLst>
              <a:ext uri="{FF2B5EF4-FFF2-40B4-BE49-F238E27FC236}">
                <a16:creationId xmlns:a16="http://schemas.microsoft.com/office/drawing/2014/main" id="{B44FC58B-6A9B-DC66-1849-2281112554F7}"/>
              </a:ext>
            </a:extLst>
          </p:cNvPr>
          <p:cNvSpPr>
            <a:spLocks noChangeArrowheads="1"/>
          </p:cNvSpPr>
          <p:nvPr/>
        </p:nvSpPr>
        <p:spPr bwMode="auto">
          <a:xfrm>
            <a:off x="107950" y="4076700"/>
            <a:ext cx="35274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2000">
                <a:cs typeface="Times New Roman" panose="02020603050405020304" pitchFamily="18" charset="0"/>
              </a:rPr>
              <a:t>Les filaments fins d’actine = fixés aux stries Z</a:t>
            </a:r>
          </a:p>
        </p:txBody>
      </p:sp>
      <p:sp>
        <p:nvSpPr>
          <p:cNvPr id="387082" name="Rectangle 10">
            <a:extLst>
              <a:ext uri="{FF2B5EF4-FFF2-40B4-BE49-F238E27FC236}">
                <a16:creationId xmlns:a16="http://schemas.microsoft.com/office/drawing/2014/main" id="{FF363BFF-F093-7BBA-30F9-CB264206F563}"/>
              </a:ext>
            </a:extLst>
          </p:cNvPr>
          <p:cNvSpPr>
            <a:spLocks noChangeArrowheads="1"/>
          </p:cNvSpPr>
          <p:nvPr/>
        </p:nvSpPr>
        <p:spPr bwMode="auto">
          <a:xfrm>
            <a:off x="107950" y="5373688"/>
            <a:ext cx="39592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2000">
                <a:cs typeface="Times New Roman" panose="02020603050405020304" pitchFamily="18" charset="0"/>
              </a:rPr>
              <a:t>Les filaments épais de myosine = assemblage de plusieurs molécules de myosine</a:t>
            </a:r>
          </a:p>
        </p:txBody>
      </p:sp>
      <p:sp>
        <p:nvSpPr>
          <p:cNvPr id="387083" name="Line 11">
            <a:extLst>
              <a:ext uri="{FF2B5EF4-FFF2-40B4-BE49-F238E27FC236}">
                <a16:creationId xmlns:a16="http://schemas.microsoft.com/office/drawing/2014/main" id="{1A9D86B2-B5A2-3130-CD88-C8B298A43E6B}"/>
              </a:ext>
            </a:extLst>
          </p:cNvPr>
          <p:cNvSpPr>
            <a:spLocks noChangeShapeType="1"/>
          </p:cNvSpPr>
          <p:nvPr/>
        </p:nvSpPr>
        <p:spPr bwMode="auto">
          <a:xfrm flipV="1">
            <a:off x="3132138" y="5157788"/>
            <a:ext cx="1655762" cy="28733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61" name="Rectangle 5">
            <a:extLst>
              <a:ext uri="{FF2B5EF4-FFF2-40B4-BE49-F238E27FC236}">
                <a16:creationId xmlns:a16="http://schemas.microsoft.com/office/drawing/2014/main" id="{324F3928-D04D-B002-F364-B203813A2DAF}"/>
              </a:ext>
            </a:extLst>
          </p:cNvPr>
          <p:cNvSpPr>
            <a:spLocks noChangeArrowheads="1"/>
          </p:cNvSpPr>
          <p:nvPr/>
        </p:nvSpPr>
        <p:spPr bwMode="auto">
          <a:xfrm>
            <a:off x="122238" y="1485900"/>
            <a:ext cx="8913812"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fr-FR" sz="3600" b="1"/>
              <a:t>Pendant la </a:t>
            </a:r>
            <a:r>
              <a:rPr lang="fr-FR" altLang="fr-FR" sz="3600" b="1">
                <a:solidFill>
                  <a:srgbClr val="0000FF"/>
                </a:solidFill>
              </a:rPr>
              <a:t>contraction musculaire</a:t>
            </a:r>
            <a:r>
              <a:rPr lang="fr-FR" altLang="fr-FR" sz="3600" b="1"/>
              <a:t>, les sarcomères se raccourcissent (et donc les muscles aussi). </a:t>
            </a:r>
          </a:p>
          <a:p>
            <a:pPr algn="ctr"/>
            <a:endParaRPr lang="fr-FR" altLang="fr-FR" sz="3600" b="1"/>
          </a:p>
          <a:p>
            <a:pPr algn="ctr"/>
            <a:endParaRPr lang="fr-FR" altLang="fr-FR" sz="3600" b="1"/>
          </a:p>
          <a:p>
            <a:pPr algn="ctr"/>
            <a:r>
              <a:rPr lang="fr-FR" altLang="fr-FR" sz="3600" b="1"/>
              <a:t>ATTENTION : la longueur des myofilaments ne varie pas   </a:t>
            </a:r>
          </a:p>
        </p:txBody>
      </p:sp>
      <p:sp>
        <p:nvSpPr>
          <p:cNvPr id="403462" name="Text Box 6">
            <a:extLst>
              <a:ext uri="{FF2B5EF4-FFF2-40B4-BE49-F238E27FC236}">
                <a16:creationId xmlns:a16="http://schemas.microsoft.com/office/drawing/2014/main" id="{517D1269-68EB-EAE3-05C9-D8A24A9CD301}"/>
              </a:ext>
            </a:extLst>
          </p:cNvPr>
          <p:cNvSpPr txBox="1">
            <a:spLocks noChangeArrowheads="1"/>
          </p:cNvSpPr>
          <p:nvPr/>
        </p:nvSpPr>
        <p:spPr bwMode="auto">
          <a:xfrm>
            <a:off x="36513" y="30163"/>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sarcomère et myofilaments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2" name="Picture 4">
            <a:extLst>
              <a:ext uri="{FF2B5EF4-FFF2-40B4-BE49-F238E27FC236}">
                <a16:creationId xmlns:a16="http://schemas.microsoft.com/office/drawing/2014/main" id="{D91B8164-89C9-CDE1-5414-622382A54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7863" y="0"/>
            <a:ext cx="404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5333" name="Text Box 5">
            <a:extLst>
              <a:ext uri="{FF2B5EF4-FFF2-40B4-BE49-F238E27FC236}">
                <a16:creationId xmlns:a16="http://schemas.microsoft.com/office/drawing/2014/main" id="{E24D7FEE-289D-5B9C-D9AD-A0783F24ADE9}"/>
              </a:ext>
            </a:extLst>
          </p:cNvPr>
          <p:cNvSpPr txBox="1">
            <a:spLocks noChangeArrowheads="1"/>
          </p:cNvSpPr>
          <p:nvPr/>
        </p:nvSpPr>
        <p:spPr bwMode="auto">
          <a:xfrm>
            <a:off x="0" y="2636838"/>
            <a:ext cx="43561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000" b="1"/>
              <a:t>Hypothalamus </a:t>
            </a:r>
          </a:p>
          <a:p>
            <a:pPr algn="ctr">
              <a:spcBef>
                <a:spcPct val="50000"/>
              </a:spcBef>
            </a:pPr>
            <a:r>
              <a:rPr lang="fr-FR" altLang="fr-FR" sz="3000" b="1"/>
              <a:t>hypophyse </a:t>
            </a:r>
          </a:p>
          <a:p>
            <a:pPr algn="ctr">
              <a:spcBef>
                <a:spcPct val="50000"/>
              </a:spcBef>
            </a:pPr>
            <a:r>
              <a:rPr lang="fr-FR" altLang="fr-FR" sz="3000" b="1"/>
              <a:t>hormones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4" name="Picture 4">
            <a:extLst>
              <a:ext uri="{FF2B5EF4-FFF2-40B4-BE49-F238E27FC236}">
                <a16:creationId xmlns:a16="http://schemas.microsoft.com/office/drawing/2014/main" id="{2DF3DA8A-F299-F3CF-962B-BDA8B5B4CBF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84575"/>
            <a:ext cx="8839200" cy="2365375"/>
          </a:xfrm>
          <a:prstGeom prst="rect">
            <a:avLst/>
          </a:prstGeom>
          <a:noFill/>
          <a:extLst>
            <a:ext uri="{909E8E84-426E-40DD-AFC4-6F175D3DCCD1}">
              <a14:hiddenFill xmlns:a14="http://schemas.microsoft.com/office/drawing/2010/main">
                <a:solidFill>
                  <a:srgbClr val="FFFFFF"/>
                </a:solidFill>
              </a14:hiddenFill>
            </a:ext>
          </a:extLst>
        </p:spPr>
      </p:pic>
      <p:sp>
        <p:nvSpPr>
          <p:cNvPr id="404485" name="Text Box 5">
            <a:extLst>
              <a:ext uri="{FF2B5EF4-FFF2-40B4-BE49-F238E27FC236}">
                <a16:creationId xmlns:a16="http://schemas.microsoft.com/office/drawing/2014/main" id="{9AD84BF9-335A-7AB4-6B40-3C65D1A1AEF2}"/>
              </a:ext>
            </a:extLst>
          </p:cNvPr>
          <p:cNvSpPr txBox="1">
            <a:spLocks noChangeArrowheads="1"/>
          </p:cNvSpPr>
          <p:nvPr/>
        </p:nvSpPr>
        <p:spPr bwMode="auto">
          <a:xfrm>
            <a:off x="36513" y="4445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sarcomère et myofilaments</a:t>
            </a:r>
          </a:p>
        </p:txBody>
      </p:sp>
      <p:sp>
        <p:nvSpPr>
          <p:cNvPr id="404486" name="Rectangle 6">
            <a:extLst>
              <a:ext uri="{FF2B5EF4-FFF2-40B4-BE49-F238E27FC236}">
                <a16:creationId xmlns:a16="http://schemas.microsoft.com/office/drawing/2014/main" id="{A0931DDA-DA98-63FC-012E-63331CD87580}"/>
              </a:ext>
            </a:extLst>
          </p:cNvPr>
          <p:cNvSpPr>
            <a:spLocks noChangeArrowheads="1"/>
          </p:cNvSpPr>
          <p:nvPr/>
        </p:nvSpPr>
        <p:spPr bwMode="auto">
          <a:xfrm>
            <a:off x="122238" y="1419225"/>
            <a:ext cx="89138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fr-FR" sz="3000" b="1"/>
              <a:t>Contraction d’un sarcomère = glissement des filaments d’actine sur les filaments de myosine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8" name="Picture 4">
            <a:extLst>
              <a:ext uri="{FF2B5EF4-FFF2-40B4-BE49-F238E27FC236}">
                <a16:creationId xmlns:a16="http://schemas.microsoft.com/office/drawing/2014/main" id="{84014E5C-F9B0-B37A-DBAA-C678EB20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438" y="0"/>
            <a:ext cx="36115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05509" name="Text Box 5">
            <a:extLst>
              <a:ext uri="{FF2B5EF4-FFF2-40B4-BE49-F238E27FC236}">
                <a16:creationId xmlns:a16="http://schemas.microsoft.com/office/drawing/2014/main" id="{60AF6254-FFFD-8BC2-7F09-2033908F6477}"/>
              </a:ext>
            </a:extLst>
          </p:cNvPr>
          <p:cNvSpPr txBox="1">
            <a:spLocks noChangeArrowheads="1"/>
          </p:cNvSpPr>
          <p:nvPr/>
        </p:nvSpPr>
        <p:spPr bwMode="auto">
          <a:xfrm>
            <a:off x="36513" y="44450"/>
            <a:ext cx="56880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les myofilaments</a:t>
            </a:r>
          </a:p>
        </p:txBody>
      </p:sp>
      <p:sp>
        <p:nvSpPr>
          <p:cNvPr id="405510" name="Text Box 6">
            <a:extLst>
              <a:ext uri="{FF2B5EF4-FFF2-40B4-BE49-F238E27FC236}">
                <a16:creationId xmlns:a16="http://schemas.microsoft.com/office/drawing/2014/main" id="{FFE15482-0640-F546-14F3-3C0FD4456404}"/>
              </a:ext>
            </a:extLst>
          </p:cNvPr>
          <p:cNvSpPr txBox="1">
            <a:spLocks noChangeArrowheads="1"/>
          </p:cNvSpPr>
          <p:nvPr/>
        </p:nvSpPr>
        <p:spPr bwMode="auto">
          <a:xfrm>
            <a:off x="5794375" y="908050"/>
            <a:ext cx="2665413" cy="406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Molécule de myosine</a:t>
            </a:r>
          </a:p>
        </p:txBody>
      </p:sp>
      <p:sp>
        <p:nvSpPr>
          <p:cNvPr id="405511" name="Text Box 7">
            <a:extLst>
              <a:ext uri="{FF2B5EF4-FFF2-40B4-BE49-F238E27FC236}">
                <a16:creationId xmlns:a16="http://schemas.microsoft.com/office/drawing/2014/main" id="{A6B403DD-D688-5577-C125-64A5A63AE66F}"/>
              </a:ext>
            </a:extLst>
          </p:cNvPr>
          <p:cNvSpPr txBox="1">
            <a:spLocks noChangeArrowheads="1"/>
          </p:cNvSpPr>
          <p:nvPr/>
        </p:nvSpPr>
        <p:spPr bwMode="auto">
          <a:xfrm>
            <a:off x="2770188" y="981075"/>
            <a:ext cx="208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Tête de myosine</a:t>
            </a:r>
          </a:p>
        </p:txBody>
      </p:sp>
      <p:sp>
        <p:nvSpPr>
          <p:cNvPr id="405512" name="Text Box 8">
            <a:extLst>
              <a:ext uri="{FF2B5EF4-FFF2-40B4-BE49-F238E27FC236}">
                <a16:creationId xmlns:a16="http://schemas.microsoft.com/office/drawing/2014/main" id="{0A9B8D2C-9367-056C-247D-84D25C2F9B34}"/>
              </a:ext>
            </a:extLst>
          </p:cNvPr>
          <p:cNvSpPr txBox="1">
            <a:spLocks noChangeArrowheads="1"/>
          </p:cNvSpPr>
          <p:nvPr/>
        </p:nvSpPr>
        <p:spPr bwMode="auto">
          <a:xfrm>
            <a:off x="5292725" y="2806700"/>
            <a:ext cx="3816350" cy="406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Myofilament de myosine (épais)</a:t>
            </a:r>
          </a:p>
        </p:txBody>
      </p:sp>
      <p:sp>
        <p:nvSpPr>
          <p:cNvPr id="405513" name="Text Box 9">
            <a:extLst>
              <a:ext uri="{FF2B5EF4-FFF2-40B4-BE49-F238E27FC236}">
                <a16:creationId xmlns:a16="http://schemas.microsoft.com/office/drawing/2014/main" id="{A38E6444-8F17-3268-10C2-F82385C51332}"/>
              </a:ext>
            </a:extLst>
          </p:cNvPr>
          <p:cNvSpPr txBox="1">
            <a:spLocks noChangeArrowheads="1"/>
          </p:cNvSpPr>
          <p:nvPr/>
        </p:nvSpPr>
        <p:spPr bwMode="auto">
          <a:xfrm>
            <a:off x="5795963" y="4005263"/>
            <a:ext cx="3168650" cy="376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Myofilament d’actine (fin)</a:t>
            </a:r>
          </a:p>
        </p:txBody>
      </p:sp>
      <p:sp>
        <p:nvSpPr>
          <p:cNvPr id="405514" name="Line 10">
            <a:extLst>
              <a:ext uri="{FF2B5EF4-FFF2-40B4-BE49-F238E27FC236}">
                <a16:creationId xmlns:a16="http://schemas.microsoft.com/office/drawing/2014/main" id="{EC3CA9F4-36E8-3737-8D7B-09BE4548BC30}"/>
              </a:ext>
            </a:extLst>
          </p:cNvPr>
          <p:cNvSpPr>
            <a:spLocks noChangeShapeType="1"/>
          </p:cNvSpPr>
          <p:nvPr/>
        </p:nvSpPr>
        <p:spPr bwMode="auto">
          <a:xfrm flipV="1">
            <a:off x="4859338" y="404813"/>
            <a:ext cx="3529012" cy="6477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5515" name="Text Box 11">
            <a:extLst>
              <a:ext uri="{FF2B5EF4-FFF2-40B4-BE49-F238E27FC236}">
                <a16:creationId xmlns:a16="http://schemas.microsoft.com/office/drawing/2014/main" id="{A11337C9-FC68-AE53-2C1E-75957FB1165E}"/>
              </a:ext>
            </a:extLst>
          </p:cNvPr>
          <p:cNvSpPr txBox="1">
            <a:spLocks noChangeArrowheads="1"/>
          </p:cNvSpPr>
          <p:nvPr/>
        </p:nvSpPr>
        <p:spPr bwMode="auto">
          <a:xfrm>
            <a:off x="2555875" y="3716338"/>
            <a:ext cx="208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Tropomyosine</a:t>
            </a:r>
          </a:p>
        </p:txBody>
      </p:sp>
      <p:sp>
        <p:nvSpPr>
          <p:cNvPr id="405516" name="Text Box 12">
            <a:extLst>
              <a:ext uri="{FF2B5EF4-FFF2-40B4-BE49-F238E27FC236}">
                <a16:creationId xmlns:a16="http://schemas.microsoft.com/office/drawing/2014/main" id="{3D296D07-DEEA-1F3A-D4C0-7EE8E6C353C4}"/>
              </a:ext>
            </a:extLst>
          </p:cNvPr>
          <p:cNvSpPr txBox="1">
            <a:spLocks noChangeArrowheads="1"/>
          </p:cNvSpPr>
          <p:nvPr/>
        </p:nvSpPr>
        <p:spPr bwMode="auto">
          <a:xfrm>
            <a:off x="2195513" y="2997200"/>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Complexe de troponine</a:t>
            </a:r>
          </a:p>
        </p:txBody>
      </p:sp>
      <p:sp>
        <p:nvSpPr>
          <p:cNvPr id="405517" name="Line 13">
            <a:extLst>
              <a:ext uri="{FF2B5EF4-FFF2-40B4-BE49-F238E27FC236}">
                <a16:creationId xmlns:a16="http://schemas.microsoft.com/office/drawing/2014/main" id="{F1A86EF5-EAF1-0922-7A70-FD9117AA770A}"/>
              </a:ext>
            </a:extLst>
          </p:cNvPr>
          <p:cNvSpPr>
            <a:spLocks noChangeShapeType="1"/>
          </p:cNvSpPr>
          <p:nvPr/>
        </p:nvSpPr>
        <p:spPr bwMode="auto">
          <a:xfrm>
            <a:off x="4932363" y="3284538"/>
            <a:ext cx="1295400" cy="36036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5518" name="Rectangle 14">
            <a:extLst>
              <a:ext uri="{FF2B5EF4-FFF2-40B4-BE49-F238E27FC236}">
                <a16:creationId xmlns:a16="http://schemas.microsoft.com/office/drawing/2014/main" id="{B75FD050-BB5C-8C69-EAAB-82746B50CC63}"/>
              </a:ext>
            </a:extLst>
          </p:cNvPr>
          <p:cNvSpPr>
            <a:spLocks noChangeArrowheads="1"/>
          </p:cNvSpPr>
          <p:nvPr/>
        </p:nvSpPr>
        <p:spPr bwMode="auto">
          <a:xfrm>
            <a:off x="6227763" y="3429000"/>
            <a:ext cx="288925" cy="4318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05519" name="Line 15">
            <a:extLst>
              <a:ext uri="{FF2B5EF4-FFF2-40B4-BE49-F238E27FC236}">
                <a16:creationId xmlns:a16="http://schemas.microsoft.com/office/drawing/2014/main" id="{22E168FE-7DB9-8754-7C6D-553976FF9299}"/>
              </a:ext>
            </a:extLst>
          </p:cNvPr>
          <p:cNvSpPr>
            <a:spLocks noChangeShapeType="1"/>
          </p:cNvSpPr>
          <p:nvPr/>
        </p:nvSpPr>
        <p:spPr bwMode="auto">
          <a:xfrm flipV="1">
            <a:off x="4427538" y="3573463"/>
            <a:ext cx="3097212" cy="36036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5520" name="Text Box 16">
            <a:extLst>
              <a:ext uri="{FF2B5EF4-FFF2-40B4-BE49-F238E27FC236}">
                <a16:creationId xmlns:a16="http://schemas.microsoft.com/office/drawing/2014/main" id="{67256F5C-F01F-3AF2-BBF2-EBC80E80FE3D}"/>
              </a:ext>
            </a:extLst>
          </p:cNvPr>
          <p:cNvSpPr txBox="1">
            <a:spLocks noChangeArrowheads="1"/>
          </p:cNvSpPr>
          <p:nvPr/>
        </p:nvSpPr>
        <p:spPr bwMode="auto">
          <a:xfrm>
            <a:off x="2987675" y="4292600"/>
            <a:ext cx="208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Actine G</a:t>
            </a:r>
          </a:p>
        </p:txBody>
      </p:sp>
      <p:sp>
        <p:nvSpPr>
          <p:cNvPr id="405521" name="Line 17">
            <a:extLst>
              <a:ext uri="{FF2B5EF4-FFF2-40B4-BE49-F238E27FC236}">
                <a16:creationId xmlns:a16="http://schemas.microsoft.com/office/drawing/2014/main" id="{5541A930-428C-71A0-2114-8CD11CF08D1A}"/>
              </a:ext>
            </a:extLst>
          </p:cNvPr>
          <p:cNvSpPr>
            <a:spLocks noChangeShapeType="1"/>
          </p:cNvSpPr>
          <p:nvPr/>
        </p:nvSpPr>
        <p:spPr bwMode="auto">
          <a:xfrm flipV="1">
            <a:off x="4211638" y="3644900"/>
            <a:ext cx="4176712" cy="8636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5522" name="Oval 18">
            <a:extLst>
              <a:ext uri="{FF2B5EF4-FFF2-40B4-BE49-F238E27FC236}">
                <a16:creationId xmlns:a16="http://schemas.microsoft.com/office/drawing/2014/main" id="{9FFCB113-2C23-150B-7B04-4093BA55335E}"/>
              </a:ext>
            </a:extLst>
          </p:cNvPr>
          <p:cNvSpPr>
            <a:spLocks noChangeArrowheads="1"/>
          </p:cNvSpPr>
          <p:nvPr/>
        </p:nvSpPr>
        <p:spPr bwMode="auto">
          <a:xfrm>
            <a:off x="8316913" y="3573463"/>
            <a:ext cx="287337" cy="287337"/>
          </a:xfrm>
          <a:prstGeom prst="ellipse">
            <a:avLst/>
          </a:prstGeom>
          <a:solidFill>
            <a:srgbClr val="0000FF"/>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05523" name="Freeform 19">
            <a:extLst>
              <a:ext uri="{FF2B5EF4-FFF2-40B4-BE49-F238E27FC236}">
                <a16:creationId xmlns:a16="http://schemas.microsoft.com/office/drawing/2014/main" id="{83FFDDF1-851A-558B-940B-01C99342175C}"/>
              </a:ext>
            </a:extLst>
          </p:cNvPr>
          <p:cNvSpPr>
            <a:spLocks/>
          </p:cNvSpPr>
          <p:nvPr/>
        </p:nvSpPr>
        <p:spPr bwMode="auto">
          <a:xfrm>
            <a:off x="7524750" y="3573463"/>
            <a:ext cx="1368425" cy="287337"/>
          </a:xfrm>
          <a:custGeom>
            <a:avLst/>
            <a:gdLst>
              <a:gd name="T0" fmla="*/ 0 w 862"/>
              <a:gd name="T1" fmla="*/ 0 h 181"/>
              <a:gd name="T2" fmla="*/ 181 w 862"/>
              <a:gd name="T3" fmla="*/ 45 h 181"/>
              <a:gd name="T4" fmla="*/ 453 w 862"/>
              <a:gd name="T5" fmla="*/ 45 h 181"/>
              <a:gd name="T6" fmla="*/ 862 w 862"/>
              <a:gd name="T7" fmla="*/ 181 h 181"/>
            </a:gdLst>
            <a:ahLst/>
            <a:cxnLst>
              <a:cxn ang="0">
                <a:pos x="T0" y="T1"/>
              </a:cxn>
              <a:cxn ang="0">
                <a:pos x="T2" y="T3"/>
              </a:cxn>
              <a:cxn ang="0">
                <a:pos x="T4" y="T5"/>
              </a:cxn>
              <a:cxn ang="0">
                <a:pos x="T6" y="T7"/>
              </a:cxn>
            </a:cxnLst>
            <a:rect l="0" t="0" r="r" b="b"/>
            <a:pathLst>
              <a:path w="862" h="181">
                <a:moveTo>
                  <a:pt x="0" y="0"/>
                </a:moveTo>
                <a:cubicBezTo>
                  <a:pt x="53" y="19"/>
                  <a:pt x="106" y="38"/>
                  <a:pt x="181" y="45"/>
                </a:cubicBezTo>
                <a:cubicBezTo>
                  <a:pt x="256" y="52"/>
                  <a:pt x="340" y="22"/>
                  <a:pt x="453" y="45"/>
                </a:cubicBezTo>
                <a:cubicBezTo>
                  <a:pt x="566" y="68"/>
                  <a:pt x="714" y="124"/>
                  <a:pt x="862" y="181"/>
                </a:cubicBezTo>
              </a:path>
            </a:pathLst>
          </a:cu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5524" name="Text Box 20">
            <a:extLst>
              <a:ext uri="{FF2B5EF4-FFF2-40B4-BE49-F238E27FC236}">
                <a16:creationId xmlns:a16="http://schemas.microsoft.com/office/drawing/2014/main" id="{9B787DA2-7427-B537-5928-CFF665124F0C}"/>
              </a:ext>
            </a:extLst>
          </p:cNvPr>
          <p:cNvSpPr txBox="1">
            <a:spLocks noChangeArrowheads="1"/>
          </p:cNvSpPr>
          <p:nvPr/>
        </p:nvSpPr>
        <p:spPr bwMode="auto">
          <a:xfrm>
            <a:off x="34925" y="4868863"/>
            <a:ext cx="56165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a:t>Pour que le sarcomère se raccourcisse (glissement actine / myosine), il faut que la tête de myosine se fixe d’abord sur l’actine (formation de ponts acto-myosine), puis se contracte pour permettre le glissement de l’actine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7" name="Picture 3">
            <a:extLst>
              <a:ext uri="{FF2B5EF4-FFF2-40B4-BE49-F238E27FC236}">
                <a16:creationId xmlns:a16="http://schemas.microsoft.com/office/drawing/2014/main" id="{0B59CA87-354B-4339-B2CF-D06CA59C6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0"/>
            <a:ext cx="4067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90148" name="Text Box 4">
            <a:extLst>
              <a:ext uri="{FF2B5EF4-FFF2-40B4-BE49-F238E27FC236}">
                <a16:creationId xmlns:a16="http://schemas.microsoft.com/office/drawing/2014/main" id="{CF0F1851-BA32-96CE-0090-6975263BC92D}"/>
              </a:ext>
            </a:extLst>
          </p:cNvPr>
          <p:cNvSpPr txBox="1">
            <a:spLocks noChangeArrowheads="1"/>
          </p:cNvSpPr>
          <p:nvPr/>
        </p:nvSpPr>
        <p:spPr bwMode="auto">
          <a:xfrm>
            <a:off x="107950" y="1773238"/>
            <a:ext cx="504031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cs typeface="Arial" panose="020B0604020202020204" pitchFamily="34" charset="0"/>
              </a:rPr>
              <a:t> Au repos, les liaisons entre actine et myosine sont empêchés  par l’inhibition exercée par 2 protéines : la </a:t>
            </a:r>
            <a:r>
              <a:rPr lang="fr-FR" altLang="fr-FR" sz="2400" b="1">
                <a:solidFill>
                  <a:srgbClr val="FF0000"/>
                </a:solidFill>
                <a:cs typeface="Arial" panose="020B0604020202020204" pitchFamily="34" charset="0"/>
              </a:rPr>
              <a:t>troponine</a:t>
            </a:r>
            <a:r>
              <a:rPr lang="fr-FR" altLang="fr-FR" sz="2400">
                <a:cs typeface="Arial" panose="020B0604020202020204" pitchFamily="34" charset="0"/>
              </a:rPr>
              <a:t> et la </a:t>
            </a:r>
            <a:r>
              <a:rPr lang="fr-FR" altLang="fr-FR" sz="2400" b="1">
                <a:solidFill>
                  <a:srgbClr val="FF0000"/>
                </a:solidFill>
                <a:cs typeface="Arial" panose="020B0604020202020204" pitchFamily="34" charset="0"/>
              </a:rPr>
              <a:t>tropomyosine</a:t>
            </a:r>
            <a:r>
              <a:rPr lang="fr-FR" altLang="fr-FR" sz="2400">
                <a:cs typeface="Arial" panose="020B0604020202020204" pitchFamily="34" charset="0"/>
              </a:rPr>
              <a:t>. </a:t>
            </a:r>
            <a:r>
              <a:rPr lang="fr-FR" altLang="fr-FR" sz="2400">
                <a:solidFill>
                  <a:srgbClr val="0000FF"/>
                </a:solidFill>
                <a:cs typeface="Arial" panose="020B0604020202020204" pitchFamily="34" charset="0"/>
              </a:rPr>
              <a:t>Elles bloquent le site actif de l’actine pour la tête de myosine et empêche la formation du pont acto-myosine.</a:t>
            </a:r>
          </a:p>
          <a:p>
            <a:pPr algn="just">
              <a:spcBef>
                <a:spcPct val="50000"/>
              </a:spcBef>
            </a:pPr>
            <a:r>
              <a:rPr lang="fr-FR" altLang="fr-FR" sz="2400">
                <a:cs typeface="Arial" panose="020B0604020202020204" pitchFamily="34" charset="0"/>
              </a:rPr>
              <a:t> </a:t>
            </a:r>
          </a:p>
          <a:p>
            <a:pPr algn="just">
              <a:spcBef>
                <a:spcPct val="50000"/>
              </a:spcBef>
            </a:pPr>
            <a:r>
              <a:rPr lang="fr-FR" altLang="fr-FR" sz="2400">
                <a:solidFill>
                  <a:srgbClr val="FF0000"/>
                </a:solidFill>
                <a:cs typeface="Arial" panose="020B0604020202020204" pitchFamily="34" charset="0"/>
              </a:rPr>
              <a:t>- Verrous placés entre les filaments fins et épais. </a:t>
            </a:r>
          </a:p>
        </p:txBody>
      </p:sp>
      <p:sp>
        <p:nvSpPr>
          <p:cNvPr id="390150" name="Text Box 6">
            <a:extLst>
              <a:ext uri="{FF2B5EF4-FFF2-40B4-BE49-F238E27FC236}">
                <a16:creationId xmlns:a16="http://schemas.microsoft.com/office/drawing/2014/main" id="{477E86AE-6957-895D-92B3-B734477F11F3}"/>
              </a:ext>
            </a:extLst>
          </p:cNvPr>
          <p:cNvSpPr txBox="1">
            <a:spLocks noChangeArrowheads="1"/>
          </p:cNvSpPr>
          <p:nvPr/>
        </p:nvSpPr>
        <p:spPr bwMode="auto">
          <a:xfrm>
            <a:off x="36513" y="44450"/>
            <a:ext cx="56880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Niveau ultramicroscopique : les myofilaments</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6" name="Oval 4">
            <a:extLst>
              <a:ext uri="{FF2B5EF4-FFF2-40B4-BE49-F238E27FC236}">
                <a16:creationId xmlns:a16="http://schemas.microsoft.com/office/drawing/2014/main" id="{686A5169-3484-FC87-78D3-BE03117B410F}"/>
              </a:ext>
            </a:extLst>
          </p:cNvPr>
          <p:cNvSpPr>
            <a:spLocks noChangeArrowheads="1"/>
          </p:cNvSpPr>
          <p:nvPr/>
        </p:nvSpPr>
        <p:spPr bwMode="auto">
          <a:xfrm>
            <a:off x="2195513" y="4005263"/>
            <a:ext cx="3311525" cy="28082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Actine G</a:t>
            </a:r>
          </a:p>
        </p:txBody>
      </p:sp>
      <p:sp>
        <p:nvSpPr>
          <p:cNvPr id="407557" name="Rectangle 5">
            <a:extLst>
              <a:ext uri="{FF2B5EF4-FFF2-40B4-BE49-F238E27FC236}">
                <a16:creationId xmlns:a16="http://schemas.microsoft.com/office/drawing/2014/main" id="{DF8751A6-C5EC-F30E-2588-D7B8EC54054E}"/>
              </a:ext>
            </a:extLst>
          </p:cNvPr>
          <p:cNvSpPr>
            <a:spLocks noChangeArrowheads="1"/>
          </p:cNvSpPr>
          <p:nvPr/>
        </p:nvSpPr>
        <p:spPr bwMode="auto">
          <a:xfrm>
            <a:off x="3419475" y="4149725"/>
            <a:ext cx="792163" cy="2889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07558" name="Oval 6">
            <a:extLst>
              <a:ext uri="{FF2B5EF4-FFF2-40B4-BE49-F238E27FC236}">
                <a16:creationId xmlns:a16="http://schemas.microsoft.com/office/drawing/2014/main" id="{7B818967-E7D8-F294-EE24-DC276FD258AF}"/>
              </a:ext>
            </a:extLst>
          </p:cNvPr>
          <p:cNvSpPr>
            <a:spLocks noChangeArrowheads="1"/>
          </p:cNvSpPr>
          <p:nvPr/>
        </p:nvSpPr>
        <p:spPr bwMode="auto">
          <a:xfrm>
            <a:off x="3348038" y="0"/>
            <a:ext cx="1008062" cy="2420938"/>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Tête de</a:t>
            </a:r>
          </a:p>
          <a:p>
            <a:pPr algn="ctr"/>
            <a:r>
              <a:rPr lang="fr-FR" altLang="fr-FR" b="1"/>
              <a:t>Myosine</a:t>
            </a:r>
          </a:p>
        </p:txBody>
      </p:sp>
      <p:sp>
        <p:nvSpPr>
          <p:cNvPr id="407559" name="Oval 7">
            <a:extLst>
              <a:ext uri="{FF2B5EF4-FFF2-40B4-BE49-F238E27FC236}">
                <a16:creationId xmlns:a16="http://schemas.microsoft.com/office/drawing/2014/main" id="{65A8E31F-2951-2D98-CA51-0445178694F9}"/>
              </a:ext>
            </a:extLst>
          </p:cNvPr>
          <p:cNvSpPr>
            <a:spLocks noChangeArrowheads="1"/>
          </p:cNvSpPr>
          <p:nvPr/>
        </p:nvSpPr>
        <p:spPr bwMode="auto">
          <a:xfrm>
            <a:off x="3635375" y="3500438"/>
            <a:ext cx="649288" cy="5032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TM</a:t>
            </a:r>
          </a:p>
        </p:txBody>
      </p:sp>
      <p:sp>
        <p:nvSpPr>
          <p:cNvPr id="407560" name="Oval 8">
            <a:extLst>
              <a:ext uri="{FF2B5EF4-FFF2-40B4-BE49-F238E27FC236}">
                <a16:creationId xmlns:a16="http://schemas.microsoft.com/office/drawing/2014/main" id="{DABC5821-A36B-FF96-B34B-F33619E38299}"/>
              </a:ext>
            </a:extLst>
          </p:cNvPr>
          <p:cNvSpPr>
            <a:spLocks noChangeArrowheads="1"/>
          </p:cNvSpPr>
          <p:nvPr/>
        </p:nvSpPr>
        <p:spPr bwMode="auto">
          <a:xfrm>
            <a:off x="3635375" y="2708275"/>
            <a:ext cx="1008063" cy="792163"/>
          </a:xfrm>
          <a:prstGeom prst="ellipse">
            <a:avLst/>
          </a:prstGeom>
          <a:solidFill>
            <a:srgbClr val="00FF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TnT</a:t>
            </a:r>
          </a:p>
        </p:txBody>
      </p:sp>
      <p:sp>
        <p:nvSpPr>
          <p:cNvPr id="407561" name="Oval 9">
            <a:extLst>
              <a:ext uri="{FF2B5EF4-FFF2-40B4-BE49-F238E27FC236}">
                <a16:creationId xmlns:a16="http://schemas.microsoft.com/office/drawing/2014/main" id="{B3F762A2-8A41-95F3-49F7-C0038D2CB148}"/>
              </a:ext>
            </a:extLst>
          </p:cNvPr>
          <p:cNvSpPr>
            <a:spLocks noChangeArrowheads="1"/>
          </p:cNvSpPr>
          <p:nvPr/>
        </p:nvSpPr>
        <p:spPr bwMode="auto">
          <a:xfrm>
            <a:off x="4427538" y="3284538"/>
            <a:ext cx="649287" cy="576262"/>
          </a:xfrm>
          <a:prstGeom prst="ellipse">
            <a:avLst/>
          </a:prstGeom>
          <a:solidFill>
            <a:srgbClr val="00CC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TnC</a:t>
            </a:r>
          </a:p>
        </p:txBody>
      </p:sp>
      <p:sp>
        <p:nvSpPr>
          <p:cNvPr id="407562" name="Oval 10">
            <a:extLst>
              <a:ext uri="{FF2B5EF4-FFF2-40B4-BE49-F238E27FC236}">
                <a16:creationId xmlns:a16="http://schemas.microsoft.com/office/drawing/2014/main" id="{F0E4E6E8-C67C-142C-DAE9-0B6225EE541A}"/>
              </a:ext>
            </a:extLst>
          </p:cNvPr>
          <p:cNvSpPr>
            <a:spLocks noChangeArrowheads="1"/>
          </p:cNvSpPr>
          <p:nvPr/>
        </p:nvSpPr>
        <p:spPr bwMode="auto">
          <a:xfrm>
            <a:off x="4714875" y="3789363"/>
            <a:ext cx="649288" cy="576262"/>
          </a:xfrm>
          <a:prstGeom prst="ellipse">
            <a:avLst/>
          </a:prstGeom>
          <a:solidFill>
            <a:srgbClr val="008000"/>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TnI</a:t>
            </a:r>
          </a:p>
        </p:txBody>
      </p:sp>
      <p:sp>
        <p:nvSpPr>
          <p:cNvPr id="407563" name="Line 11">
            <a:extLst>
              <a:ext uri="{FF2B5EF4-FFF2-40B4-BE49-F238E27FC236}">
                <a16:creationId xmlns:a16="http://schemas.microsoft.com/office/drawing/2014/main" id="{E3E0D63E-451D-5D4D-5CCC-14E032308EB7}"/>
              </a:ext>
            </a:extLst>
          </p:cNvPr>
          <p:cNvSpPr>
            <a:spLocks noChangeShapeType="1"/>
          </p:cNvSpPr>
          <p:nvPr/>
        </p:nvSpPr>
        <p:spPr bwMode="auto">
          <a:xfrm>
            <a:off x="3851275" y="1773238"/>
            <a:ext cx="0" cy="93503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7564" name="Line 12">
            <a:extLst>
              <a:ext uri="{FF2B5EF4-FFF2-40B4-BE49-F238E27FC236}">
                <a16:creationId xmlns:a16="http://schemas.microsoft.com/office/drawing/2014/main" id="{F7FBE001-A456-99DE-3BFF-C732BDDEE3AD}"/>
              </a:ext>
            </a:extLst>
          </p:cNvPr>
          <p:cNvSpPr>
            <a:spLocks noChangeShapeType="1"/>
          </p:cNvSpPr>
          <p:nvPr/>
        </p:nvSpPr>
        <p:spPr bwMode="auto">
          <a:xfrm flipH="1" flipV="1">
            <a:off x="2411413" y="3716338"/>
            <a:ext cx="863600" cy="504825"/>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7565" name="Text Box 13">
            <a:extLst>
              <a:ext uri="{FF2B5EF4-FFF2-40B4-BE49-F238E27FC236}">
                <a16:creationId xmlns:a16="http://schemas.microsoft.com/office/drawing/2014/main" id="{9446D93B-0BA1-49DE-4B35-972468AB9B9F}"/>
              </a:ext>
            </a:extLst>
          </p:cNvPr>
          <p:cNvSpPr txBox="1">
            <a:spLocks noChangeArrowheads="1"/>
          </p:cNvSpPr>
          <p:nvPr/>
        </p:nvSpPr>
        <p:spPr bwMode="auto">
          <a:xfrm>
            <a:off x="106363" y="3141663"/>
            <a:ext cx="26654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Site de liaison de la tête de myosine</a:t>
            </a:r>
          </a:p>
        </p:txBody>
      </p:sp>
      <p:sp>
        <p:nvSpPr>
          <p:cNvPr id="407566" name="AutoShape 14">
            <a:extLst>
              <a:ext uri="{FF2B5EF4-FFF2-40B4-BE49-F238E27FC236}">
                <a16:creationId xmlns:a16="http://schemas.microsoft.com/office/drawing/2014/main" id="{35D9015E-20AD-8C39-3A84-F5EEC7FB9185}"/>
              </a:ext>
            </a:extLst>
          </p:cNvPr>
          <p:cNvSpPr>
            <a:spLocks/>
          </p:cNvSpPr>
          <p:nvPr/>
        </p:nvSpPr>
        <p:spPr bwMode="auto">
          <a:xfrm>
            <a:off x="5364163" y="2636838"/>
            <a:ext cx="287337" cy="1871662"/>
          </a:xfrm>
          <a:prstGeom prst="rightBrace">
            <a:avLst>
              <a:gd name="adj1" fmla="val 5428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07567" name="Text Box 15">
            <a:extLst>
              <a:ext uri="{FF2B5EF4-FFF2-40B4-BE49-F238E27FC236}">
                <a16:creationId xmlns:a16="http://schemas.microsoft.com/office/drawing/2014/main" id="{3B24D210-BB1A-2B48-BF61-7328DBA961D5}"/>
              </a:ext>
            </a:extLst>
          </p:cNvPr>
          <p:cNvSpPr txBox="1">
            <a:spLocks noChangeArrowheads="1"/>
          </p:cNvSpPr>
          <p:nvPr/>
        </p:nvSpPr>
        <p:spPr bwMode="auto">
          <a:xfrm>
            <a:off x="5580063" y="2420938"/>
            <a:ext cx="3563937"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Verrous :</a:t>
            </a:r>
          </a:p>
          <a:p>
            <a:pPr algn="ctr">
              <a:spcBef>
                <a:spcPct val="50000"/>
              </a:spcBef>
              <a:buFontTx/>
              <a:buChar char="•"/>
            </a:pPr>
            <a:r>
              <a:rPr lang="fr-FR" altLang="fr-FR" sz="2000" b="1"/>
              <a:t> La TM bloque le site de liaison</a:t>
            </a:r>
          </a:p>
          <a:p>
            <a:pPr algn="ctr">
              <a:spcBef>
                <a:spcPct val="50000"/>
              </a:spcBef>
              <a:buFontTx/>
              <a:buChar char="•"/>
            </a:pPr>
            <a:r>
              <a:rPr lang="fr-FR" altLang="fr-FR" sz="2000" b="1"/>
              <a:t> La TM est bloquée par le complexe troponine (T, C, I)</a:t>
            </a:r>
          </a:p>
        </p:txBody>
      </p:sp>
      <p:sp>
        <p:nvSpPr>
          <p:cNvPr id="407569" name="Text Box 17">
            <a:extLst>
              <a:ext uri="{FF2B5EF4-FFF2-40B4-BE49-F238E27FC236}">
                <a16:creationId xmlns:a16="http://schemas.microsoft.com/office/drawing/2014/main" id="{D624AFF9-B0F5-C7CA-A493-83843FD07FBB}"/>
              </a:ext>
            </a:extLst>
          </p:cNvPr>
          <p:cNvSpPr txBox="1">
            <a:spLocks noChangeArrowheads="1"/>
          </p:cNvSpPr>
          <p:nvPr/>
        </p:nvSpPr>
        <p:spPr bwMode="auto">
          <a:xfrm>
            <a:off x="5508625" y="5967413"/>
            <a:ext cx="35639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Pour débloquer le verrou, il faut du Ca</a:t>
            </a:r>
            <a:r>
              <a:rPr lang="fr-FR" altLang="fr-FR" sz="2400" b="1" baseline="30000"/>
              <a:t>2+</a:t>
            </a:r>
          </a:p>
        </p:txBody>
      </p:sp>
      <p:sp>
        <p:nvSpPr>
          <p:cNvPr id="407570" name="AutoShape 18">
            <a:extLst>
              <a:ext uri="{FF2B5EF4-FFF2-40B4-BE49-F238E27FC236}">
                <a16:creationId xmlns:a16="http://schemas.microsoft.com/office/drawing/2014/main" id="{FD6F8802-DA30-AAE7-0F85-68E9B50EAE10}"/>
              </a:ext>
            </a:extLst>
          </p:cNvPr>
          <p:cNvSpPr>
            <a:spLocks noChangeArrowheads="1"/>
          </p:cNvSpPr>
          <p:nvPr/>
        </p:nvSpPr>
        <p:spPr bwMode="auto">
          <a:xfrm>
            <a:off x="6877050" y="4579938"/>
            <a:ext cx="720725" cy="1081087"/>
          </a:xfrm>
          <a:prstGeom prst="downArrow">
            <a:avLst>
              <a:gd name="adj1" fmla="val 50000"/>
              <a:gd name="adj2" fmla="val 37500"/>
            </a:avLst>
          </a:prstGeom>
          <a:solidFill>
            <a:srgbClr val="0000FF"/>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07571" name="Line 19">
            <a:extLst>
              <a:ext uri="{FF2B5EF4-FFF2-40B4-BE49-F238E27FC236}">
                <a16:creationId xmlns:a16="http://schemas.microsoft.com/office/drawing/2014/main" id="{9B77C483-BADF-FD18-1CD2-7ECCCBADF3C6}"/>
              </a:ext>
            </a:extLst>
          </p:cNvPr>
          <p:cNvSpPr>
            <a:spLocks noChangeShapeType="1"/>
          </p:cNvSpPr>
          <p:nvPr/>
        </p:nvSpPr>
        <p:spPr bwMode="auto">
          <a:xfrm flipH="1" flipV="1">
            <a:off x="4211638" y="3860800"/>
            <a:ext cx="1728787" cy="2160588"/>
          </a:xfrm>
          <a:prstGeom prst="line">
            <a:avLst/>
          </a:prstGeom>
          <a:noFill/>
          <a:ln w="50800">
            <a:solidFill>
              <a:srgbClr val="FF00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7572" name="Text Box 20">
            <a:extLst>
              <a:ext uri="{FF2B5EF4-FFF2-40B4-BE49-F238E27FC236}">
                <a16:creationId xmlns:a16="http://schemas.microsoft.com/office/drawing/2014/main" id="{D2438000-B3B2-D174-A873-C825A2F4A592}"/>
              </a:ext>
            </a:extLst>
          </p:cNvPr>
          <p:cNvSpPr txBox="1">
            <a:spLocks noChangeArrowheads="1"/>
          </p:cNvSpPr>
          <p:nvPr/>
        </p:nvSpPr>
        <p:spPr bwMode="auto">
          <a:xfrm>
            <a:off x="36513" y="44450"/>
            <a:ext cx="5688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Ponts acto-myosine</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4" name="Rectangle 4">
            <a:extLst>
              <a:ext uri="{FF2B5EF4-FFF2-40B4-BE49-F238E27FC236}">
                <a16:creationId xmlns:a16="http://schemas.microsoft.com/office/drawing/2014/main" id="{09C7ACB7-7801-553C-2E2A-831E3D057DEC}"/>
              </a:ext>
            </a:extLst>
          </p:cNvPr>
          <p:cNvSpPr>
            <a:spLocks noChangeArrowheads="1"/>
          </p:cNvSpPr>
          <p:nvPr/>
        </p:nvSpPr>
        <p:spPr bwMode="auto">
          <a:xfrm>
            <a:off x="0" y="1557338"/>
            <a:ext cx="8964613"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FR" altLang="fr-FR" sz="4000"/>
              <a:t>L’affinité la TnC (troponine C) pour le calcium a pour effet de faire pivoter sur elles-mêmes les molécules de troponine et de tropomyosine afin de libérer le site de liaison de la tête de myosine sur l’actine</a:t>
            </a:r>
          </a:p>
        </p:txBody>
      </p:sp>
      <p:sp>
        <p:nvSpPr>
          <p:cNvPr id="409605" name="Text Box 5">
            <a:extLst>
              <a:ext uri="{FF2B5EF4-FFF2-40B4-BE49-F238E27FC236}">
                <a16:creationId xmlns:a16="http://schemas.microsoft.com/office/drawing/2014/main" id="{D06864B5-34E3-28BF-D5D7-C61B7880D00A}"/>
              </a:ext>
            </a:extLst>
          </p:cNvPr>
          <p:cNvSpPr txBox="1">
            <a:spLocks noChangeArrowheads="1"/>
          </p:cNvSpPr>
          <p:nvPr/>
        </p:nvSpPr>
        <p:spPr bwMode="auto">
          <a:xfrm>
            <a:off x="36513" y="44450"/>
            <a:ext cx="5688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Ponts acto-myosine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2" name="Picture 4">
            <a:extLst>
              <a:ext uri="{FF2B5EF4-FFF2-40B4-BE49-F238E27FC236}">
                <a16:creationId xmlns:a16="http://schemas.microsoft.com/office/drawing/2014/main" id="{A713C81B-F7AC-EECC-37C5-9CF996F78E58}"/>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34925" y="333375"/>
            <a:ext cx="9109075" cy="6500813"/>
          </a:xfrm>
          <a:prstGeom prst="rect">
            <a:avLst/>
          </a:prstGeom>
          <a:noFill/>
          <a:extLst>
            <a:ext uri="{909E8E84-426E-40DD-AFC4-6F175D3DCCD1}">
              <a14:hiddenFill xmlns:a14="http://schemas.microsoft.com/office/drawing/2010/main">
                <a:solidFill>
                  <a:srgbClr val="FFFFFF"/>
                </a:solidFill>
              </a14:hiddenFill>
            </a:ext>
          </a:extLst>
        </p:spPr>
      </p:pic>
      <p:sp>
        <p:nvSpPr>
          <p:cNvPr id="406533" name="Text Box 5">
            <a:extLst>
              <a:ext uri="{FF2B5EF4-FFF2-40B4-BE49-F238E27FC236}">
                <a16:creationId xmlns:a16="http://schemas.microsoft.com/office/drawing/2014/main" id="{C1BF9D14-5CB8-38D4-E0C1-184D6BA29F78}"/>
              </a:ext>
            </a:extLst>
          </p:cNvPr>
          <p:cNvSpPr txBox="1">
            <a:spLocks noChangeArrowheads="1"/>
          </p:cNvSpPr>
          <p:nvPr/>
        </p:nvSpPr>
        <p:spPr bwMode="auto">
          <a:xfrm>
            <a:off x="2411413" y="1125538"/>
            <a:ext cx="46085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Déblocage du verrou et formation des ponts acto-myosine. Rôle du Ca</a:t>
            </a:r>
            <a:r>
              <a:rPr lang="fr-FR" altLang="fr-FR" sz="2400" b="1" baseline="30000"/>
              <a:t>2+</a:t>
            </a:r>
          </a:p>
        </p:txBody>
      </p:sp>
      <p:sp>
        <p:nvSpPr>
          <p:cNvPr id="406534" name="Text Box 6">
            <a:extLst>
              <a:ext uri="{FF2B5EF4-FFF2-40B4-BE49-F238E27FC236}">
                <a16:creationId xmlns:a16="http://schemas.microsoft.com/office/drawing/2014/main" id="{C7BC987E-B67F-15EB-BB74-83240B9D1745}"/>
              </a:ext>
            </a:extLst>
          </p:cNvPr>
          <p:cNvSpPr txBox="1">
            <a:spLocks noChangeArrowheads="1"/>
          </p:cNvSpPr>
          <p:nvPr/>
        </p:nvSpPr>
        <p:spPr bwMode="auto">
          <a:xfrm>
            <a:off x="36513" y="30163"/>
            <a:ext cx="5688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Ponts acto-myosine</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a:extLst>
              <a:ext uri="{FF2B5EF4-FFF2-40B4-BE49-F238E27FC236}">
                <a16:creationId xmlns:a16="http://schemas.microsoft.com/office/drawing/2014/main" id="{37045337-800B-EADA-DB13-F722F8F630E7}"/>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3152775" y="44450"/>
            <a:ext cx="5905500" cy="6092825"/>
          </a:xfrm>
          <a:prstGeom prst="rect">
            <a:avLst/>
          </a:prstGeom>
          <a:noFill/>
          <a:extLst>
            <a:ext uri="{909E8E84-426E-40DD-AFC4-6F175D3DCCD1}">
              <a14:hiddenFill xmlns:a14="http://schemas.microsoft.com/office/drawing/2010/main">
                <a:solidFill>
                  <a:srgbClr val="FFFFFF"/>
                </a:solidFill>
              </a14:hiddenFill>
            </a:ext>
          </a:extLst>
        </p:spPr>
      </p:pic>
      <p:sp>
        <p:nvSpPr>
          <p:cNvPr id="408580" name="Text Box 4">
            <a:extLst>
              <a:ext uri="{FF2B5EF4-FFF2-40B4-BE49-F238E27FC236}">
                <a16:creationId xmlns:a16="http://schemas.microsoft.com/office/drawing/2014/main" id="{888815FA-BF60-FB0A-72DD-9F6A59EF8CAA}"/>
              </a:ext>
            </a:extLst>
          </p:cNvPr>
          <p:cNvSpPr txBox="1">
            <a:spLocks noChangeArrowheads="1"/>
          </p:cNvSpPr>
          <p:nvPr/>
        </p:nvSpPr>
        <p:spPr bwMode="auto">
          <a:xfrm>
            <a:off x="36513" y="388938"/>
            <a:ext cx="5688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D’où vient le Ca</a:t>
            </a:r>
            <a:r>
              <a:rPr lang="fr-FR" altLang="fr-FR" sz="2800" u="sng" baseline="30000">
                <a:solidFill>
                  <a:srgbClr val="0000FF"/>
                </a:solidFill>
              </a:rPr>
              <a:t>2+</a:t>
            </a:r>
            <a:r>
              <a:rPr lang="fr-FR" altLang="fr-FR" sz="2800" u="sng">
                <a:solidFill>
                  <a:srgbClr val="0000FF"/>
                </a:solidFill>
              </a:rPr>
              <a:t> ?</a:t>
            </a:r>
          </a:p>
        </p:txBody>
      </p:sp>
      <p:sp>
        <p:nvSpPr>
          <p:cNvPr id="408582" name="Line 6">
            <a:extLst>
              <a:ext uri="{FF2B5EF4-FFF2-40B4-BE49-F238E27FC236}">
                <a16:creationId xmlns:a16="http://schemas.microsoft.com/office/drawing/2014/main" id="{B0DFCDE9-C862-D8E7-3D14-321D587B7AE7}"/>
              </a:ext>
            </a:extLst>
          </p:cNvPr>
          <p:cNvSpPr>
            <a:spLocks noChangeShapeType="1"/>
          </p:cNvSpPr>
          <p:nvPr/>
        </p:nvSpPr>
        <p:spPr bwMode="auto">
          <a:xfrm>
            <a:off x="2916238" y="908050"/>
            <a:ext cx="3671887" cy="2592388"/>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8583" name="Rectangle 7">
            <a:extLst>
              <a:ext uri="{FF2B5EF4-FFF2-40B4-BE49-F238E27FC236}">
                <a16:creationId xmlns:a16="http://schemas.microsoft.com/office/drawing/2014/main" id="{441DB744-7039-5289-EB1C-AC1B1D883FE5}"/>
              </a:ext>
            </a:extLst>
          </p:cNvPr>
          <p:cNvSpPr>
            <a:spLocks noChangeArrowheads="1"/>
          </p:cNvSpPr>
          <p:nvPr/>
        </p:nvSpPr>
        <p:spPr bwMode="auto">
          <a:xfrm>
            <a:off x="7380288" y="2349500"/>
            <a:ext cx="1439862" cy="100806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08584" name="AutoShape 8">
            <a:extLst>
              <a:ext uri="{FF2B5EF4-FFF2-40B4-BE49-F238E27FC236}">
                <a16:creationId xmlns:a16="http://schemas.microsoft.com/office/drawing/2014/main" id="{D21EB23F-386F-E219-2876-234CAE42E128}"/>
              </a:ext>
            </a:extLst>
          </p:cNvPr>
          <p:cNvSpPr>
            <a:spLocks noChangeArrowheads="1"/>
          </p:cNvSpPr>
          <p:nvPr/>
        </p:nvSpPr>
        <p:spPr bwMode="auto">
          <a:xfrm>
            <a:off x="900113" y="1052513"/>
            <a:ext cx="1079500" cy="4176712"/>
          </a:xfrm>
          <a:prstGeom prst="downArrow">
            <a:avLst>
              <a:gd name="adj1" fmla="val 50000"/>
              <a:gd name="adj2" fmla="val 96728"/>
            </a:avLst>
          </a:prstGeom>
          <a:solidFill>
            <a:srgbClr val="0000FF"/>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08585" name="Text Box 9">
            <a:extLst>
              <a:ext uri="{FF2B5EF4-FFF2-40B4-BE49-F238E27FC236}">
                <a16:creationId xmlns:a16="http://schemas.microsoft.com/office/drawing/2014/main" id="{335B9EC6-E036-BED2-95E1-526C6EC6964A}"/>
              </a:ext>
            </a:extLst>
          </p:cNvPr>
          <p:cNvSpPr txBox="1">
            <a:spLocks noChangeArrowheads="1"/>
          </p:cNvSpPr>
          <p:nvPr/>
        </p:nvSpPr>
        <p:spPr bwMode="auto">
          <a:xfrm>
            <a:off x="0" y="5502275"/>
            <a:ext cx="38512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a:t>Du cytoplasme (sarcoplasme). Le Ca2+ a été libéré par le réticulum sarcoplasmique dans le sarcoplasme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9" name="Picture 5">
            <a:extLst>
              <a:ext uri="{FF2B5EF4-FFF2-40B4-BE49-F238E27FC236}">
                <a16:creationId xmlns:a16="http://schemas.microsoft.com/office/drawing/2014/main" id="{1B1C546D-1241-E9CD-03C5-35C7D1440E90}"/>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52400" y="1095375"/>
            <a:ext cx="8839200" cy="5718175"/>
          </a:xfrm>
          <a:prstGeom prst="rect">
            <a:avLst/>
          </a:prstGeom>
          <a:noFill/>
          <a:extLst>
            <a:ext uri="{909E8E84-426E-40DD-AFC4-6F175D3DCCD1}">
              <a14:hiddenFill xmlns:a14="http://schemas.microsoft.com/office/drawing/2010/main">
                <a:solidFill>
                  <a:srgbClr val="FFFFFF"/>
                </a:solidFill>
              </a14:hiddenFill>
            </a:ext>
          </a:extLst>
        </p:spPr>
      </p:pic>
      <p:sp>
        <p:nvSpPr>
          <p:cNvPr id="410631" name="Line 7">
            <a:extLst>
              <a:ext uri="{FF2B5EF4-FFF2-40B4-BE49-F238E27FC236}">
                <a16:creationId xmlns:a16="http://schemas.microsoft.com/office/drawing/2014/main" id="{99D5BD97-88EB-3FE7-1611-01FB8053DBBE}"/>
              </a:ext>
            </a:extLst>
          </p:cNvPr>
          <p:cNvSpPr>
            <a:spLocks noChangeShapeType="1"/>
          </p:cNvSpPr>
          <p:nvPr/>
        </p:nvSpPr>
        <p:spPr bwMode="auto">
          <a:xfrm>
            <a:off x="3132138" y="3068638"/>
            <a:ext cx="431800" cy="2159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32" name="Line 8">
            <a:extLst>
              <a:ext uri="{FF2B5EF4-FFF2-40B4-BE49-F238E27FC236}">
                <a16:creationId xmlns:a16="http://schemas.microsoft.com/office/drawing/2014/main" id="{133B4DD8-1181-2483-048D-4F37356999F3}"/>
              </a:ext>
            </a:extLst>
          </p:cNvPr>
          <p:cNvSpPr>
            <a:spLocks noChangeShapeType="1"/>
          </p:cNvSpPr>
          <p:nvPr/>
        </p:nvSpPr>
        <p:spPr bwMode="auto">
          <a:xfrm flipV="1">
            <a:off x="3419475" y="2852738"/>
            <a:ext cx="504825" cy="7143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33" name="Line 9">
            <a:extLst>
              <a:ext uri="{FF2B5EF4-FFF2-40B4-BE49-F238E27FC236}">
                <a16:creationId xmlns:a16="http://schemas.microsoft.com/office/drawing/2014/main" id="{3B086D35-91C9-074B-C548-C61B84D9EC1C}"/>
              </a:ext>
            </a:extLst>
          </p:cNvPr>
          <p:cNvSpPr>
            <a:spLocks noChangeShapeType="1"/>
          </p:cNvSpPr>
          <p:nvPr/>
        </p:nvSpPr>
        <p:spPr bwMode="auto">
          <a:xfrm flipV="1">
            <a:off x="3203575" y="981075"/>
            <a:ext cx="504825"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34" name="Text Box 10">
            <a:extLst>
              <a:ext uri="{FF2B5EF4-FFF2-40B4-BE49-F238E27FC236}">
                <a16:creationId xmlns:a16="http://schemas.microsoft.com/office/drawing/2014/main" id="{E944EAED-5834-F658-EDF4-7F4A331AA3DF}"/>
              </a:ext>
            </a:extLst>
          </p:cNvPr>
          <p:cNvSpPr txBox="1">
            <a:spLocks noChangeArrowheads="1"/>
          </p:cNvSpPr>
          <p:nvPr/>
        </p:nvSpPr>
        <p:spPr bwMode="auto">
          <a:xfrm>
            <a:off x="3708400" y="830263"/>
            <a:ext cx="1943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0000"/>
                </a:solidFill>
              </a:rPr>
              <a:t>= influx nerveux</a:t>
            </a:r>
          </a:p>
        </p:txBody>
      </p:sp>
      <p:sp>
        <p:nvSpPr>
          <p:cNvPr id="410635" name="Line 11">
            <a:extLst>
              <a:ext uri="{FF2B5EF4-FFF2-40B4-BE49-F238E27FC236}">
                <a16:creationId xmlns:a16="http://schemas.microsoft.com/office/drawing/2014/main" id="{A9E45EE9-149C-CE62-1996-74C971D0AFCB}"/>
              </a:ext>
            </a:extLst>
          </p:cNvPr>
          <p:cNvSpPr>
            <a:spLocks noChangeShapeType="1"/>
          </p:cNvSpPr>
          <p:nvPr/>
        </p:nvSpPr>
        <p:spPr bwMode="auto">
          <a:xfrm>
            <a:off x="1690688" y="765175"/>
            <a:ext cx="73025" cy="1800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36" name="Line 12">
            <a:extLst>
              <a:ext uri="{FF2B5EF4-FFF2-40B4-BE49-F238E27FC236}">
                <a16:creationId xmlns:a16="http://schemas.microsoft.com/office/drawing/2014/main" id="{81B03E69-C86C-EBD3-9408-A064629F595A}"/>
              </a:ext>
            </a:extLst>
          </p:cNvPr>
          <p:cNvSpPr>
            <a:spLocks noChangeShapeType="1"/>
          </p:cNvSpPr>
          <p:nvPr/>
        </p:nvSpPr>
        <p:spPr bwMode="auto">
          <a:xfrm flipH="1">
            <a:off x="1690688" y="2565400"/>
            <a:ext cx="73025" cy="714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37" name="Line 13">
            <a:extLst>
              <a:ext uri="{FF2B5EF4-FFF2-40B4-BE49-F238E27FC236}">
                <a16:creationId xmlns:a16="http://schemas.microsoft.com/office/drawing/2014/main" id="{59517F5B-9DD1-3F63-F1D2-C43370C8F427}"/>
              </a:ext>
            </a:extLst>
          </p:cNvPr>
          <p:cNvSpPr>
            <a:spLocks noChangeShapeType="1"/>
          </p:cNvSpPr>
          <p:nvPr/>
        </p:nvSpPr>
        <p:spPr bwMode="auto">
          <a:xfrm>
            <a:off x="1763713" y="2565400"/>
            <a:ext cx="71437" cy="714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41" name="Line 17">
            <a:extLst>
              <a:ext uri="{FF2B5EF4-FFF2-40B4-BE49-F238E27FC236}">
                <a16:creationId xmlns:a16="http://schemas.microsoft.com/office/drawing/2014/main" id="{B30B6757-39C5-1EDB-9C19-BB692E7B4857}"/>
              </a:ext>
            </a:extLst>
          </p:cNvPr>
          <p:cNvSpPr>
            <a:spLocks noChangeShapeType="1"/>
          </p:cNvSpPr>
          <p:nvPr/>
        </p:nvSpPr>
        <p:spPr bwMode="auto">
          <a:xfrm>
            <a:off x="1908175" y="1196975"/>
            <a:ext cx="0" cy="4318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42" name="Rectangle 18">
            <a:extLst>
              <a:ext uri="{FF2B5EF4-FFF2-40B4-BE49-F238E27FC236}">
                <a16:creationId xmlns:a16="http://schemas.microsoft.com/office/drawing/2014/main" id="{1E6BE004-720B-75E4-2498-A1AF0C02C5BD}"/>
              </a:ext>
            </a:extLst>
          </p:cNvPr>
          <p:cNvSpPr>
            <a:spLocks noChangeArrowheads="1"/>
          </p:cNvSpPr>
          <p:nvPr/>
        </p:nvSpPr>
        <p:spPr bwMode="auto">
          <a:xfrm>
            <a:off x="3995738" y="3141663"/>
            <a:ext cx="720725" cy="574675"/>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0643" name="Rectangle 19">
            <a:extLst>
              <a:ext uri="{FF2B5EF4-FFF2-40B4-BE49-F238E27FC236}">
                <a16:creationId xmlns:a16="http://schemas.microsoft.com/office/drawing/2014/main" id="{F7E75563-B293-43EB-2E33-355AD157E8A8}"/>
              </a:ext>
            </a:extLst>
          </p:cNvPr>
          <p:cNvSpPr>
            <a:spLocks noChangeArrowheads="1"/>
          </p:cNvSpPr>
          <p:nvPr/>
        </p:nvSpPr>
        <p:spPr bwMode="auto">
          <a:xfrm>
            <a:off x="4930775" y="2565400"/>
            <a:ext cx="720725" cy="574675"/>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0644" name="Rectangle 20">
            <a:extLst>
              <a:ext uri="{FF2B5EF4-FFF2-40B4-BE49-F238E27FC236}">
                <a16:creationId xmlns:a16="http://schemas.microsoft.com/office/drawing/2014/main" id="{755EC110-BE3A-37D6-527B-6EBCB74AA53F}"/>
              </a:ext>
            </a:extLst>
          </p:cNvPr>
          <p:cNvSpPr>
            <a:spLocks noChangeArrowheads="1"/>
          </p:cNvSpPr>
          <p:nvPr/>
        </p:nvSpPr>
        <p:spPr bwMode="auto">
          <a:xfrm>
            <a:off x="3348038" y="6021388"/>
            <a:ext cx="720725" cy="574675"/>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0645" name="Text Box 21">
            <a:extLst>
              <a:ext uri="{FF2B5EF4-FFF2-40B4-BE49-F238E27FC236}">
                <a16:creationId xmlns:a16="http://schemas.microsoft.com/office/drawing/2014/main" id="{29E38B3A-E8B1-4822-4CAF-8C37128B707A}"/>
              </a:ext>
            </a:extLst>
          </p:cNvPr>
          <p:cNvSpPr txBox="1">
            <a:spLocks noChangeArrowheads="1"/>
          </p:cNvSpPr>
          <p:nvPr/>
        </p:nvSpPr>
        <p:spPr bwMode="auto">
          <a:xfrm>
            <a:off x="4067175" y="6165850"/>
            <a:ext cx="5076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0000CC"/>
                </a:solidFill>
              </a:rPr>
              <a:t>= plaque motrice (jonction neuromusculaire)</a:t>
            </a:r>
          </a:p>
        </p:txBody>
      </p:sp>
      <p:sp>
        <p:nvSpPr>
          <p:cNvPr id="410646" name="Text Box 22">
            <a:extLst>
              <a:ext uri="{FF2B5EF4-FFF2-40B4-BE49-F238E27FC236}">
                <a16:creationId xmlns:a16="http://schemas.microsoft.com/office/drawing/2014/main" id="{848B90E2-EB4A-4C34-66E3-EC48EFD8A690}"/>
              </a:ext>
            </a:extLst>
          </p:cNvPr>
          <p:cNvSpPr txBox="1">
            <a:spLocks noChangeArrowheads="1"/>
          </p:cNvSpPr>
          <p:nvPr/>
        </p:nvSpPr>
        <p:spPr bwMode="auto">
          <a:xfrm>
            <a:off x="2627313" y="3154363"/>
            <a:ext cx="792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200"/>
              <a:t>moteur</a:t>
            </a:r>
          </a:p>
        </p:txBody>
      </p:sp>
      <p:sp>
        <p:nvSpPr>
          <p:cNvPr id="410647" name="Rectangle 23">
            <a:extLst>
              <a:ext uri="{FF2B5EF4-FFF2-40B4-BE49-F238E27FC236}">
                <a16:creationId xmlns:a16="http://schemas.microsoft.com/office/drawing/2014/main" id="{B97EBC24-EBC1-9C7D-60A7-4F98D83D3560}"/>
              </a:ext>
            </a:extLst>
          </p:cNvPr>
          <p:cNvSpPr>
            <a:spLocks noChangeArrowheads="1"/>
          </p:cNvSpPr>
          <p:nvPr/>
        </p:nvSpPr>
        <p:spPr bwMode="auto">
          <a:xfrm>
            <a:off x="1619250" y="6491288"/>
            <a:ext cx="777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accent2"/>
              </a:buClr>
              <a:buSzPct val="80000"/>
              <a:buFont typeface="Wingdings" pitchFamily="2" charset="2"/>
              <a:buChar char="l"/>
            </a:pPr>
            <a:r>
              <a:rPr lang="fr-FR" altLang="fr-FR" b="1">
                <a:solidFill>
                  <a:schemeClr val="hlink"/>
                </a:solidFill>
              </a:rPr>
              <a:t>La plaque motrice</a:t>
            </a:r>
            <a:r>
              <a:rPr lang="fr-FR" altLang="fr-FR" b="1"/>
              <a:t> </a:t>
            </a:r>
            <a:r>
              <a:rPr lang="fr-FR" altLang="fr-FR"/>
              <a:t>= partie du sarcolemme de la FM où se trouve la JNM</a:t>
            </a:r>
          </a:p>
        </p:txBody>
      </p:sp>
      <p:sp>
        <p:nvSpPr>
          <p:cNvPr id="410648" name="Text Box 24">
            <a:extLst>
              <a:ext uri="{FF2B5EF4-FFF2-40B4-BE49-F238E27FC236}">
                <a16:creationId xmlns:a16="http://schemas.microsoft.com/office/drawing/2014/main" id="{67497A7D-16F8-E02F-7203-A9F71E1C4F47}"/>
              </a:ext>
            </a:extLst>
          </p:cNvPr>
          <p:cNvSpPr txBox="1">
            <a:spLocks noChangeArrowheads="1"/>
          </p:cNvSpPr>
          <p:nvPr/>
        </p:nvSpPr>
        <p:spPr bwMode="auto">
          <a:xfrm>
            <a:off x="0" y="444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5.3. Contraction musculaire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AutoShape 2">
            <a:extLst>
              <a:ext uri="{FF2B5EF4-FFF2-40B4-BE49-F238E27FC236}">
                <a16:creationId xmlns:a16="http://schemas.microsoft.com/office/drawing/2014/main" id="{B1A7F974-4BA1-7990-3B17-02C82595170B}"/>
              </a:ext>
            </a:extLst>
          </p:cNvPr>
          <p:cNvSpPr>
            <a:spLocks noChangeArrowheads="1"/>
          </p:cNvSpPr>
          <p:nvPr/>
        </p:nvSpPr>
        <p:spPr bwMode="auto">
          <a:xfrm>
            <a:off x="3276600" y="2924175"/>
            <a:ext cx="3168650" cy="576263"/>
          </a:xfrm>
          <a:prstGeom prst="cube">
            <a:avLst>
              <a:gd name="adj" fmla="val 25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699" name="AutoShape 3">
            <a:extLst>
              <a:ext uri="{FF2B5EF4-FFF2-40B4-BE49-F238E27FC236}">
                <a16:creationId xmlns:a16="http://schemas.microsoft.com/office/drawing/2014/main" id="{50FD6FC1-5C53-1DE1-CB99-739BF9445325}"/>
              </a:ext>
            </a:extLst>
          </p:cNvPr>
          <p:cNvSpPr>
            <a:spLocks noChangeArrowheads="1"/>
          </p:cNvSpPr>
          <p:nvPr/>
        </p:nvSpPr>
        <p:spPr bwMode="auto">
          <a:xfrm>
            <a:off x="3849688" y="333375"/>
            <a:ext cx="2162175" cy="2087563"/>
          </a:xfrm>
          <a:prstGeom prst="can">
            <a:avLst>
              <a:gd name="adj" fmla="val 25000"/>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00" name="AutoShape 4">
            <a:extLst>
              <a:ext uri="{FF2B5EF4-FFF2-40B4-BE49-F238E27FC236}">
                <a16:creationId xmlns:a16="http://schemas.microsoft.com/office/drawing/2014/main" id="{B2E1A223-C37F-5EFB-DDC3-E3DC9AAA7674}"/>
              </a:ext>
            </a:extLst>
          </p:cNvPr>
          <p:cNvSpPr>
            <a:spLocks noChangeArrowheads="1"/>
          </p:cNvSpPr>
          <p:nvPr/>
        </p:nvSpPr>
        <p:spPr bwMode="auto">
          <a:xfrm>
            <a:off x="179388" y="5300663"/>
            <a:ext cx="8964612" cy="576262"/>
          </a:xfrm>
          <a:prstGeom prst="cube">
            <a:avLst>
              <a:gd name="adj" fmla="val 25000"/>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sz="2000" b="1">
                <a:solidFill>
                  <a:srgbClr val="0000CC"/>
                </a:solidFill>
              </a:rPr>
              <a:t>Membrane post-synaptique =                         sarcolemme de la FM</a:t>
            </a:r>
          </a:p>
        </p:txBody>
      </p:sp>
      <p:sp>
        <p:nvSpPr>
          <p:cNvPr id="413701" name="Oval 5">
            <a:extLst>
              <a:ext uri="{FF2B5EF4-FFF2-40B4-BE49-F238E27FC236}">
                <a16:creationId xmlns:a16="http://schemas.microsoft.com/office/drawing/2014/main" id="{175B6F48-1CAA-4C0A-2033-A02B2024CBF7}"/>
              </a:ext>
            </a:extLst>
          </p:cNvPr>
          <p:cNvSpPr>
            <a:spLocks noChangeArrowheads="1"/>
          </p:cNvSpPr>
          <p:nvPr/>
        </p:nvSpPr>
        <p:spPr bwMode="auto">
          <a:xfrm>
            <a:off x="3562350" y="2133600"/>
            <a:ext cx="2593975" cy="10080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02" name="Oval 6">
            <a:extLst>
              <a:ext uri="{FF2B5EF4-FFF2-40B4-BE49-F238E27FC236}">
                <a16:creationId xmlns:a16="http://schemas.microsoft.com/office/drawing/2014/main" id="{7CC7F2E7-5AEF-6F24-3FF3-1FF1F9EF970C}"/>
              </a:ext>
            </a:extLst>
          </p:cNvPr>
          <p:cNvSpPr>
            <a:spLocks noChangeArrowheads="1"/>
          </p:cNvSpPr>
          <p:nvPr/>
        </p:nvSpPr>
        <p:spPr bwMode="auto">
          <a:xfrm>
            <a:off x="4643438" y="36449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03" name="Oval 7">
            <a:extLst>
              <a:ext uri="{FF2B5EF4-FFF2-40B4-BE49-F238E27FC236}">
                <a16:creationId xmlns:a16="http://schemas.microsoft.com/office/drawing/2014/main" id="{A7162351-6595-7877-7D86-AA94D1B37965}"/>
              </a:ext>
            </a:extLst>
          </p:cNvPr>
          <p:cNvSpPr>
            <a:spLocks noChangeArrowheads="1"/>
          </p:cNvSpPr>
          <p:nvPr/>
        </p:nvSpPr>
        <p:spPr bwMode="auto">
          <a:xfrm>
            <a:off x="4211638" y="3573463"/>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04" name="Oval 8">
            <a:extLst>
              <a:ext uri="{FF2B5EF4-FFF2-40B4-BE49-F238E27FC236}">
                <a16:creationId xmlns:a16="http://schemas.microsoft.com/office/drawing/2014/main" id="{C6FFB997-9337-B055-BE19-2F97FA62323F}"/>
              </a:ext>
            </a:extLst>
          </p:cNvPr>
          <p:cNvSpPr>
            <a:spLocks noChangeArrowheads="1"/>
          </p:cNvSpPr>
          <p:nvPr/>
        </p:nvSpPr>
        <p:spPr bwMode="auto">
          <a:xfrm>
            <a:off x="4932363" y="37179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05" name="Oval 9">
            <a:extLst>
              <a:ext uri="{FF2B5EF4-FFF2-40B4-BE49-F238E27FC236}">
                <a16:creationId xmlns:a16="http://schemas.microsoft.com/office/drawing/2014/main" id="{F46CA008-E5F4-4020-823F-E8C7D7C96CB0}"/>
              </a:ext>
            </a:extLst>
          </p:cNvPr>
          <p:cNvSpPr>
            <a:spLocks noChangeArrowheads="1"/>
          </p:cNvSpPr>
          <p:nvPr/>
        </p:nvSpPr>
        <p:spPr bwMode="auto">
          <a:xfrm>
            <a:off x="4356100" y="3933825"/>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13706" name="Group 10">
            <a:extLst>
              <a:ext uri="{FF2B5EF4-FFF2-40B4-BE49-F238E27FC236}">
                <a16:creationId xmlns:a16="http://schemas.microsoft.com/office/drawing/2014/main" id="{632A1972-936E-FE58-E8E3-B128688793AE}"/>
              </a:ext>
            </a:extLst>
          </p:cNvPr>
          <p:cNvGrpSpPr>
            <a:grpSpLocks/>
          </p:cNvGrpSpPr>
          <p:nvPr/>
        </p:nvGrpSpPr>
        <p:grpSpPr bwMode="auto">
          <a:xfrm>
            <a:off x="4068763" y="4652963"/>
            <a:ext cx="1006475" cy="1727200"/>
            <a:chOff x="2563" y="2931"/>
            <a:chExt cx="634" cy="1088"/>
          </a:xfrm>
        </p:grpSpPr>
        <p:grpSp>
          <p:nvGrpSpPr>
            <p:cNvPr id="413707" name="Group 11">
              <a:extLst>
                <a:ext uri="{FF2B5EF4-FFF2-40B4-BE49-F238E27FC236}">
                  <a16:creationId xmlns:a16="http://schemas.microsoft.com/office/drawing/2014/main" id="{3F76A0A0-9C74-69C3-D948-50860B673782}"/>
                </a:ext>
              </a:extLst>
            </p:cNvPr>
            <p:cNvGrpSpPr>
              <a:grpSpLocks/>
            </p:cNvGrpSpPr>
            <p:nvPr/>
          </p:nvGrpSpPr>
          <p:grpSpPr bwMode="auto">
            <a:xfrm>
              <a:off x="2653" y="2931"/>
              <a:ext cx="544" cy="1088"/>
              <a:chOff x="1520" y="1026"/>
              <a:chExt cx="726" cy="1452"/>
            </a:xfrm>
          </p:grpSpPr>
          <p:sp>
            <p:nvSpPr>
              <p:cNvPr id="413708" name="Oval 12">
                <a:extLst>
                  <a:ext uri="{FF2B5EF4-FFF2-40B4-BE49-F238E27FC236}">
                    <a16:creationId xmlns:a16="http://schemas.microsoft.com/office/drawing/2014/main" id="{E0BD5EC0-A16E-15BE-F0C5-B7373BC28EBF}"/>
                  </a:ext>
                </a:extLst>
              </p:cNvPr>
              <p:cNvSpPr>
                <a:spLocks noChangeArrowheads="1"/>
              </p:cNvSpPr>
              <p:nvPr/>
            </p:nvSpPr>
            <p:spPr bwMode="auto">
              <a:xfrm>
                <a:off x="1565" y="1026"/>
                <a:ext cx="635" cy="1452"/>
              </a:xfrm>
              <a:prstGeom prst="ellipse">
                <a:avLst/>
              </a:prstGeom>
              <a:solidFill>
                <a:srgbClr val="00FF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09" name="AutoShape 13">
                <a:extLst>
                  <a:ext uri="{FF2B5EF4-FFF2-40B4-BE49-F238E27FC236}">
                    <a16:creationId xmlns:a16="http://schemas.microsoft.com/office/drawing/2014/main" id="{7B9EAD98-4A35-4AFE-25D5-382FEB7BDB25}"/>
                  </a:ext>
                </a:extLst>
              </p:cNvPr>
              <p:cNvSpPr>
                <a:spLocks noChangeArrowheads="1"/>
              </p:cNvSpPr>
              <p:nvPr/>
            </p:nvSpPr>
            <p:spPr bwMode="auto">
              <a:xfrm>
                <a:off x="1520" y="1252"/>
                <a:ext cx="590"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10" name="AutoShape 14">
                <a:extLst>
                  <a:ext uri="{FF2B5EF4-FFF2-40B4-BE49-F238E27FC236}">
                    <a16:creationId xmlns:a16="http://schemas.microsoft.com/office/drawing/2014/main" id="{2B71AFCE-3E0B-02D7-CE46-38F834E2D6F0}"/>
                  </a:ext>
                </a:extLst>
              </p:cNvPr>
              <p:cNvSpPr>
                <a:spLocks noChangeArrowheads="1"/>
              </p:cNvSpPr>
              <p:nvPr/>
            </p:nvSpPr>
            <p:spPr bwMode="auto">
              <a:xfrm flipH="1">
                <a:off x="1701" y="1252"/>
                <a:ext cx="545"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13711" name="AutoShape 15">
              <a:extLst>
                <a:ext uri="{FF2B5EF4-FFF2-40B4-BE49-F238E27FC236}">
                  <a16:creationId xmlns:a16="http://schemas.microsoft.com/office/drawing/2014/main" id="{E78F5139-7CEC-FA98-EDB0-94F9FAE465E3}"/>
                </a:ext>
              </a:extLst>
            </p:cNvPr>
            <p:cNvSpPr>
              <a:spLocks noChangeArrowheads="1"/>
            </p:cNvSpPr>
            <p:nvPr/>
          </p:nvSpPr>
          <p:spPr bwMode="auto">
            <a:xfrm rot="12701252">
              <a:off x="2563" y="2931"/>
              <a:ext cx="181" cy="318"/>
            </a:xfrm>
            <a:prstGeom prst="moon">
              <a:avLst>
                <a:gd name="adj" fmla="val 50000"/>
              </a:avLst>
            </a:prstGeom>
            <a:solidFill>
              <a:srgbClr val="FF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13712" name="Group 16">
            <a:extLst>
              <a:ext uri="{FF2B5EF4-FFF2-40B4-BE49-F238E27FC236}">
                <a16:creationId xmlns:a16="http://schemas.microsoft.com/office/drawing/2014/main" id="{620C0557-F704-56F8-89B0-05994AC8ACAA}"/>
              </a:ext>
            </a:extLst>
          </p:cNvPr>
          <p:cNvGrpSpPr>
            <a:grpSpLocks/>
          </p:cNvGrpSpPr>
          <p:nvPr/>
        </p:nvGrpSpPr>
        <p:grpSpPr bwMode="auto">
          <a:xfrm>
            <a:off x="4067175" y="4652963"/>
            <a:ext cx="1030288" cy="1728787"/>
            <a:chOff x="2548" y="2931"/>
            <a:chExt cx="649" cy="1089"/>
          </a:xfrm>
        </p:grpSpPr>
        <p:grpSp>
          <p:nvGrpSpPr>
            <p:cNvPr id="413713" name="Group 17">
              <a:extLst>
                <a:ext uri="{FF2B5EF4-FFF2-40B4-BE49-F238E27FC236}">
                  <a16:creationId xmlns:a16="http://schemas.microsoft.com/office/drawing/2014/main" id="{C745DAAA-8BFE-F40E-A158-484E9D30003D}"/>
                </a:ext>
              </a:extLst>
            </p:cNvPr>
            <p:cNvGrpSpPr>
              <a:grpSpLocks/>
            </p:cNvGrpSpPr>
            <p:nvPr/>
          </p:nvGrpSpPr>
          <p:grpSpPr bwMode="auto">
            <a:xfrm>
              <a:off x="2657" y="2931"/>
              <a:ext cx="540" cy="1089"/>
              <a:chOff x="3515" y="1026"/>
              <a:chExt cx="726" cy="1452"/>
            </a:xfrm>
          </p:grpSpPr>
          <p:sp>
            <p:nvSpPr>
              <p:cNvPr id="413714" name="Oval 18">
                <a:extLst>
                  <a:ext uri="{FF2B5EF4-FFF2-40B4-BE49-F238E27FC236}">
                    <a16:creationId xmlns:a16="http://schemas.microsoft.com/office/drawing/2014/main" id="{4B085862-0338-EAB2-6A6F-4B11FEB969AB}"/>
                  </a:ext>
                </a:extLst>
              </p:cNvPr>
              <p:cNvSpPr>
                <a:spLocks noChangeArrowheads="1"/>
              </p:cNvSpPr>
              <p:nvPr/>
            </p:nvSpPr>
            <p:spPr bwMode="auto">
              <a:xfrm>
                <a:off x="3560" y="1026"/>
                <a:ext cx="635" cy="1452"/>
              </a:xfrm>
              <a:prstGeom prst="ellipse">
                <a:avLst/>
              </a:prstGeom>
              <a:solidFill>
                <a:srgbClr val="00FF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15" name="AutoShape 19">
                <a:extLst>
                  <a:ext uri="{FF2B5EF4-FFF2-40B4-BE49-F238E27FC236}">
                    <a16:creationId xmlns:a16="http://schemas.microsoft.com/office/drawing/2014/main" id="{A5479603-A7CA-4638-5F50-D576236D7822}"/>
                  </a:ext>
                </a:extLst>
              </p:cNvPr>
              <p:cNvSpPr>
                <a:spLocks noChangeArrowheads="1"/>
              </p:cNvSpPr>
              <p:nvPr/>
            </p:nvSpPr>
            <p:spPr bwMode="auto">
              <a:xfrm>
                <a:off x="3515" y="1252"/>
                <a:ext cx="318"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16" name="AutoShape 20">
                <a:extLst>
                  <a:ext uri="{FF2B5EF4-FFF2-40B4-BE49-F238E27FC236}">
                    <a16:creationId xmlns:a16="http://schemas.microsoft.com/office/drawing/2014/main" id="{102F697F-21CD-903D-E555-9EB7CC009A00}"/>
                  </a:ext>
                </a:extLst>
              </p:cNvPr>
              <p:cNvSpPr>
                <a:spLocks noChangeArrowheads="1"/>
              </p:cNvSpPr>
              <p:nvPr/>
            </p:nvSpPr>
            <p:spPr bwMode="auto">
              <a:xfrm flipH="1">
                <a:off x="3923" y="1252"/>
                <a:ext cx="318"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13717" name="AutoShape 21">
              <a:extLst>
                <a:ext uri="{FF2B5EF4-FFF2-40B4-BE49-F238E27FC236}">
                  <a16:creationId xmlns:a16="http://schemas.microsoft.com/office/drawing/2014/main" id="{6FD1E00E-C28C-5352-16C2-58BB2A3B4419}"/>
                </a:ext>
              </a:extLst>
            </p:cNvPr>
            <p:cNvSpPr>
              <a:spLocks noChangeArrowheads="1"/>
            </p:cNvSpPr>
            <p:nvPr/>
          </p:nvSpPr>
          <p:spPr bwMode="auto">
            <a:xfrm rot="12701252">
              <a:off x="2548" y="2931"/>
              <a:ext cx="196" cy="318"/>
            </a:xfrm>
            <a:prstGeom prst="moon">
              <a:avLst>
                <a:gd name="adj" fmla="val 50000"/>
              </a:avLst>
            </a:prstGeom>
            <a:solidFill>
              <a:srgbClr val="FF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13718" name="Oval 22">
            <a:extLst>
              <a:ext uri="{FF2B5EF4-FFF2-40B4-BE49-F238E27FC236}">
                <a16:creationId xmlns:a16="http://schemas.microsoft.com/office/drawing/2014/main" id="{75402821-D600-317E-129F-7705EAB56710}"/>
              </a:ext>
            </a:extLst>
          </p:cNvPr>
          <p:cNvSpPr>
            <a:spLocks noChangeArrowheads="1"/>
          </p:cNvSpPr>
          <p:nvPr/>
        </p:nvSpPr>
        <p:spPr bwMode="auto">
          <a:xfrm>
            <a:off x="4140200" y="47244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19" name="Oval 23">
            <a:extLst>
              <a:ext uri="{FF2B5EF4-FFF2-40B4-BE49-F238E27FC236}">
                <a16:creationId xmlns:a16="http://schemas.microsoft.com/office/drawing/2014/main" id="{8B884747-9E84-E948-62EB-26717D07D011}"/>
              </a:ext>
            </a:extLst>
          </p:cNvPr>
          <p:cNvSpPr>
            <a:spLocks noChangeArrowheads="1"/>
          </p:cNvSpPr>
          <p:nvPr/>
        </p:nvSpPr>
        <p:spPr bwMode="auto">
          <a:xfrm>
            <a:off x="4859338" y="40767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0" name="Oval 24">
            <a:extLst>
              <a:ext uri="{FF2B5EF4-FFF2-40B4-BE49-F238E27FC236}">
                <a16:creationId xmlns:a16="http://schemas.microsoft.com/office/drawing/2014/main" id="{BF02903F-1D68-426D-A07D-113590753570}"/>
              </a:ext>
            </a:extLst>
          </p:cNvPr>
          <p:cNvSpPr>
            <a:spLocks noChangeArrowheads="1"/>
          </p:cNvSpPr>
          <p:nvPr/>
        </p:nvSpPr>
        <p:spPr bwMode="auto">
          <a:xfrm>
            <a:off x="4356100" y="42926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1" name="Rectangle 25">
            <a:extLst>
              <a:ext uri="{FF2B5EF4-FFF2-40B4-BE49-F238E27FC236}">
                <a16:creationId xmlns:a16="http://schemas.microsoft.com/office/drawing/2014/main" id="{FFCE5A73-E986-9492-C522-6EA1BBE1F5DD}"/>
              </a:ext>
            </a:extLst>
          </p:cNvPr>
          <p:cNvSpPr>
            <a:spLocks noChangeArrowheads="1"/>
          </p:cNvSpPr>
          <p:nvPr/>
        </p:nvSpPr>
        <p:spPr bwMode="auto">
          <a:xfrm>
            <a:off x="5219700" y="4221163"/>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2" name="Rectangle 26">
            <a:extLst>
              <a:ext uri="{FF2B5EF4-FFF2-40B4-BE49-F238E27FC236}">
                <a16:creationId xmlns:a16="http://schemas.microsoft.com/office/drawing/2014/main" id="{E716E4A0-4FA7-31A5-EC13-467B9707B0AD}"/>
              </a:ext>
            </a:extLst>
          </p:cNvPr>
          <p:cNvSpPr>
            <a:spLocks noChangeArrowheads="1"/>
          </p:cNvSpPr>
          <p:nvPr/>
        </p:nvSpPr>
        <p:spPr bwMode="auto">
          <a:xfrm>
            <a:off x="5003800" y="4437063"/>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3" name="Rectangle 27">
            <a:extLst>
              <a:ext uri="{FF2B5EF4-FFF2-40B4-BE49-F238E27FC236}">
                <a16:creationId xmlns:a16="http://schemas.microsoft.com/office/drawing/2014/main" id="{60FEFCF0-DDE8-C3B6-2DD0-831717C88601}"/>
              </a:ext>
            </a:extLst>
          </p:cNvPr>
          <p:cNvSpPr>
            <a:spLocks noChangeArrowheads="1"/>
          </p:cNvSpPr>
          <p:nvPr/>
        </p:nvSpPr>
        <p:spPr bwMode="auto">
          <a:xfrm>
            <a:off x="4716463" y="4652963"/>
            <a:ext cx="144462"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4" name="Rectangle 28">
            <a:extLst>
              <a:ext uri="{FF2B5EF4-FFF2-40B4-BE49-F238E27FC236}">
                <a16:creationId xmlns:a16="http://schemas.microsoft.com/office/drawing/2014/main" id="{29DCBB92-D9F4-F346-2A88-EC85A7FCAA69}"/>
              </a:ext>
            </a:extLst>
          </p:cNvPr>
          <p:cNvSpPr>
            <a:spLocks noChangeArrowheads="1"/>
          </p:cNvSpPr>
          <p:nvPr/>
        </p:nvSpPr>
        <p:spPr bwMode="auto">
          <a:xfrm>
            <a:off x="4572000" y="50133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5" name="Rectangle 29">
            <a:extLst>
              <a:ext uri="{FF2B5EF4-FFF2-40B4-BE49-F238E27FC236}">
                <a16:creationId xmlns:a16="http://schemas.microsoft.com/office/drawing/2014/main" id="{A92B314D-01BC-2D42-E8D9-FF8649DF260C}"/>
              </a:ext>
            </a:extLst>
          </p:cNvPr>
          <p:cNvSpPr>
            <a:spLocks noChangeArrowheads="1"/>
          </p:cNvSpPr>
          <p:nvPr/>
        </p:nvSpPr>
        <p:spPr bwMode="auto">
          <a:xfrm>
            <a:off x="4716463" y="52292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6" name="Rectangle 30">
            <a:extLst>
              <a:ext uri="{FF2B5EF4-FFF2-40B4-BE49-F238E27FC236}">
                <a16:creationId xmlns:a16="http://schemas.microsoft.com/office/drawing/2014/main" id="{55E63D25-BEAF-F76A-7D5F-9D0FEAB060D5}"/>
              </a:ext>
            </a:extLst>
          </p:cNvPr>
          <p:cNvSpPr>
            <a:spLocks noChangeArrowheads="1"/>
          </p:cNvSpPr>
          <p:nvPr/>
        </p:nvSpPr>
        <p:spPr bwMode="auto">
          <a:xfrm>
            <a:off x="4500563" y="54451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7" name="Rectangle 31">
            <a:extLst>
              <a:ext uri="{FF2B5EF4-FFF2-40B4-BE49-F238E27FC236}">
                <a16:creationId xmlns:a16="http://schemas.microsoft.com/office/drawing/2014/main" id="{215AD84C-A5F1-8818-FD8C-43A0748FF394}"/>
              </a:ext>
            </a:extLst>
          </p:cNvPr>
          <p:cNvSpPr>
            <a:spLocks noChangeArrowheads="1"/>
          </p:cNvSpPr>
          <p:nvPr/>
        </p:nvSpPr>
        <p:spPr bwMode="auto">
          <a:xfrm>
            <a:off x="4716463" y="56610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8" name="Rectangle 32">
            <a:extLst>
              <a:ext uri="{FF2B5EF4-FFF2-40B4-BE49-F238E27FC236}">
                <a16:creationId xmlns:a16="http://schemas.microsoft.com/office/drawing/2014/main" id="{965F2EFC-2B9F-9F8F-3628-2E85327AFCAA}"/>
              </a:ext>
            </a:extLst>
          </p:cNvPr>
          <p:cNvSpPr>
            <a:spLocks noChangeArrowheads="1"/>
          </p:cNvSpPr>
          <p:nvPr/>
        </p:nvSpPr>
        <p:spPr bwMode="auto">
          <a:xfrm>
            <a:off x="4572000" y="58769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29" name="Rectangle 33">
            <a:extLst>
              <a:ext uri="{FF2B5EF4-FFF2-40B4-BE49-F238E27FC236}">
                <a16:creationId xmlns:a16="http://schemas.microsoft.com/office/drawing/2014/main" id="{0AFBAC29-23E7-922B-697B-EA53B5AF5480}"/>
              </a:ext>
            </a:extLst>
          </p:cNvPr>
          <p:cNvSpPr>
            <a:spLocks noChangeArrowheads="1"/>
          </p:cNvSpPr>
          <p:nvPr/>
        </p:nvSpPr>
        <p:spPr bwMode="auto">
          <a:xfrm>
            <a:off x="4572000" y="6453188"/>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0" name="Rectangle 34">
            <a:extLst>
              <a:ext uri="{FF2B5EF4-FFF2-40B4-BE49-F238E27FC236}">
                <a16:creationId xmlns:a16="http://schemas.microsoft.com/office/drawing/2014/main" id="{A0B06F5D-89E2-55A3-DBE5-232A299AA8E3}"/>
              </a:ext>
            </a:extLst>
          </p:cNvPr>
          <p:cNvSpPr>
            <a:spLocks noChangeArrowheads="1"/>
          </p:cNvSpPr>
          <p:nvPr/>
        </p:nvSpPr>
        <p:spPr bwMode="auto">
          <a:xfrm>
            <a:off x="4787900" y="6669088"/>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1" name="Rectangle 35">
            <a:extLst>
              <a:ext uri="{FF2B5EF4-FFF2-40B4-BE49-F238E27FC236}">
                <a16:creationId xmlns:a16="http://schemas.microsoft.com/office/drawing/2014/main" id="{3606232C-FE9B-6A25-6286-E7C281E1E993}"/>
              </a:ext>
            </a:extLst>
          </p:cNvPr>
          <p:cNvSpPr>
            <a:spLocks noChangeArrowheads="1"/>
          </p:cNvSpPr>
          <p:nvPr/>
        </p:nvSpPr>
        <p:spPr bwMode="auto">
          <a:xfrm>
            <a:off x="5364163" y="4508500"/>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2" name="Rectangle 36">
            <a:extLst>
              <a:ext uri="{FF2B5EF4-FFF2-40B4-BE49-F238E27FC236}">
                <a16:creationId xmlns:a16="http://schemas.microsoft.com/office/drawing/2014/main" id="{A8553AFD-67D8-481E-F5E5-6A56A2ED83FD}"/>
              </a:ext>
            </a:extLst>
          </p:cNvPr>
          <p:cNvSpPr>
            <a:spLocks noChangeArrowheads="1"/>
          </p:cNvSpPr>
          <p:nvPr/>
        </p:nvSpPr>
        <p:spPr bwMode="auto">
          <a:xfrm>
            <a:off x="5148263" y="4724400"/>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3" name="Rectangle 37">
            <a:extLst>
              <a:ext uri="{FF2B5EF4-FFF2-40B4-BE49-F238E27FC236}">
                <a16:creationId xmlns:a16="http://schemas.microsoft.com/office/drawing/2014/main" id="{306744F8-7C14-3BF0-E732-7A7E156BC8B1}"/>
              </a:ext>
            </a:extLst>
          </p:cNvPr>
          <p:cNvSpPr>
            <a:spLocks noChangeArrowheads="1"/>
          </p:cNvSpPr>
          <p:nvPr/>
        </p:nvSpPr>
        <p:spPr bwMode="auto">
          <a:xfrm>
            <a:off x="4643438" y="43656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4" name="Rectangle 38">
            <a:extLst>
              <a:ext uri="{FF2B5EF4-FFF2-40B4-BE49-F238E27FC236}">
                <a16:creationId xmlns:a16="http://schemas.microsoft.com/office/drawing/2014/main" id="{1791941E-30FD-1FB5-82B8-D39C66BFD176}"/>
              </a:ext>
            </a:extLst>
          </p:cNvPr>
          <p:cNvSpPr>
            <a:spLocks noChangeArrowheads="1"/>
          </p:cNvSpPr>
          <p:nvPr/>
        </p:nvSpPr>
        <p:spPr bwMode="auto">
          <a:xfrm>
            <a:off x="5580063" y="4292600"/>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13735" name="Group 39">
            <a:extLst>
              <a:ext uri="{FF2B5EF4-FFF2-40B4-BE49-F238E27FC236}">
                <a16:creationId xmlns:a16="http://schemas.microsoft.com/office/drawing/2014/main" id="{967FADCC-64AE-2817-DBB9-03E6808FA692}"/>
              </a:ext>
            </a:extLst>
          </p:cNvPr>
          <p:cNvGrpSpPr>
            <a:grpSpLocks/>
          </p:cNvGrpSpPr>
          <p:nvPr/>
        </p:nvGrpSpPr>
        <p:grpSpPr bwMode="auto">
          <a:xfrm>
            <a:off x="3851275" y="2493963"/>
            <a:ext cx="936625" cy="503237"/>
            <a:chOff x="2426" y="1570"/>
            <a:chExt cx="590" cy="317"/>
          </a:xfrm>
        </p:grpSpPr>
        <p:sp>
          <p:nvSpPr>
            <p:cNvPr id="413736" name="Oval 40">
              <a:extLst>
                <a:ext uri="{FF2B5EF4-FFF2-40B4-BE49-F238E27FC236}">
                  <a16:creationId xmlns:a16="http://schemas.microsoft.com/office/drawing/2014/main" id="{794E216F-3DCF-EA37-3657-008DB34EBB31}"/>
                </a:ext>
              </a:extLst>
            </p:cNvPr>
            <p:cNvSpPr>
              <a:spLocks noChangeArrowheads="1"/>
            </p:cNvSpPr>
            <p:nvPr/>
          </p:nvSpPr>
          <p:spPr bwMode="auto">
            <a:xfrm>
              <a:off x="2880" y="175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7" name="Oval 41">
              <a:extLst>
                <a:ext uri="{FF2B5EF4-FFF2-40B4-BE49-F238E27FC236}">
                  <a16:creationId xmlns:a16="http://schemas.microsoft.com/office/drawing/2014/main" id="{F39B9031-AA89-54C4-B88A-3C7F767DE104}"/>
                </a:ext>
              </a:extLst>
            </p:cNvPr>
            <p:cNvSpPr>
              <a:spLocks noChangeArrowheads="1"/>
            </p:cNvSpPr>
            <p:nvPr/>
          </p:nvSpPr>
          <p:spPr bwMode="auto">
            <a:xfrm>
              <a:off x="2426" y="1570"/>
              <a:ext cx="590" cy="317"/>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8" name="Oval 42">
              <a:extLst>
                <a:ext uri="{FF2B5EF4-FFF2-40B4-BE49-F238E27FC236}">
                  <a16:creationId xmlns:a16="http://schemas.microsoft.com/office/drawing/2014/main" id="{AACA4766-752F-19E4-24C5-1F9F2312B836}"/>
                </a:ext>
              </a:extLst>
            </p:cNvPr>
            <p:cNvSpPr>
              <a:spLocks noChangeArrowheads="1"/>
            </p:cNvSpPr>
            <p:nvPr/>
          </p:nvSpPr>
          <p:spPr bwMode="auto">
            <a:xfrm>
              <a:off x="2472" y="1706"/>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39" name="Oval 43">
              <a:extLst>
                <a:ext uri="{FF2B5EF4-FFF2-40B4-BE49-F238E27FC236}">
                  <a16:creationId xmlns:a16="http://schemas.microsoft.com/office/drawing/2014/main" id="{C7A00DC1-5B98-4E17-9801-BD5A441215E4}"/>
                </a:ext>
              </a:extLst>
            </p:cNvPr>
            <p:cNvSpPr>
              <a:spLocks noChangeArrowheads="1"/>
            </p:cNvSpPr>
            <p:nvPr/>
          </p:nvSpPr>
          <p:spPr bwMode="auto">
            <a:xfrm>
              <a:off x="2471" y="1615"/>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0" name="Oval 44">
              <a:extLst>
                <a:ext uri="{FF2B5EF4-FFF2-40B4-BE49-F238E27FC236}">
                  <a16:creationId xmlns:a16="http://schemas.microsoft.com/office/drawing/2014/main" id="{2C8E3BB4-0FF1-9405-A48F-39B567ECCA0A}"/>
                </a:ext>
              </a:extLst>
            </p:cNvPr>
            <p:cNvSpPr>
              <a:spLocks noChangeArrowheads="1"/>
            </p:cNvSpPr>
            <p:nvPr/>
          </p:nvSpPr>
          <p:spPr bwMode="auto">
            <a:xfrm>
              <a:off x="2607" y="175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1" name="Oval 45">
              <a:extLst>
                <a:ext uri="{FF2B5EF4-FFF2-40B4-BE49-F238E27FC236}">
                  <a16:creationId xmlns:a16="http://schemas.microsoft.com/office/drawing/2014/main" id="{C1261AAE-2033-8940-83AB-B106BAD93BDD}"/>
                </a:ext>
              </a:extLst>
            </p:cNvPr>
            <p:cNvSpPr>
              <a:spLocks noChangeArrowheads="1"/>
            </p:cNvSpPr>
            <p:nvPr/>
          </p:nvSpPr>
          <p:spPr bwMode="auto">
            <a:xfrm>
              <a:off x="2834" y="1660"/>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2" name="Oval 46">
              <a:extLst>
                <a:ext uri="{FF2B5EF4-FFF2-40B4-BE49-F238E27FC236}">
                  <a16:creationId xmlns:a16="http://schemas.microsoft.com/office/drawing/2014/main" id="{81BE89C5-9881-64CB-56FD-67F43ECABC6F}"/>
                </a:ext>
              </a:extLst>
            </p:cNvPr>
            <p:cNvSpPr>
              <a:spLocks noChangeArrowheads="1"/>
            </p:cNvSpPr>
            <p:nvPr/>
          </p:nvSpPr>
          <p:spPr bwMode="auto">
            <a:xfrm>
              <a:off x="2744" y="1615"/>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13743" name="Group 47">
            <a:extLst>
              <a:ext uri="{FF2B5EF4-FFF2-40B4-BE49-F238E27FC236}">
                <a16:creationId xmlns:a16="http://schemas.microsoft.com/office/drawing/2014/main" id="{A03471B5-1C39-E96B-021D-42B4E964513F}"/>
              </a:ext>
            </a:extLst>
          </p:cNvPr>
          <p:cNvGrpSpPr>
            <a:grpSpLocks/>
          </p:cNvGrpSpPr>
          <p:nvPr/>
        </p:nvGrpSpPr>
        <p:grpSpPr bwMode="auto">
          <a:xfrm>
            <a:off x="5076825" y="2565400"/>
            <a:ext cx="647700" cy="358775"/>
            <a:chOff x="3198" y="1616"/>
            <a:chExt cx="408" cy="226"/>
          </a:xfrm>
        </p:grpSpPr>
        <p:sp>
          <p:nvSpPr>
            <p:cNvPr id="413744" name="Oval 48">
              <a:extLst>
                <a:ext uri="{FF2B5EF4-FFF2-40B4-BE49-F238E27FC236}">
                  <a16:creationId xmlns:a16="http://schemas.microsoft.com/office/drawing/2014/main" id="{AADDAF9B-098B-3BEC-4C5E-EC265518DBA8}"/>
                </a:ext>
              </a:extLst>
            </p:cNvPr>
            <p:cNvSpPr>
              <a:spLocks noChangeArrowheads="1"/>
            </p:cNvSpPr>
            <p:nvPr/>
          </p:nvSpPr>
          <p:spPr bwMode="auto">
            <a:xfrm>
              <a:off x="3536" y="1732"/>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5" name="Oval 49">
              <a:extLst>
                <a:ext uri="{FF2B5EF4-FFF2-40B4-BE49-F238E27FC236}">
                  <a16:creationId xmlns:a16="http://schemas.microsoft.com/office/drawing/2014/main" id="{79C791F2-DFE9-C136-5291-06AD55D22D01}"/>
                </a:ext>
              </a:extLst>
            </p:cNvPr>
            <p:cNvSpPr>
              <a:spLocks noChangeArrowheads="1"/>
            </p:cNvSpPr>
            <p:nvPr/>
          </p:nvSpPr>
          <p:spPr bwMode="auto">
            <a:xfrm>
              <a:off x="3198" y="1616"/>
              <a:ext cx="408" cy="226"/>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6" name="Oval 50">
              <a:extLst>
                <a:ext uri="{FF2B5EF4-FFF2-40B4-BE49-F238E27FC236}">
                  <a16:creationId xmlns:a16="http://schemas.microsoft.com/office/drawing/2014/main" id="{62930149-3BE1-2986-0F1C-CF190E92B8E6}"/>
                </a:ext>
              </a:extLst>
            </p:cNvPr>
            <p:cNvSpPr>
              <a:spLocks noChangeArrowheads="1"/>
            </p:cNvSpPr>
            <p:nvPr/>
          </p:nvSpPr>
          <p:spPr bwMode="auto">
            <a:xfrm>
              <a:off x="3470" y="1752"/>
              <a:ext cx="63"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7" name="Oval 51">
              <a:extLst>
                <a:ext uri="{FF2B5EF4-FFF2-40B4-BE49-F238E27FC236}">
                  <a16:creationId xmlns:a16="http://schemas.microsoft.com/office/drawing/2014/main" id="{CEDE0764-14BA-11F1-B146-045B6ADA8747}"/>
                </a:ext>
              </a:extLst>
            </p:cNvPr>
            <p:cNvSpPr>
              <a:spLocks noChangeArrowheads="1"/>
            </p:cNvSpPr>
            <p:nvPr/>
          </p:nvSpPr>
          <p:spPr bwMode="auto">
            <a:xfrm>
              <a:off x="3334" y="1706"/>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8" name="Oval 52">
              <a:extLst>
                <a:ext uri="{FF2B5EF4-FFF2-40B4-BE49-F238E27FC236}">
                  <a16:creationId xmlns:a16="http://schemas.microsoft.com/office/drawing/2014/main" id="{18518C0B-A1C8-ACD1-CA3F-13FC98ECF8EE}"/>
                </a:ext>
              </a:extLst>
            </p:cNvPr>
            <p:cNvSpPr>
              <a:spLocks noChangeArrowheads="1"/>
            </p:cNvSpPr>
            <p:nvPr/>
          </p:nvSpPr>
          <p:spPr bwMode="auto">
            <a:xfrm>
              <a:off x="3263" y="1732"/>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49" name="Oval 53">
              <a:extLst>
                <a:ext uri="{FF2B5EF4-FFF2-40B4-BE49-F238E27FC236}">
                  <a16:creationId xmlns:a16="http://schemas.microsoft.com/office/drawing/2014/main" id="{F6529784-0A31-EE69-FC9B-6C4C10869DCC}"/>
                </a:ext>
              </a:extLst>
            </p:cNvPr>
            <p:cNvSpPr>
              <a:spLocks noChangeArrowheads="1"/>
            </p:cNvSpPr>
            <p:nvPr/>
          </p:nvSpPr>
          <p:spPr bwMode="auto">
            <a:xfrm>
              <a:off x="3490" y="1641"/>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50" name="Oval 54">
              <a:extLst>
                <a:ext uri="{FF2B5EF4-FFF2-40B4-BE49-F238E27FC236}">
                  <a16:creationId xmlns:a16="http://schemas.microsoft.com/office/drawing/2014/main" id="{5BC2D7C8-75B2-7134-9CC8-6702307D5100}"/>
                </a:ext>
              </a:extLst>
            </p:cNvPr>
            <p:cNvSpPr>
              <a:spLocks noChangeArrowheads="1"/>
            </p:cNvSpPr>
            <p:nvPr/>
          </p:nvSpPr>
          <p:spPr bwMode="auto">
            <a:xfrm>
              <a:off x="3243" y="1661"/>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413751" name="Group 55">
            <a:extLst>
              <a:ext uri="{FF2B5EF4-FFF2-40B4-BE49-F238E27FC236}">
                <a16:creationId xmlns:a16="http://schemas.microsoft.com/office/drawing/2014/main" id="{62CF7882-B27B-AE72-AC87-8AAA935DA630}"/>
              </a:ext>
            </a:extLst>
          </p:cNvPr>
          <p:cNvGrpSpPr>
            <a:grpSpLocks/>
          </p:cNvGrpSpPr>
          <p:nvPr/>
        </p:nvGrpSpPr>
        <p:grpSpPr bwMode="auto">
          <a:xfrm>
            <a:off x="4427538" y="3141663"/>
            <a:ext cx="647700" cy="358775"/>
            <a:chOff x="2835" y="1979"/>
            <a:chExt cx="408" cy="226"/>
          </a:xfrm>
        </p:grpSpPr>
        <p:sp>
          <p:nvSpPr>
            <p:cNvPr id="413752" name="Oval 56">
              <a:extLst>
                <a:ext uri="{FF2B5EF4-FFF2-40B4-BE49-F238E27FC236}">
                  <a16:creationId xmlns:a16="http://schemas.microsoft.com/office/drawing/2014/main" id="{E4B32FD3-5F7E-ED63-A897-8676FA0FC1F7}"/>
                </a:ext>
              </a:extLst>
            </p:cNvPr>
            <p:cNvSpPr>
              <a:spLocks noChangeArrowheads="1"/>
            </p:cNvSpPr>
            <p:nvPr/>
          </p:nvSpPr>
          <p:spPr bwMode="auto">
            <a:xfrm>
              <a:off x="2835" y="1979"/>
              <a:ext cx="408" cy="226"/>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13753" name="Group 57">
              <a:extLst>
                <a:ext uri="{FF2B5EF4-FFF2-40B4-BE49-F238E27FC236}">
                  <a16:creationId xmlns:a16="http://schemas.microsoft.com/office/drawing/2014/main" id="{6BE8F013-5FF9-DA85-F148-04094FE6EC9F}"/>
                </a:ext>
              </a:extLst>
            </p:cNvPr>
            <p:cNvGrpSpPr>
              <a:grpSpLocks/>
            </p:cNvGrpSpPr>
            <p:nvPr/>
          </p:nvGrpSpPr>
          <p:grpSpPr bwMode="auto">
            <a:xfrm>
              <a:off x="2880" y="2024"/>
              <a:ext cx="356" cy="175"/>
              <a:chOff x="2880" y="2004"/>
              <a:chExt cx="356" cy="175"/>
            </a:xfrm>
          </p:grpSpPr>
          <p:sp>
            <p:nvSpPr>
              <p:cNvPr id="413754" name="Oval 58">
                <a:extLst>
                  <a:ext uri="{FF2B5EF4-FFF2-40B4-BE49-F238E27FC236}">
                    <a16:creationId xmlns:a16="http://schemas.microsoft.com/office/drawing/2014/main" id="{AB816F54-BCF7-74D2-8157-2C1C2BA37C2B}"/>
                  </a:ext>
                </a:extLst>
              </p:cNvPr>
              <p:cNvSpPr>
                <a:spLocks noChangeArrowheads="1"/>
              </p:cNvSpPr>
              <p:nvPr/>
            </p:nvSpPr>
            <p:spPr bwMode="auto">
              <a:xfrm>
                <a:off x="3173" y="2095"/>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55" name="Oval 59">
                <a:extLst>
                  <a:ext uri="{FF2B5EF4-FFF2-40B4-BE49-F238E27FC236}">
                    <a16:creationId xmlns:a16="http://schemas.microsoft.com/office/drawing/2014/main" id="{978896D8-C073-7E9E-128E-F6C236758799}"/>
                  </a:ext>
                </a:extLst>
              </p:cNvPr>
              <p:cNvSpPr>
                <a:spLocks noChangeArrowheads="1"/>
              </p:cNvSpPr>
              <p:nvPr/>
            </p:nvSpPr>
            <p:spPr bwMode="auto">
              <a:xfrm>
                <a:off x="3107" y="2115"/>
                <a:ext cx="63"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56" name="Oval 60">
                <a:extLst>
                  <a:ext uri="{FF2B5EF4-FFF2-40B4-BE49-F238E27FC236}">
                    <a16:creationId xmlns:a16="http://schemas.microsoft.com/office/drawing/2014/main" id="{337CB8B7-B546-D475-F86A-4354F35D98F1}"/>
                  </a:ext>
                </a:extLst>
              </p:cNvPr>
              <p:cNvSpPr>
                <a:spLocks noChangeArrowheads="1"/>
              </p:cNvSpPr>
              <p:nvPr/>
            </p:nvSpPr>
            <p:spPr bwMode="auto">
              <a:xfrm>
                <a:off x="2971" y="2069"/>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57" name="Oval 61">
                <a:extLst>
                  <a:ext uri="{FF2B5EF4-FFF2-40B4-BE49-F238E27FC236}">
                    <a16:creationId xmlns:a16="http://schemas.microsoft.com/office/drawing/2014/main" id="{FC032643-CE71-2D9A-9FA2-BB642167A50A}"/>
                  </a:ext>
                </a:extLst>
              </p:cNvPr>
              <p:cNvSpPr>
                <a:spLocks noChangeArrowheads="1"/>
              </p:cNvSpPr>
              <p:nvPr/>
            </p:nvSpPr>
            <p:spPr bwMode="auto">
              <a:xfrm>
                <a:off x="2900" y="2095"/>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58" name="Oval 62">
                <a:extLst>
                  <a:ext uri="{FF2B5EF4-FFF2-40B4-BE49-F238E27FC236}">
                    <a16:creationId xmlns:a16="http://schemas.microsoft.com/office/drawing/2014/main" id="{6F807985-77F2-6F25-5E90-5E966861BF1C}"/>
                  </a:ext>
                </a:extLst>
              </p:cNvPr>
              <p:cNvSpPr>
                <a:spLocks noChangeArrowheads="1"/>
              </p:cNvSpPr>
              <p:nvPr/>
            </p:nvSpPr>
            <p:spPr bwMode="auto">
              <a:xfrm>
                <a:off x="3127" y="2004"/>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59" name="Oval 63">
                <a:extLst>
                  <a:ext uri="{FF2B5EF4-FFF2-40B4-BE49-F238E27FC236}">
                    <a16:creationId xmlns:a16="http://schemas.microsoft.com/office/drawing/2014/main" id="{767E365B-0657-B291-E654-FA4A0A3EE9F4}"/>
                  </a:ext>
                </a:extLst>
              </p:cNvPr>
              <p:cNvSpPr>
                <a:spLocks noChangeArrowheads="1"/>
              </p:cNvSpPr>
              <p:nvPr/>
            </p:nvSpPr>
            <p:spPr bwMode="auto">
              <a:xfrm>
                <a:off x="2880" y="2024"/>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sp>
        <p:nvSpPr>
          <p:cNvPr id="413760" name="Oval 64">
            <a:extLst>
              <a:ext uri="{FF2B5EF4-FFF2-40B4-BE49-F238E27FC236}">
                <a16:creationId xmlns:a16="http://schemas.microsoft.com/office/drawing/2014/main" id="{3A84078E-FA63-5974-814B-34F48DB66F8F}"/>
              </a:ext>
            </a:extLst>
          </p:cNvPr>
          <p:cNvSpPr>
            <a:spLocks noChangeArrowheads="1"/>
          </p:cNvSpPr>
          <p:nvPr/>
        </p:nvSpPr>
        <p:spPr bwMode="auto">
          <a:xfrm>
            <a:off x="4572000" y="34290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61" name="Oval 65">
            <a:extLst>
              <a:ext uri="{FF2B5EF4-FFF2-40B4-BE49-F238E27FC236}">
                <a16:creationId xmlns:a16="http://schemas.microsoft.com/office/drawing/2014/main" id="{98D30761-E1E8-1627-0C80-5B00E143A81D}"/>
              </a:ext>
            </a:extLst>
          </p:cNvPr>
          <p:cNvSpPr>
            <a:spLocks noChangeArrowheads="1"/>
          </p:cNvSpPr>
          <p:nvPr/>
        </p:nvSpPr>
        <p:spPr bwMode="auto">
          <a:xfrm>
            <a:off x="5192713" y="3614738"/>
            <a:ext cx="100012" cy="10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62" name="Oval 66">
            <a:extLst>
              <a:ext uri="{FF2B5EF4-FFF2-40B4-BE49-F238E27FC236}">
                <a16:creationId xmlns:a16="http://schemas.microsoft.com/office/drawing/2014/main" id="{B6869A3C-A1B5-A4FC-2AD4-37099FC5DB44}"/>
              </a:ext>
            </a:extLst>
          </p:cNvPr>
          <p:cNvSpPr>
            <a:spLocks noChangeArrowheads="1"/>
          </p:cNvSpPr>
          <p:nvPr/>
        </p:nvSpPr>
        <p:spPr bwMode="auto">
          <a:xfrm>
            <a:off x="4976813" y="3541713"/>
            <a:ext cx="100012" cy="1031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63" name="Oval 67">
            <a:extLst>
              <a:ext uri="{FF2B5EF4-FFF2-40B4-BE49-F238E27FC236}">
                <a16:creationId xmlns:a16="http://schemas.microsoft.com/office/drawing/2014/main" id="{8FA188C0-D620-2287-F01B-EC4D33E82AB2}"/>
              </a:ext>
            </a:extLst>
          </p:cNvPr>
          <p:cNvSpPr>
            <a:spLocks noChangeArrowheads="1"/>
          </p:cNvSpPr>
          <p:nvPr/>
        </p:nvSpPr>
        <p:spPr bwMode="auto">
          <a:xfrm>
            <a:off x="4759325" y="3903663"/>
            <a:ext cx="100013" cy="10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64" name="Oval 68">
            <a:extLst>
              <a:ext uri="{FF2B5EF4-FFF2-40B4-BE49-F238E27FC236}">
                <a16:creationId xmlns:a16="http://schemas.microsoft.com/office/drawing/2014/main" id="{EE71AB3C-A6F4-872D-6EFF-958014C67AB9}"/>
              </a:ext>
            </a:extLst>
          </p:cNvPr>
          <p:cNvSpPr>
            <a:spLocks noChangeArrowheads="1"/>
          </p:cNvSpPr>
          <p:nvPr/>
        </p:nvSpPr>
        <p:spPr bwMode="auto">
          <a:xfrm>
            <a:off x="4543425" y="3830638"/>
            <a:ext cx="100013" cy="1031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65" name="Oval 69">
            <a:extLst>
              <a:ext uri="{FF2B5EF4-FFF2-40B4-BE49-F238E27FC236}">
                <a16:creationId xmlns:a16="http://schemas.microsoft.com/office/drawing/2014/main" id="{F092449F-FF31-442D-93F2-3F3CE435F102}"/>
              </a:ext>
            </a:extLst>
          </p:cNvPr>
          <p:cNvSpPr>
            <a:spLocks noChangeArrowheads="1"/>
          </p:cNvSpPr>
          <p:nvPr/>
        </p:nvSpPr>
        <p:spPr bwMode="auto">
          <a:xfrm>
            <a:off x="4067175" y="4119563"/>
            <a:ext cx="100013" cy="10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66" name="Oval 70">
            <a:extLst>
              <a:ext uri="{FF2B5EF4-FFF2-40B4-BE49-F238E27FC236}">
                <a16:creationId xmlns:a16="http://schemas.microsoft.com/office/drawing/2014/main" id="{EB1C8BF8-336C-4173-39EB-50752482E043}"/>
              </a:ext>
            </a:extLst>
          </p:cNvPr>
          <p:cNvSpPr>
            <a:spLocks noChangeArrowheads="1"/>
          </p:cNvSpPr>
          <p:nvPr/>
        </p:nvSpPr>
        <p:spPr bwMode="auto">
          <a:xfrm>
            <a:off x="3851275" y="4046538"/>
            <a:ext cx="100013" cy="1031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67" name="Line 71">
            <a:extLst>
              <a:ext uri="{FF2B5EF4-FFF2-40B4-BE49-F238E27FC236}">
                <a16:creationId xmlns:a16="http://schemas.microsoft.com/office/drawing/2014/main" id="{508091C2-8BD5-2FCD-D4BD-E7AD7FD7D95A}"/>
              </a:ext>
            </a:extLst>
          </p:cNvPr>
          <p:cNvSpPr>
            <a:spLocks noChangeShapeType="1"/>
          </p:cNvSpPr>
          <p:nvPr/>
        </p:nvSpPr>
        <p:spPr bwMode="auto">
          <a:xfrm flipH="1">
            <a:off x="6084888" y="1052513"/>
            <a:ext cx="863600"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768" name="Text Box 72">
            <a:extLst>
              <a:ext uri="{FF2B5EF4-FFF2-40B4-BE49-F238E27FC236}">
                <a16:creationId xmlns:a16="http://schemas.microsoft.com/office/drawing/2014/main" id="{798B21A1-FCEE-6DFA-6147-8BECA1F60437}"/>
              </a:ext>
            </a:extLst>
          </p:cNvPr>
          <p:cNvSpPr txBox="1">
            <a:spLocks noChangeArrowheads="1"/>
          </p:cNvSpPr>
          <p:nvPr/>
        </p:nvSpPr>
        <p:spPr bwMode="auto">
          <a:xfrm>
            <a:off x="6372225" y="333375"/>
            <a:ext cx="2592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Axone du neurone pré-synaptique</a:t>
            </a:r>
          </a:p>
        </p:txBody>
      </p:sp>
      <p:sp>
        <p:nvSpPr>
          <p:cNvPr id="413769" name="AutoShape 73">
            <a:extLst>
              <a:ext uri="{FF2B5EF4-FFF2-40B4-BE49-F238E27FC236}">
                <a16:creationId xmlns:a16="http://schemas.microsoft.com/office/drawing/2014/main" id="{7BCC95C3-81CC-8F03-D757-8322553F3125}"/>
              </a:ext>
            </a:extLst>
          </p:cNvPr>
          <p:cNvSpPr>
            <a:spLocks/>
          </p:cNvSpPr>
          <p:nvPr/>
        </p:nvSpPr>
        <p:spPr bwMode="auto">
          <a:xfrm>
            <a:off x="2771775" y="2276475"/>
            <a:ext cx="360363" cy="1223963"/>
          </a:xfrm>
          <a:prstGeom prst="leftBrace">
            <a:avLst>
              <a:gd name="adj1" fmla="val 283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70" name="Text Box 74">
            <a:extLst>
              <a:ext uri="{FF2B5EF4-FFF2-40B4-BE49-F238E27FC236}">
                <a16:creationId xmlns:a16="http://schemas.microsoft.com/office/drawing/2014/main" id="{A99002C6-FD4E-A3E5-AD21-2F5A52C741C8}"/>
              </a:ext>
            </a:extLst>
          </p:cNvPr>
          <p:cNvSpPr txBox="1">
            <a:spLocks noChangeArrowheads="1"/>
          </p:cNvSpPr>
          <p:nvPr/>
        </p:nvSpPr>
        <p:spPr bwMode="auto">
          <a:xfrm>
            <a:off x="395288" y="2439988"/>
            <a:ext cx="25923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Bouton terminal (synaptique)</a:t>
            </a:r>
          </a:p>
        </p:txBody>
      </p:sp>
      <p:sp>
        <p:nvSpPr>
          <p:cNvPr id="413771" name="Text Box 75">
            <a:extLst>
              <a:ext uri="{FF2B5EF4-FFF2-40B4-BE49-F238E27FC236}">
                <a16:creationId xmlns:a16="http://schemas.microsoft.com/office/drawing/2014/main" id="{196D5053-A1D0-C44D-5016-1BA68E1C9281}"/>
              </a:ext>
            </a:extLst>
          </p:cNvPr>
          <p:cNvSpPr txBox="1">
            <a:spLocks noChangeArrowheads="1"/>
          </p:cNvSpPr>
          <p:nvPr/>
        </p:nvSpPr>
        <p:spPr bwMode="auto">
          <a:xfrm>
            <a:off x="395288" y="3933825"/>
            <a:ext cx="2232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Fente synaptique (20 nm)</a:t>
            </a:r>
          </a:p>
        </p:txBody>
      </p:sp>
      <p:sp>
        <p:nvSpPr>
          <p:cNvPr id="413772" name="Line 76">
            <a:extLst>
              <a:ext uri="{FF2B5EF4-FFF2-40B4-BE49-F238E27FC236}">
                <a16:creationId xmlns:a16="http://schemas.microsoft.com/office/drawing/2014/main" id="{166BC5A5-A211-A2B1-E368-4D043861AE86}"/>
              </a:ext>
            </a:extLst>
          </p:cNvPr>
          <p:cNvSpPr>
            <a:spLocks noChangeShapeType="1"/>
          </p:cNvSpPr>
          <p:nvPr/>
        </p:nvSpPr>
        <p:spPr bwMode="auto">
          <a:xfrm flipH="1">
            <a:off x="5795963" y="2133600"/>
            <a:ext cx="863600"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773" name="Text Box 77">
            <a:extLst>
              <a:ext uri="{FF2B5EF4-FFF2-40B4-BE49-F238E27FC236}">
                <a16:creationId xmlns:a16="http://schemas.microsoft.com/office/drawing/2014/main" id="{F3923A72-4FD3-8BB7-B5D6-05666F35CC36}"/>
              </a:ext>
            </a:extLst>
          </p:cNvPr>
          <p:cNvSpPr txBox="1">
            <a:spLocks noChangeArrowheads="1"/>
          </p:cNvSpPr>
          <p:nvPr/>
        </p:nvSpPr>
        <p:spPr bwMode="auto">
          <a:xfrm>
            <a:off x="6443663" y="1736725"/>
            <a:ext cx="2592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Vésicule synaptique</a:t>
            </a:r>
          </a:p>
        </p:txBody>
      </p:sp>
      <p:sp>
        <p:nvSpPr>
          <p:cNvPr id="413774" name="Line 78">
            <a:extLst>
              <a:ext uri="{FF2B5EF4-FFF2-40B4-BE49-F238E27FC236}">
                <a16:creationId xmlns:a16="http://schemas.microsoft.com/office/drawing/2014/main" id="{8D503B65-BD8C-C951-33E6-FB87C3DDAF05}"/>
              </a:ext>
            </a:extLst>
          </p:cNvPr>
          <p:cNvSpPr>
            <a:spLocks noChangeShapeType="1"/>
          </p:cNvSpPr>
          <p:nvPr/>
        </p:nvSpPr>
        <p:spPr bwMode="auto">
          <a:xfrm flipH="1">
            <a:off x="5364163" y="3644900"/>
            <a:ext cx="10080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775" name="Text Box 79">
            <a:extLst>
              <a:ext uri="{FF2B5EF4-FFF2-40B4-BE49-F238E27FC236}">
                <a16:creationId xmlns:a16="http://schemas.microsoft.com/office/drawing/2014/main" id="{31548EED-8CB8-FC7A-9152-081F10B1D35C}"/>
              </a:ext>
            </a:extLst>
          </p:cNvPr>
          <p:cNvSpPr txBox="1">
            <a:spLocks noChangeArrowheads="1"/>
          </p:cNvSpPr>
          <p:nvPr/>
        </p:nvSpPr>
        <p:spPr bwMode="auto">
          <a:xfrm>
            <a:off x="6372225" y="3429000"/>
            <a:ext cx="2592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Acétylcholine (Ach)</a:t>
            </a:r>
          </a:p>
        </p:txBody>
      </p:sp>
      <p:sp>
        <p:nvSpPr>
          <p:cNvPr id="413776" name="Line 80">
            <a:extLst>
              <a:ext uri="{FF2B5EF4-FFF2-40B4-BE49-F238E27FC236}">
                <a16:creationId xmlns:a16="http://schemas.microsoft.com/office/drawing/2014/main" id="{B5444085-F07A-48FE-7431-1A32B515446E}"/>
              </a:ext>
            </a:extLst>
          </p:cNvPr>
          <p:cNvSpPr>
            <a:spLocks noChangeShapeType="1"/>
          </p:cNvSpPr>
          <p:nvPr/>
        </p:nvSpPr>
        <p:spPr bwMode="auto">
          <a:xfrm flipH="1" flipV="1">
            <a:off x="5724525" y="4581525"/>
            <a:ext cx="935038" cy="714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777" name="Text Box 81">
            <a:extLst>
              <a:ext uri="{FF2B5EF4-FFF2-40B4-BE49-F238E27FC236}">
                <a16:creationId xmlns:a16="http://schemas.microsoft.com/office/drawing/2014/main" id="{0037AA0C-9595-7FF8-799B-D55EF5ED6D13}"/>
              </a:ext>
            </a:extLst>
          </p:cNvPr>
          <p:cNvSpPr txBox="1">
            <a:spLocks noChangeArrowheads="1"/>
          </p:cNvSpPr>
          <p:nvPr/>
        </p:nvSpPr>
        <p:spPr bwMode="auto">
          <a:xfrm>
            <a:off x="6804025" y="4471988"/>
            <a:ext cx="792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Na</a:t>
            </a:r>
            <a:r>
              <a:rPr lang="fr-FR" altLang="fr-FR" sz="2000" baseline="30000"/>
              <a:t>+</a:t>
            </a:r>
          </a:p>
        </p:txBody>
      </p:sp>
      <p:sp>
        <p:nvSpPr>
          <p:cNvPr id="413778" name="Line 82">
            <a:extLst>
              <a:ext uri="{FF2B5EF4-FFF2-40B4-BE49-F238E27FC236}">
                <a16:creationId xmlns:a16="http://schemas.microsoft.com/office/drawing/2014/main" id="{D96FA7D7-9283-2B59-EB8B-E57707DE3170}"/>
              </a:ext>
            </a:extLst>
          </p:cNvPr>
          <p:cNvSpPr>
            <a:spLocks noChangeShapeType="1"/>
          </p:cNvSpPr>
          <p:nvPr/>
        </p:nvSpPr>
        <p:spPr bwMode="auto">
          <a:xfrm>
            <a:off x="3276600" y="4941888"/>
            <a:ext cx="7905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779" name="Text Box 83">
            <a:extLst>
              <a:ext uri="{FF2B5EF4-FFF2-40B4-BE49-F238E27FC236}">
                <a16:creationId xmlns:a16="http://schemas.microsoft.com/office/drawing/2014/main" id="{97E80445-7F63-5201-3FAC-C916D36A8F02}"/>
              </a:ext>
            </a:extLst>
          </p:cNvPr>
          <p:cNvSpPr txBox="1">
            <a:spLocks noChangeArrowheads="1"/>
          </p:cNvSpPr>
          <p:nvPr/>
        </p:nvSpPr>
        <p:spPr bwMode="auto">
          <a:xfrm>
            <a:off x="250825" y="4724400"/>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000"/>
              <a:t>Récepteurs nicotiniques</a:t>
            </a:r>
          </a:p>
        </p:txBody>
      </p:sp>
      <p:sp>
        <p:nvSpPr>
          <p:cNvPr id="413780" name="Text Box 84">
            <a:extLst>
              <a:ext uri="{FF2B5EF4-FFF2-40B4-BE49-F238E27FC236}">
                <a16:creationId xmlns:a16="http://schemas.microsoft.com/office/drawing/2014/main" id="{851C936D-1DAC-2F07-96C6-D4F4F5AE2E5E}"/>
              </a:ext>
            </a:extLst>
          </p:cNvPr>
          <p:cNvSpPr txBox="1">
            <a:spLocks noChangeArrowheads="1"/>
          </p:cNvSpPr>
          <p:nvPr/>
        </p:nvSpPr>
        <p:spPr bwMode="auto">
          <a:xfrm>
            <a:off x="1763713" y="6021388"/>
            <a:ext cx="2592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Canal ionique fermé</a:t>
            </a:r>
          </a:p>
        </p:txBody>
      </p:sp>
      <p:sp>
        <p:nvSpPr>
          <p:cNvPr id="413781" name="Text Box 85">
            <a:extLst>
              <a:ext uri="{FF2B5EF4-FFF2-40B4-BE49-F238E27FC236}">
                <a16:creationId xmlns:a16="http://schemas.microsoft.com/office/drawing/2014/main" id="{187B4EAD-966E-8028-8D93-A9F59F271AAC}"/>
              </a:ext>
            </a:extLst>
          </p:cNvPr>
          <p:cNvSpPr txBox="1">
            <a:spLocks noChangeArrowheads="1"/>
          </p:cNvSpPr>
          <p:nvPr/>
        </p:nvSpPr>
        <p:spPr bwMode="auto">
          <a:xfrm>
            <a:off x="1692275" y="6021388"/>
            <a:ext cx="259238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Canal ionique ouvert</a:t>
            </a:r>
          </a:p>
        </p:txBody>
      </p:sp>
      <p:sp>
        <p:nvSpPr>
          <p:cNvPr id="413782" name="AutoShape 86">
            <a:extLst>
              <a:ext uri="{FF2B5EF4-FFF2-40B4-BE49-F238E27FC236}">
                <a16:creationId xmlns:a16="http://schemas.microsoft.com/office/drawing/2014/main" id="{80030791-58B6-09B2-9F9F-0706B16058BA}"/>
              </a:ext>
            </a:extLst>
          </p:cNvPr>
          <p:cNvSpPr>
            <a:spLocks noChangeArrowheads="1"/>
          </p:cNvSpPr>
          <p:nvPr/>
        </p:nvSpPr>
        <p:spPr bwMode="auto">
          <a:xfrm>
            <a:off x="4645025" y="404813"/>
            <a:ext cx="503238" cy="1368425"/>
          </a:xfrm>
          <a:prstGeom prst="downArrow">
            <a:avLst>
              <a:gd name="adj1" fmla="val 50000"/>
              <a:gd name="adj2" fmla="val 67981"/>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83" name="Text Box 87">
            <a:extLst>
              <a:ext uri="{FF2B5EF4-FFF2-40B4-BE49-F238E27FC236}">
                <a16:creationId xmlns:a16="http://schemas.microsoft.com/office/drawing/2014/main" id="{D5CAF56F-6902-DB09-8007-594602DB4072}"/>
              </a:ext>
            </a:extLst>
          </p:cNvPr>
          <p:cNvSpPr txBox="1">
            <a:spLocks noChangeArrowheads="1"/>
          </p:cNvSpPr>
          <p:nvPr/>
        </p:nvSpPr>
        <p:spPr bwMode="auto">
          <a:xfrm>
            <a:off x="3492500" y="620713"/>
            <a:ext cx="1368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Influx nerveux</a:t>
            </a:r>
          </a:p>
        </p:txBody>
      </p:sp>
      <p:sp>
        <p:nvSpPr>
          <p:cNvPr id="413784" name="Rectangle 88">
            <a:extLst>
              <a:ext uri="{FF2B5EF4-FFF2-40B4-BE49-F238E27FC236}">
                <a16:creationId xmlns:a16="http://schemas.microsoft.com/office/drawing/2014/main" id="{F0E7AB1E-E378-24AA-F838-7A75AADDEF65}"/>
              </a:ext>
            </a:extLst>
          </p:cNvPr>
          <p:cNvSpPr>
            <a:spLocks noChangeArrowheads="1"/>
          </p:cNvSpPr>
          <p:nvPr/>
        </p:nvSpPr>
        <p:spPr bwMode="auto">
          <a:xfrm>
            <a:off x="3635375" y="43656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85" name="Rectangle 89">
            <a:extLst>
              <a:ext uri="{FF2B5EF4-FFF2-40B4-BE49-F238E27FC236}">
                <a16:creationId xmlns:a16="http://schemas.microsoft.com/office/drawing/2014/main" id="{974578F0-D6CA-7B96-D386-E1BFFBB81C91}"/>
              </a:ext>
            </a:extLst>
          </p:cNvPr>
          <p:cNvSpPr>
            <a:spLocks noChangeArrowheads="1"/>
          </p:cNvSpPr>
          <p:nvPr/>
        </p:nvSpPr>
        <p:spPr bwMode="auto">
          <a:xfrm>
            <a:off x="3419475" y="45815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3787" name="Text Box 91">
            <a:extLst>
              <a:ext uri="{FF2B5EF4-FFF2-40B4-BE49-F238E27FC236}">
                <a16:creationId xmlns:a16="http://schemas.microsoft.com/office/drawing/2014/main" id="{9B5AF9B0-EB5E-FEAC-D9AE-73D28151764B}"/>
              </a:ext>
            </a:extLst>
          </p:cNvPr>
          <p:cNvSpPr txBox="1">
            <a:spLocks noChangeArrowheads="1"/>
          </p:cNvSpPr>
          <p:nvPr/>
        </p:nvSpPr>
        <p:spPr bwMode="auto">
          <a:xfrm>
            <a:off x="323850" y="1287463"/>
            <a:ext cx="2736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Terminaison axonale d’un motoneurone</a:t>
            </a:r>
          </a:p>
        </p:txBody>
      </p:sp>
      <p:sp>
        <p:nvSpPr>
          <p:cNvPr id="413788" name="Text Box 92">
            <a:extLst>
              <a:ext uri="{FF2B5EF4-FFF2-40B4-BE49-F238E27FC236}">
                <a16:creationId xmlns:a16="http://schemas.microsoft.com/office/drawing/2014/main" id="{53B36874-8AA5-E958-8A86-5663F521BCE1}"/>
              </a:ext>
            </a:extLst>
          </p:cNvPr>
          <p:cNvSpPr txBox="1">
            <a:spLocks noChangeArrowheads="1"/>
          </p:cNvSpPr>
          <p:nvPr/>
        </p:nvSpPr>
        <p:spPr bwMode="auto">
          <a:xfrm>
            <a:off x="36513" y="115888"/>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u="sng">
                <a:solidFill>
                  <a:srgbClr val="0000FF"/>
                </a:solidFill>
              </a:rPr>
              <a:t>Genèse du potentiel de plaque motrice (ppm) et du PA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13725"/>
                                        </p:tgtEl>
                                        <p:attrNameLst>
                                          <p:attrName>style.visibility</p:attrName>
                                        </p:attrNameLst>
                                      </p:cBhvr>
                                      <p:to>
                                        <p:strVal val="visible"/>
                                      </p:to>
                                    </p:set>
                                    <p:animEffect transition="in" filter="checkerboard(across)">
                                      <p:cBhvr>
                                        <p:cTn id="7" dur="500"/>
                                        <p:tgtEl>
                                          <p:spTgt spid="413725"/>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413699"/>
                                        </p:tgtEl>
                                        <p:attrNameLst>
                                          <p:attrName>style.visibility</p:attrName>
                                        </p:attrNameLst>
                                      </p:cBhvr>
                                      <p:to>
                                        <p:strVal val="visible"/>
                                      </p:to>
                                    </p:set>
                                    <p:animEffect transition="in" filter="checkerboard(across)">
                                      <p:cBhvr>
                                        <p:cTn id="11" dur="500"/>
                                        <p:tgtEl>
                                          <p:spTgt spid="413699"/>
                                        </p:tgtEl>
                                      </p:cBhvr>
                                    </p:animEffect>
                                  </p:childTnLst>
                                </p:cTn>
                              </p:par>
                              <p:par>
                                <p:cTn id="12" presetID="5" presetClass="entr" presetSubtype="10" fill="hold" nodeType="withEffect">
                                  <p:stCondLst>
                                    <p:cond delay="0"/>
                                  </p:stCondLst>
                                  <p:childTnLst>
                                    <p:set>
                                      <p:cBhvr>
                                        <p:cTn id="13" dur="1" fill="hold">
                                          <p:stCondLst>
                                            <p:cond delay="0"/>
                                          </p:stCondLst>
                                        </p:cTn>
                                        <p:tgtEl>
                                          <p:spTgt spid="413787"/>
                                        </p:tgtEl>
                                        <p:attrNameLst>
                                          <p:attrName>style.visibility</p:attrName>
                                        </p:attrNameLst>
                                      </p:cBhvr>
                                      <p:to>
                                        <p:strVal val="visible"/>
                                      </p:to>
                                    </p:set>
                                    <p:animEffect transition="in" filter="checkerboard(across)">
                                      <p:cBhvr>
                                        <p:cTn id="14" dur="500"/>
                                        <p:tgtEl>
                                          <p:spTgt spid="413787"/>
                                        </p:tgtEl>
                                      </p:cBhvr>
                                    </p:animEffect>
                                  </p:childTnLst>
                                </p:cTn>
                              </p:par>
                              <p:par>
                                <p:cTn id="15" presetID="5" presetClass="entr" presetSubtype="10" fill="hold" nodeType="withEffect">
                                  <p:stCondLst>
                                    <p:cond delay="0"/>
                                  </p:stCondLst>
                                  <p:childTnLst>
                                    <p:set>
                                      <p:cBhvr>
                                        <p:cTn id="16" dur="1" fill="hold">
                                          <p:stCondLst>
                                            <p:cond delay="0"/>
                                          </p:stCondLst>
                                        </p:cTn>
                                        <p:tgtEl>
                                          <p:spTgt spid="413735"/>
                                        </p:tgtEl>
                                        <p:attrNameLst>
                                          <p:attrName>style.visibility</p:attrName>
                                        </p:attrNameLst>
                                      </p:cBhvr>
                                      <p:to>
                                        <p:strVal val="visible"/>
                                      </p:to>
                                    </p:set>
                                    <p:animEffect transition="in" filter="checkerboard(across)">
                                      <p:cBhvr>
                                        <p:cTn id="17" dur="500"/>
                                        <p:tgtEl>
                                          <p:spTgt spid="413735"/>
                                        </p:tgtEl>
                                      </p:cBhvr>
                                    </p:animEffect>
                                  </p:childTnLst>
                                </p:cTn>
                              </p:par>
                              <p:par>
                                <p:cTn id="18" presetID="5" presetClass="entr" presetSubtype="10" fill="hold" nodeType="withEffect">
                                  <p:stCondLst>
                                    <p:cond delay="0"/>
                                  </p:stCondLst>
                                  <p:childTnLst>
                                    <p:set>
                                      <p:cBhvr>
                                        <p:cTn id="19" dur="1" fill="hold">
                                          <p:stCondLst>
                                            <p:cond delay="0"/>
                                          </p:stCondLst>
                                        </p:cTn>
                                        <p:tgtEl>
                                          <p:spTgt spid="413743"/>
                                        </p:tgtEl>
                                        <p:attrNameLst>
                                          <p:attrName>style.visibility</p:attrName>
                                        </p:attrNameLst>
                                      </p:cBhvr>
                                      <p:to>
                                        <p:strVal val="visible"/>
                                      </p:to>
                                    </p:set>
                                    <p:animEffect transition="in" filter="checkerboard(across)">
                                      <p:cBhvr>
                                        <p:cTn id="20" dur="500"/>
                                        <p:tgtEl>
                                          <p:spTgt spid="413743"/>
                                        </p:tgtEl>
                                      </p:cBhvr>
                                    </p:animEffect>
                                  </p:childTnLst>
                                </p:cTn>
                              </p:par>
                              <p:par>
                                <p:cTn id="21" presetID="5" presetClass="entr" presetSubtype="10" fill="hold" nodeType="withEffect">
                                  <p:stCondLst>
                                    <p:cond delay="0"/>
                                  </p:stCondLst>
                                  <p:childTnLst>
                                    <p:set>
                                      <p:cBhvr>
                                        <p:cTn id="22" dur="1" fill="hold">
                                          <p:stCondLst>
                                            <p:cond delay="0"/>
                                          </p:stCondLst>
                                        </p:cTn>
                                        <p:tgtEl>
                                          <p:spTgt spid="413698"/>
                                        </p:tgtEl>
                                        <p:attrNameLst>
                                          <p:attrName>style.visibility</p:attrName>
                                        </p:attrNameLst>
                                      </p:cBhvr>
                                      <p:to>
                                        <p:strVal val="visible"/>
                                      </p:to>
                                    </p:set>
                                    <p:animEffect transition="in" filter="checkerboard(across)">
                                      <p:cBhvr>
                                        <p:cTn id="23" dur="500"/>
                                        <p:tgtEl>
                                          <p:spTgt spid="413698"/>
                                        </p:tgtEl>
                                      </p:cBhvr>
                                    </p:animEffect>
                                  </p:childTnLst>
                                </p:cTn>
                              </p:par>
                              <p:par>
                                <p:cTn id="24" presetID="5" presetClass="entr" presetSubtype="10" fill="hold" nodeType="withEffect">
                                  <p:stCondLst>
                                    <p:cond delay="0"/>
                                  </p:stCondLst>
                                  <p:childTnLst>
                                    <p:set>
                                      <p:cBhvr>
                                        <p:cTn id="25" dur="1" fill="hold">
                                          <p:stCondLst>
                                            <p:cond delay="0"/>
                                          </p:stCondLst>
                                        </p:cTn>
                                        <p:tgtEl>
                                          <p:spTgt spid="413768"/>
                                        </p:tgtEl>
                                        <p:attrNameLst>
                                          <p:attrName>style.visibility</p:attrName>
                                        </p:attrNameLst>
                                      </p:cBhvr>
                                      <p:to>
                                        <p:strVal val="visible"/>
                                      </p:to>
                                    </p:set>
                                    <p:animEffect transition="in" filter="checkerboard(across)">
                                      <p:cBhvr>
                                        <p:cTn id="26" dur="500"/>
                                        <p:tgtEl>
                                          <p:spTgt spid="413768"/>
                                        </p:tgtEl>
                                      </p:cBhvr>
                                    </p:animEffect>
                                  </p:childTnLst>
                                </p:cTn>
                              </p:par>
                              <p:par>
                                <p:cTn id="27" presetID="5" presetClass="entr" presetSubtype="10" fill="hold" nodeType="withEffect">
                                  <p:stCondLst>
                                    <p:cond delay="0"/>
                                  </p:stCondLst>
                                  <p:childTnLst>
                                    <p:set>
                                      <p:cBhvr>
                                        <p:cTn id="28" dur="1" fill="hold">
                                          <p:stCondLst>
                                            <p:cond delay="0"/>
                                          </p:stCondLst>
                                        </p:cTn>
                                        <p:tgtEl>
                                          <p:spTgt spid="413767"/>
                                        </p:tgtEl>
                                        <p:attrNameLst>
                                          <p:attrName>style.visibility</p:attrName>
                                        </p:attrNameLst>
                                      </p:cBhvr>
                                      <p:to>
                                        <p:strVal val="visible"/>
                                      </p:to>
                                    </p:set>
                                    <p:animEffect transition="in" filter="checkerboard(across)">
                                      <p:cBhvr>
                                        <p:cTn id="29" dur="500"/>
                                        <p:tgtEl>
                                          <p:spTgt spid="413767"/>
                                        </p:tgtEl>
                                      </p:cBhvr>
                                    </p:animEffect>
                                  </p:childTnLst>
                                </p:cTn>
                              </p:par>
                              <p:par>
                                <p:cTn id="30" presetID="5" presetClass="entr" presetSubtype="10" fill="hold" nodeType="withEffect">
                                  <p:stCondLst>
                                    <p:cond delay="0"/>
                                  </p:stCondLst>
                                  <p:childTnLst>
                                    <p:set>
                                      <p:cBhvr>
                                        <p:cTn id="31" dur="1" fill="hold">
                                          <p:stCondLst>
                                            <p:cond delay="0"/>
                                          </p:stCondLst>
                                        </p:cTn>
                                        <p:tgtEl>
                                          <p:spTgt spid="413772"/>
                                        </p:tgtEl>
                                        <p:attrNameLst>
                                          <p:attrName>style.visibility</p:attrName>
                                        </p:attrNameLst>
                                      </p:cBhvr>
                                      <p:to>
                                        <p:strVal val="visible"/>
                                      </p:to>
                                    </p:set>
                                    <p:animEffect transition="in" filter="checkerboard(across)">
                                      <p:cBhvr>
                                        <p:cTn id="32" dur="500"/>
                                        <p:tgtEl>
                                          <p:spTgt spid="413772"/>
                                        </p:tgtEl>
                                      </p:cBhvr>
                                    </p:animEffect>
                                  </p:childTnLst>
                                </p:cTn>
                              </p:par>
                              <p:par>
                                <p:cTn id="33" presetID="5" presetClass="entr" presetSubtype="10" fill="hold" nodeType="withEffect">
                                  <p:stCondLst>
                                    <p:cond delay="0"/>
                                  </p:stCondLst>
                                  <p:childTnLst>
                                    <p:set>
                                      <p:cBhvr>
                                        <p:cTn id="34" dur="1" fill="hold">
                                          <p:stCondLst>
                                            <p:cond delay="0"/>
                                          </p:stCondLst>
                                        </p:cTn>
                                        <p:tgtEl>
                                          <p:spTgt spid="413701"/>
                                        </p:tgtEl>
                                        <p:attrNameLst>
                                          <p:attrName>style.visibility</p:attrName>
                                        </p:attrNameLst>
                                      </p:cBhvr>
                                      <p:to>
                                        <p:strVal val="visible"/>
                                      </p:to>
                                    </p:set>
                                    <p:animEffect transition="in" filter="checkerboard(across)">
                                      <p:cBhvr>
                                        <p:cTn id="35" dur="500"/>
                                        <p:tgtEl>
                                          <p:spTgt spid="413701"/>
                                        </p:tgtEl>
                                      </p:cBhvr>
                                    </p:animEffect>
                                  </p:childTnLst>
                                </p:cTn>
                              </p:par>
                              <p:par>
                                <p:cTn id="36" presetID="5" presetClass="entr" presetSubtype="10" fill="hold" nodeType="withEffect">
                                  <p:stCondLst>
                                    <p:cond delay="0"/>
                                  </p:stCondLst>
                                  <p:childTnLst>
                                    <p:set>
                                      <p:cBhvr>
                                        <p:cTn id="37" dur="1" fill="hold">
                                          <p:stCondLst>
                                            <p:cond delay="0"/>
                                          </p:stCondLst>
                                        </p:cTn>
                                        <p:tgtEl>
                                          <p:spTgt spid="413773"/>
                                        </p:tgtEl>
                                        <p:attrNameLst>
                                          <p:attrName>style.visibility</p:attrName>
                                        </p:attrNameLst>
                                      </p:cBhvr>
                                      <p:to>
                                        <p:strVal val="visible"/>
                                      </p:to>
                                    </p:set>
                                    <p:animEffect transition="in" filter="checkerboard(across)">
                                      <p:cBhvr>
                                        <p:cTn id="38" dur="500"/>
                                        <p:tgtEl>
                                          <p:spTgt spid="413773"/>
                                        </p:tgtEl>
                                      </p:cBhvr>
                                    </p:animEffect>
                                  </p:childTnLst>
                                </p:cTn>
                              </p:par>
                              <p:par>
                                <p:cTn id="39" presetID="5" presetClass="entr" presetSubtype="10" fill="hold" nodeType="withEffect">
                                  <p:stCondLst>
                                    <p:cond delay="0"/>
                                  </p:stCondLst>
                                  <p:childTnLst>
                                    <p:set>
                                      <p:cBhvr>
                                        <p:cTn id="40" dur="1" fill="hold">
                                          <p:stCondLst>
                                            <p:cond delay="0"/>
                                          </p:stCondLst>
                                        </p:cTn>
                                        <p:tgtEl>
                                          <p:spTgt spid="413769"/>
                                        </p:tgtEl>
                                        <p:attrNameLst>
                                          <p:attrName>style.visibility</p:attrName>
                                        </p:attrNameLst>
                                      </p:cBhvr>
                                      <p:to>
                                        <p:strVal val="visible"/>
                                      </p:to>
                                    </p:set>
                                    <p:animEffect transition="in" filter="checkerboard(across)">
                                      <p:cBhvr>
                                        <p:cTn id="41" dur="500"/>
                                        <p:tgtEl>
                                          <p:spTgt spid="413769"/>
                                        </p:tgtEl>
                                      </p:cBhvr>
                                    </p:animEffect>
                                  </p:childTnLst>
                                </p:cTn>
                              </p:par>
                              <p:par>
                                <p:cTn id="42" presetID="5" presetClass="entr" presetSubtype="10" fill="hold" nodeType="withEffect">
                                  <p:stCondLst>
                                    <p:cond delay="0"/>
                                  </p:stCondLst>
                                  <p:childTnLst>
                                    <p:set>
                                      <p:cBhvr>
                                        <p:cTn id="43" dur="1" fill="hold">
                                          <p:stCondLst>
                                            <p:cond delay="0"/>
                                          </p:stCondLst>
                                        </p:cTn>
                                        <p:tgtEl>
                                          <p:spTgt spid="413770"/>
                                        </p:tgtEl>
                                        <p:attrNameLst>
                                          <p:attrName>style.visibility</p:attrName>
                                        </p:attrNameLst>
                                      </p:cBhvr>
                                      <p:to>
                                        <p:strVal val="visible"/>
                                      </p:to>
                                    </p:set>
                                    <p:animEffect transition="in" filter="checkerboard(across)">
                                      <p:cBhvr>
                                        <p:cTn id="44" dur="500"/>
                                        <p:tgtEl>
                                          <p:spTgt spid="41377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ntr" presetSubtype="10" fill="hold" nodeType="clickEffect">
                                  <p:stCondLst>
                                    <p:cond delay="0"/>
                                  </p:stCondLst>
                                  <p:childTnLst>
                                    <p:set>
                                      <p:cBhvr>
                                        <p:cTn id="48" dur="1" fill="hold">
                                          <p:stCondLst>
                                            <p:cond delay="0"/>
                                          </p:stCondLst>
                                        </p:cTn>
                                        <p:tgtEl>
                                          <p:spTgt spid="413780"/>
                                        </p:tgtEl>
                                        <p:attrNameLst>
                                          <p:attrName>style.visibility</p:attrName>
                                        </p:attrNameLst>
                                      </p:cBhvr>
                                      <p:to>
                                        <p:strVal val="visible"/>
                                      </p:to>
                                    </p:set>
                                    <p:animEffect transition="in" filter="checkerboard(across)">
                                      <p:cBhvr>
                                        <p:cTn id="49" dur="500"/>
                                        <p:tgtEl>
                                          <p:spTgt spid="413780"/>
                                        </p:tgtEl>
                                      </p:cBhvr>
                                    </p:animEffect>
                                  </p:childTnLst>
                                </p:cTn>
                              </p:par>
                              <p:par>
                                <p:cTn id="50" presetID="5" presetClass="entr" presetSubtype="10" fill="hold" nodeType="withEffect">
                                  <p:stCondLst>
                                    <p:cond delay="0"/>
                                  </p:stCondLst>
                                  <p:childTnLst>
                                    <p:set>
                                      <p:cBhvr>
                                        <p:cTn id="51" dur="1" fill="hold">
                                          <p:stCondLst>
                                            <p:cond delay="0"/>
                                          </p:stCondLst>
                                        </p:cTn>
                                        <p:tgtEl>
                                          <p:spTgt spid="413706"/>
                                        </p:tgtEl>
                                        <p:attrNameLst>
                                          <p:attrName>style.visibility</p:attrName>
                                        </p:attrNameLst>
                                      </p:cBhvr>
                                      <p:to>
                                        <p:strVal val="visible"/>
                                      </p:to>
                                    </p:set>
                                    <p:animEffect transition="in" filter="checkerboard(across)">
                                      <p:cBhvr>
                                        <p:cTn id="52" dur="500"/>
                                        <p:tgtEl>
                                          <p:spTgt spid="413706"/>
                                        </p:tgtEl>
                                      </p:cBhvr>
                                    </p:animEffect>
                                  </p:childTnLst>
                                </p:cTn>
                              </p:par>
                              <p:par>
                                <p:cTn id="53" presetID="5" presetClass="entr" presetSubtype="10" fill="hold" nodeType="withEffect">
                                  <p:stCondLst>
                                    <p:cond delay="0"/>
                                  </p:stCondLst>
                                  <p:childTnLst>
                                    <p:set>
                                      <p:cBhvr>
                                        <p:cTn id="54" dur="1" fill="hold">
                                          <p:stCondLst>
                                            <p:cond delay="0"/>
                                          </p:stCondLst>
                                        </p:cTn>
                                        <p:tgtEl>
                                          <p:spTgt spid="413700"/>
                                        </p:tgtEl>
                                        <p:attrNameLst>
                                          <p:attrName>style.visibility</p:attrName>
                                        </p:attrNameLst>
                                      </p:cBhvr>
                                      <p:to>
                                        <p:strVal val="visible"/>
                                      </p:to>
                                    </p:set>
                                    <p:animEffect transition="in" filter="checkerboard(across)">
                                      <p:cBhvr>
                                        <p:cTn id="55" dur="500"/>
                                        <p:tgtEl>
                                          <p:spTgt spid="413700"/>
                                        </p:tgtEl>
                                      </p:cBhvr>
                                    </p:animEffect>
                                  </p:childTnLst>
                                </p:cTn>
                              </p:par>
                              <p:par>
                                <p:cTn id="56" presetID="5" presetClass="entr" presetSubtype="10" fill="hold" nodeType="withEffect">
                                  <p:stCondLst>
                                    <p:cond delay="0"/>
                                  </p:stCondLst>
                                  <p:childTnLst>
                                    <p:set>
                                      <p:cBhvr>
                                        <p:cTn id="57" dur="1" fill="hold">
                                          <p:stCondLst>
                                            <p:cond delay="0"/>
                                          </p:stCondLst>
                                        </p:cTn>
                                        <p:tgtEl>
                                          <p:spTgt spid="413778"/>
                                        </p:tgtEl>
                                        <p:attrNameLst>
                                          <p:attrName>style.visibility</p:attrName>
                                        </p:attrNameLst>
                                      </p:cBhvr>
                                      <p:to>
                                        <p:strVal val="visible"/>
                                      </p:to>
                                    </p:set>
                                    <p:animEffect transition="in" filter="checkerboard(across)">
                                      <p:cBhvr>
                                        <p:cTn id="58" dur="500"/>
                                        <p:tgtEl>
                                          <p:spTgt spid="413778"/>
                                        </p:tgtEl>
                                      </p:cBhvr>
                                    </p:animEffect>
                                  </p:childTnLst>
                                </p:cTn>
                              </p:par>
                              <p:par>
                                <p:cTn id="59" presetID="5" presetClass="entr" presetSubtype="10" fill="hold" nodeType="withEffect">
                                  <p:stCondLst>
                                    <p:cond delay="0"/>
                                  </p:stCondLst>
                                  <p:childTnLst>
                                    <p:set>
                                      <p:cBhvr>
                                        <p:cTn id="60" dur="1" fill="hold">
                                          <p:stCondLst>
                                            <p:cond delay="0"/>
                                          </p:stCondLst>
                                        </p:cTn>
                                        <p:tgtEl>
                                          <p:spTgt spid="413779"/>
                                        </p:tgtEl>
                                        <p:attrNameLst>
                                          <p:attrName>style.visibility</p:attrName>
                                        </p:attrNameLst>
                                      </p:cBhvr>
                                      <p:to>
                                        <p:strVal val="visible"/>
                                      </p:to>
                                    </p:set>
                                    <p:animEffect transition="in" filter="checkerboard(across)">
                                      <p:cBhvr>
                                        <p:cTn id="61" dur="500"/>
                                        <p:tgtEl>
                                          <p:spTgt spid="41377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 presetClass="entr" presetSubtype="10" fill="hold" nodeType="clickEffect">
                                  <p:stCondLst>
                                    <p:cond delay="0"/>
                                  </p:stCondLst>
                                  <p:childTnLst>
                                    <p:set>
                                      <p:cBhvr>
                                        <p:cTn id="65" dur="1" fill="hold">
                                          <p:stCondLst>
                                            <p:cond delay="0"/>
                                          </p:stCondLst>
                                        </p:cTn>
                                        <p:tgtEl>
                                          <p:spTgt spid="413771"/>
                                        </p:tgtEl>
                                        <p:attrNameLst>
                                          <p:attrName>style.visibility</p:attrName>
                                        </p:attrNameLst>
                                      </p:cBhvr>
                                      <p:to>
                                        <p:strVal val="visible"/>
                                      </p:to>
                                    </p:set>
                                    <p:animEffect transition="in" filter="checkerboard(across)">
                                      <p:cBhvr>
                                        <p:cTn id="66" dur="500"/>
                                        <p:tgtEl>
                                          <p:spTgt spid="41377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 presetClass="entr" presetSubtype="10" fill="hold" nodeType="clickEffect">
                                  <p:stCondLst>
                                    <p:cond delay="0"/>
                                  </p:stCondLst>
                                  <p:childTnLst>
                                    <p:set>
                                      <p:cBhvr>
                                        <p:cTn id="70" dur="1" fill="hold">
                                          <p:stCondLst>
                                            <p:cond delay="0"/>
                                          </p:stCondLst>
                                        </p:cTn>
                                        <p:tgtEl>
                                          <p:spTgt spid="413721"/>
                                        </p:tgtEl>
                                        <p:attrNameLst>
                                          <p:attrName>style.visibility</p:attrName>
                                        </p:attrNameLst>
                                      </p:cBhvr>
                                      <p:to>
                                        <p:strVal val="visible"/>
                                      </p:to>
                                    </p:set>
                                    <p:animEffect transition="in" filter="checkerboard(across)">
                                      <p:cBhvr>
                                        <p:cTn id="71" dur="500"/>
                                        <p:tgtEl>
                                          <p:spTgt spid="413721"/>
                                        </p:tgtEl>
                                      </p:cBhvr>
                                    </p:animEffect>
                                  </p:childTnLst>
                                </p:cTn>
                              </p:par>
                              <p:par>
                                <p:cTn id="72" presetID="5" presetClass="entr" presetSubtype="10" fill="hold" nodeType="withEffect">
                                  <p:stCondLst>
                                    <p:cond delay="0"/>
                                  </p:stCondLst>
                                  <p:childTnLst>
                                    <p:set>
                                      <p:cBhvr>
                                        <p:cTn id="73" dur="1" fill="hold">
                                          <p:stCondLst>
                                            <p:cond delay="0"/>
                                          </p:stCondLst>
                                        </p:cTn>
                                        <p:tgtEl>
                                          <p:spTgt spid="413734"/>
                                        </p:tgtEl>
                                        <p:attrNameLst>
                                          <p:attrName>style.visibility</p:attrName>
                                        </p:attrNameLst>
                                      </p:cBhvr>
                                      <p:to>
                                        <p:strVal val="visible"/>
                                      </p:to>
                                    </p:set>
                                    <p:animEffect transition="in" filter="checkerboard(across)">
                                      <p:cBhvr>
                                        <p:cTn id="74" dur="500"/>
                                        <p:tgtEl>
                                          <p:spTgt spid="413734"/>
                                        </p:tgtEl>
                                      </p:cBhvr>
                                    </p:animEffect>
                                  </p:childTnLst>
                                </p:cTn>
                              </p:par>
                              <p:par>
                                <p:cTn id="75" presetID="5" presetClass="entr" presetSubtype="10" fill="hold" nodeType="withEffect">
                                  <p:stCondLst>
                                    <p:cond delay="0"/>
                                  </p:stCondLst>
                                  <p:childTnLst>
                                    <p:set>
                                      <p:cBhvr>
                                        <p:cTn id="76" dur="1" fill="hold">
                                          <p:stCondLst>
                                            <p:cond delay="0"/>
                                          </p:stCondLst>
                                        </p:cTn>
                                        <p:tgtEl>
                                          <p:spTgt spid="413731"/>
                                        </p:tgtEl>
                                        <p:attrNameLst>
                                          <p:attrName>style.visibility</p:attrName>
                                        </p:attrNameLst>
                                      </p:cBhvr>
                                      <p:to>
                                        <p:strVal val="visible"/>
                                      </p:to>
                                    </p:set>
                                    <p:animEffect transition="in" filter="checkerboard(across)">
                                      <p:cBhvr>
                                        <p:cTn id="77" dur="500"/>
                                        <p:tgtEl>
                                          <p:spTgt spid="413731"/>
                                        </p:tgtEl>
                                      </p:cBhvr>
                                    </p:animEffect>
                                  </p:childTnLst>
                                </p:cTn>
                              </p:par>
                              <p:par>
                                <p:cTn id="78" presetID="5" presetClass="entr" presetSubtype="10" fill="hold" nodeType="withEffect">
                                  <p:stCondLst>
                                    <p:cond delay="0"/>
                                  </p:stCondLst>
                                  <p:childTnLst>
                                    <p:set>
                                      <p:cBhvr>
                                        <p:cTn id="79" dur="1" fill="hold">
                                          <p:stCondLst>
                                            <p:cond delay="0"/>
                                          </p:stCondLst>
                                        </p:cTn>
                                        <p:tgtEl>
                                          <p:spTgt spid="413784"/>
                                        </p:tgtEl>
                                        <p:attrNameLst>
                                          <p:attrName>style.visibility</p:attrName>
                                        </p:attrNameLst>
                                      </p:cBhvr>
                                      <p:to>
                                        <p:strVal val="visible"/>
                                      </p:to>
                                    </p:set>
                                    <p:animEffect transition="in" filter="checkerboard(across)">
                                      <p:cBhvr>
                                        <p:cTn id="80" dur="500"/>
                                        <p:tgtEl>
                                          <p:spTgt spid="413784"/>
                                        </p:tgtEl>
                                      </p:cBhvr>
                                    </p:animEffect>
                                  </p:childTnLst>
                                </p:cTn>
                              </p:par>
                              <p:par>
                                <p:cTn id="81" presetID="5" presetClass="entr" presetSubtype="10" fill="hold" nodeType="withEffect">
                                  <p:stCondLst>
                                    <p:cond delay="0"/>
                                  </p:stCondLst>
                                  <p:childTnLst>
                                    <p:set>
                                      <p:cBhvr>
                                        <p:cTn id="82" dur="1" fill="hold">
                                          <p:stCondLst>
                                            <p:cond delay="0"/>
                                          </p:stCondLst>
                                        </p:cTn>
                                        <p:tgtEl>
                                          <p:spTgt spid="413785"/>
                                        </p:tgtEl>
                                        <p:attrNameLst>
                                          <p:attrName>style.visibility</p:attrName>
                                        </p:attrNameLst>
                                      </p:cBhvr>
                                      <p:to>
                                        <p:strVal val="visible"/>
                                      </p:to>
                                    </p:set>
                                    <p:animEffect transition="in" filter="checkerboard(across)">
                                      <p:cBhvr>
                                        <p:cTn id="83" dur="500"/>
                                        <p:tgtEl>
                                          <p:spTgt spid="413785"/>
                                        </p:tgtEl>
                                      </p:cBhvr>
                                    </p:animEffect>
                                  </p:childTnLst>
                                </p:cTn>
                              </p:par>
                              <p:par>
                                <p:cTn id="84" presetID="5" presetClass="entr" presetSubtype="10" fill="hold" nodeType="withEffect">
                                  <p:stCondLst>
                                    <p:cond delay="0"/>
                                  </p:stCondLst>
                                  <p:childTnLst>
                                    <p:set>
                                      <p:cBhvr>
                                        <p:cTn id="85" dur="1" fill="hold">
                                          <p:stCondLst>
                                            <p:cond delay="0"/>
                                          </p:stCondLst>
                                        </p:cTn>
                                        <p:tgtEl>
                                          <p:spTgt spid="413776"/>
                                        </p:tgtEl>
                                        <p:attrNameLst>
                                          <p:attrName>style.visibility</p:attrName>
                                        </p:attrNameLst>
                                      </p:cBhvr>
                                      <p:to>
                                        <p:strVal val="visible"/>
                                      </p:to>
                                    </p:set>
                                    <p:animEffect transition="in" filter="checkerboard(across)">
                                      <p:cBhvr>
                                        <p:cTn id="86" dur="500"/>
                                        <p:tgtEl>
                                          <p:spTgt spid="413776"/>
                                        </p:tgtEl>
                                      </p:cBhvr>
                                    </p:animEffect>
                                  </p:childTnLst>
                                </p:cTn>
                              </p:par>
                              <p:par>
                                <p:cTn id="87" presetID="5" presetClass="entr" presetSubtype="10" fill="hold" nodeType="withEffect">
                                  <p:stCondLst>
                                    <p:cond delay="0"/>
                                  </p:stCondLst>
                                  <p:childTnLst>
                                    <p:set>
                                      <p:cBhvr>
                                        <p:cTn id="88" dur="1" fill="hold">
                                          <p:stCondLst>
                                            <p:cond delay="0"/>
                                          </p:stCondLst>
                                        </p:cTn>
                                        <p:tgtEl>
                                          <p:spTgt spid="413777"/>
                                        </p:tgtEl>
                                        <p:attrNameLst>
                                          <p:attrName>style.visibility</p:attrName>
                                        </p:attrNameLst>
                                      </p:cBhvr>
                                      <p:to>
                                        <p:strVal val="visible"/>
                                      </p:to>
                                    </p:set>
                                    <p:animEffect transition="in" filter="checkerboard(across)">
                                      <p:cBhvr>
                                        <p:cTn id="89" dur="500"/>
                                        <p:tgtEl>
                                          <p:spTgt spid="41377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 presetClass="entr" presetSubtype="10" fill="hold" nodeType="clickEffect">
                                  <p:stCondLst>
                                    <p:cond delay="0"/>
                                  </p:stCondLst>
                                  <p:childTnLst>
                                    <p:set>
                                      <p:cBhvr>
                                        <p:cTn id="93" dur="1" fill="hold">
                                          <p:stCondLst>
                                            <p:cond delay="0"/>
                                          </p:stCondLst>
                                        </p:cTn>
                                        <p:tgtEl>
                                          <p:spTgt spid="413782"/>
                                        </p:tgtEl>
                                        <p:attrNameLst>
                                          <p:attrName>style.visibility</p:attrName>
                                        </p:attrNameLst>
                                      </p:cBhvr>
                                      <p:to>
                                        <p:strVal val="visible"/>
                                      </p:to>
                                    </p:set>
                                    <p:animEffect transition="in" filter="checkerboard(across)">
                                      <p:cBhvr>
                                        <p:cTn id="94" dur="500"/>
                                        <p:tgtEl>
                                          <p:spTgt spid="413782"/>
                                        </p:tgtEl>
                                      </p:cBhvr>
                                    </p:animEffect>
                                  </p:childTnLst>
                                </p:cTn>
                              </p:par>
                              <p:par>
                                <p:cTn id="95" presetID="5" presetClass="entr" presetSubtype="10" fill="hold" nodeType="withEffect">
                                  <p:stCondLst>
                                    <p:cond delay="0"/>
                                  </p:stCondLst>
                                  <p:childTnLst>
                                    <p:set>
                                      <p:cBhvr>
                                        <p:cTn id="96" dur="1" fill="hold">
                                          <p:stCondLst>
                                            <p:cond delay="0"/>
                                          </p:stCondLst>
                                        </p:cTn>
                                        <p:tgtEl>
                                          <p:spTgt spid="413783"/>
                                        </p:tgtEl>
                                        <p:attrNameLst>
                                          <p:attrName>style.visibility</p:attrName>
                                        </p:attrNameLst>
                                      </p:cBhvr>
                                      <p:to>
                                        <p:strVal val="visible"/>
                                      </p:to>
                                    </p:set>
                                    <p:animEffect transition="in" filter="checkerboard(across)">
                                      <p:cBhvr>
                                        <p:cTn id="97" dur="500"/>
                                        <p:tgtEl>
                                          <p:spTgt spid="41378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 presetClass="exit" presetSubtype="10" fill="hold" nodeType="clickEffect">
                                  <p:stCondLst>
                                    <p:cond delay="0"/>
                                  </p:stCondLst>
                                  <p:childTnLst>
                                    <p:animEffect transition="out" filter="checkerboard(across)">
                                      <p:cBhvr>
                                        <p:cTn id="101" dur="500"/>
                                        <p:tgtEl>
                                          <p:spTgt spid="413782"/>
                                        </p:tgtEl>
                                      </p:cBhvr>
                                    </p:animEffect>
                                    <p:set>
                                      <p:cBhvr>
                                        <p:cTn id="102" dur="1" fill="hold">
                                          <p:stCondLst>
                                            <p:cond delay="499"/>
                                          </p:stCondLst>
                                        </p:cTn>
                                        <p:tgtEl>
                                          <p:spTgt spid="413782"/>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413783"/>
                                        </p:tgtEl>
                                      </p:cBhvr>
                                    </p:animEffect>
                                    <p:set>
                                      <p:cBhvr>
                                        <p:cTn id="105" dur="1" fill="hold">
                                          <p:stCondLst>
                                            <p:cond delay="499"/>
                                          </p:stCondLst>
                                        </p:cTn>
                                        <p:tgtEl>
                                          <p:spTgt spid="413783"/>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xit" presetSubtype="10" fill="hold" nodeType="clickEffect">
                                  <p:stCondLst>
                                    <p:cond delay="0"/>
                                  </p:stCondLst>
                                  <p:childTnLst>
                                    <p:animEffect transition="out" filter="checkerboard(across)">
                                      <p:cBhvr>
                                        <p:cTn id="109" dur="500"/>
                                        <p:tgtEl>
                                          <p:spTgt spid="413743"/>
                                        </p:tgtEl>
                                      </p:cBhvr>
                                    </p:animEffect>
                                    <p:set>
                                      <p:cBhvr>
                                        <p:cTn id="110" dur="1" fill="hold">
                                          <p:stCondLst>
                                            <p:cond delay="499"/>
                                          </p:stCondLst>
                                        </p:cTn>
                                        <p:tgtEl>
                                          <p:spTgt spid="413743"/>
                                        </p:tgtEl>
                                        <p:attrNameLst>
                                          <p:attrName>style.visibility</p:attrName>
                                        </p:attrNameLst>
                                      </p:cBhvr>
                                      <p:to>
                                        <p:strVal val="hidden"/>
                                      </p:to>
                                    </p:set>
                                  </p:childTnLst>
                                </p:cTn>
                              </p:par>
                            </p:childTnLst>
                          </p:cTn>
                        </p:par>
                        <p:par>
                          <p:cTn id="111" fill="hold" nodeType="afterGroup">
                            <p:stCondLst>
                              <p:cond delay="500"/>
                            </p:stCondLst>
                            <p:childTnLst>
                              <p:par>
                                <p:cTn id="112" presetID="5" presetClass="entr" presetSubtype="10" fill="hold" nodeType="afterEffect">
                                  <p:stCondLst>
                                    <p:cond delay="0"/>
                                  </p:stCondLst>
                                  <p:childTnLst>
                                    <p:set>
                                      <p:cBhvr>
                                        <p:cTn id="113" dur="1" fill="hold">
                                          <p:stCondLst>
                                            <p:cond delay="0"/>
                                          </p:stCondLst>
                                        </p:cTn>
                                        <p:tgtEl>
                                          <p:spTgt spid="413751"/>
                                        </p:tgtEl>
                                        <p:attrNameLst>
                                          <p:attrName>style.visibility</p:attrName>
                                        </p:attrNameLst>
                                      </p:cBhvr>
                                      <p:to>
                                        <p:strVal val="visible"/>
                                      </p:to>
                                    </p:set>
                                    <p:animEffect transition="in" filter="checkerboard(across)">
                                      <p:cBhvr>
                                        <p:cTn id="114" dur="500"/>
                                        <p:tgtEl>
                                          <p:spTgt spid="413751"/>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 presetClass="entr" presetSubtype="10" fill="hold" nodeType="clickEffect">
                                  <p:stCondLst>
                                    <p:cond delay="0"/>
                                  </p:stCondLst>
                                  <p:childTnLst>
                                    <p:set>
                                      <p:cBhvr>
                                        <p:cTn id="118" dur="1" fill="hold">
                                          <p:stCondLst>
                                            <p:cond delay="0"/>
                                          </p:stCondLst>
                                        </p:cTn>
                                        <p:tgtEl>
                                          <p:spTgt spid="413760"/>
                                        </p:tgtEl>
                                        <p:attrNameLst>
                                          <p:attrName>style.visibility</p:attrName>
                                        </p:attrNameLst>
                                      </p:cBhvr>
                                      <p:to>
                                        <p:strVal val="visible"/>
                                      </p:to>
                                    </p:set>
                                    <p:animEffect transition="in" filter="checkerboard(across)">
                                      <p:cBhvr>
                                        <p:cTn id="119" dur="500"/>
                                        <p:tgtEl>
                                          <p:spTgt spid="413760"/>
                                        </p:tgtEl>
                                      </p:cBhvr>
                                    </p:animEffect>
                                  </p:childTnLst>
                                </p:cTn>
                              </p:par>
                              <p:par>
                                <p:cTn id="120" presetID="5" presetClass="entr" presetSubtype="10" fill="hold" nodeType="withEffect">
                                  <p:stCondLst>
                                    <p:cond delay="0"/>
                                  </p:stCondLst>
                                  <p:childTnLst>
                                    <p:set>
                                      <p:cBhvr>
                                        <p:cTn id="121" dur="1" fill="hold">
                                          <p:stCondLst>
                                            <p:cond delay="0"/>
                                          </p:stCondLst>
                                        </p:cTn>
                                        <p:tgtEl>
                                          <p:spTgt spid="413762"/>
                                        </p:tgtEl>
                                        <p:attrNameLst>
                                          <p:attrName>style.visibility</p:attrName>
                                        </p:attrNameLst>
                                      </p:cBhvr>
                                      <p:to>
                                        <p:strVal val="visible"/>
                                      </p:to>
                                    </p:set>
                                    <p:animEffect transition="in" filter="checkerboard(across)">
                                      <p:cBhvr>
                                        <p:cTn id="122" dur="500"/>
                                        <p:tgtEl>
                                          <p:spTgt spid="413762"/>
                                        </p:tgtEl>
                                      </p:cBhvr>
                                    </p:animEffect>
                                  </p:childTnLst>
                                </p:cTn>
                              </p:par>
                              <p:par>
                                <p:cTn id="123" presetID="5" presetClass="entr" presetSubtype="10" fill="hold" nodeType="withEffect">
                                  <p:stCondLst>
                                    <p:cond delay="0"/>
                                  </p:stCondLst>
                                  <p:childTnLst>
                                    <p:set>
                                      <p:cBhvr>
                                        <p:cTn id="124" dur="1" fill="hold">
                                          <p:stCondLst>
                                            <p:cond delay="0"/>
                                          </p:stCondLst>
                                        </p:cTn>
                                        <p:tgtEl>
                                          <p:spTgt spid="413761"/>
                                        </p:tgtEl>
                                        <p:attrNameLst>
                                          <p:attrName>style.visibility</p:attrName>
                                        </p:attrNameLst>
                                      </p:cBhvr>
                                      <p:to>
                                        <p:strVal val="visible"/>
                                      </p:to>
                                    </p:set>
                                    <p:animEffect transition="in" filter="checkerboard(across)">
                                      <p:cBhvr>
                                        <p:cTn id="125" dur="500"/>
                                        <p:tgtEl>
                                          <p:spTgt spid="413761"/>
                                        </p:tgtEl>
                                      </p:cBhvr>
                                    </p:animEffect>
                                  </p:childTnLst>
                                </p:cTn>
                              </p:par>
                              <p:par>
                                <p:cTn id="126" presetID="5" presetClass="entr" presetSubtype="10" fill="hold" nodeType="withEffect">
                                  <p:stCondLst>
                                    <p:cond delay="0"/>
                                  </p:stCondLst>
                                  <p:childTnLst>
                                    <p:set>
                                      <p:cBhvr>
                                        <p:cTn id="127" dur="1" fill="hold">
                                          <p:stCondLst>
                                            <p:cond delay="0"/>
                                          </p:stCondLst>
                                        </p:cTn>
                                        <p:tgtEl>
                                          <p:spTgt spid="413774"/>
                                        </p:tgtEl>
                                        <p:attrNameLst>
                                          <p:attrName>style.visibility</p:attrName>
                                        </p:attrNameLst>
                                      </p:cBhvr>
                                      <p:to>
                                        <p:strVal val="visible"/>
                                      </p:to>
                                    </p:set>
                                    <p:animEffect transition="in" filter="checkerboard(across)">
                                      <p:cBhvr>
                                        <p:cTn id="128" dur="500"/>
                                        <p:tgtEl>
                                          <p:spTgt spid="413774"/>
                                        </p:tgtEl>
                                      </p:cBhvr>
                                    </p:animEffect>
                                  </p:childTnLst>
                                </p:cTn>
                              </p:par>
                              <p:par>
                                <p:cTn id="129" presetID="5" presetClass="entr" presetSubtype="10" fill="hold" nodeType="withEffect">
                                  <p:stCondLst>
                                    <p:cond delay="0"/>
                                  </p:stCondLst>
                                  <p:childTnLst>
                                    <p:set>
                                      <p:cBhvr>
                                        <p:cTn id="130" dur="1" fill="hold">
                                          <p:stCondLst>
                                            <p:cond delay="0"/>
                                          </p:stCondLst>
                                        </p:cTn>
                                        <p:tgtEl>
                                          <p:spTgt spid="413775"/>
                                        </p:tgtEl>
                                        <p:attrNameLst>
                                          <p:attrName>style.visibility</p:attrName>
                                        </p:attrNameLst>
                                      </p:cBhvr>
                                      <p:to>
                                        <p:strVal val="visible"/>
                                      </p:to>
                                    </p:set>
                                    <p:animEffect transition="in" filter="checkerboard(across)">
                                      <p:cBhvr>
                                        <p:cTn id="131" dur="500"/>
                                        <p:tgtEl>
                                          <p:spTgt spid="413775"/>
                                        </p:tgtEl>
                                      </p:cBhvr>
                                    </p:animEffect>
                                  </p:childTnLst>
                                </p:cTn>
                              </p:par>
                            </p:childTnLst>
                          </p:cTn>
                        </p:par>
                        <p:par>
                          <p:cTn id="132" fill="hold" nodeType="afterGroup">
                            <p:stCondLst>
                              <p:cond delay="500"/>
                            </p:stCondLst>
                            <p:childTnLst>
                              <p:par>
                                <p:cTn id="133" presetID="5" presetClass="entr" presetSubtype="10" fill="hold" nodeType="afterEffect">
                                  <p:stCondLst>
                                    <p:cond delay="0"/>
                                  </p:stCondLst>
                                  <p:childTnLst>
                                    <p:set>
                                      <p:cBhvr>
                                        <p:cTn id="134" dur="1" fill="hold">
                                          <p:stCondLst>
                                            <p:cond delay="0"/>
                                          </p:stCondLst>
                                        </p:cTn>
                                        <p:tgtEl>
                                          <p:spTgt spid="413703"/>
                                        </p:tgtEl>
                                        <p:attrNameLst>
                                          <p:attrName>style.visibility</p:attrName>
                                        </p:attrNameLst>
                                      </p:cBhvr>
                                      <p:to>
                                        <p:strVal val="visible"/>
                                      </p:to>
                                    </p:set>
                                    <p:animEffect transition="in" filter="checkerboard(across)">
                                      <p:cBhvr>
                                        <p:cTn id="135" dur="500"/>
                                        <p:tgtEl>
                                          <p:spTgt spid="413703"/>
                                        </p:tgtEl>
                                      </p:cBhvr>
                                    </p:animEffect>
                                  </p:childTnLst>
                                </p:cTn>
                              </p:par>
                              <p:par>
                                <p:cTn id="136" presetID="5" presetClass="entr" presetSubtype="10" fill="hold" nodeType="withEffect">
                                  <p:stCondLst>
                                    <p:cond delay="0"/>
                                  </p:stCondLst>
                                  <p:childTnLst>
                                    <p:set>
                                      <p:cBhvr>
                                        <p:cTn id="137" dur="1" fill="hold">
                                          <p:stCondLst>
                                            <p:cond delay="0"/>
                                          </p:stCondLst>
                                        </p:cTn>
                                        <p:tgtEl>
                                          <p:spTgt spid="413702"/>
                                        </p:tgtEl>
                                        <p:attrNameLst>
                                          <p:attrName>style.visibility</p:attrName>
                                        </p:attrNameLst>
                                      </p:cBhvr>
                                      <p:to>
                                        <p:strVal val="visible"/>
                                      </p:to>
                                    </p:set>
                                    <p:animEffect transition="in" filter="checkerboard(across)">
                                      <p:cBhvr>
                                        <p:cTn id="138" dur="500"/>
                                        <p:tgtEl>
                                          <p:spTgt spid="413702"/>
                                        </p:tgtEl>
                                      </p:cBhvr>
                                    </p:animEffect>
                                  </p:childTnLst>
                                </p:cTn>
                              </p:par>
                              <p:par>
                                <p:cTn id="139" presetID="5" presetClass="entr" presetSubtype="10" fill="hold" nodeType="withEffect">
                                  <p:stCondLst>
                                    <p:cond delay="0"/>
                                  </p:stCondLst>
                                  <p:childTnLst>
                                    <p:set>
                                      <p:cBhvr>
                                        <p:cTn id="140" dur="1" fill="hold">
                                          <p:stCondLst>
                                            <p:cond delay="0"/>
                                          </p:stCondLst>
                                        </p:cTn>
                                        <p:tgtEl>
                                          <p:spTgt spid="413704"/>
                                        </p:tgtEl>
                                        <p:attrNameLst>
                                          <p:attrName>style.visibility</p:attrName>
                                        </p:attrNameLst>
                                      </p:cBhvr>
                                      <p:to>
                                        <p:strVal val="visible"/>
                                      </p:to>
                                    </p:set>
                                    <p:animEffect transition="in" filter="checkerboard(across)">
                                      <p:cBhvr>
                                        <p:cTn id="141" dur="500"/>
                                        <p:tgtEl>
                                          <p:spTgt spid="413704"/>
                                        </p:tgtEl>
                                      </p:cBhvr>
                                    </p:animEffect>
                                  </p:childTnLst>
                                </p:cTn>
                              </p:par>
                              <p:par>
                                <p:cTn id="142" presetID="5" presetClass="entr" presetSubtype="10" fill="hold" nodeType="withEffect">
                                  <p:stCondLst>
                                    <p:cond delay="0"/>
                                  </p:stCondLst>
                                  <p:childTnLst>
                                    <p:set>
                                      <p:cBhvr>
                                        <p:cTn id="143" dur="1" fill="hold">
                                          <p:stCondLst>
                                            <p:cond delay="0"/>
                                          </p:stCondLst>
                                        </p:cTn>
                                        <p:tgtEl>
                                          <p:spTgt spid="413705"/>
                                        </p:tgtEl>
                                        <p:attrNameLst>
                                          <p:attrName>style.visibility</p:attrName>
                                        </p:attrNameLst>
                                      </p:cBhvr>
                                      <p:to>
                                        <p:strVal val="visible"/>
                                      </p:to>
                                    </p:set>
                                    <p:animEffect transition="in" filter="checkerboard(across)">
                                      <p:cBhvr>
                                        <p:cTn id="144" dur="500"/>
                                        <p:tgtEl>
                                          <p:spTgt spid="413705"/>
                                        </p:tgtEl>
                                      </p:cBhvr>
                                    </p:animEffect>
                                  </p:childTnLst>
                                </p:cTn>
                              </p:par>
                              <p:par>
                                <p:cTn id="145" presetID="5" presetClass="entr" presetSubtype="10" fill="hold" nodeType="withEffect">
                                  <p:stCondLst>
                                    <p:cond delay="0"/>
                                  </p:stCondLst>
                                  <p:childTnLst>
                                    <p:set>
                                      <p:cBhvr>
                                        <p:cTn id="146" dur="1" fill="hold">
                                          <p:stCondLst>
                                            <p:cond delay="0"/>
                                          </p:stCondLst>
                                        </p:cTn>
                                        <p:tgtEl>
                                          <p:spTgt spid="413764"/>
                                        </p:tgtEl>
                                        <p:attrNameLst>
                                          <p:attrName>style.visibility</p:attrName>
                                        </p:attrNameLst>
                                      </p:cBhvr>
                                      <p:to>
                                        <p:strVal val="visible"/>
                                      </p:to>
                                    </p:set>
                                    <p:animEffect transition="in" filter="checkerboard(across)">
                                      <p:cBhvr>
                                        <p:cTn id="147" dur="500"/>
                                        <p:tgtEl>
                                          <p:spTgt spid="413764"/>
                                        </p:tgtEl>
                                      </p:cBhvr>
                                    </p:animEffect>
                                  </p:childTnLst>
                                </p:cTn>
                              </p:par>
                              <p:par>
                                <p:cTn id="148" presetID="5" presetClass="entr" presetSubtype="10" fill="hold" nodeType="withEffect">
                                  <p:stCondLst>
                                    <p:cond delay="0"/>
                                  </p:stCondLst>
                                  <p:childTnLst>
                                    <p:set>
                                      <p:cBhvr>
                                        <p:cTn id="149" dur="1" fill="hold">
                                          <p:stCondLst>
                                            <p:cond delay="0"/>
                                          </p:stCondLst>
                                        </p:cTn>
                                        <p:tgtEl>
                                          <p:spTgt spid="413763"/>
                                        </p:tgtEl>
                                        <p:attrNameLst>
                                          <p:attrName>style.visibility</p:attrName>
                                        </p:attrNameLst>
                                      </p:cBhvr>
                                      <p:to>
                                        <p:strVal val="visible"/>
                                      </p:to>
                                    </p:set>
                                    <p:animEffect transition="in" filter="checkerboard(across)">
                                      <p:cBhvr>
                                        <p:cTn id="150" dur="500"/>
                                        <p:tgtEl>
                                          <p:spTgt spid="413763"/>
                                        </p:tgtEl>
                                      </p:cBhvr>
                                    </p:animEffect>
                                  </p:childTnLst>
                                </p:cTn>
                              </p:par>
                            </p:childTnLst>
                          </p:cTn>
                        </p:par>
                        <p:par>
                          <p:cTn id="151" fill="hold" nodeType="afterGroup">
                            <p:stCondLst>
                              <p:cond delay="1000"/>
                            </p:stCondLst>
                            <p:childTnLst>
                              <p:par>
                                <p:cTn id="152" presetID="5" presetClass="exit" presetSubtype="10" fill="hold" nodeType="afterEffect">
                                  <p:stCondLst>
                                    <p:cond delay="0"/>
                                  </p:stCondLst>
                                  <p:childTnLst>
                                    <p:animEffect transition="out" filter="checkerboard(across)">
                                      <p:cBhvr>
                                        <p:cTn id="153" dur="500"/>
                                        <p:tgtEl>
                                          <p:spTgt spid="413702"/>
                                        </p:tgtEl>
                                      </p:cBhvr>
                                    </p:animEffect>
                                    <p:set>
                                      <p:cBhvr>
                                        <p:cTn id="154" dur="1" fill="hold">
                                          <p:stCondLst>
                                            <p:cond delay="499"/>
                                          </p:stCondLst>
                                        </p:cTn>
                                        <p:tgtEl>
                                          <p:spTgt spid="413702"/>
                                        </p:tgtEl>
                                        <p:attrNameLst>
                                          <p:attrName>style.visibility</p:attrName>
                                        </p:attrNameLst>
                                      </p:cBhvr>
                                      <p:to>
                                        <p:strVal val="hidden"/>
                                      </p:to>
                                    </p:set>
                                  </p:childTnLst>
                                </p:cTn>
                              </p:par>
                              <p:par>
                                <p:cTn id="155" presetID="5" presetClass="exit" presetSubtype="10" fill="hold" nodeType="withEffect">
                                  <p:stCondLst>
                                    <p:cond delay="0"/>
                                  </p:stCondLst>
                                  <p:childTnLst>
                                    <p:animEffect transition="out" filter="checkerboard(across)">
                                      <p:cBhvr>
                                        <p:cTn id="156" dur="500"/>
                                        <p:tgtEl>
                                          <p:spTgt spid="413703"/>
                                        </p:tgtEl>
                                      </p:cBhvr>
                                    </p:animEffect>
                                    <p:set>
                                      <p:cBhvr>
                                        <p:cTn id="157" dur="1" fill="hold">
                                          <p:stCondLst>
                                            <p:cond delay="499"/>
                                          </p:stCondLst>
                                        </p:cTn>
                                        <p:tgtEl>
                                          <p:spTgt spid="413703"/>
                                        </p:tgtEl>
                                        <p:attrNameLst>
                                          <p:attrName>style.visibility</p:attrName>
                                        </p:attrNameLst>
                                      </p:cBhvr>
                                      <p:to>
                                        <p:strVal val="hidden"/>
                                      </p:to>
                                    </p:set>
                                  </p:childTnLst>
                                </p:cTn>
                              </p:par>
                              <p:par>
                                <p:cTn id="158" presetID="5" presetClass="exit" presetSubtype="10" fill="hold" nodeType="withEffect">
                                  <p:stCondLst>
                                    <p:cond delay="0"/>
                                  </p:stCondLst>
                                  <p:childTnLst>
                                    <p:animEffect transition="out" filter="checkerboard(across)">
                                      <p:cBhvr>
                                        <p:cTn id="159" dur="500"/>
                                        <p:tgtEl>
                                          <p:spTgt spid="413704"/>
                                        </p:tgtEl>
                                      </p:cBhvr>
                                    </p:animEffect>
                                    <p:set>
                                      <p:cBhvr>
                                        <p:cTn id="160" dur="1" fill="hold">
                                          <p:stCondLst>
                                            <p:cond delay="499"/>
                                          </p:stCondLst>
                                        </p:cTn>
                                        <p:tgtEl>
                                          <p:spTgt spid="413704"/>
                                        </p:tgtEl>
                                        <p:attrNameLst>
                                          <p:attrName>style.visibility</p:attrName>
                                        </p:attrNameLst>
                                      </p:cBhvr>
                                      <p:to>
                                        <p:strVal val="hidden"/>
                                      </p:to>
                                    </p:set>
                                  </p:childTnLst>
                                </p:cTn>
                              </p:par>
                              <p:par>
                                <p:cTn id="161" presetID="5" presetClass="exit" presetSubtype="10" fill="hold" nodeType="withEffect">
                                  <p:stCondLst>
                                    <p:cond delay="0"/>
                                  </p:stCondLst>
                                  <p:childTnLst>
                                    <p:animEffect transition="out" filter="checkerboard(across)">
                                      <p:cBhvr>
                                        <p:cTn id="162" dur="500"/>
                                        <p:tgtEl>
                                          <p:spTgt spid="413705"/>
                                        </p:tgtEl>
                                      </p:cBhvr>
                                    </p:animEffect>
                                    <p:set>
                                      <p:cBhvr>
                                        <p:cTn id="163" dur="1" fill="hold">
                                          <p:stCondLst>
                                            <p:cond delay="499"/>
                                          </p:stCondLst>
                                        </p:cTn>
                                        <p:tgtEl>
                                          <p:spTgt spid="413705"/>
                                        </p:tgtEl>
                                        <p:attrNameLst>
                                          <p:attrName>style.visibility</p:attrName>
                                        </p:attrNameLst>
                                      </p:cBhvr>
                                      <p:to>
                                        <p:strVal val="hidden"/>
                                      </p:to>
                                    </p:set>
                                  </p:childTnLst>
                                </p:cTn>
                              </p:par>
                              <p:par>
                                <p:cTn id="164" presetID="5" presetClass="exit" presetSubtype="10" fill="hold" nodeType="withEffect">
                                  <p:stCondLst>
                                    <p:cond delay="0"/>
                                  </p:stCondLst>
                                  <p:childTnLst>
                                    <p:animEffect transition="out" filter="checkerboard(across)">
                                      <p:cBhvr>
                                        <p:cTn id="165" dur="500"/>
                                        <p:tgtEl>
                                          <p:spTgt spid="413761"/>
                                        </p:tgtEl>
                                      </p:cBhvr>
                                    </p:animEffect>
                                    <p:set>
                                      <p:cBhvr>
                                        <p:cTn id="166" dur="1" fill="hold">
                                          <p:stCondLst>
                                            <p:cond delay="499"/>
                                          </p:stCondLst>
                                        </p:cTn>
                                        <p:tgtEl>
                                          <p:spTgt spid="413761"/>
                                        </p:tgtEl>
                                        <p:attrNameLst>
                                          <p:attrName>style.visibility</p:attrName>
                                        </p:attrNameLst>
                                      </p:cBhvr>
                                      <p:to>
                                        <p:strVal val="hidden"/>
                                      </p:to>
                                    </p:set>
                                  </p:childTnLst>
                                </p:cTn>
                              </p:par>
                              <p:par>
                                <p:cTn id="167" presetID="5" presetClass="exit" presetSubtype="10" fill="hold" nodeType="withEffect">
                                  <p:stCondLst>
                                    <p:cond delay="0"/>
                                  </p:stCondLst>
                                  <p:childTnLst>
                                    <p:animEffect transition="out" filter="checkerboard(across)">
                                      <p:cBhvr>
                                        <p:cTn id="168" dur="500"/>
                                        <p:tgtEl>
                                          <p:spTgt spid="413762"/>
                                        </p:tgtEl>
                                      </p:cBhvr>
                                    </p:animEffect>
                                    <p:set>
                                      <p:cBhvr>
                                        <p:cTn id="169" dur="1" fill="hold">
                                          <p:stCondLst>
                                            <p:cond delay="499"/>
                                          </p:stCondLst>
                                        </p:cTn>
                                        <p:tgtEl>
                                          <p:spTgt spid="413762"/>
                                        </p:tgtEl>
                                        <p:attrNameLst>
                                          <p:attrName>style.visibility</p:attrName>
                                        </p:attrNameLst>
                                      </p:cBhvr>
                                      <p:to>
                                        <p:strVal val="hidden"/>
                                      </p:to>
                                    </p:set>
                                  </p:childTnLst>
                                </p:cTn>
                              </p:par>
                              <p:par>
                                <p:cTn id="170" presetID="5" presetClass="exit" presetSubtype="10" fill="hold" nodeType="withEffect">
                                  <p:stCondLst>
                                    <p:cond delay="0"/>
                                  </p:stCondLst>
                                  <p:childTnLst>
                                    <p:animEffect transition="out" filter="checkerboard(across)">
                                      <p:cBhvr>
                                        <p:cTn id="171" dur="500"/>
                                        <p:tgtEl>
                                          <p:spTgt spid="413763"/>
                                        </p:tgtEl>
                                      </p:cBhvr>
                                    </p:animEffect>
                                    <p:set>
                                      <p:cBhvr>
                                        <p:cTn id="172" dur="1" fill="hold">
                                          <p:stCondLst>
                                            <p:cond delay="499"/>
                                          </p:stCondLst>
                                        </p:cTn>
                                        <p:tgtEl>
                                          <p:spTgt spid="413763"/>
                                        </p:tgtEl>
                                        <p:attrNameLst>
                                          <p:attrName>style.visibility</p:attrName>
                                        </p:attrNameLst>
                                      </p:cBhvr>
                                      <p:to>
                                        <p:strVal val="hidden"/>
                                      </p:to>
                                    </p:set>
                                  </p:childTnLst>
                                </p:cTn>
                              </p:par>
                              <p:par>
                                <p:cTn id="173" presetID="5" presetClass="exit" presetSubtype="10" fill="hold" nodeType="withEffect">
                                  <p:stCondLst>
                                    <p:cond delay="0"/>
                                  </p:stCondLst>
                                  <p:childTnLst>
                                    <p:animEffect transition="out" filter="checkerboard(across)">
                                      <p:cBhvr>
                                        <p:cTn id="174" dur="500"/>
                                        <p:tgtEl>
                                          <p:spTgt spid="413764"/>
                                        </p:tgtEl>
                                      </p:cBhvr>
                                    </p:animEffect>
                                    <p:set>
                                      <p:cBhvr>
                                        <p:cTn id="175" dur="1" fill="hold">
                                          <p:stCondLst>
                                            <p:cond delay="499"/>
                                          </p:stCondLst>
                                        </p:cTn>
                                        <p:tgtEl>
                                          <p:spTgt spid="413764"/>
                                        </p:tgtEl>
                                        <p:attrNameLst>
                                          <p:attrName>style.visibility</p:attrName>
                                        </p:attrNameLst>
                                      </p:cBhvr>
                                      <p:to>
                                        <p:strVal val="hidden"/>
                                      </p:to>
                                    </p:set>
                                  </p:childTnLst>
                                </p:cTn>
                              </p:par>
                              <p:par>
                                <p:cTn id="176" presetID="5" presetClass="exit" presetSubtype="10" fill="hold" nodeType="withEffect">
                                  <p:stCondLst>
                                    <p:cond delay="0"/>
                                  </p:stCondLst>
                                  <p:childTnLst>
                                    <p:animEffect transition="out" filter="checkerboard(across)">
                                      <p:cBhvr>
                                        <p:cTn id="177" dur="500"/>
                                        <p:tgtEl>
                                          <p:spTgt spid="413760"/>
                                        </p:tgtEl>
                                      </p:cBhvr>
                                    </p:animEffect>
                                    <p:set>
                                      <p:cBhvr>
                                        <p:cTn id="178" dur="1" fill="hold">
                                          <p:stCondLst>
                                            <p:cond delay="499"/>
                                          </p:stCondLst>
                                        </p:cTn>
                                        <p:tgtEl>
                                          <p:spTgt spid="413760"/>
                                        </p:tgtEl>
                                        <p:attrNameLst>
                                          <p:attrName>style.visibility</p:attrName>
                                        </p:attrNameLst>
                                      </p:cBhvr>
                                      <p:to>
                                        <p:strVal val="hidden"/>
                                      </p:to>
                                    </p:set>
                                  </p:childTnLst>
                                </p:cTn>
                              </p:par>
                            </p:childTnLst>
                          </p:cTn>
                        </p:par>
                        <p:par>
                          <p:cTn id="179" fill="hold" nodeType="afterGroup">
                            <p:stCondLst>
                              <p:cond delay="1500"/>
                            </p:stCondLst>
                            <p:childTnLst>
                              <p:par>
                                <p:cTn id="180" presetID="5" presetClass="entr" presetSubtype="10" fill="hold" nodeType="afterEffect">
                                  <p:stCondLst>
                                    <p:cond delay="0"/>
                                  </p:stCondLst>
                                  <p:childTnLst>
                                    <p:set>
                                      <p:cBhvr>
                                        <p:cTn id="181" dur="1" fill="hold">
                                          <p:stCondLst>
                                            <p:cond delay="0"/>
                                          </p:stCondLst>
                                        </p:cTn>
                                        <p:tgtEl>
                                          <p:spTgt spid="413719"/>
                                        </p:tgtEl>
                                        <p:attrNameLst>
                                          <p:attrName>style.visibility</p:attrName>
                                        </p:attrNameLst>
                                      </p:cBhvr>
                                      <p:to>
                                        <p:strVal val="visible"/>
                                      </p:to>
                                    </p:set>
                                    <p:animEffect transition="in" filter="checkerboard(across)">
                                      <p:cBhvr>
                                        <p:cTn id="182" dur="500"/>
                                        <p:tgtEl>
                                          <p:spTgt spid="413719"/>
                                        </p:tgtEl>
                                      </p:cBhvr>
                                    </p:animEffect>
                                  </p:childTnLst>
                                </p:cTn>
                              </p:par>
                              <p:par>
                                <p:cTn id="183" presetID="5" presetClass="entr" presetSubtype="10" fill="hold" nodeType="withEffect">
                                  <p:stCondLst>
                                    <p:cond delay="0"/>
                                  </p:stCondLst>
                                  <p:childTnLst>
                                    <p:set>
                                      <p:cBhvr>
                                        <p:cTn id="184" dur="1" fill="hold">
                                          <p:stCondLst>
                                            <p:cond delay="0"/>
                                          </p:stCondLst>
                                        </p:cTn>
                                        <p:tgtEl>
                                          <p:spTgt spid="413765"/>
                                        </p:tgtEl>
                                        <p:attrNameLst>
                                          <p:attrName>style.visibility</p:attrName>
                                        </p:attrNameLst>
                                      </p:cBhvr>
                                      <p:to>
                                        <p:strVal val="visible"/>
                                      </p:to>
                                    </p:set>
                                    <p:animEffect transition="in" filter="checkerboard(across)">
                                      <p:cBhvr>
                                        <p:cTn id="185" dur="500"/>
                                        <p:tgtEl>
                                          <p:spTgt spid="413765"/>
                                        </p:tgtEl>
                                      </p:cBhvr>
                                    </p:animEffect>
                                  </p:childTnLst>
                                </p:cTn>
                              </p:par>
                              <p:par>
                                <p:cTn id="186" presetID="5" presetClass="entr" presetSubtype="10" fill="hold" nodeType="withEffect">
                                  <p:stCondLst>
                                    <p:cond delay="0"/>
                                  </p:stCondLst>
                                  <p:childTnLst>
                                    <p:set>
                                      <p:cBhvr>
                                        <p:cTn id="187" dur="1" fill="hold">
                                          <p:stCondLst>
                                            <p:cond delay="0"/>
                                          </p:stCondLst>
                                        </p:cTn>
                                        <p:tgtEl>
                                          <p:spTgt spid="413766"/>
                                        </p:tgtEl>
                                        <p:attrNameLst>
                                          <p:attrName>style.visibility</p:attrName>
                                        </p:attrNameLst>
                                      </p:cBhvr>
                                      <p:to>
                                        <p:strVal val="visible"/>
                                      </p:to>
                                    </p:set>
                                    <p:animEffect transition="in" filter="checkerboard(across)">
                                      <p:cBhvr>
                                        <p:cTn id="188" dur="500"/>
                                        <p:tgtEl>
                                          <p:spTgt spid="413766"/>
                                        </p:tgtEl>
                                      </p:cBhvr>
                                    </p:animEffect>
                                  </p:childTnLst>
                                </p:cTn>
                              </p:par>
                              <p:par>
                                <p:cTn id="189" presetID="5" presetClass="entr" presetSubtype="10" fill="hold" nodeType="withEffect">
                                  <p:stCondLst>
                                    <p:cond delay="0"/>
                                  </p:stCondLst>
                                  <p:childTnLst>
                                    <p:set>
                                      <p:cBhvr>
                                        <p:cTn id="190" dur="1" fill="hold">
                                          <p:stCondLst>
                                            <p:cond delay="0"/>
                                          </p:stCondLst>
                                        </p:cTn>
                                        <p:tgtEl>
                                          <p:spTgt spid="413720"/>
                                        </p:tgtEl>
                                        <p:attrNameLst>
                                          <p:attrName>style.visibility</p:attrName>
                                        </p:attrNameLst>
                                      </p:cBhvr>
                                      <p:to>
                                        <p:strVal val="visible"/>
                                      </p:to>
                                    </p:set>
                                    <p:animEffect transition="in" filter="checkerboard(across)">
                                      <p:cBhvr>
                                        <p:cTn id="191" dur="500"/>
                                        <p:tgtEl>
                                          <p:spTgt spid="413720"/>
                                        </p:tgtEl>
                                      </p:cBhvr>
                                    </p:animEffect>
                                  </p:childTnLst>
                                </p:cTn>
                              </p:par>
                            </p:childTnLst>
                          </p:cTn>
                        </p:par>
                        <p:par>
                          <p:cTn id="192" fill="hold" nodeType="afterGroup">
                            <p:stCondLst>
                              <p:cond delay="2000"/>
                            </p:stCondLst>
                            <p:childTnLst>
                              <p:par>
                                <p:cTn id="193" presetID="5" presetClass="entr" presetSubtype="10" fill="hold" nodeType="afterEffect">
                                  <p:stCondLst>
                                    <p:cond delay="0"/>
                                  </p:stCondLst>
                                  <p:childTnLst>
                                    <p:set>
                                      <p:cBhvr>
                                        <p:cTn id="194" dur="1" fill="hold">
                                          <p:stCondLst>
                                            <p:cond delay="0"/>
                                          </p:stCondLst>
                                        </p:cTn>
                                        <p:tgtEl>
                                          <p:spTgt spid="413718"/>
                                        </p:tgtEl>
                                        <p:attrNameLst>
                                          <p:attrName>style.visibility</p:attrName>
                                        </p:attrNameLst>
                                      </p:cBhvr>
                                      <p:to>
                                        <p:strVal val="visible"/>
                                      </p:to>
                                    </p:set>
                                    <p:animEffect transition="in" filter="checkerboard(across)">
                                      <p:cBhvr>
                                        <p:cTn id="195" dur="500"/>
                                        <p:tgtEl>
                                          <p:spTgt spid="413718"/>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5" presetClass="entr" presetSubtype="10" fill="hold" nodeType="clickEffect">
                                  <p:stCondLst>
                                    <p:cond delay="0"/>
                                  </p:stCondLst>
                                  <p:childTnLst>
                                    <p:set>
                                      <p:cBhvr>
                                        <p:cTn id="199" dur="1" fill="hold">
                                          <p:stCondLst>
                                            <p:cond delay="0"/>
                                          </p:stCondLst>
                                        </p:cTn>
                                        <p:tgtEl>
                                          <p:spTgt spid="413712"/>
                                        </p:tgtEl>
                                        <p:attrNameLst>
                                          <p:attrName>style.visibility</p:attrName>
                                        </p:attrNameLst>
                                      </p:cBhvr>
                                      <p:to>
                                        <p:strVal val="visible"/>
                                      </p:to>
                                    </p:set>
                                    <p:animEffect transition="in" filter="checkerboard(across)">
                                      <p:cBhvr>
                                        <p:cTn id="200" dur="500"/>
                                        <p:tgtEl>
                                          <p:spTgt spid="413712"/>
                                        </p:tgtEl>
                                      </p:cBhvr>
                                    </p:animEffect>
                                  </p:childTnLst>
                                </p:cTn>
                              </p:par>
                              <p:par>
                                <p:cTn id="201" presetID="5" presetClass="entr" presetSubtype="10" fill="hold" nodeType="withEffect">
                                  <p:stCondLst>
                                    <p:cond delay="0"/>
                                  </p:stCondLst>
                                  <p:childTnLst>
                                    <p:set>
                                      <p:cBhvr>
                                        <p:cTn id="202" dur="1" fill="hold">
                                          <p:stCondLst>
                                            <p:cond delay="0"/>
                                          </p:stCondLst>
                                        </p:cTn>
                                        <p:tgtEl>
                                          <p:spTgt spid="413781"/>
                                        </p:tgtEl>
                                        <p:attrNameLst>
                                          <p:attrName>style.visibility</p:attrName>
                                        </p:attrNameLst>
                                      </p:cBhvr>
                                      <p:to>
                                        <p:strVal val="visible"/>
                                      </p:to>
                                    </p:set>
                                    <p:animEffect transition="in" filter="checkerboard(across)">
                                      <p:cBhvr>
                                        <p:cTn id="203" dur="500"/>
                                        <p:tgtEl>
                                          <p:spTgt spid="413781"/>
                                        </p:tgtEl>
                                      </p:cBhvr>
                                    </p:animEffec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5" presetClass="entr" presetSubtype="10" fill="hold" nodeType="clickEffect">
                                  <p:stCondLst>
                                    <p:cond delay="0"/>
                                  </p:stCondLst>
                                  <p:childTnLst>
                                    <p:set>
                                      <p:cBhvr>
                                        <p:cTn id="207" dur="1" fill="hold">
                                          <p:stCondLst>
                                            <p:cond delay="0"/>
                                          </p:stCondLst>
                                        </p:cTn>
                                        <p:tgtEl>
                                          <p:spTgt spid="413732"/>
                                        </p:tgtEl>
                                        <p:attrNameLst>
                                          <p:attrName>style.visibility</p:attrName>
                                        </p:attrNameLst>
                                      </p:cBhvr>
                                      <p:to>
                                        <p:strVal val="visible"/>
                                      </p:to>
                                    </p:set>
                                    <p:animEffect transition="in" filter="checkerboard(across)">
                                      <p:cBhvr>
                                        <p:cTn id="208" dur="500"/>
                                        <p:tgtEl>
                                          <p:spTgt spid="413732"/>
                                        </p:tgtEl>
                                      </p:cBhvr>
                                    </p:animEffect>
                                  </p:childTnLst>
                                </p:cTn>
                              </p:par>
                              <p:par>
                                <p:cTn id="209" presetID="5" presetClass="entr" presetSubtype="10" fill="hold" nodeType="withEffect">
                                  <p:stCondLst>
                                    <p:cond delay="0"/>
                                  </p:stCondLst>
                                  <p:childTnLst>
                                    <p:set>
                                      <p:cBhvr>
                                        <p:cTn id="210" dur="1" fill="hold">
                                          <p:stCondLst>
                                            <p:cond delay="0"/>
                                          </p:stCondLst>
                                        </p:cTn>
                                        <p:tgtEl>
                                          <p:spTgt spid="413733"/>
                                        </p:tgtEl>
                                        <p:attrNameLst>
                                          <p:attrName>style.visibility</p:attrName>
                                        </p:attrNameLst>
                                      </p:cBhvr>
                                      <p:to>
                                        <p:strVal val="visible"/>
                                      </p:to>
                                    </p:set>
                                    <p:animEffect transition="in" filter="checkerboard(across)">
                                      <p:cBhvr>
                                        <p:cTn id="211" dur="500"/>
                                        <p:tgtEl>
                                          <p:spTgt spid="413733"/>
                                        </p:tgtEl>
                                      </p:cBhvr>
                                    </p:animEffect>
                                  </p:childTnLst>
                                </p:cTn>
                              </p:par>
                              <p:par>
                                <p:cTn id="212" presetID="5" presetClass="entr" presetSubtype="10" fill="hold" nodeType="withEffect">
                                  <p:stCondLst>
                                    <p:cond delay="0"/>
                                  </p:stCondLst>
                                  <p:childTnLst>
                                    <p:set>
                                      <p:cBhvr>
                                        <p:cTn id="213" dur="1" fill="hold">
                                          <p:stCondLst>
                                            <p:cond delay="0"/>
                                          </p:stCondLst>
                                        </p:cTn>
                                        <p:tgtEl>
                                          <p:spTgt spid="413722"/>
                                        </p:tgtEl>
                                        <p:attrNameLst>
                                          <p:attrName>style.visibility</p:attrName>
                                        </p:attrNameLst>
                                      </p:cBhvr>
                                      <p:to>
                                        <p:strVal val="visible"/>
                                      </p:to>
                                    </p:set>
                                    <p:animEffect transition="in" filter="checkerboard(across)">
                                      <p:cBhvr>
                                        <p:cTn id="214" dur="500"/>
                                        <p:tgtEl>
                                          <p:spTgt spid="413722"/>
                                        </p:tgtEl>
                                      </p:cBhvr>
                                    </p:animEffect>
                                  </p:childTnLst>
                                </p:cTn>
                              </p:par>
                              <p:par>
                                <p:cTn id="215" presetID="5" presetClass="entr" presetSubtype="10" fill="hold" nodeType="withEffect">
                                  <p:stCondLst>
                                    <p:cond delay="0"/>
                                  </p:stCondLst>
                                  <p:childTnLst>
                                    <p:set>
                                      <p:cBhvr>
                                        <p:cTn id="216" dur="1" fill="hold">
                                          <p:stCondLst>
                                            <p:cond delay="0"/>
                                          </p:stCondLst>
                                        </p:cTn>
                                        <p:tgtEl>
                                          <p:spTgt spid="413723"/>
                                        </p:tgtEl>
                                        <p:attrNameLst>
                                          <p:attrName>style.visibility</p:attrName>
                                        </p:attrNameLst>
                                      </p:cBhvr>
                                      <p:to>
                                        <p:strVal val="visible"/>
                                      </p:to>
                                    </p:set>
                                    <p:animEffect transition="in" filter="checkerboard(across)">
                                      <p:cBhvr>
                                        <p:cTn id="217" dur="500"/>
                                        <p:tgtEl>
                                          <p:spTgt spid="413723"/>
                                        </p:tgtEl>
                                      </p:cBhvr>
                                    </p:animEffect>
                                  </p:childTnLst>
                                </p:cTn>
                              </p:par>
                            </p:childTnLst>
                          </p:cTn>
                        </p:par>
                        <p:par>
                          <p:cTn id="218" fill="hold" nodeType="afterGroup">
                            <p:stCondLst>
                              <p:cond delay="500"/>
                            </p:stCondLst>
                            <p:childTnLst>
                              <p:par>
                                <p:cTn id="219" presetID="5" presetClass="exit" presetSubtype="10" fill="hold" nodeType="afterEffect">
                                  <p:stCondLst>
                                    <p:cond delay="0"/>
                                  </p:stCondLst>
                                  <p:childTnLst>
                                    <p:animEffect transition="out" filter="checkerboard(across)">
                                      <p:cBhvr>
                                        <p:cTn id="220" dur="500"/>
                                        <p:tgtEl>
                                          <p:spTgt spid="413732"/>
                                        </p:tgtEl>
                                      </p:cBhvr>
                                    </p:animEffect>
                                    <p:set>
                                      <p:cBhvr>
                                        <p:cTn id="221" dur="1" fill="hold">
                                          <p:stCondLst>
                                            <p:cond delay="499"/>
                                          </p:stCondLst>
                                        </p:cTn>
                                        <p:tgtEl>
                                          <p:spTgt spid="413732"/>
                                        </p:tgtEl>
                                        <p:attrNameLst>
                                          <p:attrName>style.visibility</p:attrName>
                                        </p:attrNameLst>
                                      </p:cBhvr>
                                      <p:to>
                                        <p:strVal val="hidden"/>
                                      </p:to>
                                    </p:set>
                                  </p:childTnLst>
                                </p:cTn>
                              </p:par>
                              <p:par>
                                <p:cTn id="222" presetID="5" presetClass="exit" presetSubtype="10" fill="hold" nodeType="withEffect">
                                  <p:stCondLst>
                                    <p:cond delay="0"/>
                                  </p:stCondLst>
                                  <p:childTnLst>
                                    <p:animEffect transition="out" filter="checkerboard(across)">
                                      <p:cBhvr>
                                        <p:cTn id="223" dur="500"/>
                                        <p:tgtEl>
                                          <p:spTgt spid="413733"/>
                                        </p:tgtEl>
                                      </p:cBhvr>
                                    </p:animEffect>
                                    <p:set>
                                      <p:cBhvr>
                                        <p:cTn id="224" dur="1" fill="hold">
                                          <p:stCondLst>
                                            <p:cond delay="499"/>
                                          </p:stCondLst>
                                        </p:cTn>
                                        <p:tgtEl>
                                          <p:spTgt spid="413733"/>
                                        </p:tgtEl>
                                        <p:attrNameLst>
                                          <p:attrName>style.visibility</p:attrName>
                                        </p:attrNameLst>
                                      </p:cBhvr>
                                      <p:to>
                                        <p:strVal val="hidden"/>
                                      </p:to>
                                    </p:set>
                                  </p:childTnLst>
                                </p:cTn>
                              </p:par>
                              <p:par>
                                <p:cTn id="225" presetID="5" presetClass="exit" presetSubtype="10" fill="hold" nodeType="withEffect">
                                  <p:stCondLst>
                                    <p:cond delay="0"/>
                                  </p:stCondLst>
                                  <p:childTnLst>
                                    <p:animEffect transition="out" filter="checkerboard(across)">
                                      <p:cBhvr>
                                        <p:cTn id="226" dur="500"/>
                                        <p:tgtEl>
                                          <p:spTgt spid="413723"/>
                                        </p:tgtEl>
                                      </p:cBhvr>
                                    </p:animEffect>
                                    <p:set>
                                      <p:cBhvr>
                                        <p:cTn id="227" dur="1" fill="hold">
                                          <p:stCondLst>
                                            <p:cond delay="499"/>
                                          </p:stCondLst>
                                        </p:cTn>
                                        <p:tgtEl>
                                          <p:spTgt spid="413723"/>
                                        </p:tgtEl>
                                        <p:attrNameLst>
                                          <p:attrName>style.visibility</p:attrName>
                                        </p:attrNameLst>
                                      </p:cBhvr>
                                      <p:to>
                                        <p:strVal val="hidden"/>
                                      </p:to>
                                    </p:set>
                                  </p:childTnLst>
                                </p:cTn>
                              </p:par>
                            </p:childTnLst>
                          </p:cTn>
                        </p:par>
                        <p:par>
                          <p:cTn id="228" fill="hold" nodeType="afterGroup">
                            <p:stCondLst>
                              <p:cond delay="1000"/>
                            </p:stCondLst>
                            <p:childTnLst>
                              <p:par>
                                <p:cTn id="229" presetID="5" presetClass="entr" presetSubtype="10" fill="hold" nodeType="afterEffect">
                                  <p:stCondLst>
                                    <p:cond delay="0"/>
                                  </p:stCondLst>
                                  <p:childTnLst>
                                    <p:set>
                                      <p:cBhvr>
                                        <p:cTn id="230" dur="1" fill="hold">
                                          <p:stCondLst>
                                            <p:cond delay="0"/>
                                          </p:stCondLst>
                                        </p:cTn>
                                        <p:tgtEl>
                                          <p:spTgt spid="413724"/>
                                        </p:tgtEl>
                                        <p:attrNameLst>
                                          <p:attrName>style.visibility</p:attrName>
                                        </p:attrNameLst>
                                      </p:cBhvr>
                                      <p:to>
                                        <p:strVal val="visible"/>
                                      </p:to>
                                    </p:set>
                                    <p:animEffect transition="in" filter="checkerboard(across)">
                                      <p:cBhvr>
                                        <p:cTn id="231" dur="500"/>
                                        <p:tgtEl>
                                          <p:spTgt spid="413724"/>
                                        </p:tgtEl>
                                      </p:cBhvr>
                                    </p:animEffect>
                                  </p:childTnLst>
                                </p:cTn>
                              </p:par>
                              <p:par>
                                <p:cTn id="232" presetID="5" presetClass="entr" presetSubtype="10" fill="hold" nodeType="withEffect">
                                  <p:stCondLst>
                                    <p:cond delay="0"/>
                                  </p:stCondLst>
                                  <p:childTnLst>
                                    <p:set>
                                      <p:cBhvr>
                                        <p:cTn id="233" dur="1" fill="hold">
                                          <p:stCondLst>
                                            <p:cond delay="0"/>
                                          </p:stCondLst>
                                        </p:cTn>
                                        <p:tgtEl>
                                          <p:spTgt spid="413726"/>
                                        </p:tgtEl>
                                        <p:attrNameLst>
                                          <p:attrName>style.visibility</p:attrName>
                                        </p:attrNameLst>
                                      </p:cBhvr>
                                      <p:to>
                                        <p:strVal val="visible"/>
                                      </p:to>
                                    </p:set>
                                    <p:animEffect transition="in" filter="checkerboard(across)">
                                      <p:cBhvr>
                                        <p:cTn id="234" dur="500"/>
                                        <p:tgtEl>
                                          <p:spTgt spid="413726"/>
                                        </p:tgtEl>
                                      </p:cBhvr>
                                    </p:animEffect>
                                  </p:childTnLst>
                                </p:cTn>
                              </p:par>
                            </p:childTnLst>
                          </p:cTn>
                        </p:par>
                        <p:par>
                          <p:cTn id="235" fill="hold" nodeType="afterGroup">
                            <p:stCondLst>
                              <p:cond delay="1500"/>
                            </p:stCondLst>
                            <p:childTnLst>
                              <p:par>
                                <p:cTn id="236" presetID="5" presetClass="exit" presetSubtype="10" fill="hold" nodeType="afterEffect">
                                  <p:stCondLst>
                                    <p:cond delay="0"/>
                                  </p:stCondLst>
                                  <p:childTnLst>
                                    <p:animEffect transition="out" filter="checkerboard(across)">
                                      <p:cBhvr>
                                        <p:cTn id="237" dur="500"/>
                                        <p:tgtEl>
                                          <p:spTgt spid="413724"/>
                                        </p:tgtEl>
                                      </p:cBhvr>
                                    </p:animEffect>
                                    <p:set>
                                      <p:cBhvr>
                                        <p:cTn id="238" dur="1" fill="hold">
                                          <p:stCondLst>
                                            <p:cond delay="499"/>
                                          </p:stCondLst>
                                        </p:cTn>
                                        <p:tgtEl>
                                          <p:spTgt spid="413724"/>
                                        </p:tgtEl>
                                        <p:attrNameLst>
                                          <p:attrName>style.visibility</p:attrName>
                                        </p:attrNameLst>
                                      </p:cBhvr>
                                      <p:to>
                                        <p:strVal val="hidden"/>
                                      </p:to>
                                    </p:set>
                                  </p:childTnLst>
                                </p:cTn>
                              </p:par>
                              <p:par>
                                <p:cTn id="239" presetID="5" presetClass="exit" presetSubtype="10" fill="hold" nodeType="withEffect">
                                  <p:stCondLst>
                                    <p:cond delay="0"/>
                                  </p:stCondLst>
                                  <p:childTnLst>
                                    <p:animEffect transition="out" filter="checkerboard(across)">
                                      <p:cBhvr>
                                        <p:cTn id="240" dur="500"/>
                                        <p:tgtEl>
                                          <p:spTgt spid="413725"/>
                                        </p:tgtEl>
                                      </p:cBhvr>
                                    </p:animEffect>
                                    <p:set>
                                      <p:cBhvr>
                                        <p:cTn id="241" dur="1" fill="hold">
                                          <p:stCondLst>
                                            <p:cond delay="499"/>
                                          </p:stCondLst>
                                        </p:cTn>
                                        <p:tgtEl>
                                          <p:spTgt spid="413725"/>
                                        </p:tgtEl>
                                        <p:attrNameLst>
                                          <p:attrName>style.visibility</p:attrName>
                                        </p:attrNameLst>
                                      </p:cBhvr>
                                      <p:to>
                                        <p:strVal val="hidden"/>
                                      </p:to>
                                    </p:set>
                                  </p:childTnLst>
                                </p:cTn>
                              </p:par>
                              <p:par>
                                <p:cTn id="242" presetID="5" presetClass="exit" presetSubtype="10" fill="hold" nodeType="withEffect">
                                  <p:stCondLst>
                                    <p:cond delay="0"/>
                                  </p:stCondLst>
                                  <p:childTnLst>
                                    <p:animEffect transition="out" filter="checkerboard(across)">
                                      <p:cBhvr>
                                        <p:cTn id="243" dur="500"/>
                                        <p:tgtEl>
                                          <p:spTgt spid="413726"/>
                                        </p:tgtEl>
                                      </p:cBhvr>
                                    </p:animEffect>
                                    <p:set>
                                      <p:cBhvr>
                                        <p:cTn id="244" dur="1" fill="hold">
                                          <p:stCondLst>
                                            <p:cond delay="499"/>
                                          </p:stCondLst>
                                        </p:cTn>
                                        <p:tgtEl>
                                          <p:spTgt spid="413726"/>
                                        </p:tgtEl>
                                        <p:attrNameLst>
                                          <p:attrName>style.visibility</p:attrName>
                                        </p:attrNameLst>
                                      </p:cBhvr>
                                      <p:to>
                                        <p:strVal val="hidden"/>
                                      </p:to>
                                    </p:set>
                                  </p:childTnLst>
                                </p:cTn>
                              </p:par>
                            </p:childTnLst>
                          </p:cTn>
                        </p:par>
                        <p:par>
                          <p:cTn id="245" fill="hold" nodeType="afterGroup">
                            <p:stCondLst>
                              <p:cond delay="2000"/>
                            </p:stCondLst>
                            <p:childTnLst>
                              <p:par>
                                <p:cTn id="246" presetID="5" presetClass="entr" presetSubtype="10" fill="hold" nodeType="afterEffect">
                                  <p:stCondLst>
                                    <p:cond delay="0"/>
                                  </p:stCondLst>
                                  <p:childTnLst>
                                    <p:set>
                                      <p:cBhvr>
                                        <p:cTn id="247" dur="1" fill="hold">
                                          <p:stCondLst>
                                            <p:cond delay="0"/>
                                          </p:stCondLst>
                                        </p:cTn>
                                        <p:tgtEl>
                                          <p:spTgt spid="413727"/>
                                        </p:tgtEl>
                                        <p:attrNameLst>
                                          <p:attrName>style.visibility</p:attrName>
                                        </p:attrNameLst>
                                      </p:cBhvr>
                                      <p:to>
                                        <p:strVal val="visible"/>
                                      </p:to>
                                    </p:set>
                                    <p:animEffect transition="in" filter="checkerboard(across)">
                                      <p:cBhvr>
                                        <p:cTn id="248" dur="500"/>
                                        <p:tgtEl>
                                          <p:spTgt spid="413727"/>
                                        </p:tgtEl>
                                      </p:cBhvr>
                                    </p:animEffect>
                                  </p:childTnLst>
                                </p:cTn>
                              </p:par>
                              <p:par>
                                <p:cTn id="249" presetID="5" presetClass="entr" presetSubtype="10" fill="hold" nodeType="withEffect">
                                  <p:stCondLst>
                                    <p:cond delay="0"/>
                                  </p:stCondLst>
                                  <p:childTnLst>
                                    <p:set>
                                      <p:cBhvr>
                                        <p:cTn id="250" dur="1" fill="hold">
                                          <p:stCondLst>
                                            <p:cond delay="0"/>
                                          </p:stCondLst>
                                        </p:cTn>
                                        <p:tgtEl>
                                          <p:spTgt spid="413728"/>
                                        </p:tgtEl>
                                        <p:attrNameLst>
                                          <p:attrName>style.visibility</p:attrName>
                                        </p:attrNameLst>
                                      </p:cBhvr>
                                      <p:to>
                                        <p:strVal val="visible"/>
                                      </p:to>
                                    </p:set>
                                    <p:animEffect transition="in" filter="checkerboard(across)">
                                      <p:cBhvr>
                                        <p:cTn id="251" dur="500"/>
                                        <p:tgtEl>
                                          <p:spTgt spid="413728"/>
                                        </p:tgtEl>
                                      </p:cBhvr>
                                    </p:animEffect>
                                  </p:childTnLst>
                                </p:cTn>
                              </p:par>
                              <p:par>
                                <p:cTn id="252" presetID="5" presetClass="entr" presetSubtype="10" fill="hold" nodeType="withEffect">
                                  <p:stCondLst>
                                    <p:cond delay="0"/>
                                  </p:stCondLst>
                                  <p:childTnLst>
                                    <p:set>
                                      <p:cBhvr>
                                        <p:cTn id="253" dur="1" fill="hold">
                                          <p:stCondLst>
                                            <p:cond delay="0"/>
                                          </p:stCondLst>
                                        </p:cTn>
                                        <p:tgtEl>
                                          <p:spTgt spid="413729"/>
                                        </p:tgtEl>
                                        <p:attrNameLst>
                                          <p:attrName>style.visibility</p:attrName>
                                        </p:attrNameLst>
                                      </p:cBhvr>
                                      <p:to>
                                        <p:strVal val="visible"/>
                                      </p:to>
                                    </p:set>
                                    <p:animEffect transition="in" filter="checkerboard(across)">
                                      <p:cBhvr>
                                        <p:cTn id="254" dur="500"/>
                                        <p:tgtEl>
                                          <p:spTgt spid="413729"/>
                                        </p:tgtEl>
                                      </p:cBhvr>
                                    </p:animEffect>
                                  </p:childTnLst>
                                </p:cTn>
                              </p:par>
                              <p:par>
                                <p:cTn id="255" presetID="5" presetClass="entr" presetSubtype="10" fill="hold" nodeType="withEffect">
                                  <p:stCondLst>
                                    <p:cond delay="0"/>
                                  </p:stCondLst>
                                  <p:childTnLst>
                                    <p:set>
                                      <p:cBhvr>
                                        <p:cTn id="256" dur="1" fill="hold">
                                          <p:stCondLst>
                                            <p:cond delay="0"/>
                                          </p:stCondLst>
                                        </p:cTn>
                                        <p:tgtEl>
                                          <p:spTgt spid="413730"/>
                                        </p:tgtEl>
                                        <p:attrNameLst>
                                          <p:attrName>style.visibility</p:attrName>
                                        </p:attrNameLst>
                                      </p:cBhvr>
                                      <p:to>
                                        <p:strVal val="visible"/>
                                      </p:to>
                                    </p:set>
                                    <p:animEffect transition="in" filter="checkerboard(across)">
                                      <p:cBhvr>
                                        <p:cTn id="257" dur="500"/>
                                        <p:tgtEl>
                                          <p:spTgt spid="41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0" grpId="0" animBg="1"/>
      <p:bldP spid="413768" grpId="0"/>
      <p:bldP spid="413770" grpId="0"/>
      <p:bldP spid="413771" grpId="0"/>
      <p:bldP spid="413773" grpId="0"/>
      <p:bldP spid="413775" grpId="0"/>
      <p:bldP spid="413779" grpId="0"/>
      <p:bldP spid="413780" grpId="0"/>
      <p:bldP spid="413781" grpId="0" animBg="1"/>
      <p:bldP spid="413783" grpId="0"/>
      <p:bldP spid="413783" grpId="1"/>
      <p:bldP spid="41378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4" name="Picture 4">
            <a:extLst>
              <a:ext uri="{FF2B5EF4-FFF2-40B4-BE49-F238E27FC236}">
                <a16:creationId xmlns:a16="http://schemas.microsoft.com/office/drawing/2014/main" id="{013AAB30-872F-F926-143F-DF83B38CA7CD}"/>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2400" y="188913"/>
            <a:ext cx="4398963" cy="6553200"/>
          </a:xfrm>
          <a:prstGeom prst="rect">
            <a:avLst/>
          </a:prstGeom>
          <a:noFill/>
          <a:extLst>
            <a:ext uri="{909E8E84-426E-40DD-AFC4-6F175D3DCCD1}">
              <a14:hiddenFill xmlns:a14="http://schemas.microsoft.com/office/drawing/2010/main">
                <a:solidFill>
                  <a:srgbClr val="FFFFFF"/>
                </a:solidFill>
              </a14:hiddenFill>
            </a:ext>
          </a:extLst>
        </p:spPr>
      </p:pic>
      <p:pic>
        <p:nvPicPr>
          <p:cNvPr id="414725" name="Picture 5">
            <a:extLst>
              <a:ext uri="{FF2B5EF4-FFF2-40B4-BE49-F238E27FC236}">
                <a16:creationId xmlns:a16="http://schemas.microsoft.com/office/drawing/2014/main" id="{52444414-9C66-EDC2-FCD1-268473C8F7D8}"/>
              </a:ext>
            </a:extLst>
          </p:cNvPr>
          <p:cNvPicPr>
            <a:picLocks noChangeAspect="1" noChangeArrowheads="1"/>
          </p:cNvPicPr>
          <p:nvPr/>
        </p:nvPicPr>
        <p:blipFill>
          <a:blip r:embed="rId3">
            <a:lum bright="-24000" contrast="42000"/>
            <a:extLst>
              <a:ext uri="{28A0092B-C50C-407E-A947-70E740481C1C}">
                <a14:useLocalDpi xmlns:a14="http://schemas.microsoft.com/office/drawing/2010/main" val="0"/>
              </a:ext>
            </a:extLst>
          </a:blip>
          <a:srcRect/>
          <a:stretch>
            <a:fillRect/>
          </a:stretch>
        </p:blipFill>
        <p:spPr bwMode="auto">
          <a:xfrm>
            <a:off x="4648200" y="4614863"/>
            <a:ext cx="4419600" cy="2198687"/>
          </a:xfrm>
          <a:prstGeom prst="rect">
            <a:avLst/>
          </a:prstGeom>
          <a:noFill/>
          <a:extLst>
            <a:ext uri="{909E8E84-426E-40DD-AFC4-6F175D3DCCD1}">
              <a14:hiddenFill xmlns:a14="http://schemas.microsoft.com/office/drawing/2010/main">
                <a:solidFill>
                  <a:srgbClr val="FFFFFF"/>
                </a:solidFill>
              </a14:hiddenFill>
            </a:ext>
          </a:extLst>
        </p:spPr>
      </p:pic>
      <p:sp>
        <p:nvSpPr>
          <p:cNvPr id="414726" name="AutoShape 6">
            <a:extLst>
              <a:ext uri="{FF2B5EF4-FFF2-40B4-BE49-F238E27FC236}">
                <a16:creationId xmlns:a16="http://schemas.microsoft.com/office/drawing/2014/main" id="{07AE124E-F44E-7634-4507-8EFDB20BC4E4}"/>
              </a:ext>
            </a:extLst>
          </p:cNvPr>
          <p:cNvSpPr>
            <a:spLocks noChangeArrowheads="1"/>
          </p:cNvSpPr>
          <p:nvPr/>
        </p:nvSpPr>
        <p:spPr bwMode="auto">
          <a:xfrm>
            <a:off x="2057400" y="6477000"/>
            <a:ext cx="2667000" cy="152400"/>
          </a:xfrm>
          <a:prstGeom prst="rightArrow">
            <a:avLst>
              <a:gd name="adj1" fmla="val 50000"/>
              <a:gd name="adj2" fmla="val 437500"/>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ltLang="fr-FR">
              <a:solidFill>
                <a:srgbClr val="0000FF"/>
              </a:solidFill>
            </a:endParaRPr>
          </a:p>
        </p:txBody>
      </p:sp>
      <p:sp>
        <p:nvSpPr>
          <p:cNvPr id="414727" name="Oval 7">
            <a:extLst>
              <a:ext uri="{FF2B5EF4-FFF2-40B4-BE49-F238E27FC236}">
                <a16:creationId xmlns:a16="http://schemas.microsoft.com/office/drawing/2014/main" id="{68259C7D-B97B-BB4C-9788-162FF7C0B7B2}"/>
              </a:ext>
            </a:extLst>
          </p:cNvPr>
          <p:cNvSpPr>
            <a:spLocks noChangeArrowheads="1"/>
          </p:cNvSpPr>
          <p:nvPr/>
        </p:nvSpPr>
        <p:spPr bwMode="auto">
          <a:xfrm>
            <a:off x="7667625" y="6237288"/>
            <a:ext cx="649288" cy="1444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4728" name="Line 8">
            <a:extLst>
              <a:ext uri="{FF2B5EF4-FFF2-40B4-BE49-F238E27FC236}">
                <a16:creationId xmlns:a16="http://schemas.microsoft.com/office/drawing/2014/main" id="{5C12BBD5-B455-0365-90F3-E61C06F12794}"/>
              </a:ext>
            </a:extLst>
          </p:cNvPr>
          <p:cNvSpPr>
            <a:spLocks noChangeShapeType="1"/>
          </p:cNvSpPr>
          <p:nvPr/>
        </p:nvSpPr>
        <p:spPr bwMode="auto">
          <a:xfrm>
            <a:off x="7308850" y="4365625"/>
            <a:ext cx="360363" cy="19446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4729" name="Text Box 9">
            <a:extLst>
              <a:ext uri="{FF2B5EF4-FFF2-40B4-BE49-F238E27FC236}">
                <a16:creationId xmlns:a16="http://schemas.microsoft.com/office/drawing/2014/main" id="{4AD04D44-5BCC-1638-5D5E-9BB6544620AB}"/>
              </a:ext>
            </a:extLst>
          </p:cNvPr>
          <p:cNvSpPr txBox="1">
            <a:spLocks noChangeArrowheads="1"/>
          </p:cNvSpPr>
          <p:nvPr/>
        </p:nvSpPr>
        <p:spPr bwMode="auto">
          <a:xfrm>
            <a:off x="6588125" y="3644900"/>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FF0000"/>
                </a:solidFill>
              </a:rPr>
              <a:t>Récepteur nicotinique</a:t>
            </a:r>
          </a:p>
        </p:txBody>
      </p:sp>
      <p:sp>
        <p:nvSpPr>
          <p:cNvPr id="414730" name="Rectangle 10">
            <a:extLst>
              <a:ext uri="{FF2B5EF4-FFF2-40B4-BE49-F238E27FC236}">
                <a16:creationId xmlns:a16="http://schemas.microsoft.com/office/drawing/2014/main" id="{DF2F7879-110B-F889-369D-451BE7A5C8FC}"/>
              </a:ext>
            </a:extLst>
          </p:cNvPr>
          <p:cNvSpPr>
            <a:spLocks noChangeArrowheads="1"/>
          </p:cNvSpPr>
          <p:nvPr/>
        </p:nvSpPr>
        <p:spPr bwMode="auto">
          <a:xfrm>
            <a:off x="4067175" y="549275"/>
            <a:ext cx="5005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20000"/>
              </a:spcBef>
              <a:buClr>
                <a:schemeClr val="accent2"/>
              </a:buClr>
              <a:buSzPct val="80000"/>
              <a:buFont typeface="Wingdings" pitchFamily="2" charset="2"/>
              <a:buChar char="l"/>
            </a:pPr>
            <a:r>
              <a:rPr lang="fr-FR" altLang="fr-FR" sz="2000" b="1">
                <a:solidFill>
                  <a:srgbClr val="0000CC"/>
                </a:solidFill>
              </a:rPr>
              <a:t> La plaque motrice</a:t>
            </a:r>
            <a:r>
              <a:rPr lang="fr-FR" altLang="fr-FR" sz="2000" b="1"/>
              <a:t> </a:t>
            </a:r>
            <a:r>
              <a:rPr lang="fr-FR" altLang="fr-FR" sz="2000"/>
              <a:t>= partie du sarcolemme de la FM où se trouve la JNM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2">
            <a:extLst>
              <a:ext uri="{FF2B5EF4-FFF2-40B4-BE49-F238E27FC236}">
                <a16:creationId xmlns:a16="http://schemas.microsoft.com/office/drawing/2014/main" id="{1F3BEAE4-B997-675B-E035-E38E835BA9BE}"/>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(7):</a:t>
            </a:r>
          </a:p>
        </p:txBody>
      </p:sp>
      <p:grpSp>
        <p:nvGrpSpPr>
          <p:cNvPr id="280605" name="Group 29">
            <a:extLst>
              <a:ext uri="{FF2B5EF4-FFF2-40B4-BE49-F238E27FC236}">
                <a16:creationId xmlns:a16="http://schemas.microsoft.com/office/drawing/2014/main" id="{544E9588-4CE4-02DA-F815-C8CA607515BF}"/>
              </a:ext>
            </a:extLst>
          </p:cNvPr>
          <p:cNvGrpSpPr>
            <a:grpSpLocks/>
          </p:cNvGrpSpPr>
          <p:nvPr/>
        </p:nvGrpSpPr>
        <p:grpSpPr bwMode="auto">
          <a:xfrm>
            <a:off x="0" y="549275"/>
            <a:ext cx="9144000" cy="6053138"/>
            <a:chOff x="0" y="346"/>
            <a:chExt cx="5760" cy="3813"/>
          </a:xfrm>
        </p:grpSpPr>
        <p:pic>
          <p:nvPicPr>
            <p:cNvPr id="280579" name="Picture 3">
              <a:extLst>
                <a:ext uri="{FF2B5EF4-FFF2-40B4-BE49-F238E27FC236}">
                  <a16:creationId xmlns:a16="http://schemas.microsoft.com/office/drawing/2014/main" id="{FB7B4BA1-AF9A-C3C7-BE86-4C4CEB2D5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
              <a:ext cx="5760" cy="3702"/>
            </a:xfrm>
            <a:prstGeom prst="rect">
              <a:avLst/>
            </a:prstGeom>
            <a:noFill/>
            <a:extLst>
              <a:ext uri="{909E8E84-426E-40DD-AFC4-6F175D3DCCD1}">
                <a14:hiddenFill xmlns:a14="http://schemas.microsoft.com/office/drawing/2010/main">
                  <a:solidFill>
                    <a:srgbClr val="FFFFFF"/>
                  </a:solidFill>
                </a14:hiddenFill>
              </a:ext>
            </a:extLst>
          </p:spPr>
        </p:pic>
        <p:sp>
          <p:nvSpPr>
            <p:cNvPr id="280580" name="Text Box 4">
              <a:extLst>
                <a:ext uri="{FF2B5EF4-FFF2-40B4-BE49-F238E27FC236}">
                  <a16:creationId xmlns:a16="http://schemas.microsoft.com/office/drawing/2014/main" id="{4166276C-8E64-4666-B71B-10DB1F25A457}"/>
                </a:ext>
              </a:extLst>
            </p:cNvPr>
            <p:cNvSpPr txBox="1">
              <a:spLocks noChangeArrowheads="1"/>
            </p:cNvSpPr>
            <p:nvPr/>
          </p:nvSpPr>
          <p:spPr bwMode="auto">
            <a:xfrm>
              <a:off x="2653" y="3793"/>
              <a:ext cx="907"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Substance noire</a:t>
              </a:r>
            </a:p>
          </p:txBody>
        </p:sp>
        <p:sp>
          <p:nvSpPr>
            <p:cNvPr id="280581" name="Line 5">
              <a:extLst>
                <a:ext uri="{FF2B5EF4-FFF2-40B4-BE49-F238E27FC236}">
                  <a16:creationId xmlns:a16="http://schemas.microsoft.com/office/drawing/2014/main" id="{3952632C-06D3-6307-FA9E-6C968AA26479}"/>
                </a:ext>
              </a:extLst>
            </p:cNvPr>
            <p:cNvSpPr>
              <a:spLocks noChangeShapeType="1"/>
            </p:cNvSpPr>
            <p:nvPr/>
          </p:nvSpPr>
          <p:spPr bwMode="auto">
            <a:xfrm flipV="1">
              <a:off x="3107" y="2931"/>
              <a:ext cx="136" cy="8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82" name="Text Box 6">
              <a:extLst>
                <a:ext uri="{FF2B5EF4-FFF2-40B4-BE49-F238E27FC236}">
                  <a16:creationId xmlns:a16="http://schemas.microsoft.com/office/drawing/2014/main" id="{F2FF7655-0D29-9692-6ECD-DD76485E90CD}"/>
                </a:ext>
              </a:extLst>
            </p:cNvPr>
            <p:cNvSpPr txBox="1">
              <a:spLocks noChangeArrowheads="1"/>
            </p:cNvSpPr>
            <p:nvPr/>
          </p:nvSpPr>
          <p:spPr bwMode="auto">
            <a:xfrm>
              <a:off x="4694" y="1903"/>
              <a:ext cx="1066"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Putamen</a:t>
              </a:r>
            </a:p>
          </p:txBody>
        </p:sp>
        <p:sp>
          <p:nvSpPr>
            <p:cNvPr id="280583" name="Line 7">
              <a:extLst>
                <a:ext uri="{FF2B5EF4-FFF2-40B4-BE49-F238E27FC236}">
                  <a16:creationId xmlns:a16="http://schemas.microsoft.com/office/drawing/2014/main" id="{1F8890F1-1A98-E219-702C-6A27348DF182}"/>
                </a:ext>
              </a:extLst>
            </p:cNvPr>
            <p:cNvSpPr>
              <a:spLocks noChangeShapeType="1"/>
            </p:cNvSpPr>
            <p:nvPr/>
          </p:nvSpPr>
          <p:spPr bwMode="auto">
            <a:xfrm flipH="1">
              <a:off x="3742" y="2024"/>
              <a:ext cx="1134" cy="45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84" name="Text Box 8">
              <a:extLst>
                <a:ext uri="{FF2B5EF4-FFF2-40B4-BE49-F238E27FC236}">
                  <a16:creationId xmlns:a16="http://schemas.microsoft.com/office/drawing/2014/main" id="{9A8E5F8D-3766-719E-E10C-9B7B5FDF1C43}"/>
                </a:ext>
              </a:extLst>
            </p:cNvPr>
            <p:cNvSpPr txBox="1">
              <a:spLocks noChangeArrowheads="1"/>
            </p:cNvSpPr>
            <p:nvPr/>
          </p:nvSpPr>
          <p:spPr bwMode="auto">
            <a:xfrm>
              <a:off x="4649" y="1259"/>
              <a:ext cx="1111" cy="6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Noyau caudé</a:t>
              </a:r>
            </a:p>
            <a:p>
              <a:pPr algn="ctr">
                <a:spcBef>
                  <a:spcPct val="50000"/>
                </a:spcBef>
              </a:pPr>
              <a:endParaRPr lang="fr-FR" altLang="fr-FR" sz="1600" b="1"/>
            </a:p>
            <a:p>
              <a:pPr algn="ctr">
                <a:spcBef>
                  <a:spcPct val="50000"/>
                </a:spcBef>
              </a:pPr>
              <a:endParaRPr lang="fr-FR" altLang="fr-FR" sz="1600" b="1"/>
            </a:p>
          </p:txBody>
        </p:sp>
        <p:sp>
          <p:nvSpPr>
            <p:cNvPr id="280585" name="Line 9">
              <a:extLst>
                <a:ext uri="{FF2B5EF4-FFF2-40B4-BE49-F238E27FC236}">
                  <a16:creationId xmlns:a16="http://schemas.microsoft.com/office/drawing/2014/main" id="{8325AA1F-FC1E-FBC0-F8FA-999270C84DF9}"/>
                </a:ext>
              </a:extLst>
            </p:cNvPr>
            <p:cNvSpPr>
              <a:spLocks noChangeShapeType="1"/>
            </p:cNvSpPr>
            <p:nvPr/>
          </p:nvSpPr>
          <p:spPr bwMode="auto">
            <a:xfrm flipH="1">
              <a:off x="3515" y="1434"/>
              <a:ext cx="1270" cy="6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86" name="Rectangle 10">
              <a:extLst>
                <a:ext uri="{FF2B5EF4-FFF2-40B4-BE49-F238E27FC236}">
                  <a16:creationId xmlns:a16="http://schemas.microsoft.com/office/drawing/2014/main" id="{6C0CD9E7-FDA8-CCE1-9466-2460BB9D51FD}"/>
                </a:ext>
              </a:extLst>
            </p:cNvPr>
            <p:cNvSpPr>
              <a:spLocks noChangeArrowheads="1"/>
            </p:cNvSpPr>
            <p:nvPr/>
          </p:nvSpPr>
          <p:spPr bwMode="auto">
            <a:xfrm>
              <a:off x="4785" y="1706"/>
              <a:ext cx="975" cy="22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0587" name="Rectangle 11">
              <a:extLst>
                <a:ext uri="{FF2B5EF4-FFF2-40B4-BE49-F238E27FC236}">
                  <a16:creationId xmlns:a16="http://schemas.microsoft.com/office/drawing/2014/main" id="{8FD7CB68-AB66-C1E0-578A-B5203DEDEDCD}"/>
                </a:ext>
              </a:extLst>
            </p:cNvPr>
            <p:cNvSpPr>
              <a:spLocks noChangeArrowheads="1"/>
            </p:cNvSpPr>
            <p:nvPr/>
          </p:nvSpPr>
          <p:spPr bwMode="auto">
            <a:xfrm>
              <a:off x="4513" y="981"/>
              <a:ext cx="1066" cy="22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80588" name="Text Box 12">
              <a:extLst>
                <a:ext uri="{FF2B5EF4-FFF2-40B4-BE49-F238E27FC236}">
                  <a16:creationId xmlns:a16="http://schemas.microsoft.com/office/drawing/2014/main" id="{E85C1D2D-1223-0D59-D218-3680510DEB7A}"/>
                </a:ext>
              </a:extLst>
            </p:cNvPr>
            <p:cNvSpPr txBox="1">
              <a:spLocks noChangeArrowheads="1"/>
            </p:cNvSpPr>
            <p:nvPr/>
          </p:nvSpPr>
          <p:spPr bwMode="auto">
            <a:xfrm>
              <a:off x="4558" y="3064"/>
              <a:ext cx="1066"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Globus pallidus</a:t>
              </a:r>
            </a:p>
          </p:txBody>
        </p:sp>
        <p:sp>
          <p:nvSpPr>
            <p:cNvPr id="280589" name="Line 13">
              <a:extLst>
                <a:ext uri="{FF2B5EF4-FFF2-40B4-BE49-F238E27FC236}">
                  <a16:creationId xmlns:a16="http://schemas.microsoft.com/office/drawing/2014/main" id="{48CB88E0-35B4-64F0-DF6E-182872A57F05}"/>
                </a:ext>
              </a:extLst>
            </p:cNvPr>
            <p:cNvSpPr>
              <a:spLocks noChangeShapeType="1"/>
            </p:cNvSpPr>
            <p:nvPr/>
          </p:nvSpPr>
          <p:spPr bwMode="auto">
            <a:xfrm flipH="1" flipV="1">
              <a:off x="3651" y="2750"/>
              <a:ext cx="1043" cy="49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90" name="Line 14">
              <a:extLst>
                <a:ext uri="{FF2B5EF4-FFF2-40B4-BE49-F238E27FC236}">
                  <a16:creationId xmlns:a16="http://schemas.microsoft.com/office/drawing/2014/main" id="{FCFB8D7A-3610-4EF7-07C0-9598F5786707}"/>
                </a:ext>
              </a:extLst>
            </p:cNvPr>
            <p:cNvSpPr>
              <a:spLocks noChangeShapeType="1"/>
            </p:cNvSpPr>
            <p:nvPr/>
          </p:nvSpPr>
          <p:spPr bwMode="auto">
            <a:xfrm flipH="1" flipV="1">
              <a:off x="3560" y="2795"/>
              <a:ext cx="1134" cy="45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91" name="Text Box 15">
              <a:extLst>
                <a:ext uri="{FF2B5EF4-FFF2-40B4-BE49-F238E27FC236}">
                  <a16:creationId xmlns:a16="http://schemas.microsoft.com/office/drawing/2014/main" id="{422CE2C6-7748-EC97-DE94-B8CEF2AFD71E}"/>
                </a:ext>
              </a:extLst>
            </p:cNvPr>
            <p:cNvSpPr txBox="1">
              <a:spLocks noChangeArrowheads="1"/>
            </p:cNvSpPr>
            <p:nvPr/>
          </p:nvSpPr>
          <p:spPr bwMode="auto">
            <a:xfrm>
              <a:off x="3470" y="346"/>
              <a:ext cx="1111" cy="4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fr-FR" altLang="fr-FR" sz="1600" b="1"/>
            </a:p>
            <a:p>
              <a:pPr algn="ctr">
                <a:spcBef>
                  <a:spcPct val="50000"/>
                </a:spcBef>
              </a:pPr>
              <a:r>
                <a:rPr lang="fr-FR" altLang="fr-FR" sz="1600" b="1"/>
                <a:t>thalamus</a:t>
              </a:r>
            </a:p>
          </p:txBody>
        </p:sp>
        <p:sp>
          <p:nvSpPr>
            <p:cNvPr id="280592" name="Line 16">
              <a:extLst>
                <a:ext uri="{FF2B5EF4-FFF2-40B4-BE49-F238E27FC236}">
                  <a16:creationId xmlns:a16="http://schemas.microsoft.com/office/drawing/2014/main" id="{DB91FE2F-2B3A-125F-5D4D-EEEFC4502DD5}"/>
                </a:ext>
              </a:extLst>
            </p:cNvPr>
            <p:cNvSpPr>
              <a:spLocks noChangeShapeType="1"/>
            </p:cNvSpPr>
            <p:nvPr/>
          </p:nvSpPr>
          <p:spPr bwMode="auto">
            <a:xfrm flipH="1">
              <a:off x="3198" y="754"/>
              <a:ext cx="680" cy="163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93" name="Text Box 17">
              <a:extLst>
                <a:ext uri="{FF2B5EF4-FFF2-40B4-BE49-F238E27FC236}">
                  <a16:creationId xmlns:a16="http://schemas.microsoft.com/office/drawing/2014/main" id="{E001E8B9-0F25-D401-F860-3E1BC70072E4}"/>
                </a:ext>
              </a:extLst>
            </p:cNvPr>
            <p:cNvSpPr txBox="1">
              <a:spLocks noChangeArrowheads="1"/>
            </p:cNvSpPr>
            <p:nvPr/>
          </p:nvSpPr>
          <p:spPr bwMode="auto">
            <a:xfrm>
              <a:off x="1837" y="433"/>
              <a:ext cx="907"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Corps calleux</a:t>
              </a:r>
            </a:p>
          </p:txBody>
        </p:sp>
        <p:sp>
          <p:nvSpPr>
            <p:cNvPr id="280594" name="Line 18">
              <a:extLst>
                <a:ext uri="{FF2B5EF4-FFF2-40B4-BE49-F238E27FC236}">
                  <a16:creationId xmlns:a16="http://schemas.microsoft.com/office/drawing/2014/main" id="{1B6BBBA9-AE26-D3E8-E078-439742977DE5}"/>
                </a:ext>
              </a:extLst>
            </p:cNvPr>
            <p:cNvSpPr>
              <a:spLocks noChangeShapeType="1"/>
            </p:cNvSpPr>
            <p:nvPr/>
          </p:nvSpPr>
          <p:spPr bwMode="auto">
            <a:xfrm>
              <a:off x="2290" y="799"/>
              <a:ext cx="499" cy="12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95" name="Text Box 19">
              <a:extLst>
                <a:ext uri="{FF2B5EF4-FFF2-40B4-BE49-F238E27FC236}">
                  <a16:creationId xmlns:a16="http://schemas.microsoft.com/office/drawing/2014/main" id="{8F51A443-88EC-15E0-AE7A-2441FC2C2022}"/>
                </a:ext>
              </a:extLst>
            </p:cNvPr>
            <p:cNvSpPr txBox="1">
              <a:spLocks noChangeArrowheads="1"/>
            </p:cNvSpPr>
            <p:nvPr/>
          </p:nvSpPr>
          <p:spPr bwMode="auto">
            <a:xfrm>
              <a:off x="385" y="2021"/>
              <a:ext cx="907"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Ventricule latéral</a:t>
              </a:r>
            </a:p>
          </p:txBody>
        </p:sp>
        <p:sp>
          <p:nvSpPr>
            <p:cNvPr id="280596" name="Line 20">
              <a:extLst>
                <a:ext uri="{FF2B5EF4-FFF2-40B4-BE49-F238E27FC236}">
                  <a16:creationId xmlns:a16="http://schemas.microsoft.com/office/drawing/2014/main" id="{D210FD5D-6C5A-52CA-0A6D-A618B574888B}"/>
                </a:ext>
              </a:extLst>
            </p:cNvPr>
            <p:cNvSpPr>
              <a:spLocks noChangeShapeType="1"/>
            </p:cNvSpPr>
            <p:nvPr/>
          </p:nvSpPr>
          <p:spPr bwMode="auto">
            <a:xfrm flipV="1">
              <a:off x="1156" y="2069"/>
              <a:ext cx="1588" cy="1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97" name="Text Box 21">
              <a:extLst>
                <a:ext uri="{FF2B5EF4-FFF2-40B4-BE49-F238E27FC236}">
                  <a16:creationId xmlns:a16="http://schemas.microsoft.com/office/drawing/2014/main" id="{D07E7664-2A18-6834-F550-EF3A4F995B97}"/>
                </a:ext>
              </a:extLst>
            </p:cNvPr>
            <p:cNvSpPr txBox="1">
              <a:spLocks noChangeArrowheads="1"/>
            </p:cNvSpPr>
            <p:nvPr/>
          </p:nvSpPr>
          <p:spPr bwMode="auto">
            <a:xfrm>
              <a:off x="137" y="3744"/>
              <a:ext cx="1292"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Cortex cérébral (substance grise)</a:t>
              </a:r>
            </a:p>
          </p:txBody>
        </p:sp>
        <p:sp>
          <p:nvSpPr>
            <p:cNvPr id="280598" name="Line 22">
              <a:extLst>
                <a:ext uri="{FF2B5EF4-FFF2-40B4-BE49-F238E27FC236}">
                  <a16:creationId xmlns:a16="http://schemas.microsoft.com/office/drawing/2014/main" id="{F45F7A8B-4EBA-225A-8388-C0E2D9056B06}"/>
                </a:ext>
              </a:extLst>
            </p:cNvPr>
            <p:cNvSpPr>
              <a:spLocks noChangeShapeType="1"/>
            </p:cNvSpPr>
            <p:nvPr/>
          </p:nvSpPr>
          <p:spPr bwMode="auto">
            <a:xfrm flipV="1">
              <a:off x="1292" y="3385"/>
              <a:ext cx="636" cy="40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599" name="Line 23">
              <a:extLst>
                <a:ext uri="{FF2B5EF4-FFF2-40B4-BE49-F238E27FC236}">
                  <a16:creationId xmlns:a16="http://schemas.microsoft.com/office/drawing/2014/main" id="{63FEB2EF-14E0-6E85-714C-EBC4B9DB6F25}"/>
                </a:ext>
              </a:extLst>
            </p:cNvPr>
            <p:cNvSpPr>
              <a:spLocks noChangeShapeType="1"/>
            </p:cNvSpPr>
            <p:nvPr/>
          </p:nvSpPr>
          <p:spPr bwMode="auto">
            <a:xfrm flipV="1">
              <a:off x="1292" y="3430"/>
              <a:ext cx="1361" cy="3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600" name="Text Box 24">
              <a:extLst>
                <a:ext uri="{FF2B5EF4-FFF2-40B4-BE49-F238E27FC236}">
                  <a16:creationId xmlns:a16="http://schemas.microsoft.com/office/drawing/2014/main" id="{B66C1875-5711-E8B7-181D-2E5F79090FCE}"/>
                </a:ext>
              </a:extLst>
            </p:cNvPr>
            <p:cNvSpPr txBox="1">
              <a:spLocks noChangeArrowheads="1"/>
            </p:cNvSpPr>
            <p:nvPr/>
          </p:nvSpPr>
          <p:spPr bwMode="auto">
            <a:xfrm>
              <a:off x="22" y="2659"/>
              <a:ext cx="1292"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Substance blanche</a:t>
              </a:r>
            </a:p>
          </p:txBody>
        </p:sp>
        <p:sp>
          <p:nvSpPr>
            <p:cNvPr id="280601" name="Line 25">
              <a:extLst>
                <a:ext uri="{FF2B5EF4-FFF2-40B4-BE49-F238E27FC236}">
                  <a16:creationId xmlns:a16="http://schemas.microsoft.com/office/drawing/2014/main" id="{4A22E55B-31BA-B4A3-5EB8-D88BBC5466BE}"/>
                </a:ext>
              </a:extLst>
            </p:cNvPr>
            <p:cNvSpPr>
              <a:spLocks noChangeShapeType="1"/>
            </p:cNvSpPr>
            <p:nvPr/>
          </p:nvSpPr>
          <p:spPr bwMode="auto">
            <a:xfrm>
              <a:off x="1292" y="2750"/>
              <a:ext cx="817" cy="40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0602" name="Text Box 26">
              <a:extLst>
                <a:ext uri="{FF2B5EF4-FFF2-40B4-BE49-F238E27FC236}">
                  <a16:creationId xmlns:a16="http://schemas.microsoft.com/office/drawing/2014/main" id="{87C448DF-BE9C-1C77-C801-DDCBD8BC9494}"/>
                </a:ext>
              </a:extLst>
            </p:cNvPr>
            <p:cNvSpPr txBox="1">
              <a:spLocks noChangeArrowheads="1"/>
            </p:cNvSpPr>
            <p:nvPr/>
          </p:nvSpPr>
          <p:spPr bwMode="auto">
            <a:xfrm>
              <a:off x="4241" y="3612"/>
              <a:ext cx="907" cy="4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fr-FR" altLang="fr-FR" sz="1600" b="1"/>
            </a:p>
            <a:p>
              <a:pPr algn="ctr">
                <a:spcBef>
                  <a:spcPct val="50000"/>
                </a:spcBef>
              </a:pPr>
              <a:endParaRPr lang="fr-FR" altLang="fr-FR" sz="1600" b="1"/>
            </a:p>
          </p:txBody>
        </p:sp>
        <p:sp>
          <p:nvSpPr>
            <p:cNvPr id="280603" name="Text Box 27">
              <a:extLst>
                <a:ext uri="{FF2B5EF4-FFF2-40B4-BE49-F238E27FC236}">
                  <a16:creationId xmlns:a16="http://schemas.microsoft.com/office/drawing/2014/main" id="{E28817AB-41F2-1A85-4A60-9087856EFD16}"/>
                </a:ext>
              </a:extLst>
            </p:cNvPr>
            <p:cNvSpPr txBox="1">
              <a:spLocks noChangeArrowheads="1"/>
            </p:cNvSpPr>
            <p:nvPr/>
          </p:nvSpPr>
          <p:spPr bwMode="auto">
            <a:xfrm>
              <a:off x="4830" y="1525"/>
              <a:ext cx="725"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1600" b="1"/>
                <a:t>Capsule interne</a:t>
              </a:r>
            </a:p>
          </p:txBody>
        </p:sp>
        <p:sp>
          <p:nvSpPr>
            <p:cNvPr id="280604" name="Line 28">
              <a:extLst>
                <a:ext uri="{FF2B5EF4-FFF2-40B4-BE49-F238E27FC236}">
                  <a16:creationId xmlns:a16="http://schemas.microsoft.com/office/drawing/2014/main" id="{475A6C38-CA20-7811-61EC-3362AAC40D65}"/>
                </a:ext>
              </a:extLst>
            </p:cNvPr>
            <p:cNvSpPr>
              <a:spLocks noChangeShapeType="1"/>
            </p:cNvSpPr>
            <p:nvPr/>
          </p:nvSpPr>
          <p:spPr bwMode="auto">
            <a:xfrm flipH="1">
              <a:off x="3606" y="1706"/>
              <a:ext cx="1315" cy="54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6" name="Text Box 4">
            <a:extLst>
              <a:ext uri="{FF2B5EF4-FFF2-40B4-BE49-F238E27FC236}">
                <a16:creationId xmlns:a16="http://schemas.microsoft.com/office/drawing/2014/main" id="{E60B8C50-548F-66CA-9CAF-C4C3FFE8A67B}"/>
              </a:ext>
            </a:extLst>
          </p:cNvPr>
          <p:cNvSpPr txBox="1">
            <a:spLocks noChangeArrowheads="1"/>
          </p:cNvSpPr>
          <p:nvPr/>
        </p:nvSpPr>
        <p:spPr bwMode="auto">
          <a:xfrm>
            <a:off x="36513" y="115888"/>
            <a:ext cx="88566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Genèse du potentiel de plaque motrice (ppm) et du PA</a:t>
            </a:r>
          </a:p>
        </p:txBody>
      </p:sp>
      <p:sp>
        <p:nvSpPr>
          <p:cNvPr id="412677" name="Text Box 5">
            <a:extLst>
              <a:ext uri="{FF2B5EF4-FFF2-40B4-BE49-F238E27FC236}">
                <a16:creationId xmlns:a16="http://schemas.microsoft.com/office/drawing/2014/main" id="{14107318-87AC-813E-FAA5-7703A754752B}"/>
              </a:ext>
            </a:extLst>
          </p:cNvPr>
          <p:cNvSpPr txBox="1">
            <a:spLocks noChangeArrowheads="1"/>
          </p:cNvSpPr>
          <p:nvPr/>
        </p:nvSpPr>
        <p:spPr bwMode="auto">
          <a:xfrm>
            <a:off x="179388" y="981075"/>
            <a:ext cx="8748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a:t>1)</a:t>
            </a:r>
            <a:r>
              <a:rPr lang="fr-FR" altLang="fr-FR" sz="2000"/>
              <a:t> PA de l’axone moteur envahit la terminaison nerveuse</a:t>
            </a:r>
          </a:p>
        </p:txBody>
      </p:sp>
      <p:sp>
        <p:nvSpPr>
          <p:cNvPr id="412678" name="Text Box 6">
            <a:extLst>
              <a:ext uri="{FF2B5EF4-FFF2-40B4-BE49-F238E27FC236}">
                <a16:creationId xmlns:a16="http://schemas.microsoft.com/office/drawing/2014/main" id="{D0CE847B-0C24-6DA7-A6CD-DE1E37E624CC}"/>
              </a:ext>
            </a:extLst>
          </p:cNvPr>
          <p:cNvSpPr txBox="1">
            <a:spLocks noChangeArrowheads="1"/>
          </p:cNvSpPr>
          <p:nvPr/>
        </p:nvSpPr>
        <p:spPr bwMode="auto">
          <a:xfrm>
            <a:off x="179388" y="1838325"/>
            <a:ext cx="8748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a:t>2)</a:t>
            </a:r>
            <a:r>
              <a:rPr lang="fr-FR" altLang="fr-FR" sz="2000"/>
              <a:t> Les vésicules synaptiques contenant de l’Ach libèrent leurs contenus dans la fente synaptique</a:t>
            </a:r>
          </a:p>
        </p:txBody>
      </p:sp>
      <p:sp>
        <p:nvSpPr>
          <p:cNvPr id="412679" name="Text Box 7">
            <a:extLst>
              <a:ext uri="{FF2B5EF4-FFF2-40B4-BE49-F238E27FC236}">
                <a16:creationId xmlns:a16="http://schemas.microsoft.com/office/drawing/2014/main" id="{7BE1685C-7AFB-1E1E-6532-FDA14440315C}"/>
              </a:ext>
            </a:extLst>
          </p:cNvPr>
          <p:cNvSpPr txBox="1">
            <a:spLocks noChangeArrowheads="1"/>
          </p:cNvSpPr>
          <p:nvPr/>
        </p:nvSpPr>
        <p:spPr bwMode="auto">
          <a:xfrm>
            <a:off x="179388" y="2787650"/>
            <a:ext cx="8748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a:t>3)</a:t>
            </a:r>
            <a:r>
              <a:rPr lang="fr-FR" altLang="fr-FR" sz="2000"/>
              <a:t> Les molécules d’Ach diffusent à travers la fente et se lien aux récepteurs nicotiniques sur la membrane post-synaptique</a:t>
            </a:r>
          </a:p>
        </p:txBody>
      </p:sp>
      <p:sp>
        <p:nvSpPr>
          <p:cNvPr id="412680" name="Text Box 8">
            <a:extLst>
              <a:ext uri="{FF2B5EF4-FFF2-40B4-BE49-F238E27FC236}">
                <a16:creationId xmlns:a16="http://schemas.microsoft.com/office/drawing/2014/main" id="{84667456-C1B3-ACE9-DEF3-F1E769505745}"/>
              </a:ext>
            </a:extLst>
          </p:cNvPr>
          <p:cNvSpPr txBox="1">
            <a:spLocks noChangeArrowheads="1"/>
          </p:cNvSpPr>
          <p:nvPr/>
        </p:nvSpPr>
        <p:spPr bwMode="auto">
          <a:xfrm>
            <a:off x="179388" y="3795713"/>
            <a:ext cx="87487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a:t>4)</a:t>
            </a:r>
            <a:r>
              <a:rPr lang="fr-FR" altLang="fr-FR" sz="2000"/>
              <a:t> Cela provoque l’ouverture des canaux ioniques ; ce qui provoque la </a:t>
            </a:r>
            <a:r>
              <a:rPr lang="fr-FR" altLang="fr-FR" sz="2000" b="1">
                <a:solidFill>
                  <a:srgbClr val="0000CC"/>
                </a:solidFill>
              </a:rPr>
              <a:t>dépolarisation</a:t>
            </a:r>
            <a:r>
              <a:rPr lang="fr-FR" altLang="fr-FR" sz="2000"/>
              <a:t> de la membrane musculaire dans la zone de la plaque motrice = </a:t>
            </a:r>
            <a:r>
              <a:rPr lang="fr-FR" altLang="fr-FR" sz="2000" b="1">
                <a:solidFill>
                  <a:srgbClr val="0000CC"/>
                </a:solidFill>
              </a:rPr>
              <a:t>ppm</a:t>
            </a:r>
          </a:p>
        </p:txBody>
      </p:sp>
      <p:sp>
        <p:nvSpPr>
          <p:cNvPr id="412681" name="Text Box 9">
            <a:extLst>
              <a:ext uri="{FF2B5EF4-FFF2-40B4-BE49-F238E27FC236}">
                <a16:creationId xmlns:a16="http://schemas.microsoft.com/office/drawing/2014/main" id="{1B13B7E7-4C29-C839-2E1E-9A382FD4415F}"/>
              </a:ext>
            </a:extLst>
          </p:cNvPr>
          <p:cNvSpPr txBox="1">
            <a:spLocks noChangeArrowheads="1"/>
          </p:cNvSpPr>
          <p:nvPr/>
        </p:nvSpPr>
        <p:spPr bwMode="auto">
          <a:xfrm>
            <a:off x="179388" y="5319713"/>
            <a:ext cx="87487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b="1"/>
              <a:t>5) </a:t>
            </a:r>
            <a:r>
              <a:rPr lang="fr-FR" altLang="fr-FR" sz="2000" b="1">
                <a:solidFill>
                  <a:srgbClr val="0000CC"/>
                </a:solidFill>
              </a:rPr>
              <a:t>Lorsque le ppm atteint le seuil, la membrane musculaire génère un PA qui se propage le long de la fibre (dans les deux sens).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9" name="Text Box 5">
            <a:extLst>
              <a:ext uri="{FF2B5EF4-FFF2-40B4-BE49-F238E27FC236}">
                <a16:creationId xmlns:a16="http://schemas.microsoft.com/office/drawing/2014/main" id="{413D0142-B748-A71D-A51C-3C8F1F8839A3}"/>
              </a:ext>
            </a:extLst>
          </p:cNvPr>
          <p:cNvSpPr txBox="1">
            <a:spLocks noChangeArrowheads="1"/>
          </p:cNvSpPr>
          <p:nvPr/>
        </p:nvSpPr>
        <p:spPr bwMode="auto">
          <a:xfrm>
            <a:off x="36513" y="115888"/>
            <a:ext cx="88566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solidFill>
                  <a:srgbClr val="0000FF"/>
                </a:solidFill>
              </a:rPr>
              <a:t>Libération du Ca2+ par le réticulum sarcoplasmique</a:t>
            </a:r>
          </a:p>
        </p:txBody>
      </p:sp>
      <p:sp>
        <p:nvSpPr>
          <p:cNvPr id="415750" name="Text Box 6">
            <a:extLst>
              <a:ext uri="{FF2B5EF4-FFF2-40B4-BE49-F238E27FC236}">
                <a16:creationId xmlns:a16="http://schemas.microsoft.com/office/drawing/2014/main" id="{FAC1B8FE-6010-6CA3-4148-A6680AA87C9C}"/>
              </a:ext>
            </a:extLst>
          </p:cNvPr>
          <p:cNvSpPr txBox="1">
            <a:spLocks noChangeArrowheads="1"/>
          </p:cNvSpPr>
          <p:nvPr/>
        </p:nvSpPr>
        <p:spPr bwMode="auto">
          <a:xfrm>
            <a:off x="179388" y="1341438"/>
            <a:ext cx="87487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b="1"/>
              <a:t>6)</a:t>
            </a:r>
            <a:r>
              <a:rPr lang="fr-FR" altLang="fr-FR" sz="2400"/>
              <a:t> Le PA va pénétrer à l’intérieur des fibres musculaires grâce aux tubules transverses.</a:t>
            </a:r>
          </a:p>
        </p:txBody>
      </p:sp>
      <p:sp>
        <p:nvSpPr>
          <p:cNvPr id="415751" name="Text Box 7">
            <a:extLst>
              <a:ext uri="{FF2B5EF4-FFF2-40B4-BE49-F238E27FC236}">
                <a16:creationId xmlns:a16="http://schemas.microsoft.com/office/drawing/2014/main" id="{7CC81473-12CC-6162-6B1A-799C0CA5B28C}"/>
              </a:ext>
            </a:extLst>
          </p:cNvPr>
          <p:cNvSpPr txBox="1">
            <a:spLocks noChangeArrowheads="1"/>
          </p:cNvSpPr>
          <p:nvPr/>
        </p:nvSpPr>
        <p:spPr bwMode="auto">
          <a:xfrm>
            <a:off x="179388" y="3068638"/>
            <a:ext cx="874871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b="1"/>
              <a:t>7)</a:t>
            </a:r>
            <a:r>
              <a:rPr lang="fr-FR" altLang="fr-FR" sz="2400"/>
              <a:t> </a:t>
            </a:r>
            <a:r>
              <a:rPr lang="fr-FR" altLang="fr-FR" sz="2400" b="1">
                <a:solidFill>
                  <a:srgbClr val="0000CC"/>
                </a:solidFill>
              </a:rPr>
              <a:t>Le PA parcours les tubules transverses</a:t>
            </a:r>
            <a:r>
              <a:rPr lang="fr-FR" altLang="fr-FR" sz="2400"/>
              <a:t> et les dépolarise. Cela provoque </a:t>
            </a:r>
            <a:r>
              <a:rPr lang="fr-FR" altLang="fr-FR" sz="2400" b="1">
                <a:solidFill>
                  <a:srgbClr val="0000CC"/>
                </a:solidFill>
              </a:rPr>
              <a:t>l’ouverture des canaux calciques du réticulum sarcoplasmique.</a:t>
            </a:r>
            <a:r>
              <a:rPr lang="fr-FR" altLang="fr-FR" sz="2400"/>
              <a:t> Il y a donc une </a:t>
            </a:r>
            <a:r>
              <a:rPr lang="fr-FR" altLang="fr-FR" sz="2400" b="1">
                <a:solidFill>
                  <a:srgbClr val="0000CC"/>
                </a:solidFill>
              </a:rPr>
              <a:t>libération de Ca</a:t>
            </a:r>
            <a:r>
              <a:rPr lang="fr-FR" altLang="fr-FR" sz="2400" b="1" baseline="30000">
                <a:solidFill>
                  <a:srgbClr val="0000CC"/>
                </a:solidFill>
              </a:rPr>
              <a:t>2+</a:t>
            </a:r>
            <a:r>
              <a:rPr lang="fr-FR" altLang="fr-FR" sz="2400" b="1">
                <a:solidFill>
                  <a:srgbClr val="0000CC"/>
                </a:solidFill>
              </a:rPr>
              <a:t> dans le sarcoplasme.</a:t>
            </a:r>
          </a:p>
        </p:txBody>
      </p:sp>
      <p:sp>
        <p:nvSpPr>
          <p:cNvPr id="415752" name="Text Box 8">
            <a:extLst>
              <a:ext uri="{FF2B5EF4-FFF2-40B4-BE49-F238E27FC236}">
                <a16:creationId xmlns:a16="http://schemas.microsoft.com/office/drawing/2014/main" id="{0FBC6474-B4CC-7A98-E4F1-F398213F309F}"/>
              </a:ext>
            </a:extLst>
          </p:cNvPr>
          <p:cNvSpPr txBox="1">
            <a:spLocks noChangeArrowheads="1"/>
          </p:cNvSpPr>
          <p:nvPr/>
        </p:nvSpPr>
        <p:spPr bwMode="auto">
          <a:xfrm>
            <a:off x="144463" y="5492750"/>
            <a:ext cx="87487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b="1"/>
              <a:t>8)</a:t>
            </a:r>
            <a:r>
              <a:rPr lang="fr-FR" altLang="fr-FR" sz="2400"/>
              <a:t> Le Ca2+ va se lier à la TnC…. Il y aura donc un pontage actine-myosine</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2" name="Picture 4">
            <a:extLst>
              <a:ext uri="{FF2B5EF4-FFF2-40B4-BE49-F238E27FC236}">
                <a16:creationId xmlns:a16="http://schemas.microsoft.com/office/drawing/2014/main" id="{898C9E97-7D76-CADD-59B5-AF442CD91A9F}"/>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804863" y="0"/>
            <a:ext cx="66468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16773" name="AutoShape 5">
            <a:extLst>
              <a:ext uri="{FF2B5EF4-FFF2-40B4-BE49-F238E27FC236}">
                <a16:creationId xmlns:a16="http://schemas.microsoft.com/office/drawing/2014/main" id="{69A5041A-7A31-1FD2-6D82-5BE288D9B6B1}"/>
              </a:ext>
            </a:extLst>
          </p:cNvPr>
          <p:cNvSpPr>
            <a:spLocks noChangeArrowheads="1"/>
          </p:cNvSpPr>
          <p:nvPr/>
        </p:nvSpPr>
        <p:spPr bwMode="auto">
          <a:xfrm rot="5400000">
            <a:off x="7235826" y="2673350"/>
            <a:ext cx="360362" cy="3455987"/>
          </a:xfrm>
          <a:prstGeom prst="can">
            <a:avLst>
              <a:gd name="adj" fmla="val 239758"/>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74" name="Line 6">
            <a:extLst>
              <a:ext uri="{FF2B5EF4-FFF2-40B4-BE49-F238E27FC236}">
                <a16:creationId xmlns:a16="http://schemas.microsoft.com/office/drawing/2014/main" id="{1E1E0EFC-57AA-5E78-E818-F22D7C025263}"/>
              </a:ext>
            </a:extLst>
          </p:cNvPr>
          <p:cNvSpPr>
            <a:spLocks noChangeShapeType="1"/>
          </p:cNvSpPr>
          <p:nvPr/>
        </p:nvSpPr>
        <p:spPr bwMode="auto">
          <a:xfrm flipH="1">
            <a:off x="6227763" y="4365625"/>
            <a:ext cx="1079500" cy="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6775" name="Text Box 7">
            <a:extLst>
              <a:ext uri="{FF2B5EF4-FFF2-40B4-BE49-F238E27FC236}">
                <a16:creationId xmlns:a16="http://schemas.microsoft.com/office/drawing/2014/main" id="{759A0DA5-5418-08D5-DBA5-9CC2800BDF73}"/>
              </a:ext>
            </a:extLst>
          </p:cNvPr>
          <p:cNvSpPr txBox="1">
            <a:spLocks noChangeArrowheads="1"/>
          </p:cNvSpPr>
          <p:nvPr/>
        </p:nvSpPr>
        <p:spPr bwMode="auto">
          <a:xfrm>
            <a:off x="6300788" y="4652963"/>
            <a:ext cx="1944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0000"/>
                </a:solidFill>
              </a:rPr>
              <a:t>Influx nerveux</a:t>
            </a:r>
          </a:p>
        </p:txBody>
      </p:sp>
      <p:sp>
        <p:nvSpPr>
          <p:cNvPr id="416776" name="Line 8">
            <a:extLst>
              <a:ext uri="{FF2B5EF4-FFF2-40B4-BE49-F238E27FC236}">
                <a16:creationId xmlns:a16="http://schemas.microsoft.com/office/drawing/2014/main" id="{2261640A-769E-EB08-5921-95FA69D3AACC}"/>
              </a:ext>
            </a:extLst>
          </p:cNvPr>
          <p:cNvSpPr>
            <a:spLocks noChangeShapeType="1"/>
          </p:cNvSpPr>
          <p:nvPr/>
        </p:nvSpPr>
        <p:spPr bwMode="auto">
          <a:xfrm flipH="1" flipV="1">
            <a:off x="5795963" y="3716338"/>
            <a:ext cx="0" cy="1368425"/>
          </a:xfrm>
          <a:prstGeom prst="line">
            <a:avLst/>
          </a:prstGeom>
          <a:noFill/>
          <a:ln w="508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6777" name="Text Box 9">
            <a:extLst>
              <a:ext uri="{FF2B5EF4-FFF2-40B4-BE49-F238E27FC236}">
                <a16:creationId xmlns:a16="http://schemas.microsoft.com/office/drawing/2014/main" id="{4D8B600D-256D-8247-9DBA-4A1745F53087}"/>
              </a:ext>
            </a:extLst>
          </p:cNvPr>
          <p:cNvSpPr txBox="1">
            <a:spLocks noChangeArrowheads="1"/>
          </p:cNvSpPr>
          <p:nvPr/>
        </p:nvSpPr>
        <p:spPr bwMode="auto">
          <a:xfrm>
            <a:off x="5867400" y="3860800"/>
            <a:ext cx="5762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0000CC"/>
                </a:solidFill>
              </a:rPr>
              <a:t>PA</a:t>
            </a:r>
          </a:p>
        </p:txBody>
      </p:sp>
      <p:sp>
        <p:nvSpPr>
          <p:cNvPr id="416779" name="Freeform 11">
            <a:extLst>
              <a:ext uri="{FF2B5EF4-FFF2-40B4-BE49-F238E27FC236}">
                <a16:creationId xmlns:a16="http://schemas.microsoft.com/office/drawing/2014/main" id="{0DFCC835-D3FD-24EE-05B0-A91F3A76D41D}"/>
              </a:ext>
            </a:extLst>
          </p:cNvPr>
          <p:cNvSpPr>
            <a:spLocks/>
          </p:cNvSpPr>
          <p:nvPr/>
        </p:nvSpPr>
        <p:spPr bwMode="auto">
          <a:xfrm>
            <a:off x="3563938" y="3346450"/>
            <a:ext cx="2160587" cy="311150"/>
          </a:xfrm>
          <a:custGeom>
            <a:avLst/>
            <a:gdLst>
              <a:gd name="T0" fmla="*/ 1361 w 1361"/>
              <a:gd name="T1" fmla="*/ 52 h 196"/>
              <a:gd name="T2" fmla="*/ 1134 w 1361"/>
              <a:gd name="T3" fmla="*/ 7 h 196"/>
              <a:gd name="T4" fmla="*/ 953 w 1361"/>
              <a:gd name="T5" fmla="*/ 97 h 196"/>
              <a:gd name="T6" fmla="*/ 726 w 1361"/>
              <a:gd name="T7" fmla="*/ 188 h 196"/>
              <a:gd name="T8" fmla="*/ 544 w 1361"/>
              <a:gd name="T9" fmla="*/ 143 h 196"/>
              <a:gd name="T10" fmla="*/ 408 w 1361"/>
              <a:gd name="T11" fmla="*/ 52 h 196"/>
              <a:gd name="T12" fmla="*/ 317 w 1361"/>
              <a:gd name="T13" fmla="*/ 7 h 196"/>
              <a:gd name="T14" fmla="*/ 136 w 1361"/>
              <a:gd name="T15" fmla="*/ 52 h 196"/>
              <a:gd name="T16" fmla="*/ 0 w 1361"/>
              <a:gd name="T17" fmla="*/ 14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1" h="196">
                <a:moveTo>
                  <a:pt x="1361" y="52"/>
                </a:moveTo>
                <a:cubicBezTo>
                  <a:pt x="1281" y="26"/>
                  <a:pt x="1202" y="0"/>
                  <a:pt x="1134" y="7"/>
                </a:cubicBezTo>
                <a:cubicBezTo>
                  <a:pt x="1066" y="14"/>
                  <a:pt x="1021" y="67"/>
                  <a:pt x="953" y="97"/>
                </a:cubicBezTo>
                <a:cubicBezTo>
                  <a:pt x="885" y="127"/>
                  <a:pt x="794" y="180"/>
                  <a:pt x="726" y="188"/>
                </a:cubicBezTo>
                <a:cubicBezTo>
                  <a:pt x="658" y="196"/>
                  <a:pt x="597" y="166"/>
                  <a:pt x="544" y="143"/>
                </a:cubicBezTo>
                <a:cubicBezTo>
                  <a:pt x="491" y="120"/>
                  <a:pt x="446" y="75"/>
                  <a:pt x="408" y="52"/>
                </a:cubicBezTo>
                <a:cubicBezTo>
                  <a:pt x="370" y="29"/>
                  <a:pt x="362" y="7"/>
                  <a:pt x="317" y="7"/>
                </a:cubicBezTo>
                <a:cubicBezTo>
                  <a:pt x="272" y="7"/>
                  <a:pt x="189" y="29"/>
                  <a:pt x="136" y="52"/>
                </a:cubicBezTo>
                <a:cubicBezTo>
                  <a:pt x="83" y="75"/>
                  <a:pt x="41" y="109"/>
                  <a:pt x="0" y="143"/>
                </a:cubicBezTo>
              </a:path>
            </a:pathLst>
          </a:custGeom>
          <a:noFill/>
          <a:ln w="50800">
            <a:solidFill>
              <a:srgbClr val="0000FF"/>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6780" name="Line 12">
            <a:extLst>
              <a:ext uri="{FF2B5EF4-FFF2-40B4-BE49-F238E27FC236}">
                <a16:creationId xmlns:a16="http://schemas.microsoft.com/office/drawing/2014/main" id="{275506F9-2A06-C3B0-E3B1-3989FFEE41B5}"/>
              </a:ext>
            </a:extLst>
          </p:cNvPr>
          <p:cNvSpPr>
            <a:spLocks noChangeShapeType="1"/>
          </p:cNvSpPr>
          <p:nvPr/>
        </p:nvSpPr>
        <p:spPr bwMode="auto">
          <a:xfrm flipH="1">
            <a:off x="3276600" y="3789363"/>
            <a:ext cx="1366838" cy="0"/>
          </a:xfrm>
          <a:prstGeom prst="line">
            <a:avLst/>
          </a:prstGeom>
          <a:noFill/>
          <a:ln w="635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6781" name="Oval 13">
            <a:extLst>
              <a:ext uri="{FF2B5EF4-FFF2-40B4-BE49-F238E27FC236}">
                <a16:creationId xmlns:a16="http://schemas.microsoft.com/office/drawing/2014/main" id="{3A1D5AA6-84C7-19CB-5A40-5EEFC22E8E0C}"/>
              </a:ext>
            </a:extLst>
          </p:cNvPr>
          <p:cNvSpPr>
            <a:spLocks noChangeArrowheads="1"/>
          </p:cNvSpPr>
          <p:nvPr/>
        </p:nvSpPr>
        <p:spPr bwMode="auto">
          <a:xfrm>
            <a:off x="3203575" y="5157788"/>
            <a:ext cx="144463"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2" name="Oval 14">
            <a:extLst>
              <a:ext uri="{FF2B5EF4-FFF2-40B4-BE49-F238E27FC236}">
                <a16:creationId xmlns:a16="http://schemas.microsoft.com/office/drawing/2014/main" id="{57926F8A-6B9C-6A80-691F-2D8E3D7ECCCE}"/>
              </a:ext>
            </a:extLst>
          </p:cNvPr>
          <p:cNvSpPr>
            <a:spLocks noChangeArrowheads="1"/>
          </p:cNvSpPr>
          <p:nvPr/>
        </p:nvSpPr>
        <p:spPr bwMode="auto">
          <a:xfrm>
            <a:off x="3419475" y="5373688"/>
            <a:ext cx="144463"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3" name="Oval 15">
            <a:extLst>
              <a:ext uri="{FF2B5EF4-FFF2-40B4-BE49-F238E27FC236}">
                <a16:creationId xmlns:a16="http://schemas.microsoft.com/office/drawing/2014/main" id="{7803CCE9-831D-B5AB-55F4-99368E1544B1}"/>
              </a:ext>
            </a:extLst>
          </p:cNvPr>
          <p:cNvSpPr>
            <a:spLocks noChangeArrowheads="1"/>
          </p:cNvSpPr>
          <p:nvPr/>
        </p:nvSpPr>
        <p:spPr bwMode="auto">
          <a:xfrm>
            <a:off x="3203575" y="5589588"/>
            <a:ext cx="144463"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4" name="Oval 16">
            <a:extLst>
              <a:ext uri="{FF2B5EF4-FFF2-40B4-BE49-F238E27FC236}">
                <a16:creationId xmlns:a16="http://schemas.microsoft.com/office/drawing/2014/main" id="{14F75DC7-B1D5-3600-523D-809846E5C61F}"/>
              </a:ext>
            </a:extLst>
          </p:cNvPr>
          <p:cNvSpPr>
            <a:spLocks noChangeArrowheads="1"/>
          </p:cNvSpPr>
          <p:nvPr/>
        </p:nvSpPr>
        <p:spPr bwMode="auto">
          <a:xfrm>
            <a:off x="3419475" y="5734050"/>
            <a:ext cx="144463"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5" name="Oval 17">
            <a:extLst>
              <a:ext uri="{FF2B5EF4-FFF2-40B4-BE49-F238E27FC236}">
                <a16:creationId xmlns:a16="http://schemas.microsoft.com/office/drawing/2014/main" id="{BC9BF3ED-F953-3164-D688-1DB44E598E95}"/>
              </a:ext>
            </a:extLst>
          </p:cNvPr>
          <p:cNvSpPr>
            <a:spLocks noChangeArrowheads="1"/>
          </p:cNvSpPr>
          <p:nvPr/>
        </p:nvSpPr>
        <p:spPr bwMode="auto">
          <a:xfrm>
            <a:off x="3779838" y="4149725"/>
            <a:ext cx="144462"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6" name="Oval 18">
            <a:extLst>
              <a:ext uri="{FF2B5EF4-FFF2-40B4-BE49-F238E27FC236}">
                <a16:creationId xmlns:a16="http://schemas.microsoft.com/office/drawing/2014/main" id="{A25EEA38-3AED-3A8F-065B-FAE51B7066FA}"/>
              </a:ext>
            </a:extLst>
          </p:cNvPr>
          <p:cNvSpPr>
            <a:spLocks noChangeArrowheads="1"/>
          </p:cNvSpPr>
          <p:nvPr/>
        </p:nvSpPr>
        <p:spPr bwMode="auto">
          <a:xfrm>
            <a:off x="4427538" y="4365625"/>
            <a:ext cx="144462"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7" name="Oval 19">
            <a:extLst>
              <a:ext uri="{FF2B5EF4-FFF2-40B4-BE49-F238E27FC236}">
                <a16:creationId xmlns:a16="http://schemas.microsoft.com/office/drawing/2014/main" id="{4E7BBD1F-E299-7DFA-7A78-069F983C62FE}"/>
              </a:ext>
            </a:extLst>
          </p:cNvPr>
          <p:cNvSpPr>
            <a:spLocks noChangeArrowheads="1"/>
          </p:cNvSpPr>
          <p:nvPr/>
        </p:nvSpPr>
        <p:spPr bwMode="auto">
          <a:xfrm>
            <a:off x="3132138" y="4581525"/>
            <a:ext cx="144462"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8" name="Oval 20">
            <a:extLst>
              <a:ext uri="{FF2B5EF4-FFF2-40B4-BE49-F238E27FC236}">
                <a16:creationId xmlns:a16="http://schemas.microsoft.com/office/drawing/2014/main" id="{52BB25A6-2CF5-2772-EFF6-1C689E27E2D3}"/>
              </a:ext>
            </a:extLst>
          </p:cNvPr>
          <p:cNvSpPr>
            <a:spLocks noChangeArrowheads="1"/>
          </p:cNvSpPr>
          <p:nvPr/>
        </p:nvSpPr>
        <p:spPr bwMode="auto">
          <a:xfrm>
            <a:off x="3348038" y="3500438"/>
            <a:ext cx="144462"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89" name="Oval 21">
            <a:extLst>
              <a:ext uri="{FF2B5EF4-FFF2-40B4-BE49-F238E27FC236}">
                <a16:creationId xmlns:a16="http://schemas.microsoft.com/office/drawing/2014/main" id="{DD5BC584-393D-EC51-65CB-F02D495EBE76}"/>
              </a:ext>
            </a:extLst>
          </p:cNvPr>
          <p:cNvSpPr>
            <a:spLocks noChangeArrowheads="1"/>
          </p:cNvSpPr>
          <p:nvPr/>
        </p:nvSpPr>
        <p:spPr bwMode="auto">
          <a:xfrm>
            <a:off x="2700338" y="3716338"/>
            <a:ext cx="144462"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90" name="Oval 22">
            <a:extLst>
              <a:ext uri="{FF2B5EF4-FFF2-40B4-BE49-F238E27FC236}">
                <a16:creationId xmlns:a16="http://schemas.microsoft.com/office/drawing/2014/main" id="{440809CB-5BB2-77A2-35BE-7E1147E6B270}"/>
              </a:ext>
            </a:extLst>
          </p:cNvPr>
          <p:cNvSpPr>
            <a:spLocks noChangeArrowheads="1"/>
          </p:cNvSpPr>
          <p:nvPr/>
        </p:nvSpPr>
        <p:spPr bwMode="auto">
          <a:xfrm>
            <a:off x="3132138" y="3933825"/>
            <a:ext cx="144462" cy="142875"/>
          </a:xfrm>
          <a:prstGeom prst="ellipse">
            <a:avLst/>
          </a:prstGeom>
          <a:solidFill>
            <a:srgbClr val="FF33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6791" name="Text Box 23">
            <a:extLst>
              <a:ext uri="{FF2B5EF4-FFF2-40B4-BE49-F238E27FC236}">
                <a16:creationId xmlns:a16="http://schemas.microsoft.com/office/drawing/2014/main" id="{13884B8F-D0E8-1675-20DA-7CE214B1F83A}"/>
              </a:ext>
            </a:extLst>
          </p:cNvPr>
          <p:cNvSpPr txBox="1">
            <a:spLocks noChangeArrowheads="1"/>
          </p:cNvSpPr>
          <p:nvPr/>
        </p:nvSpPr>
        <p:spPr bwMode="auto">
          <a:xfrm>
            <a:off x="250825" y="1909763"/>
            <a:ext cx="2593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solidFill>
                  <a:srgbClr val="FF33CC"/>
                </a:solidFill>
              </a:rPr>
              <a:t>Libération de Ca</a:t>
            </a:r>
            <a:r>
              <a:rPr lang="fr-FR" altLang="fr-FR" b="1" baseline="30000">
                <a:solidFill>
                  <a:srgbClr val="FF33CC"/>
                </a:solidFill>
              </a:rPr>
              <a:t>2+</a:t>
            </a:r>
          </a:p>
        </p:txBody>
      </p:sp>
      <p:sp>
        <p:nvSpPr>
          <p:cNvPr id="416792" name="Line 24">
            <a:extLst>
              <a:ext uri="{FF2B5EF4-FFF2-40B4-BE49-F238E27FC236}">
                <a16:creationId xmlns:a16="http://schemas.microsoft.com/office/drawing/2014/main" id="{1578ED21-E559-1692-6167-A4AB90AF3F85}"/>
              </a:ext>
            </a:extLst>
          </p:cNvPr>
          <p:cNvSpPr>
            <a:spLocks noChangeShapeType="1"/>
          </p:cNvSpPr>
          <p:nvPr/>
        </p:nvSpPr>
        <p:spPr bwMode="auto">
          <a:xfrm flipH="1">
            <a:off x="3276600" y="5949950"/>
            <a:ext cx="1366838" cy="0"/>
          </a:xfrm>
          <a:prstGeom prst="line">
            <a:avLst/>
          </a:prstGeom>
          <a:noFill/>
          <a:ln w="635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6" name="Text Box 4">
            <a:extLst>
              <a:ext uri="{FF2B5EF4-FFF2-40B4-BE49-F238E27FC236}">
                <a16:creationId xmlns:a16="http://schemas.microsoft.com/office/drawing/2014/main" id="{F9139A49-CFC1-00C7-7068-3BF51EBBAB28}"/>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La contraction musculaire – le raccourcissement des sarcomères</a:t>
            </a:r>
          </a:p>
        </p:txBody>
      </p:sp>
      <p:sp>
        <p:nvSpPr>
          <p:cNvPr id="417797" name="Text Box 5">
            <a:extLst>
              <a:ext uri="{FF2B5EF4-FFF2-40B4-BE49-F238E27FC236}">
                <a16:creationId xmlns:a16="http://schemas.microsoft.com/office/drawing/2014/main" id="{864EADA9-AF1B-A4E0-02A5-13816DAB66A6}"/>
              </a:ext>
            </a:extLst>
          </p:cNvPr>
          <p:cNvSpPr txBox="1">
            <a:spLocks noChangeArrowheads="1"/>
          </p:cNvSpPr>
          <p:nvPr/>
        </p:nvSpPr>
        <p:spPr bwMode="auto">
          <a:xfrm>
            <a:off x="323850" y="1201738"/>
            <a:ext cx="8424863"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3600"/>
              <a:t>Une fois le pont acto-myosine formé, il faut que les filaments fin d’actine glissent sur les filaments épais de myosine pour provoquer le raccourcissemnt des sarcomères et donc la contraction du muscle.</a:t>
            </a:r>
          </a:p>
          <a:p>
            <a:pPr algn="just">
              <a:spcBef>
                <a:spcPct val="50000"/>
              </a:spcBef>
            </a:pPr>
            <a:endParaRPr lang="fr-FR" altLang="fr-FR" sz="3600"/>
          </a:p>
          <a:p>
            <a:pPr algn="ctr">
              <a:spcBef>
                <a:spcPct val="50000"/>
              </a:spcBef>
            </a:pPr>
            <a:r>
              <a:rPr lang="fr-FR" altLang="fr-FR" sz="3600" b="1">
                <a:solidFill>
                  <a:srgbClr val="0000CC"/>
                </a:solidFill>
              </a:rPr>
              <a:t>Pour cela, il faut de l’ATP.</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ext Box 2">
            <a:extLst>
              <a:ext uri="{FF2B5EF4-FFF2-40B4-BE49-F238E27FC236}">
                <a16:creationId xmlns:a16="http://schemas.microsoft.com/office/drawing/2014/main" id="{30ECCBDD-BD29-D18D-3535-4717639F719B}"/>
              </a:ext>
            </a:extLst>
          </p:cNvPr>
          <p:cNvSpPr txBox="1">
            <a:spLocks noChangeArrowheads="1"/>
          </p:cNvSpPr>
          <p:nvPr/>
        </p:nvSpPr>
        <p:spPr bwMode="auto">
          <a:xfrm>
            <a:off x="0" y="765175"/>
            <a:ext cx="9144000" cy="1851025"/>
          </a:xfrm>
          <a:prstGeom prst="rect">
            <a:avLst/>
          </a:prstGeom>
          <a:solidFill>
            <a:schemeClr val="accent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a:t>L’ATP est une molécule qui reçoit l’énergie provenant de la dégradation des molécules de lipides, protéines et glucides et qui transmet cette énergie aux fonctions cellulaires.</a:t>
            </a:r>
          </a:p>
        </p:txBody>
      </p:sp>
      <p:sp>
        <p:nvSpPr>
          <p:cNvPr id="418819" name="Oval 3">
            <a:extLst>
              <a:ext uri="{FF2B5EF4-FFF2-40B4-BE49-F238E27FC236}">
                <a16:creationId xmlns:a16="http://schemas.microsoft.com/office/drawing/2014/main" id="{9638E830-10A8-7739-B0B7-65C0D677F744}"/>
              </a:ext>
            </a:extLst>
          </p:cNvPr>
          <p:cNvSpPr>
            <a:spLocks noChangeArrowheads="1"/>
          </p:cNvSpPr>
          <p:nvPr/>
        </p:nvSpPr>
        <p:spPr bwMode="auto">
          <a:xfrm>
            <a:off x="106363" y="3357563"/>
            <a:ext cx="2089150" cy="1008062"/>
          </a:xfrm>
          <a:prstGeom prst="ellipse">
            <a:avLst/>
          </a:prstGeom>
          <a:solidFill>
            <a:srgbClr val="969696"/>
          </a:solid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sz="2400"/>
              <a:t>Adenosine</a:t>
            </a:r>
          </a:p>
        </p:txBody>
      </p:sp>
      <p:sp>
        <p:nvSpPr>
          <p:cNvPr id="418820" name="Rectangle 4">
            <a:extLst>
              <a:ext uri="{FF2B5EF4-FFF2-40B4-BE49-F238E27FC236}">
                <a16:creationId xmlns:a16="http://schemas.microsoft.com/office/drawing/2014/main" id="{5D8B16DE-25FE-3F54-C796-100226A05529}"/>
              </a:ext>
            </a:extLst>
          </p:cNvPr>
          <p:cNvSpPr>
            <a:spLocks noChangeArrowheads="1"/>
          </p:cNvSpPr>
          <p:nvPr/>
        </p:nvSpPr>
        <p:spPr bwMode="auto">
          <a:xfrm>
            <a:off x="3130550" y="3502025"/>
            <a:ext cx="1439863" cy="863600"/>
          </a:xfrm>
          <a:prstGeom prst="rect">
            <a:avLst/>
          </a:prstGeom>
          <a:solidFill>
            <a:srgbClr val="FF99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Phosphate</a:t>
            </a:r>
          </a:p>
        </p:txBody>
      </p:sp>
      <p:sp>
        <p:nvSpPr>
          <p:cNvPr id="418821" name="Rectangle 5">
            <a:extLst>
              <a:ext uri="{FF2B5EF4-FFF2-40B4-BE49-F238E27FC236}">
                <a16:creationId xmlns:a16="http://schemas.microsoft.com/office/drawing/2014/main" id="{66C5E5F3-90B8-DB8F-046B-065D392CCEAC}"/>
              </a:ext>
            </a:extLst>
          </p:cNvPr>
          <p:cNvSpPr>
            <a:spLocks noChangeArrowheads="1"/>
          </p:cNvSpPr>
          <p:nvPr/>
        </p:nvSpPr>
        <p:spPr bwMode="auto">
          <a:xfrm>
            <a:off x="5364163" y="3502025"/>
            <a:ext cx="1438275" cy="863600"/>
          </a:xfrm>
          <a:prstGeom prst="rect">
            <a:avLst/>
          </a:prstGeom>
          <a:solidFill>
            <a:srgbClr val="FF99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Phosphate</a:t>
            </a:r>
          </a:p>
        </p:txBody>
      </p:sp>
      <p:sp>
        <p:nvSpPr>
          <p:cNvPr id="418822" name="Rectangle 6">
            <a:extLst>
              <a:ext uri="{FF2B5EF4-FFF2-40B4-BE49-F238E27FC236}">
                <a16:creationId xmlns:a16="http://schemas.microsoft.com/office/drawing/2014/main" id="{4DFA5C66-371E-88D6-B9DF-BA8A76D9B515}"/>
              </a:ext>
            </a:extLst>
          </p:cNvPr>
          <p:cNvSpPr>
            <a:spLocks noChangeArrowheads="1"/>
          </p:cNvSpPr>
          <p:nvPr/>
        </p:nvSpPr>
        <p:spPr bwMode="auto">
          <a:xfrm>
            <a:off x="7596188" y="3502025"/>
            <a:ext cx="1439862" cy="863600"/>
          </a:xfrm>
          <a:prstGeom prst="rect">
            <a:avLst/>
          </a:prstGeom>
          <a:solidFill>
            <a:srgbClr val="FF99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Phosphate</a:t>
            </a:r>
          </a:p>
        </p:txBody>
      </p:sp>
      <p:sp>
        <p:nvSpPr>
          <p:cNvPr id="418823" name="Line 7">
            <a:extLst>
              <a:ext uri="{FF2B5EF4-FFF2-40B4-BE49-F238E27FC236}">
                <a16:creationId xmlns:a16="http://schemas.microsoft.com/office/drawing/2014/main" id="{163EBD4B-E47C-3E2E-53B6-B36FCD4A7FB9}"/>
              </a:ext>
            </a:extLst>
          </p:cNvPr>
          <p:cNvSpPr>
            <a:spLocks noChangeShapeType="1"/>
          </p:cNvSpPr>
          <p:nvPr/>
        </p:nvSpPr>
        <p:spPr bwMode="auto">
          <a:xfrm>
            <a:off x="2195513" y="3862388"/>
            <a:ext cx="935037"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8824" name="Line 8">
            <a:extLst>
              <a:ext uri="{FF2B5EF4-FFF2-40B4-BE49-F238E27FC236}">
                <a16:creationId xmlns:a16="http://schemas.microsoft.com/office/drawing/2014/main" id="{A9C85313-4C71-BCDB-D022-0AAAA66CC061}"/>
              </a:ext>
            </a:extLst>
          </p:cNvPr>
          <p:cNvSpPr>
            <a:spLocks noChangeShapeType="1"/>
          </p:cNvSpPr>
          <p:nvPr/>
        </p:nvSpPr>
        <p:spPr bwMode="auto">
          <a:xfrm>
            <a:off x="4570413" y="3862388"/>
            <a:ext cx="793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8825" name="Line 9">
            <a:extLst>
              <a:ext uri="{FF2B5EF4-FFF2-40B4-BE49-F238E27FC236}">
                <a16:creationId xmlns:a16="http://schemas.microsoft.com/office/drawing/2014/main" id="{EB928D33-D417-12CE-45DD-E616B2D4ED45}"/>
              </a:ext>
            </a:extLst>
          </p:cNvPr>
          <p:cNvSpPr>
            <a:spLocks noChangeShapeType="1"/>
          </p:cNvSpPr>
          <p:nvPr/>
        </p:nvSpPr>
        <p:spPr bwMode="auto">
          <a:xfrm>
            <a:off x="6802438" y="3862388"/>
            <a:ext cx="79216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8826" name="Text Box 10">
            <a:extLst>
              <a:ext uri="{FF2B5EF4-FFF2-40B4-BE49-F238E27FC236}">
                <a16:creationId xmlns:a16="http://schemas.microsoft.com/office/drawing/2014/main" id="{55135663-D02F-3087-D6C9-E9D227140B1C}"/>
              </a:ext>
            </a:extLst>
          </p:cNvPr>
          <p:cNvSpPr txBox="1">
            <a:spLocks noChangeArrowheads="1"/>
          </p:cNvSpPr>
          <p:nvPr/>
        </p:nvSpPr>
        <p:spPr bwMode="auto">
          <a:xfrm>
            <a:off x="36513" y="5133975"/>
            <a:ext cx="899953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Stockage de l’énergie = dans les liaisons covalentes entre les groupements phosphate.</a:t>
            </a:r>
          </a:p>
          <a:p>
            <a:pPr algn="just">
              <a:spcBef>
                <a:spcPct val="50000"/>
              </a:spcBef>
            </a:pPr>
            <a:r>
              <a:rPr lang="fr-FR" altLang="fr-FR" sz="2000"/>
              <a:t>La rupture d’une de ces liaisons libère une quantité importante d’énergie (7kcal/mole) : </a:t>
            </a:r>
            <a:r>
              <a:rPr lang="fr-FR" altLang="fr-FR" sz="2400" b="1">
                <a:solidFill>
                  <a:srgbClr val="0000CC"/>
                </a:solidFill>
              </a:rPr>
              <a:t>ADP + Pi + Energie</a:t>
            </a:r>
          </a:p>
        </p:txBody>
      </p:sp>
      <p:sp>
        <p:nvSpPr>
          <p:cNvPr id="418827" name="Text Box 11">
            <a:extLst>
              <a:ext uri="{FF2B5EF4-FFF2-40B4-BE49-F238E27FC236}">
                <a16:creationId xmlns:a16="http://schemas.microsoft.com/office/drawing/2014/main" id="{EB1D5DF9-78D7-9433-DBB0-A7FBFD485789}"/>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La contraction musculaire – le raccourcissement des sarcomères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AutoShape 2">
            <a:extLst>
              <a:ext uri="{FF2B5EF4-FFF2-40B4-BE49-F238E27FC236}">
                <a16:creationId xmlns:a16="http://schemas.microsoft.com/office/drawing/2014/main" id="{5C8525E9-8394-4E78-CD78-A4B7323295A3}"/>
              </a:ext>
            </a:extLst>
          </p:cNvPr>
          <p:cNvSpPr>
            <a:spLocks noChangeArrowheads="1"/>
          </p:cNvSpPr>
          <p:nvPr/>
        </p:nvSpPr>
        <p:spPr bwMode="auto">
          <a:xfrm rot="621822">
            <a:off x="8675688" y="2924175"/>
            <a:ext cx="360362" cy="1565275"/>
          </a:xfrm>
          <a:prstGeom prst="curvedLeftArrow">
            <a:avLst>
              <a:gd name="adj1" fmla="val 86872"/>
              <a:gd name="adj2" fmla="val 173745"/>
              <a:gd name="adj3" fmla="val 33333"/>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43" name="Oval 3">
            <a:extLst>
              <a:ext uri="{FF2B5EF4-FFF2-40B4-BE49-F238E27FC236}">
                <a16:creationId xmlns:a16="http://schemas.microsoft.com/office/drawing/2014/main" id="{B560009B-E4A0-D873-4292-FC6219932FD0}"/>
              </a:ext>
            </a:extLst>
          </p:cNvPr>
          <p:cNvSpPr>
            <a:spLocks noChangeArrowheads="1"/>
          </p:cNvSpPr>
          <p:nvPr/>
        </p:nvSpPr>
        <p:spPr bwMode="auto">
          <a:xfrm>
            <a:off x="36513" y="364490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44" name="Oval 4">
            <a:extLst>
              <a:ext uri="{FF2B5EF4-FFF2-40B4-BE49-F238E27FC236}">
                <a16:creationId xmlns:a16="http://schemas.microsoft.com/office/drawing/2014/main" id="{8366654B-C1CC-56C6-1080-FD61A77F062E}"/>
              </a:ext>
            </a:extLst>
          </p:cNvPr>
          <p:cNvSpPr>
            <a:spLocks noChangeArrowheads="1"/>
          </p:cNvSpPr>
          <p:nvPr/>
        </p:nvSpPr>
        <p:spPr bwMode="auto">
          <a:xfrm>
            <a:off x="36513"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45" name="Oval 5">
            <a:extLst>
              <a:ext uri="{FF2B5EF4-FFF2-40B4-BE49-F238E27FC236}">
                <a16:creationId xmlns:a16="http://schemas.microsoft.com/office/drawing/2014/main" id="{999C520E-DF66-ADDF-86AE-19C6A2228E57}"/>
              </a:ext>
            </a:extLst>
          </p:cNvPr>
          <p:cNvSpPr>
            <a:spLocks noChangeArrowheads="1"/>
          </p:cNvSpPr>
          <p:nvPr/>
        </p:nvSpPr>
        <p:spPr bwMode="auto">
          <a:xfrm>
            <a:off x="322263"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46" name="Oval 6">
            <a:extLst>
              <a:ext uri="{FF2B5EF4-FFF2-40B4-BE49-F238E27FC236}">
                <a16:creationId xmlns:a16="http://schemas.microsoft.com/office/drawing/2014/main" id="{1D556A84-08E9-1E12-5DCE-7628A0688565}"/>
              </a:ext>
            </a:extLst>
          </p:cNvPr>
          <p:cNvSpPr>
            <a:spLocks noChangeArrowheads="1"/>
          </p:cNvSpPr>
          <p:nvPr/>
        </p:nvSpPr>
        <p:spPr bwMode="auto">
          <a:xfrm>
            <a:off x="611188"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47" name="Oval 7">
            <a:extLst>
              <a:ext uri="{FF2B5EF4-FFF2-40B4-BE49-F238E27FC236}">
                <a16:creationId xmlns:a16="http://schemas.microsoft.com/office/drawing/2014/main" id="{A67B3D35-F28B-C656-BDC8-EEF4B99B901A}"/>
              </a:ext>
            </a:extLst>
          </p:cNvPr>
          <p:cNvSpPr>
            <a:spLocks noChangeArrowheads="1"/>
          </p:cNvSpPr>
          <p:nvPr/>
        </p:nvSpPr>
        <p:spPr bwMode="auto">
          <a:xfrm>
            <a:off x="900113"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48" name="Oval 8">
            <a:extLst>
              <a:ext uri="{FF2B5EF4-FFF2-40B4-BE49-F238E27FC236}">
                <a16:creationId xmlns:a16="http://schemas.microsoft.com/office/drawing/2014/main" id="{B432CDDF-829C-BAB2-10E5-D95835D5FF3C}"/>
              </a:ext>
            </a:extLst>
          </p:cNvPr>
          <p:cNvSpPr>
            <a:spLocks noChangeArrowheads="1"/>
          </p:cNvSpPr>
          <p:nvPr/>
        </p:nvSpPr>
        <p:spPr bwMode="auto">
          <a:xfrm>
            <a:off x="1187450"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49" name="Oval 9">
            <a:extLst>
              <a:ext uri="{FF2B5EF4-FFF2-40B4-BE49-F238E27FC236}">
                <a16:creationId xmlns:a16="http://schemas.microsoft.com/office/drawing/2014/main" id="{ECE7FA0C-F687-6D71-EACA-797D01E8071C}"/>
              </a:ext>
            </a:extLst>
          </p:cNvPr>
          <p:cNvSpPr>
            <a:spLocks noChangeArrowheads="1"/>
          </p:cNvSpPr>
          <p:nvPr/>
        </p:nvSpPr>
        <p:spPr bwMode="auto">
          <a:xfrm>
            <a:off x="1477963"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0" name="Oval 10">
            <a:extLst>
              <a:ext uri="{FF2B5EF4-FFF2-40B4-BE49-F238E27FC236}">
                <a16:creationId xmlns:a16="http://schemas.microsoft.com/office/drawing/2014/main" id="{66515F66-C55C-07AB-E0DD-065D31989E3C}"/>
              </a:ext>
            </a:extLst>
          </p:cNvPr>
          <p:cNvSpPr>
            <a:spLocks noChangeArrowheads="1"/>
          </p:cNvSpPr>
          <p:nvPr/>
        </p:nvSpPr>
        <p:spPr bwMode="auto">
          <a:xfrm>
            <a:off x="1763713"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1" name="Oval 11">
            <a:extLst>
              <a:ext uri="{FF2B5EF4-FFF2-40B4-BE49-F238E27FC236}">
                <a16:creationId xmlns:a16="http://schemas.microsoft.com/office/drawing/2014/main" id="{4E034A4B-4114-32AB-6105-A8B4A7D7DCE6}"/>
              </a:ext>
            </a:extLst>
          </p:cNvPr>
          <p:cNvSpPr>
            <a:spLocks noChangeArrowheads="1"/>
          </p:cNvSpPr>
          <p:nvPr/>
        </p:nvSpPr>
        <p:spPr bwMode="auto">
          <a:xfrm>
            <a:off x="2052638"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2" name="Oval 12">
            <a:extLst>
              <a:ext uri="{FF2B5EF4-FFF2-40B4-BE49-F238E27FC236}">
                <a16:creationId xmlns:a16="http://schemas.microsoft.com/office/drawing/2014/main" id="{75457098-E899-EF70-72D5-51182865DB0D}"/>
              </a:ext>
            </a:extLst>
          </p:cNvPr>
          <p:cNvSpPr>
            <a:spLocks noChangeArrowheads="1"/>
          </p:cNvSpPr>
          <p:nvPr/>
        </p:nvSpPr>
        <p:spPr bwMode="auto">
          <a:xfrm>
            <a:off x="2341563"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3" name="Oval 13">
            <a:extLst>
              <a:ext uri="{FF2B5EF4-FFF2-40B4-BE49-F238E27FC236}">
                <a16:creationId xmlns:a16="http://schemas.microsoft.com/office/drawing/2014/main" id="{2D1352FF-0376-56E6-A191-C111EABC5DBC}"/>
              </a:ext>
            </a:extLst>
          </p:cNvPr>
          <p:cNvSpPr>
            <a:spLocks noChangeArrowheads="1"/>
          </p:cNvSpPr>
          <p:nvPr/>
        </p:nvSpPr>
        <p:spPr bwMode="auto">
          <a:xfrm>
            <a:off x="2628900"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4" name="Oval 14">
            <a:extLst>
              <a:ext uri="{FF2B5EF4-FFF2-40B4-BE49-F238E27FC236}">
                <a16:creationId xmlns:a16="http://schemas.microsoft.com/office/drawing/2014/main" id="{219E4C3C-69DF-8733-F8AB-8B53AEC65900}"/>
              </a:ext>
            </a:extLst>
          </p:cNvPr>
          <p:cNvSpPr>
            <a:spLocks noChangeArrowheads="1"/>
          </p:cNvSpPr>
          <p:nvPr/>
        </p:nvSpPr>
        <p:spPr bwMode="auto">
          <a:xfrm>
            <a:off x="2914650"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419855" name="Group 15">
            <a:extLst>
              <a:ext uri="{FF2B5EF4-FFF2-40B4-BE49-F238E27FC236}">
                <a16:creationId xmlns:a16="http://schemas.microsoft.com/office/drawing/2014/main" id="{60E45773-5C0F-2764-7CBF-9C18BF25F670}"/>
              </a:ext>
            </a:extLst>
          </p:cNvPr>
          <p:cNvGrpSpPr>
            <a:grpSpLocks/>
          </p:cNvGrpSpPr>
          <p:nvPr/>
        </p:nvGrpSpPr>
        <p:grpSpPr bwMode="auto">
          <a:xfrm>
            <a:off x="252413" y="404813"/>
            <a:ext cx="3384550" cy="2232025"/>
            <a:chOff x="476" y="981"/>
            <a:chExt cx="2132" cy="1406"/>
          </a:xfrm>
        </p:grpSpPr>
        <p:sp>
          <p:nvSpPr>
            <p:cNvPr id="419856" name="Oval 16">
              <a:extLst>
                <a:ext uri="{FF2B5EF4-FFF2-40B4-BE49-F238E27FC236}">
                  <a16:creationId xmlns:a16="http://schemas.microsoft.com/office/drawing/2014/main" id="{9066DCB9-5A4E-1EEE-497F-A4783AB9FC8E}"/>
                </a:ext>
              </a:extLst>
            </p:cNvPr>
            <p:cNvSpPr>
              <a:spLocks noChangeArrowheads="1"/>
            </p:cNvSpPr>
            <p:nvPr/>
          </p:nvSpPr>
          <p:spPr bwMode="auto">
            <a:xfrm>
              <a:off x="1429" y="981"/>
              <a:ext cx="226" cy="544"/>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7" name="Rectangle 17">
              <a:extLst>
                <a:ext uri="{FF2B5EF4-FFF2-40B4-BE49-F238E27FC236}">
                  <a16:creationId xmlns:a16="http://schemas.microsoft.com/office/drawing/2014/main" id="{301C7AF1-B474-EA93-665D-45DEA24654E2}"/>
                </a:ext>
              </a:extLst>
            </p:cNvPr>
            <p:cNvSpPr>
              <a:spLocks noChangeArrowheads="1"/>
            </p:cNvSpPr>
            <p:nvPr/>
          </p:nvSpPr>
          <p:spPr bwMode="auto">
            <a:xfrm>
              <a:off x="476" y="2116"/>
              <a:ext cx="2132"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8" name="Rectangle 18">
              <a:extLst>
                <a:ext uri="{FF2B5EF4-FFF2-40B4-BE49-F238E27FC236}">
                  <a16:creationId xmlns:a16="http://schemas.microsoft.com/office/drawing/2014/main" id="{BD86D3FA-6378-1559-B69C-C7B2A305E084}"/>
                </a:ext>
              </a:extLst>
            </p:cNvPr>
            <p:cNvSpPr>
              <a:spLocks noChangeArrowheads="1"/>
            </p:cNvSpPr>
            <p:nvPr/>
          </p:nvSpPr>
          <p:spPr bwMode="auto">
            <a:xfrm>
              <a:off x="476" y="2161"/>
              <a:ext cx="2132"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59" name="Rectangle 19">
              <a:extLst>
                <a:ext uri="{FF2B5EF4-FFF2-40B4-BE49-F238E27FC236}">
                  <a16:creationId xmlns:a16="http://schemas.microsoft.com/office/drawing/2014/main" id="{5024E193-F207-8E2F-91ED-C656FBD2677F}"/>
                </a:ext>
              </a:extLst>
            </p:cNvPr>
            <p:cNvSpPr>
              <a:spLocks noChangeArrowheads="1"/>
            </p:cNvSpPr>
            <p:nvPr/>
          </p:nvSpPr>
          <p:spPr bwMode="auto">
            <a:xfrm>
              <a:off x="476" y="2206"/>
              <a:ext cx="2132"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60" name="Rectangle 20">
              <a:extLst>
                <a:ext uri="{FF2B5EF4-FFF2-40B4-BE49-F238E27FC236}">
                  <a16:creationId xmlns:a16="http://schemas.microsoft.com/office/drawing/2014/main" id="{257837C8-D94E-D19C-039F-FA5417FC9655}"/>
                </a:ext>
              </a:extLst>
            </p:cNvPr>
            <p:cNvSpPr>
              <a:spLocks noChangeArrowheads="1"/>
            </p:cNvSpPr>
            <p:nvPr/>
          </p:nvSpPr>
          <p:spPr bwMode="auto">
            <a:xfrm>
              <a:off x="476" y="2252"/>
              <a:ext cx="2132"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61" name="Rectangle 21">
              <a:extLst>
                <a:ext uri="{FF2B5EF4-FFF2-40B4-BE49-F238E27FC236}">
                  <a16:creationId xmlns:a16="http://schemas.microsoft.com/office/drawing/2014/main" id="{10F18332-322D-4B05-7C6E-BFD35659254E}"/>
                </a:ext>
              </a:extLst>
            </p:cNvPr>
            <p:cNvSpPr>
              <a:spLocks noChangeArrowheads="1"/>
            </p:cNvSpPr>
            <p:nvPr/>
          </p:nvSpPr>
          <p:spPr bwMode="auto">
            <a:xfrm>
              <a:off x="476" y="2297"/>
              <a:ext cx="2132"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62" name="Rectangle 22">
              <a:extLst>
                <a:ext uri="{FF2B5EF4-FFF2-40B4-BE49-F238E27FC236}">
                  <a16:creationId xmlns:a16="http://schemas.microsoft.com/office/drawing/2014/main" id="{08ABCF38-8557-64D8-3385-B32EB2555D25}"/>
                </a:ext>
              </a:extLst>
            </p:cNvPr>
            <p:cNvSpPr>
              <a:spLocks noChangeArrowheads="1"/>
            </p:cNvSpPr>
            <p:nvPr/>
          </p:nvSpPr>
          <p:spPr bwMode="auto">
            <a:xfrm>
              <a:off x="476" y="2342"/>
              <a:ext cx="2132"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63" name="Rectangle 23">
              <a:extLst>
                <a:ext uri="{FF2B5EF4-FFF2-40B4-BE49-F238E27FC236}">
                  <a16:creationId xmlns:a16="http://schemas.microsoft.com/office/drawing/2014/main" id="{EF2859F0-D821-BACC-5F31-6FD2CCACCF09}"/>
                </a:ext>
              </a:extLst>
            </p:cNvPr>
            <p:cNvSpPr>
              <a:spLocks noChangeArrowheads="1"/>
            </p:cNvSpPr>
            <p:nvPr/>
          </p:nvSpPr>
          <p:spPr bwMode="auto">
            <a:xfrm>
              <a:off x="476" y="2342"/>
              <a:ext cx="2132"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64" name="Rectangle 24">
              <a:extLst>
                <a:ext uri="{FF2B5EF4-FFF2-40B4-BE49-F238E27FC236}">
                  <a16:creationId xmlns:a16="http://schemas.microsoft.com/office/drawing/2014/main" id="{11A1D4B7-1428-4937-3F9E-968A17313E9B}"/>
                </a:ext>
              </a:extLst>
            </p:cNvPr>
            <p:cNvSpPr>
              <a:spLocks noChangeArrowheads="1"/>
            </p:cNvSpPr>
            <p:nvPr/>
          </p:nvSpPr>
          <p:spPr bwMode="auto">
            <a:xfrm>
              <a:off x="476" y="2070"/>
              <a:ext cx="726" cy="4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65" name="Oval 25">
              <a:extLst>
                <a:ext uri="{FF2B5EF4-FFF2-40B4-BE49-F238E27FC236}">
                  <a16:creationId xmlns:a16="http://schemas.microsoft.com/office/drawing/2014/main" id="{4076E22D-EB13-F4CA-9BD3-39F0CB5DA30E}"/>
                </a:ext>
              </a:extLst>
            </p:cNvPr>
            <p:cNvSpPr>
              <a:spLocks noChangeArrowheads="1"/>
            </p:cNvSpPr>
            <p:nvPr/>
          </p:nvSpPr>
          <p:spPr bwMode="auto">
            <a:xfrm rot="1883007">
              <a:off x="1338" y="1480"/>
              <a:ext cx="72" cy="68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19866" name="Oval 26">
            <a:extLst>
              <a:ext uri="{FF2B5EF4-FFF2-40B4-BE49-F238E27FC236}">
                <a16:creationId xmlns:a16="http://schemas.microsoft.com/office/drawing/2014/main" id="{995DE1F2-6CA1-FB78-CE02-D2AC108A94DC}"/>
              </a:ext>
            </a:extLst>
          </p:cNvPr>
          <p:cNvSpPr>
            <a:spLocks noChangeArrowheads="1"/>
          </p:cNvSpPr>
          <p:nvPr/>
        </p:nvSpPr>
        <p:spPr bwMode="auto">
          <a:xfrm>
            <a:off x="2122488" y="547688"/>
            <a:ext cx="792162" cy="2159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ADP</a:t>
            </a:r>
          </a:p>
        </p:txBody>
      </p:sp>
      <p:sp>
        <p:nvSpPr>
          <p:cNvPr id="419867" name="Oval 27">
            <a:extLst>
              <a:ext uri="{FF2B5EF4-FFF2-40B4-BE49-F238E27FC236}">
                <a16:creationId xmlns:a16="http://schemas.microsoft.com/office/drawing/2014/main" id="{617DAC23-69EE-800D-02D5-40AA955E8E26}"/>
              </a:ext>
            </a:extLst>
          </p:cNvPr>
          <p:cNvSpPr>
            <a:spLocks noChangeArrowheads="1"/>
          </p:cNvSpPr>
          <p:nvPr/>
        </p:nvSpPr>
        <p:spPr bwMode="auto">
          <a:xfrm>
            <a:off x="2122488" y="836613"/>
            <a:ext cx="574675" cy="287337"/>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P</a:t>
            </a:r>
            <a:r>
              <a:rPr lang="fr-FR" altLang="fr-FR" b="1" baseline="-25000"/>
              <a:t>i</a:t>
            </a:r>
          </a:p>
        </p:txBody>
      </p:sp>
      <p:grpSp>
        <p:nvGrpSpPr>
          <p:cNvPr id="419868" name="Group 28">
            <a:extLst>
              <a:ext uri="{FF2B5EF4-FFF2-40B4-BE49-F238E27FC236}">
                <a16:creationId xmlns:a16="http://schemas.microsoft.com/office/drawing/2014/main" id="{CF0447BD-ED5A-0A99-28BF-1B127C1C4559}"/>
              </a:ext>
            </a:extLst>
          </p:cNvPr>
          <p:cNvGrpSpPr>
            <a:grpSpLocks/>
          </p:cNvGrpSpPr>
          <p:nvPr/>
        </p:nvGrpSpPr>
        <p:grpSpPr bwMode="auto">
          <a:xfrm>
            <a:off x="4643438" y="44450"/>
            <a:ext cx="3311525" cy="360363"/>
            <a:chOff x="340" y="935"/>
            <a:chExt cx="2086" cy="227"/>
          </a:xfrm>
        </p:grpSpPr>
        <p:sp>
          <p:nvSpPr>
            <p:cNvPr id="419869" name="Oval 29">
              <a:extLst>
                <a:ext uri="{FF2B5EF4-FFF2-40B4-BE49-F238E27FC236}">
                  <a16:creationId xmlns:a16="http://schemas.microsoft.com/office/drawing/2014/main" id="{E34B86DC-F52A-E2B5-EA7D-037E9D123573}"/>
                </a:ext>
              </a:extLst>
            </p:cNvPr>
            <p:cNvSpPr>
              <a:spLocks noChangeArrowheads="1"/>
            </p:cNvSpPr>
            <p:nvPr/>
          </p:nvSpPr>
          <p:spPr bwMode="auto">
            <a:xfrm>
              <a:off x="340"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0" name="Oval 30">
              <a:extLst>
                <a:ext uri="{FF2B5EF4-FFF2-40B4-BE49-F238E27FC236}">
                  <a16:creationId xmlns:a16="http://schemas.microsoft.com/office/drawing/2014/main" id="{469C3C08-A3E2-E542-7441-7C94917D46D5}"/>
                </a:ext>
              </a:extLst>
            </p:cNvPr>
            <p:cNvSpPr>
              <a:spLocks noChangeArrowheads="1"/>
            </p:cNvSpPr>
            <p:nvPr/>
          </p:nvSpPr>
          <p:spPr bwMode="auto">
            <a:xfrm>
              <a:off x="521"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1" name="Oval 31">
              <a:extLst>
                <a:ext uri="{FF2B5EF4-FFF2-40B4-BE49-F238E27FC236}">
                  <a16:creationId xmlns:a16="http://schemas.microsoft.com/office/drawing/2014/main" id="{545F1EA0-C8CC-9DA1-BA31-90C90AC6E8D6}"/>
                </a:ext>
              </a:extLst>
            </p:cNvPr>
            <p:cNvSpPr>
              <a:spLocks noChangeArrowheads="1"/>
            </p:cNvSpPr>
            <p:nvPr/>
          </p:nvSpPr>
          <p:spPr bwMode="auto">
            <a:xfrm>
              <a:off x="703"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2" name="Oval 32">
              <a:extLst>
                <a:ext uri="{FF2B5EF4-FFF2-40B4-BE49-F238E27FC236}">
                  <a16:creationId xmlns:a16="http://schemas.microsoft.com/office/drawing/2014/main" id="{5BE72277-76B6-6D14-7D73-4880F644DB81}"/>
                </a:ext>
              </a:extLst>
            </p:cNvPr>
            <p:cNvSpPr>
              <a:spLocks noChangeArrowheads="1"/>
            </p:cNvSpPr>
            <p:nvPr/>
          </p:nvSpPr>
          <p:spPr bwMode="auto">
            <a:xfrm>
              <a:off x="88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3" name="Oval 33">
              <a:extLst>
                <a:ext uri="{FF2B5EF4-FFF2-40B4-BE49-F238E27FC236}">
                  <a16:creationId xmlns:a16="http://schemas.microsoft.com/office/drawing/2014/main" id="{DFCC0D42-CF78-E1BA-E4B9-9CDF881829D0}"/>
                </a:ext>
              </a:extLst>
            </p:cNvPr>
            <p:cNvSpPr>
              <a:spLocks noChangeArrowheads="1"/>
            </p:cNvSpPr>
            <p:nvPr/>
          </p:nvSpPr>
          <p:spPr bwMode="auto">
            <a:xfrm>
              <a:off x="1066"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4" name="Oval 34">
              <a:extLst>
                <a:ext uri="{FF2B5EF4-FFF2-40B4-BE49-F238E27FC236}">
                  <a16:creationId xmlns:a16="http://schemas.microsoft.com/office/drawing/2014/main" id="{A3BF560E-B962-39C4-C0C9-5BE9E314561C}"/>
                </a:ext>
              </a:extLst>
            </p:cNvPr>
            <p:cNvSpPr>
              <a:spLocks noChangeArrowheads="1"/>
            </p:cNvSpPr>
            <p:nvPr/>
          </p:nvSpPr>
          <p:spPr bwMode="auto">
            <a:xfrm>
              <a:off x="1248"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5" name="Oval 35">
              <a:extLst>
                <a:ext uri="{FF2B5EF4-FFF2-40B4-BE49-F238E27FC236}">
                  <a16:creationId xmlns:a16="http://schemas.microsoft.com/office/drawing/2014/main" id="{1F0F1264-95A2-1010-E79B-AD50594CA560}"/>
                </a:ext>
              </a:extLst>
            </p:cNvPr>
            <p:cNvSpPr>
              <a:spLocks noChangeArrowheads="1"/>
            </p:cNvSpPr>
            <p:nvPr/>
          </p:nvSpPr>
          <p:spPr bwMode="auto">
            <a:xfrm>
              <a:off x="1429"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6" name="Oval 36">
              <a:extLst>
                <a:ext uri="{FF2B5EF4-FFF2-40B4-BE49-F238E27FC236}">
                  <a16:creationId xmlns:a16="http://schemas.microsoft.com/office/drawing/2014/main" id="{298D1106-D5BB-FE2E-E4B5-A9D0AC1DA610}"/>
                </a:ext>
              </a:extLst>
            </p:cNvPr>
            <p:cNvSpPr>
              <a:spLocks noChangeArrowheads="1"/>
            </p:cNvSpPr>
            <p:nvPr/>
          </p:nvSpPr>
          <p:spPr bwMode="auto">
            <a:xfrm>
              <a:off x="1611"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7" name="Oval 37">
              <a:extLst>
                <a:ext uri="{FF2B5EF4-FFF2-40B4-BE49-F238E27FC236}">
                  <a16:creationId xmlns:a16="http://schemas.microsoft.com/office/drawing/2014/main" id="{CD0A726B-B802-F0AE-4BCC-3FB8D69FC7DB}"/>
                </a:ext>
              </a:extLst>
            </p:cNvPr>
            <p:cNvSpPr>
              <a:spLocks noChangeArrowheads="1"/>
            </p:cNvSpPr>
            <p:nvPr/>
          </p:nvSpPr>
          <p:spPr bwMode="auto">
            <a:xfrm>
              <a:off x="1792"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8" name="Oval 38">
              <a:extLst>
                <a:ext uri="{FF2B5EF4-FFF2-40B4-BE49-F238E27FC236}">
                  <a16:creationId xmlns:a16="http://schemas.microsoft.com/office/drawing/2014/main" id="{095DBF32-3BA7-3595-C7FA-3994B2234629}"/>
                </a:ext>
              </a:extLst>
            </p:cNvPr>
            <p:cNvSpPr>
              <a:spLocks noChangeArrowheads="1"/>
            </p:cNvSpPr>
            <p:nvPr/>
          </p:nvSpPr>
          <p:spPr bwMode="auto">
            <a:xfrm>
              <a:off x="197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79" name="Oval 39">
              <a:extLst>
                <a:ext uri="{FF2B5EF4-FFF2-40B4-BE49-F238E27FC236}">
                  <a16:creationId xmlns:a16="http://schemas.microsoft.com/office/drawing/2014/main" id="{F4646AA4-8FCB-118E-95D8-AA74AD46E7D8}"/>
                </a:ext>
              </a:extLst>
            </p:cNvPr>
            <p:cNvSpPr>
              <a:spLocks noChangeArrowheads="1"/>
            </p:cNvSpPr>
            <p:nvPr/>
          </p:nvSpPr>
          <p:spPr bwMode="auto">
            <a:xfrm>
              <a:off x="215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19880" name="Oval 40">
            <a:extLst>
              <a:ext uri="{FF2B5EF4-FFF2-40B4-BE49-F238E27FC236}">
                <a16:creationId xmlns:a16="http://schemas.microsoft.com/office/drawing/2014/main" id="{D6BEEEB0-463B-9DED-E516-180D669636BE}"/>
              </a:ext>
            </a:extLst>
          </p:cNvPr>
          <p:cNvSpPr>
            <a:spLocks noChangeArrowheads="1"/>
          </p:cNvSpPr>
          <p:nvPr/>
        </p:nvSpPr>
        <p:spPr bwMode="auto">
          <a:xfrm rot="-2477083">
            <a:off x="6659563" y="331788"/>
            <a:ext cx="358775" cy="8636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1" name="Rectangle 41">
            <a:extLst>
              <a:ext uri="{FF2B5EF4-FFF2-40B4-BE49-F238E27FC236}">
                <a16:creationId xmlns:a16="http://schemas.microsoft.com/office/drawing/2014/main" id="{7BAA09D2-3E7A-86C7-9451-F6C241983149}"/>
              </a:ext>
            </a:extLst>
          </p:cNvPr>
          <p:cNvSpPr>
            <a:spLocks noChangeArrowheads="1"/>
          </p:cNvSpPr>
          <p:nvPr/>
        </p:nvSpPr>
        <p:spPr bwMode="auto">
          <a:xfrm>
            <a:off x="5722938" y="2133600"/>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2" name="Rectangle 42">
            <a:extLst>
              <a:ext uri="{FF2B5EF4-FFF2-40B4-BE49-F238E27FC236}">
                <a16:creationId xmlns:a16="http://schemas.microsoft.com/office/drawing/2014/main" id="{7D00B40D-E82E-FBCA-49CE-135C8E6B0738}"/>
              </a:ext>
            </a:extLst>
          </p:cNvPr>
          <p:cNvSpPr>
            <a:spLocks noChangeArrowheads="1"/>
          </p:cNvSpPr>
          <p:nvPr/>
        </p:nvSpPr>
        <p:spPr bwMode="auto">
          <a:xfrm>
            <a:off x="5722938" y="2205038"/>
            <a:ext cx="3384550" cy="714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3" name="Rectangle 43">
            <a:extLst>
              <a:ext uri="{FF2B5EF4-FFF2-40B4-BE49-F238E27FC236}">
                <a16:creationId xmlns:a16="http://schemas.microsoft.com/office/drawing/2014/main" id="{8E09476B-858E-2282-B34D-2BD835C38FEA}"/>
              </a:ext>
            </a:extLst>
          </p:cNvPr>
          <p:cNvSpPr>
            <a:spLocks noChangeArrowheads="1"/>
          </p:cNvSpPr>
          <p:nvPr/>
        </p:nvSpPr>
        <p:spPr bwMode="auto">
          <a:xfrm>
            <a:off x="5722938" y="227647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4" name="Rectangle 44">
            <a:extLst>
              <a:ext uri="{FF2B5EF4-FFF2-40B4-BE49-F238E27FC236}">
                <a16:creationId xmlns:a16="http://schemas.microsoft.com/office/drawing/2014/main" id="{2E6D528C-AA65-773A-BBA9-D672AA8C5025}"/>
              </a:ext>
            </a:extLst>
          </p:cNvPr>
          <p:cNvSpPr>
            <a:spLocks noChangeArrowheads="1"/>
          </p:cNvSpPr>
          <p:nvPr/>
        </p:nvSpPr>
        <p:spPr bwMode="auto">
          <a:xfrm>
            <a:off x="5722938" y="2349500"/>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5" name="Rectangle 45">
            <a:extLst>
              <a:ext uri="{FF2B5EF4-FFF2-40B4-BE49-F238E27FC236}">
                <a16:creationId xmlns:a16="http://schemas.microsoft.com/office/drawing/2014/main" id="{C5F58548-1A2B-3B3A-C2AA-435A840F7DC0}"/>
              </a:ext>
            </a:extLst>
          </p:cNvPr>
          <p:cNvSpPr>
            <a:spLocks noChangeArrowheads="1"/>
          </p:cNvSpPr>
          <p:nvPr/>
        </p:nvSpPr>
        <p:spPr bwMode="auto">
          <a:xfrm>
            <a:off x="5722938" y="2420938"/>
            <a:ext cx="3384550" cy="714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6" name="Rectangle 46">
            <a:extLst>
              <a:ext uri="{FF2B5EF4-FFF2-40B4-BE49-F238E27FC236}">
                <a16:creationId xmlns:a16="http://schemas.microsoft.com/office/drawing/2014/main" id="{6C3D10F4-B04D-A035-C463-1E1964D8D5B2}"/>
              </a:ext>
            </a:extLst>
          </p:cNvPr>
          <p:cNvSpPr>
            <a:spLocks noChangeArrowheads="1"/>
          </p:cNvSpPr>
          <p:nvPr/>
        </p:nvSpPr>
        <p:spPr bwMode="auto">
          <a:xfrm>
            <a:off x="5722938" y="249237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7" name="Rectangle 47">
            <a:extLst>
              <a:ext uri="{FF2B5EF4-FFF2-40B4-BE49-F238E27FC236}">
                <a16:creationId xmlns:a16="http://schemas.microsoft.com/office/drawing/2014/main" id="{3DE8E82F-BD65-124A-09FC-EDC8B48940F3}"/>
              </a:ext>
            </a:extLst>
          </p:cNvPr>
          <p:cNvSpPr>
            <a:spLocks noChangeArrowheads="1"/>
          </p:cNvSpPr>
          <p:nvPr/>
        </p:nvSpPr>
        <p:spPr bwMode="auto">
          <a:xfrm>
            <a:off x="5722938" y="249237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8" name="Rectangle 48">
            <a:extLst>
              <a:ext uri="{FF2B5EF4-FFF2-40B4-BE49-F238E27FC236}">
                <a16:creationId xmlns:a16="http://schemas.microsoft.com/office/drawing/2014/main" id="{400BE715-DEFA-9F07-1402-338B920CA33C}"/>
              </a:ext>
            </a:extLst>
          </p:cNvPr>
          <p:cNvSpPr>
            <a:spLocks noChangeArrowheads="1"/>
          </p:cNvSpPr>
          <p:nvPr/>
        </p:nvSpPr>
        <p:spPr bwMode="auto">
          <a:xfrm>
            <a:off x="5722938" y="2060575"/>
            <a:ext cx="1152525"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89" name="Oval 49">
            <a:extLst>
              <a:ext uri="{FF2B5EF4-FFF2-40B4-BE49-F238E27FC236}">
                <a16:creationId xmlns:a16="http://schemas.microsoft.com/office/drawing/2014/main" id="{58C5A4AA-D195-4FEB-B785-96BEB332AC12}"/>
              </a:ext>
            </a:extLst>
          </p:cNvPr>
          <p:cNvSpPr>
            <a:spLocks noChangeArrowheads="1"/>
          </p:cNvSpPr>
          <p:nvPr/>
        </p:nvSpPr>
        <p:spPr bwMode="auto">
          <a:xfrm rot="862968">
            <a:off x="6946900" y="1052513"/>
            <a:ext cx="114300" cy="10795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90" name="Oval 50">
            <a:extLst>
              <a:ext uri="{FF2B5EF4-FFF2-40B4-BE49-F238E27FC236}">
                <a16:creationId xmlns:a16="http://schemas.microsoft.com/office/drawing/2014/main" id="{47966729-E089-A5E2-09C0-DF43A36EB49F}"/>
              </a:ext>
            </a:extLst>
          </p:cNvPr>
          <p:cNvSpPr>
            <a:spLocks noChangeArrowheads="1"/>
          </p:cNvSpPr>
          <p:nvPr/>
        </p:nvSpPr>
        <p:spPr bwMode="auto">
          <a:xfrm>
            <a:off x="7669213" y="474663"/>
            <a:ext cx="790575" cy="2159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ADP</a:t>
            </a:r>
          </a:p>
        </p:txBody>
      </p:sp>
      <p:sp>
        <p:nvSpPr>
          <p:cNvPr id="419891" name="Oval 51">
            <a:extLst>
              <a:ext uri="{FF2B5EF4-FFF2-40B4-BE49-F238E27FC236}">
                <a16:creationId xmlns:a16="http://schemas.microsoft.com/office/drawing/2014/main" id="{F0A33525-CD0B-1107-170F-02A98276E3D9}"/>
              </a:ext>
            </a:extLst>
          </p:cNvPr>
          <p:cNvSpPr>
            <a:spLocks noChangeArrowheads="1"/>
          </p:cNvSpPr>
          <p:nvPr/>
        </p:nvSpPr>
        <p:spPr bwMode="auto">
          <a:xfrm>
            <a:off x="7885113" y="763588"/>
            <a:ext cx="573087" cy="287337"/>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P</a:t>
            </a:r>
            <a:r>
              <a:rPr lang="fr-FR" altLang="fr-FR" b="1" baseline="-25000"/>
              <a:t>i</a:t>
            </a:r>
          </a:p>
        </p:txBody>
      </p:sp>
      <p:sp>
        <p:nvSpPr>
          <p:cNvPr id="419892" name="Line 52">
            <a:extLst>
              <a:ext uri="{FF2B5EF4-FFF2-40B4-BE49-F238E27FC236}">
                <a16:creationId xmlns:a16="http://schemas.microsoft.com/office/drawing/2014/main" id="{4E85CB38-DE1A-3D65-78A4-749705F684E7}"/>
              </a:ext>
            </a:extLst>
          </p:cNvPr>
          <p:cNvSpPr>
            <a:spLocks noChangeShapeType="1"/>
          </p:cNvSpPr>
          <p:nvPr/>
        </p:nvSpPr>
        <p:spPr bwMode="auto">
          <a:xfrm>
            <a:off x="6948488" y="547688"/>
            <a:ext cx="574675" cy="71437"/>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9893" name="Line 53">
            <a:extLst>
              <a:ext uri="{FF2B5EF4-FFF2-40B4-BE49-F238E27FC236}">
                <a16:creationId xmlns:a16="http://schemas.microsoft.com/office/drawing/2014/main" id="{CBC55D91-B49A-7C03-8F64-4CF08E7E6AC2}"/>
              </a:ext>
            </a:extLst>
          </p:cNvPr>
          <p:cNvSpPr>
            <a:spLocks noChangeShapeType="1"/>
          </p:cNvSpPr>
          <p:nvPr/>
        </p:nvSpPr>
        <p:spPr bwMode="auto">
          <a:xfrm>
            <a:off x="7237413" y="836613"/>
            <a:ext cx="574675" cy="71437"/>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419894" name="Group 54">
            <a:extLst>
              <a:ext uri="{FF2B5EF4-FFF2-40B4-BE49-F238E27FC236}">
                <a16:creationId xmlns:a16="http://schemas.microsoft.com/office/drawing/2014/main" id="{7588F237-461C-BE3A-F41C-3CF95263B48A}"/>
              </a:ext>
            </a:extLst>
          </p:cNvPr>
          <p:cNvGrpSpPr>
            <a:grpSpLocks/>
          </p:cNvGrpSpPr>
          <p:nvPr/>
        </p:nvGrpSpPr>
        <p:grpSpPr bwMode="auto">
          <a:xfrm>
            <a:off x="4284663" y="3644900"/>
            <a:ext cx="3311525" cy="360363"/>
            <a:chOff x="340" y="935"/>
            <a:chExt cx="2086" cy="227"/>
          </a:xfrm>
        </p:grpSpPr>
        <p:sp>
          <p:nvSpPr>
            <p:cNvPr id="419895" name="Oval 55">
              <a:extLst>
                <a:ext uri="{FF2B5EF4-FFF2-40B4-BE49-F238E27FC236}">
                  <a16:creationId xmlns:a16="http://schemas.microsoft.com/office/drawing/2014/main" id="{E4C6DF50-59DB-5CAB-7B78-B1F0C4408372}"/>
                </a:ext>
              </a:extLst>
            </p:cNvPr>
            <p:cNvSpPr>
              <a:spLocks noChangeArrowheads="1"/>
            </p:cNvSpPr>
            <p:nvPr/>
          </p:nvSpPr>
          <p:spPr bwMode="auto">
            <a:xfrm>
              <a:off x="340"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96" name="Oval 56">
              <a:extLst>
                <a:ext uri="{FF2B5EF4-FFF2-40B4-BE49-F238E27FC236}">
                  <a16:creationId xmlns:a16="http://schemas.microsoft.com/office/drawing/2014/main" id="{BE6439BF-5D5F-8AFA-FFA6-44DFF46A471B}"/>
                </a:ext>
              </a:extLst>
            </p:cNvPr>
            <p:cNvSpPr>
              <a:spLocks noChangeArrowheads="1"/>
            </p:cNvSpPr>
            <p:nvPr/>
          </p:nvSpPr>
          <p:spPr bwMode="auto">
            <a:xfrm>
              <a:off x="521"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97" name="Oval 57">
              <a:extLst>
                <a:ext uri="{FF2B5EF4-FFF2-40B4-BE49-F238E27FC236}">
                  <a16:creationId xmlns:a16="http://schemas.microsoft.com/office/drawing/2014/main" id="{DA541C93-2A2A-924C-E732-2432DEC06A64}"/>
                </a:ext>
              </a:extLst>
            </p:cNvPr>
            <p:cNvSpPr>
              <a:spLocks noChangeArrowheads="1"/>
            </p:cNvSpPr>
            <p:nvPr/>
          </p:nvSpPr>
          <p:spPr bwMode="auto">
            <a:xfrm>
              <a:off x="703"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98" name="Oval 58">
              <a:extLst>
                <a:ext uri="{FF2B5EF4-FFF2-40B4-BE49-F238E27FC236}">
                  <a16:creationId xmlns:a16="http://schemas.microsoft.com/office/drawing/2014/main" id="{1189BE81-6AB8-6040-D96C-E1FD5345BE6C}"/>
                </a:ext>
              </a:extLst>
            </p:cNvPr>
            <p:cNvSpPr>
              <a:spLocks noChangeArrowheads="1"/>
            </p:cNvSpPr>
            <p:nvPr/>
          </p:nvSpPr>
          <p:spPr bwMode="auto">
            <a:xfrm>
              <a:off x="88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899" name="Oval 59">
              <a:extLst>
                <a:ext uri="{FF2B5EF4-FFF2-40B4-BE49-F238E27FC236}">
                  <a16:creationId xmlns:a16="http://schemas.microsoft.com/office/drawing/2014/main" id="{DBB65047-573F-EE9E-FD62-4DA9EF9F9B1A}"/>
                </a:ext>
              </a:extLst>
            </p:cNvPr>
            <p:cNvSpPr>
              <a:spLocks noChangeArrowheads="1"/>
            </p:cNvSpPr>
            <p:nvPr/>
          </p:nvSpPr>
          <p:spPr bwMode="auto">
            <a:xfrm>
              <a:off x="1066"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0" name="Oval 60">
              <a:extLst>
                <a:ext uri="{FF2B5EF4-FFF2-40B4-BE49-F238E27FC236}">
                  <a16:creationId xmlns:a16="http://schemas.microsoft.com/office/drawing/2014/main" id="{16EB4F94-84B2-078F-F448-2A772CC68E9B}"/>
                </a:ext>
              </a:extLst>
            </p:cNvPr>
            <p:cNvSpPr>
              <a:spLocks noChangeArrowheads="1"/>
            </p:cNvSpPr>
            <p:nvPr/>
          </p:nvSpPr>
          <p:spPr bwMode="auto">
            <a:xfrm>
              <a:off x="1248"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1" name="Oval 61">
              <a:extLst>
                <a:ext uri="{FF2B5EF4-FFF2-40B4-BE49-F238E27FC236}">
                  <a16:creationId xmlns:a16="http://schemas.microsoft.com/office/drawing/2014/main" id="{8F3C9E89-E7FD-2DF5-3248-90ED1E985A72}"/>
                </a:ext>
              </a:extLst>
            </p:cNvPr>
            <p:cNvSpPr>
              <a:spLocks noChangeArrowheads="1"/>
            </p:cNvSpPr>
            <p:nvPr/>
          </p:nvSpPr>
          <p:spPr bwMode="auto">
            <a:xfrm>
              <a:off x="1429"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2" name="Oval 62">
              <a:extLst>
                <a:ext uri="{FF2B5EF4-FFF2-40B4-BE49-F238E27FC236}">
                  <a16:creationId xmlns:a16="http://schemas.microsoft.com/office/drawing/2014/main" id="{58DFFDF2-E3D8-85FC-06E0-7C7335FD15F5}"/>
                </a:ext>
              </a:extLst>
            </p:cNvPr>
            <p:cNvSpPr>
              <a:spLocks noChangeArrowheads="1"/>
            </p:cNvSpPr>
            <p:nvPr/>
          </p:nvSpPr>
          <p:spPr bwMode="auto">
            <a:xfrm>
              <a:off x="1611"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3" name="Oval 63">
              <a:extLst>
                <a:ext uri="{FF2B5EF4-FFF2-40B4-BE49-F238E27FC236}">
                  <a16:creationId xmlns:a16="http://schemas.microsoft.com/office/drawing/2014/main" id="{447C2402-1CDB-68FC-C195-20EF708D89A8}"/>
                </a:ext>
              </a:extLst>
            </p:cNvPr>
            <p:cNvSpPr>
              <a:spLocks noChangeArrowheads="1"/>
            </p:cNvSpPr>
            <p:nvPr/>
          </p:nvSpPr>
          <p:spPr bwMode="auto">
            <a:xfrm>
              <a:off x="1792"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4" name="Oval 64">
              <a:extLst>
                <a:ext uri="{FF2B5EF4-FFF2-40B4-BE49-F238E27FC236}">
                  <a16:creationId xmlns:a16="http://schemas.microsoft.com/office/drawing/2014/main" id="{628E85DA-5DFF-7BBE-5344-4A7F9F101537}"/>
                </a:ext>
              </a:extLst>
            </p:cNvPr>
            <p:cNvSpPr>
              <a:spLocks noChangeArrowheads="1"/>
            </p:cNvSpPr>
            <p:nvPr/>
          </p:nvSpPr>
          <p:spPr bwMode="auto">
            <a:xfrm>
              <a:off x="197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5" name="Oval 65">
              <a:extLst>
                <a:ext uri="{FF2B5EF4-FFF2-40B4-BE49-F238E27FC236}">
                  <a16:creationId xmlns:a16="http://schemas.microsoft.com/office/drawing/2014/main" id="{CDBF4E67-4690-DB7F-6B79-9FA129CF0BD5}"/>
                </a:ext>
              </a:extLst>
            </p:cNvPr>
            <p:cNvSpPr>
              <a:spLocks noChangeArrowheads="1"/>
            </p:cNvSpPr>
            <p:nvPr/>
          </p:nvSpPr>
          <p:spPr bwMode="auto">
            <a:xfrm>
              <a:off x="215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19906" name="Oval 66">
            <a:extLst>
              <a:ext uri="{FF2B5EF4-FFF2-40B4-BE49-F238E27FC236}">
                <a16:creationId xmlns:a16="http://schemas.microsoft.com/office/drawing/2014/main" id="{D0D360E8-252F-0EF1-7B40-E00119E380E2}"/>
              </a:ext>
            </a:extLst>
          </p:cNvPr>
          <p:cNvSpPr>
            <a:spLocks noChangeArrowheads="1"/>
          </p:cNvSpPr>
          <p:nvPr/>
        </p:nvSpPr>
        <p:spPr bwMode="auto">
          <a:xfrm rot="-3283304">
            <a:off x="6767512" y="4403726"/>
            <a:ext cx="358775" cy="8636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7" name="Rectangle 67">
            <a:extLst>
              <a:ext uri="{FF2B5EF4-FFF2-40B4-BE49-F238E27FC236}">
                <a16:creationId xmlns:a16="http://schemas.microsoft.com/office/drawing/2014/main" id="{685824A4-3953-FFB4-E11D-586106B7C419}"/>
              </a:ext>
            </a:extLst>
          </p:cNvPr>
          <p:cNvSpPr>
            <a:spLocks noChangeArrowheads="1"/>
          </p:cNvSpPr>
          <p:nvPr/>
        </p:nvSpPr>
        <p:spPr bwMode="auto">
          <a:xfrm>
            <a:off x="5291138" y="573722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8" name="Rectangle 68">
            <a:extLst>
              <a:ext uri="{FF2B5EF4-FFF2-40B4-BE49-F238E27FC236}">
                <a16:creationId xmlns:a16="http://schemas.microsoft.com/office/drawing/2014/main" id="{F3A93157-9E7F-DB63-04F2-C740CFDF82AD}"/>
              </a:ext>
            </a:extLst>
          </p:cNvPr>
          <p:cNvSpPr>
            <a:spLocks noChangeArrowheads="1"/>
          </p:cNvSpPr>
          <p:nvPr/>
        </p:nvSpPr>
        <p:spPr bwMode="auto">
          <a:xfrm>
            <a:off x="5291138" y="5808663"/>
            <a:ext cx="3384550" cy="714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09" name="Rectangle 69">
            <a:extLst>
              <a:ext uri="{FF2B5EF4-FFF2-40B4-BE49-F238E27FC236}">
                <a16:creationId xmlns:a16="http://schemas.microsoft.com/office/drawing/2014/main" id="{EE2D29E5-735A-6757-1677-CB10DB0FEB17}"/>
              </a:ext>
            </a:extLst>
          </p:cNvPr>
          <p:cNvSpPr>
            <a:spLocks noChangeArrowheads="1"/>
          </p:cNvSpPr>
          <p:nvPr/>
        </p:nvSpPr>
        <p:spPr bwMode="auto">
          <a:xfrm>
            <a:off x="5291138" y="5880100"/>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0" name="Rectangle 70">
            <a:extLst>
              <a:ext uri="{FF2B5EF4-FFF2-40B4-BE49-F238E27FC236}">
                <a16:creationId xmlns:a16="http://schemas.microsoft.com/office/drawing/2014/main" id="{2B3991F7-FC1C-D375-D93C-0A9572356ED3}"/>
              </a:ext>
            </a:extLst>
          </p:cNvPr>
          <p:cNvSpPr>
            <a:spLocks noChangeArrowheads="1"/>
          </p:cNvSpPr>
          <p:nvPr/>
        </p:nvSpPr>
        <p:spPr bwMode="auto">
          <a:xfrm>
            <a:off x="5291138" y="595312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1" name="Rectangle 71">
            <a:extLst>
              <a:ext uri="{FF2B5EF4-FFF2-40B4-BE49-F238E27FC236}">
                <a16:creationId xmlns:a16="http://schemas.microsoft.com/office/drawing/2014/main" id="{7BB7E0B6-6680-0666-87AD-488A52F15441}"/>
              </a:ext>
            </a:extLst>
          </p:cNvPr>
          <p:cNvSpPr>
            <a:spLocks noChangeArrowheads="1"/>
          </p:cNvSpPr>
          <p:nvPr/>
        </p:nvSpPr>
        <p:spPr bwMode="auto">
          <a:xfrm>
            <a:off x="5291138" y="6024563"/>
            <a:ext cx="3384550" cy="714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2" name="Rectangle 72">
            <a:extLst>
              <a:ext uri="{FF2B5EF4-FFF2-40B4-BE49-F238E27FC236}">
                <a16:creationId xmlns:a16="http://schemas.microsoft.com/office/drawing/2014/main" id="{27B7635F-91F7-5F6D-487B-02CC687375CD}"/>
              </a:ext>
            </a:extLst>
          </p:cNvPr>
          <p:cNvSpPr>
            <a:spLocks noChangeArrowheads="1"/>
          </p:cNvSpPr>
          <p:nvPr/>
        </p:nvSpPr>
        <p:spPr bwMode="auto">
          <a:xfrm>
            <a:off x="5291138" y="6096000"/>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3" name="Rectangle 73">
            <a:extLst>
              <a:ext uri="{FF2B5EF4-FFF2-40B4-BE49-F238E27FC236}">
                <a16:creationId xmlns:a16="http://schemas.microsoft.com/office/drawing/2014/main" id="{CB25B581-C441-CCDD-9A63-6C9A6C83C860}"/>
              </a:ext>
            </a:extLst>
          </p:cNvPr>
          <p:cNvSpPr>
            <a:spLocks noChangeArrowheads="1"/>
          </p:cNvSpPr>
          <p:nvPr/>
        </p:nvSpPr>
        <p:spPr bwMode="auto">
          <a:xfrm>
            <a:off x="5291138" y="6096000"/>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4" name="Rectangle 74">
            <a:extLst>
              <a:ext uri="{FF2B5EF4-FFF2-40B4-BE49-F238E27FC236}">
                <a16:creationId xmlns:a16="http://schemas.microsoft.com/office/drawing/2014/main" id="{74040DC0-1DC7-88F7-2E6C-EF1682CA8691}"/>
              </a:ext>
            </a:extLst>
          </p:cNvPr>
          <p:cNvSpPr>
            <a:spLocks noChangeArrowheads="1"/>
          </p:cNvSpPr>
          <p:nvPr/>
        </p:nvSpPr>
        <p:spPr bwMode="auto">
          <a:xfrm>
            <a:off x="5291138" y="5664200"/>
            <a:ext cx="1152525"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5" name="Oval 75">
            <a:extLst>
              <a:ext uri="{FF2B5EF4-FFF2-40B4-BE49-F238E27FC236}">
                <a16:creationId xmlns:a16="http://schemas.microsoft.com/office/drawing/2014/main" id="{29675C96-0B11-22E5-AD4F-89B62104CB32}"/>
              </a:ext>
            </a:extLst>
          </p:cNvPr>
          <p:cNvSpPr>
            <a:spLocks noChangeArrowheads="1"/>
          </p:cNvSpPr>
          <p:nvPr/>
        </p:nvSpPr>
        <p:spPr bwMode="auto">
          <a:xfrm rot="3366125">
            <a:off x="6781800" y="4849813"/>
            <a:ext cx="114300" cy="10795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6" name="AutoShape 76">
            <a:extLst>
              <a:ext uri="{FF2B5EF4-FFF2-40B4-BE49-F238E27FC236}">
                <a16:creationId xmlns:a16="http://schemas.microsoft.com/office/drawing/2014/main" id="{4B41ADE3-4491-40C8-FADC-B46A889FC2DB}"/>
              </a:ext>
            </a:extLst>
          </p:cNvPr>
          <p:cNvSpPr>
            <a:spLocks noChangeArrowheads="1"/>
          </p:cNvSpPr>
          <p:nvPr/>
        </p:nvSpPr>
        <p:spPr bwMode="auto">
          <a:xfrm rot="746808">
            <a:off x="5651500" y="4510088"/>
            <a:ext cx="1079500" cy="720725"/>
          </a:xfrm>
          <a:prstGeom prst="irregularSeal2">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sz="2000" b="1"/>
              <a:t>ATP</a:t>
            </a:r>
          </a:p>
        </p:txBody>
      </p:sp>
      <p:grpSp>
        <p:nvGrpSpPr>
          <p:cNvPr id="419917" name="Group 77">
            <a:extLst>
              <a:ext uri="{FF2B5EF4-FFF2-40B4-BE49-F238E27FC236}">
                <a16:creationId xmlns:a16="http://schemas.microsoft.com/office/drawing/2014/main" id="{59BCD791-98C4-6EF0-54C6-2616B06D42FE}"/>
              </a:ext>
            </a:extLst>
          </p:cNvPr>
          <p:cNvGrpSpPr>
            <a:grpSpLocks/>
          </p:cNvGrpSpPr>
          <p:nvPr/>
        </p:nvGrpSpPr>
        <p:grpSpPr bwMode="auto">
          <a:xfrm>
            <a:off x="323850" y="3644900"/>
            <a:ext cx="3313113" cy="360363"/>
            <a:chOff x="340" y="935"/>
            <a:chExt cx="2086" cy="227"/>
          </a:xfrm>
        </p:grpSpPr>
        <p:sp>
          <p:nvSpPr>
            <p:cNvPr id="419918" name="Oval 78">
              <a:extLst>
                <a:ext uri="{FF2B5EF4-FFF2-40B4-BE49-F238E27FC236}">
                  <a16:creationId xmlns:a16="http://schemas.microsoft.com/office/drawing/2014/main" id="{AA54A6AD-EB7E-1074-8F13-235483530AA7}"/>
                </a:ext>
              </a:extLst>
            </p:cNvPr>
            <p:cNvSpPr>
              <a:spLocks noChangeArrowheads="1"/>
            </p:cNvSpPr>
            <p:nvPr/>
          </p:nvSpPr>
          <p:spPr bwMode="auto">
            <a:xfrm>
              <a:off x="340"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19" name="Oval 79">
              <a:extLst>
                <a:ext uri="{FF2B5EF4-FFF2-40B4-BE49-F238E27FC236}">
                  <a16:creationId xmlns:a16="http://schemas.microsoft.com/office/drawing/2014/main" id="{039CA7EA-F47F-5AA8-3E6E-9F58A53BAB55}"/>
                </a:ext>
              </a:extLst>
            </p:cNvPr>
            <p:cNvSpPr>
              <a:spLocks noChangeArrowheads="1"/>
            </p:cNvSpPr>
            <p:nvPr/>
          </p:nvSpPr>
          <p:spPr bwMode="auto">
            <a:xfrm>
              <a:off x="521"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0" name="Oval 80">
              <a:extLst>
                <a:ext uri="{FF2B5EF4-FFF2-40B4-BE49-F238E27FC236}">
                  <a16:creationId xmlns:a16="http://schemas.microsoft.com/office/drawing/2014/main" id="{DCB27B6F-D36F-5905-3FEC-61CED50B5B84}"/>
                </a:ext>
              </a:extLst>
            </p:cNvPr>
            <p:cNvSpPr>
              <a:spLocks noChangeArrowheads="1"/>
            </p:cNvSpPr>
            <p:nvPr/>
          </p:nvSpPr>
          <p:spPr bwMode="auto">
            <a:xfrm>
              <a:off x="703"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1" name="Oval 81">
              <a:extLst>
                <a:ext uri="{FF2B5EF4-FFF2-40B4-BE49-F238E27FC236}">
                  <a16:creationId xmlns:a16="http://schemas.microsoft.com/office/drawing/2014/main" id="{6918BC3D-5AB9-DBC0-1D63-EDF1E963733C}"/>
                </a:ext>
              </a:extLst>
            </p:cNvPr>
            <p:cNvSpPr>
              <a:spLocks noChangeArrowheads="1"/>
            </p:cNvSpPr>
            <p:nvPr/>
          </p:nvSpPr>
          <p:spPr bwMode="auto">
            <a:xfrm>
              <a:off x="88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2" name="Oval 82">
              <a:extLst>
                <a:ext uri="{FF2B5EF4-FFF2-40B4-BE49-F238E27FC236}">
                  <a16:creationId xmlns:a16="http://schemas.microsoft.com/office/drawing/2014/main" id="{30D99FBF-CD85-0714-B01C-C2934E8A648E}"/>
                </a:ext>
              </a:extLst>
            </p:cNvPr>
            <p:cNvSpPr>
              <a:spLocks noChangeArrowheads="1"/>
            </p:cNvSpPr>
            <p:nvPr/>
          </p:nvSpPr>
          <p:spPr bwMode="auto">
            <a:xfrm>
              <a:off x="1066"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3" name="Oval 83">
              <a:extLst>
                <a:ext uri="{FF2B5EF4-FFF2-40B4-BE49-F238E27FC236}">
                  <a16:creationId xmlns:a16="http://schemas.microsoft.com/office/drawing/2014/main" id="{62147760-89BC-BF47-0439-00A8177F3C37}"/>
                </a:ext>
              </a:extLst>
            </p:cNvPr>
            <p:cNvSpPr>
              <a:spLocks noChangeArrowheads="1"/>
            </p:cNvSpPr>
            <p:nvPr/>
          </p:nvSpPr>
          <p:spPr bwMode="auto">
            <a:xfrm>
              <a:off x="1248"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4" name="Oval 84">
              <a:extLst>
                <a:ext uri="{FF2B5EF4-FFF2-40B4-BE49-F238E27FC236}">
                  <a16:creationId xmlns:a16="http://schemas.microsoft.com/office/drawing/2014/main" id="{377E7766-DF93-3946-BA60-6F15C6A5692A}"/>
                </a:ext>
              </a:extLst>
            </p:cNvPr>
            <p:cNvSpPr>
              <a:spLocks noChangeArrowheads="1"/>
            </p:cNvSpPr>
            <p:nvPr/>
          </p:nvSpPr>
          <p:spPr bwMode="auto">
            <a:xfrm>
              <a:off x="1429"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5" name="Oval 85">
              <a:extLst>
                <a:ext uri="{FF2B5EF4-FFF2-40B4-BE49-F238E27FC236}">
                  <a16:creationId xmlns:a16="http://schemas.microsoft.com/office/drawing/2014/main" id="{5E952285-0D66-F174-F079-9B9EC9AE4037}"/>
                </a:ext>
              </a:extLst>
            </p:cNvPr>
            <p:cNvSpPr>
              <a:spLocks noChangeArrowheads="1"/>
            </p:cNvSpPr>
            <p:nvPr/>
          </p:nvSpPr>
          <p:spPr bwMode="auto">
            <a:xfrm>
              <a:off x="1611"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6" name="Oval 86">
              <a:extLst>
                <a:ext uri="{FF2B5EF4-FFF2-40B4-BE49-F238E27FC236}">
                  <a16:creationId xmlns:a16="http://schemas.microsoft.com/office/drawing/2014/main" id="{BFE62550-7114-A552-9278-91ED8E03D7D0}"/>
                </a:ext>
              </a:extLst>
            </p:cNvPr>
            <p:cNvSpPr>
              <a:spLocks noChangeArrowheads="1"/>
            </p:cNvSpPr>
            <p:nvPr/>
          </p:nvSpPr>
          <p:spPr bwMode="auto">
            <a:xfrm>
              <a:off x="1792"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7" name="Oval 87">
              <a:extLst>
                <a:ext uri="{FF2B5EF4-FFF2-40B4-BE49-F238E27FC236}">
                  <a16:creationId xmlns:a16="http://schemas.microsoft.com/office/drawing/2014/main" id="{9E414519-06DE-BA74-B857-F805FB5FF596}"/>
                </a:ext>
              </a:extLst>
            </p:cNvPr>
            <p:cNvSpPr>
              <a:spLocks noChangeArrowheads="1"/>
            </p:cNvSpPr>
            <p:nvPr/>
          </p:nvSpPr>
          <p:spPr bwMode="auto">
            <a:xfrm>
              <a:off x="197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28" name="Oval 88">
              <a:extLst>
                <a:ext uri="{FF2B5EF4-FFF2-40B4-BE49-F238E27FC236}">
                  <a16:creationId xmlns:a16="http://schemas.microsoft.com/office/drawing/2014/main" id="{410BDECA-F5B3-D3DD-375C-BDEE93D2690C}"/>
                </a:ext>
              </a:extLst>
            </p:cNvPr>
            <p:cNvSpPr>
              <a:spLocks noChangeArrowheads="1"/>
            </p:cNvSpPr>
            <p:nvPr/>
          </p:nvSpPr>
          <p:spPr bwMode="auto">
            <a:xfrm>
              <a:off x="2154" y="935"/>
              <a:ext cx="272" cy="2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419929" name="Oval 89">
            <a:extLst>
              <a:ext uri="{FF2B5EF4-FFF2-40B4-BE49-F238E27FC236}">
                <a16:creationId xmlns:a16="http://schemas.microsoft.com/office/drawing/2014/main" id="{7DF52DFD-08BA-B7E8-F44F-A150574830D4}"/>
              </a:ext>
            </a:extLst>
          </p:cNvPr>
          <p:cNvSpPr>
            <a:spLocks noChangeArrowheads="1"/>
          </p:cNvSpPr>
          <p:nvPr/>
        </p:nvSpPr>
        <p:spPr bwMode="auto">
          <a:xfrm>
            <a:off x="2341563" y="4149725"/>
            <a:ext cx="358775" cy="8636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0" name="Rectangle 90">
            <a:extLst>
              <a:ext uri="{FF2B5EF4-FFF2-40B4-BE49-F238E27FC236}">
                <a16:creationId xmlns:a16="http://schemas.microsoft.com/office/drawing/2014/main" id="{61A9EAF4-B05C-FF8E-A6C6-28C6B1C6B3F4}"/>
              </a:ext>
            </a:extLst>
          </p:cNvPr>
          <p:cNvSpPr>
            <a:spLocks noChangeArrowheads="1"/>
          </p:cNvSpPr>
          <p:nvPr/>
        </p:nvSpPr>
        <p:spPr bwMode="auto">
          <a:xfrm>
            <a:off x="538163" y="5664200"/>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1" name="Rectangle 91">
            <a:extLst>
              <a:ext uri="{FF2B5EF4-FFF2-40B4-BE49-F238E27FC236}">
                <a16:creationId xmlns:a16="http://schemas.microsoft.com/office/drawing/2014/main" id="{A1727FEF-0081-2271-34BF-97583DAA99DC}"/>
              </a:ext>
            </a:extLst>
          </p:cNvPr>
          <p:cNvSpPr>
            <a:spLocks noChangeArrowheads="1"/>
          </p:cNvSpPr>
          <p:nvPr/>
        </p:nvSpPr>
        <p:spPr bwMode="auto">
          <a:xfrm>
            <a:off x="538163" y="5735638"/>
            <a:ext cx="3384550" cy="714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2" name="Rectangle 92">
            <a:extLst>
              <a:ext uri="{FF2B5EF4-FFF2-40B4-BE49-F238E27FC236}">
                <a16:creationId xmlns:a16="http://schemas.microsoft.com/office/drawing/2014/main" id="{21B0CDE5-4774-B716-E9DF-221438EF2852}"/>
              </a:ext>
            </a:extLst>
          </p:cNvPr>
          <p:cNvSpPr>
            <a:spLocks noChangeArrowheads="1"/>
          </p:cNvSpPr>
          <p:nvPr/>
        </p:nvSpPr>
        <p:spPr bwMode="auto">
          <a:xfrm>
            <a:off x="538163" y="580707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3" name="Rectangle 93">
            <a:extLst>
              <a:ext uri="{FF2B5EF4-FFF2-40B4-BE49-F238E27FC236}">
                <a16:creationId xmlns:a16="http://schemas.microsoft.com/office/drawing/2014/main" id="{8B6E4C1A-C02F-E718-64EC-288E8F5CE8AF}"/>
              </a:ext>
            </a:extLst>
          </p:cNvPr>
          <p:cNvSpPr>
            <a:spLocks noChangeArrowheads="1"/>
          </p:cNvSpPr>
          <p:nvPr/>
        </p:nvSpPr>
        <p:spPr bwMode="auto">
          <a:xfrm>
            <a:off x="538163" y="5880100"/>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4" name="Rectangle 94">
            <a:extLst>
              <a:ext uri="{FF2B5EF4-FFF2-40B4-BE49-F238E27FC236}">
                <a16:creationId xmlns:a16="http://schemas.microsoft.com/office/drawing/2014/main" id="{1C55D78F-32E1-6A85-255C-32533D209474}"/>
              </a:ext>
            </a:extLst>
          </p:cNvPr>
          <p:cNvSpPr>
            <a:spLocks noChangeArrowheads="1"/>
          </p:cNvSpPr>
          <p:nvPr/>
        </p:nvSpPr>
        <p:spPr bwMode="auto">
          <a:xfrm>
            <a:off x="538163" y="5951538"/>
            <a:ext cx="3384550" cy="714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5" name="Rectangle 95">
            <a:extLst>
              <a:ext uri="{FF2B5EF4-FFF2-40B4-BE49-F238E27FC236}">
                <a16:creationId xmlns:a16="http://schemas.microsoft.com/office/drawing/2014/main" id="{F1DADF67-5226-FA25-A0D0-0081DC7502BD}"/>
              </a:ext>
            </a:extLst>
          </p:cNvPr>
          <p:cNvSpPr>
            <a:spLocks noChangeArrowheads="1"/>
          </p:cNvSpPr>
          <p:nvPr/>
        </p:nvSpPr>
        <p:spPr bwMode="auto">
          <a:xfrm>
            <a:off x="538163" y="602297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6" name="Rectangle 96">
            <a:extLst>
              <a:ext uri="{FF2B5EF4-FFF2-40B4-BE49-F238E27FC236}">
                <a16:creationId xmlns:a16="http://schemas.microsoft.com/office/drawing/2014/main" id="{0AE68DB3-D15F-2525-8180-14A43B62652C}"/>
              </a:ext>
            </a:extLst>
          </p:cNvPr>
          <p:cNvSpPr>
            <a:spLocks noChangeArrowheads="1"/>
          </p:cNvSpPr>
          <p:nvPr/>
        </p:nvSpPr>
        <p:spPr bwMode="auto">
          <a:xfrm>
            <a:off x="538163" y="6022975"/>
            <a:ext cx="3384550"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7" name="Rectangle 97">
            <a:extLst>
              <a:ext uri="{FF2B5EF4-FFF2-40B4-BE49-F238E27FC236}">
                <a16:creationId xmlns:a16="http://schemas.microsoft.com/office/drawing/2014/main" id="{35ACD39E-3E9D-0AFC-4A2A-386659C1AD48}"/>
              </a:ext>
            </a:extLst>
          </p:cNvPr>
          <p:cNvSpPr>
            <a:spLocks noChangeArrowheads="1"/>
          </p:cNvSpPr>
          <p:nvPr/>
        </p:nvSpPr>
        <p:spPr bwMode="auto">
          <a:xfrm>
            <a:off x="538163" y="5591175"/>
            <a:ext cx="1152525" cy="714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8" name="Oval 98">
            <a:extLst>
              <a:ext uri="{FF2B5EF4-FFF2-40B4-BE49-F238E27FC236}">
                <a16:creationId xmlns:a16="http://schemas.microsoft.com/office/drawing/2014/main" id="{151C51FA-50A7-4B3B-0C38-0D715129F304}"/>
              </a:ext>
            </a:extLst>
          </p:cNvPr>
          <p:cNvSpPr>
            <a:spLocks noChangeArrowheads="1"/>
          </p:cNvSpPr>
          <p:nvPr/>
        </p:nvSpPr>
        <p:spPr bwMode="auto">
          <a:xfrm rot="3366125">
            <a:off x="2030413" y="4776788"/>
            <a:ext cx="114300" cy="1079500"/>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39" name="AutoShape 99">
            <a:extLst>
              <a:ext uri="{FF2B5EF4-FFF2-40B4-BE49-F238E27FC236}">
                <a16:creationId xmlns:a16="http://schemas.microsoft.com/office/drawing/2014/main" id="{713CBDA5-6BAA-E7E1-7BFC-AE884950D852}"/>
              </a:ext>
            </a:extLst>
          </p:cNvPr>
          <p:cNvSpPr>
            <a:spLocks noChangeArrowheads="1"/>
          </p:cNvSpPr>
          <p:nvPr/>
        </p:nvSpPr>
        <p:spPr bwMode="auto">
          <a:xfrm rot="746808">
            <a:off x="8386763" y="3213100"/>
            <a:ext cx="508000" cy="436563"/>
          </a:xfrm>
          <a:prstGeom prst="irregularSeal2">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sz="1200" b="1"/>
              <a:t>ATP</a:t>
            </a:r>
          </a:p>
        </p:txBody>
      </p:sp>
      <p:sp>
        <p:nvSpPr>
          <p:cNvPr id="419940" name="Oval 100">
            <a:extLst>
              <a:ext uri="{FF2B5EF4-FFF2-40B4-BE49-F238E27FC236}">
                <a16:creationId xmlns:a16="http://schemas.microsoft.com/office/drawing/2014/main" id="{5F59E238-9E22-81B4-7097-408E516E5C34}"/>
              </a:ext>
            </a:extLst>
          </p:cNvPr>
          <p:cNvSpPr>
            <a:spLocks noChangeArrowheads="1"/>
          </p:cNvSpPr>
          <p:nvPr/>
        </p:nvSpPr>
        <p:spPr bwMode="auto">
          <a:xfrm>
            <a:off x="3205163" y="44450"/>
            <a:ext cx="431800"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9941" name="Oval 101">
            <a:extLst>
              <a:ext uri="{FF2B5EF4-FFF2-40B4-BE49-F238E27FC236}">
                <a16:creationId xmlns:a16="http://schemas.microsoft.com/office/drawing/2014/main" id="{3C9C7BCA-ABE2-96B6-A37C-2F5197D31F3B}"/>
              </a:ext>
            </a:extLst>
          </p:cNvPr>
          <p:cNvSpPr>
            <a:spLocks noChangeArrowheads="1"/>
          </p:cNvSpPr>
          <p:nvPr/>
        </p:nvSpPr>
        <p:spPr bwMode="auto">
          <a:xfrm>
            <a:off x="2700338" y="4221163"/>
            <a:ext cx="792162" cy="215900"/>
          </a:xfrm>
          <a:prstGeom prst="ellipse">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ADP</a:t>
            </a:r>
          </a:p>
        </p:txBody>
      </p:sp>
      <p:sp>
        <p:nvSpPr>
          <p:cNvPr id="419942" name="Oval 102">
            <a:extLst>
              <a:ext uri="{FF2B5EF4-FFF2-40B4-BE49-F238E27FC236}">
                <a16:creationId xmlns:a16="http://schemas.microsoft.com/office/drawing/2014/main" id="{02B731B2-01B4-41F5-AB48-06DD5880C5EC}"/>
              </a:ext>
            </a:extLst>
          </p:cNvPr>
          <p:cNvSpPr>
            <a:spLocks noChangeArrowheads="1"/>
          </p:cNvSpPr>
          <p:nvPr/>
        </p:nvSpPr>
        <p:spPr bwMode="auto">
          <a:xfrm>
            <a:off x="2700338" y="4510088"/>
            <a:ext cx="574675" cy="287337"/>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P</a:t>
            </a:r>
            <a:r>
              <a:rPr lang="fr-FR" altLang="fr-FR" b="1" baseline="-25000"/>
              <a:t>i</a:t>
            </a:r>
          </a:p>
        </p:txBody>
      </p:sp>
      <p:sp>
        <p:nvSpPr>
          <p:cNvPr id="419943" name="Oval 103">
            <a:extLst>
              <a:ext uri="{FF2B5EF4-FFF2-40B4-BE49-F238E27FC236}">
                <a16:creationId xmlns:a16="http://schemas.microsoft.com/office/drawing/2014/main" id="{970F580D-D8BD-7165-E0FA-82ABF1C58C60}"/>
              </a:ext>
            </a:extLst>
          </p:cNvPr>
          <p:cNvSpPr>
            <a:spLocks noChangeArrowheads="1"/>
          </p:cNvSpPr>
          <p:nvPr/>
        </p:nvSpPr>
        <p:spPr bwMode="auto">
          <a:xfrm>
            <a:off x="611188" y="4508500"/>
            <a:ext cx="1439862" cy="719138"/>
          </a:xfrm>
          <a:prstGeom prst="ellipse">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sz="1600">
                <a:latin typeface="Times New Roman" panose="02020603050405020304" pitchFamily="18" charset="0"/>
                <a:cs typeface="Times New Roman" panose="02020603050405020304" pitchFamily="18" charset="0"/>
              </a:rPr>
              <a:t>Hydrolyse de</a:t>
            </a:r>
          </a:p>
          <a:p>
            <a:pPr algn="ctr"/>
            <a:r>
              <a:rPr lang="fr-FR" altLang="fr-FR" sz="1600">
                <a:latin typeface="Times New Roman" panose="02020603050405020304" pitchFamily="18" charset="0"/>
                <a:cs typeface="Times New Roman" panose="02020603050405020304" pitchFamily="18" charset="0"/>
              </a:rPr>
              <a:t>l’ATP</a:t>
            </a:r>
          </a:p>
        </p:txBody>
      </p:sp>
      <p:sp>
        <p:nvSpPr>
          <p:cNvPr id="419944" name="Line 104">
            <a:extLst>
              <a:ext uri="{FF2B5EF4-FFF2-40B4-BE49-F238E27FC236}">
                <a16:creationId xmlns:a16="http://schemas.microsoft.com/office/drawing/2014/main" id="{78017F19-A942-92FD-13B8-AD5CD7E9CBAB}"/>
              </a:ext>
            </a:extLst>
          </p:cNvPr>
          <p:cNvSpPr>
            <a:spLocks noChangeShapeType="1"/>
          </p:cNvSpPr>
          <p:nvPr/>
        </p:nvSpPr>
        <p:spPr bwMode="auto">
          <a:xfrm flipH="1">
            <a:off x="4643438" y="476250"/>
            <a:ext cx="647700" cy="0"/>
          </a:xfrm>
          <a:prstGeom prst="line">
            <a:avLst/>
          </a:prstGeom>
          <a:noFill/>
          <a:ln w="508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9945" name="Text Box 105">
            <a:extLst>
              <a:ext uri="{FF2B5EF4-FFF2-40B4-BE49-F238E27FC236}">
                <a16:creationId xmlns:a16="http://schemas.microsoft.com/office/drawing/2014/main" id="{FC301E29-933E-C8CD-A06C-F028B51057F0}"/>
              </a:ext>
            </a:extLst>
          </p:cNvPr>
          <p:cNvSpPr txBox="1">
            <a:spLocks noChangeArrowheads="1"/>
          </p:cNvSpPr>
          <p:nvPr/>
        </p:nvSpPr>
        <p:spPr bwMode="auto">
          <a:xfrm>
            <a:off x="36513" y="2632075"/>
            <a:ext cx="3862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i="1" u="sng">
                <a:latin typeface="Times New Roman" panose="02020603050405020304" pitchFamily="18" charset="0"/>
                <a:cs typeface="Times New Roman" panose="02020603050405020304" pitchFamily="18" charset="0"/>
              </a:rPr>
              <a:t>1)</a:t>
            </a:r>
            <a:r>
              <a:rPr lang="fr-FR" altLang="fr-FR" sz="1600" i="1">
                <a:latin typeface="Times New Roman" panose="02020603050405020304" pitchFamily="18" charset="0"/>
                <a:cs typeface="Times New Roman" panose="02020603050405020304" pitchFamily="18" charset="0"/>
              </a:rPr>
              <a:t> La tête de myosine se lie à l’actine</a:t>
            </a:r>
          </a:p>
        </p:txBody>
      </p:sp>
      <p:sp>
        <p:nvSpPr>
          <p:cNvPr id="419946" name="Text Box 106">
            <a:extLst>
              <a:ext uri="{FF2B5EF4-FFF2-40B4-BE49-F238E27FC236}">
                <a16:creationId xmlns:a16="http://schemas.microsoft.com/office/drawing/2014/main" id="{9EF5A676-7D4E-4C24-ADB3-C5363EB6FAA0}"/>
              </a:ext>
            </a:extLst>
          </p:cNvPr>
          <p:cNvSpPr txBox="1">
            <a:spLocks noChangeArrowheads="1"/>
          </p:cNvSpPr>
          <p:nvPr/>
        </p:nvSpPr>
        <p:spPr bwMode="auto">
          <a:xfrm>
            <a:off x="5580063" y="2560638"/>
            <a:ext cx="36004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i="1" u="sng">
                <a:latin typeface="Times New Roman" panose="02020603050405020304" pitchFamily="18" charset="0"/>
                <a:cs typeface="Times New Roman" panose="02020603050405020304" pitchFamily="18" charset="0"/>
              </a:rPr>
              <a:t>2)</a:t>
            </a:r>
            <a:r>
              <a:rPr lang="fr-FR" altLang="fr-FR" sz="1600" i="1">
                <a:latin typeface="Times New Roman" panose="02020603050405020304" pitchFamily="18" charset="0"/>
                <a:cs typeface="Times New Roman" panose="02020603050405020304" pitchFamily="18" charset="0"/>
              </a:rPr>
              <a:t> Phase active: la tête de myosine pivote et se replie en tirant l’actine</a:t>
            </a:r>
          </a:p>
        </p:txBody>
      </p:sp>
      <p:sp>
        <p:nvSpPr>
          <p:cNvPr id="419947" name="Text Box 107">
            <a:extLst>
              <a:ext uri="{FF2B5EF4-FFF2-40B4-BE49-F238E27FC236}">
                <a16:creationId xmlns:a16="http://schemas.microsoft.com/office/drawing/2014/main" id="{9D3CB3A8-0B3E-6E45-A70D-80F9EDFAACA8}"/>
              </a:ext>
            </a:extLst>
          </p:cNvPr>
          <p:cNvSpPr txBox="1">
            <a:spLocks noChangeArrowheads="1"/>
          </p:cNvSpPr>
          <p:nvPr/>
        </p:nvSpPr>
        <p:spPr bwMode="auto">
          <a:xfrm>
            <a:off x="4787900" y="6161088"/>
            <a:ext cx="4032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i="1" u="sng">
                <a:latin typeface="Times New Roman" panose="02020603050405020304" pitchFamily="18" charset="0"/>
                <a:cs typeface="Times New Roman" panose="02020603050405020304" pitchFamily="18" charset="0"/>
              </a:rPr>
              <a:t>3)</a:t>
            </a:r>
            <a:r>
              <a:rPr lang="fr-FR" altLang="fr-FR" sz="1600" i="1">
                <a:latin typeface="Times New Roman" panose="02020603050405020304" pitchFamily="18" charset="0"/>
                <a:cs typeface="Times New Roman" panose="02020603050405020304" pitchFamily="18" charset="0"/>
              </a:rPr>
              <a:t> Détachement de la tête de myosine pendant qu’une nouvelle molécule d’ATP s’y attache</a:t>
            </a:r>
          </a:p>
        </p:txBody>
      </p:sp>
      <p:sp>
        <p:nvSpPr>
          <p:cNvPr id="419948" name="Text Box 108">
            <a:extLst>
              <a:ext uri="{FF2B5EF4-FFF2-40B4-BE49-F238E27FC236}">
                <a16:creationId xmlns:a16="http://schemas.microsoft.com/office/drawing/2014/main" id="{1A86ABAE-1114-339B-D25A-2D111735F035}"/>
              </a:ext>
            </a:extLst>
          </p:cNvPr>
          <p:cNvSpPr txBox="1">
            <a:spLocks noChangeArrowheads="1"/>
          </p:cNvSpPr>
          <p:nvPr/>
        </p:nvSpPr>
        <p:spPr bwMode="auto">
          <a:xfrm>
            <a:off x="36513" y="6064250"/>
            <a:ext cx="386238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b="1" i="1" u="sng">
                <a:latin typeface="Times New Roman" panose="02020603050405020304" pitchFamily="18" charset="0"/>
                <a:cs typeface="Times New Roman" panose="02020603050405020304" pitchFamily="18" charset="0"/>
              </a:rPr>
              <a:t>4)</a:t>
            </a:r>
            <a:r>
              <a:rPr lang="fr-FR" altLang="fr-FR" sz="1600" i="1">
                <a:latin typeface="Times New Roman" panose="02020603050405020304" pitchFamily="18" charset="0"/>
                <a:cs typeface="Times New Roman" panose="02020603050405020304" pitchFamily="18" charset="0"/>
              </a:rPr>
              <a:t> Mise sous tension de la tête de myosine quand l’ATP est dissocié en ADP et P</a:t>
            </a:r>
            <a:r>
              <a:rPr lang="fr-FR" altLang="fr-FR" sz="1600" i="1" baseline="-25000">
                <a:latin typeface="Times New Roman" panose="02020603050405020304" pitchFamily="18" charset="0"/>
                <a:cs typeface="Times New Roman" panose="02020603050405020304" pitchFamily="18" charset="0"/>
              </a:rPr>
              <a:t>i</a:t>
            </a:r>
          </a:p>
        </p:txBody>
      </p:sp>
      <p:sp>
        <p:nvSpPr>
          <p:cNvPr id="419949" name="Text Box 109">
            <a:extLst>
              <a:ext uri="{FF2B5EF4-FFF2-40B4-BE49-F238E27FC236}">
                <a16:creationId xmlns:a16="http://schemas.microsoft.com/office/drawing/2014/main" id="{E011E03C-651F-98AA-160B-90C98C379101}"/>
              </a:ext>
            </a:extLst>
          </p:cNvPr>
          <p:cNvSpPr txBox="1">
            <a:spLocks noChangeArrowheads="1"/>
          </p:cNvSpPr>
          <p:nvPr/>
        </p:nvSpPr>
        <p:spPr bwMode="auto">
          <a:xfrm>
            <a:off x="0" y="549275"/>
            <a:ext cx="16938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1600" b="1">
                <a:latin typeface="Times New Roman" panose="02020603050405020304" pitchFamily="18" charset="0"/>
                <a:cs typeface="Times New Roman" panose="02020603050405020304" pitchFamily="18" charset="0"/>
              </a:rPr>
              <a:t>Tête de myosine: configuration haute énergie</a:t>
            </a:r>
          </a:p>
        </p:txBody>
      </p:sp>
      <p:sp>
        <p:nvSpPr>
          <p:cNvPr id="419950" name="Text Box 110">
            <a:extLst>
              <a:ext uri="{FF2B5EF4-FFF2-40B4-BE49-F238E27FC236}">
                <a16:creationId xmlns:a16="http://schemas.microsoft.com/office/drawing/2014/main" id="{8630A4A5-C68B-1B90-1049-B08EB075AC03}"/>
              </a:ext>
            </a:extLst>
          </p:cNvPr>
          <p:cNvSpPr txBox="1">
            <a:spLocks noChangeArrowheads="1"/>
          </p:cNvSpPr>
          <p:nvPr/>
        </p:nvSpPr>
        <p:spPr bwMode="auto">
          <a:xfrm>
            <a:off x="7416800" y="1125538"/>
            <a:ext cx="16938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1600" b="1">
                <a:latin typeface="Times New Roman" panose="02020603050405020304" pitchFamily="18" charset="0"/>
                <a:cs typeface="Times New Roman" panose="02020603050405020304" pitchFamily="18" charset="0"/>
              </a:rPr>
              <a:t>Libération d’ADP et de P</a:t>
            </a:r>
            <a:r>
              <a:rPr lang="fr-FR" altLang="fr-FR" sz="1600" b="1" baseline="-25000">
                <a:latin typeface="Times New Roman" panose="02020603050405020304" pitchFamily="18" charset="0"/>
                <a:cs typeface="Times New Roman" panose="02020603050405020304" pitchFamily="18" charset="0"/>
              </a:rPr>
              <a:t>i</a:t>
            </a:r>
          </a:p>
        </p:txBody>
      </p:sp>
      <p:sp>
        <p:nvSpPr>
          <p:cNvPr id="419951" name="Text Box 111">
            <a:extLst>
              <a:ext uri="{FF2B5EF4-FFF2-40B4-BE49-F238E27FC236}">
                <a16:creationId xmlns:a16="http://schemas.microsoft.com/office/drawing/2014/main" id="{4450765F-FF01-4312-0E94-5F0CEB5BB759}"/>
              </a:ext>
            </a:extLst>
          </p:cNvPr>
          <p:cNvSpPr txBox="1">
            <a:spLocks noChangeArrowheads="1"/>
          </p:cNvSpPr>
          <p:nvPr/>
        </p:nvSpPr>
        <p:spPr bwMode="auto">
          <a:xfrm>
            <a:off x="7345363" y="4725988"/>
            <a:ext cx="169068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1600" b="1">
                <a:latin typeface="Times New Roman" panose="02020603050405020304" pitchFamily="18" charset="0"/>
                <a:cs typeface="Times New Roman" panose="02020603050405020304" pitchFamily="18" charset="0"/>
              </a:rPr>
              <a:t>Tête de myosine: configuration basse énergie</a:t>
            </a:r>
          </a:p>
        </p:txBody>
      </p:sp>
      <p:sp>
        <p:nvSpPr>
          <p:cNvPr id="419952" name="Freeform 112">
            <a:extLst>
              <a:ext uri="{FF2B5EF4-FFF2-40B4-BE49-F238E27FC236}">
                <a16:creationId xmlns:a16="http://schemas.microsoft.com/office/drawing/2014/main" id="{72C42C8D-1155-6021-1878-0DDCD45735FC}"/>
              </a:ext>
            </a:extLst>
          </p:cNvPr>
          <p:cNvSpPr>
            <a:spLocks/>
          </p:cNvSpPr>
          <p:nvPr/>
        </p:nvSpPr>
        <p:spPr bwMode="auto">
          <a:xfrm>
            <a:off x="2125663" y="4652963"/>
            <a:ext cx="69850" cy="360362"/>
          </a:xfrm>
          <a:custGeom>
            <a:avLst/>
            <a:gdLst>
              <a:gd name="T0" fmla="*/ 45 w 45"/>
              <a:gd name="T1" fmla="*/ 227 h 227"/>
              <a:gd name="T2" fmla="*/ 0 w 45"/>
              <a:gd name="T3" fmla="*/ 136 h 227"/>
              <a:gd name="T4" fmla="*/ 45 w 45"/>
              <a:gd name="T5" fmla="*/ 0 h 227"/>
            </a:gdLst>
            <a:ahLst/>
            <a:cxnLst>
              <a:cxn ang="0">
                <a:pos x="T0" y="T1"/>
              </a:cxn>
              <a:cxn ang="0">
                <a:pos x="T2" y="T3"/>
              </a:cxn>
              <a:cxn ang="0">
                <a:pos x="T4" y="T5"/>
              </a:cxn>
            </a:cxnLst>
            <a:rect l="0" t="0" r="r" b="b"/>
            <a:pathLst>
              <a:path w="45" h="227">
                <a:moveTo>
                  <a:pt x="45" y="227"/>
                </a:moveTo>
                <a:cubicBezTo>
                  <a:pt x="22" y="200"/>
                  <a:pt x="0" y="174"/>
                  <a:pt x="0" y="136"/>
                </a:cubicBezTo>
                <a:cubicBezTo>
                  <a:pt x="0" y="98"/>
                  <a:pt x="38" y="30"/>
                  <a:pt x="45" y="0"/>
                </a:cubicBezTo>
              </a:path>
            </a:pathLst>
          </a:custGeom>
          <a:noFill/>
          <a:ln w="381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9953" name="Freeform 113">
            <a:extLst>
              <a:ext uri="{FF2B5EF4-FFF2-40B4-BE49-F238E27FC236}">
                <a16:creationId xmlns:a16="http://schemas.microsoft.com/office/drawing/2014/main" id="{9B56EBC3-9534-A6CC-AC92-9A2298D94BDC}"/>
              </a:ext>
            </a:extLst>
          </p:cNvPr>
          <p:cNvSpPr>
            <a:spLocks/>
          </p:cNvSpPr>
          <p:nvPr/>
        </p:nvSpPr>
        <p:spPr bwMode="auto">
          <a:xfrm flipH="1">
            <a:off x="7164388" y="1700213"/>
            <a:ext cx="73025" cy="360362"/>
          </a:xfrm>
          <a:custGeom>
            <a:avLst/>
            <a:gdLst>
              <a:gd name="T0" fmla="*/ 45 w 45"/>
              <a:gd name="T1" fmla="*/ 227 h 227"/>
              <a:gd name="T2" fmla="*/ 0 w 45"/>
              <a:gd name="T3" fmla="*/ 136 h 227"/>
              <a:gd name="T4" fmla="*/ 45 w 45"/>
              <a:gd name="T5" fmla="*/ 0 h 227"/>
            </a:gdLst>
            <a:ahLst/>
            <a:cxnLst>
              <a:cxn ang="0">
                <a:pos x="T0" y="T1"/>
              </a:cxn>
              <a:cxn ang="0">
                <a:pos x="T2" y="T3"/>
              </a:cxn>
              <a:cxn ang="0">
                <a:pos x="T4" y="T5"/>
              </a:cxn>
            </a:cxnLst>
            <a:rect l="0" t="0" r="r" b="b"/>
            <a:pathLst>
              <a:path w="45" h="227">
                <a:moveTo>
                  <a:pt x="45" y="227"/>
                </a:moveTo>
                <a:cubicBezTo>
                  <a:pt x="22" y="200"/>
                  <a:pt x="0" y="174"/>
                  <a:pt x="0" y="136"/>
                </a:cubicBezTo>
                <a:cubicBezTo>
                  <a:pt x="0" y="98"/>
                  <a:pt x="38" y="30"/>
                  <a:pt x="45" y="0"/>
                </a:cubicBezTo>
              </a:path>
            </a:pathLst>
          </a:custGeom>
          <a:noFill/>
          <a:ln w="38100">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9954" name="Line 114">
            <a:extLst>
              <a:ext uri="{FF2B5EF4-FFF2-40B4-BE49-F238E27FC236}">
                <a16:creationId xmlns:a16="http://schemas.microsoft.com/office/drawing/2014/main" id="{F9A639F0-FFFC-BB78-2B54-D8804B010247}"/>
              </a:ext>
            </a:extLst>
          </p:cNvPr>
          <p:cNvSpPr>
            <a:spLocks noChangeShapeType="1"/>
          </p:cNvSpPr>
          <p:nvPr/>
        </p:nvSpPr>
        <p:spPr bwMode="auto">
          <a:xfrm flipV="1">
            <a:off x="1979613" y="549275"/>
            <a:ext cx="0" cy="358775"/>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9955" name="Line 115">
            <a:extLst>
              <a:ext uri="{FF2B5EF4-FFF2-40B4-BE49-F238E27FC236}">
                <a16:creationId xmlns:a16="http://schemas.microsoft.com/office/drawing/2014/main" id="{4216A461-877D-3DCC-A522-B06AB28A0C99}"/>
              </a:ext>
            </a:extLst>
          </p:cNvPr>
          <p:cNvSpPr>
            <a:spLocks noChangeShapeType="1"/>
          </p:cNvSpPr>
          <p:nvPr/>
        </p:nvSpPr>
        <p:spPr bwMode="auto">
          <a:xfrm>
            <a:off x="0" y="3357563"/>
            <a:ext cx="9144000"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9956" name="Line 116">
            <a:extLst>
              <a:ext uri="{FF2B5EF4-FFF2-40B4-BE49-F238E27FC236}">
                <a16:creationId xmlns:a16="http://schemas.microsoft.com/office/drawing/2014/main" id="{6C8830E3-3B0A-1A9B-6C07-84AF433D9362}"/>
              </a:ext>
            </a:extLst>
          </p:cNvPr>
          <p:cNvSpPr>
            <a:spLocks noChangeShapeType="1"/>
          </p:cNvSpPr>
          <p:nvPr/>
        </p:nvSpPr>
        <p:spPr bwMode="auto">
          <a:xfrm>
            <a:off x="4140200" y="0"/>
            <a:ext cx="0" cy="6784975"/>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8" name="Picture 4">
            <a:extLst>
              <a:ext uri="{FF2B5EF4-FFF2-40B4-BE49-F238E27FC236}">
                <a16:creationId xmlns:a16="http://schemas.microsoft.com/office/drawing/2014/main" id="{E082158D-F180-1768-3729-996AD242B6D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14450"/>
            <a:ext cx="71628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20869" name="Text Box 5">
            <a:extLst>
              <a:ext uri="{FF2B5EF4-FFF2-40B4-BE49-F238E27FC236}">
                <a16:creationId xmlns:a16="http://schemas.microsoft.com/office/drawing/2014/main" id="{A70FEA9B-338C-FB80-6B45-10EE327EBA16}"/>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La contraction musculaire – le raccourcissement des sarcomères</a:t>
            </a:r>
          </a:p>
        </p:txBody>
      </p:sp>
      <p:sp>
        <p:nvSpPr>
          <p:cNvPr id="420870" name="Text Box 6">
            <a:extLst>
              <a:ext uri="{FF2B5EF4-FFF2-40B4-BE49-F238E27FC236}">
                <a16:creationId xmlns:a16="http://schemas.microsoft.com/office/drawing/2014/main" id="{4F8082C6-F9C5-3CA3-26F6-0B0416550A4F}"/>
              </a:ext>
            </a:extLst>
          </p:cNvPr>
          <p:cNvSpPr txBox="1">
            <a:spLocks noChangeArrowheads="1"/>
          </p:cNvSpPr>
          <p:nvPr/>
        </p:nvSpPr>
        <p:spPr bwMode="auto">
          <a:xfrm>
            <a:off x="1476375" y="765175"/>
            <a:ext cx="633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Glissement de l’actine sur la myosine</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2" name="Rectangle 4">
            <a:extLst>
              <a:ext uri="{FF2B5EF4-FFF2-40B4-BE49-F238E27FC236}">
                <a16:creationId xmlns:a16="http://schemas.microsoft.com/office/drawing/2014/main" id="{DDDADCDF-6670-83AC-23EF-BE003EC4CBB2}"/>
              </a:ext>
            </a:extLst>
          </p:cNvPr>
          <p:cNvSpPr>
            <a:spLocks noChangeArrowheads="1"/>
          </p:cNvSpPr>
          <p:nvPr/>
        </p:nvSpPr>
        <p:spPr bwMode="auto">
          <a:xfrm>
            <a:off x="228600" y="1304925"/>
            <a:ext cx="8686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2600">
                <a:cs typeface="Times New Roman" panose="02020603050405020304" pitchFamily="18" charset="0"/>
              </a:rPr>
              <a:t>dégradation d’ATP</a:t>
            </a:r>
            <a:r>
              <a:rPr lang="fr-FR" altLang="fr-FR" sz="2600">
                <a:cs typeface="Times New Roman" panose="02020603050405020304" pitchFamily="18" charset="0"/>
                <a:sym typeface="Wingdings" pitchFamily="2" charset="2"/>
              </a:rPr>
              <a:t></a:t>
            </a:r>
            <a:r>
              <a:rPr lang="fr-FR" altLang="fr-FR" sz="2600">
                <a:cs typeface="Times New Roman" panose="02020603050405020304" pitchFamily="18" charset="0"/>
              </a:rPr>
              <a:t> production d’énergie</a:t>
            </a:r>
          </a:p>
          <a:p>
            <a:pPr algn="just"/>
            <a:endParaRPr lang="fr-FR" altLang="fr-FR" sz="2600">
              <a:cs typeface="Times New Roman" panose="02020603050405020304" pitchFamily="18" charset="0"/>
            </a:endParaRPr>
          </a:p>
          <a:p>
            <a:pPr algn="just"/>
            <a:r>
              <a:rPr lang="fr-FR" altLang="fr-FR" sz="2600">
                <a:cs typeface="Times New Roman" panose="02020603050405020304" pitchFamily="18" charset="0"/>
              </a:rPr>
              <a:t>Cette énergie est convertie en mouvement de la tête de chaque molécule de myosine, qui, ensembles, donnent un micromouvement de glissement des filaments d’actine vers le centre du sarcomère. </a:t>
            </a:r>
          </a:p>
          <a:p>
            <a:pPr algn="just"/>
            <a:endParaRPr lang="fr-FR" altLang="fr-FR" sz="2600">
              <a:cs typeface="Times New Roman" panose="02020603050405020304" pitchFamily="18" charset="0"/>
            </a:endParaRPr>
          </a:p>
          <a:p>
            <a:pPr algn="just"/>
            <a:r>
              <a:rPr lang="fr-FR" altLang="fr-FR" sz="2600">
                <a:cs typeface="Times New Roman" panose="02020603050405020304" pitchFamily="18" charset="0"/>
              </a:rPr>
              <a:t>Sur leur lancée, les têtes de myosine se détachent des sites où elles étaient fixées et vont chercher d’autres sites voisins pour à nouveau les faire glisser</a:t>
            </a:r>
          </a:p>
        </p:txBody>
      </p:sp>
      <p:sp>
        <p:nvSpPr>
          <p:cNvPr id="421893" name="Text Box 5">
            <a:extLst>
              <a:ext uri="{FF2B5EF4-FFF2-40B4-BE49-F238E27FC236}">
                <a16:creationId xmlns:a16="http://schemas.microsoft.com/office/drawing/2014/main" id="{E037129E-E200-17C6-D7B1-266D0BB8D72D}"/>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La contraction musculaire – le raccourcissement des sarcomères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6" name="Text Box 4">
            <a:extLst>
              <a:ext uri="{FF2B5EF4-FFF2-40B4-BE49-F238E27FC236}">
                <a16:creationId xmlns:a16="http://schemas.microsoft.com/office/drawing/2014/main" id="{6F53F6A5-61A1-F9A3-3C3F-2C72C27267FB}"/>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Le relâchement</a:t>
            </a:r>
          </a:p>
        </p:txBody>
      </p:sp>
      <p:sp>
        <p:nvSpPr>
          <p:cNvPr id="422917" name="Rectangle 5">
            <a:extLst>
              <a:ext uri="{FF2B5EF4-FFF2-40B4-BE49-F238E27FC236}">
                <a16:creationId xmlns:a16="http://schemas.microsoft.com/office/drawing/2014/main" id="{E4B62939-8FB7-1A8A-851B-652FB1D92D7F}"/>
              </a:ext>
            </a:extLst>
          </p:cNvPr>
          <p:cNvSpPr>
            <a:spLocks noChangeArrowheads="1"/>
          </p:cNvSpPr>
          <p:nvPr/>
        </p:nvSpPr>
        <p:spPr bwMode="auto">
          <a:xfrm>
            <a:off x="0" y="1557338"/>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3000">
                <a:cs typeface="Times New Roman" panose="02020603050405020304" pitchFamily="18" charset="0"/>
              </a:rPr>
              <a:t>Tant que durent les influx nerveux, ces mécanismes se répètent. </a:t>
            </a:r>
          </a:p>
          <a:p>
            <a:pPr algn="just"/>
            <a:endParaRPr lang="fr-FR" altLang="fr-FR" sz="3000">
              <a:cs typeface="Times New Roman" panose="02020603050405020304" pitchFamily="18" charset="0"/>
            </a:endParaRPr>
          </a:p>
          <a:p>
            <a:pPr algn="just"/>
            <a:endParaRPr lang="fr-FR" altLang="fr-FR" sz="3000">
              <a:cs typeface="Times New Roman" panose="02020603050405020304" pitchFamily="18" charset="0"/>
            </a:endParaRPr>
          </a:p>
          <a:p>
            <a:pPr algn="just"/>
            <a:r>
              <a:rPr lang="fr-FR" altLang="fr-FR" sz="3000">
                <a:cs typeface="Times New Roman" panose="02020603050405020304" pitchFamily="18" charset="0"/>
              </a:rPr>
              <a:t>Lorsque les PA cessent, le Ca</a:t>
            </a:r>
            <a:r>
              <a:rPr lang="fr-FR" altLang="fr-FR" sz="3000" baseline="30000">
                <a:cs typeface="Times New Roman" panose="02020603050405020304" pitchFamily="18" charset="0"/>
              </a:rPr>
              <a:t>2+</a:t>
            </a:r>
            <a:r>
              <a:rPr lang="fr-FR" altLang="fr-FR" sz="3000">
                <a:cs typeface="Times New Roman" panose="02020603050405020304" pitchFamily="18" charset="0"/>
              </a:rPr>
              <a:t> est aspiré par les citernes (pompes à Ca</a:t>
            </a:r>
            <a:r>
              <a:rPr lang="fr-FR" altLang="fr-FR" sz="3000" baseline="30000">
                <a:cs typeface="Times New Roman" panose="02020603050405020304" pitchFamily="18" charset="0"/>
              </a:rPr>
              <a:t>2+</a:t>
            </a:r>
            <a:r>
              <a:rPr lang="fr-FR" altLang="fr-FR" sz="3000">
                <a:cs typeface="Times New Roman" panose="02020603050405020304" pitchFamily="18" charset="0"/>
              </a:rPr>
              <a:t>).</a:t>
            </a:r>
          </a:p>
          <a:p>
            <a:pPr algn="just">
              <a:buFontTx/>
              <a:buNone/>
            </a:pPr>
            <a:r>
              <a:rPr lang="fr-FR" altLang="fr-FR" sz="3000">
                <a:cs typeface="Times New Roman" panose="02020603050405020304" pitchFamily="18" charset="0"/>
              </a:rPr>
              <a:t>		</a:t>
            </a:r>
            <a:r>
              <a:rPr lang="fr-FR" altLang="fr-FR" sz="3000">
                <a:cs typeface="Times New Roman" panose="02020603050405020304" pitchFamily="18" charset="0"/>
                <a:sym typeface="Wingdings" pitchFamily="2" charset="2"/>
              </a:rPr>
              <a:t> </a:t>
            </a:r>
            <a:r>
              <a:rPr lang="fr-FR" altLang="fr-FR" sz="3000">
                <a:cs typeface="Times New Roman" panose="02020603050405020304" pitchFamily="18" charset="0"/>
              </a:rPr>
              <a:t>tropomyosine vient se replacer en position initiale (verrouillage du site de liaison).</a:t>
            </a:r>
            <a:r>
              <a:rPr lang="fr-FR" altLang="fr-FR" sz="3000"/>
              <a:t>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40" name="Picture 4">
            <a:extLst>
              <a:ext uri="{FF2B5EF4-FFF2-40B4-BE49-F238E27FC236}">
                <a16:creationId xmlns:a16="http://schemas.microsoft.com/office/drawing/2014/main" id="{C11B9B90-E2E9-28BA-1B44-F832A8977730}"/>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52400" y="1095375"/>
            <a:ext cx="8839200" cy="5718175"/>
          </a:xfrm>
          <a:prstGeom prst="rect">
            <a:avLst/>
          </a:prstGeom>
          <a:noFill/>
          <a:extLst>
            <a:ext uri="{909E8E84-426E-40DD-AFC4-6F175D3DCCD1}">
              <a14:hiddenFill xmlns:a14="http://schemas.microsoft.com/office/drawing/2010/main">
                <a:solidFill>
                  <a:srgbClr val="FFFFFF"/>
                </a:solidFill>
              </a14:hiddenFill>
            </a:ext>
          </a:extLst>
        </p:spPr>
      </p:pic>
      <p:sp>
        <p:nvSpPr>
          <p:cNvPr id="423941" name="Text Box 5">
            <a:extLst>
              <a:ext uri="{FF2B5EF4-FFF2-40B4-BE49-F238E27FC236}">
                <a16:creationId xmlns:a16="http://schemas.microsoft.com/office/drawing/2014/main" id="{9914CDDC-0257-46F7-F7CE-8EA9C7086198}"/>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Les unités motrices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 Box 2">
            <a:extLst>
              <a:ext uri="{FF2B5EF4-FFF2-40B4-BE49-F238E27FC236}">
                <a16:creationId xmlns:a16="http://schemas.microsoft.com/office/drawing/2014/main" id="{1774AB8C-F41C-2208-D94B-662C31150182}"/>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(8):</a:t>
            </a:r>
          </a:p>
        </p:txBody>
      </p:sp>
      <p:sp>
        <p:nvSpPr>
          <p:cNvPr id="281603" name="Text Box 3">
            <a:extLst>
              <a:ext uri="{FF2B5EF4-FFF2-40B4-BE49-F238E27FC236}">
                <a16:creationId xmlns:a16="http://schemas.microsoft.com/office/drawing/2014/main" id="{E57EC75C-A1B4-6701-5C47-612FF8236190}"/>
              </a:ext>
            </a:extLst>
          </p:cNvPr>
          <p:cNvSpPr txBox="1">
            <a:spLocks noChangeArrowheads="1"/>
          </p:cNvSpPr>
          <p:nvPr/>
        </p:nvSpPr>
        <p:spPr bwMode="auto">
          <a:xfrm>
            <a:off x="144463" y="3576638"/>
            <a:ext cx="896461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Substance blanche :</a:t>
            </a:r>
            <a:r>
              <a:rPr lang="fr-FR" altLang="fr-FR" sz="2200" b="1"/>
              <a:t> </a:t>
            </a:r>
            <a:r>
              <a:rPr lang="fr-FR" altLang="fr-FR" sz="2200"/>
              <a:t>à l’intérieur de la substance grise du cortex cérébral. Paquets de fibres nerveuses comme dans le corps calleux. Blanc car les axones sont recouverts de myéline.</a:t>
            </a:r>
          </a:p>
        </p:txBody>
      </p:sp>
      <p:sp>
        <p:nvSpPr>
          <p:cNvPr id="281604" name="Text Box 4">
            <a:extLst>
              <a:ext uri="{FF2B5EF4-FFF2-40B4-BE49-F238E27FC236}">
                <a16:creationId xmlns:a16="http://schemas.microsoft.com/office/drawing/2014/main" id="{CFD96D6A-E388-3E85-5231-6C8CA834BE1E}"/>
              </a:ext>
            </a:extLst>
          </p:cNvPr>
          <p:cNvSpPr txBox="1">
            <a:spLocks noChangeArrowheads="1"/>
          </p:cNvSpPr>
          <p:nvPr/>
        </p:nvSpPr>
        <p:spPr bwMode="auto">
          <a:xfrm>
            <a:off x="144463" y="5187950"/>
            <a:ext cx="89646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Noyaux gris centraux (corps striés) :</a:t>
            </a:r>
            <a:r>
              <a:rPr lang="fr-FR" altLang="fr-FR" sz="2200"/>
              <a:t> </a:t>
            </a:r>
            <a:r>
              <a:rPr lang="fr-FR" altLang="fr-FR" sz="2200" b="1" u="sng"/>
              <a:t>noyau caudé + putamen + globus pallidus (+ thalamus).</a:t>
            </a:r>
          </a:p>
        </p:txBody>
      </p:sp>
      <p:sp>
        <p:nvSpPr>
          <p:cNvPr id="281605" name="Text Box 5">
            <a:extLst>
              <a:ext uri="{FF2B5EF4-FFF2-40B4-BE49-F238E27FC236}">
                <a16:creationId xmlns:a16="http://schemas.microsoft.com/office/drawing/2014/main" id="{CB9271DE-AAEC-85CF-6C5C-D0F08729E638}"/>
              </a:ext>
            </a:extLst>
          </p:cNvPr>
          <p:cNvSpPr txBox="1">
            <a:spLocks noChangeArrowheads="1"/>
          </p:cNvSpPr>
          <p:nvPr/>
        </p:nvSpPr>
        <p:spPr bwMode="auto">
          <a:xfrm>
            <a:off x="179388" y="1628775"/>
            <a:ext cx="8964612"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Cortex cérébral :</a:t>
            </a:r>
            <a:r>
              <a:rPr lang="fr-FR" altLang="fr-FR" sz="2200"/>
              <a:t> couleur grise. Le cortex et les autres parties du cerveau qui ont la même apparence = substance grise. La substance grise contient un grand nombre de </a:t>
            </a:r>
            <a:r>
              <a:rPr lang="fr-FR" altLang="fr-FR" sz="2200" u="sng"/>
              <a:t>corps cellulaires de cellules nerveuses</a:t>
            </a:r>
            <a:endParaRPr lang="fr-FR" altLang="fr-FR" sz="2200" b="1" u="sng">
              <a:solidFill>
                <a:srgbClr val="0000FF"/>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2" name="Rectangle 4">
            <a:extLst>
              <a:ext uri="{FF2B5EF4-FFF2-40B4-BE49-F238E27FC236}">
                <a16:creationId xmlns:a16="http://schemas.microsoft.com/office/drawing/2014/main" id="{19F02C9E-3BBF-A216-73A9-129E11BFC9F7}"/>
              </a:ext>
            </a:extLst>
          </p:cNvPr>
          <p:cNvSpPr>
            <a:spLocks noChangeArrowheads="1"/>
          </p:cNvSpPr>
          <p:nvPr/>
        </p:nvSpPr>
        <p:spPr bwMode="auto">
          <a:xfrm>
            <a:off x="179388" y="908050"/>
            <a:ext cx="8610600" cy="489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990600" indent="-533400">
              <a:spcBef>
                <a:spcPct val="20000"/>
              </a:spcBef>
              <a:buChar char="–"/>
              <a:defRPr sz="2800">
                <a:solidFill>
                  <a:schemeClr val="tx1"/>
                </a:solidFill>
                <a:latin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defRPr>
            </a:lvl5pPr>
            <a:lvl6pPr marL="2667000" indent="-381000" fontAlgn="base">
              <a:spcBef>
                <a:spcPct val="20000"/>
              </a:spcBef>
              <a:spcAft>
                <a:spcPct val="0"/>
              </a:spcAft>
              <a:buChar char="»"/>
              <a:defRPr sz="2000">
                <a:solidFill>
                  <a:schemeClr val="tx1"/>
                </a:solidFill>
                <a:latin typeface="Arial" panose="020B0604020202020204" pitchFamily="34" charset="0"/>
              </a:defRPr>
            </a:lvl6pPr>
            <a:lvl7pPr marL="3124200" indent="-381000" fontAlgn="base">
              <a:spcBef>
                <a:spcPct val="20000"/>
              </a:spcBef>
              <a:spcAft>
                <a:spcPct val="0"/>
              </a:spcAft>
              <a:buChar char="»"/>
              <a:defRPr sz="2000">
                <a:solidFill>
                  <a:schemeClr val="tx1"/>
                </a:solidFill>
                <a:latin typeface="Arial" panose="020B0604020202020204" pitchFamily="34" charset="0"/>
              </a:defRPr>
            </a:lvl7pPr>
            <a:lvl8pPr marL="3581400" indent="-381000" fontAlgn="base">
              <a:spcBef>
                <a:spcPct val="20000"/>
              </a:spcBef>
              <a:spcAft>
                <a:spcPct val="0"/>
              </a:spcAft>
              <a:buChar char="»"/>
              <a:defRPr sz="2000">
                <a:solidFill>
                  <a:schemeClr val="tx1"/>
                </a:solidFill>
                <a:latin typeface="Arial" panose="020B0604020202020204" pitchFamily="34" charset="0"/>
              </a:defRPr>
            </a:lvl8pPr>
            <a:lvl9pPr marL="4038600" indent="-381000" fontAlgn="base">
              <a:spcBef>
                <a:spcPct val="20000"/>
              </a:spcBef>
              <a:spcAft>
                <a:spcPct val="0"/>
              </a:spcAft>
              <a:buChar char="»"/>
              <a:defRPr sz="2000">
                <a:solidFill>
                  <a:schemeClr val="tx1"/>
                </a:solidFill>
                <a:latin typeface="Arial" panose="020B0604020202020204" pitchFamily="34" charset="0"/>
              </a:defRPr>
            </a:lvl9pPr>
          </a:lstStyle>
          <a:p>
            <a:pPr algn="just"/>
            <a:r>
              <a:rPr lang="fr-FR" altLang="fr-FR" sz="2400">
                <a:latin typeface="Arial Unicode MS" panose="020B0604020202020204" pitchFamily="34" charset="-128"/>
                <a:cs typeface="Times New Roman" panose="02020603050405020304" pitchFamily="18" charset="0"/>
              </a:rPr>
              <a:t>Un même motoneurone peut régir plusieurs fibres musculaires (pas forcément regroupées)</a:t>
            </a:r>
          </a:p>
          <a:p>
            <a:pPr algn="just"/>
            <a:endParaRPr lang="fr-FR" altLang="fr-FR" sz="2400">
              <a:latin typeface="Arial Unicode MS" panose="020B0604020202020204" pitchFamily="34" charset="-128"/>
              <a:cs typeface="Times New Roman" panose="02020603050405020304" pitchFamily="18" charset="0"/>
            </a:endParaRPr>
          </a:p>
          <a:p>
            <a:pPr algn="just">
              <a:buClr>
                <a:schemeClr val="accent1"/>
              </a:buClr>
            </a:pPr>
            <a:r>
              <a:rPr lang="fr-FR" altLang="fr-FR" sz="2400" b="1">
                <a:solidFill>
                  <a:srgbClr val="FF0066"/>
                </a:solidFill>
                <a:latin typeface="Arial Unicode MS" panose="020B0604020202020204" pitchFamily="34" charset="-128"/>
                <a:cs typeface="Times New Roman" panose="02020603050405020304" pitchFamily="18" charset="0"/>
              </a:rPr>
              <a:t>Le motoneurone </a:t>
            </a:r>
            <a:r>
              <a:rPr lang="fr-FR" altLang="fr-FR" sz="2400" b="1">
                <a:solidFill>
                  <a:srgbClr val="FF0066"/>
                </a:solidFill>
                <a:cs typeface="Times New Roman" panose="02020603050405020304" pitchFamily="18" charset="0"/>
                <a:sym typeface="Symbol" pitchFamily="2" charset="2"/>
              </a:rPr>
              <a:t></a:t>
            </a:r>
            <a:r>
              <a:rPr lang="fr-FR" altLang="fr-FR" sz="2400">
                <a:latin typeface="Arial Unicode MS" panose="020B0604020202020204" pitchFamily="34" charset="-128"/>
                <a:cs typeface="Times New Roman" panose="02020603050405020304" pitchFamily="18" charset="0"/>
              </a:rPr>
              <a:t> est un neurone dont le corps cellulaire se situe dans la moelle épinière, et la terminaison sur le sarcolemme. </a:t>
            </a:r>
          </a:p>
          <a:p>
            <a:pPr algn="just"/>
            <a:endParaRPr lang="fr-FR" altLang="fr-FR" sz="2400">
              <a:latin typeface="Arial Unicode MS" panose="020B0604020202020204" pitchFamily="34" charset="-128"/>
              <a:cs typeface="Times New Roman" panose="02020603050405020304" pitchFamily="18" charset="0"/>
            </a:endParaRPr>
          </a:p>
          <a:p>
            <a:pPr algn="just"/>
            <a:endParaRPr lang="fr-FR" altLang="fr-FR" sz="2400">
              <a:latin typeface="Arial Unicode MS" panose="020B0604020202020204" pitchFamily="34" charset="-128"/>
              <a:cs typeface="Times New Roman" panose="02020603050405020304" pitchFamily="18" charset="0"/>
            </a:endParaRPr>
          </a:p>
          <a:p>
            <a:pPr algn="just"/>
            <a:r>
              <a:rPr lang="fr-FR" altLang="fr-FR" sz="2400">
                <a:latin typeface="Arial Unicode MS" panose="020B0604020202020204" pitchFamily="34" charset="-128"/>
                <a:cs typeface="Times New Roman" panose="02020603050405020304" pitchFamily="18" charset="0"/>
              </a:rPr>
              <a:t>L'ensemble formé par un motoneurone et toutes les fibres musculaires qu'il dessert est appelé </a:t>
            </a:r>
            <a:r>
              <a:rPr lang="fr-FR" altLang="fr-FR" sz="2400" b="1">
                <a:solidFill>
                  <a:srgbClr val="0000CC"/>
                </a:solidFill>
                <a:latin typeface="Arial Unicode MS" panose="020B0604020202020204" pitchFamily="34" charset="-128"/>
                <a:cs typeface="Times New Roman" panose="02020603050405020304" pitchFamily="18" charset="0"/>
              </a:rPr>
              <a:t>Unité Motrice</a:t>
            </a:r>
          </a:p>
          <a:p>
            <a:pPr algn="just"/>
            <a:endParaRPr lang="fr-FR" altLang="fr-FR" sz="2400" b="1">
              <a:solidFill>
                <a:srgbClr val="0000CC"/>
              </a:solidFill>
              <a:latin typeface="Arial Unicode MS" panose="020B0604020202020204" pitchFamily="34" charset="-128"/>
              <a:cs typeface="Times New Roman" panose="02020603050405020304" pitchFamily="18" charset="0"/>
            </a:endParaRPr>
          </a:p>
          <a:p>
            <a:pPr algn="just"/>
            <a:r>
              <a:rPr lang="fr-FR" altLang="fr-FR" sz="2400" b="1">
                <a:latin typeface="Arial Unicode MS" panose="020B0604020202020204" pitchFamily="34" charset="-128"/>
                <a:cs typeface="Times New Roman" panose="02020603050405020304" pitchFamily="18" charset="0"/>
              </a:rPr>
              <a:t>Toutes les fibres musculaires innervés par le même motoneurone ont les mêmes propriétés</a:t>
            </a:r>
          </a:p>
        </p:txBody>
      </p:sp>
      <p:sp>
        <p:nvSpPr>
          <p:cNvPr id="411653" name="Text Box 5">
            <a:extLst>
              <a:ext uri="{FF2B5EF4-FFF2-40B4-BE49-F238E27FC236}">
                <a16:creationId xmlns:a16="http://schemas.microsoft.com/office/drawing/2014/main" id="{E948F040-3D31-D6B2-A2F5-CAB3B10F12EA}"/>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Les unités motrices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4" name="Picture 4">
            <a:extLst>
              <a:ext uri="{FF2B5EF4-FFF2-40B4-BE49-F238E27FC236}">
                <a16:creationId xmlns:a16="http://schemas.microsoft.com/office/drawing/2014/main" id="{C9F7B1F3-C747-4D8A-DBF1-9F4703122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268413"/>
            <a:ext cx="5441950" cy="5478462"/>
          </a:xfrm>
          <a:prstGeom prst="rect">
            <a:avLst/>
          </a:prstGeom>
          <a:noFill/>
          <a:extLst>
            <a:ext uri="{909E8E84-426E-40DD-AFC4-6F175D3DCCD1}">
              <a14:hiddenFill xmlns:a14="http://schemas.microsoft.com/office/drawing/2010/main">
                <a:solidFill>
                  <a:srgbClr val="FFFFFF"/>
                </a:solidFill>
              </a14:hiddenFill>
            </a:ext>
          </a:extLst>
        </p:spPr>
      </p:pic>
      <p:sp>
        <p:nvSpPr>
          <p:cNvPr id="424965" name="Text Box 5">
            <a:extLst>
              <a:ext uri="{FF2B5EF4-FFF2-40B4-BE49-F238E27FC236}">
                <a16:creationId xmlns:a16="http://schemas.microsoft.com/office/drawing/2014/main" id="{FE16E9D5-B3F0-5653-714C-325F103AA81A}"/>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Les unités motrices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a:extLst>
              <a:ext uri="{FF2B5EF4-FFF2-40B4-BE49-F238E27FC236}">
                <a16:creationId xmlns:a16="http://schemas.microsoft.com/office/drawing/2014/main" id="{4D0C7DA3-9C90-8128-1E66-B288405C32BF}"/>
              </a:ext>
            </a:extLst>
          </p:cNvPr>
          <p:cNvSpPr>
            <a:spLocks noChangeArrowheads="1"/>
          </p:cNvSpPr>
          <p:nvPr/>
        </p:nvSpPr>
        <p:spPr bwMode="auto">
          <a:xfrm>
            <a:off x="107950" y="765175"/>
            <a:ext cx="8915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a:solidFill>
                  <a:schemeClr val="tx1"/>
                </a:solidFill>
                <a:latin typeface="Arial" panose="020B0604020202020204" pitchFamily="34" charset="0"/>
              </a:defRPr>
            </a:lvl1pPr>
            <a:lvl2pPr marL="990600" indent="-5334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752600" indent="-381000">
              <a:defRPr>
                <a:solidFill>
                  <a:schemeClr val="tx1"/>
                </a:solidFill>
                <a:latin typeface="Arial" panose="020B0604020202020204" pitchFamily="34" charset="0"/>
              </a:defRPr>
            </a:lvl4pPr>
            <a:lvl5pPr marL="2209800" indent="-381000">
              <a:defRPr>
                <a:solidFill>
                  <a:schemeClr val="tx1"/>
                </a:solidFill>
                <a:latin typeface="Arial" panose="020B0604020202020204" pitchFamily="34" charset="0"/>
              </a:defRPr>
            </a:lvl5pPr>
            <a:lvl6pPr marL="2667000" indent="-381000" fontAlgn="base">
              <a:spcBef>
                <a:spcPct val="0"/>
              </a:spcBef>
              <a:spcAft>
                <a:spcPct val="0"/>
              </a:spcAft>
              <a:defRPr>
                <a:solidFill>
                  <a:schemeClr val="tx1"/>
                </a:solidFill>
                <a:latin typeface="Arial" panose="020B0604020202020204" pitchFamily="34" charset="0"/>
              </a:defRPr>
            </a:lvl6pPr>
            <a:lvl7pPr marL="3124200" indent="-381000" fontAlgn="base">
              <a:spcBef>
                <a:spcPct val="0"/>
              </a:spcBef>
              <a:spcAft>
                <a:spcPct val="0"/>
              </a:spcAft>
              <a:defRPr>
                <a:solidFill>
                  <a:schemeClr val="tx1"/>
                </a:solidFill>
                <a:latin typeface="Arial" panose="020B0604020202020204" pitchFamily="34" charset="0"/>
              </a:defRPr>
            </a:lvl7pPr>
            <a:lvl8pPr marL="3581400" indent="-381000" fontAlgn="base">
              <a:spcBef>
                <a:spcPct val="0"/>
              </a:spcBef>
              <a:spcAft>
                <a:spcPct val="0"/>
              </a:spcAft>
              <a:defRPr>
                <a:solidFill>
                  <a:schemeClr val="tx1"/>
                </a:solidFill>
                <a:latin typeface="Arial" panose="020B0604020202020204" pitchFamily="34" charset="0"/>
              </a:defRPr>
            </a:lvl8pPr>
            <a:lvl9pPr marL="4038600" indent="-381000" fontAlgn="base">
              <a:spcBef>
                <a:spcPct val="0"/>
              </a:spcBef>
              <a:spcAft>
                <a:spcPct val="0"/>
              </a:spcAft>
              <a:defRPr>
                <a:solidFill>
                  <a:schemeClr val="tx1"/>
                </a:solidFill>
                <a:latin typeface="Arial" panose="020B0604020202020204" pitchFamily="34" charset="0"/>
              </a:defRPr>
            </a:lvl9pPr>
          </a:lstStyle>
          <a:p>
            <a:pPr algn="just">
              <a:spcBef>
                <a:spcPct val="20000"/>
              </a:spcBef>
              <a:buClr>
                <a:schemeClr val="accent2"/>
              </a:buClr>
              <a:buSzPct val="80000"/>
              <a:buFont typeface="Wingdings" pitchFamily="2" charset="2"/>
              <a:buChar char="l"/>
            </a:pPr>
            <a:r>
              <a:rPr lang="fr-FR" altLang="fr-FR" sz="2200">
                <a:cs typeface="Arial" panose="020B0604020202020204" pitchFamily="34" charset="0"/>
              </a:rPr>
              <a:t>C’est la réponse d'un muscle à un seul stimulus liminaire de courte durée: le muscle se contracte rapidement, puis se relâche. </a:t>
            </a:r>
          </a:p>
          <a:p>
            <a:pPr algn="just">
              <a:spcBef>
                <a:spcPct val="20000"/>
              </a:spcBef>
              <a:buClr>
                <a:schemeClr val="accent2"/>
              </a:buClr>
              <a:buSzPct val="80000"/>
              <a:buFont typeface="Wingdings" pitchFamily="2" charset="2"/>
              <a:buChar char="l"/>
            </a:pPr>
            <a:endParaRPr lang="fr-FR" altLang="fr-FR" sz="2200">
              <a:cs typeface="Arial" panose="020B0604020202020204" pitchFamily="34" charset="0"/>
            </a:endParaRPr>
          </a:p>
          <a:p>
            <a:pPr algn="just">
              <a:spcBef>
                <a:spcPct val="20000"/>
              </a:spcBef>
              <a:buClr>
                <a:schemeClr val="accent2"/>
              </a:buClr>
              <a:buSzPct val="80000"/>
              <a:buFont typeface="Wingdings" pitchFamily="2" charset="2"/>
              <a:buChar char="l"/>
            </a:pPr>
            <a:r>
              <a:rPr lang="fr-FR" altLang="fr-FR" sz="2200">
                <a:cs typeface="Arial" panose="020B0604020202020204" pitchFamily="34" charset="0"/>
              </a:rPr>
              <a:t>+/- vigoureuse (selon le nombre d’UM recruté)</a:t>
            </a:r>
          </a:p>
        </p:txBody>
      </p:sp>
      <p:sp>
        <p:nvSpPr>
          <p:cNvPr id="425987" name="Text Box 3">
            <a:extLst>
              <a:ext uri="{FF2B5EF4-FFF2-40B4-BE49-F238E27FC236}">
                <a16:creationId xmlns:a16="http://schemas.microsoft.com/office/drawing/2014/main" id="{6D69C70E-8EA5-4393-0885-180DBF0A01C8}"/>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La secousse musculaire</a:t>
            </a:r>
          </a:p>
        </p:txBody>
      </p:sp>
      <p:pic>
        <p:nvPicPr>
          <p:cNvPr id="425988" name="Picture 4">
            <a:extLst>
              <a:ext uri="{FF2B5EF4-FFF2-40B4-BE49-F238E27FC236}">
                <a16:creationId xmlns:a16="http://schemas.microsoft.com/office/drawing/2014/main" id="{23D5BD53-683A-1B39-22C7-52FAD4CDD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389188"/>
            <a:ext cx="5976937" cy="44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167D5722-1718-A9B8-38F6-AED2A3CB4D81}"/>
              </a:ext>
            </a:extLst>
          </p:cNvPr>
          <p:cNvSpPr>
            <a:spLocks noChangeArrowheads="1"/>
          </p:cNvSpPr>
          <p:nvPr/>
        </p:nvSpPr>
        <p:spPr bwMode="auto">
          <a:xfrm>
            <a:off x="228600" y="304800"/>
            <a:ext cx="86106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lnSpc>
                <a:spcPct val="90000"/>
              </a:lnSpc>
              <a:spcBef>
                <a:spcPct val="20000"/>
              </a:spcBef>
              <a:buClr>
                <a:schemeClr val="accent2"/>
              </a:buClr>
              <a:buSzPct val="80000"/>
              <a:buFont typeface="Wingdings" pitchFamily="2" charset="2"/>
              <a:buNone/>
            </a:pPr>
            <a:endParaRPr lang="fr-FR" altLang="fr-FR" sz="2400" b="1">
              <a:solidFill>
                <a:schemeClr val="folHlink"/>
              </a:solidFill>
              <a:cs typeface="Arial" panose="020B0604020202020204" pitchFamily="34" charset="0"/>
            </a:endParaRPr>
          </a:p>
          <a:p>
            <a:pPr algn="just">
              <a:lnSpc>
                <a:spcPct val="90000"/>
              </a:lnSpc>
              <a:spcBef>
                <a:spcPct val="20000"/>
              </a:spcBef>
              <a:buClr>
                <a:schemeClr val="accent2"/>
              </a:buClr>
              <a:buSzPct val="80000"/>
              <a:buFont typeface="Wingdings" pitchFamily="2" charset="2"/>
              <a:buNone/>
            </a:pPr>
            <a:endParaRPr lang="fr-FR" altLang="fr-FR" sz="2400" b="1">
              <a:solidFill>
                <a:schemeClr val="folHlink"/>
              </a:solidFill>
              <a:cs typeface="Arial" panose="020B0604020202020204" pitchFamily="34" charset="0"/>
            </a:endParaRPr>
          </a:p>
          <a:p>
            <a:pPr algn="just">
              <a:lnSpc>
                <a:spcPct val="90000"/>
              </a:lnSpc>
              <a:spcBef>
                <a:spcPct val="20000"/>
              </a:spcBef>
              <a:buClr>
                <a:schemeClr val="accent2"/>
              </a:buClr>
              <a:buSzPct val="80000"/>
              <a:buFont typeface="Wingdings" pitchFamily="2" charset="2"/>
              <a:buNone/>
            </a:pPr>
            <a:r>
              <a:rPr lang="fr-FR" altLang="fr-FR" sz="2400">
                <a:solidFill>
                  <a:srgbClr val="0000CC"/>
                </a:solidFill>
                <a:cs typeface="Arial" panose="020B0604020202020204" pitchFamily="34" charset="0"/>
              </a:rPr>
              <a:t>1. </a:t>
            </a:r>
            <a:r>
              <a:rPr lang="fr-FR" altLang="fr-FR" sz="2400" u="sng">
                <a:solidFill>
                  <a:srgbClr val="0000CC"/>
                </a:solidFill>
                <a:cs typeface="Arial" panose="020B0604020202020204" pitchFamily="34" charset="0"/>
              </a:rPr>
              <a:t>Période de latence</a:t>
            </a:r>
            <a:r>
              <a:rPr lang="fr-FR" altLang="fr-FR" sz="2400">
                <a:solidFill>
                  <a:srgbClr val="0000CC"/>
                </a:solidFill>
                <a:cs typeface="Arial" panose="020B0604020202020204" pitchFamily="34" charset="0"/>
              </a:rPr>
              <a:t>:</a:t>
            </a:r>
            <a:r>
              <a:rPr lang="fr-FR" altLang="fr-FR" sz="2400">
                <a:cs typeface="Arial" panose="020B0604020202020204" pitchFamily="34" charset="0"/>
              </a:rPr>
              <a:t> les quelques premières millisecondes qui suivent la stimulation (le temps du couplage excitation-contraction)</a:t>
            </a:r>
          </a:p>
          <a:p>
            <a:pPr algn="just">
              <a:lnSpc>
                <a:spcPct val="90000"/>
              </a:lnSpc>
              <a:spcBef>
                <a:spcPct val="20000"/>
              </a:spcBef>
              <a:buClr>
                <a:schemeClr val="accent2"/>
              </a:buClr>
              <a:buSzPct val="80000"/>
              <a:buFont typeface="Wingdings" pitchFamily="2" charset="2"/>
              <a:buNone/>
            </a:pPr>
            <a:endParaRPr lang="en-US" altLang="fr-FR" sz="2400">
              <a:cs typeface="Arial" panose="020B0604020202020204" pitchFamily="34" charset="0"/>
            </a:endParaRPr>
          </a:p>
          <a:p>
            <a:pPr algn="just">
              <a:lnSpc>
                <a:spcPct val="90000"/>
              </a:lnSpc>
              <a:spcBef>
                <a:spcPct val="20000"/>
              </a:spcBef>
              <a:buClr>
                <a:schemeClr val="accent2"/>
              </a:buClr>
              <a:buSzPct val="80000"/>
              <a:buFont typeface="Wingdings" pitchFamily="2" charset="2"/>
              <a:buNone/>
            </a:pPr>
            <a:endParaRPr lang="en-US" altLang="fr-FR" sz="2400">
              <a:cs typeface="Arial" panose="020B0604020202020204" pitchFamily="34" charset="0"/>
            </a:endParaRPr>
          </a:p>
          <a:p>
            <a:pPr algn="just">
              <a:lnSpc>
                <a:spcPct val="90000"/>
              </a:lnSpc>
              <a:spcBef>
                <a:spcPct val="20000"/>
              </a:spcBef>
              <a:buClr>
                <a:schemeClr val="accent2"/>
              </a:buClr>
              <a:buSzPct val="80000"/>
              <a:buFont typeface="Wingdings" pitchFamily="2" charset="2"/>
              <a:buNone/>
            </a:pPr>
            <a:r>
              <a:rPr lang="fr-FR" altLang="fr-FR" sz="2400">
                <a:solidFill>
                  <a:srgbClr val="0000CC"/>
                </a:solidFill>
                <a:cs typeface="Arial" panose="020B0604020202020204" pitchFamily="34" charset="0"/>
              </a:rPr>
              <a:t>2. </a:t>
            </a:r>
            <a:r>
              <a:rPr lang="fr-FR" altLang="fr-FR" sz="2400" u="sng">
                <a:solidFill>
                  <a:srgbClr val="0000CC"/>
                </a:solidFill>
                <a:cs typeface="Arial" panose="020B0604020202020204" pitchFamily="34" charset="0"/>
              </a:rPr>
              <a:t>Période de contraction</a:t>
            </a:r>
            <a:r>
              <a:rPr lang="fr-FR" altLang="fr-FR" sz="2400">
                <a:solidFill>
                  <a:srgbClr val="0000CC"/>
                </a:solidFill>
                <a:cs typeface="Arial" panose="020B0604020202020204" pitchFamily="34" charset="0"/>
              </a:rPr>
              <a:t>:</a:t>
            </a:r>
            <a:r>
              <a:rPr lang="fr-FR" altLang="fr-FR" sz="2400">
                <a:cs typeface="Arial" panose="020B0604020202020204" pitchFamily="34" charset="0"/>
              </a:rPr>
              <a:t> laps de temps qui s'écoule entre le début du raccourcissement et le maximum de la force de tension : pic du myogramme (10 à 100 ms)</a:t>
            </a:r>
          </a:p>
          <a:p>
            <a:pPr algn="just">
              <a:lnSpc>
                <a:spcPct val="90000"/>
              </a:lnSpc>
              <a:spcBef>
                <a:spcPct val="20000"/>
              </a:spcBef>
              <a:buClr>
                <a:schemeClr val="accent2"/>
              </a:buClr>
              <a:buSzPct val="80000"/>
              <a:buFont typeface="Wingdings" pitchFamily="2" charset="2"/>
              <a:buNone/>
            </a:pPr>
            <a:endParaRPr lang="en-US" altLang="fr-FR" sz="2400">
              <a:cs typeface="Arial" panose="020B0604020202020204" pitchFamily="34" charset="0"/>
            </a:endParaRPr>
          </a:p>
          <a:p>
            <a:pPr algn="just">
              <a:lnSpc>
                <a:spcPct val="90000"/>
              </a:lnSpc>
              <a:spcBef>
                <a:spcPct val="20000"/>
              </a:spcBef>
              <a:buClr>
                <a:schemeClr val="accent2"/>
              </a:buClr>
              <a:buSzPct val="80000"/>
              <a:buFont typeface="Wingdings" pitchFamily="2" charset="2"/>
              <a:buNone/>
            </a:pPr>
            <a:endParaRPr lang="en-US" altLang="fr-FR" sz="2400">
              <a:solidFill>
                <a:srgbClr val="0000CC"/>
              </a:solidFill>
              <a:cs typeface="Arial" panose="020B0604020202020204" pitchFamily="34" charset="0"/>
            </a:endParaRPr>
          </a:p>
          <a:p>
            <a:pPr algn="just">
              <a:lnSpc>
                <a:spcPct val="90000"/>
              </a:lnSpc>
              <a:spcBef>
                <a:spcPct val="20000"/>
              </a:spcBef>
              <a:buClr>
                <a:schemeClr val="accent2"/>
              </a:buClr>
              <a:buSzPct val="80000"/>
              <a:buFont typeface="Wingdings" pitchFamily="2" charset="2"/>
              <a:buNone/>
            </a:pPr>
            <a:r>
              <a:rPr lang="fr-FR" altLang="fr-FR" sz="2400">
                <a:solidFill>
                  <a:srgbClr val="0000CC"/>
                </a:solidFill>
                <a:cs typeface="Arial" panose="020B0604020202020204" pitchFamily="34" charset="0"/>
              </a:rPr>
              <a:t>3. </a:t>
            </a:r>
            <a:r>
              <a:rPr lang="fr-FR" altLang="fr-FR" sz="2400" u="sng">
                <a:solidFill>
                  <a:srgbClr val="0000CC"/>
                </a:solidFill>
                <a:cs typeface="Arial" panose="020B0604020202020204" pitchFamily="34" charset="0"/>
              </a:rPr>
              <a:t>Période de relâchement</a:t>
            </a:r>
            <a:r>
              <a:rPr lang="fr-FR" altLang="fr-FR" sz="2400">
                <a:solidFill>
                  <a:srgbClr val="0000CC"/>
                </a:solidFill>
                <a:cs typeface="Arial" panose="020B0604020202020204" pitchFamily="34" charset="0"/>
              </a:rPr>
              <a:t>:</a:t>
            </a:r>
            <a:r>
              <a:rPr lang="fr-FR" altLang="fr-FR" sz="2400">
                <a:cs typeface="Arial" panose="020B0604020202020204" pitchFamily="34" charset="0"/>
              </a:rPr>
              <a:t> retour du Ca</a:t>
            </a:r>
            <a:r>
              <a:rPr lang="fr-FR" altLang="fr-FR" sz="2400" baseline="30000">
                <a:cs typeface="Arial" panose="020B0604020202020204" pitchFamily="34" charset="0"/>
              </a:rPr>
              <a:t>2+</a:t>
            </a:r>
            <a:r>
              <a:rPr lang="fr-FR" altLang="fr-FR" sz="2400">
                <a:cs typeface="Arial" panose="020B0604020202020204" pitchFamily="34" charset="0"/>
              </a:rPr>
              <a:t> dans le RS (10 à 100 ms)</a:t>
            </a:r>
          </a:p>
        </p:txBody>
      </p:sp>
      <p:sp>
        <p:nvSpPr>
          <p:cNvPr id="427011" name="Text Box 3">
            <a:extLst>
              <a:ext uri="{FF2B5EF4-FFF2-40B4-BE49-F238E27FC236}">
                <a16:creationId xmlns:a16="http://schemas.microsoft.com/office/drawing/2014/main" id="{819E174A-F582-0A37-774F-9C7A903F730E}"/>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La secousse musculaire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9" name="Text Box 3">
            <a:extLst>
              <a:ext uri="{FF2B5EF4-FFF2-40B4-BE49-F238E27FC236}">
                <a16:creationId xmlns:a16="http://schemas.microsoft.com/office/drawing/2014/main" id="{66B392F6-CFBF-2C40-E72A-C6B81B518F2E}"/>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Sommation temporelle et tétanos</a:t>
            </a:r>
          </a:p>
        </p:txBody>
      </p:sp>
      <p:sp>
        <p:nvSpPr>
          <p:cNvPr id="429060" name="Rectangle 4">
            <a:extLst>
              <a:ext uri="{FF2B5EF4-FFF2-40B4-BE49-F238E27FC236}">
                <a16:creationId xmlns:a16="http://schemas.microsoft.com/office/drawing/2014/main" id="{3FC6E5AD-0B2A-FEDC-BE6C-7EF296FC4D20}"/>
              </a:ext>
            </a:extLst>
          </p:cNvPr>
          <p:cNvSpPr>
            <a:spLocks noChangeArrowheads="1"/>
          </p:cNvSpPr>
          <p:nvPr/>
        </p:nvSpPr>
        <p:spPr bwMode="auto">
          <a:xfrm>
            <a:off x="228600" y="1457325"/>
            <a:ext cx="86106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pPr>
            <a:r>
              <a:rPr lang="fr-FR" altLang="fr-FR" sz="2600">
                <a:cs typeface="Arial" panose="020B0604020202020204" pitchFamily="34" charset="0"/>
              </a:rPr>
              <a:t>Si 2 stimulations identiques sont appliquées à un muscle dans un court intervalle, la seconde contraction sera plus vigoureuse que la première. </a:t>
            </a:r>
          </a:p>
          <a:p>
            <a:pPr algn="just">
              <a:lnSpc>
                <a:spcPct val="90000"/>
              </a:lnSpc>
            </a:pPr>
            <a:endParaRPr lang="fr-FR" altLang="fr-FR" sz="2600">
              <a:cs typeface="Arial" panose="020B0604020202020204" pitchFamily="34" charset="0"/>
            </a:endParaRPr>
          </a:p>
          <a:p>
            <a:pPr lvl="1" algn="just">
              <a:lnSpc>
                <a:spcPct val="90000"/>
              </a:lnSpc>
            </a:pPr>
            <a:r>
              <a:rPr lang="fr-FR" altLang="fr-FR" sz="2600">
                <a:solidFill>
                  <a:srgbClr val="0000CC"/>
                </a:solidFill>
                <a:cs typeface="Arial" panose="020B0604020202020204" pitchFamily="34" charset="0"/>
              </a:rPr>
              <a:t>sommation temporelle</a:t>
            </a:r>
            <a:r>
              <a:rPr lang="fr-FR" altLang="fr-FR" sz="2600">
                <a:cs typeface="Arial" panose="020B0604020202020204" pitchFamily="34" charset="0"/>
              </a:rPr>
              <a:t> (le second stimulus survient avant que le muscle soit complètement détendu) </a:t>
            </a:r>
          </a:p>
          <a:p>
            <a:pPr lvl="1" algn="just">
              <a:lnSpc>
                <a:spcPct val="90000"/>
              </a:lnSpc>
            </a:pPr>
            <a:endParaRPr lang="fr-FR" altLang="fr-FR" sz="2600">
              <a:cs typeface="Arial" panose="020B0604020202020204" pitchFamily="34" charset="0"/>
            </a:endParaRPr>
          </a:p>
          <a:p>
            <a:pPr lvl="1" algn="just">
              <a:lnSpc>
                <a:spcPct val="90000"/>
              </a:lnSpc>
            </a:pPr>
            <a:endParaRPr lang="fr-FR" altLang="fr-FR" sz="2600">
              <a:cs typeface="Arial" panose="020B0604020202020204" pitchFamily="34" charset="0"/>
            </a:endParaRPr>
          </a:p>
          <a:p>
            <a:pPr algn="just">
              <a:lnSpc>
                <a:spcPct val="90000"/>
              </a:lnSpc>
            </a:pPr>
            <a:r>
              <a:rPr lang="fr-FR" altLang="fr-FR" sz="2600">
                <a:solidFill>
                  <a:srgbClr val="0000CC"/>
                </a:solidFill>
                <a:cs typeface="Arial" panose="020B0604020202020204" pitchFamily="34" charset="0"/>
              </a:rPr>
              <a:t>Le tétanos :</a:t>
            </a:r>
            <a:r>
              <a:rPr lang="fr-FR" altLang="fr-FR" sz="2600">
                <a:cs typeface="Arial" panose="020B0604020202020204" pitchFamily="34" charset="0"/>
              </a:rPr>
              <a:t> mode habituel de contraction musculaire dans notre organisme : les neurones moteurs envoient des volées d'influx provoquant des secousses.</a:t>
            </a:r>
            <a:endParaRPr lang="en-US" altLang="fr-FR" sz="2600">
              <a:cs typeface="Arial" panose="020B060402020202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7" name="Picture 3">
            <a:extLst>
              <a:ext uri="{FF2B5EF4-FFF2-40B4-BE49-F238E27FC236}">
                <a16:creationId xmlns:a16="http://schemas.microsoft.com/office/drawing/2014/main" id="{DC290F18-5C0E-4272-64C1-0340F47FD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16113"/>
            <a:ext cx="8839200" cy="3287712"/>
          </a:xfrm>
          <a:prstGeom prst="rect">
            <a:avLst/>
          </a:prstGeom>
          <a:noFill/>
          <a:extLst>
            <a:ext uri="{909E8E84-426E-40DD-AFC4-6F175D3DCCD1}">
              <a14:hiddenFill xmlns:a14="http://schemas.microsoft.com/office/drawing/2010/main">
                <a:solidFill>
                  <a:srgbClr val="FFFFFF"/>
                </a:solidFill>
              </a14:hiddenFill>
            </a:ext>
          </a:extLst>
        </p:spPr>
      </p:pic>
      <p:sp>
        <p:nvSpPr>
          <p:cNvPr id="431108" name="Text Box 4">
            <a:extLst>
              <a:ext uri="{FF2B5EF4-FFF2-40B4-BE49-F238E27FC236}">
                <a16:creationId xmlns:a16="http://schemas.microsoft.com/office/drawing/2014/main" id="{2F97954C-59FD-0744-D643-BE1BDADEB1B2}"/>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Sommation temporelle et tétanos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524B1F68-AFAF-A0EF-3B5B-9389BC0D268C}"/>
              </a:ext>
            </a:extLst>
          </p:cNvPr>
          <p:cNvSpPr>
            <a:spLocks noGrp="1" noChangeArrowheads="1"/>
          </p:cNvSpPr>
          <p:nvPr>
            <p:ph type="body" idx="1"/>
          </p:nvPr>
        </p:nvSpPr>
        <p:spPr>
          <a:xfrm>
            <a:off x="228600" y="1173163"/>
            <a:ext cx="8686800" cy="5280025"/>
          </a:xfrm>
        </p:spPr>
        <p:txBody>
          <a:bodyPr/>
          <a:lstStyle/>
          <a:p>
            <a:pPr algn="just">
              <a:lnSpc>
                <a:spcPct val="90000"/>
              </a:lnSpc>
            </a:pPr>
            <a:r>
              <a:rPr lang="fr-FR" altLang="fr-FR" sz="2600">
                <a:solidFill>
                  <a:srgbClr val="FF0000"/>
                </a:solidFill>
                <a:cs typeface="Arial" panose="020B0604020202020204" pitchFamily="34" charset="0"/>
              </a:rPr>
              <a:t>La force de la contraction dépend de la sommation spatiale : nombre d'unités motrices qui se contractent simultanément</a:t>
            </a:r>
          </a:p>
          <a:p>
            <a:pPr algn="just">
              <a:lnSpc>
                <a:spcPct val="90000"/>
              </a:lnSpc>
            </a:pPr>
            <a:endParaRPr lang="fr-FR" altLang="fr-FR" sz="2600">
              <a:solidFill>
                <a:srgbClr val="FF0066"/>
              </a:solidFill>
              <a:cs typeface="Arial" panose="020B0604020202020204" pitchFamily="34" charset="0"/>
            </a:endParaRPr>
          </a:p>
          <a:p>
            <a:pPr algn="just">
              <a:lnSpc>
                <a:spcPct val="90000"/>
              </a:lnSpc>
            </a:pPr>
            <a:endParaRPr lang="fr-FR" altLang="fr-FR" sz="2600">
              <a:solidFill>
                <a:srgbClr val="FF0066"/>
              </a:solidFill>
              <a:cs typeface="Arial" panose="020B0604020202020204" pitchFamily="34" charset="0"/>
            </a:endParaRPr>
          </a:p>
          <a:p>
            <a:pPr algn="just">
              <a:lnSpc>
                <a:spcPct val="90000"/>
              </a:lnSpc>
            </a:pPr>
            <a:r>
              <a:rPr lang="fr-FR" altLang="fr-FR" sz="2400">
                <a:cs typeface="Arial" panose="020B0604020202020204" pitchFamily="34" charset="0"/>
              </a:rPr>
              <a:t>La stimulation nerveuse d'un nombre croissant d'unités motrices d'un même muscle entraîne une force croissante exercée par ce muscle.</a:t>
            </a:r>
          </a:p>
          <a:p>
            <a:pPr algn="just">
              <a:lnSpc>
                <a:spcPct val="90000"/>
              </a:lnSpc>
            </a:pPr>
            <a:endParaRPr lang="en-US" altLang="fr-FR" sz="2400">
              <a:cs typeface="Arial" panose="020B0604020202020204" pitchFamily="34" charset="0"/>
            </a:endParaRPr>
          </a:p>
          <a:p>
            <a:pPr lvl="1" algn="just">
              <a:lnSpc>
                <a:spcPct val="90000"/>
              </a:lnSpc>
            </a:pPr>
            <a:r>
              <a:rPr lang="fr-FR" altLang="fr-FR" sz="2400">
                <a:cs typeface="Arial" panose="020B0604020202020204" pitchFamily="34" charset="0"/>
              </a:rPr>
              <a:t>contractions musculaires faibles et précises : nombre relativement peu élevé d'unités motrices sont stimulées</a:t>
            </a:r>
          </a:p>
          <a:p>
            <a:pPr lvl="1" algn="just">
              <a:lnSpc>
                <a:spcPct val="90000"/>
              </a:lnSpc>
            </a:pPr>
            <a:r>
              <a:rPr lang="fr-FR" altLang="fr-FR" sz="2400">
                <a:cs typeface="Arial" panose="020B0604020202020204" pitchFamily="34" charset="0"/>
              </a:rPr>
              <a:t>contraction avec force : grand nombre d'unités motrices recrutées</a:t>
            </a:r>
          </a:p>
        </p:txBody>
      </p:sp>
      <p:sp>
        <p:nvSpPr>
          <p:cNvPr id="432131" name="Text Box 3">
            <a:extLst>
              <a:ext uri="{FF2B5EF4-FFF2-40B4-BE49-F238E27FC236}">
                <a16:creationId xmlns:a16="http://schemas.microsoft.com/office/drawing/2014/main" id="{E2F3DADF-AB26-B3C7-F87D-BCB9708E7920}"/>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Sommation spatiale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5205" name="Group 5">
            <a:extLst>
              <a:ext uri="{FF2B5EF4-FFF2-40B4-BE49-F238E27FC236}">
                <a16:creationId xmlns:a16="http://schemas.microsoft.com/office/drawing/2014/main" id="{09C95334-971E-A612-0704-8E02CEDD7939}"/>
              </a:ext>
            </a:extLst>
          </p:cNvPr>
          <p:cNvGraphicFramePr>
            <a:graphicFrameLocks noGrp="1"/>
          </p:cNvGraphicFramePr>
          <p:nvPr/>
        </p:nvGraphicFramePr>
        <p:xfrm>
          <a:off x="179388" y="1196975"/>
          <a:ext cx="8839200" cy="5162550"/>
        </p:xfrm>
        <a:graphic>
          <a:graphicData uri="http://schemas.openxmlformats.org/drawingml/2006/table">
            <a:tbl>
              <a:tblPr/>
              <a:tblGrid>
                <a:gridCol w="2773362">
                  <a:extLst>
                    <a:ext uri="{9D8B030D-6E8A-4147-A177-3AD203B41FA5}">
                      <a16:colId xmlns:a16="http://schemas.microsoft.com/office/drawing/2014/main" val="1416073187"/>
                    </a:ext>
                  </a:extLst>
                </a:gridCol>
                <a:gridCol w="1906588">
                  <a:extLst>
                    <a:ext uri="{9D8B030D-6E8A-4147-A177-3AD203B41FA5}">
                      <a16:colId xmlns:a16="http://schemas.microsoft.com/office/drawing/2014/main" val="1854753830"/>
                    </a:ext>
                  </a:extLst>
                </a:gridCol>
                <a:gridCol w="2079625">
                  <a:extLst>
                    <a:ext uri="{9D8B030D-6E8A-4147-A177-3AD203B41FA5}">
                      <a16:colId xmlns:a16="http://schemas.microsoft.com/office/drawing/2014/main" val="1180177475"/>
                    </a:ext>
                  </a:extLst>
                </a:gridCol>
                <a:gridCol w="2079625">
                  <a:extLst>
                    <a:ext uri="{9D8B030D-6E8A-4147-A177-3AD203B41FA5}">
                      <a16:colId xmlns:a16="http://schemas.microsoft.com/office/drawing/2014/main" val="3592313116"/>
                    </a:ext>
                  </a:extLst>
                </a:gridCol>
              </a:tblGrid>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2000" b="0" i="0" u="none" strike="noStrike" cap="none" normalizeH="0" baseline="0">
                        <a:ln>
                          <a:noFill/>
                        </a:ln>
                        <a:solidFill>
                          <a:schemeClr val="tx1"/>
                        </a:solidFill>
                        <a:effectLst/>
                        <a:latin typeface="Arial Unicode MS" panose="020B060402020202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Fibres 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Fibres FTa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Fibres FTb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2036467"/>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Diamètre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Faible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Important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Important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92381994"/>
                  </a:ext>
                </a:extLst>
              </a:tr>
              <a:tr h="412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Couleur (Myoglobine)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Rouge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(élevée)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Rose (intermédiaire)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Blanche (faible)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16435728"/>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Vascularisation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Importante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Intermédiaire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Faible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1118721"/>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Propriétés contractiles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Faible et longue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Intermédiaire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Forte et brève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11936611"/>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Activité ATPasique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1755618"/>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Source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Oxydation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glycolyse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Glycolyse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1634705"/>
                  </a:ext>
                </a:extLst>
              </a:tr>
              <a:tr h="4127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Enzymes anaérobies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Faible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Intermédiaire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Forte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0663019"/>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Fatigabilité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050485"/>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Enzymes Krebs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2615635"/>
                  </a:ext>
                </a:extLst>
              </a:tr>
              <a:tr h="4111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Nbre Mitochondries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2000" b="0" i="0" u="none" strike="noStrike" cap="none" normalizeH="0" baseline="0">
                          <a:ln>
                            <a:noFill/>
                          </a:ln>
                          <a:solidFill>
                            <a:schemeClr val="tx1"/>
                          </a:solidFill>
                          <a:effectLst/>
                          <a:latin typeface="Arial Unicode MS" panose="020B0604020202020204"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25804502"/>
                  </a:ext>
                </a:extLst>
              </a:tr>
            </a:tbl>
          </a:graphicData>
        </a:graphic>
      </p:graphicFrame>
      <p:sp>
        <p:nvSpPr>
          <p:cNvPr id="435267" name="Text Box 67">
            <a:extLst>
              <a:ext uri="{FF2B5EF4-FFF2-40B4-BE49-F238E27FC236}">
                <a16:creationId xmlns:a16="http://schemas.microsoft.com/office/drawing/2014/main" id="{424C86ED-6D96-FD3D-7A81-F019D418F4FF}"/>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Les types de fibres musculaires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53CA30FA-033C-9B68-D4DE-9CA0C82FBB64}"/>
              </a:ext>
            </a:extLst>
          </p:cNvPr>
          <p:cNvSpPr>
            <a:spLocks noGrp="1" noChangeArrowheads="1"/>
          </p:cNvSpPr>
          <p:nvPr>
            <p:ph type="body" idx="1"/>
          </p:nvPr>
        </p:nvSpPr>
        <p:spPr>
          <a:xfrm>
            <a:off x="685800" y="1219200"/>
            <a:ext cx="7772400" cy="4876800"/>
          </a:xfrm>
        </p:spPr>
        <p:txBody>
          <a:bodyPr/>
          <a:lstStyle/>
          <a:p>
            <a:pPr algn="ctr"/>
            <a:r>
              <a:rPr lang="fr-FR" altLang="fr-FR">
                <a:cs typeface="Arial" panose="020B0604020202020204" pitchFamily="34" charset="0"/>
              </a:rPr>
              <a:t>En moyenne la plupart des muscles contiennent : </a:t>
            </a:r>
          </a:p>
          <a:p>
            <a:pPr lvl="1" algn="ctr"/>
            <a:r>
              <a:rPr lang="fr-FR" altLang="fr-FR">
                <a:cs typeface="Arial" panose="020B0604020202020204" pitchFamily="34" charset="0"/>
              </a:rPr>
              <a:t>environ 50 % de fibres ST </a:t>
            </a:r>
          </a:p>
          <a:p>
            <a:pPr lvl="1" algn="ctr"/>
            <a:r>
              <a:rPr lang="fr-FR" altLang="fr-FR">
                <a:cs typeface="Arial" panose="020B0604020202020204" pitchFamily="34" charset="0"/>
              </a:rPr>
              <a:t>25 % de fibres FTa</a:t>
            </a:r>
          </a:p>
          <a:p>
            <a:pPr lvl="1" algn="ctr"/>
            <a:r>
              <a:rPr lang="fr-FR" altLang="fr-FR">
                <a:cs typeface="Arial" panose="020B0604020202020204" pitchFamily="34" charset="0"/>
              </a:rPr>
              <a:t>25 % </a:t>
            </a:r>
          </a:p>
          <a:p>
            <a:pPr lvl="1" algn="ctr"/>
            <a:endParaRPr lang="fr-FR" altLang="fr-FR">
              <a:cs typeface="Arial" panose="020B0604020202020204" pitchFamily="34" charset="0"/>
            </a:endParaRPr>
          </a:p>
          <a:p>
            <a:pPr algn="ctr"/>
            <a:r>
              <a:rPr lang="fr-FR" altLang="fr-FR">
                <a:cs typeface="Arial" panose="020B0604020202020204" pitchFamily="34" charset="0"/>
              </a:rPr>
              <a:t> Le % exact de ces fibres varie en fonction du muscle</a:t>
            </a:r>
          </a:p>
        </p:txBody>
      </p:sp>
      <p:sp>
        <p:nvSpPr>
          <p:cNvPr id="434179" name="Text Box 3">
            <a:extLst>
              <a:ext uri="{FF2B5EF4-FFF2-40B4-BE49-F238E27FC236}">
                <a16:creationId xmlns:a16="http://schemas.microsoft.com/office/drawing/2014/main" id="{7FA080D2-6AD8-519C-6408-200868BD124A}"/>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Les types de fibres musculaires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4" name="Picture 4">
            <a:extLst>
              <a:ext uri="{FF2B5EF4-FFF2-40B4-BE49-F238E27FC236}">
                <a16:creationId xmlns:a16="http://schemas.microsoft.com/office/drawing/2014/main" id="{C07214CD-8C12-8B7F-7FC5-8389070EED65}"/>
              </a:ext>
            </a:extLst>
          </p:cNvPr>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76200" y="1344613"/>
            <a:ext cx="8991600" cy="4238625"/>
          </a:xfrm>
          <a:prstGeom prst="rect">
            <a:avLst/>
          </a:prstGeom>
          <a:noFill/>
          <a:extLst>
            <a:ext uri="{909E8E84-426E-40DD-AFC4-6F175D3DCCD1}">
              <a14:hiddenFill xmlns:a14="http://schemas.microsoft.com/office/drawing/2010/main">
                <a:solidFill>
                  <a:srgbClr val="FFFFFF"/>
                </a:solidFill>
              </a14:hiddenFill>
            </a:ext>
          </a:extLst>
        </p:spPr>
      </p:pic>
      <p:sp>
        <p:nvSpPr>
          <p:cNvPr id="358405" name="Rectangle 5">
            <a:extLst>
              <a:ext uri="{FF2B5EF4-FFF2-40B4-BE49-F238E27FC236}">
                <a16:creationId xmlns:a16="http://schemas.microsoft.com/office/drawing/2014/main" id="{7508F4EB-BE78-E596-C72F-80E0E9D6CB9E}"/>
              </a:ext>
            </a:extLst>
          </p:cNvPr>
          <p:cNvSpPr>
            <a:spLocks noChangeArrowheads="1"/>
          </p:cNvSpPr>
          <p:nvPr/>
        </p:nvSpPr>
        <p:spPr bwMode="auto">
          <a:xfrm>
            <a:off x="5791200" y="2133600"/>
            <a:ext cx="1219200" cy="5334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406" name="Rectangle 6">
            <a:extLst>
              <a:ext uri="{FF2B5EF4-FFF2-40B4-BE49-F238E27FC236}">
                <a16:creationId xmlns:a16="http://schemas.microsoft.com/office/drawing/2014/main" id="{DB864B5A-E6AB-9C50-2AA3-D09C1F6B9A51}"/>
              </a:ext>
            </a:extLst>
          </p:cNvPr>
          <p:cNvSpPr>
            <a:spLocks noChangeArrowheads="1"/>
          </p:cNvSpPr>
          <p:nvPr/>
        </p:nvSpPr>
        <p:spPr bwMode="auto">
          <a:xfrm>
            <a:off x="5791200" y="2667000"/>
            <a:ext cx="1219200" cy="609600"/>
          </a:xfrm>
          <a:prstGeom prst="rect">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407" name="Text Box 7">
            <a:extLst>
              <a:ext uri="{FF2B5EF4-FFF2-40B4-BE49-F238E27FC236}">
                <a16:creationId xmlns:a16="http://schemas.microsoft.com/office/drawing/2014/main" id="{85C65226-E316-131F-725E-4BACE83DE73E}"/>
              </a:ext>
            </a:extLst>
          </p:cNvPr>
          <p:cNvSpPr txBox="1">
            <a:spLocks noChangeArrowheads="1"/>
          </p:cNvSpPr>
          <p:nvPr/>
        </p:nvSpPr>
        <p:spPr bwMode="auto">
          <a:xfrm>
            <a:off x="36513" y="115888"/>
            <a:ext cx="8856662"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300" u="sng">
                <a:solidFill>
                  <a:srgbClr val="0000FF"/>
                </a:solidFill>
              </a:rPr>
              <a:t>Les types de fibres musculaires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2748164F-779A-89E8-94B4-C8E4B89191C6}"/>
              </a:ext>
            </a:extLst>
          </p:cNvPr>
          <p:cNvSpPr txBox="1">
            <a:spLocks noChangeArrowheads="1"/>
          </p:cNvSpPr>
          <p:nvPr/>
        </p:nvSpPr>
        <p:spPr bwMode="auto">
          <a:xfrm>
            <a:off x="179388" y="260350"/>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i="1"/>
              <a:t>Plan du cours</a:t>
            </a:r>
          </a:p>
        </p:txBody>
      </p:sp>
      <p:sp>
        <p:nvSpPr>
          <p:cNvPr id="3077" name="Text Box 5">
            <a:extLst>
              <a:ext uri="{FF2B5EF4-FFF2-40B4-BE49-F238E27FC236}">
                <a16:creationId xmlns:a16="http://schemas.microsoft.com/office/drawing/2014/main" id="{4604E699-E653-3901-CC3F-A995E0874B5B}"/>
              </a:ext>
            </a:extLst>
          </p:cNvPr>
          <p:cNvSpPr txBox="1">
            <a:spLocks noChangeArrowheads="1"/>
          </p:cNvSpPr>
          <p:nvPr/>
        </p:nvSpPr>
        <p:spPr bwMode="auto">
          <a:xfrm>
            <a:off x="0" y="1782763"/>
            <a:ext cx="9144000"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FontTx/>
              <a:buAutoNum type="arabicPeriod"/>
            </a:pPr>
            <a:r>
              <a:rPr lang="fr-FR" altLang="fr-FR" sz="3000" b="1"/>
              <a:t>Introduction et généralités sur le SN</a:t>
            </a:r>
          </a:p>
          <a:p>
            <a:pPr>
              <a:spcBef>
                <a:spcPct val="50000"/>
              </a:spcBef>
            </a:pPr>
            <a:endParaRPr lang="fr-FR" altLang="fr-FR" sz="3000" b="1"/>
          </a:p>
          <a:p>
            <a:pPr>
              <a:spcBef>
                <a:spcPct val="50000"/>
              </a:spcBef>
            </a:pPr>
            <a:r>
              <a:rPr lang="fr-FR" altLang="fr-FR" sz="2800"/>
              <a:t>1.1. Le SN</a:t>
            </a:r>
          </a:p>
          <a:p>
            <a:pPr>
              <a:spcBef>
                <a:spcPct val="50000"/>
              </a:spcBef>
            </a:pPr>
            <a:r>
              <a:rPr lang="fr-FR" altLang="fr-FR" sz="2800"/>
              <a:t>1.2. Organisation de l’encéphale</a:t>
            </a:r>
          </a:p>
          <a:p>
            <a:pPr>
              <a:spcBef>
                <a:spcPct val="50000"/>
              </a:spcBef>
            </a:pPr>
            <a:r>
              <a:rPr lang="fr-FR" altLang="fr-FR" sz="2800"/>
              <a:t>1.3. Fonctions du SN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ext Box 2">
            <a:extLst>
              <a:ext uri="{FF2B5EF4-FFF2-40B4-BE49-F238E27FC236}">
                <a16:creationId xmlns:a16="http://schemas.microsoft.com/office/drawing/2014/main" id="{B1684D88-32C6-405A-876E-00FDF7B1EC15}"/>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l’encéphale (9):</a:t>
            </a:r>
          </a:p>
        </p:txBody>
      </p:sp>
      <p:sp>
        <p:nvSpPr>
          <p:cNvPr id="282627" name="Text Box 3">
            <a:extLst>
              <a:ext uri="{FF2B5EF4-FFF2-40B4-BE49-F238E27FC236}">
                <a16:creationId xmlns:a16="http://schemas.microsoft.com/office/drawing/2014/main" id="{C02BA186-594B-FEA8-BC3F-4603AFF001C8}"/>
              </a:ext>
            </a:extLst>
          </p:cNvPr>
          <p:cNvSpPr txBox="1">
            <a:spLocks noChangeArrowheads="1"/>
          </p:cNvSpPr>
          <p:nvPr/>
        </p:nvSpPr>
        <p:spPr bwMode="auto">
          <a:xfrm>
            <a:off x="144463" y="2997200"/>
            <a:ext cx="89646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Substance noire :</a:t>
            </a:r>
            <a:r>
              <a:rPr lang="fr-FR" altLang="fr-FR" sz="2200" b="1"/>
              <a:t> </a:t>
            </a:r>
            <a:r>
              <a:rPr lang="fr-FR" altLang="fr-FR" sz="2200"/>
              <a:t>petite structure sous le thalamus</a:t>
            </a:r>
          </a:p>
        </p:txBody>
      </p:sp>
      <p:sp>
        <p:nvSpPr>
          <p:cNvPr id="282628" name="Text Box 4">
            <a:extLst>
              <a:ext uri="{FF2B5EF4-FFF2-40B4-BE49-F238E27FC236}">
                <a16:creationId xmlns:a16="http://schemas.microsoft.com/office/drawing/2014/main" id="{01A9D8F2-6517-2673-376B-DA610C1ECB05}"/>
              </a:ext>
            </a:extLst>
          </p:cNvPr>
          <p:cNvSpPr txBox="1">
            <a:spLocks noChangeArrowheads="1"/>
          </p:cNvSpPr>
          <p:nvPr/>
        </p:nvSpPr>
        <p:spPr bwMode="auto">
          <a:xfrm>
            <a:off x="107950" y="5187950"/>
            <a:ext cx="89646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t>Toutes ces structures jouent un rôle important dans le contrôle du mouvement</a:t>
            </a:r>
            <a:endParaRPr lang="fr-FR" altLang="fr-FR" sz="3200" b="1" u="sng"/>
          </a:p>
        </p:txBody>
      </p:sp>
      <p:sp>
        <p:nvSpPr>
          <p:cNvPr id="282629" name="Text Box 5">
            <a:extLst>
              <a:ext uri="{FF2B5EF4-FFF2-40B4-BE49-F238E27FC236}">
                <a16:creationId xmlns:a16="http://schemas.microsoft.com/office/drawing/2014/main" id="{4829784E-AF65-DF7F-5599-6EAB3BC05098}"/>
              </a:ext>
            </a:extLst>
          </p:cNvPr>
          <p:cNvSpPr txBox="1">
            <a:spLocks noChangeArrowheads="1"/>
          </p:cNvSpPr>
          <p:nvPr/>
        </p:nvSpPr>
        <p:spPr bwMode="auto">
          <a:xfrm>
            <a:off x="179388" y="1628775"/>
            <a:ext cx="89646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Capsule interne :</a:t>
            </a:r>
            <a:r>
              <a:rPr lang="fr-FR" altLang="fr-FR" sz="2200"/>
              <a:t> entre le noyau caudé et le putamen. Contient des fibres nerveuses qui connectent le cortex cérébral à la moelle épinière</a:t>
            </a:r>
            <a:endParaRPr lang="fr-FR" altLang="fr-FR" sz="2200" b="1">
              <a:solidFill>
                <a:srgbClr val="0000FF"/>
              </a:solidFill>
            </a:endParaRPr>
          </a:p>
        </p:txBody>
      </p:sp>
      <p:sp>
        <p:nvSpPr>
          <p:cNvPr id="282630" name="Text Box 6">
            <a:extLst>
              <a:ext uri="{FF2B5EF4-FFF2-40B4-BE49-F238E27FC236}">
                <a16:creationId xmlns:a16="http://schemas.microsoft.com/office/drawing/2014/main" id="{6EF75E5D-E947-512E-9B74-24287D772F16}"/>
              </a:ext>
            </a:extLst>
          </p:cNvPr>
          <p:cNvSpPr txBox="1">
            <a:spLocks noChangeArrowheads="1"/>
          </p:cNvSpPr>
          <p:nvPr/>
        </p:nvSpPr>
        <p:spPr bwMode="auto">
          <a:xfrm>
            <a:off x="107950" y="4010025"/>
            <a:ext cx="89646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b="1">
                <a:solidFill>
                  <a:srgbClr val="0000FF"/>
                </a:solidFill>
              </a:rPr>
              <a:t>Noyau rouge :</a:t>
            </a:r>
            <a:r>
              <a:rPr lang="fr-FR" altLang="fr-FR" sz="2200" b="1"/>
              <a:t> </a:t>
            </a:r>
            <a:r>
              <a:rPr lang="fr-FR" altLang="fr-FR" sz="2200"/>
              <a:t>petite structure dans le tronc cérébral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80" name="Picture 4">
            <a:extLst>
              <a:ext uri="{FF2B5EF4-FFF2-40B4-BE49-F238E27FC236}">
                <a16:creationId xmlns:a16="http://schemas.microsoft.com/office/drawing/2014/main" id="{E2982184-5362-7FEF-8EB2-48BE4982B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725" y="0"/>
            <a:ext cx="5248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81" name="Text Box 5">
            <a:extLst>
              <a:ext uri="{FF2B5EF4-FFF2-40B4-BE49-F238E27FC236}">
                <a16:creationId xmlns:a16="http://schemas.microsoft.com/office/drawing/2014/main" id="{323BDC67-84F7-1464-85BC-6E62FA6A4D68}"/>
              </a:ext>
            </a:extLst>
          </p:cNvPr>
          <p:cNvSpPr txBox="1">
            <a:spLocks noChangeArrowheads="1"/>
          </p:cNvSpPr>
          <p:nvPr/>
        </p:nvSpPr>
        <p:spPr bwMode="auto">
          <a:xfrm>
            <a:off x="4284663" y="6092825"/>
            <a:ext cx="4537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4000" b="1">
                <a:solidFill>
                  <a:srgbClr val="FFFF00"/>
                </a:solidFill>
                <a:latin typeface="Comic Sans MS" panose="030F0902030302020204" pitchFamily="66" charset="0"/>
              </a:rPr>
              <a:t>Homonculus</a:t>
            </a:r>
          </a:p>
        </p:txBody>
      </p:sp>
      <p:sp>
        <p:nvSpPr>
          <p:cNvPr id="357384" name="AutoShape 8">
            <a:extLst>
              <a:ext uri="{FF2B5EF4-FFF2-40B4-BE49-F238E27FC236}">
                <a16:creationId xmlns:a16="http://schemas.microsoft.com/office/drawing/2014/main" id="{69534387-63CE-AB94-40B0-6D28C3F12431}"/>
              </a:ext>
            </a:extLst>
          </p:cNvPr>
          <p:cNvSpPr>
            <a:spLocks noChangeArrowheads="1"/>
          </p:cNvSpPr>
          <p:nvPr/>
        </p:nvSpPr>
        <p:spPr bwMode="auto">
          <a:xfrm flipH="1">
            <a:off x="323850" y="333375"/>
            <a:ext cx="4535488" cy="1727200"/>
          </a:xfrm>
          <a:prstGeom prst="wedgeEllipseCallout">
            <a:avLst>
              <a:gd name="adj1" fmla="val -58403"/>
              <a:gd name="adj2" fmla="val 65440"/>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altLang="fr-FR" sz="3000" b="1">
                <a:solidFill>
                  <a:srgbClr val="0000CC"/>
                </a:solidFill>
              </a:rPr>
              <a:t>Avez-vous des questions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a:extLst>
              <a:ext uri="{FF2B5EF4-FFF2-40B4-BE49-F238E27FC236}">
                <a16:creationId xmlns:a16="http://schemas.microsoft.com/office/drawing/2014/main" id="{0FA82FD0-71DD-9D55-E21F-02F824CCA030}"/>
              </a:ext>
            </a:extLst>
          </p:cNvPr>
          <p:cNvSpPr txBox="1">
            <a:spLocks noChangeArrowheads="1"/>
          </p:cNvSpPr>
          <p:nvPr/>
        </p:nvSpPr>
        <p:spPr bwMode="auto">
          <a:xfrm>
            <a:off x="323850" y="188913"/>
            <a:ext cx="84963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Sources</a:t>
            </a:r>
          </a:p>
        </p:txBody>
      </p:sp>
      <p:sp>
        <p:nvSpPr>
          <p:cNvPr id="436228" name="Text Box 4">
            <a:extLst>
              <a:ext uri="{FF2B5EF4-FFF2-40B4-BE49-F238E27FC236}">
                <a16:creationId xmlns:a16="http://schemas.microsoft.com/office/drawing/2014/main" id="{F62FD961-E7D6-EBB4-0D97-4205F8F65EF6}"/>
              </a:ext>
            </a:extLst>
          </p:cNvPr>
          <p:cNvSpPr txBox="1">
            <a:spLocks noChangeArrowheads="1"/>
          </p:cNvSpPr>
          <p:nvPr/>
        </p:nvSpPr>
        <p:spPr bwMode="auto">
          <a:xfrm>
            <a:off x="0" y="836613"/>
            <a:ext cx="8964613" cy="567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fr-FR" sz="2800"/>
              <a:t>Livres</a:t>
            </a:r>
          </a:p>
          <a:p>
            <a:pPr algn="ctr">
              <a:spcBef>
                <a:spcPct val="50000"/>
              </a:spcBef>
            </a:pPr>
            <a:endParaRPr lang="en-GB" altLang="fr-FR" sz="2800"/>
          </a:p>
          <a:p>
            <a:pPr algn="ctr">
              <a:spcBef>
                <a:spcPct val="50000"/>
              </a:spcBef>
              <a:buFontTx/>
              <a:buChar char="•"/>
            </a:pPr>
            <a:r>
              <a:rPr lang="en-GB" altLang="fr-FR" sz="2000"/>
              <a:t> G. Braillon. Système nerveux central : à l’usage des étudiants en médecine. Ed. Doin</a:t>
            </a:r>
          </a:p>
          <a:p>
            <a:pPr algn="ctr">
              <a:spcBef>
                <a:spcPct val="50000"/>
              </a:spcBef>
              <a:buFontTx/>
              <a:buChar char="•"/>
            </a:pPr>
            <a:endParaRPr lang="en-GB" altLang="fr-FR" sz="800"/>
          </a:p>
          <a:p>
            <a:pPr algn="ctr">
              <a:spcBef>
                <a:spcPct val="50000"/>
              </a:spcBef>
              <a:buFontTx/>
              <a:buChar char="•"/>
            </a:pPr>
            <a:r>
              <a:rPr lang="en-GB" altLang="fr-FR" sz="2000"/>
              <a:t> C. Collet. Mouvements et cerveau : neurophysiologie des activités physiques et sportives. Ed. Deboeck</a:t>
            </a:r>
          </a:p>
          <a:p>
            <a:pPr algn="ctr">
              <a:spcBef>
                <a:spcPct val="50000"/>
              </a:spcBef>
              <a:buFontTx/>
              <a:buChar char="•"/>
            </a:pPr>
            <a:endParaRPr lang="en-GB" altLang="fr-FR" sz="800"/>
          </a:p>
          <a:p>
            <a:pPr algn="ctr">
              <a:spcBef>
                <a:spcPct val="50000"/>
              </a:spcBef>
              <a:buFontTx/>
              <a:buChar char="•"/>
            </a:pPr>
            <a:r>
              <a:rPr lang="en-GB" altLang="fr-FR" sz="2000"/>
              <a:t> W. Kahle, H. Leonhardt, W. Platzer. Atlas de poche d’anatomie tome 3 : système nerveux et organes des sens. Ed. Flammarion</a:t>
            </a:r>
          </a:p>
          <a:p>
            <a:pPr algn="ctr">
              <a:spcBef>
                <a:spcPct val="50000"/>
              </a:spcBef>
              <a:buFontTx/>
              <a:buChar char="•"/>
            </a:pPr>
            <a:endParaRPr lang="en-GB" altLang="fr-FR" sz="800"/>
          </a:p>
          <a:p>
            <a:pPr algn="ctr">
              <a:spcBef>
                <a:spcPct val="50000"/>
              </a:spcBef>
              <a:buFontTx/>
              <a:buChar char="•"/>
            </a:pPr>
            <a:r>
              <a:rPr lang="en-GB" altLang="fr-FR" sz="2000"/>
              <a:t> G. Pocock et C.D. Richards (traduction JF Brun, C Caillaud, J Mercier et E Reynaud). Physiologie humaine. Ed. Masson</a:t>
            </a:r>
          </a:p>
          <a:p>
            <a:pPr algn="ctr">
              <a:spcBef>
                <a:spcPct val="50000"/>
              </a:spcBef>
              <a:buFontTx/>
              <a:buChar char="•"/>
            </a:pPr>
            <a:r>
              <a:rPr lang="en-GB" altLang="fr-FR" sz="2000"/>
              <a:t> E. Marieb. Anatomie et physiologie humaines. Ed. Deboeck.</a:t>
            </a:r>
            <a:endParaRPr lang="en-GB" altLang="fr-FR" sz="800"/>
          </a:p>
          <a:p>
            <a:pPr algn="ctr">
              <a:spcBef>
                <a:spcPct val="50000"/>
              </a:spcBef>
              <a:buFontTx/>
              <a:buChar char="•"/>
            </a:pPr>
            <a:r>
              <a:rPr lang="en-GB" altLang="fr-FR" sz="2000"/>
              <a:t> Purves et al., Life: The Science of Biology, 4th Edition</a:t>
            </a:r>
            <a:endParaRPr lang="fr-FR" altLang="fr-FR" sz="200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2" name="Text Box 4">
            <a:extLst>
              <a:ext uri="{FF2B5EF4-FFF2-40B4-BE49-F238E27FC236}">
                <a16:creationId xmlns:a16="http://schemas.microsoft.com/office/drawing/2014/main" id="{F594238A-EBBF-2F26-49A4-3F8EAEF102E8}"/>
              </a:ext>
            </a:extLst>
          </p:cNvPr>
          <p:cNvSpPr txBox="1">
            <a:spLocks noChangeArrowheads="1"/>
          </p:cNvSpPr>
          <p:nvPr/>
        </p:nvSpPr>
        <p:spPr bwMode="auto">
          <a:xfrm>
            <a:off x="0" y="1125538"/>
            <a:ext cx="9144000" cy="49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t>Sites internet</a:t>
            </a:r>
          </a:p>
          <a:p>
            <a:pPr algn="ctr">
              <a:spcBef>
                <a:spcPct val="50000"/>
              </a:spcBef>
            </a:pPr>
            <a:endParaRPr lang="fr-FR" altLang="fr-FR" sz="2800"/>
          </a:p>
          <a:p>
            <a:pPr algn="ctr">
              <a:spcBef>
                <a:spcPct val="50000"/>
              </a:spcBef>
              <a:buFontTx/>
              <a:buChar char="•"/>
            </a:pPr>
            <a:r>
              <a:rPr lang="fr-FR" altLang="fr-FR" sz="2000"/>
              <a:t> </a:t>
            </a:r>
            <a:r>
              <a:rPr lang="fr-FR" altLang="fr-FR" sz="2000">
                <a:hlinkClick r:id="rId2"/>
              </a:rPr>
              <a:t>http://www.anatomie-humaine.com/neuroa/plan.html</a:t>
            </a:r>
            <a:r>
              <a:rPr lang="fr-FR" altLang="fr-FR" sz="2000"/>
              <a:t> </a:t>
            </a:r>
          </a:p>
          <a:p>
            <a:pPr algn="ctr">
              <a:spcBef>
                <a:spcPct val="50000"/>
              </a:spcBef>
              <a:buFontTx/>
              <a:buChar char="•"/>
            </a:pPr>
            <a:endParaRPr lang="fr-FR" altLang="fr-FR" sz="2000"/>
          </a:p>
          <a:p>
            <a:pPr algn="ctr">
              <a:spcBef>
                <a:spcPct val="50000"/>
              </a:spcBef>
              <a:buFontTx/>
              <a:buChar char="•"/>
            </a:pPr>
            <a:r>
              <a:rPr lang="fr-FR" altLang="fr-FR" sz="2000"/>
              <a:t> </a:t>
            </a:r>
            <a:r>
              <a:rPr lang="fr-FR" altLang="fr-FR" sz="2000">
                <a:hlinkClick r:id="rId3"/>
              </a:rPr>
              <a:t>http://www.lecerveau.mcgill.ca</a:t>
            </a:r>
            <a:r>
              <a:rPr lang="fr-FR" altLang="fr-FR" sz="2000"/>
              <a:t> </a:t>
            </a:r>
          </a:p>
          <a:p>
            <a:pPr algn="ctr">
              <a:spcBef>
                <a:spcPct val="50000"/>
              </a:spcBef>
              <a:buFontTx/>
              <a:buChar char="•"/>
            </a:pPr>
            <a:endParaRPr lang="fr-FR" altLang="fr-FR" sz="2000"/>
          </a:p>
          <a:p>
            <a:pPr algn="ctr">
              <a:spcBef>
                <a:spcPct val="50000"/>
              </a:spcBef>
              <a:buFontTx/>
              <a:buChar char="•"/>
            </a:pPr>
            <a:r>
              <a:rPr lang="fr-FR" altLang="fr-FR" sz="2000"/>
              <a:t> </a:t>
            </a:r>
            <a:r>
              <a:rPr lang="fr-FR" altLang="fr-FR" sz="2000">
                <a:hlinkClick r:id="rId4"/>
              </a:rPr>
              <a:t>http://www.univ-brest.fr/S_Commun/Biblio/ANATOMIE/Web_anat/Snc/Tronc_Cerebral/Extrapyramidaux.jpg</a:t>
            </a:r>
            <a:r>
              <a:rPr lang="fr-FR" altLang="fr-FR" sz="2000"/>
              <a:t> </a:t>
            </a:r>
          </a:p>
          <a:p>
            <a:pPr algn="ctr">
              <a:spcBef>
                <a:spcPct val="50000"/>
              </a:spcBef>
              <a:buFontTx/>
              <a:buChar char="•"/>
            </a:pPr>
            <a:endParaRPr lang="fr-FR" altLang="fr-FR" sz="2000"/>
          </a:p>
          <a:p>
            <a:pPr algn="ctr">
              <a:spcBef>
                <a:spcPct val="50000"/>
              </a:spcBef>
              <a:buFontTx/>
              <a:buChar char="•"/>
            </a:pPr>
            <a:r>
              <a:rPr lang="en-GB" altLang="fr-FR" sz="2000"/>
              <a:t> </a:t>
            </a:r>
            <a:r>
              <a:rPr lang="en-GB" altLang="fr-FR" sz="2000">
                <a:hlinkClick r:id="rId5"/>
              </a:rPr>
              <a:t>www.DennisKunkel.com</a:t>
            </a:r>
            <a:r>
              <a:rPr lang="fr-FR" altLang="fr-FR" sz="2000"/>
              <a:t> </a:t>
            </a:r>
          </a:p>
        </p:txBody>
      </p:sp>
      <p:sp>
        <p:nvSpPr>
          <p:cNvPr id="437253" name="Text Box 5">
            <a:extLst>
              <a:ext uri="{FF2B5EF4-FFF2-40B4-BE49-F238E27FC236}">
                <a16:creationId xmlns:a16="http://schemas.microsoft.com/office/drawing/2014/main" id="{064FB483-3040-3452-3817-96D77EA88B29}"/>
              </a:ext>
            </a:extLst>
          </p:cNvPr>
          <p:cNvSpPr txBox="1">
            <a:spLocks noChangeArrowheads="1"/>
          </p:cNvSpPr>
          <p:nvPr/>
        </p:nvSpPr>
        <p:spPr bwMode="auto">
          <a:xfrm>
            <a:off x="323850" y="188913"/>
            <a:ext cx="84963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Sources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a:extLst>
              <a:ext uri="{FF2B5EF4-FFF2-40B4-BE49-F238E27FC236}">
                <a16:creationId xmlns:a16="http://schemas.microsoft.com/office/drawing/2014/main" id="{D2F559AA-9767-2445-B08C-6585ACB4AE19}"/>
              </a:ext>
            </a:extLst>
          </p:cNvPr>
          <p:cNvSpPr txBox="1">
            <a:spLocks noChangeArrowheads="1"/>
          </p:cNvSpPr>
          <p:nvPr/>
        </p:nvSpPr>
        <p:spPr bwMode="auto">
          <a:xfrm>
            <a:off x="323850" y="188913"/>
            <a:ext cx="84963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Sources</a:t>
            </a:r>
          </a:p>
        </p:txBody>
      </p:sp>
      <p:sp>
        <p:nvSpPr>
          <p:cNvPr id="438275" name="Text Box 3">
            <a:extLst>
              <a:ext uri="{FF2B5EF4-FFF2-40B4-BE49-F238E27FC236}">
                <a16:creationId xmlns:a16="http://schemas.microsoft.com/office/drawing/2014/main" id="{120D2077-37B9-0F7A-CCB6-970B39E72914}"/>
              </a:ext>
            </a:extLst>
          </p:cNvPr>
          <p:cNvSpPr txBox="1">
            <a:spLocks noChangeArrowheads="1"/>
          </p:cNvSpPr>
          <p:nvPr/>
        </p:nvSpPr>
        <p:spPr bwMode="auto">
          <a:xfrm>
            <a:off x="0" y="1147763"/>
            <a:ext cx="8964613" cy="451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fr-FR" sz="2800"/>
              <a:t>Cours</a:t>
            </a:r>
          </a:p>
          <a:p>
            <a:pPr algn="ctr">
              <a:spcBef>
                <a:spcPct val="50000"/>
              </a:spcBef>
            </a:pPr>
            <a:endParaRPr lang="en-GB" altLang="fr-FR" sz="2800"/>
          </a:p>
          <a:p>
            <a:pPr algn="ctr">
              <a:spcBef>
                <a:spcPct val="50000"/>
              </a:spcBef>
              <a:buFontTx/>
              <a:buChar char="•"/>
            </a:pPr>
            <a:r>
              <a:rPr lang="en-GB" altLang="fr-FR" sz="2000"/>
              <a:t> Cours de Christian Collet. Université Claude Bernard Lyon 1. UFR STAPS. Lyon.</a:t>
            </a:r>
          </a:p>
          <a:p>
            <a:pPr algn="ctr">
              <a:spcBef>
                <a:spcPct val="50000"/>
              </a:spcBef>
              <a:buFontTx/>
              <a:buChar char="•"/>
            </a:pPr>
            <a:r>
              <a:rPr lang="en-GB" altLang="fr-FR" sz="2000"/>
              <a:t> Cours de Cyril Martin. Université Claude Bernard Lyon 1. UFR STAPS. Lyon.</a:t>
            </a:r>
          </a:p>
          <a:p>
            <a:pPr algn="ctr">
              <a:spcBef>
                <a:spcPct val="50000"/>
              </a:spcBef>
              <a:buFontTx/>
              <a:buChar char="•"/>
            </a:pPr>
            <a:r>
              <a:rPr lang="en-GB" altLang="fr-FR" sz="2000"/>
              <a:t> Cours de Leroyer. UFR STAPS. Réunion.</a:t>
            </a:r>
          </a:p>
          <a:p>
            <a:pPr algn="ctr">
              <a:spcBef>
                <a:spcPct val="50000"/>
              </a:spcBef>
              <a:buFontTx/>
              <a:buChar char="•"/>
            </a:pPr>
            <a:r>
              <a:rPr lang="en-GB" altLang="fr-FR" sz="2000"/>
              <a:t> Cours de </a:t>
            </a:r>
            <a:r>
              <a:rPr lang="fr-FR" altLang="fr-FR" sz="2000"/>
              <a:t>Ronald Thériault</a:t>
            </a:r>
          </a:p>
          <a:p>
            <a:pPr algn="ctr">
              <a:spcBef>
                <a:spcPct val="50000"/>
              </a:spcBef>
              <a:buFontTx/>
              <a:buChar char="•"/>
            </a:pPr>
            <a:r>
              <a:rPr lang="fr-FR" altLang="fr-FR" sz="2000"/>
              <a:t> Cours de G Bourbonnais. Cégep de Sainte-Foy</a:t>
            </a:r>
          </a:p>
          <a:p>
            <a:pPr algn="ctr">
              <a:spcBef>
                <a:spcPct val="50000"/>
              </a:spcBef>
              <a:buFontTx/>
              <a:buChar char="•"/>
            </a:pPr>
            <a:r>
              <a:rPr lang="fr-FR" altLang="fr-FR" sz="2000"/>
              <a:t> Cours de Rémy Pujol. Faculté de Médecine de Nîmes-Montpellier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a:extLst>
              <a:ext uri="{FF2B5EF4-FFF2-40B4-BE49-F238E27FC236}">
                <a16:creationId xmlns:a16="http://schemas.microsoft.com/office/drawing/2014/main" id="{4C37769A-CC65-4774-8E32-647203ACB4A6}"/>
              </a:ext>
            </a:extLst>
          </p:cNvPr>
          <p:cNvSpPr txBox="1">
            <a:spLocks noChangeArrowheads="1"/>
          </p:cNvSpPr>
          <p:nvPr/>
        </p:nvSpPr>
        <p:spPr bwMode="auto">
          <a:xfrm>
            <a:off x="533400" y="836613"/>
            <a:ext cx="7924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SYSTEME NERVEUX CENTRAL</a:t>
            </a:r>
          </a:p>
        </p:txBody>
      </p:sp>
      <p:grpSp>
        <p:nvGrpSpPr>
          <p:cNvPr id="142339" name="Group 3">
            <a:extLst>
              <a:ext uri="{FF2B5EF4-FFF2-40B4-BE49-F238E27FC236}">
                <a16:creationId xmlns:a16="http://schemas.microsoft.com/office/drawing/2014/main" id="{922C7BB0-8EE2-2738-430F-C0652F8A316E}"/>
              </a:ext>
            </a:extLst>
          </p:cNvPr>
          <p:cNvGrpSpPr>
            <a:grpSpLocks/>
          </p:cNvGrpSpPr>
          <p:nvPr/>
        </p:nvGrpSpPr>
        <p:grpSpPr bwMode="auto">
          <a:xfrm>
            <a:off x="838200" y="1446213"/>
            <a:ext cx="2843213" cy="533400"/>
            <a:chOff x="528" y="1200"/>
            <a:chExt cx="1791" cy="336"/>
          </a:xfrm>
        </p:grpSpPr>
        <p:sp>
          <p:nvSpPr>
            <p:cNvPr id="142340" name="Line 4">
              <a:extLst>
                <a:ext uri="{FF2B5EF4-FFF2-40B4-BE49-F238E27FC236}">
                  <a16:creationId xmlns:a16="http://schemas.microsoft.com/office/drawing/2014/main" id="{A045BA19-B789-E97B-81EE-9C54E6E12D92}"/>
                </a:ext>
              </a:extLst>
            </p:cNvPr>
            <p:cNvSpPr>
              <a:spLocks noChangeShapeType="1"/>
            </p:cNvSpPr>
            <p:nvPr/>
          </p:nvSpPr>
          <p:spPr bwMode="auto">
            <a:xfrm flipH="1">
              <a:off x="528" y="1200"/>
              <a:ext cx="912"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42341" name="Line 5">
              <a:extLst>
                <a:ext uri="{FF2B5EF4-FFF2-40B4-BE49-F238E27FC236}">
                  <a16:creationId xmlns:a16="http://schemas.microsoft.com/office/drawing/2014/main" id="{EA993085-1886-0C46-2CEE-EE1202C8F9B5}"/>
                </a:ext>
              </a:extLst>
            </p:cNvPr>
            <p:cNvSpPr>
              <a:spLocks noChangeShapeType="1"/>
            </p:cNvSpPr>
            <p:nvPr/>
          </p:nvSpPr>
          <p:spPr bwMode="auto">
            <a:xfrm>
              <a:off x="1407" y="1200"/>
              <a:ext cx="912"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42342" name="Text Box 6">
            <a:extLst>
              <a:ext uri="{FF2B5EF4-FFF2-40B4-BE49-F238E27FC236}">
                <a16:creationId xmlns:a16="http://schemas.microsoft.com/office/drawing/2014/main" id="{57F9E6BD-2FA0-AE6F-2F03-AA894BF5766F}"/>
              </a:ext>
            </a:extLst>
          </p:cNvPr>
          <p:cNvSpPr txBox="1">
            <a:spLocks noChangeArrowheads="1"/>
          </p:cNvSpPr>
          <p:nvPr/>
        </p:nvSpPr>
        <p:spPr bwMode="auto">
          <a:xfrm>
            <a:off x="152400" y="2132013"/>
            <a:ext cx="190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Moelle épinière</a:t>
            </a:r>
          </a:p>
        </p:txBody>
      </p:sp>
      <p:sp>
        <p:nvSpPr>
          <p:cNvPr id="142343" name="Text Box 7">
            <a:extLst>
              <a:ext uri="{FF2B5EF4-FFF2-40B4-BE49-F238E27FC236}">
                <a16:creationId xmlns:a16="http://schemas.microsoft.com/office/drawing/2014/main" id="{7F63CD68-EE6F-8D49-7BA7-020704681E04}"/>
              </a:ext>
            </a:extLst>
          </p:cNvPr>
          <p:cNvSpPr txBox="1">
            <a:spLocks noChangeArrowheads="1"/>
          </p:cNvSpPr>
          <p:nvPr/>
        </p:nvSpPr>
        <p:spPr bwMode="auto">
          <a:xfrm>
            <a:off x="3059113" y="2208213"/>
            <a:ext cx="20923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Encéphale</a:t>
            </a:r>
          </a:p>
        </p:txBody>
      </p:sp>
      <p:sp>
        <p:nvSpPr>
          <p:cNvPr id="142344" name="Text Box 8">
            <a:extLst>
              <a:ext uri="{FF2B5EF4-FFF2-40B4-BE49-F238E27FC236}">
                <a16:creationId xmlns:a16="http://schemas.microsoft.com/office/drawing/2014/main" id="{4CD28B21-4C3F-4F9E-4FD5-B6F43FC6A14F}"/>
              </a:ext>
            </a:extLst>
          </p:cNvPr>
          <p:cNvSpPr txBox="1">
            <a:spLocks noChangeArrowheads="1"/>
          </p:cNvSpPr>
          <p:nvPr/>
        </p:nvSpPr>
        <p:spPr bwMode="auto">
          <a:xfrm>
            <a:off x="2057400" y="4995863"/>
            <a:ext cx="190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Tronc cérébral</a:t>
            </a:r>
          </a:p>
        </p:txBody>
      </p:sp>
      <p:sp>
        <p:nvSpPr>
          <p:cNvPr id="142345" name="Text Box 9">
            <a:extLst>
              <a:ext uri="{FF2B5EF4-FFF2-40B4-BE49-F238E27FC236}">
                <a16:creationId xmlns:a16="http://schemas.microsoft.com/office/drawing/2014/main" id="{C2A5840F-D73D-159E-9A12-FE13D1FC3BB0}"/>
              </a:ext>
            </a:extLst>
          </p:cNvPr>
          <p:cNvSpPr txBox="1">
            <a:spLocks noChangeArrowheads="1"/>
          </p:cNvSpPr>
          <p:nvPr/>
        </p:nvSpPr>
        <p:spPr bwMode="auto">
          <a:xfrm>
            <a:off x="4572000" y="5057775"/>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Cervelet</a:t>
            </a:r>
          </a:p>
        </p:txBody>
      </p:sp>
      <p:grpSp>
        <p:nvGrpSpPr>
          <p:cNvPr id="142346" name="Group 10">
            <a:extLst>
              <a:ext uri="{FF2B5EF4-FFF2-40B4-BE49-F238E27FC236}">
                <a16:creationId xmlns:a16="http://schemas.microsoft.com/office/drawing/2014/main" id="{B54F5736-E8CD-358C-ECDB-46B0B73EBB26}"/>
              </a:ext>
            </a:extLst>
          </p:cNvPr>
          <p:cNvGrpSpPr>
            <a:grpSpLocks/>
          </p:cNvGrpSpPr>
          <p:nvPr/>
        </p:nvGrpSpPr>
        <p:grpSpPr bwMode="auto">
          <a:xfrm>
            <a:off x="2947988" y="4219575"/>
            <a:ext cx="5205412" cy="609600"/>
            <a:chOff x="1857" y="2947"/>
            <a:chExt cx="3279" cy="384"/>
          </a:xfrm>
        </p:grpSpPr>
        <p:sp>
          <p:nvSpPr>
            <p:cNvPr id="142347" name="Line 11">
              <a:extLst>
                <a:ext uri="{FF2B5EF4-FFF2-40B4-BE49-F238E27FC236}">
                  <a16:creationId xmlns:a16="http://schemas.microsoft.com/office/drawing/2014/main" id="{25C0C0F5-6C80-10C2-A531-D02A1F16C916}"/>
                </a:ext>
              </a:extLst>
            </p:cNvPr>
            <p:cNvSpPr>
              <a:spLocks noChangeShapeType="1"/>
            </p:cNvSpPr>
            <p:nvPr/>
          </p:nvSpPr>
          <p:spPr bwMode="auto">
            <a:xfrm flipH="1">
              <a:off x="1857" y="2947"/>
              <a:ext cx="912"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42348" name="Line 12">
              <a:extLst>
                <a:ext uri="{FF2B5EF4-FFF2-40B4-BE49-F238E27FC236}">
                  <a16:creationId xmlns:a16="http://schemas.microsoft.com/office/drawing/2014/main" id="{EB224BF7-4233-511B-FDF7-124CA6C7B7B7}"/>
                </a:ext>
              </a:extLst>
            </p:cNvPr>
            <p:cNvSpPr>
              <a:spLocks noChangeShapeType="1"/>
            </p:cNvSpPr>
            <p:nvPr/>
          </p:nvSpPr>
          <p:spPr bwMode="auto">
            <a:xfrm>
              <a:off x="2736" y="2947"/>
              <a:ext cx="912"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42349" name="Line 13">
              <a:extLst>
                <a:ext uri="{FF2B5EF4-FFF2-40B4-BE49-F238E27FC236}">
                  <a16:creationId xmlns:a16="http://schemas.microsoft.com/office/drawing/2014/main" id="{7AA348B1-427E-BED5-2658-C56E0841B8C0}"/>
                </a:ext>
              </a:extLst>
            </p:cNvPr>
            <p:cNvSpPr>
              <a:spLocks noChangeShapeType="1"/>
            </p:cNvSpPr>
            <p:nvPr/>
          </p:nvSpPr>
          <p:spPr bwMode="auto">
            <a:xfrm>
              <a:off x="2736" y="2947"/>
              <a:ext cx="2400" cy="38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42350" name="Text Box 14">
            <a:extLst>
              <a:ext uri="{FF2B5EF4-FFF2-40B4-BE49-F238E27FC236}">
                <a16:creationId xmlns:a16="http://schemas.microsoft.com/office/drawing/2014/main" id="{40346E3A-B651-25BC-BE67-526FD752CBA7}"/>
              </a:ext>
            </a:extLst>
          </p:cNvPr>
          <p:cNvSpPr txBox="1">
            <a:spLocks noChangeArrowheads="1"/>
          </p:cNvSpPr>
          <p:nvPr/>
        </p:nvSpPr>
        <p:spPr bwMode="auto">
          <a:xfrm>
            <a:off x="7162800" y="5057775"/>
            <a:ext cx="190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Cerveau</a:t>
            </a:r>
          </a:p>
        </p:txBody>
      </p:sp>
      <p:sp>
        <p:nvSpPr>
          <p:cNvPr id="142351" name="Text Box 15">
            <a:extLst>
              <a:ext uri="{FF2B5EF4-FFF2-40B4-BE49-F238E27FC236}">
                <a16:creationId xmlns:a16="http://schemas.microsoft.com/office/drawing/2014/main" id="{3EC75331-DB63-C30F-ABF5-15DC69BF2F49}"/>
              </a:ext>
            </a:extLst>
          </p:cNvPr>
          <p:cNvSpPr txBox="1">
            <a:spLocks noChangeArrowheads="1"/>
          </p:cNvSpPr>
          <p:nvPr/>
        </p:nvSpPr>
        <p:spPr bwMode="auto">
          <a:xfrm>
            <a:off x="3098800" y="3046413"/>
            <a:ext cx="190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6600"/>
                </a:solidFill>
                <a:cs typeface="Arial" panose="020B0604020202020204" pitchFamily="34" charset="0"/>
              </a:rPr>
              <a:t>(boîte crânienne)</a:t>
            </a:r>
          </a:p>
        </p:txBody>
      </p:sp>
      <p:sp>
        <p:nvSpPr>
          <p:cNvPr id="142352" name="Text Box 16">
            <a:extLst>
              <a:ext uri="{FF2B5EF4-FFF2-40B4-BE49-F238E27FC236}">
                <a16:creationId xmlns:a16="http://schemas.microsoft.com/office/drawing/2014/main" id="{2D04AD84-016A-717E-BAF8-0B5A21FF2F33}"/>
              </a:ext>
            </a:extLst>
          </p:cNvPr>
          <p:cNvSpPr txBox="1">
            <a:spLocks noChangeArrowheads="1"/>
          </p:cNvSpPr>
          <p:nvPr/>
        </p:nvSpPr>
        <p:spPr bwMode="auto">
          <a:xfrm>
            <a:off x="76200" y="3046413"/>
            <a:ext cx="190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6600"/>
                </a:solidFill>
                <a:cs typeface="Arial" panose="020B0604020202020204" pitchFamily="34" charset="0"/>
              </a:rPr>
              <a:t>(colonne vertébrale)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dissolve">
                                      <p:cBhvr>
                                        <p:cTn id="7" dur="500"/>
                                        <p:tgtEl>
                                          <p:spTgt spid="142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2339"/>
                                        </p:tgtEl>
                                        <p:attrNameLst>
                                          <p:attrName>style.visibility</p:attrName>
                                        </p:attrNameLst>
                                      </p:cBhvr>
                                      <p:to>
                                        <p:strVal val="visible"/>
                                      </p:to>
                                    </p:set>
                                    <p:animEffect transition="in" filter="dissolve">
                                      <p:cBhvr>
                                        <p:cTn id="12" dur="500"/>
                                        <p:tgtEl>
                                          <p:spTgt spid="1423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2342"/>
                                        </p:tgtEl>
                                        <p:attrNameLst>
                                          <p:attrName>style.visibility</p:attrName>
                                        </p:attrNameLst>
                                      </p:cBhvr>
                                      <p:to>
                                        <p:strVal val="visible"/>
                                      </p:to>
                                    </p:set>
                                    <p:animEffect transition="in" filter="dissolve">
                                      <p:cBhvr>
                                        <p:cTn id="17" dur="500"/>
                                        <p:tgtEl>
                                          <p:spTgt spid="1423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2343"/>
                                        </p:tgtEl>
                                        <p:attrNameLst>
                                          <p:attrName>style.visibility</p:attrName>
                                        </p:attrNameLst>
                                      </p:cBhvr>
                                      <p:to>
                                        <p:strVal val="visible"/>
                                      </p:to>
                                    </p:set>
                                    <p:animEffect transition="in" filter="dissolve">
                                      <p:cBhvr>
                                        <p:cTn id="22" dur="500"/>
                                        <p:tgtEl>
                                          <p:spTgt spid="1423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42352"/>
                                        </p:tgtEl>
                                        <p:attrNameLst>
                                          <p:attrName>style.visibility</p:attrName>
                                        </p:attrNameLst>
                                      </p:cBhvr>
                                      <p:to>
                                        <p:strVal val="visible"/>
                                      </p:to>
                                    </p:set>
                                    <p:animEffect transition="in" filter="dissolve">
                                      <p:cBhvr>
                                        <p:cTn id="27" dur="500"/>
                                        <p:tgtEl>
                                          <p:spTgt spid="1423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42351"/>
                                        </p:tgtEl>
                                        <p:attrNameLst>
                                          <p:attrName>style.visibility</p:attrName>
                                        </p:attrNameLst>
                                      </p:cBhvr>
                                      <p:to>
                                        <p:strVal val="visible"/>
                                      </p:to>
                                    </p:set>
                                    <p:animEffect transition="in" filter="dissolve">
                                      <p:cBhvr>
                                        <p:cTn id="32" dur="500"/>
                                        <p:tgtEl>
                                          <p:spTgt spid="1423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42346"/>
                                        </p:tgtEl>
                                        <p:attrNameLst>
                                          <p:attrName>style.visibility</p:attrName>
                                        </p:attrNameLst>
                                      </p:cBhvr>
                                      <p:to>
                                        <p:strVal val="visible"/>
                                      </p:to>
                                    </p:set>
                                    <p:animEffect transition="in" filter="dissolve">
                                      <p:cBhvr>
                                        <p:cTn id="37" dur="500"/>
                                        <p:tgtEl>
                                          <p:spTgt spid="14234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42344"/>
                                        </p:tgtEl>
                                        <p:attrNameLst>
                                          <p:attrName>style.visibility</p:attrName>
                                        </p:attrNameLst>
                                      </p:cBhvr>
                                      <p:to>
                                        <p:strVal val="visible"/>
                                      </p:to>
                                    </p:set>
                                    <p:animEffect transition="in" filter="dissolve">
                                      <p:cBhvr>
                                        <p:cTn id="42" dur="500"/>
                                        <p:tgtEl>
                                          <p:spTgt spid="14234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42345"/>
                                        </p:tgtEl>
                                        <p:attrNameLst>
                                          <p:attrName>style.visibility</p:attrName>
                                        </p:attrNameLst>
                                      </p:cBhvr>
                                      <p:to>
                                        <p:strVal val="visible"/>
                                      </p:to>
                                    </p:set>
                                    <p:animEffect transition="in" filter="dissolve">
                                      <p:cBhvr>
                                        <p:cTn id="47" dur="500"/>
                                        <p:tgtEl>
                                          <p:spTgt spid="142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42350"/>
                                        </p:tgtEl>
                                        <p:attrNameLst>
                                          <p:attrName>style.visibility</p:attrName>
                                        </p:attrNameLst>
                                      </p:cBhvr>
                                      <p:to>
                                        <p:strVal val="visible"/>
                                      </p:to>
                                    </p:set>
                                    <p:animEffect transition="in" filter="dissolve">
                                      <p:cBhvr>
                                        <p:cTn id="52" dur="500"/>
                                        <p:tgtEl>
                                          <p:spTgt spid="142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42" grpId="0" autoUpdateAnimBg="0"/>
      <p:bldP spid="142343" grpId="0" autoUpdateAnimBg="0"/>
      <p:bldP spid="142344" grpId="0" autoUpdateAnimBg="0"/>
      <p:bldP spid="142345" grpId="0" autoUpdateAnimBg="0"/>
      <p:bldP spid="142350" grpId="0" autoUpdateAnimBg="0"/>
      <p:bldP spid="142351" grpId="0" autoUpdateAnimBg="0"/>
      <p:bldP spid="14235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a:extLst>
              <a:ext uri="{FF2B5EF4-FFF2-40B4-BE49-F238E27FC236}">
                <a16:creationId xmlns:a16="http://schemas.microsoft.com/office/drawing/2014/main" id="{0626D87D-C772-2191-F880-599A78A2FB7C}"/>
              </a:ext>
            </a:extLst>
          </p:cNvPr>
          <p:cNvSpPr txBox="1">
            <a:spLocks noChangeArrowheads="1"/>
          </p:cNvSpPr>
          <p:nvPr/>
        </p:nvSpPr>
        <p:spPr bwMode="auto">
          <a:xfrm>
            <a:off x="107950" y="188913"/>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SN a 3 fonctions principales</a:t>
            </a:r>
          </a:p>
        </p:txBody>
      </p:sp>
      <p:pic>
        <p:nvPicPr>
          <p:cNvPr id="17413" name="Picture 5" descr="fonctions sytème nerveux">
            <a:extLst>
              <a:ext uri="{FF2B5EF4-FFF2-40B4-BE49-F238E27FC236}">
                <a16:creationId xmlns:a16="http://schemas.microsoft.com/office/drawing/2014/main" id="{3ECFF978-9F22-F374-2C18-1D0D00D6A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0544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7">
            <a:extLst>
              <a:ext uri="{FF2B5EF4-FFF2-40B4-BE49-F238E27FC236}">
                <a16:creationId xmlns:a16="http://schemas.microsoft.com/office/drawing/2014/main" id="{E8B8ED52-8FD9-CE62-53C4-41F495F00B08}"/>
              </a:ext>
            </a:extLst>
          </p:cNvPr>
          <p:cNvSpPr txBox="1">
            <a:spLocks noChangeArrowheads="1"/>
          </p:cNvSpPr>
          <p:nvPr/>
        </p:nvSpPr>
        <p:spPr bwMode="auto">
          <a:xfrm>
            <a:off x="4284663" y="836613"/>
            <a:ext cx="47879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1) Fonction </a:t>
            </a:r>
            <a:r>
              <a:rPr lang="fr-FR" altLang="fr-FR" sz="2000" u="sng">
                <a:solidFill>
                  <a:srgbClr val="0000FF"/>
                </a:solidFill>
              </a:rPr>
              <a:t>sensitive :</a:t>
            </a:r>
            <a:r>
              <a:rPr lang="fr-FR" altLang="fr-FR" sz="2000"/>
              <a:t> détection des modifications internes et externes (rôle des récepteurs)</a:t>
            </a:r>
          </a:p>
        </p:txBody>
      </p:sp>
      <p:sp>
        <p:nvSpPr>
          <p:cNvPr id="17416" name="Text Box 8">
            <a:extLst>
              <a:ext uri="{FF2B5EF4-FFF2-40B4-BE49-F238E27FC236}">
                <a16:creationId xmlns:a16="http://schemas.microsoft.com/office/drawing/2014/main" id="{E4E224F1-8B7E-C586-C701-3D55E53C0A4F}"/>
              </a:ext>
            </a:extLst>
          </p:cNvPr>
          <p:cNvSpPr txBox="1">
            <a:spLocks noChangeArrowheads="1"/>
          </p:cNvSpPr>
          <p:nvPr/>
        </p:nvSpPr>
        <p:spPr bwMode="auto">
          <a:xfrm>
            <a:off x="4284663" y="2676525"/>
            <a:ext cx="47879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2) Fonction </a:t>
            </a:r>
            <a:r>
              <a:rPr lang="fr-FR" altLang="fr-FR" sz="2000" u="sng">
                <a:solidFill>
                  <a:srgbClr val="0000FF"/>
                </a:solidFill>
              </a:rPr>
              <a:t>intégratrice :</a:t>
            </a:r>
            <a:r>
              <a:rPr lang="fr-FR" altLang="fr-FR" sz="2000"/>
              <a:t> analyse et intègre les infos venant des récepteurs. Comparaison avec valeurs de références puis décision d’une réponse appropriée</a:t>
            </a:r>
          </a:p>
        </p:txBody>
      </p:sp>
      <p:sp>
        <p:nvSpPr>
          <p:cNvPr id="17419" name="Text Box 11">
            <a:extLst>
              <a:ext uri="{FF2B5EF4-FFF2-40B4-BE49-F238E27FC236}">
                <a16:creationId xmlns:a16="http://schemas.microsoft.com/office/drawing/2014/main" id="{B1C8E268-8A5F-FF3F-22E0-A353B89E6D67}"/>
              </a:ext>
            </a:extLst>
          </p:cNvPr>
          <p:cNvSpPr txBox="1">
            <a:spLocks noChangeArrowheads="1"/>
          </p:cNvSpPr>
          <p:nvPr/>
        </p:nvSpPr>
        <p:spPr bwMode="auto">
          <a:xfrm>
            <a:off x="4284663" y="5229225"/>
            <a:ext cx="4787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3) Fonction </a:t>
            </a:r>
            <a:r>
              <a:rPr lang="fr-FR" altLang="fr-FR" sz="2000" u="sng">
                <a:solidFill>
                  <a:srgbClr val="0000FF"/>
                </a:solidFill>
              </a:rPr>
              <a:t>motrice :</a:t>
            </a:r>
            <a:r>
              <a:rPr lang="fr-FR" altLang="fr-FR" sz="2000"/>
              <a:t> envoie d’un signal à l’effecteur</a:t>
            </a:r>
          </a:p>
        </p:txBody>
      </p:sp>
      <p:sp>
        <p:nvSpPr>
          <p:cNvPr id="17420" name="Text Box 12">
            <a:extLst>
              <a:ext uri="{FF2B5EF4-FFF2-40B4-BE49-F238E27FC236}">
                <a16:creationId xmlns:a16="http://schemas.microsoft.com/office/drawing/2014/main" id="{C50F3528-6609-6ABC-B554-0604D817F371}"/>
              </a:ext>
            </a:extLst>
          </p:cNvPr>
          <p:cNvSpPr txBox="1">
            <a:spLocks noChangeArrowheads="1"/>
          </p:cNvSpPr>
          <p:nvPr/>
        </p:nvSpPr>
        <p:spPr bwMode="auto">
          <a:xfrm>
            <a:off x="179388" y="4941888"/>
            <a:ext cx="360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17421" name="Oval 13">
            <a:extLst>
              <a:ext uri="{FF2B5EF4-FFF2-40B4-BE49-F238E27FC236}">
                <a16:creationId xmlns:a16="http://schemas.microsoft.com/office/drawing/2014/main" id="{6C2C42BA-2305-42A7-6947-F542BAB4A7A3}"/>
              </a:ext>
            </a:extLst>
          </p:cNvPr>
          <p:cNvSpPr>
            <a:spLocks noChangeArrowheads="1"/>
          </p:cNvSpPr>
          <p:nvPr/>
        </p:nvSpPr>
        <p:spPr bwMode="auto">
          <a:xfrm>
            <a:off x="179388" y="4941888"/>
            <a:ext cx="358775" cy="43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1</a:t>
            </a:r>
          </a:p>
        </p:txBody>
      </p:sp>
      <p:sp>
        <p:nvSpPr>
          <p:cNvPr id="17422" name="Oval 14">
            <a:extLst>
              <a:ext uri="{FF2B5EF4-FFF2-40B4-BE49-F238E27FC236}">
                <a16:creationId xmlns:a16="http://schemas.microsoft.com/office/drawing/2014/main" id="{8FA3CA87-F9F6-D9D7-D00E-E3CE8CC0805F}"/>
              </a:ext>
            </a:extLst>
          </p:cNvPr>
          <p:cNvSpPr>
            <a:spLocks noChangeArrowheads="1"/>
          </p:cNvSpPr>
          <p:nvPr/>
        </p:nvSpPr>
        <p:spPr bwMode="auto">
          <a:xfrm>
            <a:off x="900113" y="2205038"/>
            <a:ext cx="358775" cy="43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2</a:t>
            </a:r>
          </a:p>
        </p:txBody>
      </p:sp>
      <p:sp>
        <p:nvSpPr>
          <p:cNvPr id="17423" name="Oval 15">
            <a:extLst>
              <a:ext uri="{FF2B5EF4-FFF2-40B4-BE49-F238E27FC236}">
                <a16:creationId xmlns:a16="http://schemas.microsoft.com/office/drawing/2014/main" id="{5BB5D0E9-5BD0-046D-8188-88BCBF959417}"/>
              </a:ext>
            </a:extLst>
          </p:cNvPr>
          <p:cNvSpPr>
            <a:spLocks noChangeArrowheads="1"/>
          </p:cNvSpPr>
          <p:nvPr/>
        </p:nvSpPr>
        <p:spPr bwMode="auto">
          <a:xfrm>
            <a:off x="3995738" y="4797425"/>
            <a:ext cx="358775" cy="4318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t>3</a:t>
            </a:r>
          </a:p>
        </p:txBody>
      </p:sp>
      <p:sp>
        <p:nvSpPr>
          <p:cNvPr id="17424" name="Text Box 16">
            <a:extLst>
              <a:ext uri="{FF2B5EF4-FFF2-40B4-BE49-F238E27FC236}">
                <a16:creationId xmlns:a16="http://schemas.microsoft.com/office/drawing/2014/main" id="{0BCA74D7-1A48-BF24-C262-C3BBF6A613F7}"/>
              </a:ext>
            </a:extLst>
          </p:cNvPr>
          <p:cNvSpPr txBox="1">
            <a:spLocks noChangeArrowheads="1"/>
          </p:cNvSpPr>
          <p:nvPr/>
        </p:nvSpPr>
        <p:spPr bwMode="auto">
          <a:xfrm>
            <a:off x="34925" y="6345238"/>
            <a:ext cx="8929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solidFill>
                  <a:srgbClr val="FF0000"/>
                </a:solidFill>
              </a:rPr>
              <a:t>Rôle des nerfs et des neurones : circulation de l’information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C3A62FC-3045-CA0F-D650-59B3DC4B4D35}"/>
              </a:ext>
            </a:extLst>
          </p:cNvPr>
          <p:cNvSpPr txBox="1">
            <a:spLocks noChangeArrowheads="1"/>
          </p:cNvSpPr>
          <p:nvPr/>
        </p:nvSpPr>
        <p:spPr bwMode="auto">
          <a:xfrm>
            <a:off x="3292475" y="1106488"/>
            <a:ext cx="29718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SYSTEME NERVEUX CENTRAL</a:t>
            </a:r>
          </a:p>
        </p:txBody>
      </p:sp>
      <p:sp>
        <p:nvSpPr>
          <p:cNvPr id="140291" name="Oval 3">
            <a:extLst>
              <a:ext uri="{FF2B5EF4-FFF2-40B4-BE49-F238E27FC236}">
                <a16:creationId xmlns:a16="http://schemas.microsoft.com/office/drawing/2014/main" id="{EAD30372-C7AF-1D79-7257-72CAD5825B60}"/>
              </a:ext>
            </a:extLst>
          </p:cNvPr>
          <p:cNvSpPr>
            <a:spLocks noChangeArrowheads="1"/>
          </p:cNvSpPr>
          <p:nvPr/>
        </p:nvSpPr>
        <p:spPr bwMode="auto">
          <a:xfrm>
            <a:off x="2987675" y="330200"/>
            <a:ext cx="3352800" cy="2667000"/>
          </a:xfrm>
          <a:prstGeom prst="ellipse">
            <a:avLst/>
          </a:pr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40292" name="AutoShape 4">
            <a:extLst>
              <a:ext uri="{FF2B5EF4-FFF2-40B4-BE49-F238E27FC236}">
                <a16:creationId xmlns:a16="http://schemas.microsoft.com/office/drawing/2014/main" id="{5E2FA8D3-8AF9-0A4C-761C-2833EF2F5B79}"/>
              </a:ext>
            </a:extLst>
          </p:cNvPr>
          <p:cNvSpPr>
            <a:spLocks noChangeArrowheads="1"/>
          </p:cNvSpPr>
          <p:nvPr/>
        </p:nvSpPr>
        <p:spPr bwMode="auto">
          <a:xfrm rot="10671020">
            <a:off x="1404938" y="2568575"/>
            <a:ext cx="936625" cy="2159000"/>
          </a:xfrm>
          <a:prstGeom prst="curvedLeftArrow">
            <a:avLst>
              <a:gd name="adj1" fmla="val 46102"/>
              <a:gd name="adj2" fmla="val 92203"/>
              <a:gd name="adj3" fmla="val 33333"/>
            </a:avLst>
          </a:prstGeom>
          <a:solidFill>
            <a:srgbClr val="0000FF"/>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0293" name="Text Box 5">
            <a:extLst>
              <a:ext uri="{FF2B5EF4-FFF2-40B4-BE49-F238E27FC236}">
                <a16:creationId xmlns:a16="http://schemas.microsoft.com/office/drawing/2014/main" id="{91459A14-D971-8FDC-56AA-3EBC20671123}"/>
              </a:ext>
            </a:extLst>
          </p:cNvPr>
          <p:cNvSpPr txBox="1">
            <a:spLocks noChangeArrowheads="1"/>
          </p:cNvSpPr>
          <p:nvPr/>
        </p:nvSpPr>
        <p:spPr bwMode="auto">
          <a:xfrm>
            <a:off x="107950" y="4868863"/>
            <a:ext cx="3527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solidFill>
                  <a:srgbClr val="0000FF"/>
                </a:solidFill>
              </a:rPr>
              <a:t>Signaux d’entrée : systèmes sensoriels</a:t>
            </a:r>
          </a:p>
        </p:txBody>
      </p:sp>
      <p:sp>
        <p:nvSpPr>
          <p:cNvPr id="140294" name="AutoShape 6">
            <a:extLst>
              <a:ext uri="{FF2B5EF4-FFF2-40B4-BE49-F238E27FC236}">
                <a16:creationId xmlns:a16="http://schemas.microsoft.com/office/drawing/2014/main" id="{066CCB3B-5902-0CF5-16F1-FBBE6AFAAC04}"/>
              </a:ext>
            </a:extLst>
          </p:cNvPr>
          <p:cNvSpPr>
            <a:spLocks noChangeArrowheads="1"/>
          </p:cNvSpPr>
          <p:nvPr/>
        </p:nvSpPr>
        <p:spPr bwMode="auto">
          <a:xfrm rot="-250262">
            <a:off x="7164388" y="2709863"/>
            <a:ext cx="936625" cy="2159000"/>
          </a:xfrm>
          <a:prstGeom prst="curvedLeftArrow">
            <a:avLst>
              <a:gd name="adj1" fmla="val 46102"/>
              <a:gd name="adj2" fmla="val 92203"/>
              <a:gd name="adj3" fmla="val 33333"/>
            </a:avLst>
          </a:prstGeom>
          <a:solidFill>
            <a:srgbClr val="0000FF"/>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0295" name="Text Box 7">
            <a:extLst>
              <a:ext uri="{FF2B5EF4-FFF2-40B4-BE49-F238E27FC236}">
                <a16:creationId xmlns:a16="http://schemas.microsoft.com/office/drawing/2014/main" id="{C1C5520A-0D8C-1D92-D185-88F3FEF06080}"/>
              </a:ext>
            </a:extLst>
          </p:cNvPr>
          <p:cNvSpPr txBox="1">
            <a:spLocks noChangeArrowheads="1"/>
          </p:cNvSpPr>
          <p:nvPr/>
        </p:nvSpPr>
        <p:spPr bwMode="auto">
          <a:xfrm>
            <a:off x="5365750" y="4868863"/>
            <a:ext cx="3527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solidFill>
                  <a:srgbClr val="0000FF"/>
                </a:solidFill>
              </a:rPr>
              <a:t>Signaux de sortie : systèmes moteurs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a:extLst>
              <a:ext uri="{FF2B5EF4-FFF2-40B4-BE49-F238E27FC236}">
                <a16:creationId xmlns:a16="http://schemas.microsoft.com/office/drawing/2014/main" id="{C74A3AD1-C445-86FA-AB29-BD05B7092604}"/>
              </a:ext>
            </a:extLst>
          </p:cNvPr>
          <p:cNvSpPr txBox="1">
            <a:spLocks noChangeArrowheads="1"/>
          </p:cNvSpPr>
          <p:nvPr/>
        </p:nvSpPr>
        <p:spPr bwMode="auto">
          <a:xfrm>
            <a:off x="5257800" y="549275"/>
            <a:ext cx="2971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SYSTÈME NERVEUX CENTRAL</a:t>
            </a:r>
          </a:p>
        </p:txBody>
      </p:sp>
      <p:sp>
        <p:nvSpPr>
          <p:cNvPr id="141315" name="Text Box 3">
            <a:extLst>
              <a:ext uri="{FF2B5EF4-FFF2-40B4-BE49-F238E27FC236}">
                <a16:creationId xmlns:a16="http://schemas.microsoft.com/office/drawing/2014/main" id="{812936CE-568D-8307-3B6A-A797D006F057}"/>
              </a:ext>
            </a:extLst>
          </p:cNvPr>
          <p:cNvSpPr txBox="1">
            <a:spLocks noChangeArrowheads="1"/>
          </p:cNvSpPr>
          <p:nvPr/>
        </p:nvSpPr>
        <p:spPr bwMode="auto">
          <a:xfrm>
            <a:off x="611188" y="44450"/>
            <a:ext cx="297180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spcBef>
                <a:spcPct val="50000"/>
              </a:spcBef>
            </a:pPr>
            <a:r>
              <a:rPr lang="fr-FR" altLang="fr-FR" sz="2800" b="1">
                <a:solidFill>
                  <a:srgbClr val="0000FF"/>
                </a:solidFill>
                <a:cs typeface="Arial" panose="020B0604020202020204" pitchFamily="34" charset="0"/>
              </a:rPr>
              <a:t>SYSTÈME NERVEUX PÉRIPHÉRIQUE</a:t>
            </a:r>
          </a:p>
          <a:p>
            <a:pPr algn="ctr">
              <a:lnSpc>
                <a:spcPct val="120000"/>
              </a:lnSpc>
              <a:spcBef>
                <a:spcPct val="50000"/>
              </a:spcBef>
            </a:pPr>
            <a:r>
              <a:rPr lang="fr-FR" altLang="fr-FR" b="1">
                <a:solidFill>
                  <a:srgbClr val="0000FF"/>
                </a:solidFill>
                <a:cs typeface="Arial" panose="020B0604020202020204" pitchFamily="34" charset="0"/>
              </a:rPr>
              <a:t>(nerfs crâniens, nerfs rachidiens…)</a:t>
            </a:r>
          </a:p>
        </p:txBody>
      </p:sp>
      <p:sp>
        <p:nvSpPr>
          <p:cNvPr id="141316" name="Text Box 4">
            <a:extLst>
              <a:ext uri="{FF2B5EF4-FFF2-40B4-BE49-F238E27FC236}">
                <a16:creationId xmlns:a16="http://schemas.microsoft.com/office/drawing/2014/main" id="{6C04AE15-FC8C-0CAD-3DDC-8AA4017EB196}"/>
              </a:ext>
            </a:extLst>
          </p:cNvPr>
          <p:cNvSpPr txBox="1">
            <a:spLocks noChangeArrowheads="1"/>
          </p:cNvSpPr>
          <p:nvPr/>
        </p:nvSpPr>
        <p:spPr bwMode="auto">
          <a:xfrm>
            <a:off x="4572000" y="3475038"/>
            <a:ext cx="42672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600" b="1">
                <a:cs typeface="Arial" panose="020B0604020202020204" pitchFamily="34" charset="0"/>
              </a:rPr>
              <a:t>* ENREGISTREMENT DES INFORMATIONS ENTRANTES.</a:t>
            </a:r>
          </a:p>
          <a:p>
            <a:pPr algn="ctr">
              <a:spcBef>
                <a:spcPct val="50000"/>
              </a:spcBef>
            </a:pPr>
            <a:endParaRPr lang="fr-FR" altLang="fr-FR" sz="2600" b="1">
              <a:cs typeface="Arial" panose="020B0604020202020204" pitchFamily="34" charset="0"/>
            </a:endParaRPr>
          </a:p>
          <a:p>
            <a:pPr algn="ctr">
              <a:spcBef>
                <a:spcPct val="50000"/>
              </a:spcBef>
            </a:pPr>
            <a:r>
              <a:rPr lang="fr-FR" altLang="fr-FR" sz="2600" b="1">
                <a:cs typeface="Arial" panose="020B0604020202020204" pitchFamily="34" charset="0"/>
              </a:rPr>
              <a:t>* ÉLABORATION DES INFORMATIONS DE SORTIE </a:t>
            </a:r>
          </a:p>
        </p:txBody>
      </p:sp>
      <p:sp>
        <p:nvSpPr>
          <p:cNvPr id="141317" name="Text Box 5">
            <a:extLst>
              <a:ext uri="{FF2B5EF4-FFF2-40B4-BE49-F238E27FC236}">
                <a16:creationId xmlns:a16="http://schemas.microsoft.com/office/drawing/2014/main" id="{5CA29E60-9373-95DE-7DC7-2D48C4535AA2}"/>
              </a:ext>
            </a:extLst>
          </p:cNvPr>
          <p:cNvSpPr txBox="1">
            <a:spLocks noChangeArrowheads="1"/>
          </p:cNvSpPr>
          <p:nvPr/>
        </p:nvSpPr>
        <p:spPr bwMode="auto">
          <a:xfrm>
            <a:off x="179388" y="4710113"/>
            <a:ext cx="38163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600" b="1">
                <a:cs typeface="Arial" panose="020B0604020202020204" pitchFamily="34" charset="0"/>
              </a:rPr>
              <a:t>TRANSPORT DES INFORMATIONS</a:t>
            </a:r>
          </a:p>
        </p:txBody>
      </p:sp>
      <p:sp>
        <p:nvSpPr>
          <p:cNvPr id="141318" name="AutoShape 6">
            <a:extLst>
              <a:ext uri="{FF2B5EF4-FFF2-40B4-BE49-F238E27FC236}">
                <a16:creationId xmlns:a16="http://schemas.microsoft.com/office/drawing/2014/main" id="{719DA5E1-BAAF-B40A-B113-CF75DC2FFABC}"/>
              </a:ext>
            </a:extLst>
          </p:cNvPr>
          <p:cNvSpPr>
            <a:spLocks noChangeArrowheads="1"/>
          </p:cNvSpPr>
          <p:nvPr/>
        </p:nvSpPr>
        <p:spPr bwMode="auto">
          <a:xfrm>
            <a:off x="1547813" y="2514600"/>
            <a:ext cx="1066800" cy="1828800"/>
          </a:xfrm>
          <a:prstGeom prst="downArrow">
            <a:avLst>
              <a:gd name="adj1" fmla="val 50000"/>
              <a:gd name="adj2" fmla="val 42857"/>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41319" name="AutoShape 7">
            <a:extLst>
              <a:ext uri="{FF2B5EF4-FFF2-40B4-BE49-F238E27FC236}">
                <a16:creationId xmlns:a16="http://schemas.microsoft.com/office/drawing/2014/main" id="{C7EEE73F-2A2F-2471-E383-50C342B0F6C9}"/>
              </a:ext>
            </a:extLst>
          </p:cNvPr>
          <p:cNvSpPr>
            <a:spLocks noChangeArrowheads="1"/>
          </p:cNvSpPr>
          <p:nvPr/>
        </p:nvSpPr>
        <p:spPr bwMode="auto">
          <a:xfrm>
            <a:off x="6227763" y="2522538"/>
            <a:ext cx="1066800" cy="762000"/>
          </a:xfrm>
          <a:prstGeom prst="downArrow">
            <a:avLst>
              <a:gd name="adj1" fmla="val 50000"/>
              <a:gd name="adj2" fmla="val 25000"/>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dissolve">
                                      <p:cBhvr>
                                        <p:cTn id="7" dur="500"/>
                                        <p:tgtEl>
                                          <p:spTgt spid="141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141318"/>
                                        </p:tgtEl>
                                        <p:attrNameLst>
                                          <p:attrName>style.visibility</p:attrName>
                                        </p:attrNameLst>
                                      </p:cBhvr>
                                      <p:to>
                                        <p:strVal val="visible"/>
                                      </p:to>
                                    </p:set>
                                    <p:anim calcmode="lin" valueType="num">
                                      <p:cBhvr additive="base">
                                        <p:cTn id="12" dur="500" fill="hold"/>
                                        <p:tgtEl>
                                          <p:spTgt spid="141318"/>
                                        </p:tgtEl>
                                        <p:attrNameLst>
                                          <p:attrName>ppt_x</p:attrName>
                                        </p:attrNameLst>
                                      </p:cBhvr>
                                      <p:tavLst>
                                        <p:tav tm="0">
                                          <p:val>
                                            <p:strVal val="1+#ppt_w/2"/>
                                          </p:val>
                                        </p:tav>
                                        <p:tav tm="100000">
                                          <p:val>
                                            <p:strVal val="#ppt_x"/>
                                          </p:val>
                                        </p:tav>
                                      </p:tavLst>
                                    </p:anim>
                                    <p:anim calcmode="lin" valueType="num">
                                      <p:cBhvr additive="base">
                                        <p:cTn id="13" dur="500" fill="hold"/>
                                        <p:tgtEl>
                                          <p:spTgt spid="14131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41317"/>
                                        </p:tgtEl>
                                        <p:attrNameLst>
                                          <p:attrName>style.visibility</p:attrName>
                                        </p:attrNameLst>
                                      </p:cBhvr>
                                      <p:to>
                                        <p:strVal val="visible"/>
                                      </p:to>
                                    </p:set>
                                    <p:animEffect transition="in" filter="dissolve">
                                      <p:cBhvr>
                                        <p:cTn id="18" dur="500"/>
                                        <p:tgtEl>
                                          <p:spTgt spid="1413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41314"/>
                                        </p:tgtEl>
                                        <p:attrNameLst>
                                          <p:attrName>style.visibility</p:attrName>
                                        </p:attrNameLst>
                                      </p:cBhvr>
                                      <p:to>
                                        <p:strVal val="visible"/>
                                      </p:to>
                                    </p:set>
                                    <p:animEffect transition="in" filter="dissolve">
                                      <p:cBhvr>
                                        <p:cTn id="23" dur="500"/>
                                        <p:tgtEl>
                                          <p:spTgt spid="1413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141319"/>
                                        </p:tgtEl>
                                        <p:attrNameLst>
                                          <p:attrName>style.visibility</p:attrName>
                                        </p:attrNameLst>
                                      </p:cBhvr>
                                      <p:to>
                                        <p:strVal val="visible"/>
                                      </p:to>
                                    </p:set>
                                    <p:anim calcmode="lin" valueType="num">
                                      <p:cBhvr additive="base">
                                        <p:cTn id="28" dur="500" fill="hold"/>
                                        <p:tgtEl>
                                          <p:spTgt spid="141319"/>
                                        </p:tgtEl>
                                        <p:attrNameLst>
                                          <p:attrName>ppt_x</p:attrName>
                                        </p:attrNameLst>
                                      </p:cBhvr>
                                      <p:tavLst>
                                        <p:tav tm="0">
                                          <p:val>
                                            <p:strVal val="0-#ppt_w/2"/>
                                          </p:val>
                                        </p:tav>
                                        <p:tav tm="100000">
                                          <p:val>
                                            <p:strVal val="#ppt_x"/>
                                          </p:val>
                                        </p:tav>
                                      </p:tavLst>
                                    </p:anim>
                                    <p:anim calcmode="lin" valueType="num">
                                      <p:cBhvr additive="base">
                                        <p:cTn id="29" dur="500" fill="hold"/>
                                        <p:tgtEl>
                                          <p:spTgt spid="141319"/>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41316">
                                            <p:txEl>
                                              <p:pRg st="0" end="0"/>
                                            </p:txEl>
                                          </p:spTgt>
                                        </p:tgtEl>
                                        <p:attrNameLst>
                                          <p:attrName>style.visibility</p:attrName>
                                        </p:attrNameLst>
                                      </p:cBhvr>
                                      <p:to>
                                        <p:strVal val="visible"/>
                                      </p:to>
                                    </p:set>
                                    <p:animEffect transition="in" filter="dissolve">
                                      <p:cBhvr>
                                        <p:cTn id="34" dur="500"/>
                                        <p:tgtEl>
                                          <p:spTgt spid="141316">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41316">
                                            <p:txEl>
                                              <p:pRg st="2" end="2"/>
                                            </p:txEl>
                                          </p:spTgt>
                                        </p:tgtEl>
                                        <p:attrNameLst>
                                          <p:attrName>style.visibility</p:attrName>
                                        </p:attrNameLst>
                                      </p:cBhvr>
                                      <p:to>
                                        <p:strVal val="visible"/>
                                      </p:to>
                                    </p:set>
                                    <p:animEffect transition="in" filter="dissolve">
                                      <p:cBhvr>
                                        <p:cTn id="39" dur="500"/>
                                        <p:tgtEl>
                                          <p:spTgt spid="1413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autoUpdateAnimBg="0"/>
      <p:bldP spid="141315" grpId="0" autoUpdateAnimBg="0"/>
      <p:bldP spid="141316" grpId="0" build="p" autoUpdateAnimBg="0"/>
      <p:bldP spid="14131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a:extLst>
              <a:ext uri="{FF2B5EF4-FFF2-40B4-BE49-F238E27FC236}">
                <a16:creationId xmlns:a16="http://schemas.microsoft.com/office/drawing/2014/main" id="{5880D11E-33C8-B6EB-164A-1F28828DEC63}"/>
              </a:ext>
            </a:extLst>
          </p:cNvPr>
          <p:cNvSpPr txBox="1">
            <a:spLocks noChangeArrowheads="1"/>
          </p:cNvSpPr>
          <p:nvPr/>
        </p:nvSpPr>
        <p:spPr bwMode="auto">
          <a:xfrm>
            <a:off x="152400" y="188913"/>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A) Il y a plusieurs types d’infos qui sont fournies au SNC (encéphale + ME) :</a:t>
            </a:r>
          </a:p>
        </p:txBody>
      </p:sp>
      <p:sp>
        <p:nvSpPr>
          <p:cNvPr id="261123" name="Text Box 3">
            <a:extLst>
              <a:ext uri="{FF2B5EF4-FFF2-40B4-BE49-F238E27FC236}">
                <a16:creationId xmlns:a16="http://schemas.microsoft.com/office/drawing/2014/main" id="{39341829-D9E1-889F-F69F-583FE7511C2E}"/>
              </a:ext>
            </a:extLst>
          </p:cNvPr>
          <p:cNvSpPr txBox="1">
            <a:spLocks noChangeArrowheads="1"/>
          </p:cNvSpPr>
          <p:nvPr/>
        </p:nvSpPr>
        <p:spPr bwMode="auto">
          <a:xfrm>
            <a:off x="34925" y="1560513"/>
            <a:ext cx="45720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cs typeface="Arial" panose="020B0604020202020204" pitchFamily="34" charset="0"/>
              </a:rPr>
              <a:t>1) Informations sensorielles</a:t>
            </a:r>
          </a:p>
          <a:p>
            <a:pPr algn="ctr">
              <a:spcBef>
                <a:spcPct val="50000"/>
              </a:spcBef>
            </a:pPr>
            <a:r>
              <a:rPr lang="fr-FR" altLang="fr-FR" sz="2400" b="1">
                <a:cs typeface="Arial" panose="020B0604020202020204" pitchFamily="34" charset="0"/>
              </a:rPr>
              <a:t>(les 5 organes des sens)</a:t>
            </a:r>
          </a:p>
        </p:txBody>
      </p:sp>
      <p:sp>
        <p:nvSpPr>
          <p:cNvPr id="261124" name="Text Box 4">
            <a:extLst>
              <a:ext uri="{FF2B5EF4-FFF2-40B4-BE49-F238E27FC236}">
                <a16:creationId xmlns:a16="http://schemas.microsoft.com/office/drawing/2014/main" id="{78BCEBDE-A587-339B-A55B-E207CF80291E}"/>
              </a:ext>
            </a:extLst>
          </p:cNvPr>
          <p:cNvSpPr txBox="1">
            <a:spLocks noChangeArrowheads="1"/>
          </p:cNvSpPr>
          <p:nvPr/>
        </p:nvSpPr>
        <p:spPr bwMode="auto">
          <a:xfrm>
            <a:off x="304800" y="3373438"/>
            <a:ext cx="1905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cs typeface="Arial" panose="020B0604020202020204" pitchFamily="34" charset="0"/>
              </a:rPr>
              <a:t>Vision</a:t>
            </a:r>
          </a:p>
          <a:p>
            <a:pPr>
              <a:spcBef>
                <a:spcPct val="50000"/>
              </a:spcBef>
            </a:pPr>
            <a:r>
              <a:rPr lang="fr-FR" altLang="fr-FR" sz="2400" b="1">
                <a:cs typeface="Arial" panose="020B0604020202020204" pitchFamily="34" charset="0"/>
              </a:rPr>
              <a:t>Tact</a:t>
            </a:r>
          </a:p>
          <a:p>
            <a:pPr>
              <a:spcBef>
                <a:spcPct val="50000"/>
              </a:spcBef>
            </a:pPr>
            <a:r>
              <a:rPr lang="fr-FR" altLang="fr-FR" sz="2400" b="1">
                <a:cs typeface="Arial" panose="020B0604020202020204" pitchFamily="34" charset="0"/>
              </a:rPr>
              <a:t>Audition</a:t>
            </a:r>
          </a:p>
          <a:p>
            <a:pPr>
              <a:spcBef>
                <a:spcPct val="50000"/>
              </a:spcBef>
            </a:pPr>
            <a:r>
              <a:rPr lang="fr-FR" altLang="fr-FR" sz="2400" b="1">
                <a:cs typeface="Arial" panose="020B0604020202020204" pitchFamily="34" charset="0"/>
              </a:rPr>
              <a:t>Olfaction</a:t>
            </a:r>
          </a:p>
          <a:p>
            <a:pPr>
              <a:spcBef>
                <a:spcPct val="50000"/>
              </a:spcBef>
            </a:pPr>
            <a:r>
              <a:rPr lang="fr-FR" altLang="fr-FR" sz="2400" b="1">
                <a:cs typeface="Arial" panose="020B0604020202020204" pitchFamily="34" charset="0"/>
              </a:rPr>
              <a:t>Gustation</a:t>
            </a:r>
          </a:p>
        </p:txBody>
      </p:sp>
      <p:sp>
        <p:nvSpPr>
          <p:cNvPr id="261125" name="Rectangle 5">
            <a:extLst>
              <a:ext uri="{FF2B5EF4-FFF2-40B4-BE49-F238E27FC236}">
                <a16:creationId xmlns:a16="http://schemas.microsoft.com/office/drawing/2014/main" id="{3A61835A-CF3E-00EF-8C68-2B7F93F92D1C}"/>
              </a:ext>
            </a:extLst>
          </p:cNvPr>
          <p:cNvSpPr>
            <a:spLocks noChangeArrowheads="1"/>
          </p:cNvSpPr>
          <p:nvPr/>
        </p:nvSpPr>
        <p:spPr bwMode="auto">
          <a:xfrm>
            <a:off x="2339975" y="5362575"/>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fr-FR" altLang="fr-FR" sz="2400" b="1">
                <a:latin typeface="Comic Sans MS" panose="030F0902030302020204" pitchFamily="66" charset="0"/>
              </a:rPr>
              <a:t>Faible</a:t>
            </a:r>
          </a:p>
        </p:txBody>
      </p:sp>
      <p:sp>
        <p:nvSpPr>
          <p:cNvPr id="261126" name="AutoShape 6">
            <a:extLst>
              <a:ext uri="{FF2B5EF4-FFF2-40B4-BE49-F238E27FC236}">
                <a16:creationId xmlns:a16="http://schemas.microsoft.com/office/drawing/2014/main" id="{66505646-9AEE-FE41-29BD-0E3D761741B1}"/>
              </a:ext>
            </a:extLst>
          </p:cNvPr>
          <p:cNvSpPr>
            <a:spLocks/>
          </p:cNvSpPr>
          <p:nvPr/>
        </p:nvSpPr>
        <p:spPr bwMode="auto">
          <a:xfrm>
            <a:off x="2051050" y="5084763"/>
            <a:ext cx="76200" cy="990600"/>
          </a:xfrm>
          <a:prstGeom prst="rightBrace">
            <a:avLst>
              <a:gd name="adj1" fmla="val 108333"/>
              <a:gd name="adj2" fmla="val 50000"/>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261127" name="Text Box 7">
            <a:extLst>
              <a:ext uri="{FF2B5EF4-FFF2-40B4-BE49-F238E27FC236}">
                <a16:creationId xmlns:a16="http://schemas.microsoft.com/office/drawing/2014/main" id="{6C0A3734-58D2-E1CC-9B4D-51B2874B7D5E}"/>
              </a:ext>
            </a:extLst>
          </p:cNvPr>
          <p:cNvSpPr txBox="1">
            <a:spLocks noChangeArrowheads="1"/>
          </p:cNvSpPr>
          <p:nvPr/>
        </p:nvSpPr>
        <p:spPr bwMode="auto">
          <a:xfrm>
            <a:off x="4800600" y="1557338"/>
            <a:ext cx="42672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cs typeface="Arial" panose="020B0604020202020204" pitchFamily="34" charset="0"/>
              </a:rPr>
              <a:t>2) Informations sensitives</a:t>
            </a:r>
          </a:p>
          <a:p>
            <a:pPr algn="ctr">
              <a:spcBef>
                <a:spcPct val="50000"/>
              </a:spcBef>
            </a:pPr>
            <a:r>
              <a:rPr lang="fr-FR" altLang="fr-FR" sz="2400" b="1">
                <a:cs typeface="Arial" panose="020B0604020202020204" pitchFamily="34" charset="0"/>
              </a:rPr>
              <a:t>(les autres)</a:t>
            </a:r>
          </a:p>
        </p:txBody>
      </p:sp>
      <p:sp>
        <p:nvSpPr>
          <p:cNvPr id="261128" name="Text Box 8">
            <a:extLst>
              <a:ext uri="{FF2B5EF4-FFF2-40B4-BE49-F238E27FC236}">
                <a16:creationId xmlns:a16="http://schemas.microsoft.com/office/drawing/2014/main" id="{F24F60CF-CDAB-78ED-247B-CC59385A9666}"/>
              </a:ext>
            </a:extLst>
          </p:cNvPr>
          <p:cNvSpPr txBox="1">
            <a:spLocks noChangeArrowheads="1"/>
          </p:cNvSpPr>
          <p:nvPr/>
        </p:nvSpPr>
        <p:spPr bwMode="auto">
          <a:xfrm>
            <a:off x="4724400" y="3429000"/>
            <a:ext cx="28956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cs typeface="Arial" panose="020B0604020202020204" pitchFamily="34" charset="0"/>
              </a:rPr>
              <a:t>Sens musculaire (proprioception)</a:t>
            </a:r>
          </a:p>
          <a:p>
            <a:pPr>
              <a:spcBef>
                <a:spcPct val="50000"/>
              </a:spcBef>
            </a:pPr>
            <a:endParaRPr lang="fr-FR" altLang="fr-FR" sz="2400" b="1">
              <a:cs typeface="Arial" panose="020B0604020202020204" pitchFamily="34" charset="0"/>
            </a:endParaRPr>
          </a:p>
          <a:p>
            <a:pPr>
              <a:spcBef>
                <a:spcPct val="50000"/>
              </a:spcBef>
            </a:pPr>
            <a:endParaRPr lang="fr-FR" altLang="fr-FR" sz="2400" b="1">
              <a:cs typeface="Arial" panose="020B0604020202020204" pitchFamily="34" charset="0"/>
            </a:endParaRPr>
          </a:p>
          <a:p>
            <a:pPr>
              <a:spcBef>
                <a:spcPct val="50000"/>
              </a:spcBef>
            </a:pPr>
            <a:r>
              <a:rPr lang="fr-FR" altLang="fr-FR" sz="2400" b="1">
                <a:cs typeface="Arial" panose="020B0604020202020204" pitchFamily="34" charset="0"/>
              </a:rPr>
              <a:t>Douleur</a:t>
            </a:r>
          </a:p>
        </p:txBody>
      </p:sp>
      <p:grpSp>
        <p:nvGrpSpPr>
          <p:cNvPr id="261129" name="Group 9">
            <a:extLst>
              <a:ext uri="{FF2B5EF4-FFF2-40B4-BE49-F238E27FC236}">
                <a16:creationId xmlns:a16="http://schemas.microsoft.com/office/drawing/2014/main" id="{4EBFBD1A-E013-3044-31F6-6F6B974341AC}"/>
              </a:ext>
            </a:extLst>
          </p:cNvPr>
          <p:cNvGrpSpPr>
            <a:grpSpLocks/>
          </p:cNvGrpSpPr>
          <p:nvPr/>
        </p:nvGrpSpPr>
        <p:grpSpPr bwMode="auto">
          <a:xfrm>
            <a:off x="7380288" y="3276600"/>
            <a:ext cx="1447800" cy="1524000"/>
            <a:chOff x="4752" y="2064"/>
            <a:chExt cx="912" cy="960"/>
          </a:xfrm>
        </p:grpSpPr>
        <p:sp>
          <p:nvSpPr>
            <p:cNvPr id="261130" name="Text Box 10">
              <a:extLst>
                <a:ext uri="{FF2B5EF4-FFF2-40B4-BE49-F238E27FC236}">
                  <a16:creationId xmlns:a16="http://schemas.microsoft.com/office/drawing/2014/main" id="{730B8E49-3C51-EFE7-11D7-BD75A48F7DCB}"/>
                </a:ext>
              </a:extLst>
            </p:cNvPr>
            <p:cNvSpPr txBox="1">
              <a:spLocks noChangeArrowheads="1"/>
            </p:cNvSpPr>
            <p:nvPr/>
          </p:nvSpPr>
          <p:spPr bwMode="auto">
            <a:xfrm>
              <a:off x="4944" y="2352"/>
              <a:ext cx="7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latin typeface="Comic Sans MS" panose="030F0902030302020204" pitchFamily="66" charset="0"/>
                </a:rPr>
                <a:t>Forte</a:t>
              </a:r>
            </a:p>
          </p:txBody>
        </p:sp>
        <p:sp>
          <p:nvSpPr>
            <p:cNvPr id="261131" name="AutoShape 11">
              <a:extLst>
                <a:ext uri="{FF2B5EF4-FFF2-40B4-BE49-F238E27FC236}">
                  <a16:creationId xmlns:a16="http://schemas.microsoft.com/office/drawing/2014/main" id="{6177FF74-ED6C-C6E5-ED4C-5774F5FA246C}"/>
                </a:ext>
              </a:extLst>
            </p:cNvPr>
            <p:cNvSpPr>
              <a:spLocks/>
            </p:cNvSpPr>
            <p:nvPr/>
          </p:nvSpPr>
          <p:spPr bwMode="auto">
            <a:xfrm>
              <a:off x="4752" y="2064"/>
              <a:ext cx="47" cy="960"/>
            </a:xfrm>
            <a:prstGeom prst="rightBrace">
              <a:avLst>
                <a:gd name="adj1" fmla="val 170213"/>
                <a:gd name="adj2" fmla="val 50000"/>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grpSp>
        <p:nvGrpSpPr>
          <p:cNvPr id="261132" name="Group 12">
            <a:extLst>
              <a:ext uri="{FF2B5EF4-FFF2-40B4-BE49-F238E27FC236}">
                <a16:creationId xmlns:a16="http://schemas.microsoft.com/office/drawing/2014/main" id="{7C04977A-1202-B48A-89AF-889B48B30BAB}"/>
              </a:ext>
            </a:extLst>
          </p:cNvPr>
          <p:cNvGrpSpPr>
            <a:grpSpLocks/>
          </p:cNvGrpSpPr>
          <p:nvPr/>
        </p:nvGrpSpPr>
        <p:grpSpPr bwMode="auto">
          <a:xfrm>
            <a:off x="7380288" y="5181600"/>
            <a:ext cx="1365250" cy="990600"/>
            <a:chOff x="4752" y="3264"/>
            <a:chExt cx="860" cy="624"/>
          </a:xfrm>
        </p:grpSpPr>
        <p:sp>
          <p:nvSpPr>
            <p:cNvPr id="261133" name="Rectangle 13">
              <a:extLst>
                <a:ext uri="{FF2B5EF4-FFF2-40B4-BE49-F238E27FC236}">
                  <a16:creationId xmlns:a16="http://schemas.microsoft.com/office/drawing/2014/main" id="{C5FFDE6B-B44A-B22D-866F-2FE940158C22}"/>
                </a:ext>
              </a:extLst>
            </p:cNvPr>
            <p:cNvSpPr>
              <a:spLocks noChangeArrowheads="1"/>
            </p:cNvSpPr>
            <p:nvPr/>
          </p:nvSpPr>
          <p:spPr bwMode="auto">
            <a:xfrm>
              <a:off x="4944" y="3439"/>
              <a:ext cx="6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fr-FR" altLang="fr-FR" sz="2400" b="1">
                  <a:latin typeface="Comic Sans MS" panose="030F0902030302020204" pitchFamily="66" charset="0"/>
                </a:rPr>
                <a:t>Faible</a:t>
              </a:r>
            </a:p>
          </p:txBody>
        </p:sp>
        <p:sp>
          <p:nvSpPr>
            <p:cNvPr id="261134" name="AutoShape 14">
              <a:extLst>
                <a:ext uri="{FF2B5EF4-FFF2-40B4-BE49-F238E27FC236}">
                  <a16:creationId xmlns:a16="http://schemas.microsoft.com/office/drawing/2014/main" id="{7F81ECCE-A841-279A-8556-4638BB609045}"/>
                </a:ext>
              </a:extLst>
            </p:cNvPr>
            <p:cNvSpPr>
              <a:spLocks/>
            </p:cNvSpPr>
            <p:nvPr/>
          </p:nvSpPr>
          <p:spPr bwMode="auto">
            <a:xfrm>
              <a:off x="4752" y="3264"/>
              <a:ext cx="48" cy="624"/>
            </a:xfrm>
            <a:prstGeom prst="rightBrace">
              <a:avLst>
                <a:gd name="adj1" fmla="val 108333"/>
                <a:gd name="adj2" fmla="val 50000"/>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261135" name="Text Box 15">
            <a:extLst>
              <a:ext uri="{FF2B5EF4-FFF2-40B4-BE49-F238E27FC236}">
                <a16:creationId xmlns:a16="http://schemas.microsoft.com/office/drawing/2014/main" id="{4E400B6E-1F01-6FD2-AC53-082B4536E8B7}"/>
              </a:ext>
            </a:extLst>
          </p:cNvPr>
          <p:cNvSpPr txBox="1">
            <a:spLocks noChangeArrowheads="1"/>
          </p:cNvSpPr>
          <p:nvPr/>
        </p:nvSpPr>
        <p:spPr bwMode="auto">
          <a:xfrm>
            <a:off x="2339975" y="3979863"/>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latin typeface="Comic Sans MS" panose="030F0902030302020204" pitchFamily="66" charset="0"/>
              </a:rPr>
              <a:t>Forte</a:t>
            </a:r>
          </a:p>
        </p:txBody>
      </p:sp>
      <p:sp>
        <p:nvSpPr>
          <p:cNvPr id="261136" name="AutoShape 16">
            <a:extLst>
              <a:ext uri="{FF2B5EF4-FFF2-40B4-BE49-F238E27FC236}">
                <a16:creationId xmlns:a16="http://schemas.microsoft.com/office/drawing/2014/main" id="{8D18CD5A-9301-74E4-C21C-95CD56E18CAE}"/>
              </a:ext>
            </a:extLst>
          </p:cNvPr>
          <p:cNvSpPr>
            <a:spLocks/>
          </p:cNvSpPr>
          <p:nvPr/>
        </p:nvSpPr>
        <p:spPr bwMode="auto">
          <a:xfrm>
            <a:off x="2051050" y="3573463"/>
            <a:ext cx="73025" cy="1295400"/>
          </a:xfrm>
          <a:prstGeom prst="rightBrace">
            <a:avLst>
              <a:gd name="adj1" fmla="val 147826"/>
              <a:gd name="adj2" fmla="val 50000"/>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dissolve">
                                      <p:cBhvr>
                                        <p:cTn id="7" dur="500"/>
                                        <p:tgtEl>
                                          <p:spTgt spid="261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1124">
                                            <p:txEl>
                                              <p:pRg st="0" end="0"/>
                                            </p:txEl>
                                          </p:spTgt>
                                        </p:tgtEl>
                                        <p:attrNameLst>
                                          <p:attrName>style.visibility</p:attrName>
                                        </p:attrNameLst>
                                      </p:cBhvr>
                                      <p:to>
                                        <p:strVal val="visible"/>
                                      </p:to>
                                    </p:set>
                                    <p:animEffect transition="in" filter="dissolve">
                                      <p:cBhvr>
                                        <p:cTn id="12" dur="500"/>
                                        <p:tgtEl>
                                          <p:spTgt spid="2611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1124">
                                            <p:txEl>
                                              <p:pRg st="1" end="1"/>
                                            </p:txEl>
                                          </p:spTgt>
                                        </p:tgtEl>
                                        <p:attrNameLst>
                                          <p:attrName>style.visibility</p:attrName>
                                        </p:attrNameLst>
                                      </p:cBhvr>
                                      <p:to>
                                        <p:strVal val="visible"/>
                                      </p:to>
                                    </p:set>
                                    <p:animEffect transition="in" filter="dissolve">
                                      <p:cBhvr>
                                        <p:cTn id="17" dur="500"/>
                                        <p:tgtEl>
                                          <p:spTgt spid="26112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1124">
                                            <p:txEl>
                                              <p:pRg st="2" end="2"/>
                                            </p:txEl>
                                          </p:spTgt>
                                        </p:tgtEl>
                                        <p:attrNameLst>
                                          <p:attrName>style.visibility</p:attrName>
                                        </p:attrNameLst>
                                      </p:cBhvr>
                                      <p:to>
                                        <p:strVal val="visible"/>
                                      </p:to>
                                    </p:set>
                                    <p:animEffect transition="in" filter="dissolve">
                                      <p:cBhvr>
                                        <p:cTn id="22" dur="500"/>
                                        <p:tgtEl>
                                          <p:spTgt spid="26112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61124">
                                            <p:txEl>
                                              <p:pRg st="3" end="3"/>
                                            </p:txEl>
                                          </p:spTgt>
                                        </p:tgtEl>
                                        <p:attrNameLst>
                                          <p:attrName>style.visibility</p:attrName>
                                        </p:attrNameLst>
                                      </p:cBhvr>
                                      <p:to>
                                        <p:strVal val="visible"/>
                                      </p:to>
                                    </p:set>
                                    <p:animEffect transition="in" filter="dissolve">
                                      <p:cBhvr>
                                        <p:cTn id="27" dur="500"/>
                                        <p:tgtEl>
                                          <p:spTgt spid="26112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61124">
                                            <p:txEl>
                                              <p:pRg st="4" end="4"/>
                                            </p:txEl>
                                          </p:spTgt>
                                        </p:tgtEl>
                                        <p:attrNameLst>
                                          <p:attrName>style.visibility</p:attrName>
                                        </p:attrNameLst>
                                      </p:cBhvr>
                                      <p:to>
                                        <p:strVal val="visible"/>
                                      </p:to>
                                    </p:set>
                                    <p:animEffect transition="in" filter="dissolve">
                                      <p:cBhvr>
                                        <p:cTn id="32" dur="500"/>
                                        <p:tgtEl>
                                          <p:spTgt spid="26112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61127"/>
                                        </p:tgtEl>
                                        <p:attrNameLst>
                                          <p:attrName>style.visibility</p:attrName>
                                        </p:attrNameLst>
                                      </p:cBhvr>
                                      <p:to>
                                        <p:strVal val="visible"/>
                                      </p:to>
                                    </p:set>
                                    <p:animEffect transition="in" filter="dissolve">
                                      <p:cBhvr>
                                        <p:cTn id="37" dur="500"/>
                                        <p:tgtEl>
                                          <p:spTgt spid="2611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61128">
                                            <p:txEl>
                                              <p:pRg st="0" end="0"/>
                                            </p:txEl>
                                          </p:spTgt>
                                        </p:tgtEl>
                                        <p:attrNameLst>
                                          <p:attrName>style.visibility</p:attrName>
                                        </p:attrNameLst>
                                      </p:cBhvr>
                                      <p:to>
                                        <p:strVal val="visible"/>
                                      </p:to>
                                    </p:set>
                                    <p:animEffect transition="in" filter="dissolve">
                                      <p:cBhvr>
                                        <p:cTn id="42" dur="500"/>
                                        <p:tgtEl>
                                          <p:spTgt spid="26112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61128">
                                            <p:txEl>
                                              <p:pRg st="3" end="3"/>
                                            </p:txEl>
                                          </p:spTgt>
                                        </p:tgtEl>
                                        <p:attrNameLst>
                                          <p:attrName>style.visibility</p:attrName>
                                        </p:attrNameLst>
                                      </p:cBhvr>
                                      <p:to>
                                        <p:strVal val="visible"/>
                                      </p:to>
                                    </p:set>
                                    <p:animEffect transition="in" filter="dissolve">
                                      <p:cBhvr>
                                        <p:cTn id="47" dur="500"/>
                                        <p:tgtEl>
                                          <p:spTgt spid="261128">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61132"/>
                                        </p:tgtEl>
                                        <p:attrNameLst>
                                          <p:attrName>style.visibility</p:attrName>
                                        </p:attrNameLst>
                                      </p:cBhvr>
                                      <p:to>
                                        <p:strVal val="visible"/>
                                      </p:to>
                                    </p:set>
                                    <p:animEffect transition="in" filter="dissolve">
                                      <p:cBhvr>
                                        <p:cTn id="52" dur="500"/>
                                        <p:tgtEl>
                                          <p:spTgt spid="26113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261129"/>
                                        </p:tgtEl>
                                        <p:attrNameLst>
                                          <p:attrName>style.visibility</p:attrName>
                                        </p:attrNameLst>
                                      </p:cBhvr>
                                      <p:to>
                                        <p:strVal val="visible"/>
                                      </p:to>
                                    </p:set>
                                    <p:animEffect transition="in" filter="dissolve">
                                      <p:cBhvr>
                                        <p:cTn id="57" dur="500"/>
                                        <p:tgtEl>
                                          <p:spTgt spid="26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utoUpdateAnimBg="0"/>
      <p:bldP spid="261124" grpId="0" build="p" autoUpdateAnimBg="0"/>
      <p:bldP spid="261127" grpId="0" autoUpdateAnimBg="0"/>
      <p:bldP spid="261128"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a:extLst>
              <a:ext uri="{FF2B5EF4-FFF2-40B4-BE49-F238E27FC236}">
                <a16:creationId xmlns:a16="http://schemas.microsoft.com/office/drawing/2014/main" id="{5B0A4A2B-59E8-15D1-58D4-DC4ABFF0283B}"/>
              </a:ext>
            </a:extLst>
          </p:cNvPr>
          <p:cNvSpPr txBox="1">
            <a:spLocks noChangeArrowheads="1"/>
          </p:cNvSpPr>
          <p:nvPr/>
        </p:nvSpPr>
        <p:spPr bwMode="auto">
          <a:xfrm>
            <a:off x="76200" y="152400"/>
            <a:ext cx="891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Elaboration des messages afférents</a:t>
            </a:r>
          </a:p>
        </p:txBody>
      </p:sp>
      <p:sp>
        <p:nvSpPr>
          <p:cNvPr id="262147" name="Text Box 3">
            <a:extLst>
              <a:ext uri="{FF2B5EF4-FFF2-40B4-BE49-F238E27FC236}">
                <a16:creationId xmlns:a16="http://schemas.microsoft.com/office/drawing/2014/main" id="{90050FA9-44B9-D902-50FF-19F21A2FE649}"/>
              </a:ext>
            </a:extLst>
          </p:cNvPr>
          <p:cNvSpPr txBox="1">
            <a:spLocks noChangeArrowheads="1"/>
          </p:cNvSpPr>
          <p:nvPr/>
        </p:nvSpPr>
        <p:spPr bwMode="auto">
          <a:xfrm>
            <a:off x="6629400" y="1524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SNC</a:t>
            </a:r>
          </a:p>
        </p:txBody>
      </p:sp>
      <p:grpSp>
        <p:nvGrpSpPr>
          <p:cNvPr id="262148" name="Group 4">
            <a:extLst>
              <a:ext uri="{FF2B5EF4-FFF2-40B4-BE49-F238E27FC236}">
                <a16:creationId xmlns:a16="http://schemas.microsoft.com/office/drawing/2014/main" id="{D92B138B-7436-D34E-E162-E26D905497BA}"/>
              </a:ext>
            </a:extLst>
          </p:cNvPr>
          <p:cNvGrpSpPr>
            <a:grpSpLocks/>
          </p:cNvGrpSpPr>
          <p:nvPr/>
        </p:nvGrpSpPr>
        <p:grpSpPr bwMode="auto">
          <a:xfrm>
            <a:off x="152400" y="5486400"/>
            <a:ext cx="2209800" cy="1279525"/>
            <a:chOff x="96" y="3456"/>
            <a:chExt cx="1392" cy="806"/>
          </a:xfrm>
        </p:grpSpPr>
        <p:sp>
          <p:nvSpPr>
            <p:cNvPr id="262149" name="Text Box 5">
              <a:extLst>
                <a:ext uri="{FF2B5EF4-FFF2-40B4-BE49-F238E27FC236}">
                  <a16:creationId xmlns:a16="http://schemas.microsoft.com/office/drawing/2014/main" id="{33EE6113-D637-5E0F-1FD3-B72AEE7DBCE1}"/>
                </a:ext>
              </a:extLst>
            </p:cNvPr>
            <p:cNvSpPr txBox="1">
              <a:spLocks noChangeArrowheads="1"/>
            </p:cNvSpPr>
            <p:nvPr/>
          </p:nvSpPr>
          <p:spPr bwMode="auto">
            <a:xfrm>
              <a:off x="96" y="3744"/>
              <a:ext cx="10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Signal physique</a:t>
              </a:r>
            </a:p>
          </p:txBody>
        </p:sp>
        <p:sp>
          <p:nvSpPr>
            <p:cNvPr id="262150" name="Line 6">
              <a:extLst>
                <a:ext uri="{FF2B5EF4-FFF2-40B4-BE49-F238E27FC236}">
                  <a16:creationId xmlns:a16="http://schemas.microsoft.com/office/drawing/2014/main" id="{9489B150-4073-D276-4ACF-485631426F45}"/>
                </a:ext>
              </a:extLst>
            </p:cNvPr>
            <p:cNvSpPr>
              <a:spLocks noChangeShapeType="1"/>
            </p:cNvSpPr>
            <p:nvPr/>
          </p:nvSpPr>
          <p:spPr bwMode="auto">
            <a:xfrm flipV="1">
              <a:off x="912" y="3456"/>
              <a:ext cx="576" cy="3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262151" name="Group 7">
            <a:extLst>
              <a:ext uri="{FF2B5EF4-FFF2-40B4-BE49-F238E27FC236}">
                <a16:creationId xmlns:a16="http://schemas.microsoft.com/office/drawing/2014/main" id="{5D6129FC-0C85-ACE7-1500-8BDE67E1E98C}"/>
              </a:ext>
            </a:extLst>
          </p:cNvPr>
          <p:cNvGrpSpPr>
            <a:grpSpLocks/>
          </p:cNvGrpSpPr>
          <p:nvPr/>
        </p:nvGrpSpPr>
        <p:grpSpPr bwMode="auto">
          <a:xfrm>
            <a:off x="2362200" y="3810000"/>
            <a:ext cx="2286000" cy="1660525"/>
            <a:chOff x="1488" y="2400"/>
            <a:chExt cx="1440" cy="1046"/>
          </a:xfrm>
        </p:grpSpPr>
        <p:sp>
          <p:nvSpPr>
            <p:cNvPr id="262152" name="Text Box 8">
              <a:extLst>
                <a:ext uri="{FF2B5EF4-FFF2-40B4-BE49-F238E27FC236}">
                  <a16:creationId xmlns:a16="http://schemas.microsoft.com/office/drawing/2014/main" id="{EF575472-E845-FD0D-BEF2-0342A7D2AE05}"/>
                </a:ext>
              </a:extLst>
            </p:cNvPr>
            <p:cNvSpPr txBox="1">
              <a:spLocks noChangeArrowheads="1"/>
            </p:cNvSpPr>
            <p:nvPr/>
          </p:nvSpPr>
          <p:spPr bwMode="auto">
            <a:xfrm>
              <a:off x="1488" y="2928"/>
              <a:ext cx="10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Récepteur spécialisé</a:t>
              </a:r>
            </a:p>
          </p:txBody>
        </p:sp>
        <p:sp>
          <p:nvSpPr>
            <p:cNvPr id="262153" name="Line 9">
              <a:extLst>
                <a:ext uri="{FF2B5EF4-FFF2-40B4-BE49-F238E27FC236}">
                  <a16:creationId xmlns:a16="http://schemas.microsoft.com/office/drawing/2014/main" id="{9BA48955-D3A3-C29E-B84A-F7682372D4DD}"/>
                </a:ext>
              </a:extLst>
            </p:cNvPr>
            <p:cNvSpPr>
              <a:spLocks noChangeShapeType="1"/>
            </p:cNvSpPr>
            <p:nvPr/>
          </p:nvSpPr>
          <p:spPr bwMode="auto">
            <a:xfrm flipV="1">
              <a:off x="2352" y="2400"/>
              <a:ext cx="576" cy="3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262154" name="Group 10">
            <a:extLst>
              <a:ext uri="{FF2B5EF4-FFF2-40B4-BE49-F238E27FC236}">
                <a16:creationId xmlns:a16="http://schemas.microsoft.com/office/drawing/2014/main" id="{D730B64F-52E1-E596-9546-F225E8B47D24}"/>
              </a:ext>
            </a:extLst>
          </p:cNvPr>
          <p:cNvGrpSpPr>
            <a:grpSpLocks/>
          </p:cNvGrpSpPr>
          <p:nvPr/>
        </p:nvGrpSpPr>
        <p:grpSpPr bwMode="auto">
          <a:xfrm>
            <a:off x="4572000" y="2209800"/>
            <a:ext cx="1981200" cy="1295400"/>
            <a:chOff x="2880" y="1392"/>
            <a:chExt cx="1248" cy="816"/>
          </a:xfrm>
        </p:grpSpPr>
        <p:sp>
          <p:nvSpPr>
            <p:cNvPr id="262155" name="Text Box 11">
              <a:extLst>
                <a:ext uri="{FF2B5EF4-FFF2-40B4-BE49-F238E27FC236}">
                  <a16:creationId xmlns:a16="http://schemas.microsoft.com/office/drawing/2014/main" id="{79C84DD5-7F87-22C6-1373-9F4FC2130848}"/>
                </a:ext>
              </a:extLst>
            </p:cNvPr>
            <p:cNvSpPr txBox="1">
              <a:spLocks noChangeArrowheads="1"/>
            </p:cNvSpPr>
            <p:nvPr/>
          </p:nvSpPr>
          <p:spPr bwMode="auto">
            <a:xfrm>
              <a:off x="2880" y="1920"/>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Nerfs</a:t>
              </a:r>
            </a:p>
          </p:txBody>
        </p:sp>
        <p:sp>
          <p:nvSpPr>
            <p:cNvPr id="262156" name="Line 12">
              <a:extLst>
                <a:ext uri="{FF2B5EF4-FFF2-40B4-BE49-F238E27FC236}">
                  <a16:creationId xmlns:a16="http://schemas.microsoft.com/office/drawing/2014/main" id="{6EB07E7D-A7FC-D7A4-0ED1-1A40A7DEABEE}"/>
                </a:ext>
              </a:extLst>
            </p:cNvPr>
            <p:cNvSpPr>
              <a:spLocks noChangeShapeType="1"/>
            </p:cNvSpPr>
            <p:nvPr/>
          </p:nvSpPr>
          <p:spPr bwMode="auto">
            <a:xfrm flipV="1">
              <a:off x="3552" y="1392"/>
              <a:ext cx="576" cy="38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262157" name="Text Box 13">
            <a:extLst>
              <a:ext uri="{FF2B5EF4-FFF2-40B4-BE49-F238E27FC236}">
                <a16:creationId xmlns:a16="http://schemas.microsoft.com/office/drawing/2014/main" id="{745DD644-D7BD-3FE2-A8CD-1F62B3F974AF}"/>
              </a:ext>
            </a:extLst>
          </p:cNvPr>
          <p:cNvSpPr txBox="1">
            <a:spLocks noChangeArrowheads="1"/>
          </p:cNvSpPr>
          <p:nvPr/>
        </p:nvSpPr>
        <p:spPr bwMode="auto">
          <a:xfrm>
            <a:off x="914400" y="403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6600"/>
                </a:solidFill>
                <a:cs typeface="Arial" panose="020B0604020202020204" pitchFamily="34" charset="0"/>
              </a:rPr>
              <a:t>Transduction</a:t>
            </a:r>
          </a:p>
        </p:txBody>
      </p:sp>
      <p:sp>
        <p:nvSpPr>
          <p:cNvPr id="262158" name="Text Box 14">
            <a:extLst>
              <a:ext uri="{FF2B5EF4-FFF2-40B4-BE49-F238E27FC236}">
                <a16:creationId xmlns:a16="http://schemas.microsoft.com/office/drawing/2014/main" id="{1CB49B4F-99FE-402A-77E0-CB90D43F6E88}"/>
              </a:ext>
            </a:extLst>
          </p:cNvPr>
          <p:cNvSpPr txBox="1">
            <a:spLocks noChangeArrowheads="1"/>
          </p:cNvSpPr>
          <p:nvPr/>
        </p:nvSpPr>
        <p:spPr bwMode="auto">
          <a:xfrm>
            <a:off x="3048000" y="2133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6600"/>
                </a:solidFill>
                <a:cs typeface="Arial" panose="020B0604020202020204" pitchFamily="34" charset="0"/>
              </a:rPr>
              <a:t>Transmission</a:t>
            </a:r>
          </a:p>
        </p:txBody>
      </p:sp>
      <p:sp>
        <p:nvSpPr>
          <p:cNvPr id="262159" name="Text Box 15">
            <a:extLst>
              <a:ext uri="{FF2B5EF4-FFF2-40B4-BE49-F238E27FC236}">
                <a16:creationId xmlns:a16="http://schemas.microsoft.com/office/drawing/2014/main" id="{1DA1779C-8A0C-C3F4-1CAD-D86BD03FAABD}"/>
              </a:ext>
            </a:extLst>
          </p:cNvPr>
          <p:cNvSpPr txBox="1">
            <a:spLocks noChangeArrowheads="1"/>
          </p:cNvSpPr>
          <p:nvPr/>
        </p:nvSpPr>
        <p:spPr bwMode="auto">
          <a:xfrm>
            <a:off x="5410200" y="609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6600"/>
                </a:solidFill>
                <a:cs typeface="Arial" panose="020B0604020202020204" pitchFamily="34" charset="0"/>
              </a:rPr>
              <a:t>Intégration</a:t>
            </a:r>
          </a:p>
        </p:txBody>
      </p:sp>
      <p:sp>
        <p:nvSpPr>
          <p:cNvPr id="262160" name="Text Box 16">
            <a:extLst>
              <a:ext uri="{FF2B5EF4-FFF2-40B4-BE49-F238E27FC236}">
                <a16:creationId xmlns:a16="http://schemas.microsoft.com/office/drawing/2014/main" id="{452441FC-2F3F-D897-11E8-31DE64C6478E}"/>
              </a:ext>
            </a:extLst>
          </p:cNvPr>
          <p:cNvSpPr txBox="1">
            <a:spLocks noChangeArrowheads="1"/>
          </p:cNvSpPr>
          <p:nvPr/>
        </p:nvSpPr>
        <p:spPr bwMode="auto">
          <a:xfrm>
            <a:off x="4267200" y="54102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CC66"/>
                </a:solidFill>
                <a:cs typeface="Arial" panose="020B0604020202020204" pitchFamily="34" charset="0"/>
              </a:rPr>
              <a:t>Signal électrique</a:t>
            </a:r>
          </a:p>
        </p:txBody>
      </p:sp>
      <p:sp>
        <p:nvSpPr>
          <p:cNvPr id="262161" name="Text Box 17">
            <a:extLst>
              <a:ext uri="{FF2B5EF4-FFF2-40B4-BE49-F238E27FC236}">
                <a16:creationId xmlns:a16="http://schemas.microsoft.com/office/drawing/2014/main" id="{F8047282-2AE1-E1FA-7088-51A1E5ACE0D8}"/>
              </a:ext>
            </a:extLst>
          </p:cNvPr>
          <p:cNvSpPr txBox="1">
            <a:spLocks noChangeArrowheads="1"/>
          </p:cNvSpPr>
          <p:nvPr/>
        </p:nvSpPr>
        <p:spPr bwMode="auto">
          <a:xfrm>
            <a:off x="7010400" y="2057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CC66"/>
                </a:solidFill>
                <a:cs typeface="Arial" panose="020B0604020202020204" pitchFamily="34" charset="0"/>
              </a:rPr>
              <a:t>Perception</a:t>
            </a:r>
          </a:p>
        </p:txBody>
      </p:sp>
      <p:sp>
        <p:nvSpPr>
          <p:cNvPr id="262162" name="Text Box 18">
            <a:extLst>
              <a:ext uri="{FF2B5EF4-FFF2-40B4-BE49-F238E27FC236}">
                <a16:creationId xmlns:a16="http://schemas.microsoft.com/office/drawing/2014/main" id="{11794C66-B2A7-C0B4-373E-1AD0755543DF}"/>
              </a:ext>
            </a:extLst>
          </p:cNvPr>
          <p:cNvSpPr txBox="1">
            <a:spLocks noChangeArrowheads="1"/>
          </p:cNvSpPr>
          <p:nvPr/>
        </p:nvSpPr>
        <p:spPr bwMode="auto">
          <a:xfrm>
            <a:off x="5562600" y="3505200"/>
            <a:ext cx="3276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CC66"/>
                </a:solidFill>
                <a:cs typeface="Arial" panose="020B0604020202020204" pitchFamily="34" charset="0"/>
              </a:rPr>
              <a:t>Transport de l’information codée</a:t>
            </a:r>
          </a:p>
        </p:txBody>
      </p:sp>
      <p:sp>
        <p:nvSpPr>
          <p:cNvPr id="262163" name="Text Box 19">
            <a:extLst>
              <a:ext uri="{FF2B5EF4-FFF2-40B4-BE49-F238E27FC236}">
                <a16:creationId xmlns:a16="http://schemas.microsoft.com/office/drawing/2014/main" id="{15AAFAA4-22C9-9E94-C087-E7A256E3E349}"/>
              </a:ext>
            </a:extLst>
          </p:cNvPr>
          <p:cNvSpPr txBox="1">
            <a:spLocks noChangeArrowheads="1"/>
          </p:cNvSpPr>
          <p:nvPr/>
        </p:nvSpPr>
        <p:spPr bwMode="auto">
          <a:xfrm rot="-2271847">
            <a:off x="-152400" y="1524000"/>
            <a:ext cx="464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latin typeface="Comic Sans MS" panose="030F0902030302020204" pitchFamily="66" charset="0"/>
              </a:rPr>
              <a:t>Cette organisation permet la perception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62148"/>
                                        </p:tgtEl>
                                        <p:attrNameLst>
                                          <p:attrName>style.visibility</p:attrName>
                                        </p:attrNameLst>
                                      </p:cBhvr>
                                      <p:to>
                                        <p:strVal val="visible"/>
                                      </p:to>
                                    </p:set>
                                    <p:anim calcmode="lin" valueType="num">
                                      <p:cBhvr additive="base">
                                        <p:cTn id="7" dur="500" fill="hold"/>
                                        <p:tgtEl>
                                          <p:spTgt spid="262148"/>
                                        </p:tgtEl>
                                        <p:attrNameLst>
                                          <p:attrName>ppt_x</p:attrName>
                                        </p:attrNameLst>
                                      </p:cBhvr>
                                      <p:tavLst>
                                        <p:tav tm="0">
                                          <p:val>
                                            <p:strVal val="0-#ppt_w/2"/>
                                          </p:val>
                                        </p:tav>
                                        <p:tav tm="100000">
                                          <p:val>
                                            <p:strVal val="#ppt_x"/>
                                          </p:val>
                                        </p:tav>
                                      </p:tavLst>
                                    </p:anim>
                                    <p:anim calcmode="lin" valueType="num">
                                      <p:cBhvr additive="base">
                                        <p:cTn id="8" dur="500" fill="hold"/>
                                        <p:tgtEl>
                                          <p:spTgt spid="2621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62151"/>
                                        </p:tgtEl>
                                        <p:attrNameLst>
                                          <p:attrName>style.visibility</p:attrName>
                                        </p:attrNameLst>
                                      </p:cBhvr>
                                      <p:to>
                                        <p:strVal val="visible"/>
                                      </p:to>
                                    </p:set>
                                    <p:anim calcmode="lin" valueType="num">
                                      <p:cBhvr additive="base">
                                        <p:cTn id="13" dur="500" fill="hold"/>
                                        <p:tgtEl>
                                          <p:spTgt spid="262151"/>
                                        </p:tgtEl>
                                        <p:attrNameLst>
                                          <p:attrName>ppt_x</p:attrName>
                                        </p:attrNameLst>
                                      </p:cBhvr>
                                      <p:tavLst>
                                        <p:tav tm="0">
                                          <p:val>
                                            <p:strVal val="0-#ppt_w/2"/>
                                          </p:val>
                                        </p:tav>
                                        <p:tav tm="100000">
                                          <p:val>
                                            <p:strVal val="#ppt_x"/>
                                          </p:val>
                                        </p:tav>
                                      </p:tavLst>
                                    </p:anim>
                                    <p:anim calcmode="lin" valueType="num">
                                      <p:cBhvr additive="base">
                                        <p:cTn id="14" dur="500" fill="hold"/>
                                        <p:tgtEl>
                                          <p:spTgt spid="26215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62154"/>
                                        </p:tgtEl>
                                        <p:attrNameLst>
                                          <p:attrName>style.visibility</p:attrName>
                                        </p:attrNameLst>
                                      </p:cBhvr>
                                      <p:to>
                                        <p:strVal val="visible"/>
                                      </p:to>
                                    </p:set>
                                    <p:anim calcmode="lin" valueType="num">
                                      <p:cBhvr additive="base">
                                        <p:cTn id="19" dur="500" fill="hold"/>
                                        <p:tgtEl>
                                          <p:spTgt spid="262154"/>
                                        </p:tgtEl>
                                        <p:attrNameLst>
                                          <p:attrName>ppt_x</p:attrName>
                                        </p:attrNameLst>
                                      </p:cBhvr>
                                      <p:tavLst>
                                        <p:tav tm="0">
                                          <p:val>
                                            <p:strVal val="0-#ppt_w/2"/>
                                          </p:val>
                                        </p:tav>
                                        <p:tav tm="100000">
                                          <p:val>
                                            <p:strVal val="#ppt_x"/>
                                          </p:val>
                                        </p:tav>
                                      </p:tavLst>
                                    </p:anim>
                                    <p:anim calcmode="lin" valueType="num">
                                      <p:cBhvr additive="base">
                                        <p:cTn id="20" dur="500" fill="hold"/>
                                        <p:tgtEl>
                                          <p:spTgt spid="26215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62147"/>
                                        </p:tgtEl>
                                        <p:attrNameLst>
                                          <p:attrName>style.visibility</p:attrName>
                                        </p:attrNameLst>
                                      </p:cBhvr>
                                      <p:to>
                                        <p:strVal val="visible"/>
                                      </p:to>
                                    </p:set>
                                    <p:anim calcmode="lin" valueType="num">
                                      <p:cBhvr additive="base">
                                        <p:cTn id="25" dur="500" fill="hold"/>
                                        <p:tgtEl>
                                          <p:spTgt spid="262147"/>
                                        </p:tgtEl>
                                        <p:attrNameLst>
                                          <p:attrName>ppt_x</p:attrName>
                                        </p:attrNameLst>
                                      </p:cBhvr>
                                      <p:tavLst>
                                        <p:tav tm="0">
                                          <p:val>
                                            <p:strVal val="0-#ppt_w/2"/>
                                          </p:val>
                                        </p:tav>
                                        <p:tav tm="100000">
                                          <p:val>
                                            <p:strVal val="#ppt_x"/>
                                          </p:val>
                                        </p:tav>
                                      </p:tavLst>
                                    </p:anim>
                                    <p:anim calcmode="lin" valueType="num">
                                      <p:cBhvr additive="base">
                                        <p:cTn id="26" dur="500" fill="hold"/>
                                        <p:tgtEl>
                                          <p:spTgt spid="26214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262157"/>
                                        </p:tgtEl>
                                        <p:attrNameLst>
                                          <p:attrName>style.visibility</p:attrName>
                                        </p:attrNameLst>
                                      </p:cBhvr>
                                      <p:to>
                                        <p:strVal val="visible"/>
                                      </p:to>
                                    </p:set>
                                    <p:anim calcmode="lin" valueType="num">
                                      <p:cBhvr>
                                        <p:cTn id="31" dur="1000" fill="hold"/>
                                        <p:tgtEl>
                                          <p:spTgt spid="262157"/>
                                        </p:tgtEl>
                                        <p:attrNameLst>
                                          <p:attrName>ppt_w</p:attrName>
                                        </p:attrNameLst>
                                      </p:cBhvr>
                                      <p:tavLst>
                                        <p:tav tm="0">
                                          <p:val>
                                            <p:fltVal val="0"/>
                                          </p:val>
                                        </p:tav>
                                        <p:tav tm="100000">
                                          <p:val>
                                            <p:strVal val="#ppt_w"/>
                                          </p:val>
                                        </p:tav>
                                      </p:tavLst>
                                    </p:anim>
                                    <p:anim calcmode="lin" valueType="num">
                                      <p:cBhvr>
                                        <p:cTn id="32" dur="1000" fill="hold"/>
                                        <p:tgtEl>
                                          <p:spTgt spid="262157"/>
                                        </p:tgtEl>
                                        <p:attrNameLst>
                                          <p:attrName>ppt_h</p:attrName>
                                        </p:attrNameLst>
                                      </p:cBhvr>
                                      <p:tavLst>
                                        <p:tav tm="0">
                                          <p:val>
                                            <p:fltVal val="0"/>
                                          </p:val>
                                        </p:tav>
                                        <p:tav tm="100000">
                                          <p:val>
                                            <p:strVal val="#ppt_h"/>
                                          </p:val>
                                        </p:tav>
                                      </p:tavLst>
                                    </p:anim>
                                    <p:anim calcmode="lin" valueType="num">
                                      <p:cBhvr>
                                        <p:cTn id="33" dur="1000" fill="hold"/>
                                        <p:tgtEl>
                                          <p:spTgt spid="26215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621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62160"/>
                                        </p:tgtEl>
                                        <p:attrNameLst>
                                          <p:attrName>style.visibility</p:attrName>
                                        </p:attrNameLst>
                                      </p:cBhvr>
                                      <p:to>
                                        <p:strVal val="visible"/>
                                      </p:to>
                                    </p:set>
                                    <p:anim calcmode="lin" valueType="num">
                                      <p:cBhvr>
                                        <p:cTn id="39" dur="1000" fill="hold"/>
                                        <p:tgtEl>
                                          <p:spTgt spid="262160"/>
                                        </p:tgtEl>
                                        <p:attrNameLst>
                                          <p:attrName>ppt_w</p:attrName>
                                        </p:attrNameLst>
                                      </p:cBhvr>
                                      <p:tavLst>
                                        <p:tav tm="0">
                                          <p:val>
                                            <p:fltVal val="0"/>
                                          </p:val>
                                        </p:tav>
                                        <p:tav tm="100000">
                                          <p:val>
                                            <p:strVal val="#ppt_w"/>
                                          </p:val>
                                        </p:tav>
                                      </p:tavLst>
                                    </p:anim>
                                    <p:anim calcmode="lin" valueType="num">
                                      <p:cBhvr>
                                        <p:cTn id="40" dur="1000" fill="hold"/>
                                        <p:tgtEl>
                                          <p:spTgt spid="262160"/>
                                        </p:tgtEl>
                                        <p:attrNameLst>
                                          <p:attrName>ppt_h</p:attrName>
                                        </p:attrNameLst>
                                      </p:cBhvr>
                                      <p:tavLst>
                                        <p:tav tm="0">
                                          <p:val>
                                            <p:fltVal val="0"/>
                                          </p:val>
                                        </p:tav>
                                        <p:tav tm="100000">
                                          <p:val>
                                            <p:strVal val="#ppt_h"/>
                                          </p:val>
                                        </p:tav>
                                      </p:tavLst>
                                    </p:anim>
                                    <p:anim calcmode="lin" valueType="num">
                                      <p:cBhvr>
                                        <p:cTn id="41" dur="1000" fill="hold"/>
                                        <p:tgtEl>
                                          <p:spTgt spid="26216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621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2158"/>
                                        </p:tgtEl>
                                        <p:attrNameLst>
                                          <p:attrName>style.visibility</p:attrName>
                                        </p:attrNameLst>
                                      </p:cBhvr>
                                      <p:to>
                                        <p:strVal val="visible"/>
                                      </p:to>
                                    </p:set>
                                    <p:anim calcmode="lin" valueType="num">
                                      <p:cBhvr>
                                        <p:cTn id="47" dur="1000" fill="hold"/>
                                        <p:tgtEl>
                                          <p:spTgt spid="262158"/>
                                        </p:tgtEl>
                                        <p:attrNameLst>
                                          <p:attrName>ppt_w</p:attrName>
                                        </p:attrNameLst>
                                      </p:cBhvr>
                                      <p:tavLst>
                                        <p:tav tm="0">
                                          <p:val>
                                            <p:fltVal val="0"/>
                                          </p:val>
                                        </p:tav>
                                        <p:tav tm="100000">
                                          <p:val>
                                            <p:strVal val="#ppt_w"/>
                                          </p:val>
                                        </p:tav>
                                      </p:tavLst>
                                    </p:anim>
                                    <p:anim calcmode="lin" valueType="num">
                                      <p:cBhvr>
                                        <p:cTn id="48" dur="1000" fill="hold"/>
                                        <p:tgtEl>
                                          <p:spTgt spid="262158"/>
                                        </p:tgtEl>
                                        <p:attrNameLst>
                                          <p:attrName>ppt_h</p:attrName>
                                        </p:attrNameLst>
                                      </p:cBhvr>
                                      <p:tavLst>
                                        <p:tav tm="0">
                                          <p:val>
                                            <p:fltVal val="0"/>
                                          </p:val>
                                        </p:tav>
                                        <p:tav tm="100000">
                                          <p:val>
                                            <p:strVal val="#ppt_h"/>
                                          </p:val>
                                        </p:tav>
                                      </p:tavLst>
                                    </p:anim>
                                    <p:anim calcmode="lin" valueType="num">
                                      <p:cBhvr>
                                        <p:cTn id="49" dur="1000" fill="hold"/>
                                        <p:tgtEl>
                                          <p:spTgt spid="26215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21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262162"/>
                                        </p:tgtEl>
                                        <p:attrNameLst>
                                          <p:attrName>style.visibility</p:attrName>
                                        </p:attrNameLst>
                                      </p:cBhvr>
                                      <p:to>
                                        <p:strVal val="visible"/>
                                      </p:to>
                                    </p:set>
                                    <p:anim calcmode="lin" valueType="num">
                                      <p:cBhvr>
                                        <p:cTn id="55" dur="1000" fill="hold"/>
                                        <p:tgtEl>
                                          <p:spTgt spid="262162"/>
                                        </p:tgtEl>
                                        <p:attrNameLst>
                                          <p:attrName>ppt_w</p:attrName>
                                        </p:attrNameLst>
                                      </p:cBhvr>
                                      <p:tavLst>
                                        <p:tav tm="0">
                                          <p:val>
                                            <p:fltVal val="0"/>
                                          </p:val>
                                        </p:tav>
                                        <p:tav tm="100000">
                                          <p:val>
                                            <p:strVal val="#ppt_w"/>
                                          </p:val>
                                        </p:tav>
                                      </p:tavLst>
                                    </p:anim>
                                    <p:anim calcmode="lin" valueType="num">
                                      <p:cBhvr>
                                        <p:cTn id="56" dur="1000" fill="hold"/>
                                        <p:tgtEl>
                                          <p:spTgt spid="262162"/>
                                        </p:tgtEl>
                                        <p:attrNameLst>
                                          <p:attrName>ppt_h</p:attrName>
                                        </p:attrNameLst>
                                      </p:cBhvr>
                                      <p:tavLst>
                                        <p:tav tm="0">
                                          <p:val>
                                            <p:fltVal val="0"/>
                                          </p:val>
                                        </p:tav>
                                        <p:tav tm="100000">
                                          <p:val>
                                            <p:strVal val="#ppt_h"/>
                                          </p:val>
                                        </p:tav>
                                      </p:tavLst>
                                    </p:anim>
                                    <p:anim calcmode="lin" valueType="num">
                                      <p:cBhvr>
                                        <p:cTn id="57" dur="1000" fill="hold"/>
                                        <p:tgtEl>
                                          <p:spTgt spid="262162"/>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621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262159"/>
                                        </p:tgtEl>
                                        <p:attrNameLst>
                                          <p:attrName>style.visibility</p:attrName>
                                        </p:attrNameLst>
                                      </p:cBhvr>
                                      <p:to>
                                        <p:strVal val="visible"/>
                                      </p:to>
                                    </p:set>
                                    <p:anim calcmode="lin" valueType="num">
                                      <p:cBhvr>
                                        <p:cTn id="63" dur="1000" fill="hold"/>
                                        <p:tgtEl>
                                          <p:spTgt spid="262159"/>
                                        </p:tgtEl>
                                        <p:attrNameLst>
                                          <p:attrName>ppt_w</p:attrName>
                                        </p:attrNameLst>
                                      </p:cBhvr>
                                      <p:tavLst>
                                        <p:tav tm="0">
                                          <p:val>
                                            <p:fltVal val="0"/>
                                          </p:val>
                                        </p:tav>
                                        <p:tav tm="100000">
                                          <p:val>
                                            <p:strVal val="#ppt_w"/>
                                          </p:val>
                                        </p:tav>
                                      </p:tavLst>
                                    </p:anim>
                                    <p:anim calcmode="lin" valueType="num">
                                      <p:cBhvr>
                                        <p:cTn id="64" dur="1000" fill="hold"/>
                                        <p:tgtEl>
                                          <p:spTgt spid="262159"/>
                                        </p:tgtEl>
                                        <p:attrNameLst>
                                          <p:attrName>ppt_h</p:attrName>
                                        </p:attrNameLst>
                                      </p:cBhvr>
                                      <p:tavLst>
                                        <p:tav tm="0">
                                          <p:val>
                                            <p:fltVal val="0"/>
                                          </p:val>
                                        </p:tav>
                                        <p:tav tm="100000">
                                          <p:val>
                                            <p:strVal val="#ppt_h"/>
                                          </p:val>
                                        </p:tav>
                                      </p:tavLst>
                                    </p:anim>
                                    <p:anim calcmode="lin" valueType="num">
                                      <p:cBhvr>
                                        <p:cTn id="65" dur="1000" fill="hold"/>
                                        <p:tgtEl>
                                          <p:spTgt spid="26215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621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nodeType="clickEffect">
                                  <p:stCondLst>
                                    <p:cond delay="0"/>
                                  </p:stCondLst>
                                  <p:childTnLst>
                                    <p:set>
                                      <p:cBhvr>
                                        <p:cTn id="70" dur="1" fill="hold">
                                          <p:stCondLst>
                                            <p:cond delay="0"/>
                                          </p:stCondLst>
                                        </p:cTn>
                                        <p:tgtEl>
                                          <p:spTgt spid="262161"/>
                                        </p:tgtEl>
                                        <p:attrNameLst>
                                          <p:attrName>style.visibility</p:attrName>
                                        </p:attrNameLst>
                                      </p:cBhvr>
                                      <p:to>
                                        <p:strVal val="visible"/>
                                      </p:to>
                                    </p:set>
                                    <p:anim calcmode="lin" valueType="num">
                                      <p:cBhvr>
                                        <p:cTn id="71" dur="1000" fill="hold"/>
                                        <p:tgtEl>
                                          <p:spTgt spid="262161"/>
                                        </p:tgtEl>
                                        <p:attrNameLst>
                                          <p:attrName>ppt_w</p:attrName>
                                        </p:attrNameLst>
                                      </p:cBhvr>
                                      <p:tavLst>
                                        <p:tav tm="0">
                                          <p:val>
                                            <p:fltVal val="0"/>
                                          </p:val>
                                        </p:tav>
                                        <p:tav tm="100000">
                                          <p:val>
                                            <p:strVal val="#ppt_w"/>
                                          </p:val>
                                        </p:tav>
                                      </p:tavLst>
                                    </p:anim>
                                    <p:anim calcmode="lin" valueType="num">
                                      <p:cBhvr>
                                        <p:cTn id="72" dur="1000" fill="hold"/>
                                        <p:tgtEl>
                                          <p:spTgt spid="262161"/>
                                        </p:tgtEl>
                                        <p:attrNameLst>
                                          <p:attrName>ppt_h</p:attrName>
                                        </p:attrNameLst>
                                      </p:cBhvr>
                                      <p:tavLst>
                                        <p:tav tm="0">
                                          <p:val>
                                            <p:fltVal val="0"/>
                                          </p:val>
                                        </p:tav>
                                        <p:tav tm="100000">
                                          <p:val>
                                            <p:strVal val="#ppt_h"/>
                                          </p:val>
                                        </p:tav>
                                      </p:tavLst>
                                    </p:anim>
                                    <p:anim calcmode="lin" valueType="num">
                                      <p:cBhvr>
                                        <p:cTn id="73" dur="1000" fill="hold"/>
                                        <p:tgtEl>
                                          <p:spTgt spid="26216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621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262163"/>
                                        </p:tgtEl>
                                        <p:attrNameLst>
                                          <p:attrName>style.visibility</p:attrName>
                                        </p:attrNameLst>
                                      </p:cBhvr>
                                      <p:to>
                                        <p:strVal val="visible"/>
                                      </p:to>
                                    </p:set>
                                    <p:anim calcmode="lin" valueType="num">
                                      <p:cBhvr>
                                        <p:cTn id="79" dur="1000" fill="hold"/>
                                        <p:tgtEl>
                                          <p:spTgt spid="262163"/>
                                        </p:tgtEl>
                                        <p:attrNameLst>
                                          <p:attrName>ppt_w</p:attrName>
                                        </p:attrNameLst>
                                      </p:cBhvr>
                                      <p:tavLst>
                                        <p:tav tm="0">
                                          <p:val>
                                            <p:fltVal val="0"/>
                                          </p:val>
                                        </p:tav>
                                        <p:tav tm="100000">
                                          <p:val>
                                            <p:strVal val="#ppt_w"/>
                                          </p:val>
                                        </p:tav>
                                      </p:tavLst>
                                    </p:anim>
                                    <p:anim calcmode="lin" valueType="num">
                                      <p:cBhvr>
                                        <p:cTn id="80" dur="1000" fill="hold"/>
                                        <p:tgtEl>
                                          <p:spTgt spid="262163"/>
                                        </p:tgtEl>
                                        <p:attrNameLst>
                                          <p:attrName>ppt_h</p:attrName>
                                        </p:attrNameLst>
                                      </p:cBhvr>
                                      <p:tavLst>
                                        <p:tav tm="0">
                                          <p:val>
                                            <p:fltVal val="0"/>
                                          </p:val>
                                        </p:tav>
                                        <p:tav tm="100000">
                                          <p:val>
                                            <p:strVal val="#ppt_h"/>
                                          </p:val>
                                        </p:tav>
                                      </p:tavLst>
                                    </p:anim>
                                    <p:anim calcmode="lin" valueType="num">
                                      <p:cBhvr>
                                        <p:cTn id="81" dur="1000" fill="hold"/>
                                        <p:tgtEl>
                                          <p:spTgt spid="262163"/>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621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utoUpdateAnimBg="0"/>
      <p:bldP spid="262157" grpId="0" autoUpdateAnimBg="0"/>
      <p:bldP spid="262158" grpId="0" autoUpdateAnimBg="0"/>
      <p:bldP spid="262159" grpId="0" autoUpdateAnimBg="0"/>
      <p:bldP spid="262160" grpId="0" autoUpdateAnimBg="0"/>
      <p:bldP spid="262161" grpId="0" autoUpdateAnimBg="0"/>
      <p:bldP spid="262162" grpId="0" autoUpdateAnimBg="0"/>
      <p:bldP spid="26216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 Box 2">
            <a:extLst>
              <a:ext uri="{FF2B5EF4-FFF2-40B4-BE49-F238E27FC236}">
                <a16:creationId xmlns:a16="http://schemas.microsoft.com/office/drawing/2014/main" id="{61841A4F-85B4-3CA8-4090-6DA8B9163413}"/>
              </a:ext>
            </a:extLst>
          </p:cNvPr>
          <p:cNvSpPr txBox="1">
            <a:spLocks noChangeArrowheads="1"/>
          </p:cNvSpPr>
          <p:nvPr/>
        </p:nvSpPr>
        <p:spPr bwMode="auto">
          <a:xfrm>
            <a:off x="228600" y="115888"/>
            <a:ext cx="8686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B) Des commandes sont construites par le SNC (encéphale + ME)</a:t>
            </a:r>
          </a:p>
        </p:txBody>
      </p:sp>
      <p:grpSp>
        <p:nvGrpSpPr>
          <p:cNvPr id="263171" name="Group 3">
            <a:extLst>
              <a:ext uri="{FF2B5EF4-FFF2-40B4-BE49-F238E27FC236}">
                <a16:creationId xmlns:a16="http://schemas.microsoft.com/office/drawing/2014/main" id="{62AC55C3-297F-2BA3-C2F1-7E8AB51AD384}"/>
              </a:ext>
            </a:extLst>
          </p:cNvPr>
          <p:cNvGrpSpPr>
            <a:grpSpLocks/>
          </p:cNvGrpSpPr>
          <p:nvPr/>
        </p:nvGrpSpPr>
        <p:grpSpPr bwMode="auto">
          <a:xfrm>
            <a:off x="381000" y="2043113"/>
            <a:ext cx="8458200" cy="519112"/>
            <a:chOff x="240" y="912"/>
            <a:chExt cx="5328" cy="327"/>
          </a:xfrm>
        </p:grpSpPr>
        <p:sp>
          <p:nvSpPr>
            <p:cNvPr id="263172" name="Text Box 4">
              <a:extLst>
                <a:ext uri="{FF2B5EF4-FFF2-40B4-BE49-F238E27FC236}">
                  <a16:creationId xmlns:a16="http://schemas.microsoft.com/office/drawing/2014/main" id="{1BA62D12-3C84-0BC1-35D3-2769FACE9A7C}"/>
                </a:ext>
              </a:extLst>
            </p:cNvPr>
            <p:cNvSpPr txBox="1">
              <a:spLocks noChangeArrowheads="1"/>
            </p:cNvSpPr>
            <p:nvPr/>
          </p:nvSpPr>
          <p:spPr bwMode="auto">
            <a:xfrm>
              <a:off x="240" y="912"/>
              <a:ext cx="53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Stimulation			Réponse</a:t>
              </a:r>
            </a:p>
          </p:txBody>
        </p:sp>
        <p:sp>
          <p:nvSpPr>
            <p:cNvPr id="263173" name="Line 5">
              <a:extLst>
                <a:ext uri="{FF2B5EF4-FFF2-40B4-BE49-F238E27FC236}">
                  <a16:creationId xmlns:a16="http://schemas.microsoft.com/office/drawing/2014/main" id="{58739F98-782C-17C8-AFFA-C6CA6501A776}"/>
                </a:ext>
              </a:extLst>
            </p:cNvPr>
            <p:cNvSpPr>
              <a:spLocks noChangeShapeType="1"/>
            </p:cNvSpPr>
            <p:nvPr/>
          </p:nvSpPr>
          <p:spPr bwMode="auto">
            <a:xfrm>
              <a:off x="1561" y="1104"/>
              <a:ext cx="153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263174" name="Text Box 6">
            <a:extLst>
              <a:ext uri="{FF2B5EF4-FFF2-40B4-BE49-F238E27FC236}">
                <a16:creationId xmlns:a16="http://schemas.microsoft.com/office/drawing/2014/main" id="{C98C008B-8C0E-AB1A-C018-FFE5E6CC4672}"/>
              </a:ext>
            </a:extLst>
          </p:cNvPr>
          <p:cNvSpPr txBox="1">
            <a:spLocks noChangeArrowheads="1"/>
          </p:cNvSpPr>
          <p:nvPr/>
        </p:nvSpPr>
        <p:spPr bwMode="auto">
          <a:xfrm>
            <a:off x="2590800" y="1433513"/>
            <a:ext cx="1676400" cy="55721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rgbClr val="0000FF"/>
                </a:solidFill>
                <a:cs typeface="Arial" panose="020B0604020202020204" pitchFamily="34" charset="0"/>
              </a:rPr>
              <a:t>1</a:t>
            </a:r>
            <a:r>
              <a:rPr lang="fr-FR" altLang="fr-FR" sz="2800" b="1" baseline="30000">
                <a:solidFill>
                  <a:srgbClr val="0000FF"/>
                </a:solidFill>
                <a:cs typeface="Arial" panose="020B0604020202020204" pitchFamily="34" charset="0"/>
              </a:rPr>
              <a:t>e</a:t>
            </a:r>
            <a:r>
              <a:rPr lang="fr-FR" altLang="fr-FR" sz="2800" b="1">
                <a:solidFill>
                  <a:srgbClr val="0000FF"/>
                </a:solidFill>
                <a:cs typeface="Arial" panose="020B0604020202020204" pitchFamily="34" charset="0"/>
              </a:rPr>
              <a:t> cas :</a:t>
            </a:r>
          </a:p>
        </p:txBody>
      </p:sp>
      <p:sp>
        <p:nvSpPr>
          <p:cNvPr id="263175" name="Text Box 7">
            <a:extLst>
              <a:ext uri="{FF2B5EF4-FFF2-40B4-BE49-F238E27FC236}">
                <a16:creationId xmlns:a16="http://schemas.microsoft.com/office/drawing/2014/main" id="{7EEB2453-9B50-A28C-08AB-3B9C0DADBBBA}"/>
              </a:ext>
            </a:extLst>
          </p:cNvPr>
          <p:cNvSpPr txBox="1">
            <a:spLocks noChangeArrowheads="1"/>
          </p:cNvSpPr>
          <p:nvPr/>
        </p:nvSpPr>
        <p:spPr bwMode="auto">
          <a:xfrm>
            <a:off x="2514600" y="4595813"/>
            <a:ext cx="1676400" cy="557212"/>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rgbClr val="0000FF"/>
                </a:solidFill>
                <a:cs typeface="Arial" panose="020B0604020202020204" pitchFamily="34" charset="0"/>
              </a:rPr>
              <a:t>2</a:t>
            </a:r>
            <a:r>
              <a:rPr lang="fr-FR" altLang="fr-FR" sz="2800" b="1" baseline="30000">
                <a:solidFill>
                  <a:srgbClr val="0000FF"/>
                </a:solidFill>
                <a:cs typeface="Arial" panose="020B0604020202020204" pitchFamily="34" charset="0"/>
              </a:rPr>
              <a:t>e</a:t>
            </a:r>
            <a:r>
              <a:rPr lang="fr-FR" altLang="fr-FR" sz="2800" b="1">
                <a:solidFill>
                  <a:srgbClr val="0000FF"/>
                </a:solidFill>
                <a:cs typeface="Arial" panose="020B0604020202020204" pitchFamily="34" charset="0"/>
              </a:rPr>
              <a:t> cas :</a:t>
            </a:r>
          </a:p>
        </p:txBody>
      </p:sp>
      <p:sp>
        <p:nvSpPr>
          <p:cNvPr id="263176" name="Text Box 8">
            <a:extLst>
              <a:ext uri="{FF2B5EF4-FFF2-40B4-BE49-F238E27FC236}">
                <a16:creationId xmlns:a16="http://schemas.microsoft.com/office/drawing/2014/main" id="{F7BDB158-948F-1854-79D6-40FDC2C1BA43}"/>
              </a:ext>
            </a:extLst>
          </p:cNvPr>
          <p:cNvSpPr txBox="1">
            <a:spLocks noChangeArrowheads="1"/>
          </p:cNvSpPr>
          <p:nvPr/>
        </p:nvSpPr>
        <p:spPr bwMode="auto">
          <a:xfrm>
            <a:off x="304800" y="2881313"/>
            <a:ext cx="868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La réponse est involontaire. C’est un réflexe</a:t>
            </a:r>
          </a:p>
        </p:txBody>
      </p:sp>
      <p:sp>
        <p:nvSpPr>
          <p:cNvPr id="263177" name="Text Box 9">
            <a:extLst>
              <a:ext uri="{FF2B5EF4-FFF2-40B4-BE49-F238E27FC236}">
                <a16:creationId xmlns:a16="http://schemas.microsoft.com/office/drawing/2014/main" id="{6FBF41FB-9232-A8EE-1C28-E5D0048A34F2}"/>
              </a:ext>
            </a:extLst>
          </p:cNvPr>
          <p:cNvSpPr txBox="1">
            <a:spLocks noChangeArrowheads="1"/>
          </p:cNvSpPr>
          <p:nvPr/>
        </p:nvSpPr>
        <p:spPr bwMode="auto">
          <a:xfrm>
            <a:off x="457200" y="5357813"/>
            <a:ext cx="845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Élaboration d’un comportement volontaire</a:t>
            </a:r>
          </a:p>
        </p:txBody>
      </p:sp>
      <p:sp>
        <p:nvSpPr>
          <p:cNvPr id="263178" name="Text Box 10">
            <a:extLst>
              <a:ext uri="{FF2B5EF4-FFF2-40B4-BE49-F238E27FC236}">
                <a16:creationId xmlns:a16="http://schemas.microsoft.com/office/drawing/2014/main" id="{F038F335-3F93-9267-D2B1-32A200E5C34A}"/>
              </a:ext>
            </a:extLst>
          </p:cNvPr>
          <p:cNvSpPr txBox="1">
            <a:spLocks noChangeArrowheads="1"/>
          </p:cNvSpPr>
          <p:nvPr/>
        </p:nvSpPr>
        <p:spPr bwMode="auto">
          <a:xfrm>
            <a:off x="228600" y="3490913"/>
            <a:ext cx="868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Réponse aux sollicitations du monde extérieur.</a:t>
            </a:r>
          </a:p>
        </p:txBody>
      </p:sp>
      <p:sp>
        <p:nvSpPr>
          <p:cNvPr id="263179" name="Text Box 11">
            <a:extLst>
              <a:ext uri="{FF2B5EF4-FFF2-40B4-BE49-F238E27FC236}">
                <a16:creationId xmlns:a16="http://schemas.microsoft.com/office/drawing/2014/main" id="{5BF75A17-61A5-63D7-102D-1E8643FD8FFB}"/>
              </a:ext>
            </a:extLst>
          </p:cNvPr>
          <p:cNvSpPr txBox="1">
            <a:spLocks noChangeArrowheads="1"/>
          </p:cNvSpPr>
          <p:nvPr/>
        </p:nvSpPr>
        <p:spPr bwMode="auto">
          <a:xfrm>
            <a:off x="381000" y="6005513"/>
            <a:ext cx="845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Action délibérée sur l’environnement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63171"/>
                                        </p:tgtEl>
                                        <p:attrNameLst>
                                          <p:attrName>style.visibility</p:attrName>
                                        </p:attrNameLst>
                                      </p:cBhvr>
                                      <p:to>
                                        <p:strVal val="visible"/>
                                      </p:to>
                                    </p:set>
                                    <p:anim calcmode="lin" valueType="num">
                                      <p:cBhvr additive="base">
                                        <p:cTn id="7" dur="500" fill="hold"/>
                                        <p:tgtEl>
                                          <p:spTgt spid="263171"/>
                                        </p:tgtEl>
                                        <p:attrNameLst>
                                          <p:attrName>ppt_x</p:attrName>
                                        </p:attrNameLst>
                                      </p:cBhvr>
                                      <p:tavLst>
                                        <p:tav tm="0">
                                          <p:val>
                                            <p:strVal val="0-#ppt_w/2"/>
                                          </p:val>
                                        </p:tav>
                                        <p:tav tm="100000">
                                          <p:val>
                                            <p:strVal val="#ppt_x"/>
                                          </p:val>
                                        </p:tav>
                                      </p:tavLst>
                                    </p:anim>
                                    <p:anim calcmode="lin" valueType="num">
                                      <p:cBhvr additive="base">
                                        <p:cTn id="8" dur="500" fill="hold"/>
                                        <p:tgtEl>
                                          <p:spTgt spid="263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63176"/>
                                        </p:tgtEl>
                                        <p:attrNameLst>
                                          <p:attrName>style.visibility</p:attrName>
                                        </p:attrNameLst>
                                      </p:cBhvr>
                                      <p:to>
                                        <p:strVal val="visible"/>
                                      </p:to>
                                    </p:set>
                                    <p:animEffect transition="in" filter="dissolve">
                                      <p:cBhvr>
                                        <p:cTn id="13" dur="500"/>
                                        <p:tgtEl>
                                          <p:spTgt spid="2631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63178"/>
                                        </p:tgtEl>
                                        <p:attrNameLst>
                                          <p:attrName>style.visibility</p:attrName>
                                        </p:attrNameLst>
                                      </p:cBhvr>
                                      <p:to>
                                        <p:strVal val="visible"/>
                                      </p:to>
                                    </p:set>
                                    <p:animEffect transition="in" filter="dissolve">
                                      <p:cBhvr>
                                        <p:cTn id="18" dur="500"/>
                                        <p:tgtEl>
                                          <p:spTgt spid="26317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263177"/>
                                        </p:tgtEl>
                                        <p:attrNameLst>
                                          <p:attrName>style.visibility</p:attrName>
                                        </p:attrNameLst>
                                      </p:cBhvr>
                                      <p:to>
                                        <p:strVal val="visible"/>
                                      </p:to>
                                    </p:set>
                                    <p:animEffect transition="in" filter="dissolve">
                                      <p:cBhvr>
                                        <p:cTn id="23" dur="500"/>
                                        <p:tgtEl>
                                          <p:spTgt spid="2631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63179"/>
                                        </p:tgtEl>
                                        <p:attrNameLst>
                                          <p:attrName>style.visibility</p:attrName>
                                        </p:attrNameLst>
                                      </p:cBhvr>
                                      <p:to>
                                        <p:strVal val="visible"/>
                                      </p:to>
                                    </p:set>
                                    <p:animEffect transition="in" filter="dissolve">
                                      <p:cBhvr>
                                        <p:cTn id="28" dur="5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6" grpId="0" autoUpdateAnimBg="0"/>
      <p:bldP spid="263177" grpId="0" autoUpdateAnimBg="0"/>
      <p:bldP spid="263178" grpId="0" autoUpdateAnimBg="0"/>
      <p:bldP spid="26317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a:extLst>
              <a:ext uri="{FF2B5EF4-FFF2-40B4-BE49-F238E27FC236}">
                <a16:creationId xmlns:a16="http://schemas.microsoft.com/office/drawing/2014/main" id="{2FA68697-56AF-DFF8-E339-33DF2D5A9C37}"/>
              </a:ext>
            </a:extLst>
          </p:cNvPr>
          <p:cNvSpPr txBox="1">
            <a:spLocks noChangeArrowheads="1"/>
          </p:cNvSpPr>
          <p:nvPr/>
        </p:nvSpPr>
        <p:spPr bwMode="auto">
          <a:xfrm>
            <a:off x="49213" y="152400"/>
            <a:ext cx="891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Elaboration des messages efférents</a:t>
            </a:r>
          </a:p>
        </p:txBody>
      </p:sp>
      <p:sp>
        <p:nvSpPr>
          <p:cNvPr id="264195" name="Text Box 3">
            <a:extLst>
              <a:ext uri="{FF2B5EF4-FFF2-40B4-BE49-F238E27FC236}">
                <a16:creationId xmlns:a16="http://schemas.microsoft.com/office/drawing/2014/main" id="{854A34CF-761B-3A93-62AF-09001D3AAD6C}"/>
              </a:ext>
            </a:extLst>
          </p:cNvPr>
          <p:cNvSpPr txBox="1">
            <a:spLocks noChangeArrowheads="1"/>
          </p:cNvSpPr>
          <p:nvPr/>
        </p:nvSpPr>
        <p:spPr bwMode="auto">
          <a:xfrm>
            <a:off x="152400" y="5943600"/>
            <a:ext cx="1676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Signal physique</a:t>
            </a:r>
          </a:p>
        </p:txBody>
      </p:sp>
      <p:grpSp>
        <p:nvGrpSpPr>
          <p:cNvPr id="264196" name="Group 4">
            <a:extLst>
              <a:ext uri="{FF2B5EF4-FFF2-40B4-BE49-F238E27FC236}">
                <a16:creationId xmlns:a16="http://schemas.microsoft.com/office/drawing/2014/main" id="{D95ADE23-F34F-13EB-5EFB-93515995E38D}"/>
              </a:ext>
            </a:extLst>
          </p:cNvPr>
          <p:cNvGrpSpPr>
            <a:grpSpLocks/>
          </p:cNvGrpSpPr>
          <p:nvPr/>
        </p:nvGrpSpPr>
        <p:grpSpPr bwMode="auto">
          <a:xfrm>
            <a:off x="1447800" y="4648200"/>
            <a:ext cx="2590800" cy="1447800"/>
            <a:chOff x="912" y="2928"/>
            <a:chExt cx="1632" cy="912"/>
          </a:xfrm>
        </p:grpSpPr>
        <p:sp>
          <p:nvSpPr>
            <p:cNvPr id="264197" name="Line 5">
              <a:extLst>
                <a:ext uri="{FF2B5EF4-FFF2-40B4-BE49-F238E27FC236}">
                  <a16:creationId xmlns:a16="http://schemas.microsoft.com/office/drawing/2014/main" id="{6E36C9CB-B3DA-179B-D431-C2E64E921CEA}"/>
                </a:ext>
              </a:extLst>
            </p:cNvPr>
            <p:cNvSpPr>
              <a:spLocks noChangeShapeType="1"/>
            </p:cNvSpPr>
            <p:nvPr/>
          </p:nvSpPr>
          <p:spPr bwMode="auto">
            <a:xfrm flipV="1">
              <a:off x="912" y="3456"/>
              <a:ext cx="576" cy="384"/>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64198" name="Text Box 6">
              <a:extLst>
                <a:ext uri="{FF2B5EF4-FFF2-40B4-BE49-F238E27FC236}">
                  <a16:creationId xmlns:a16="http://schemas.microsoft.com/office/drawing/2014/main" id="{C1FC25E9-5D0E-B439-3A80-CB5E1CB8873E}"/>
                </a:ext>
              </a:extLst>
            </p:cNvPr>
            <p:cNvSpPr txBox="1">
              <a:spLocks noChangeArrowheads="1"/>
            </p:cNvSpPr>
            <p:nvPr/>
          </p:nvSpPr>
          <p:spPr bwMode="auto">
            <a:xfrm>
              <a:off x="1488" y="2928"/>
              <a:ext cx="10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Effecteur spécialisé</a:t>
              </a:r>
            </a:p>
          </p:txBody>
        </p:sp>
      </p:grpSp>
      <p:grpSp>
        <p:nvGrpSpPr>
          <p:cNvPr id="264199" name="Group 7">
            <a:extLst>
              <a:ext uri="{FF2B5EF4-FFF2-40B4-BE49-F238E27FC236}">
                <a16:creationId xmlns:a16="http://schemas.microsoft.com/office/drawing/2014/main" id="{3AFA64BE-6949-6CF7-FD4F-58DE6A100B91}"/>
              </a:ext>
            </a:extLst>
          </p:cNvPr>
          <p:cNvGrpSpPr>
            <a:grpSpLocks/>
          </p:cNvGrpSpPr>
          <p:nvPr/>
        </p:nvGrpSpPr>
        <p:grpSpPr bwMode="auto">
          <a:xfrm>
            <a:off x="3733800" y="3048000"/>
            <a:ext cx="2514600" cy="1371600"/>
            <a:chOff x="2352" y="1920"/>
            <a:chExt cx="1584" cy="864"/>
          </a:xfrm>
        </p:grpSpPr>
        <p:sp>
          <p:nvSpPr>
            <p:cNvPr id="264200" name="Line 8">
              <a:extLst>
                <a:ext uri="{FF2B5EF4-FFF2-40B4-BE49-F238E27FC236}">
                  <a16:creationId xmlns:a16="http://schemas.microsoft.com/office/drawing/2014/main" id="{5AA4D47E-E6F4-4F59-2B86-7934C0C8EAC7}"/>
                </a:ext>
              </a:extLst>
            </p:cNvPr>
            <p:cNvSpPr>
              <a:spLocks noChangeShapeType="1"/>
            </p:cNvSpPr>
            <p:nvPr/>
          </p:nvSpPr>
          <p:spPr bwMode="auto">
            <a:xfrm flipV="1">
              <a:off x="2352" y="2400"/>
              <a:ext cx="576" cy="384"/>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64201" name="Text Box 9">
              <a:extLst>
                <a:ext uri="{FF2B5EF4-FFF2-40B4-BE49-F238E27FC236}">
                  <a16:creationId xmlns:a16="http://schemas.microsoft.com/office/drawing/2014/main" id="{F3C9EB49-A4E3-7987-671A-E9EA16EB7C75}"/>
                </a:ext>
              </a:extLst>
            </p:cNvPr>
            <p:cNvSpPr txBox="1">
              <a:spLocks noChangeArrowheads="1"/>
            </p:cNvSpPr>
            <p:nvPr/>
          </p:nvSpPr>
          <p:spPr bwMode="auto">
            <a:xfrm>
              <a:off x="2880" y="1920"/>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Nerfs</a:t>
              </a:r>
            </a:p>
          </p:txBody>
        </p:sp>
      </p:grpSp>
      <p:grpSp>
        <p:nvGrpSpPr>
          <p:cNvPr id="264202" name="Group 10">
            <a:extLst>
              <a:ext uri="{FF2B5EF4-FFF2-40B4-BE49-F238E27FC236}">
                <a16:creationId xmlns:a16="http://schemas.microsoft.com/office/drawing/2014/main" id="{FB1F0F01-F9CC-42EA-E84A-BFADA44A0D6D}"/>
              </a:ext>
            </a:extLst>
          </p:cNvPr>
          <p:cNvGrpSpPr>
            <a:grpSpLocks/>
          </p:cNvGrpSpPr>
          <p:nvPr/>
        </p:nvGrpSpPr>
        <p:grpSpPr bwMode="auto">
          <a:xfrm>
            <a:off x="5638800" y="1524000"/>
            <a:ext cx="2667000" cy="1295400"/>
            <a:chOff x="3552" y="960"/>
            <a:chExt cx="1680" cy="816"/>
          </a:xfrm>
        </p:grpSpPr>
        <p:sp>
          <p:nvSpPr>
            <p:cNvPr id="264203" name="Text Box 11">
              <a:extLst>
                <a:ext uri="{FF2B5EF4-FFF2-40B4-BE49-F238E27FC236}">
                  <a16:creationId xmlns:a16="http://schemas.microsoft.com/office/drawing/2014/main" id="{52F0218A-6197-5804-159A-29DD06F450F8}"/>
                </a:ext>
              </a:extLst>
            </p:cNvPr>
            <p:cNvSpPr txBox="1">
              <a:spLocks noChangeArrowheads="1"/>
            </p:cNvSpPr>
            <p:nvPr/>
          </p:nvSpPr>
          <p:spPr bwMode="auto">
            <a:xfrm>
              <a:off x="4176" y="960"/>
              <a:ext cx="10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SNC</a:t>
              </a:r>
            </a:p>
          </p:txBody>
        </p:sp>
        <p:sp>
          <p:nvSpPr>
            <p:cNvPr id="264204" name="Line 12">
              <a:extLst>
                <a:ext uri="{FF2B5EF4-FFF2-40B4-BE49-F238E27FC236}">
                  <a16:creationId xmlns:a16="http://schemas.microsoft.com/office/drawing/2014/main" id="{C5438016-7C4B-2F28-816A-6C6CF852B66E}"/>
                </a:ext>
              </a:extLst>
            </p:cNvPr>
            <p:cNvSpPr>
              <a:spLocks noChangeShapeType="1"/>
            </p:cNvSpPr>
            <p:nvPr/>
          </p:nvSpPr>
          <p:spPr bwMode="auto">
            <a:xfrm flipV="1">
              <a:off x="3552" y="1392"/>
              <a:ext cx="576" cy="384"/>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264205" name="Text Box 13">
            <a:extLst>
              <a:ext uri="{FF2B5EF4-FFF2-40B4-BE49-F238E27FC236}">
                <a16:creationId xmlns:a16="http://schemas.microsoft.com/office/drawing/2014/main" id="{749DA56D-7913-C87E-3A3B-E252C7DCDD80}"/>
              </a:ext>
            </a:extLst>
          </p:cNvPr>
          <p:cNvSpPr txBox="1">
            <a:spLocks noChangeArrowheads="1"/>
          </p:cNvSpPr>
          <p:nvPr/>
        </p:nvSpPr>
        <p:spPr bwMode="auto">
          <a:xfrm>
            <a:off x="914400" y="4038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6600"/>
                </a:solidFill>
                <a:cs typeface="Arial" panose="020B0604020202020204" pitchFamily="34" charset="0"/>
              </a:rPr>
              <a:t>Transduction</a:t>
            </a:r>
          </a:p>
        </p:txBody>
      </p:sp>
      <p:sp>
        <p:nvSpPr>
          <p:cNvPr id="264206" name="Text Box 14">
            <a:extLst>
              <a:ext uri="{FF2B5EF4-FFF2-40B4-BE49-F238E27FC236}">
                <a16:creationId xmlns:a16="http://schemas.microsoft.com/office/drawing/2014/main" id="{4AC0AF87-5942-E050-FC06-8364E265883F}"/>
              </a:ext>
            </a:extLst>
          </p:cNvPr>
          <p:cNvSpPr txBox="1">
            <a:spLocks noChangeArrowheads="1"/>
          </p:cNvSpPr>
          <p:nvPr/>
        </p:nvSpPr>
        <p:spPr bwMode="auto">
          <a:xfrm>
            <a:off x="3048000" y="2133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6600"/>
                </a:solidFill>
                <a:cs typeface="Arial" panose="020B0604020202020204" pitchFamily="34" charset="0"/>
              </a:rPr>
              <a:t>Transmission</a:t>
            </a:r>
          </a:p>
        </p:txBody>
      </p:sp>
      <p:sp>
        <p:nvSpPr>
          <p:cNvPr id="264207" name="Text Box 15">
            <a:extLst>
              <a:ext uri="{FF2B5EF4-FFF2-40B4-BE49-F238E27FC236}">
                <a16:creationId xmlns:a16="http://schemas.microsoft.com/office/drawing/2014/main" id="{2FA3FE9B-A4C9-A404-5DB9-BD1B16D2A83A}"/>
              </a:ext>
            </a:extLst>
          </p:cNvPr>
          <p:cNvSpPr txBox="1">
            <a:spLocks noChangeArrowheads="1"/>
          </p:cNvSpPr>
          <p:nvPr/>
        </p:nvSpPr>
        <p:spPr bwMode="auto">
          <a:xfrm>
            <a:off x="5410200" y="609600"/>
            <a:ext cx="2743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6600"/>
                </a:solidFill>
                <a:cs typeface="Arial" panose="020B0604020202020204" pitchFamily="34" charset="0"/>
              </a:rPr>
              <a:t>Construction du mouvement</a:t>
            </a:r>
          </a:p>
        </p:txBody>
      </p:sp>
      <p:sp>
        <p:nvSpPr>
          <p:cNvPr id="264208" name="Text Box 16">
            <a:extLst>
              <a:ext uri="{FF2B5EF4-FFF2-40B4-BE49-F238E27FC236}">
                <a16:creationId xmlns:a16="http://schemas.microsoft.com/office/drawing/2014/main" id="{3471A763-EAB5-05D1-287D-9883157C9594}"/>
              </a:ext>
            </a:extLst>
          </p:cNvPr>
          <p:cNvSpPr txBox="1">
            <a:spLocks noChangeArrowheads="1"/>
          </p:cNvSpPr>
          <p:nvPr/>
        </p:nvSpPr>
        <p:spPr bwMode="auto">
          <a:xfrm>
            <a:off x="4267200" y="54102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CC66"/>
                </a:solidFill>
                <a:cs typeface="Arial" panose="020B0604020202020204" pitchFamily="34" charset="0"/>
              </a:rPr>
              <a:t>Signal électrique</a:t>
            </a:r>
          </a:p>
        </p:txBody>
      </p:sp>
      <p:sp>
        <p:nvSpPr>
          <p:cNvPr id="264209" name="Text Box 17">
            <a:extLst>
              <a:ext uri="{FF2B5EF4-FFF2-40B4-BE49-F238E27FC236}">
                <a16:creationId xmlns:a16="http://schemas.microsoft.com/office/drawing/2014/main" id="{A0A54D6E-CE28-C868-5711-8851D85FB337}"/>
              </a:ext>
            </a:extLst>
          </p:cNvPr>
          <p:cNvSpPr txBox="1">
            <a:spLocks noChangeArrowheads="1"/>
          </p:cNvSpPr>
          <p:nvPr/>
        </p:nvSpPr>
        <p:spPr bwMode="auto">
          <a:xfrm>
            <a:off x="7010400" y="2057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CC66"/>
                </a:solidFill>
                <a:cs typeface="Arial" panose="020B0604020202020204" pitchFamily="34" charset="0"/>
              </a:rPr>
              <a:t>Commande</a:t>
            </a:r>
          </a:p>
        </p:txBody>
      </p:sp>
      <p:sp>
        <p:nvSpPr>
          <p:cNvPr id="264210" name="Text Box 18">
            <a:extLst>
              <a:ext uri="{FF2B5EF4-FFF2-40B4-BE49-F238E27FC236}">
                <a16:creationId xmlns:a16="http://schemas.microsoft.com/office/drawing/2014/main" id="{7D824B7F-6DBE-D745-5737-5A35558B68A6}"/>
              </a:ext>
            </a:extLst>
          </p:cNvPr>
          <p:cNvSpPr txBox="1">
            <a:spLocks noChangeArrowheads="1"/>
          </p:cNvSpPr>
          <p:nvPr/>
        </p:nvSpPr>
        <p:spPr bwMode="auto">
          <a:xfrm>
            <a:off x="5562600" y="3505200"/>
            <a:ext cx="3276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CC66"/>
                </a:solidFill>
                <a:cs typeface="Arial" panose="020B0604020202020204" pitchFamily="34" charset="0"/>
              </a:rPr>
              <a:t>Transport de l’information codée</a:t>
            </a:r>
          </a:p>
        </p:txBody>
      </p:sp>
      <p:sp>
        <p:nvSpPr>
          <p:cNvPr id="264211" name="Text Box 19">
            <a:extLst>
              <a:ext uri="{FF2B5EF4-FFF2-40B4-BE49-F238E27FC236}">
                <a16:creationId xmlns:a16="http://schemas.microsoft.com/office/drawing/2014/main" id="{F0E3113B-BBE9-6D4B-6FE8-1AE388CFDDF3}"/>
              </a:ext>
            </a:extLst>
          </p:cNvPr>
          <p:cNvSpPr txBox="1">
            <a:spLocks noChangeArrowheads="1"/>
          </p:cNvSpPr>
          <p:nvPr/>
        </p:nvSpPr>
        <p:spPr bwMode="auto">
          <a:xfrm rot="-2271847">
            <a:off x="-152400" y="1524000"/>
            <a:ext cx="464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latin typeface="Comic Sans MS" panose="030F0902030302020204" pitchFamily="66" charset="0"/>
              </a:rPr>
              <a:t>Cette organisation permet le mouvement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64202"/>
                                        </p:tgtEl>
                                        <p:attrNameLst>
                                          <p:attrName>style.visibility</p:attrName>
                                        </p:attrNameLst>
                                      </p:cBhvr>
                                      <p:to>
                                        <p:strVal val="visible"/>
                                      </p:to>
                                    </p:set>
                                    <p:anim calcmode="lin" valueType="num">
                                      <p:cBhvr additive="base">
                                        <p:cTn id="7" dur="500" fill="hold"/>
                                        <p:tgtEl>
                                          <p:spTgt spid="264202"/>
                                        </p:tgtEl>
                                        <p:attrNameLst>
                                          <p:attrName>ppt_x</p:attrName>
                                        </p:attrNameLst>
                                      </p:cBhvr>
                                      <p:tavLst>
                                        <p:tav tm="0">
                                          <p:val>
                                            <p:strVal val="0-#ppt_w/2"/>
                                          </p:val>
                                        </p:tav>
                                        <p:tav tm="100000">
                                          <p:val>
                                            <p:strVal val="#ppt_x"/>
                                          </p:val>
                                        </p:tav>
                                      </p:tavLst>
                                    </p:anim>
                                    <p:anim calcmode="lin" valueType="num">
                                      <p:cBhvr additive="base">
                                        <p:cTn id="8" dur="500" fill="hold"/>
                                        <p:tgtEl>
                                          <p:spTgt spid="2642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64199"/>
                                        </p:tgtEl>
                                        <p:attrNameLst>
                                          <p:attrName>style.visibility</p:attrName>
                                        </p:attrNameLst>
                                      </p:cBhvr>
                                      <p:to>
                                        <p:strVal val="visible"/>
                                      </p:to>
                                    </p:set>
                                    <p:anim calcmode="lin" valueType="num">
                                      <p:cBhvr additive="base">
                                        <p:cTn id="13" dur="500" fill="hold"/>
                                        <p:tgtEl>
                                          <p:spTgt spid="264199"/>
                                        </p:tgtEl>
                                        <p:attrNameLst>
                                          <p:attrName>ppt_x</p:attrName>
                                        </p:attrNameLst>
                                      </p:cBhvr>
                                      <p:tavLst>
                                        <p:tav tm="0">
                                          <p:val>
                                            <p:strVal val="0-#ppt_w/2"/>
                                          </p:val>
                                        </p:tav>
                                        <p:tav tm="100000">
                                          <p:val>
                                            <p:strVal val="#ppt_x"/>
                                          </p:val>
                                        </p:tav>
                                      </p:tavLst>
                                    </p:anim>
                                    <p:anim calcmode="lin" valueType="num">
                                      <p:cBhvr additive="base">
                                        <p:cTn id="14" dur="500" fill="hold"/>
                                        <p:tgtEl>
                                          <p:spTgt spid="2641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64196"/>
                                        </p:tgtEl>
                                        <p:attrNameLst>
                                          <p:attrName>style.visibility</p:attrName>
                                        </p:attrNameLst>
                                      </p:cBhvr>
                                      <p:to>
                                        <p:strVal val="visible"/>
                                      </p:to>
                                    </p:set>
                                    <p:anim calcmode="lin" valueType="num">
                                      <p:cBhvr additive="base">
                                        <p:cTn id="19" dur="500" fill="hold"/>
                                        <p:tgtEl>
                                          <p:spTgt spid="264196"/>
                                        </p:tgtEl>
                                        <p:attrNameLst>
                                          <p:attrName>ppt_x</p:attrName>
                                        </p:attrNameLst>
                                      </p:cBhvr>
                                      <p:tavLst>
                                        <p:tav tm="0">
                                          <p:val>
                                            <p:strVal val="0-#ppt_w/2"/>
                                          </p:val>
                                        </p:tav>
                                        <p:tav tm="100000">
                                          <p:val>
                                            <p:strVal val="#ppt_x"/>
                                          </p:val>
                                        </p:tav>
                                      </p:tavLst>
                                    </p:anim>
                                    <p:anim calcmode="lin" valueType="num">
                                      <p:cBhvr additive="base">
                                        <p:cTn id="20" dur="500" fill="hold"/>
                                        <p:tgtEl>
                                          <p:spTgt spid="26419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64195"/>
                                        </p:tgtEl>
                                        <p:attrNameLst>
                                          <p:attrName>style.visibility</p:attrName>
                                        </p:attrNameLst>
                                      </p:cBhvr>
                                      <p:to>
                                        <p:strVal val="visible"/>
                                      </p:to>
                                    </p:set>
                                    <p:anim calcmode="lin" valueType="num">
                                      <p:cBhvr additive="base">
                                        <p:cTn id="25" dur="500" fill="hold"/>
                                        <p:tgtEl>
                                          <p:spTgt spid="264195"/>
                                        </p:tgtEl>
                                        <p:attrNameLst>
                                          <p:attrName>ppt_x</p:attrName>
                                        </p:attrNameLst>
                                      </p:cBhvr>
                                      <p:tavLst>
                                        <p:tav tm="0">
                                          <p:val>
                                            <p:strVal val="0-#ppt_w/2"/>
                                          </p:val>
                                        </p:tav>
                                        <p:tav tm="100000">
                                          <p:val>
                                            <p:strVal val="#ppt_x"/>
                                          </p:val>
                                        </p:tav>
                                      </p:tavLst>
                                    </p:anim>
                                    <p:anim calcmode="lin" valueType="num">
                                      <p:cBhvr additive="base">
                                        <p:cTn id="26" dur="500" fill="hold"/>
                                        <p:tgtEl>
                                          <p:spTgt spid="26419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264207"/>
                                        </p:tgtEl>
                                        <p:attrNameLst>
                                          <p:attrName>style.visibility</p:attrName>
                                        </p:attrNameLst>
                                      </p:cBhvr>
                                      <p:to>
                                        <p:strVal val="visible"/>
                                      </p:to>
                                    </p:set>
                                    <p:anim calcmode="lin" valueType="num">
                                      <p:cBhvr>
                                        <p:cTn id="31" dur="1000" fill="hold"/>
                                        <p:tgtEl>
                                          <p:spTgt spid="264207"/>
                                        </p:tgtEl>
                                        <p:attrNameLst>
                                          <p:attrName>ppt_w</p:attrName>
                                        </p:attrNameLst>
                                      </p:cBhvr>
                                      <p:tavLst>
                                        <p:tav tm="0">
                                          <p:val>
                                            <p:fltVal val="0"/>
                                          </p:val>
                                        </p:tav>
                                        <p:tav tm="100000">
                                          <p:val>
                                            <p:strVal val="#ppt_w"/>
                                          </p:val>
                                        </p:tav>
                                      </p:tavLst>
                                    </p:anim>
                                    <p:anim calcmode="lin" valueType="num">
                                      <p:cBhvr>
                                        <p:cTn id="32" dur="1000" fill="hold"/>
                                        <p:tgtEl>
                                          <p:spTgt spid="264207"/>
                                        </p:tgtEl>
                                        <p:attrNameLst>
                                          <p:attrName>ppt_h</p:attrName>
                                        </p:attrNameLst>
                                      </p:cBhvr>
                                      <p:tavLst>
                                        <p:tav tm="0">
                                          <p:val>
                                            <p:fltVal val="0"/>
                                          </p:val>
                                        </p:tav>
                                        <p:tav tm="100000">
                                          <p:val>
                                            <p:strVal val="#ppt_h"/>
                                          </p:val>
                                        </p:tav>
                                      </p:tavLst>
                                    </p:anim>
                                    <p:anim calcmode="lin" valueType="num">
                                      <p:cBhvr>
                                        <p:cTn id="33" dur="1000" fill="hold"/>
                                        <p:tgtEl>
                                          <p:spTgt spid="26420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642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64209"/>
                                        </p:tgtEl>
                                        <p:attrNameLst>
                                          <p:attrName>style.visibility</p:attrName>
                                        </p:attrNameLst>
                                      </p:cBhvr>
                                      <p:to>
                                        <p:strVal val="visible"/>
                                      </p:to>
                                    </p:set>
                                    <p:anim calcmode="lin" valueType="num">
                                      <p:cBhvr>
                                        <p:cTn id="39" dur="1000" fill="hold"/>
                                        <p:tgtEl>
                                          <p:spTgt spid="264209"/>
                                        </p:tgtEl>
                                        <p:attrNameLst>
                                          <p:attrName>ppt_w</p:attrName>
                                        </p:attrNameLst>
                                      </p:cBhvr>
                                      <p:tavLst>
                                        <p:tav tm="0">
                                          <p:val>
                                            <p:fltVal val="0"/>
                                          </p:val>
                                        </p:tav>
                                        <p:tav tm="100000">
                                          <p:val>
                                            <p:strVal val="#ppt_w"/>
                                          </p:val>
                                        </p:tav>
                                      </p:tavLst>
                                    </p:anim>
                                    <p:anim calcmode="lin" valueType="num">
                                      <p:cBhvr>
                                        <p:cTn id="40" dur="1000" fill="hold"/>
                                        <p:tgtEl>
                                          <p:spTgt spid="264209"/>
                                        </p:tgtEl>
                                        <p:attrNameLst>
                                          <p:attrName>ppt_h</p:attrName>
                                        </p:attrNameLst>
                                      </p:cBhvr>
                                      <p:tavLst>
                                        <p:tav tm="0">
                                          <p:val>
                                            <p:fltVal val="0"/>
                                          </p:val>
                                        </p:tav>
                                        <p:tav tm="100000">
                                          <p:val>
                                            <p:strVal val="#ppt_h"/>
                                          </p:val>
                                        </p:tav>
                                      </p:tavLst>
                                    </p:anim>
                                    <p:anim calcmode="lin" valueType="num">
                                      <p:cBhvr>
                                        <p:cTn id="41" dur="1000" fill="hold"/>
                                        <p:tgtEl>
                                          <p:spTgt spid="26420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64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4206"/>
                                        </p:tgtEl>
                                        <p:attrNameLst>
                                          <p:attrName>style.visibility</p:attrName>
                                        </p:attrNameLst>
                                      </p:cBhvr>
                                      <p:to>
                                        <p:strVal val="visible"/>
                                      </p:to>
                                    </p:set>
                                    <p:anim calcmode="lin" valueType="num">
                                      <p:cBhvr>
                                        <p:cTn id="47" dur="1000" fill="hold"/>
                                        <p:tgtEl>
                                          <p:spTgt spid="264206"/>
                                        </p:tgtEl>
                                        <p:attrNameLst>
                                          <p:attrName>ppt_w</p:attrName>
                                        </p:attrNameLst>
                                      </p:cBhvr>
                                      <p:tavLst>
                                        <p:tav tm="0">
                                          <p:val>
                                            <p:fltVal val="0"/>
                                          </p:val>
                                        </p:tav>
                                        <p:tav tm="100000">
                                          <p:val>
                                            <p:strVal val="#ppt_w"/>
                                          </p:val>
                                        </p:tav>
                                      </p:tavLst>
                                    </p:anim>
                                    <p:anim calcmode="lin" valueType="num">
                                      <p:cBhvr>
                                        <p:cTn id="48" dur="1000" fill="hold"/>
                                        <p:tgtEl>
                                          <p:spTgt spid="264206"/>
                                        </p:tgtEl>
                                        <p:attrNameLst>
                                          <p:attrName>ppt_h</p:attrName>
                                        </p:attrNameLst>
                                      </p:cBhvr>
                                      <p:tavLst>
                                        <p:tav tm="0">
                                          <p:val>
                                            <p:fltVal val="0"/>
                                          </p:val>
                                        </p:tav>
                                        <p:tav tm="100000">
                                          <p:val>
                                            <p:strVal val="#ppt_h"/>
                                          </p:val>
                                        </p:tav>
                                      </p:tavLst>
                                    </p:anim>
                                    <p:anim calcmode="lin" valueType="num">
                                      <p:cBhvr>
                                        <p:cTn id="49" dur="1000" fill="hold"/>
                                        <p:tgtEl>
                                          <p:spTgt spid="26420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42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264210"/>
                                        </p:tgtEl>
                                        <p:attrNameLst>
                                          <p:attrName>style.visibility</p:attrName>
                                        </p:attrNameLst>
                                      </p:cBhvr>
                                      <p:to>
                                        <p:strVal val="visible"/>
                                      </p:to>
                                    </p:set>
                                    <p:anim calcmode="lin" valueType="num">
                                      <p:cBhvr>
                                        <p:cTn id="55" dur="1000" fill="hold"/>
                                        <p:tgtEl>
                                          <p:spTgt spid="264210"/>
                                        </p:tgtEl>
                                        <p:attrNameLst>
                                          <p:attrName>ppt_w</p:attrName>
                                        </p:attrNameLst>
                                      </p:cBhvr>
                                      <p:tavLst>
                                        <p:tav tm="0">
                                          <p:val>
                                            <p:fltVal val="0"/>
                                          </p:val>
                                        </p:tav>
                                        <p:tav tm="100000">
                                          <p:val>
                                            <p:strVal val="#ppt_w"/>
                                          </p:val>
                                        </p:tav>
                                      </p:tavLst>
                                    </p:anim>
                                    <p:anim calcmode="lin" valueType="num">
                                      <p:cBhvr>
                                        <p:cTn id="56" dur="1000" fill="hold"/>
                                        <p:tgtEl>
                                          <p:spTgt spid="264210"/>
                                        </p:tgtEl>
                                        <p:attrNameLst>
                                          <p:attrName>ppt_h</p:attrName>
                                        </p:attrNameLst>
                                      </p:cBhvr>
                                      <p:tavLst>
                                        <p:tav tm="0">
                                          <p:val>
                                            <p:fltVal val="0"/>
                                          </p:val>
                                        </p:tav>
                                        <p:tav tm="100000">
                                          <p:val>
                                            <p:strVal val="#ppt_h"/>
                                          </p:val>
                                        </p:tav>
                                      </p:tavLst>
                                    </p:anim>
                                    <p:anim calcmode="lin" valueType="num">
                                      <p:cBhvr>
                                        <p:cTn id="57" dur="1000" fill="hold"/>
                                        <p:tgtEl>
                                          <p:spTgt spid="2642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642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264205"/>
                                        </p:tgtEl>
                                        <p:attrNameLst>
                                          <p:attrName>style.visibility</p:attrName>
                                        </p:attrNameLst>
                                      </p:cBhvr>
                                      <p:to>
                                        <p:strVal val="visible"/>
                                      </p:to>
                                    </p:set>
                                    <p:anim calcmode="lin" valueType="num">
                                      <p:cBhvr>
                                        <p:cTn id="63" dur="1000" fill="hold"/>
                                        <p:tgtEl>
                                          <p:spTgt spid="264205"/>
                                        </p:tgtEl>
                                        <p:attrNameLst>
                                          <p:attrName>ppt_w</p:attrName>
                                        </p:attrNameLst>
                                      </p:cBhvr>
                                      <p:tavLst>
                                        <p:tav tm="0">
                                          <p:val>
                                            <p:fltVal val="0"/>
                                          </p:val>
                                        </p:tav>
                                        <p:tav tm="100000">
                                          <p:val>
                                            <p:strVal val="#ppt_w"/>
                                          </p:val>
                                        </p:tav>
                                      </p:tavLst>
                                    </p:anim>
                                    <p:anim calcmode="lin" valueType="num">
                                      <p:cBhvr>
                                        <p:cTn id="64" dur="1000" fill="hold"/>
                                        <p:tgtEl>
                                          <p:spTgt spid="264205"/>
                                        </p:tgtEl>
                                        <p:attrNameLst>
                                          <p:attrName>ppt_h</p:attrName>
                                        </p:attrNameLst>
                                      </p:cBhvr>
                                      <p:tavLst>
                                        <p:tav tm="0">
                                          <p:val>
                                            <p:fltVal val="0"/>
                                          </p:val>
                                        </p:tav>
                                        <p:tav tm="100000">
                                          <p:val>
                                            <p:strVal val="#ppt_h"/>
                                          </p:val>
                                        </p:tav>
                                      </p:tavLst>
                                    </p:anim>
                                    <p:anim calcmode="lin" valueType="num">
                                      <p:cBhvr>
                                        <p:cTn id="65" dur="1000" fill="hold"/>
                                        <p:tgtEl>
                                          <p:spTgt spid="264205"/>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642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nodeType="clickEffect">
                                  <p:stCondLst>
                                    <p:cond delay="0"/>
                                  </p:stCondLst>
                                  <p:childTnLst>
                                    <p:set>
                                      <p:cBhvr>
                                        <p:cTn id="70" dur="1" fill="hold">
                                          <p:stCondLst>
                                            <p:cond delay="0"/>
                                          </p:stCondLst>
                                        </p:cTn>
                                        <p:tgtEl>
                                          <p:spTgt spid="264208"/>
                                        </p:tgtEl>
                                        <p:attrNameLst>
                                          <p:attrName>style.visibility</p:attrName>
                                        </p:attrNameLst>
                                      </p:cBhvr>
                                      <p:to>
                                        <p:strVal val="visible"/>
                                      </p:to>
                                    </p:set>
                                    <p:anim calcmode="lin" valueType="num">
                                      <p:cBhvr>
                                        <p:cTn id="71" dur="1000" fill="hold"/>
                                        <p:tgtEl>
                                          <p:spTgt spid="264208"/>
                                        </p:tgtEl>
                                        <p:attrNameLst>
                                          <p:attrName>ppt_w</p:attrName>
                                        </p:attrNameLst>
                                      </p:cBhvr>
                                      <p:tavLst>
                                        <p:tav tm="0">
                                          <p:val>
                                            <p:fltVal val="0"/>
                                          </p:val>
                                        </p:tav>
                                        <p:tav tm="100000">
                                          <p:val>
                                            <p:strVal val="#ppt_w"/>
                                          </p:val>
                                        </p:tav>
                                      </p:tavLst>
                                    </p:anim>
                                    <p:anim calcmode="lin" valueType="num">
                                      <p:cBhvr>
                                        <p:cTn id="72" dur="1000" fill="hold"/>
                                        <p:tgtEl>
                                          <p:spTgt spid="264208"/>
                                        </p:tgtEl>
                                        <p:attrNameLst>
                                          <p:attrName>ppt_h</p:attrName>
                                        </p:attrNameLst>
                                      </p:cBhvr>
                                      <p:tavLst>
                                        <p:tav tm="0">
                                          <p:val>
                                            <p:fltVal val="0"/>
                                          </p:val>
                                        </p:tav>
                                        <p:tav tm="100000">
                                          <p:val>
                                            <p:strVal val="#ppt_h"/>
                                          </p:val>
                                        </p:tav>
                                      </p:tavLst>
                                    </p:anim>
                                    <p:anim calcmode="lin" valueType="num">
                                      <p:cBhvr>
                                        <p:cTn id="73" dur="1000" fill="hold"/>
                                        <p:tgtEl>
                                          <p:spTgt spid="264208"/>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64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264211"/>
                                        </p:tgtEl>
                                        <p:attrNameLst>
                                          <p:attrName>style.visibility</p:attrName>
                                        </p:attrNameLst>
                                      </p:cBhvr>
                                      <p:to>
                                        <p:strVal val="visible"/>
                                      </p:to>
                                    </p:set>
                                    <p:anim calcmode="lin" valueType="num">
                                      <p:cBhvr>
                                        <p:cTn id="79" dur="1000" fill="hold"/>
                                        <p:tgtEl>
                                          <p:spTgt spid="264211"/>
                                        </p:tgtEl>
                                        <p:attrNameLst>
                                          <p:attrName>ppt_w</p:attrName>
                                        </p:attrNameLst>
                                      </p:cBhvr>
                                      <p:tavLst>
                                        <p:tav tm="0">
                                          <p:val>
                                            <p:fltVal val="0"/>
                                          </p:val>
                                        </p:tav>
                                        <p:tav tm="100000">
                                          <p:val>
                                            <p:strVal val="#ppt_w"/>
                                          </p:val>
                                        </p:tav>
                                      </p:tavLst>
                                    </p:anim>
                                    <p:anim calcmode="lin" valueType="num">
                                      <p:cBhvr>
                                        <p:cTn id="80" dur="1000" fill="hold"/>
                                        <p:tgtEl>
                                          <p:spTgt spid="264211"/>
                                        </p:tgtEl>
                                        <p:attrNameLst>
                                          <p:attrName>ppt_h</p:attrName>
                                        </p:attrNameLst>
                                      </p:cBhvr>
                                      <p:tavLst>
                                        <p:tav tm="0">
                                          <p:val>
                                            <p:fltVal val="0"/>
                                          </p:val>
                                        </p:tav>
                                        <p:tav tm="100000">
                                          <p:val>
                                            <p:strVal val="#ppt_h"/>
                                          </p:val>
                                        </p:tav>
                                      </p:tavLst>
                                    </p:anim>
                                    <p:anim calcmode="lin" valueType="num">
                                      <p:cBhvr>
                                        <p:cTn id="81" dur="1000" fill="hold"/>
                                        <p:tgtEl>
                                          <p:spTgt spid="264211"/>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642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utoUpdateAnimBg="0"/>
      <p:bldP spid="264205" grpId="0" autoUpdateAnimBg="0"/>
      <p:bldP spid="264206" grpId="0" autoUpdateAnimBg="0"/>
      <p:bldP spid="264207" grpId="0" autoUpdateAnimBg="0"/>
      <p:bldP spid="264208" grpId="0" autoUpdateAnimBg="0"/>
      <p:bldP spid="264209" grpId="0" autoUpdateAnimBg="0"/>
      <p:bldP spid="264210" grpId="0" autoUpdateAnimBg="0"/>
      <p:bldP spid="2642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 Box 2">
            <a:extLst>
              <a:ext uri="{FF2B5EF4-FFF2-40B4-BE49-F238E27FC236}">
                <a16:creationId xmlns:a16="http://schemas.microsoft.com/office/drawing/2014/main" id="{E72B8218-FC64-795C-D054-355B96DFC02F}"/>
              </a:ext>
            </a:extLst>
          </p:cNvPr>
          <p:cNvSpPr txBox="1">
            <a:spLocks noChangeArrowheads="1"/>
          </p:cNvSpPr>
          <p:nvPr/>
        </p:nvSpPr>
        <p:spPr bwMode="auto">
          <a:xfrm>
            <a:off x="152400" y="1171575"/>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solidFill>
                  <a:srgbClr val="FF0000"/>
                </a:solidFill>
                <a:cs typeface="Arial" panose="020B0604020202020204" pitchFamily="34" charset="0"/>
              </a:rPr>
              <a:t>MOUVEMENTS</a:t>
            </a:r>
          </a:p>
        </p:txBody>
      </p:sp>
      <p:sp>
        <p:nvSpPr>
          <p:cNvPr id="265219" name="Text Box 3">
            <a:extLst>
              <a:ext uri="{FF2B5EF4-FFF2-40B4-BE49-F238E27FC236}">
                <a16:creationId xmlns:a16="http://schemas.microsoft.com/office/drawing/2014/main" id="{5F1F5AFE-D550-2D7C-AEFF-483B196405DA}"/>
              </a:ext>
            </a:extLst>
          </p:cNvPr>
          <p:cNvSpPr txBox="1">
            <a:spLocks noChangeArrowheads="1"/>
          </p:cNvSpPr>
          <p:nvPr/>
        </p:nvSpPr>
        <p:spPr bwMode="auto">
          <a:xfrm>
            <a:off x="0" y="58801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REFLEXES</a:t>
            </a:r>
          </a:p>
        </p:txBody>
      </p:sp>
      <p:sp>
        <p:nvSpPr>
          <p:cNvPr id="265220" name="Text Box 4">
            <a:extLst>
              <a:ext uri="{FF2B5EF4-FFF2-40B4-BE49-F238E27FC236}">
                <a16:creationId xmlns:a16="http://schemas.microsoft.com/office/drawing/2014/main" id="{4A87A739-2545-5670-C5B9-E30F75ED812E}"/>
              </a:ext>
            </a:extLst>
          </p:cNvPr>
          <p:cNvSpPr txBox="1">
            <a:spLocks noChangeArrowheads="1"/>
          </p:cNvSpPr>
          <p:nvPr/>
        </p:nvSpPr>
        <p:spPr bwMode="auto">
          <a:xfrm>
            <a:off x="76200" y="4046538"/>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cs typeface="Arial" panose="020B0604020202020204" pitchFamily="34" charset="0"/>
              </a:rPr>
              <a:t>PROGRAMMES MOTEURS PRIMAIRES</a:t>
            </a:r>
          </a:p>
        </p:txBody>
      </p:sp>
      <p:sp>
        <p:nvSpPr>
          <p:cNvPr id="265221" name="Text Box 5">
            <a:extLst>
              <a:ext uri="{FF2B5EF4-FFF2-40B4-BE49-F238E27FC236}">
                <a16:creationId xmlns:a16="http://schemas.microsoft.com/office/drawing/2014/main" id="{25B0A701-9790-1697-88CC-ABBD6A6BF44C}"/>
              </a:ext>
            </a:extLst>
          </p:cNvPr>
          <p:cNvSpPr txBox="1">
            <a:spLocks noChangeArrowheads="1"/>
          </p:cNvSpPr>
          <p:nvPr/>
        </p:nvSpPr>
        <p:spPr bwMode="auto">
          <a:xfrm>
            <a:off x="107950" y="2246313"/>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cs typeface="Arial" panose="020B0604020202020204" pitchFamily="34" charset="0"/>
              </a:rPr>
              <a:t>PROGRAMMES ACQUIS PAR APPRENTISSAGE</a:t>
            </a:r>
          </a:p>
        </p:txBody>
      </p:sp>
      <p:sp>
        <p:nvSpPr>
          <p:cNvPr id="265222" name="Text Box 6">
            <a:extLst>
              <a:ext uri="{FF2B5EF4-FFF2-40B4-BE49-F238E27FC236}">
                <a16:creationId xmlns:a16="http://schemas.microsoft.com/office/drawing/2014/main" id="{164FA929-BC8B-1D95-E042-288481AE872D}"/>
              </a:ext>
            </a:extLst>
          </p:cNvPr>
          <p:cNvSpPr txBox="1">
            <a:spLocks noChangeArrowheads="1"/>
          </p:cNvSpPr>
          <p:nvPr/>
        </p:nvSpPr>
        <p:spPr bwMode="auto">
          <a:xfrm>
            <a:off x="4494213" y="1171575"/>
            <a:ext cx="4325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solidFill>
                  <a:srgbClr val="FF0000"/>
                </a:solidFill>
                <a:cs typeface="Arial" panose="020B0604020202020204" pitchFamily="34" charset="0"/>
              </a:rPr>
              <a:t>STRUCTURES NERVEUSES</a:t>
            </a:r>
          </a:p>
        </p:txBody>
      </p:sp>
      <p:sp>
        <p:nvSpPr>
          <p:cNvPr id="265223" name="Text Box 7">
            <a:extLst>
              <a:ext uri="{FF2B5EF4-FFF2-40B4-BE49-F238E27FC236}">
                <a16:creationId xmlns:a16="http://schemas.microsoft.com/office/drawing/2014/main" id="{A191C074-0132-A4FF-A9D3-078485AACC08}"/>
              </a:ext>
            </a:extLst>
          </p:cNvPr>
          <p:cNvSpPr txBox="1">
            <a:spLocks noChangeArrowheads="1"/>
          </p:cNvSpPr>
          <p:nvPr/>
        </p:nvSpPr>
        <p:spPr bwMode="auto">
          <a:xfrm>
            <a:off x="5226050" y="5867400"/>
            <a:ext cx="381000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spcBef>
                <a:spcPct val="50000"/>
              </a:spcBef>
            </a:pPr>
            <a:r>
              <a:rPr lang="fr-FR" altLang="fr-FR" sz="2400" b="1">
                <a:solidFill>
                  <a:srgbClr val="FF6600"/>
                </a:solidFill>
                <a:cs typeface="Arial" panose="020B0604020202020204" pitchFamily="34" charset="0"/>
              </a:rPr>
              <a:t>MOELLE ÉPINIÈRE</a:t>
            </a:r>
          </a:p>
        </p:txBody>
      </p:sp>
      <p:sp>
        <p:nvSpPr>
          <p:cNvPr id="265224" name="Text Box 8">
            <a:extLst>
              <a:ext uri="{FF2B5EF4-FFF2-40B4-BE49-F238E27FC236}">
                <a16:creationId xmlns:a16="http://schemas.microsoft.com/office/drawing/2014/main" id="{DF193EAA-673A-266E-5501-0E10DAA41AEB}"/>
              </a:ext>
            </a:extLst>
          </p:cNvPr>
          <p:cNvSpPr txBox="1">
            <a:spLocks noChangeArrowheads="1"/>
          </p:cNvSpPr>
          <p:nvPr/>
        </p:nvSpPr>
        <p:spPr bwMode="auto">
          <a:xfrm>
            <a:off x="5226050" y="4005263"/>
            <a:ext cx="38100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spcBef>
                <a:spcPct val="50000"/>
              </a:spcBef>
            </a:pPr>
            <a:r>
              <a:rPr lang="fr-FR" altLang="fr-FR" sz="2400" b="1">
                <a:solidFill>
                  <a:srgbClr val="FF6600"/>
                </a:solidFill>
                <a:cs typeface="Arial" panose="020B0604020202020204" pitchFamily="34" charset="0"/>
              </a:rPr>
              <a:t>TRONC CÉRÉBRAL CERVELET</a:t>
            </a:r>
          </a:p>
        </p:txBody>
      </p:sp>
      <p:sp>
        <p:nvSpPr>
          <p:cNvPr id="265225" name="Text Box 9">
            <a:extLst>
              <a:ext uri="{FF2B5EF4-FFF2-40B4-BE49-F238E27FC236}">
                <a16:creationId xmlns:a16="http://schemas.microsoft.com/office/drawing/2014/main" id="{C5D38CE5-5135-D8B8-0AEF-A58F0DF605F8}"/>
              </a:ext>
            </a:extLst>
          </p:cNvPr>
          <p:cNvSpPr txBox="1">
            <a:spLocks noChangeArrowheads="1"/>
          </p:cNvSpPr>
          <p:nvPr/>
        </p:nvSpPr>
        <p:spPr bwMode="auto">
          <a:xfrm>
            <a:off x="5219700" y="2097088"/>
            <a:ext cx="3810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6600"/>
                </a:solidFill>
                <a:cs typeface="Arial" panose="020B0604020202020204" pitchFamily="34" charset="0"/>
              </a:rPr>
              <a:t>STRUCTURES SOUS-CORTICALES ET CORTICALES</a:t>
            </a:r>
          </a:p>
        </p:txBody>
      </p:sp>
      <p:sp>
        <p:nvSpPr>
          <p:cNvPr id="265226" name="Line 10">
            <a:extLst>
              <a:ext uri="{FF2B5EF4-FFF2-40B4-BE49-F238E27FC236}">
                <a16:creationId xmlns:a16="http://schemas.microsoft.com/office/drawing/2014/main" id="{EFBEC73E-6B84-F01E-49E7-F87BE4D7533B}"/>
              </a:ext>
            </a:extLst>
          </p:cNvPr>
          <p:cNvSpPr>
            <a:spLocks noChangeShapeType="1"/>
          </p:cNvSpPr>
          <p:nvPr/>
        </p:nvSpPr>
        <p:spPr bwMode="auto">
          <a:xfrm>
            <a:off x="3759200" y="6172200"/>
            <a:ext cx="1676400" cy="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65227" name="Line 11">
            <a:extLst>
              <a:ext uri="{FF2B5EF4-FFF2-40B4-BE49-F238E27FC236}">
                <a16:creationId xmlns:a16="http://schemas.microsoft.com/office/drawing/2014/main" id="{4CEF0391-3F9C-25DA-946A-18A84FA92892}"/>
              </a:ext>
            </a:extLst>
          </p:cNvPr>
          <p:cNvSpPr>
            <a:spLocks noChangeShapeType="1"/>
          </p:cNvSpPr>
          <p:nvPr/>
        </p:nvSpPr>
        <p:spPr bwMode="auto">
          <a:xfrm>
            <a:off x="3756025" y="4502150"/>
            <a:ext cx="1676400" cy="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65228" name="Line 12">
            <a:extLst>
              <a:ext uri="{FF2B5EF4-FFF2-40B4-BE49-F238E27FC236}">
                <a16:creationId xmlns:a16="http://schemas.microsoft.com/office/drawing/2014/main" id="{BB568EE5-4428-9DF6-6F9D-07727B21A52B}"/>
              </a:ext>
            </a:extLst>
          </p:cNvPr>
          <p:cNvSpPr>
            <a:spLocks noChangeShapeType="1"/>
          </p:cNvSpPr>
          <p:nvPr/>
        </p:nvSpPr>
        <p:spPr bwMode="auto">
          <a:xfrm>
            <a:off x="3832225" y="2674938"/>
            <a:ext cx="1676400" cy="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65229" name="Text Box 13">
            <a:extLst>
              <a:ext uri="{FF2B5EF4-FFF2-40B4-BE49-F238E27FC236}">
                <a16:creationId xmlns:a16="http://schemas.microsoft.com/office/drawing/2014/main" id="{0173DA0A-FBF1-C854-8EAB-BD132B466949}"/>
              </a:ext>
            </a:extLst>
          </p:cNvPr>
          <p:cNvSpPr txBox="1">
            <a:spLocks noChangeArrowheads="1"/>
          </p:cNvSpPr>
          <p:nvPr/>
        </p:nvSpPr>
        <p:spPr bwMode="auto">
          <a:xfrm>
            <a:off x="2362200" y="2286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cs typeface="Arial" panose="020B0604020202020204" pitchFamily="34" charset="0"/>
              </a:rPr>
              <a:t>RELATIONS ENTRE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65219"/>
                                        </p:tgtEl>
                                        <p:attrNameLst>
                                          <p:attrName>style.visibility</p:attrName>
                                        </p:attrNameLst>
                                      </p:cBhvr>
                                      <p:to>
                                        <p:strVal val="visible"/>
                                      </p:to>
                                    </p:set>
                                    <p:anim calcmode="lin" valueType="num">
                                      <p:cBhvr additive="base">
                                        <p:cTn id="7" dur="500" fill="hold"/>
                                        <p:tgtEl>
                                          <p:spTgt spid="265219"/>
                                        </p:tgtEl>
                                        <p:attrNameLst>
                                          <p:attrName>ppt_x</p:attrName>
                                        </p:attrNameLst>
                                      </p:cBhvr>
                                      <p:tavLst>
                                        <p:tav tm="0">
                                          <p:val>
                                            <p:strVal val="1+#ppt_w/2"/>
                                          </p:val>
                                        </p:tav>
                                        <p:tav tm="100000">
                                          <p:val>
                                            <p:strVal val="#ppt_x"/>
                                          </p:val>
                                        </p:tav>
                                      </p:tavLst>
                                    </p:anim>
                                    <p:anim calcmode="lin" valueType="num">
                                      <p:cBhvr additive="base">
                                        <p:cTn id="8" dur="500" fill="hold"/>
                                        <p:tgtEl>
                                          <p:spTgt spid="2652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65223"/>
                                        </p:tgtEl>
                                        <p:attrNameLst>
                                          <p:attrName>style.visibility</p:attrName>
                                        </p:attrNameLst>
                                      </p:cBhvr>
                                      <p:to>
                                        <p:strVal val="visible"/>
                                      </p:to>
                                    </p:set>
                                    <p:anim calcmode="lin" valueType="num">
                                      <p:cBhvr additive="base">
                                        <p:cTn id="13" dur="500" fill="hold"/>
                                        <p:tgtEl>
                                          <p:spTgt spid="265223"/>
                                        </p:tgtEl>
                                        <p:attrNameLst>
                                          <p:attrName>ppt_x</p:attrName>
                                        </p:attrNameLst>
                                      </p:cBhvr>
                                      <p:tavLst>
                                        <p:tav tm="0">
                                          <p:val>
                                            <p:strVal val="0-#ppt_w/2"/>
                                          </p:val>
                                        </p:tav>
                                        <p:tav tm="100000">
                                          <p:val>
                                            <p:strVal val="#ppt_x"/>
                                          </p:val>
                                        </p:tav>
                                      </p:tavLst>
                                    </p:anim>
                                    <p:anim calcmode="lin" valueType="num">
                                      <p:cBhvr additive="base">
                                        <p:cTn id="14" dur="500" fill="hold"/>
                                        <p:tgtEl>
                                          <p:spTgt spid="2652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65220"/>
                                        </p:tgtEl>
                                        <p:attrNameLst>
                                          <p:attrName>style.visibility</p:attrName>
                                        </p:attrNameLst>
                                      </p:cBhvr>
                                      <p:to>
                                        <p:strVal val="visible"/>
                                      </p:to>
                                    </p:set>
                                    <p:anim calcmode="lin" valueType="num">
                                      <p:cBhvr additive="base">
                                        <p:cTn id="19" dur="500" fill="hold"/>
                                        <p:tgtEl>
                                          <p:spTgt spid="265220"/>
                                        </p:tgtEl>
                                        <p:attrNameLst>
                                          <p:attrName>ppt_x</p:attrName>
                                        </p:attrNameLst>
                                      </p:cBhvr>
                                      <p:tavLst>
                                        <p:tav tm="0">
                                          <p:val>
                                            <p:strVal val="1+#ppt_w/2"/>
                                          </p:val>
                                        </p:tav>
                                        <p:tav tm="100000">
                                          <p:val>
                                            <p:strVal val="#ppt_x"/>
                                          </p:val>
                                        </p:tav>
                                      </p:tavLst>
                                    </p:anim>
                                    <p:anim calcmode="lin" valueType="num">
                                      <p:cBhvr additive="base">
                                        <p:cTn id="20" dur="500" fill="hold"/>
                                        <p:tgtEl>
                                          <p:spTgt spid="2652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65224"/>
                                        </p:tgtEl>
                                        <p:attrNameLst>
                                          <p:attrName>style.visibility</p:attrName>
                                        </p:attrNameLst>
                                      </p:cBhvr>
                                      <p:to>
                                        <p:strVal val="visible"/>
                                      </p:to>
                                    </p:set>
                                    <p:anim calcmode="lin" valueType="num">
                                      <p:cBhvr additive="base">
                                        <p:cTn id="25" dur="500" fill="hold"/>
                                        <p:tgtEl>
                                          <p:spTgt spid="265224"/>
                                        </p:tgtEl>
                                        <p:attrNameLst>
                                          <p:attrName>ppt_x</p:attrName>
                                        </p:attrNameLst>
                                      </p:cBhvr>
                                      <p:tavLst>
                                        <p:tav tm="0">
                                          <p:val>
                                            <p:strVal val="0-#ppt_w/2"/>
                                          </p:val>
                                        </p:tav>
                                        <p:tav tm="100000">
                                          <p:val>
                                            <p:strVal val="#ppt_x"/>
                                          </p:val>
                                        </p:tav>
                                      </p:tavLst>
                                    </p:anim>
                                    <p:anim calcmode="lin" valueType="num">
                                      <p:cBhvr additive="base">
                                        <p:cTn id="26" dur="500" fill="hold"/>
                                        <p:tgtEl>
                                          <p:spTgt spid="26522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nodeType="clickEffect">
                                  <p:stCondLst>
                                    <p:cond delay="0"/>
                                  </p:stCondLst>
                                  <p:childTnLst>
                                    <p:set>
                                      <p:cBhvr>
                                        <p:cTn id="30" dur="1" fill="hold">
                                          <p:stCondLst>
                                            <p:cond delay="0"/>
                                          </p:stCondLst>
                                        </p:cTn>
                                        <p:tgtEl>
                                          <p:spTgt spid="265221"/>
                                        </p:tgtEl>
                                        <p:attrNameLst>
                                          <p:attrName>style.visibility</p:attrName>
                                        </p:attrNameLst>
                                      </p:cBhvr>
                                      <p:to>
                                        <p:strVal val="visible"/>
                                      </p:to>
                                    </p:set>
                                    <p:anim calcmode="lin" valueType="num">
                                      <p:cBhvr additive="base">
                                        <p:cTn id="31" dur="500" fill="hold"/>
                                        <p:tgtEl>
                                          <p:spTgt spid="265221"/>
                                        </p:tgtEl>
                                        <p:attrNameLst>
                                          <p:attrName>ppt_x</p:attrName>
                                        </p:attrNameLst>
                                      </p:cBhvr>
                                      <p:tavLst>
                                        <p:tav tm="0">
                                          <p:val>
                                            <p:strVal val="1+#ppt_w/2"/>
                                          </p:val>
                                        </p:tav>
                                        <p:tav tm="100000">
                                          <p:val>
                                            <p:strVal val="#ppt_x"/>
                                          </p:val>
                                        </p:tav>
                                      </p:tavLst>
                                    </p:anim>
                                    <p:anim calcmode="lin" valueType="num">
                                      <p:cBhvr additive="base">
                                        <p:cTn id="32" dur="500" fill="hold"/>
                                        <p:tgtEl>
                                          <p:spTgt spid="265221"/>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265225"/>
                                        </p:tgtEl>
                                        <p:attrNameLst>
                                          <p:attrName>style.visibility</p:attrName>
                                        </p:attrNameLst>
                                      </p:cBhvr>
                                      <p:to>
                                        <p:strVal val="visible"/>
                                      </p:to>
                                    </p:set>
                                    <p:anim calcmode="lin" valueType="num">
                                      <p:cBhvr additive="base">
                                        <p:cTn id="37" dur="500" fill="hold"/>
                                        <p:tgtEl>
                                          <p:spTgt spid="265225"/>
                                        </p:tgtEl>
                                        <p:attrNameLst>
                                          <p:attrName>ppt_x</p:attrName>
                                        </p:attrNameLst>
                                      </p:cBhvr>
                                      <p:tavLst>
                                        <p:tav tm="0">
                                          <p:val>
                                            <p:strVal val="0-#ppt_w/2"/>
                                          </p:val>
                                        </p:tav>
                                        <p:tav tm="100000">
                                          <p:val>
                                            <p:strVal val="#ppt_x"/>
                                          </p:val>
                                        </p:tav>
                                      </p:tavLst>
                                    </p:anim>
                                    <p:anim calcmode="lin" valueType="num">
                                      <p:cBhvr additive="base">
                                        <p:cTn id="38" dur="500" fill="hold"/>
                                        <p:tgtEl>
                                          <p:spTgt spid="2652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autoUpdateAnimBg="0"/>
      <p:bldP spid="265220" grpId="0" autoUpdateAnimBg="0"/>
      <p:bldP spid="265221" grpId="0" autoUpdateAnimBg="0"/>
      <p:bldP spid="265223" grpId="0" autoUpdateAnimBg="0"/>
      <p:bldP spid="265224" grpId="0" autoUpdateAnimBg="0"/>
      <p:bldP spid="2652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a:extLst>
              <a:ext uri="{FF2B5EF4-FFF2-40B4-BE49-F238E27FC236}">
                <a16:creationId xmlns:a16="http://schemas.microsoft.com/office/drawing/2014/main" id="{8D5289DA-01BD-E159-1278-AAFC590B7763}"/>
              </a:ext>
            </a:extLst>
          </p:cNvPr>
          <p:cNvSpPr txBox="1">
            <a:spLocks noChangeArrowheads="1"/>
          </p:cNvSpPr>
          <p:nvPr/>
        </p:nvSpPr>
        <p:spPr bwMode="auto">
          <a:xfrm>
            <a:off x="179388" y="260350"/>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i="1"/>
              <a:t>Plan du cours</a:t>
            </a:r>
          </a:p>
        </p:txBody>
      </p:sp>
      <p:sp>
        <p:nvSpPr>
          <p:cNvPr id="5125" name="Text Box 5">
            <a:extLst>
              <a:ext uri="{FF2B5EF4-FFF2-40B4-BE49-F238E27FC236}">
                <a16:creationId xmlns:a16="http://schemas.microsoft.com/office/drawing/2014/main" id="{857D5882-7A53-9EC2-8D2A-7D25EFA81B1E}"/>
              </a:ext>
            </a:extLst>
          </p:cNvPr>
          <p:cNvSpPr txBox="1">
            <a:spLocks noChangeArrowheads="1"/>
          </p:cNvSpPr>
          <p:nvPr/>
        </p:nvSpPr>
        <p:spPr bwMode="auto">
          <a:xfrm>
            <a:off x="0" y="1196975"/>
            <a:ext cx="9144000"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3000" b="1"/>
              <a:t>2. Neurones et influx neveux</a:t>
            </a:r>
          </a:p>
          <a:p>
            <a:pPr>
              <a:spcBef>
                <a:spcPct val="50000"/>
              </a:spcBef>
            </a:pPr>
            <a:endParaRPr lang="fr-FR" altLang="fr-FR" sz="3000" b="1"/>
          </a:p>
          <a:p>
            <a:pPr>
              <a:spcBef>
                <a:spcPct val="50000"/>
              </a:spcBef>
            </a:pPr>
            <a:r>
              <a:rPr lang="fr-FR" altLang="fr-FR" sz="2800"/>
              <a:t>2.1. Constitution des neurones et des nerfs</a:t>
            </a:r>
          </a:p>
          <a:p>
            <a:pPr>
              <a:spcBef>
                <a:spcPct val="50000"/>
              </a:spcBef>
            </a:pPr>
            <a:r>
              <a:rPr lang="fr-FR" altLang="fr-FR" sz="2800"/>
              <a:t>2.2. Neurone et potentiel membranaire de repos</a:t>
            </a:r>
          </a:p>
          <a:p>
            <a:pPr>
              <a:spcBef>
                <a:spcPct val="50000"/>
              </a:spcBef>
            </a:pPr>
            <a:r>
              <a:rPr lang="fr-FR" altLang="fr-FR" sz="2800"/>
              <a:t>2.3. Neurone et potentiel d’action</a:t>
            </a:r>
          </a:p>
          <a:p>
            <a:pPr>
              <a:spcBef>
                <a:spcPct val="50000"/>
              </a:spcBef>
            </a:pPr>
            <a:r>
              <a:rPr lang="fr-FR" altLang="fr-FR" sz="2800"/>
              <a:t>2.4. La synapse chimique</a:t>
            </a:r>
          </a:p>
          <a:p>
            <a:pPr>
              <a:spcBef>
                <a:spcPct val="50000"/>
              </a:spcBef>
            </a:pPr>
            <a:r>
              <a:rPr lang="fr-FR" altLang="fr-FR" sz="2800"/>
              <a:t>2.5. Exemple de signalisation chimique : transmission neuromusculaire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A9441D37-DF1E-DB61-4DFA-A1B1EEBB58E1}"/>
              </a:ext>
            </a:extLst>
          </p:cNvPr>
          <p:cNvSpPr>
            <a:spLocks noChangeArrowheads="1"/>
          </p:cNvSpPr>
          <p:nvPr/>
        </p:nvSpPr>
        <p:spPr bwMode="auto">
          <a:xfrm>
            <a:off x="755650" y="2565400"/>
            <a:ext cx="7539038"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fr-FR" altLang="fr-FR" sz="4400" b="1"/>
              <a:t>2. Les neurones et les influx nerveux</a:t>
            </a:r>
          </a:p>
          <a:p>
            <a:pPr algn="ctr">
              <a:spcBef>
                <a:spcPct val="50000"/>
              </a:spcBef>
            </a:pPr>
            <a:r>
              <a:rPr lang="fr-FR" altLang="fr-FR" sz="2200" b="1" i="1"/>
              <a:t>Comment l’information est-elle véhiculée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a:extLst>
              <a:ext uri="{FF2B5EF4-FFF2-40B4-BE49-F238E27FC236}">
                <a16:creationId xmlns:a16="http://schemas.microsoft.com/office/drawing/2014/main" id="{09C8F9BB-5F32-CD9D-5FC8-414808353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96975"/>
            <a:ext cx="6350000" cy="5016500"/>
          </a:xfrm>
          <a:prstGeom prst="rect">
            <a:avLst/>
          </a:prstGeom>
          <a:noFill/>
          <a:extLst>
            <a:ext uri="{909E8E84-426E-40DD-AFC4-6F175D3DCCD1}">
              <a14:hiddenFill xmlns:a14="http://schemas.microsoft.com/office/drawing/2010/main">
                <a:solidFill>
                  <a:srgbClr val="FFFFFF"/>
                </a:solidFill>
              </a14:hiddenFill>
            </a:ext>
          </a:extLst>
        </p:spPr>
      </p:pic>
      <p:sp>
        <p:nvSpPr>
          <p:cNvPr id="289795" name="Text Box 3">
            <a:extLst>
              <a:ext uri="{FF2B5EF4-FFF2-40B4-BE49-F238E27FC236}">
                <a16:creationId xmlns:a16="http://schemas.microsoft.com/office/drawing/2014/main" id="{1DD0326E-9056-1666-610A-F7B90672A8CD}"/>
              </a:ext>
            </a:extLst>
          </p:cNvPr>
          <p:cNvSpPr txBox="1">
            <a:spLocks noChangeArrowheads="1"/>
          </p:cNvSpPr>
          <p:nvPr/>
        </p:nvSpPr>
        <p:spPr bwMode="auto">
          <a:xfrm>
            <a:off x="6443663" y="3359150"/>
            <a:ext cx="26654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Réseaux de neurones et astrocytes</a:t>
            </a:r>
          </a:p>
        </p:txBody>
      </p:sp>
      <p:sp>
        <p:nvSpPr>
          <p:cNvPr id="289796" name="Rectangle 4">
            <a:extLst>
              <a:ext uri="{FF2B5EF4-FFF2-40B4-BE49-F238E27FC236}">
                <a16:creationId xmlns:a16="http://schemas.microsoft.com/office/drawing/2014/main" id="{9B472106-B9CF-104B-D178-0CECE29E242D}"/>
              </a:ext>
            </a:extLst>
          </p:cNvPr>
          <p:cNvSpPr>
            <a:spLocks noChangeArrowheads="1"/>
          </p:cNvSpPr>
          <p:nvPr/>
        </p:nvSpPr>
        <p:spPr bwMode="auto">
          <a:xfrm>
            <a:off x="0" y="10953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buFontTx/>
              <a:buAutoNum type="arabicPeriod"/>
            </a:pPr>
            <a:r>
              <a:rPr lang="fr-FR" altLang="fr-FR" b="1"/>
              <a:t> Les neurones et les influx nerveux</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a:extLst>
              <a:ext uri="{FF2B5EF4-FFF2-40B4-BE49-F238E27FC236}">
                <a16:creationId xmlns:a16="http://schemas.microsoft.com/office/drawing/2014/main" id="{56C05C8C-2D9B-5E82-7F26-E2E694D06B86}"/>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Constitution d’un neurone : véhicule l’information</a:t>
            </a:r>
          </a:p>
        </p:txBody>
      </p:sp>
      <p:pic>
        <p:nvPicPr>
          <p:cNvPr id="290819" name="Picture 3">
            <a:extLst>
              <a:ext uri="{FF2B5EF4-FFF2-40B4-BE49-F238E27FC236}">
                <a16:creationId xmlns:a16="http://schemas.microsoft.com/office/drawing/2014/main" id="{778E0E60-73B9-E280-2E20-8F7173564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549275"/>
            <a:ext cx="4302125" cy="5903913"/>
          </a:xfrm>
          <a:prstGeom prst="rect">
            <a:avLst/>
          </a:prstGeom>
          <a:noFill/>
          <a:extLst>
            <a:ext uri="{909E8E84-426E-40DD-AFC4-6F175D3DCCD1}">
              <a14:hiddenFill xmlns:a14="http://schemas.microsoft.com/office/drawing/2010/main">
                <a:solidFill>
                  <a:srgbClr val="FFFFFF"/>
                </a:solidFill>
              </a14:hiddenFill>
            </a:ext>
          </a:extLst>
        </p:spPr>
      </p:pic>
      <p:sp>
        <p:nvSpPr>
          <p:cNvPr id="290820" name="Text Box 4">
            <a:extLst>
              <a:ext uri="{FF2B5EF4-FFF2-40B4-BE49-F238E27FC236}">
                <a16:creationId xmlns:a16="http://schemas.microsoft.com/office/drawing/2014/main" id="{0784BF0A-A83E-0202-AE63-7F89312875A1}"/>
              </a:ext>
            </a:extLst>
          </p:cNvPr>
          <p:cNvSpPr txBox="1">
            <a:spLocks noChangeArrowheads="1"/>
          </p:cNvSpPr>
          <p:nvPr/>
        </p:nvSpPr>
        <p:spPr bwMode="auto">
          <a:xfrm>
            <a:off x="5581650" y="1052513"/>
            <a:ext cx="2878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b="1"/>
              <a:t>Dendrites (réception des signaux)</a:t>
            </a:r>
          </a:p>
        </p:txBody>
      </p:sp>
      <p:sp>
        <p:nvSpPr>
          <p:cNvPr id="290821" name="Line 5">
            <a:extLst>
              <a:ext uri="{FF2B5EF4-FFF2-40B4-BE49-F238E27FC236}">
                <a16:creationId xmlns:a16="http://schemas.microsoft.com/office/drawing/2014/main" id="{BACE620B-55AA-4111-CF99-F1D0C626095C}"/>
              </a:ext>
            </a:extLst>
          </p:cNvPr>
          <p:cNvSpPr>
            <a:spLocks noChangeShapeType="1"/>
          </p:cNvSpPr>
          <p:nvPr/>
        </p:nvSpPr>
        <p:spPr bwMode="auto">
          <a:xfrm flipH="1">
            <a:off x="4286250" y="1987550"/>
            <a:ext cx="1584325"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0822" name="Text Box 6">
            <a:extLst>
              <a:ext uri="{FF2B5EF4-FFF2-40B4-BE49-F238E27FC236}">
                <a16:creationId xmlns:a16="http://schemas.microsoft.com/office/drawing/2014/main" id="{CE52AD91-1AC6-C14B-D66F-F058CB61D203}"/>
              </a:ext>
            </a:extLst>
          </p:cNvPr>
          <p:cNvSpPr txBox="1">
            <a:spLocks noChangeArrowheads="1"/>
          </p:cNvSpPr>
          <p:nvPr/>
        </p:nvSpPr>
        <p:spPr bwMode="auto">
          <a:xfrm>
            <a:off x="6015038" y="1765300"/>
            <a:ext cx="2808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Corps cellulaires</a:t>
            </a:r>
          </a:p>
        </p:txBody>
      </p:sp>
      <p:sp>
        <p:nvSpPr>
          <p:cNvPr id="290823" name="Line 7">
            <a:extLst>
              <a:ext uri="{FF2B5EF4-FFF2-40B4-BE49-F238E27FC236}">
                <a16:creationId xmlns:a16="http://schemas.microsoft.com/office/drawing/2014/main" id="{4F995643-A819-6310-4552-C0E56167A1DD}"/>
              </a:ext>
            </a:extLst>
          </p:cNvPr>
          <p:cNvSpPr>
            <a:spLocks noChangeShapeType="1"/>
          </p:cNvSpPr>
          <p:nvPr/>
        </p:nvSpPr>
        <p:spPr bwMode="auto">
          <a:xfrm flipH="1">
            <a:off x="2701925" y="2563813"/>
            <a:ext cx="2879725"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0824" name="Text Box 8">
            <a:extLst>
              <a:ext uri="{FF2B5EF4-FFF2-40B4-BE49-F238E27FC236}">
                <a16:creationId xmlns:a16="http://schemas.microsoft.com/office/drawing/2014/main" id="{19027151-FC3F-B7CE-F83D-1801C9882E57}"/>
              </a:ext>
            </a:extLst>
          </p:cNvPr>
          <p:cNvSpPr txBox="1">
            <a:spLocks noChangeArrowheads="1"/>
          </p:cNvSpPr>
          <p:nvPr/>
        </p:nvSpPr>
        <p:spPr bwMode="auto">
          <a:xfrm>
            <a:off x="5654675" y="2341563"/>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Cône d’implantation</a:t>
            </a:r>
          </a:p>
        </p:txBody>
      </p:sp>
      <p:sp>
        <p:nvSpPr>
          <p:cNvPr id="290825" name="Text Box 9">
            <a:extLst>
              <a:ext uri="{FF2B5EF4-FFF2-40B4-BE49-F238E27FC236}">
                <a16:creationId xmlns:a16="http://schemas.microsoft.com/office/drawing/2014/main" id="{25AB7948-9AD9-C1D6-6BF7-F06C2FD12A49}"/>
              </a:ext>
            </a:extLst>
          </p:cNvPr>
          <p:cNvSpPr txBox="1">
            <a:spLocks noChangeArrowheads="1"/>
          </p:cNvSpPr>
          <p:nvPr/>
        </p:nvSpPr>
        <p:spPr bwMode="auto">
          <a:xfrm>
            <a:off x="360363" y="3644900"/>
            <a:ext cx="2808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Axone</a:t>
            </a:r>
          </a:p>
        </p:txBody>
      </p:sp>
      <p:sp>
        <p:nvSpPr>
          <p:cNvPr id="290826" name="Line 10">
            <a:extLst>
              <a:ext uri="{FF2B5EF4-FFF2-40B4-BE49-F238E27FC236}">
                <a16:creationId xmlns:a16="http://schemas.microsoft.com/office/drawing/2014/main" id="{58A51133-0C2F-5EBA-7EA4-D452C97A1F72}"/>
              </a:ext>
            </a:extLst>
          </p:cNvPr>
          <p:cNvSpPr>
            <a:spLocks noChangeShapeType="1"/>
          </p:cNvSpPr>
          <p:nvPr/>
        </p:nvSpPr>
        <p:spPr bwMode="auto">
          <a:xfrm flipH="1">
            <a:off x="1981200" y="3789363"/>
            <a:ext cx="2879725"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0827" name="Text Box 11">
            <a:extLst>
              <a:ext uri="{FF2B5EF4-FFF2-40B4-BE49-F238E27FC236}">
                <a16:creationId xmlns:a16="http://schemas.microsoft.com/office/drawing/2014/main" id="{D4A9FC42-647F-66A1-28B6-30329CBBCF8A}"/>
              </a:ext>
            </a:extLst>
          </p:cNvPr>
          <p:cNvSpPr txBox="1">
            <a:spLocks noChangeArrowheads="1"/>
          </p:cNvSpPr>
          <p:nvPr/>
        </p:nvSpPr>
        <p:spPr bwMode="auto">
          <a:xfrm>
            <a:off x="4862513" y="3565525"/>
            <a:ext cx="2808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Gaine de myéline</a:t>
            </a:r>
          </a:p>
        </p:txBody>
      </p:sp>
      <p:sp>
        <p:nvSpPr>
          <p:cNvPr id="290828" name="Line 12">
            <a:extLst>
              <a:ext uri="{FF2B5EF4-FFF2-40B4-BE49-F238E27FC236}">
                <a16:creationId xmlns:a16="http://schemas.microsoft.com/office/drawing/2014/main" id="{D174D7E2-5C13-AA29-6351-8F54337FD12C}"/>
              </a:ext>
            </a:extLst>
          </p:cNvPr>
          <p:cNvSpPr>
            <a:spLocks noChangeShapeType="1"/>
          </p:cNvSpPr>
          <p:nvPr/>
        </p:nvSpPr>
        <p:spPr bwMode="auto">
          <a:xfrm flipH="1">
            <a:off x="2557463" y="4581525"/>
            <a:ext cx="2879725" cy="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0829" name="Text Box 13">
            <a:extLst>
              <a:ext uri="{FF2B5EF4-FFF2-40B4-BE49-F238E27FC236}">
                <a16:creationId xmlns:a16="http://schemas.microsoft.com/office/drawing/2014/main" id="{738FE8EC-A8CC-89EA-4676-A897170E1D4E}"/>
              </a:ext>
            </a:extLst>
          </p:cNvPr>
          <p:cNvSpPr txBox="1">
            <a:spLocks noChangeArrowheads="1"/>
          </p:cNvSpPr>
          <p:nvPr/>
        </p:nvSpPr>
        <p:spPr bwMode="auto">
          <a:xfrm>
            <a:off x="5438775" y="4357688"/>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Nœud de Ranvier</a:t>
            </a:r>
          </a:p>
        </p:txBody>
      </p:sp>
      <p:sp>
        <p:nvSpPr>
          <p:cNvPr id="290830" name="Line 14">
            <a:extLst>
              <a:ext uri="{FF2B5EF4-FFF2-40B4-BE49-F238E27FC236}">
                <a16:creationId xmlns:a16="http://schemas.microsoft.com/office/drawing/2014/main" id="{89DCEC3B-FB31-96AF-5646-ACCB87C6CE42}"/>
              </a:ext>
            </a:extLst>
          </p:cNvPr>
          <p:cNvSpPr>
            <a:spLocks noChangeShapeType="1"/>
          </p:cNvSpPr>
          <p:nvPr/>
        </p:nvSpPr>
        <p:spPr bwMode="auto">
          <a:xfrm flipH="1" flipV="1">
            <a:off x="3709988" y="6092825"/>
            <a:ext cx="2266950" cy="28733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0831" name="AutoShape 15">
            <a:extLst>
              <a:ext uri="{FF2B5EF4-FFF2-40B4-BE49-F238E27FC236}">
                <a16:creationId xmlns:a16="http://schemas.microsoft.com/office/drawing/2014/main" id="{06D2CC6B-7559-1489-6908-993FA3A3D40E}"/>
              </a:ext>
            </a:extLst>
          </p:cNvPr>
          <p:cNvSpPr>
            <a:spLocks/>
          </p:cNvSpPr>
          <p:nvPr/>
        </p:nvSpPr>
        <p:spPr bwMode="auto">
          <a:xfrm>
            <a:off x="5222875" y="1052513"/>
            <a:ext cx="142875" cy="719137"/>
          </a:xfrm>
          <a:prstGeom prst="rightBrace">
            <a:avLst>
              <a:gd name="adj1" fmla="val 41944"/>
              <a:gd name="adj2" fmla="val 50000"/>
            </a:avLst>
          </a:pr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0832" name="Text Box 16">
            <a:extLst>
              <a:ext uri="{FF2B5EF4-FFF2-40B4-BE49-F238E27FC236}">
                <a16:creationId xmlns:a16="http://schemas.microsoft.com/office/drawing/2014/main" id="{B76F2C46-A055-8AA4-D697-6715DD10FD37}"/>
              </a:ext>
            </a:extLst>
          </p:cNvPr>
          <p:cNvSpPr txBox="1">
            <a:spLocks noChangeArrowheads="1"/>
          </p:cNvSpPr>
          <p:nvPr/>
        </p:nvSpPr>
        <p:spPr bwMode="auto">
          <a:xfrm>
            <a:off x="4502150" y="5300663"/>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Arborisation terminale</a:t>
            </a:r>
          </a:p>
        </p:txBody>
      </p:sp>
      <p:sp>
        <p:nvSpPr>
          <p:cNvPr id="290833" name="AutoShape 17">
            <a:extLst>
              <a:ext uri="{FF2B5EF4-FFF2-40B4-BE49-F238E27FC236}">
                <a16:creationId xmlns:a16="http://schemas.microsoft.com/office/drawing/2014/main" id="{2D2A5721-BDDF-DFBC-8836-C0D8138CF47F}"/>
              </a:ext>
            </a:extLst>
          </p:cNvPr>
          <p:cNvSpPr>
            <a:spLocks/>
          </p:cNvSpPr>
          <p:nvPr/>
        </p:nvSpPr>
        <p:spPr bwMode="auto">
          <a:xfrm>
            <a:off x="4213225" y="4940300"/>
            <a:ext cx="142875" cy="1152525"/>
          </a:xfrm>
          <a:prstGeom prst="rightBrace">
            <a:avLst>
              <a:gd name="adj1" fmla="val 67222"/>
              <a:gd name="adj2" fmla="val 50000"/>
            </a:avLst>
          </a:pr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0834" name="Text Box 18">
            <a:extLst>
              <a:ext uri="{FF2B5EF4-FFF2-40B4-BE49-F238E27FC236}">
                <a16:creationId xmlns:a16="http://schemas.microsoft.com/office/drawing/2014/main" id="{6DF7B9EB-5673-4D5B-88A6-E9A22062E105}"/>
              </a:ext>
            </a:extLst>
          </p:cNvPr>
          <p:cNvSpPr txBox="1">
            <a:spLocks noChangeArrowheads="1"/>
          </p:cNvSpPr>
          <p:nvPr/>
        </p:nvSpPr>
        <p:spPr bwMode="auto">
          <a:xfrm>
            <a:off x="6049963" y="6092825"/>
            <a:ext cx="3059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b="1"/>
              <a:t>Terminaisons axoniques (boutons synaptiques)</a:t>
            </a:r>
          </a:p>
        </p:txBody>
      </p:sp>
      <p:sp>
        <p:nvSpPr>
          <p:cNvPr id="290835" name="AutoShape 19">
            <a:extLst>
              <a:ext uri="{FF2B5EF4-FFF2-40B4-BE49-F238E27FC236}">
                <a16:creationId xmlns:a16="http://schemas.microsoft.com/office/drawing/2014/main" id="{DA96ABB8-F2B4-972E-78B9-D7CF021F4E28}"/>
              </a:ext>
            </a:extLst>
          </p:cNvPr>
          <p:cNvSpPr>
            <a:spLocks/>
          </p:cNvSpPr>
          <p:nvPr/>
        </p:nvSpPr>
        <p:spPr bwMode="auto">
          <a:xfrm flipH="1">
            <a:off x="1368425" y="2420938"/>
            <a:ext cx="433388" cy="2879725"/>
          </a:xfrm>
          <a:prstGeom prst="rightBrace">
            <a:avLst>
              <a:gd name="adj1" fmla="val 55372"/>
              <a:gd name="adj2" fmla="val 50000"/>
            </a:avLst>
          </a:pr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 Box 2">
            <a:extLst>
              <a:ext uri="{FF2B5EF4-FFF2-40B4-BE49-F238E27FC236}">
                <a16:creationId xmlns:a16="http://schemas.microsoft.com/office/drawing/2014/main" id="{941B5C71-E390-BF39-28AD-C224C4258EF4}"/>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Constitution d’un nerf (1) : tronc nerveux</a:t>
            </a:r>
          </a:p>
        </p:txBody>
      </p:sp>
      <p:pic>
        <p:nvPicPr>
          <p:cNvPr id="291843" name="Picture 3">
            <a:extLst>
              <a:ext uri="{FF2B5EF4-FFF2-40B4-BE49-F238E27FC236}">
                <a16:creationId xmlns:a16="http://schemas.microsoft.com/office/drawing/2014/main" id="{042AFD3D-2FA9-3D8F-E407-CE13A34BB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68413"/>
            <a:ext cx="5915025"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8C75DA91-A481-473A-5432-B204454D4E5D}"/>
              </a:ext>
            </a:extLst>
          </p:cNvPr>
          <p:cNvSpPr txBox="1">
            <a:spLocks noChangeArrowheads="1"/>
          </p:cNvSpPr>
          <p:nvPr/>
        </p:nvSpPr>
        <p:spPr bwMode="auto">
          <a:xfrm>
            <a:off x="3779838" y="4051300"/>
            <a:ext cx="13684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Axones</a:t>
            </a:r>
          </a:p>
        </p:txBody>
      </p:sp>
      <p:sp>
        <p:nvSpPr>
          <p:cNvPr id="291845" name="Text Box 5">
            <a:extLst>
              <a:ext uri="{FF2B5EF4-FFF2-40B4-BE49-F238E27FC236}">
                <a16:creationId xmlns:a16="http://schemas.microsoft.com/office/drawing/2014/main" id="{A2274E17-9776-519C-B716-8F307C0E0D4B}"/>
              </a:ext>
            </a:extLst>
          </p:cNvPr>
          <p:cNvSpPr txBox="1">
            <a:spLocks noChangeArrowheads="1"/>
          </p:cNvSpPr>
          <p:nvPr/>
        </p:nvSpPr>
        <p:spPr bwMode="auto">
          <a:xfrm>
            <a:off x="3419475" y="4916488"/>
            <a:ext cx="27368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Tissu conjonctif *</a:t>
            </a:r>
          </a:p>
        </p:txBody>
      </p:sp>
      <p:sp>
        <p:nvSpPr>
          <p:cNvPr id="291846" name="Text Box 6">
            <a:extLst>
              <a:ext uri="{FF2B5EF4-FFF2-40B4-BE49-F238E27FC236}">
                <a16:creationId xmlns:a16="http://schemas.microsoft.com/office/drawing/2014/main" id="{4C637417-BA0F-A64B-0719-195970998866}"/>
              </a:ext>
            </a:extLst>
          </p:cNvPr>
          <p:cNvSpPr txBox="1">
            <a:spLocks noChangeArrowheads="1"/>
          </p:cNvSpPr>
          <p:nvPr/>
        </p:nvSpPr>
        <p:spPr bwMode="auto">
          <a:xfrm>
            <a:off x="3563938" y="5419725"/>
            <a:ext cx="13684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Axones</a:t>
            </a:r>
          </a:p>
        </p:txBody>
      </p:sp>
      <p:sp>
        <p:nvSpPr>
          <p:cNvPr id="291847" name="Text Box 7">
            <a:extLst>
              <a:ext uri="{FF2B5EF4-FFF2-40B4-BE49-F238E27FC236}">
                <a16:creationId xmlns:a16="http://schemas.microsoft.com/office/drawing/2014/main" id="{FDAB3830-1113-208F-9CD2-26905C1C2736}"/>
              </a:ext>
            </a:extLst>
          </p:cNvPr>
          <p:cNvSpPr txBox="1">
            <a:spLocks noChangeArrowheads="1"/>
          </p:cNvSpPr>
          <p:nvPr/>
        </p:nvSpPr>
        <p:spPr bwMode="auto">
          <a:xfrm>
            <a:off x="3492500" y="6211888"/>
            <a:ext cx="30241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Vaisseau sanguin</a:t>
            </a:r>
          </a:p>
        </p:txBody>
      </p:sp>
      <p:sp>
        <p:nvSpPr>
          <p:cNvPr id="291848" name="Text Box 8">
            <a:extLst>
              <a:ext uri="{FF2B5EF4-FFF2-40B4-BE49-F238E27FC236}">
                <a16:creationId xmlns:a16="http://schemas.microsoft.com/office/drawing/2014/main" id="{9CEE812C-407D-55E9-985D-9D59C22A11F0}"/>
              </a:ext>
            </a:extLst>
          </p:cNvPr>
          <p:cNvSpPr txBox="1">
            <a:spLocks noChangeArrowheads="1"/>
          </p:cNvSpPr>
          <p:nvPr/>
        </p:nvSpPr>
        <p:spPr bwMode="auto">
          <a:xfrm>
            <a:off x="3203575" y="1844675"/>
            <a:ext cx="1368425"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Nerf</a:t>
            </a:r>
          </a:p>
        </p:txBody>
      </p:sp>
      <p:sp>
        <p:nvSpPr>
          <p:cNvPr id="291849" name="Oval 9">
            <a:extLst>
              <a:ext uri="{FF2B5EF4-FFF2-40B4-BE49-F238E27FC236}">
                <a16:creationId xmlns:a16="http://schemas.microsoft.com/office/drawing/2014/main" id="{9333A2EE-5A00-54CC-2A13-EC5C84BC7D2B}"/>
              </a:ext>
            </a:extLst>
          </p:cNvPr>
          <p:cNvSpPr>
            <a:spLocks noChangeArrowheads="1"/>
          </p:cNvSpPr>
          <p:nvPr/>
        </p:nvSpPr>
        <p:spPr bwMode="auto">
          <a:xfrm rot="-1328356">
            <a:off x="6443663" y="1484313"/>
            <a:ext cx="1512887" cy="165735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1850" name="Oval 10">
            <a:extLst>
              <a:ext uri="{FF2B5EF4-FFF2-40B4-BE49-F238E27FC236}">
                <a16:creationId xmlns:a16="http://schemas.microsoft.com/office/drawing/2014/main" id="{01542474-95A4-2FE9-2FEE-03A3E8BDD318}"/>
              </a:ext>
            </a:extLst>
          </p:cNvPr>
          <p:cNvSpPr>
            <a:spLocks noChangeArrowheads="1"/>
          </p:cNvSpPr>
          <p:nvPr/>
        </p:nvSpPr>
        <p:spPr bwMode="auto">
          <a:xfrm>
            <a:off x="6588125" y="2276475"/>
            <a:ext cx="360363" cy="431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1851" name="Oval 11">
            <a:extLst>
              <a:ext uri="{FF2B5EF4-FFF2-40B4-BE49-F238E27FC236}">
                <a16:creationId xmlns:a16="http://schemas.microsoft.com/office/drawing/2014/main" id="{8F746D90-7F38-20BA-301C-D37B681D2460}"/>
              </a:ext>
            </a:extLst>
          </p:cNvPr>
          <p:cNvSpPr>
            <a:spLocks noChangeArrowheads="1"/>
          </p:cNvSpPr>
          <p:nvPr/>
        </p:nvSpPr>
        <p:spPr bwMode="auto">
          <a:xfrm>
            <a:off x="7092950" y="2276475"/>
            <a:ext cx="719138" cy="4318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1852" name="Oval 12">
            <a:extLst>
              <a:ext uri="{FF2B5EF4-FFF2-40B4-BE49-F238E27FC236}">
                <a16:creationId xmlns:a16="http://schemas.microsoft.com/office/drawing/2014/main" id="{5FD52F9C-9358-BEC0-782C-475E53AB0BBA}"/>
              </a:ext>
            </a:extLst>
          </p:cNvPr>
          <p:cNvSpPr>
            <a:spLocks noChangeArrowheads="1"/>
          </p:cNvSpPr>
          <p:nvPr/>
        </p:nvSpPr>
        <p:spPr bwMode="auto">
          <a:xfrm>
            <a:off x="7092950" y="1700213"/>
            <a:ext cx="647700" cy="433387"/>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1853" name="AutoShape 13">
            <a:extLst>
              <a:ext uri="{FF2B5EF4-FFF2-40B4-BE49-F238E27FC236}">
                <a16:creationId xmlns:a16="http://schemas.microsoft.com/office/drawing/2014/main" id="{B33D7E3D-7008-DAA0-03F0-6BE4110811BA}"/>
              </a:ext>
            </a:extLst>
          </p:cNvPr>
          <p:cNvSpPr>
            <a:spLocks/>
          </p:cNvSpPr>
          <p:nvPr/>
        </p:nvSpPr>
        <p:spPr bwMode="auto">
          <a:xfrm>
            <a:off x="2789238" y="2565400"/>
            <a:ext cx="703262" cy="431800"/>
          </a:xfrm>
          <a:prstGeom prst="borderCallout1">
            <a:avLst>
              <a:gd name="adj1" fmla="val 26472"/>
              <a:gd name="adj2" fmla="val 110833"/>
              <a:gd name="adj3" fmla="val -100366"/>
              <a:gd name="adj4" fmla="val 516028"/>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fr-FR" altLang="fr-FR"/>
          </a:p>
        </p:txBody>
      </p:sp>
      <p:sp>
        <p:nvSpPr>
          <p:cNvPr id="291854" name="Oval 14">
            <a:extLst>
              <a:ext uri="{FF2B5EF4-FFF2-40B4-BE49-F238E27FC236}">
                <a16:creationId xmlns:a16="http://schemas.microsoft.com/office/drawing/2014/main" id="{C4F90FE7-7286-7F37-5748-B4E55F77D9A0}"/>
              </a:ext>
            </a:extLst>
          </p:cNvPr>
          <p:cNvSpPr>
            <a:spLocks noChangeArrowheads="1"/>
          </p:cNvSpPr>
          <p:nvPr/>
        </p:nvSpPr>
        <p:spPr bwMode="auto">
          <a:xfrm>
            <a:off x="6804025" y="2852738"/>
            <a:ext cx="792163" cy="2159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1855" name="Freeform 15">
            <a:extLst>
              <a:ext uri="{FF2B5EF4-FFF2-40B4-BE49-F238E27FC236}">
                <a16:creationId xmlns:a16="http://schemas.microsoft.com/office/drawing/2014/main" id="{128A62A6-27EA-38C5-39D5-9DC155EDFA59}"/>
              </a:ext>
            </a:extLst>
          </p:cNvPr>
          <p:cNvSpPr>
            <a:spLocks/>
          </p:cNvSpPr>
          <p:nvPr/>
        </p:nvSpPr>
        <p:spPr bwMode="auto">
          <a:xfrm>
            <a:off x="6732588" y="1628775"/>
            <a:ext cx="1223962" cy="671513"/>
          </a:xfrm>
          <a:custGeom>
            <a:avLst/>
            <a:gdLst>
              <a:gd name="T0" fmla="*/ 0 w 771"/>
              <a:gd name="T1" fmla="*/ 0 h 423"/>
              <a:gd name="T2" fmla="*/ 136 w 771"/>
              <a:gd name="T3" fmla="*/ 181 h 423"/>
              <a:gd name="T4" fmla="*/ 272 w 771"/>
              <a:gd name="T5" fmla="*/ 318 h 423"/>
              <a:gd name="T6" fmla="*/ 499 w 771"/>
              <a:gd name="T7" fmla="*/ 408 h 423"/>
              <a:gd name="T8" fmla="*/ 771 w 771"/>
              <a:gd name="T9" fmla="*/ 408 h 423"/>
            </a:gdLst>
            <a:ahLst/>
            <a:cxnLst>
              <a:cxn ang="0">
                <a:pos x="T0" y="T1"/>
              </a:cxn>
              <a:cxn ang="0">
                <a:pos x="T2" y="T3"/>
              </a:cxn>
              <a:cxn ang="0">
                <a:pos x="T4" y="T5"/>
              </a:cxn>
              <a:cxn ang="0">
                <a:pos x="T6" y="T7"/>
              </a:cxn>
              <a:cxn ang="0">
                <a:pos x="T8" y="T9"/>
              </a:cxn>
            </a:cxnLst>
            <a:rect l="0" t="0" r="r" b="b"/>
            <a:pathLst>
              <a:path w="771" h="423">
                <a:moveTo>
                  <a:pt x="0" y="0"/>
                </a:moveTo>
                <a:cubicBezTo>
                  <a:pt x="45" y="64"/>
                  <a:pt x="91" y="128"/>
                  <a:pt x="136" y="181"/>
                </a:cubicBezTo>
                <a:cubicBezTo>
                  <a:pt x="181" y="234"/>
                  <a:pt x="212" y="280"/>
                  <a:pt x="272" y="318"/>
                </a:cubicBezTo>
                <a:cubicBezTo>
                  <a:pt x="332" y="356"/>
                  <a:pt x="416" y="393"/>
                  <a:pt x="499" y="408"/>
                </a:cubicBezTo>
                <a:cubicBezTo>
                  <a:pt x="582" y="423"/>
                  <a:pt x="676" y="415"/>
                  <a:pt x="771" y="408"/>
                </a:cubicBezTo>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1856" name="Freeform 16">
            <a:extLst>
              <a:ext uri="{FF2B5EF4-FFF2-40B4-BE49-F238E27FC236}">
                <a16:creationId xmlns:a16="http://schemas.microsoft.com/office/drawing/2014/main" id="{D6B54698-F0BD-46E7-ECA6-9840F21E9C85}"/>
              </a:ext>
            </a:extLst>
          </p:cNvPr>
          <p:cNvSpPr>
            <a:spLocks/>
          </p:cNvSpPr>
          <p:nvPr/>
        </p:nvSpPr>
        <p:spPr bwMode="auto">
          <a:xfrm>
            <a:off x="6996113" y="2060575"/>
            <a:ext cx="815975" cy="815975"/>
          </a:xfrm>
          <a:custGeom>
            <a:avLst/>
            <a:gdLst>
              <a:gd name="T0" fmla="*/ 61 w 514"/>
              <a:gd name="T1" fmla="*/ 0 h 514"/>
              <a:gd name="T2" fmla="*/ 15 w 514"/>
              <a:gd name="T3" fmla="*/ 136 h 514"/>
              <a:gd name="T4" fmla="*/ 15 w 514"/>
              <a:gd name="T5" fmla="*/ 227 h 514"/>
              <a:gd name="T6" fmla="*/ 106 w 514"/>
              <a:gd name="T7" fmla="*/ 408 h 514"/>
              <a:gd name="T8" fmla="*/ 378 w 514"/>
              <a:gd name="T9" fmla="*/ 499 h 514"/>
              <a:gd name="T10" fmla="*/ 514 w 514"/>
              <a:gd name="T11" fmla="*/ 499 h 514"/>
            </a:gdLst>
            <a:ahLst/>
            <a:cxnLst>
              <a:cxn ang="0">
                <a:pos x="T0" y="T1"/>
              </a:cxn>
              <a:cxn ang="0">
                <a:pos x="T2" y="T3"/>
              </a:cxn>
              <a:cxn ang="0">
                <a:pos x="T4" y="T5"/>
              </a:cxn>
              <a:cxn ang="0">
                <a:pos x="T6" y="T7"/>
              </a:cxn>
              <a:cxn ang="0">
                <a:pos x="T8" y="T9"/>
              </a:cxn>
              <a:cxn ang="0">
                <a:pos x="T10" y="T11"/>
              </a:cxn>
            </a:cxnLst>
            <a:rect l="0" t="0" r="r" b="b"/>
            <a:pathLst>
              <a:path w="514" h="514">
                <a:moveTo>
                  <a:pt x="61" y="0"/>
                </a:moveTo>
                <a:cubicBezTo>
                  <a:pt x="42" y="49"/>
                  <a:pt x="23" y="98"/>
                  <a:pt x="15" y="136"/>
                </a:cubicBezTo>
                <a:cubicBezTo>
                  <a:pt x="7" y="174"/>
                  <a:pt x="0" y="182"/>
                  <a:pt x="15" y="227"/>
                </a:cubicBezTo>
                <a:cubicBezTo>
                  <a:pt x="30" y="272"/>
                  <a:pt x="46" y="363"/>
                  <a:pt x="106" y="408"/>
                </a:cubicBezTo>
                <a:cubicBezTo>
                  <a:pt x="166" y="453"/>
                  <a:pt x="310" y="484"/>
                  <a:pt x="378" y="499"/>
                </a:cubicBezTo>
                <a:cubicBezTo>
                  <a:pt x="446" y="514"/>
                  <a:pt x="480" y="506"/>
                  <a:pt x="514" y="499"/>
                </a:cubicBezTo>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1857" name="Freeform 17">
            <a:extLst>
              <a:ext uri="{FF2B5EF4-FFF2-40B4-BE49-F238E27FC236}">
                <a16:creationId xmlns:a16="http://schemas.microsoft.com/office/drawing/2014/main" id="{59163734-0E9B-1483-6B57-0BD892C592C2}"/>
              </a:ext>
            </a:extLst>
          </p:cNvPr>
          <p:cNvSpPr>
            <a:spLocks/>
          </p:cNvSpPr>
          <p:nvPr/>
        </p:nvSpPr>
        <p:spPr bwMode="auto">
          <a:xfrm>
            <a:off x="6659563" y="2684463"/>
            <a:ext cx="504825" cy="168275"/>
          </a:xfrm>
          <a:custGeom>
            <a:avLst/>
            <a:gdLst>
              <a:gd name="T0" fmla="*/ 318 w 318"/>
              <a:gd name="T1" fmla="*/ 15 h 106"/>
              <a:gd name="T2" fmla="*/ 137 w 318"/>
              <a:gd name="T3" fmla="*/ 15 h 106"/>
              <a:gd name="T4" fmla="*/ 0 w 318"/>
              <a:gd name="T5" fmla="*/ 106 h 106"/>
            </a:gdLst>
            <a:ahLst/>
            <a:cxnLst>
              <a:cxn ang="0">
                <a:pos x="T0" y="T1"/>
              </a:cxn>
              <a:cxn ang="0">
                <a:pos x="T2" y="T3"/>
              </a:cxn>
              <a:cxn ang="0">
                <a:pos x="T4" y="T5"/>
              </a:cxn>
            </a:cxnLst>
            <a:rect l="0" t="0" r="r" b="b"/>
            <a:pathLst>
              <a:path w="318" h="106">
                <a:moveTo>
                  <a:pt x="318" y="15"/>
                </a:moveTo>
                <a:cubicBezTo>
                  <a:pt x="254" y="7"/>
                  <a:pt x="190" y="0"/>
                  <a:pt x="137" y="15"/>
                </a:cubicBezTo>
                <a:cubicBezTo>
                  <a:pt x="84" y="30"/>
                  <a:pt x="42" y="68"/>
                  <a:pt x="0" y="106"/>
                </a:cubicBezTo>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1858" name="Freeform 18">
            <a:extLst>
              <a:ext uri="{FF2B5EF4-FFF2-40B4-BE49-F238E27FC236}">
                <a16:creationId xmlns:a16="http://schemas.microsoft.com/office/drawing/2014/main" id="{5D31E48E-09A4-8CD0-701D-DBF5ECF425FD}"/>
              </a:ext>
            </a:extLst>
          </p:cNvPr>
          <p:cNvSpPr>
            <a:spLocks/>
          </p:cNvSpPr>
          <p:nvPr/>
        </p:nvSpPr>
        <p:spPr bwMode="auto">
          <a:xfrm>
            <a:off x="6443663" y="2109788"/>
            <a:ext cx="576262" cy="239712"/>
          </a:xfrm>
          <a:custGeom>
            <a:avLst/>
            <a:gdLst>
              <a:gd name="T0" fmla="*/ 0 w 363"/>
              <a:gd name="T1" fmla="*/ 60 h 151"/>
              <a:gd name="T2" fmla="*/ 182 w 363"/>
              <a:gd name="T3" fmla="*/ 15 h 151"/>
              <a:gd name="T4" fmla="*/ 363 w 363"/>
              <a:gd name="T5" fmla="*/ 151 h 151"/>
            </a:gdLst>
            <a:ahLst/>
            <a:cxnLst>
              <a:cxn ang="0">
                <a:pos x="T0" y="T1"/>
              </a:cxn>
              <a:cxn ang="0">
                <a:pos x="T2" y="T3"/>
              </a:cxn>
              <a:cxn ang="0">
                <a:pos x="T4" y="T5"/>
              </a:cxn>
            </a:cxnLst>
            <a:rect l="0" t="0" r="r" b="b"/>
            <a:pathLst>
              <a:path w="363" h="151">
                <a:moveTo>
                  <a:pt x="0" y="60"/>
                </a:moveTo>
                <a:cubicBezTo>
                  <a:pt x="61" y="30"/>
                  <a:pt x="122" y="0"/>
                  <a:pt x="182" y="15"/>
                </a:cubicBezTo>
                <a:cubicBezTo>
                  <a:pt x="242" y="30"/>
                  <a:pt x="302" y="90"/>
                  <a:pt x="363" y="151"/>
                </a:cubicBezTo>
              </a:path>
            </a:pathLst>
          </a:cu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1859" name="Oval 19">
            <a:extLst>
              <a:ext uri="{FF2B5EF4-FFF2-40B4-BE49-F238E27FC236}">
                <a16:creationId xmlns:a16="http://schemas.microsoft.com/office/drawing/2014/main" id="{2BE0AEAA-7ADF-2C8A-36C3-14DD58298F47}"/>
              </a:ext>
            </a:extLst>
          </p:cNvPr>
          <p:cNvSpPr>
            <a:spLocks noChangeArrowheads="1"/>
          </p:cNvSpPr>
          <p:nvPr/>
        </p:nvSpPr>
        <p:spPr bwMode="auto">
          <a:xfrm>
            <a:off x="6588125" y="1700213"/>
            <a:ext cx="288925" cy="433387"/>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1860" name="AutoShape 20">
            <a:extLst>
              <a:ext uri="{FF2B5EF4-FFF2-40B4-BE49-F238E27FC236}">
                <a16:creationId xmlns:a16="http://schemas.microsoft.com/office/drawing/2014/main" id="{4ABF8295-A891-726D-67F5-229A05D6468D}"/>
              </a:ext>
            </a:extLst>
          </p:cNvPr>
          <p:cNvSpPr>
            <a:spLocks noChangeArrowheads="1"/>
          </p:cNvSpPr>
          <p:nvPr/>
        </p:nvSpPr>
        <p:spPr bwMode="auto">
          <a:xfrm rot="-3818651">
            <a:off x="5915026" y="3968750"/>
            <a:ext cx="1935162" cy="1309687"/>
          </a:xfrm>
          <a:prstGeom prst="curvedUpArrow">
            <a:avLst>
              <a:gd name="adj1" fmla="val 13189"/>
              <a:gd name="adj2" fmla="val 5910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1861" name="Line 21">
            <a:extLst>
              <a:ext uri="{FF2B5EF4-FFF2-40B4-BE49-F238E27FC236}">
                <a16:creationId xmlns:a16="http://schemas.microsoft.com/office/drawing/2014/main" id="{0F169E8E-3E91-507E-09CB-CA494884D4CA}"/>
              </a:ext>
            </a:extLst>
          </p:cNvPr>
          <p:cNvSpPr>
            <a:spLocks noChangeShapeType="1"/>
          </p:cNvSpPr>
          <p:nvPr/>
        </p:nvSpPr>
        <p:spPr bwMode="auto">
          <a:xfrm flipH="1" flipV="1">
            <a:off x="1692275" y="1412875"/>
            <a:ext cx="1079500" cy="1008063"/>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1862" name="Text Box 22">
            <a:extLst>
              <a:ext uri="{FF2B5EF4-FFF2-40B4-BE49-F238E27FC236}">
                <a16:creationId xmlns:a16="http://schemas.microsoft.com/office/drawing/2014/main" id="{66FA9C8E-25DB-91D5-C858-0ECE6951F345}"/>
              </a:ext>
            </a:extLst>
          </p:cNvPr>
          <p:cNvSpPr txBox="1">
            <a:spLocks noChangeArrowheads="1"/>
          </p:cNvSpPr>
          <p:nvPr/>
        </p:nvSpPr>
        <p:spPr bwMode="auto">
          <a:xfrm>
            <a:off x="179388" y="811213"/>
            <a:ext cx="30241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Epineurium</a:t>
            </a:r>
          </a:p>
        </p:txBody>
      </p:sp>
      <p:sp>
        <p:nvSpPr>
          <p:cNvPr id="291863" name="Line 23">
            <a:extLst>
              <a:ext uri="{FF2B5EF4-FFF2-40B4-BE49-F238E27FC236}">
                <a16:creationId xmlns:a16="http://schemas.microsoft.com/office/drawing/2014/main" id="{0E8D264F-1C00-E554-5535-082C1BD39269}"/>
              </a:ext>
            </a:extLst>
          </p:cNvPr>
          <p:cNvSpPr>
            <a:spLocks noChangeShapeType="1"/>
          </p:cNvSpPr>
          <p:nvPr/>
        </p:nvSpPr>
        <p:spPr bwMode="auto">
          <a:xfrm flipH="1" flipV="1">
            <a:off x="5867400" y="1125538"/>
            <a:ext cx="649288" cy="6477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1864" name="Text Box 24">
            <a:extLst>
              <a:ext uri="{FF2B5EF4-FFF2-40B4-BE49-F238E27FC236}">
                <a16:creationId xmlns:a16="http://schemas.microsoft.com/office/drawing/2014/main" id="{6725A09B-6AC5-7FC0-61BE-27E804CDFAD0}"/>
              </a:ext>
            </a:extLst>
          </p:cNvPr>
          <p:cNvSpPr txBox="1">
            <a:spLocks noChangeArrowheads="1"/>
          </p:cNvSpPr>
          <p:nvPr/>
        </p:nvSpPr>
        <p:spPr bwMode="auto">
          <a:xfrm>
            <a:off x="4789488" y="620713"/>
            <a:ext cx="19431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Périneurium</a:t>
            </a:r>
          </a:p>
        </p:txBody>
      </p:sp>
      <p:sp>
        <p:nvSpPr>
          <p:cNvPr id="291865" name="Line 25">
            <a:extLst>
              <a:ext uri="{FF2B5EF4-FFF2-40B4-BE49-F238E27FC236}">
                <a16:creationId xmlns:a16="http://schemas.microsoft.com/office/drawing/2014/main" id="{7A792F88-916A-CE8F-80A9-05CE0E700816}"/>
              </a:ext>
            </a:extLst>
          </p:cNvPr>
          <p:cNvSpPr>
            <a:spLocks noChangeShapeType="1"/>
          </p:cNvSpPr>
          <p:nvPr/>
        </p:nvSpPr>
        <p:spPr bwMode="auto">
          <a:xfrm>
            <a:off x="7812088" y="2276475"/>
            <a:ext cx="73025" cy="1152525"/>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1866" name="Text Box 26">
            <a:extLst>
              <a:ext uri="{FF2B5EF4-FFF2-40B4-BE49-F238E27FC236}">
                <a16:creationId xmlns:a16="http://schemas.microsoft.com/office/drawing/2014/main" id="{25AC1D5E-96FF-CE45-95FE-6C870AEF1455}"/>
              </a:ext>
            </a:extLst>
          </p:cNvPr>
          <p:cNvSpPr txBox="1">
            <a:spLocks noChangeArrowheads="1"/>
          </p:cNvSpPr>
          <p:nvPr/>
        </p:nvSpPr>
        <p:spPr bwMode="auto">
          <a:xfrm>
            <a:off x="7019925" y="3476625"/>
            <a:ext cx="208915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Endoneurium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a:extLst>
              <a:ext uri="{FF2B5EF4-FFF2-40B4-BE49-F238E27FC236}">
                <a16:creationId xmlns:a16="http://schemas.microsoft.com/office/drawing/2014/main" id="{89BD073C-0827-AF94-6249-C02EAFD1135A}"/>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Constitution d’un nerf (2)</a:t>
            </a:r>
          </a:p>
        </p:txBody>
      </p:sp>
      <p:sp>
        <p:nvSpPr>
          <p:cNvPr id="292867" name="Text Box 3">
            <a:extLst>
              <a:ext uri="{FF2B5EF4-FFF2-40B4-BE49-F238E27FC236}">
                <a16:creationId xmlns:a16="http://schemas.microsoft.com/office/drawing/2014/main" id="{3405A288-30EA-619A-1AA8-E2844E23306E}"/>
              </a:ext>
            </a:extLst>
          </p:cNvPr>
          <p:cNvSpPr txBox="1">
            <a:spLocks noChangeArrowheads="1"/>
          </p:cNvSpPr>
          <p:nvPr/>
        </p:nvSpPr>
        <p:spPr bwMode="auto">
          <a:xfrm>
            <a:off x="34925" y="835025"/>
            <a:ext cx="903605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Tissu conjonctif protège les neurones des lésions :</a:t>
            </a:r>
          </a:p>
          <a:p>
            <a:pPr lvl="1" algn="just">
              <a:spcBef>
                <a:spcPct val="50000"/>
              </a:spcBef>
              <a:buFont typeface="Wingdings" pitchFamily="2" charset="2"/>
              <a:buChar char="Ø"/>
            </a:pPr>
            <a:r>
              <a:rPr lang="fr-FR" altLang="fr-FR" sz="2000"/>
              <a:t>  Epineurium : la plus externe des couches d’un nerf périphérique. Permet d’amarrer le tronc nerveux au tissu adjacent</a:t>
            </a:r>
          </a:p>
          <a:p>
            <a:pPr lvl="1" algn="just">
              <a:spcBef>
                <a:spcPct val="50000"/>
              </a:spcBef>
              <a:buFont typeface="Wingdings" pitchFamily="2" charset="2"/>
              <a:buChar char="Ø"/>
            </a:pPr>
            <a:r>
              <a:rPr lang="fr-FR" altLang="fr-FR" sz="2000"/>
              <a:t> Périneurium : entoure les axones qui cheminent en faisceau. Les axones cheminent en faisceaux et forment des fascicules.</a:t>
            </a:r>
          </a:p>
          <a:p>
            <a:pPr lvl="1" algn="just">
              <a:spcBef>
                <a:spcPct val="50000"/>
              </a:spcBef>
              <a:buFont typeface="Wingdings" pitchFamily="2" charset="2"/>
              <a:buChar char="Ø"/>
            </a:pPr>
            <a:r>
              <a:rPr lang="fr-FR" altLang="fr-FR" sz="2000"/>
              <a:t> Endoneurium : fine couche de tissu conjonctif qui protège chaque axone</a:t>
            </a:r>
          </a:p>
        </p:txBody>
      </p:sp>
      <p:sp>
        <p:nvSpPr>
          <p:cNvPr id="292868" name="AutoShape 4">
            <a:extLst>
              <a:ext uri="{FF2B5EF4-FFF2-40B4-BE49-F238E27FC236}">
                <a16:creationId xmlns:a16="http://schemas.microsoft.com/office/drawing/2014/main" id="{CCF6FE92-88F8-D0EA-3F4F-421C3ECBA3DB}"/>
              </a:ext>
            </a:extLst>
          </p:cNvPr>
          <p:cNvSpPr>
            <a:spLocks noChangeArrowheads="1"/>
          </p:cNvSpPr>
          <p:nvPr/>
        </p:nvSpPr>
        <p:spPr bwMode="auto">
          <a:xfrm rot="1801430">
            <a:off x="1692275" y="3429000"/>
            <a:ext cx="649288" cy="1296988"/>
          </a:xfrm>
          <a:prstGeom prst="downArrow">
            <a:avLst>
              <a:gd name="adj1" fmla="val 50000"/>
              <a:gd name="adj2" fmla="val 499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2869" name="AutoShape 5">
            <a:extLst>
              <a:ext uri="{FF2B5EF4-FFF2-40B4-BE49-F238E27FC236}">
                <a16:creationId xmlns:a16="http://schemas.microsoft.com/office/drawing/2014/main" id="{FDB4CD98-2C0C-C4E0-EFAF-1ECD58C0E781}"/>
              </a:ext>
            </a:extLst>
          </p:cNvPr>
          <p:cNvSpPr>
            <a:spLocks noChangeArrowheads="1"/>
          </p:cNvSpPr>
          <p:nvPr/>
        </p:nvSpPr>
        <p:spPr bwMode="auto">
          <a:xfrm rot="-1271871">
            <a:off x="6227763" y="3429000"/>
            <a:ext cx="649287" cy="1295400"/>
          </a:xfrm>
          <a:prstGeom prst="downArrow">
            <a:avLst>
              <a:gd name="adj1" fmla="val 50000"/>
              <a:gd name="adj2" fmla="val 498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2870" name="Text Box 6">
            <a:extLst>
              <a:ext uri="{FF2B5EF4-FFF2-40B4-BE49-F238E27FC236}">
                <a16:creationId xmlns:a16="http://schemas.microsoft.com/office/drawing/2014/main" id="{6C285C87-80EB-23B0-6274-1972CEE3800F}"/>
              </a:ext>
            </a:extLst>
          </p:cNvPr>
          <p:cNvSpPr txBox="1">
            <a:spLocks noChangeArrowheads="1"/>
          </p:cNvSpPr>
          <p:nvPr/>
        </p:nvSpPr>
        <p:spPr bwMode="auto">
          <a:xfrm>
            <a:off x="107950" y="4868863"/>
            <a:ext cx="4248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Tronc nerveux transmettant des infos à partir d’organes sensoriels spécifiques : nerfs sensitifs</a:t>
            </a:r>
          </a:p>
        </p:txBody>
      </p:sp>
      <p:sp>
        <p:nvSpPr>
          <p:cNvPr id="292871" name="Text Box 7">
            <a:extLst>
              <a:ext uri="{FF2B5EF4-FFF2-40B4-BE49-F238E27FC236}">
                <a16:creationId xmlns:a16="http://schemas.microsoft.com/office/drawing/2014/main" id="{2E5EA990-7E7C-38CE-C758-460934AEBF96}"/>
              </a:ext>
            </a:extLst>
          </p:cNvPr>
          <p:cNvSpPr txBox="1">
            <a:spLocks noChangeArrowheads="1"/>
          </p:cNvSpPr>
          <p:nvPr/>
        </p:nvSpPr>
        <p:spPr bwMode="auto">
          <a:xfrm>
            <a:off x="4643438" y="4868863"/>
            <a:ext cx="44656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000"/>
              <a:t>Tronc nerveux transmettant des signaux du SNC vers des effecteurs spécifiques (nerfs moteurs)</a:t>
            </a:r>
          </a:p>
        </p:txBody>
      </p:sp>
      <p:sp>
        <p:nvSpPr>
          <p:cNvPr id="292872" name="Line 8">
            <a:extLst>
              <a:ext uri="{FF2B5EF4-FFF2-40B4-BE49-F238E27FC236}">
                <a16:creationId xmlns:a16="http://schemas.microsoft.com/office/drawing/2014/main" id="{35C9E188-C5BE-143D-2906-D621CF95D4DD}"/>
              </a:ext>
            </a:extLst>
          </p:cNvPr>
          <p:cNvSpPr>
            <a:spLocks noChangeShapeType="1"/>
          </p:cNvSpPr>
          <p:nvPr/>
        </p:nvSpPr>
        <p:spPr bwMode="auto">
          <a:xfrm>
            <a:off x="3419475" y="5661025"/>
            <a:ext cx="576263" cy="431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2873" name="Line 9">
            <a:extLst>
              <a:ext uri="{FF2B5EF4-FFF2-40B4-BE49-F238E27FC236}">
                <a16:creationId xmlns:a16="http://schemas.microsoft.com/office/drawing/2014/main" id="{107E6F07-9995-8581-53A5-B5ADC5DE2409}"/>
              </a:ext>
            </a:extLst>
          </p:cNvPr>
          <p:cNvSpPr>
            <a:spLocks noChangeShapeType="1"/>
          </p:cNvSpPr>
          <p:nvPr/>
        </p:nvSpPr>
        <p:spPr bwMode="auto">
          <a:xfrm flipH="1">
            <a:off x="5221288" y="5662613"/>
            <a:ext cx="430212" cy="43021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2874" name="Text Box 10">
            <a:extLst>
              <a:ext uri="{FF2B5EF4-FFF2-40B4-BE49-F238E27FC236}">
                <a16:creationId xmlns:a16="http://schemas.microsoft.com/office/drawing/2014/main" id="{5CACB119-E66F-06E9-890F-673FCD445474}"/>
              </a:ext>
            </a:extLst>
          </p:cNvPr>
          <p:cNvSpPr txBox="1">
            <a:spLocks noChangeArrowheads="1"/>
          </p:cNvSpPr>
          <p:nvPr/>
        </p:nvSpPr>
        <p:spPr bwMode="auto">
          <a:xfrm>
            <a:off x="2339975" y="6345238"/>
            <a:ext cx="4465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rPr>
              <a:t>Nerfs mixtes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90" name="Group 2">
            <a:extLst>
              <a:ext uri="{FF2B5EF4-FFF2-40B4-BE49-F238E27FC236}">
                <a16:creationId xmlns:a16="http://schemas.microsoft.com/office/drawing/2014/main" id="{B27ADF97-5B2E-F10D-B313-204E1F972750}"/>
              </a:ext>
            </a:extLst>
          </p:cNvPr>
          <p:cNvGrpSpPr>
            <a:grpSpLocks/>
          </p:cNvGrpSpPr>
          <p:nvPr/>
        </p:nvGrpSpPr>
        <p:grpSpPr bwMode="auto">
          <a:xfrm>
            <a:off x="395288" y="3141663"/>
            <a:ext cx="8720137" cy="3670300"/>
            <a:chOff x="68" y="1026"/>
            <a:chExt cx="5493" cy="2312"/>
          </a:xfrm>
        </p:grpSpPr>
        <p:pic>
          <p:nvPicPr>
            <p:cNvPr id="293891" name="Picture 3">
              <a:extLst>
                <a:ext uri="{FF2B5EF4-FFF2-40B4-BE49-F238E27FC236}">
                  <a16:creationId xmlns:a16="http://schemas.microsoft.com/office/drawing/2014/main" id="{50CC4AA7-3712-449F-3405-4067CCDEA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 y="1026"/>
              <a:ext cx="5448" cy="2312"/>
            </a:xfrm>
            <a:prstGeom prst="rect">
              <a:avLst/>
            </a:prstGeom>
            <a:noFill/>
            <a:extLst>
              <a:ext uri="{909E8E84-426E-40DD-AFC4-6F175D3DCCD1}">
                <a14:hiddenFill xmlns:a14="http://schemas.microsoft.com/office/drawing/2010/main">
                  <a:solidFill>
                    <a:srgbClr val="FFFFFF"/>
                  </a:solidFill>
                </a14:hiddenFill>
              </a:ext>
            </a:extLst>
          </p:spPr>
        </p:pic>
        <p:sp>
          <p:nvSpPr>
            <p:cNvPr id="293892" name="Rectangle 4">
              <a:extLst>
                <a:ext uri="{FF2B5EF4-FFF2-40B4-BE49-F238E27FC236}">
                  <a16:creationId xmlns:a16="http://schemas.microsoft.com/office/drawing/2014/main" id="{3AF9DD99-8419-2135-9FCD-78229E234005}"/>
                </a:ext>
              </a:extLst>
            </p:cNvPr>
            <p:cNvSpPr>
              <a:spLocks noChangeArrowheads="1"/>
            </p:cNvSpPr>
            <p:nvPr/>
          </p:nvSpPr>
          <p:spPr bwMode="auto">
            <a:xfrm>
              <a:off x="68" y="1026"/>
              <a:ext cx="3040" cy="213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ltLang="fr-FR">
                <a:solidFill>
                  <a:srgbClr val="0000FF"/>
                </a:solidFill>
              </a:endParaRPr>
            </a:p>
          </p:txBody>
        </p:sp>
      </p:grpSp>
      <p:sp>
        <p:nvSpPr>
          <p:cNvPr id="293893" name="Text Box 5">
            <a:extLst>
              <a:ext uri="{FF2B5EF4-FFF2-40B4-BE49-F238E27FC236}">
                <a16:creationId xmlns:a16="http://schemas.microsoft.com/office/drawing/2014/main" id="{FC8A44EC-4AAD-1751-0C13-510C82CBE9EA}"/>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son potentiel membranaire de repos (1)</a:t>
            </a:r>
          </a:p>
        </p:txBody>
      </p:sp>
      <p:sp>
        <p:nvSpPr>
          <p:cNvPr id="293894" name="Rectangle 6">
            <a:extLst>
              <a:ext uri="{FF2B5EF4-FFF2-40B4-BE49-F238E27FC236}">
                <a16:creationId xmlns:a16="http://schemas.microsoft.com/office/drawing/2014/main" id="{0C4A2DC6-EE7C-8DF1-CFD5-68324FD264ED}"/>
              </a:ext>
            </a:extLst>
          </p:cNvPr>
          <p:cNvSpPr>
            <a:spLocks noChangeArrowheads="1"/>
          </p:cNvSpPr>
          <p:nvPr/>
        </p:nvSpPr>
        <p:spPr bwMode="auto">
          <a:xfrm>
            <a:off x="206375" y="917575"/>
            <a:ext cx="8686800"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fr-CA" altLang="fr-FR" sz="2000"/>
              <a:t>Potentiel de repos: différence de potentiel dans un neurone au repos</a:t>
            </a:r>
          </a:p>
        </p:txBody>
      </p:sp>
      <p:pic>
        <p:nvPicPr>
          <p:cNvPr id="293895" name="Picture 7">
            <a:extLst>
              <a:ext uri="{FF2B5EF4-FFF2-40B4-BE49-F238E27FC236}">
                <a16:creationId xmlns:a16="http://schemas.microsoft.com/office/drawing/2014/main" id="{A554E9D3-8A88-048A-DA3F-ABFF58664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2806700"/>
            <a:ext cx="5184775" cy="4006850"/>
          </a:xfrm>
          <a:prstGeom prst="rect">
            <a:avLst/>
          </a:prstGeom>
          <a:noFill/>
          <a:extLst>
            <a:ext uri="{909E8E84-426E-40DD-AFC4-6F175D3DCCD1}">
              <a14:hiddenFill xmlns:a14="http://schemas.microsoft.com/office/drawing/2010/main">
                <a:solidFill>
                  <a:srgbClr val="FFFFFF"/>
                </a:solidFill>
              </a14:hiddenFill>
            </a:ext>
          </a:extLst>
        </p:spPr>
      </p:pic>
      <p:sp>
        <p:nvSpPr>
          <p:cNvPr id="293896" name="Text Box 8">
            <a:extLst>
              <a:ext uri="{FF2B5EF4-FFF2-40B4-BE49-F238E27FC236}">
                <a16:creationId xmlns:a16="http://schemas.microsoft.com/office/drawing/2014/main" id="{0AF4CBDA-8049-0072-AF86-05F976D1D99C}"/>
              </a:ext>
            </a:extLst>
          </p:cNvPr>
          <p:cNvSpPr txBox="1">
            <a:spLocks noChangeArrowheads="1"/>
          </p:cNvSpPr>
          <p:nvPr/>
        </p:nvSpPr>
        <p:spPr bwMode="auto">
          <a:xfrm>
            <a:off x="250825" y="2006600"/>
            <a:ext cx="4464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Valeur proche du potentiel d’équilibre du potassium</a:t>
            </a:r>
          </a:p>
        </p:txBody>
      </p:sp>
      <p:sp>
        <p:nvSpPr>
          <p:cNvPr id="293897" name="Text Box 9">
            <a:extLst>
              <a:ext uri="{FF2B5EF4-FFF2-40B4-BE49-F238E27FC236}">
                <a16:creationId xmlns:a16="http://schemas.microsoft.com/office/drawing/2014/main" id="{D84D5FDA-AF15-A2D5-4537-D417441380E3}"/>
              </a:ext>
            </a:extLst>
          </p:cNvPr>
          <p:cNvSpPr txBox="1">
            <a:spLocks noChangeArrowheads="1"/>
          </p:cNvSpPr>
          <p:nvPr/>
        </p:nvSpPr>
        <p:spPr bwMode="auto">
          <a:xfrm>
            <a:off x="4645025" y="2006600"/>
            <a:ext cx="44640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Maintien du potentiel de repos grâce à des pompes K</a:t>
            </a:r>
            <a:r>
              <a:rPr lang="fr-FR" altLang="fr-FR" sz="2000" baseline="30000"/>
              <a:t>+</a:t>
            </a:r>
            <a:r>
              <a:rPr lang="fr-FR" altLang="fr-FR" sz="2000"/>
              <a:t> et Na</a:t>
            </a:r>
            <a:r>
              <a:rPr lang="fr-FR" altLang="fr-FR" sz="2000" baseline="30000"/>
              <a:t>+</a:t>
            </a:r>
          </a:p>
        </p:txBody>
      </p:sp>
      <p:sp>
        <p:nvSpPr>
          <p:cNvPr id="293898" name="Line 10">
            <a:extLst>
              <a:ext uri="{FF2B5EF4-FFF2-40B4-BE49-F238E27FC236}">
                <a16:creationId xmlns:a16="http://schemas.microsoft.com/office/drawing/2014/main" id="{ABDE0496-FC22-D26B-1594-B6EA68334930}"/>
              </a:ext>
            </a:extLst>
          </p:cNvPr>
          <p:cNvSpPr>
            <a:spLocks noChangeShapeType="1"/>
          </p:cNvSpPr>
          <p:nvPr/>
        </p:nvSpPr>
        <p:spPr bwMode="auto">
          <a:xfrm flipV="1">
            <a:off x="3419475" y="3573463"/>
            <a:ext cx="2592388" cy="7921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3899" name="Line 11">
            <a:extLst>
              <a:ext uri="{FF2B5EF4-FFF2-40B4-BE49-F238E27FC236}">
                <a16:creationId xmlns:a16="http://schemas.microsoft.com/office/drawing/2014/main" id="{830BF2A1-C81E-EE02-F0F3-E3304AF2619F}"/>
              </a:ext>
            </a:extLst>
          </p:cNvPr>
          <p:cNvSpPr>
            <a:spLocks noChangeShapeType="1"/>
          </p:cNvSpPr>
          <p:nvPr/>
        </p:nvSpPr>
        <p:spPr bwMode="auto">
          <a:xfrm>
            <a:off x="3276600" y="4005263"/>
            <a:ext cx="3167063" cy="18716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3900" name="Rectangle 12">
            <a:extLst>
              <a:ext uri="{FF2B5EF4-FFF2-40B4-BE49-F238E27FC236}">
                <a16:creationId xmlns:a16="http://schemas.microsoft.com/office/drawing/2014/main" id="{3F75AF36-4044-4514-9309-A8E05F34F552}"/>
              </a:ext>
            </a:extLst>
          </p:cNvPr>
          <p:cNvSpPr>
            <a:spLocks noChangeArrowheads="1"/>
          </p:cNvSpPr>
          <p:nvPr/>
        </p:nvSpPr>
        <p:spPr bwMode="auto">
          <a:xfrm>
            <a:off x="2051050" y="3429000"/>
            <a:ext cx="936625" cy="504825"/>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ext Box 2">
            <a:extLst>
              <a:ext uri="{FF2B5EF4-FFF2-40B4-BE49-F238E27FC236}">
                <a16:creationId xmlns:a16="http://schemas.microsoft.com/office/drawing/2014/main" id="{28BCBFFE-A1DE-26CD-2DAC-805A28B5BCE0}"/>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son potentiel membranaire de repos (2)</a:t>
            </a:r>
          </a:p>
        </p:txBody>
      </p:sp>
      <p:pic>
        <p:nvPicPr>
          <p:cNvPr id="294915" name="Picture 3">
            <a:extLst>
              <a:ext uri="{FF2B5EF4-FFF2-40B4-BE49-F238E27FC236}">
                <a16:creationId xmlns:a16="http://schemas.microsoft.com/office/drawing/2014/main" id="{82081EB1-84F5-A721-0203-31BE8BB01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7425"/>
            <a:ext cx="91440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916" name="Text Box 4">
            <a:extLst>
              <a:ext uri="{FF2B5EF4-FFF2-40B4-BE49-F238E27FC236}">
                <a16:creationId xmlns:a16="http://schemas.microsoft.com/office/drawing/2014/main" id="{421E71DB-7127-D0B9-BC59-C22C44CC0ECB}"/>
              </a:ext>
            </a:extLst>
          </p:cNvPr>
          <p:cNvSpPr txBox="1">
            <a:spLocks noChangeArrowheads="1"/>
          </p:cNvSpPr>
          <p:nvPr/>
        </p:nvSpPr>
        <p:spPr bwMode="auto">
          <a:xfrm>
            <a:off x="0" y="5516563"/>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4400" b="1">
                <a:solidFill>
                  <a:srgbClr val="0000FF"/>
                </a:solidFill>
              </a:rPr>
              <a:t>Potentiel de repos = - 70 mV</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a:extLst>
              <a:ext uri="{FF2B5EF4-FFF2-40B4-BE49-F238E27FC236}">
                <a16:creationId xmlns:a16="http://schemas.microsoft.com/office/drawing/2014/main" id="{98517CF1-411F-3D61-DD7D-B6EA5EA7C97C}"/>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son potentiel membranaire de repos (3)</a:t>
            </a:r>
          </a:p>
        </p:txBody>
      </p:sp>
      <p:pic>
        <p:nvPicPr>
          <p:cNvPr id="295939" name="Picture 3">
            <a:extLst>
              <a:ext uri="{FF2B5EF4-FFF2-40B4-BE49-F238E27FC236}">
                <a16:creationId xmlns:a16="http://schemas.microsoft.com/office/drawing/2014/main" id="{3E8E2E52-68CD-FCE2-472C-72EFA5BCD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3813"/>
            <a:ext cx="428466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5940" name="Line 4">
            <a:extLst>
              <a:ext uri="{FF2B5EF4-FFF2-40B4-BE49-F238E27FC236}">
                <a16:creationId xmlns:a16="http://schemas.microsoft.com/office/drawing/2014/main" id="{92BCDC88-D2FA-DDAC-B917-B0C5DF3EAB7C}"/>
              </a:ext>
            </a:extLst>
          </p:cNvPr>
          <p:cNvSpPr>
            <a:spLocks noChangeShapeType="1"/>
          </p:cNvSpPr>
          <p:nvPr/>
        </p:nvSpPr>
        <p:spPr bwMode="auto">
          <a:xfrm flipH="1">
            <a:off x="1331913" y="2276475"/>
            <a:ext cx="144462" cy="1223963"/>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5941" name="Text Box 5">
            <a:extLst>
              <a:ext uri="{FF2B5EF4-FFF2-40B4-BE49-F238E27FC236}">
                <a16:creationId xmlns:a16="http://schemas.microsoft.com/office/drawing/2014/main" id="{19CFBC9B-9406-7F08-4AEA-41D85D5A39B8}"/>
              </a:ext>
            </a:extLst>
          </p:cNvPr>
          <p:cNvSpPr txBox="1">
            <a:spLocks noChangeArrowheads="1"/>
          </p:cNvSpPr>
          <p:nvPr/>
        </p:nvSpPr>
        <p:spPr bwMode="auto">
          <a:xfrm>
            <a:off x="250825" y="822325"/>
            <a:ext cx="53292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Extérieur de la membrane :</a:t>
            </a:r>
          </a:p>
          <a:p>
            <a:pPr>
              <a:spcBef>
                <a:spcPct val="50000"/>
              </a:spcBef>
            </a:pPr>
            <a:r>
              <a:rPr lang="fr-FR" altLang="fr-FR" sz="2000"/>
              <a:t>Ions positifs = surtout Na+ (et un peu de K+)</a:t>
            </a:r>
          </a:p>
          <a:p>
            <a:pPr>
              <a:spcBef>
                <a:spcPct val="50000"/>
              </a:spcBef>
            </a:pPr>
            <a:r>
              <a:rPr lang="fr-FR" altLang="fr-FR" sz="2000"/>
              <a:t>Ions négatifs = Cl- surtout</a:t>
            </a:r>
          </a:p>
        </p:txBody>
      </p:sp>
      <p:sp>
        <p:nvSpPr>
          <p:cNvPr id="295942" name="Line 6">
            <a:extLst>
              <a:ext uri="{FF2B5EF4-FFF2-40B4-BE49-F238E27FC236}">
                <a16:creationId xmlns:a16="http://schemas.microsoft.com/office/drawing/2014/main" id="{8E453900-5C44-28FE-69E6-224673E3C834}"/>
              </a:ext>
            </a:extLst>
          </p:cNvPr>
          <p:cNvSpPr>
            <a:spLocks noChangeShapeType="1"/>
          </p:cNvSpPr>
          <p:nvPr/>
        </p:nvSpPr>
        <p:spPr bwMode="auto">
          <a:xfrm flipH="1" flipV="1">
            <a:off x="1042988" y="4005263"/>
            <a:ext cx="215900" cy="1223962"/>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5943" name="Text Box 7">
            <a:extLst>
              <a:ext uri="{FF2B5EF4-FFF2-40B4-BE49-F238E27FC236}">
                <a16:creationId xmlns:a16="http://schemas.microsoft.com/office/drawing/2014/main" id="{FAE0C48B-4BF3-457C-3C13-5AD5488B2287}"/>
              </a:ext>
            </a:extLst>
          </p:cNvPr>
          <p:cNvSpPr txBox="1">
            <a:spLocks noChangeArrowheads="1"/>
          </p:cNvSpPr>
          <p:nvPr/>
        </p:nvSpPr>
        <p:spPr bwMode="auto">
          <a:xfrm>
            <a:off x="107950" y="5445125"/>
            <a:ext cx="59404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Intérieur de la membrane :</a:t>
            </a:r>
          </a:p>
          <a:p>
            <a:pPr>
              <a:spcBef>
                <a:spcPct val="50000"/>
              </a:spcBef>
            </a:pPr>
            <a:r>
              <a:rPr lang="fr-FR" altLang="fr-FR" sz="2000"/>
              <a:t>Ions positifs = surtout K+ (et un peu de Na+)</a:t>
            </a:r>
          </a:p>
          <a:p>
            <a:pPr>
              <a:spcBef>
                <a:spcPct val="50000"/>
              </a:spcBef>
            </a:pPr>
            <a:r>
              <a:rPr lang="fr-FR" altLang="fr-FR" sz="2000"/>
              <a:t>Ions négatifs = portéines et ions phosphates</a:t>
            </a:r>
          </a:p>
        </p:txBody>
      </p:sp>
      <p:sp>
        <p:nvSpPr>
          <p:cNvPr id="295944" name="AutoShape 8">
            <a:extLst>
              <a:ext uri="{FF2B5EF4-FFF2-40B4-BE49-F238E27FC236}">
                <a16:creationId xmlns:a16="http://schemas.microsoft.com/office/drawing/2014/main" id="{A66C040E-8C20-3028-57CB-4E57C838F249}"/>
              </a:ext>
            </a:extLst>
          </p:cNvPr>
          <p:cNvSpPr>
            <a:spLocks/>
          </p:cNvSpPr>
          <p:nvPr/>
        </p:nvSpPr>
        <p:spPr bwMode="auto">
          <a:xfrm>
            <a:off x="5580063" y="908050"/>
            <a:ext cx="71437" cy="1223963"/>
          </a:xfrm>
          <a:prstGeom prst="rightBrace">
            <a:avLst>
              <a:gd name="adj1" fmla="val 142779"/>
              <a:gd name="adj2" fmla="val 50000"/>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5945" name="AutoShape 9">
            <a:extLst>
              <a:ext uri="{FF2B5EF4-FFF2-40B4-BE49-F238E27FC236}">
                <a16:creationId xmlns:a16="http://schemas.microsoft.com/office/drawing/2014/main" id="{452D6474-6C87-FC01-FC53-EBA742EDEC44}"/>
              </a:ext>
            </a:extLst>
          </p:cNvPr>
          <p:cNvSpPr>
            <a:spLocks/>
          </p:cNvSpPr>
          <p:nvPr/>
        </p:nvSpPr>
        <p:spPr bwMode="auto">
          <a:xfrm>
            <a:off x="5580063" y="5589588"/>
            <a:ext cx="71437" cy="1152525"/>
          </a:xfrm>
          <a:prstGeom prst="rightBrace">
            <a:avLst>
              <a:gd name="adj1" fmla="val 134445"/>
              <a:gd name="adj2" fmla="val 50000"/>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5946" name="Text Box 10">
            <a:extLst>
              <a:ext uri="{FF2B5EF4-FFF2-40B4-BE49-F238E27FC236}">
                <a16:creationId xmlns:a16="http://schemas.microsoft.com/office/drawing/2014/main" id="{40CF6584-7805-764B-0592-DC36B9D004F8}"/>
              </a:ext>
            </a:extLst>
          </p:cNvPr>
          <p:cNvSpPr txBox="1">
            <a:spLocks noChangeArrowheads="1"/>
          </p:cNvSpPr>
          <p:nvPr/>
        </p:nvSpPr>
        <p:spPr bwMode="auto">
          <a:xfrm>
            <a:off x="5795963" y="1052513"/>
            <a:ext cx="29527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t>Surplus d’ions positifs</a:t>
            </a:r>
          </a:p>
        </p:txBody>
      </p:sp>
      <p:sp>
        <p:nvSpPr>
          <p:cNvPr id="295947" name="Text Box 11">
            <a:extLst>
              <a:ext uri="{FF2B5EF4-FFF2-40B4-BE49-F238E27FC236}">
                <a16:creationId xmlns:a16="http://schemas.microsoft.com/office/drawing/2014/main" id="{602F561A-1732-0494-71D9-1603F281C196}"/>
              </a:ext>
            </a:extLst>
          </p:cNvPr>
          <p:cNvSpPr txBox="1">
            <a:spLocks noChangeArrowheads="1"/>
          </p:cNvSpPr>
          <p:nvPr/>
        </p:nvSpPr>
        <p:spPr bwMode="auto">
          <a:xfrm>
            <a:off x="5795963" y="5722938"/>
            <a:ext cx="29527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t>Surplus d’ions négatifs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a:extLst>
              <a:ext uri="{FF2B5EF4-FFF2-40B4-BE49-F238E27FC236}">
                <a16:creationId xmlns:a16="http://schemas.microsoft.com/office/drawing/2014/main" id="{B76278B3-CB13-3162-CC85-AD97F837DD2C}"/>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son potentiel membranaire de repos : cas 1 (4)</a:t>
            </a:r>
          </a:p>
        </p:txBody>
      </p:sp>
      <p:grpSp>
        <p:nvGrpSpPr>
          <p:cNvPr id="296963" name="Group 3">
            <a:extLst>
              <a:ext uri="{FF2B5EF4-FFF2-40B4-BE49-F238E27FC236}">
                <a16:creationId xmlns:a16="http://schemas.microsoft.com/office/drawing/2014/main" id="{6ED0FC92-EFD0-7DBC-7183-A8B22BCC2EA2}"/>
              </a:ext>
            </a:extLst>
          </p:cNvPr>
          <p:cNvGrpSpPr>
            <a:grpSpLocks/>
          </p:cNvGrpSpPr>
          <p:nvPr/>
        </p:nvGrpSpPr>
        <p:grpSpPr bwMode="auto">
          <a:xfrm>
            <a:off x="466725" y="2925763"/>
            <a:ext cx="142875" cy="1223962"/>
            <a:chOff x="930" y="2886"/>
            <a:chExt cx="90" cy="771"/>
          </a:xfrm>
        </p:grpSpPr>
        <p:sp>
          <p:nvSpPr>
            <p:cNvPr id="296964" name="Oval 4">
              <a:extLst>
                <a:ext uri="{FF2B5EF4-FFF2-40B4-BE49-F238E27FC236}">
                  <a16:creationId xmlns:a16="http://schemas.microsoft.com/office/drawing/2014/main" id="{9F13C906-2EFC-3DF5-30FA-EB9B56E47B8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65" name="Line 5">
              <a:extLst>
                <a:ext uri="{FF2B5EF4-FFF2-40B4-BE49-F238E27FC236}">
                  <a16:creationId xmlns:a16="http://schemas.microsoft.com/office/drawing/2014/main" id="{004A3127-3E44-DB03-2411-E39BB78B627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6966" name="Oval 6">
              <a:extLst>
                <a:ext uri="{FF2B5EF4-FFF2-40B4-BE49-F238E27FC236}">
                  <a16:creationId xmlns:a16="http://schemas.microsoft.com/office/drawing/2014/main" id="{0D391892-CC0F-0344-838E-328BEC9584B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67" name="Line 7">
              <a:extLst>
                <a:ext uri="{FF2B5EF4-FFF2-40B4-BE49-F238E27FC236}">
                  <a16:creationId xmlns:a16="http://schemas.microsoft.com/office/drawing/2014/main" id="{6FA1F866-A338-6B13-83D9-88D2A33735A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6968" name="Group 8">
            <a:extLst>
              <a:ext uri="{FF2B5EF4-FFF2-40B4-BE49-F238E27FC236}">
                <a16:creationId xmlns:a16="http://schemas.microsoft.com/office/drawing/2014/main" id="{07A7AECA-301D-30B2-B122-43D0FD4D2DD0}"/>
              </a:ext>
            </a:extLst>
          </p:cNvPr>
          <p:cNvGrpSpPr>
            <a:grpSpLocks/>
          </p:cNvGrpSpPr>
          <p:nvPr/>
        </p:nvGrpSpPr>
        <p:grpSpPr bwMode="auto">
          <a:xfrm>
            <a:off x="611188" y="2925763"/>
            <a:ext cx="142875" cy="1223962"/>
            <a:chOff x="930" y="2886"/>
            <a:chExt cx="90" cy="771"/>
          </a:xfrm>
        </p:grpSpPr>
        <p:sp>
          <p:nvSpPr>
            <p:cNvPr id="296969" name="Oval 9">
              <a:extLst>
                <a:ext uri="{FF2B5EF4-FFF2-40B4-BE49-F238E27FC236}">
                  <a16:creationId xmlns:a16="http://schemas.microsoft.com/office/drawing/2014/main" id="{5F09A54A-C7B4-C6A8-3EBC-BA5E12848E5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70" name="Line 10">
              <a:extLst>
                <a:ext uri="{FF2B5EF4-FFF2-40B4-BE49-F238E27FC236}">
                  <a16:creationId xmlns:a16="http://schemas.microsoft.com/office/drawing/2014/main" id="{948FC687-FE2E-F498-E6DE-6FAF0999606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6971" name="Oval 11">
              <a:extLst>
                <a:ext uri="{FF2B5EF4-FFF2-40B4-BE49-F238E27FC236}">
                  <a16:creationId xmlns:a16="http://schemas.microsoft.com/office/drawing/2014/main" id="{CF73EC90-04A7-83E8-0672-ED368BDAA36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72" name="Line 12">
              <a:extLst>
                <a:ext uri="{FF2B5EF4-FFF2-40B4-BE49-F238E27FC236}">
                  <a16:creationId xmlns:a16="http://schemas.microsoft.com/office/drawing/2014/main" id="{C595032A-D6A8-B751-D0A7-D781801D0EF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6973" name="Group 13">
            <a:extLst>
              <a:ext uri="{FF2B5EF4-FFF2-40B4-BE49-F238E27FC236}">
                <a16:creationId xmlns:a16="http://schemas.microsoft.com/office/drawing/2014/main" id="{0B429735-0B41-2353-0D30-C8F082B72332}"/>
              </a:ext>
            </a:extLst>
          </p:cNvPr>
          <p:cNvGrpSpPr>
            <a:grpSpLocks/>
          </p:cNvGrpSpPr>
          <p:nvPr/>
        </p:nvGrpSpPr>
        <p:grpSpPr bwMode="auto">
          <a:xfrm>
            <a:off x="754063" y="2925763"/>
            <a:ext cx="142875" cy="1223962"/>
            <a:chOff x="930" y="2886"/>
            <a:chExt cx="90" cy="771"/>
          </a:xfrm>
        </p:grpSpPr>
        <p:sp>
          <p:nvSpPr>
            <p:cNvPr id="296974" name="Oval 14">
              <a:extLst>
                <a:ext uri="{FF2B5EF4-FFF2-40B4-BE49-F238E27FC236}">
                  <a16:creationId xmlns:a16="http://schemas.microsoft.com/office/drawing/2014/main" id="{E6734B76-8E1F-A20E-FCA5-8E6342781E0C}"/>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75" name="Line 15">
              <a:extLst>
                <a:ext uri="{FF2B5EF4-FFF2-40B4-BE49-F238E27FC236}">
                  <a16:creationId xmlns:a16="http://schemas.microsoft.com/office/drawing/2014/main" id="{27835630-6E8C-BB58-D086-64FE6E50E95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6976" name="Oval 16">
              <a:extLst>
                <a:ext uri="{FF2B5EF4-FFF2-40B4-BE49-F238E27FC236}">
                  <a16:creationId xmlns:a16="http://schemas.microsoft.com/office/drawing/2014/main" id="{897185C9-41A1-C9E3-8730-ECCA16B6106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77" name="Line 17">
              <a:extLst>
                <a:ext uri="{FF2B5EF4-FFF2-40B4-BE49-F238E27FC236}">
                  <a16:creationId xmlns:a16="http://schemas.microsoft.com/office/drawing/2014/main" id="{2628E64E-C4D4-780A-99C5-AD39AA89CD9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6978" name="Group 18">
            <a:extLst>
              <a:ext uri="{FF2B5EF4-FFF2-40B4-BE49-F238E27FC236}">
                <a16:creationId xmlns:a16="http://schemas.microsoft.com/office/drawing/2014/main" id="{1209BE8C-11C6-B80F-39E5-2C41CF7B8AC0}"/>
              </a:ext>
            </a:extLst>
          </p:cNvPr>
          <p:cNvGrpSpPr>
            <a:grpSpLocks/>
          </p:cNvGrpSpPr>
          <p:nvPr/>
        </p:nvGrpSpPr>
        <p:grpSpPr bwMode="auto">
          <a:xfrm>
            <a:off x="898525" y="2925763"/>
            <a:ext cx="142875" cy="1223962"/>
            <a:chOff x="930" y="2886"/>
            <a:chExt cx="90" cy="771"/>
          </a:xfrm>
        </p:grpSpPr>
        <p:sp>
          <p:nvSpPr>
            <p:cNvPr id="296979" name="Oval 19">
              <a:extLst>
                <a:ext uri="{FF2B5EF4-FFF2-40B4-BE49-F238E27FC236}">
                  <a16:creationId xmlns:a16="http://schemas.microsoft.com/office/drawing/2014/main" id="{FFBDEE5E-F59C-86FD-6A96-E558B56FAC4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80" name="Line 20">
              <a:extLst>
                <a:ext uri="{FF2B5EF4-FFF2-40B4-BE49-F238E27FC236}">
                  <a16:creationId xmlns:a16="http://schemas.microsoft.com/office/drawing/2014/main" id="{1D10573F-64AC-9257-17D0-3B21C0C1A382}"/>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6981" name="Oval 21">
              <a:extLst>
                <a:ext uri="{FF2B5EF4-FFF2-40B4-BE49-F238E27FC236}">
                  <a16:creationId xmlns:a16="http://schemas.microsoft.com/office/drawing/2014/main" id="{31DC09FE-A48F-4795-46E6-998AA8BD0E4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82" name="Line 22">
              <a:extLst>
                <a:ext uri="{FF2B5EF4-FFF2-40B4-BE49-F238E27FC236}">
                  <a16:creationId xmlns:a16="http://schemas.microsoft.com/office/drawing/2014/main" id="{CEB9B8FD-1897-8B24-236E-F6616779FBB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6983" name="Group 23">
            <a:extLst>
              <a:ext uri="{FF2B5EF4-FFF2-40B4-BE49-F238E27FC236}">
                <a16:creationId xmlns:a16="http://schemas.microsoft.com/office/drawing/2014/main" id="{4807C497-8C0F-2F46-9866-C4AFA350F4B1}"/>
              </a:ext>
            </a:extLst>
          </p:cNvPr>
          <p:cNvGrpSpPr>
            <a:grpSpLocks/>
          </p:cNvGrpSpPr>
          <p:nvPr/>
        </p:nvGrpSpPr>
        <p:grpSpPr bwMode="auto">
          <a:xfrm>
            <a:off x="2195513" y="2925763"/>
            <a:ext cx="142875" cy="1223962"/>
            <a:chOff x="930" y="2886"/>
            <a:chExt cx="90" cy="771"/>
          </a:xfrm>
        </p:grpSpPr>
        <p:sp>
          <p:nvSpPr>
            <p:cNvPr id="296984" name="Oval 24">
              <a:extLst>
                <a:ext uri="{FF2B5EF4-FFF2-40B4-BE49-F238E27FC236}">
                  <a16:creationId xmlns:a16="http://schemas.microsoft.com/office/drawing/2014/main" id="{8D86BB9C-59F4-859D-A1C3-FD971AB21B4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85" name="Line 25">
              <a:extLst>
                <a:ext uri="{FF2B5EF4-FFF2-40B4-BE49-F238E27FC236}">
                  <a16:creationId xmlns:a16="http://schemas.microsoft.com/office/drawing/2014/main" id="{F05CA2EE-6889-B2E0-4F07-EEF2E6FAD6D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6986" name="Oval 26">
              <a:extLst>
                <a:ext uri="{FF2B5EF4-FFF2-40B4-BE49-F238E27FC236}">
                  <a16:creationId xmlns:a16="http://schemas.microsoft.com/office/drawing/2014/main" id="{7AA76882-DD07-DD9A-A686-207083524B6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87" name="Line 27">
              <a:extLst>
                <a:ext uri="{FF2B5EF4-FFF2-40B4-BE49-F238E27FC236}">
                  <a16:creationId xmlns:a16="http://schemas.microsoft.com/office/drawing/2014/main" id="{699D3BAA-0DE9-7909-C0BD-CD163F437AE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6988" name="Group 28">
            <a:extLst>
              <a:ext uri="{FF2B5EF4-FFF2-40B4-BE49-F238E27FC236}">
                <a16:creationId xmlns:a16="http://schemas.microsoft.com/office/drawing/2014/main" id="{15C27F02-5FAB-A672-78B0-5630584921B2}"/>
              </a:ext>
            </a:extLst>
          </p:cNvPr>
          <p:cNvGrpSpPr>
            <a:grpSpLocks/>
          </p:cNvGrpSpPr>
          <p:nvPr/>
        </p:nvGrpSpPr>
        <p:grpSpPr bwMode="auto">
          <a:xfrm>
            <a:off x="2338388" y="2925763"/>
            <a:ext cx="142875" cy="1223962"/>
            <a:chOff x="930" y="2886"/>
            <a:chExt cx="90" cy="771"/>
          </a:xfrm>
        </p:grpSpPr>
        <p:sp>
          <p:nvSpPr>
            <p:cNvPr id="296989" name="Oval 29">
              <a:extLst>
                <a:ext uri="{FF2B5EF4-FFF2-40B4-BE49-F238E27FC236}">
                  <a16:creationId xmlns:a16="http://schemas.microsoft.com/office/drawing/2014/main" id="{432BB310-0725-30FC-9B8B-C9D2F7330E38}"/>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90" name="Line 30">
              <a:extLst>
                <a:ext uri="{FF2B5EF4-FFF2-40B4-BE49-F238E27FC236}">
                  <a16:creationId xmlns:a16="http://schemas.microsoft.com/office/drawing/2014/main" id="{546E127F-E31C-E017-B6E3-4D88706E747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6991" name="Oval 31">
              <a:extLst>
                <a:ext uri="{FF2B5EF4-FFF2-40B4-BE49-F238E27FC236}">
                  <a16:creationId xmlns:a16="http://schemas.microsoft.com/office/drawing/2014/main" id="{96EFD93D-B887-8D81-EA9A-E15D3868E19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92" name="Line 32">
              <a:extLst>
                <a:ext uri="{FF2B5EF4-FFF2-40B4-BE49-F238E27FC236}">
                  <a16:creationId xmlns:a16="http://schemas.microsoft.com/office/drawing/2014/main" id="{12FFBA22-CC14-C02A-99DC-0D5C30CCB8F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6993" name="Group 33">
            <a:extLst>
              <a:ext uri="{FF2B5EF4-FFF2-40B4-BE49-F238E27FC236}">
                <a16:creationId xmlns:a16="http://schemas.microsoft.com/office/drawing/2014/main" id="{33AD310A-7378-470D-439A-D61E1A3C1C59}"/>
              </a:ext>
            </a:extLst>
          </p:cNvPr>
          <p:cNvGrpSpPr>
            <a:grpSpLocks/>
          </p:cNvGrpSpPr>
          <p:nvPr/>
        </p:nvGrpSpPr>
        <p:grpSpPr bwMode="auto">
          <a:xfrm>
            <a:off x="2482850" y="2925763"/>
            <a:ext cx="142875" cy="1223962"/>
            <a:chOff x="930" y="2886"/>
            <a:chExt cx="90" cy="771"/>
          </a:xfrm>
        </p:grpSpPr>
        <p:sp>
          <p:nvSpPr>
            <p:cNvPr id="296994" name="Oval 34">
              <a:extLst>
                <a:ext uri="{FF2B5EF4-FFF2-40B4-BE49-F238E27FC236}">
                  <a16:creationId xmlns:a16="http://schemas.microsoft.com/office/drawing/2014/main" id="{AF847D96-D4B8-F595-19C1-88CC76A526B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95" name="Line 35">
              <a:extLst>
                <a:ext uri="{FF2B5EF4-FFF2-40B4-BE49-F238E27FC236}">
                  <a16:creationId xmlns:a16="http://schemas.microsoft.com/office/drawing/2014/main" id="{493227C1-5CFC-7003-1FBF-3588A241944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6996" name="Oval 36">
              <a:extLst>
                <a:ext uri="{FF2B5EF4-FFF2-40B4-BE49-F238E27FC236}">
                  <a16:creationId xmlns:a16="http://schemas.microsoft.com/office/drawing/2014/main" id="{1CECC800-3B7E-AD82-C0FF-DE2E14A9B52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6997" name="Line 37">
              <a:extLst>
                <a:ext uri="{FF2B5EF4-FFF2-40B4-BE49-F238E27FC236}">
                  <a16:creationId xmlns:a16="http://schemas.microsoft.com/office/drawing/2014/main" id="{EBB77BEE-7F45-5D60-5134-EDE6B39053A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6998" name="Group 38">
            <a:extLst>
              <a:ext uri="{FF2B5EF4-FFF2-40B4-BE49-F238E27FC236}">
                <a16:creationId xmlns:a16="http://schemas.microsoft.com/office/drawing/2014/main" id="{86794055-4DFC-EB63-92D7-BE1F23B935B3}"/>
              </a:ext>
            </a:extLst>
          </p:cNvPr>
          <p:cNvGrpSpPr>
            <a:grpSpLocks/>
          </p:cNvGrpSpPr>
          <p:nvPr/>
        </p:nvGrpSpPr>
        <p:grpSpPr bwMode="auto">
          <a:xfrm>
            <a:off x="2627313" y="2925763"/>
            <a:ext cx="142875" cy="1223962"/>
            <a:chOff x="930" y="2886"/>
            <a:chExt cx="90" cy="771"/>
          </a:xfrm>
        </p:grpSpPr>
        <p:sp>
          <p:nvSpPr>
            <p:cNvPr id="296999" name="Oval 39">
              <a:extLst>
                <a:ext uri="{FF2B5EF4-FFF2-40B4-BE49-F238E27FC236}">
                  <a16:creationId xmlns:a16="http://schemas.microsoft.com/office/drawing/2014/main" id="{2BD57113-85FC-71A1-F866-06E69DE31A4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00" name="Line 40">
              <a:extLst>
                <a:ext uri="{FF2B5EF4-FFF2-40B4-BE49-F238E27FC236}">
                  <a16:creationId xmlns:a16="http://schemas.microsoft.com/office/drawing/2014/main" id="{A016F448-8648-7329-35E3-988B3DA2BA2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01" name="Oval 41">
              <a:extLst>
                <a:ext uri="{FF2B5EF4-FFF2-40B4-BE49-F238E27FC236}">
                  <a16:creationId xmlns:a16="http://schemas.microsoft.com/office/drawing/2014/main" id="{6B87AF08-AC86-A0F4-DF0A-ECB979D4A24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02" name="Line 42">
              <a:extLst>
                <a:ext uri="{FF2B5EF4-FFF2-40B4-BE49-F238E27FC236}">
                  <a16:creationId xmlns:a16="http://schemas.microsoft.com/office/drawing/2014/main" id="{F682871F-2837-4D36-FCC4-14B1A97533E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03" name="Group 43">
            <a:extLst>
              <a:ext uri="{FF2B5EF4-FFF2-40B4-BE49-F238E27FC236}">
                <a16:creationId xmlns:a16="http://schemas.microsoft.com/office/drawing/2014/main" id="{144EB1BA-01B7-2559-F05B-A623ACCBF6E5}"/>
              </a:ext>
            </a:extLst>
          </p:cNvPr>
          <p:cNvGrpSpPr>
            <a:grpSpLocks/>
          </p:cNvGrpSpPr>
          <p:nvPr/>
        </p:nvGrpSpPr>
        <p:grpSpPr bwMode="auto">
          <a:xfrm>
            <a:off x="2770188" y="2925763"/>
            <a:ext cx="142875" cy="1223962"/>
            <a:chOff x="930" y="2886"/>
            <a:chExt cx="90" cy="771"/>
          </a:xfrm>
        </p:grpSpPr>
        <p:sp>
          <p:nvSpPr>
            <p:cNvPr id="297004" name="Oval 44">
              <a:extLst>
                <a:ext uri="{FF2B5EF4-FFF2-40B4-BE49-F238E27FC236}">
                  <a16:creationId xmlns:a16="http://schemas.microsoft.com/office/drawing/2014/main" id="{1A742075-82E4-EC84-3276-21D8D247AAD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05" name="Line 45">
              <a:extLst>
                <a:ext uri="{FF2B5EF4-FFF2-40B4-BE49-F238E27FC236}">
                  <a16:creationId xmlns:a16="http://schemas.microsoft.com/office/drawing/2014/main" id="{5F232528-4C09-96A6-DC60-6897EC83CF3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06" name="Oval 46">
              <a:extLst>
                <a:ext uri="{FF2B5EF4-FFF2-40B4-BE49-F238E27FC236}">
                  <a16:creationId xmlns:a16="http://schemas.microsoft.com/office/drawing/2014/main" id="{3DC0A472-BE3D-6A0B-CE09-84025BE20E4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07" name="Line 47">
              <a:extLst>
                <a:ext uri="{FF2B5EF4-FFF2-40B4-BE49-F238E27FC236}">
                  <a16:creationId xmlns:a16="http://schemas.microsoft.com/office/drawing/2014/main" id="{F96CE1E9-E39E-13D9-7E4E-932BA75BDC1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08" name="Group 48">
            <a:extLst>
              <a:ext uri="{FF2B5EF4-FFF2-40B4-BE49-F238E27FC236}">
                <a16:creationId xmlns:a16="http://schemas.microsoft.com/office/drawing/2014/main" id="{FD595E1A-F6C9-9206-201A-62D8666E49B7}"/>
              </a:ext>
            </a:extLst>
          </p:cNvPr>
          <p:cNvGrpSpPr>
            <a:grpSpLocks/>
          </p:cNvGrpSpPr>
          <p:nvPr/>
        </p:nvGrpSpPr>
        <p:grpSpPr bwMode="auto">
          <a:xfrm>
            <a:off x="2914650" y="2925763"/>
            <a:ext cx="142875" cy="1223962"/>
            <a:chOff x="930" y="2886"/>
            <a:chExt cx="90" cy="771"/>
          </a:xfrm>
        </p:grpSpPr>
        <p:sp>
          <p:nvSpPr>
            <p:cNvPr id="297009" name="Oval 49">
              <a:extLst>
                <a:ext uri="{FF2B5EF4-FFF2-40B4-BE49-F238E27FC236}">
                  <a16:creationId xmlns:a16="http://schemas.microsoft.com/office/drawing/2014/main" id="{32D894E6-DFBD-C33B-715F-5F09694FCAD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10" name="Line 50">
              <a:extLst>
                <a:ext uri="{FF2B5EF4-FFF2-40B4-BE49-F238E27FC236}">
                  <a16:creationId xmlns:a16="http://schemas.microsoft.com/office/drawing/2014/main" id="{77BE9606-CFCF-7308-22F2-BC6966A23EC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11" name="Oval 51">
              <a:extLst>
                <a:ext uri="{FF2B5EF4-FFF2-40B4-BE49-F238E27FC236}">
                  <a16:creationId xmlns:a16="http://schemas.microsoft.com/office/drawing/2014/main" id="{F560699B-CFDF-EDAB-0E33-16F42901344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12" name="Line 52">
              <a:extLst>
                <a:ext uri="{FF2B5EF4-FFF2-40B4-BE49-F238E27FC236}">
                  <a16:creationId xmlns:a16="http://schemas.microsoft.com/office/drawing/2014/main" id="{1509AABB-959C-29AD-26A1-A1164850CCA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13" name="Group 53">
            <a:extLst>
              <a:ext uri="{FF2B5EF4-FFF2-40B4-BE49-F238E27FC236}">
                <a16:creationId xmlns:a16="http://schemas.microsoft.com/office/drawing/2014/main" id="{06D0DEBA-D46B-7913-2EC4-D5E04FF45BA1}"/>
              </a:ext>
            </a:extLst>
          </p:cNvPr>
          <p:cNvGrpSpPr>
            <a:grpSpLocks/>
          </p:cNvGrpSpPr>
          <p:nvPr/>
        </p:nvGrpSpPr>
        <p:grpSpPr bwMode="auto">
          <a:xfrm>
            <a:off x="3059113" y="2925763"/>
            <a:ext cx="142875" cy="1223962"/>
            <a:chOff x="930" y="2886"/>
            <a:chExt cx="90" cy="771"/>
          </a:xfrm>
        </p:grpSpPr>
        <p:sp>
          <p:nvSpPr>
            <p:cNvPr id="297014" name="Oval 54">
              <a:extLst>
                <a:ext uri="{FF2B5EF4-FFF2-40B4-BE49-F238E27FC236}">
                  <a16:creationId xmlns:a16="http://schemas.microsoft.com/office/drawing/2014/main" id="{D0C253AA-46BE-558E-6D4F-E23DBB4006B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15" name="Line 55">
              <a:extLst>
                <a:ext uri="{FF2B5EF4-FFF2-40B4-BE49-F238E27FC236}">
                  <a16:creationId xmlns:a16="http://schemas.microsoft.com/office/drawing/2014/main" id="{C2BAE017-8733-17BF-0063-2B3EF83A57C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16" name="Oval 56">
              <a:extLst>
                <a:ext uri="{FF2B5EF4-FFF2-40B4-BE49-F238E27FC236}">
                  <a16:creationId xmlns:a16="http://schemas.microsoft.com/office/drawing/2014/main" id="{6F923835-02C1-3850-1CFD-AC8ECC7192B1}"/>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17" name="Line 57">
              <a:extLst>
                <a:ext uri="{FF2B5EF4-FFF2-40B4-BE49-F238E27FC236}">
                  <a16:creationId xmlns:a16="http://schemas.microsoft.com/office/drawing/2014/main" id="{FF7CC43F-4714-1DED-29A7-2ABED0ACC23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18" name="Group 58">
            <a:extLst>
              <a:ext uri="{FF2B5EF4-FFF2-40B4-BE49-F238E27FC236}">
                <a16:creationId xmlns:a16="http://schemas.microsoft.com/office/drawing/2014/main" id="{EEC20258-C13F-BCE5-0D35-3B0653D0B45F}"/>
              </a:ext>
            </a:extLst>
          </p:cNvPr>
          <p:cNvGrpSpPr>
            <a:grpSpLocks/>
          </p:cNvGrpSpPr>
          <p:nvPr/>
        </p:nvGrpSpPr>
        <p:grpSpPr bwMode="auto">
          <a:xfrm>
            <a:off x="3203575" y="2925763"/>
            <a:ext cx="142875" cy="1223962"/>
            <a:chOff x="930" y="2886"/>
            <a:chExt cx="90" cy="771"/>
          </a:xfrm>
        </p:grpSpPr>
        <p:sp>
          <p:nvSpPr>
            <p:cNvPr id="297019" name="Oval 59">
              <a:extLst>
                <a:ext uri="{FF2B5EF4-FFF2-40B4-BE49-F238E27FC236}">
                  <a16:creationId xmlns:a16="http://schemas.microsoft.com/office/drawing/2014/main" id="{D7B6EBF1-D691-70EC-054E-DEA878AF2FC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20" name="Line 60">
              <a:extLst>
                <a:ext uri="{FF2B5EF4-FFF2-40B4-BE49-F238E27FC236}">
                  <a16:creationId xmlns:a16="http://schemas.microsoft.com/office/drawing/2014/main" id="{5EDC352A-E66C-5749-97AA-FA7926FE971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21" name="Oval 61">
              <a:extLst>
                <a:ext uri="{FF2B5EF4-FFF2-40B4-BE49-F238E27FC236}">
                  <a16:creationId xmlns:a16="http://schemas.microsoft.com/office/drawing/2014/main" id="{939CB882-CEB2-FD23-9259-E45E6250341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22" name="Line 62">
              <a:extLst>
                <a:ext uri="{FF2B5EF4-FFF2-40B4-BE49-F238E27FC236}">
                  <a16:creationId xmlns:a16="http://schemas.microsoft.com/office/drawing/2014/main" id="{70E86233-3182-13E6-2792-CE9403E2336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23" name="Group 63">
            <a:extLst>
              <a:ext uri="{FF2B5EF4-FFF2-40B4-BE49-F238E27FC236}">
                <a16:creationId xmlns:a16="http://schemas.microsoft.com/office/drawing/2014/main" id="{9EF2DE6E-11D4-405E-E189-E14B492D7ABB}"/>
              </a:ext>
            </a:extLst>
          </p:cNvPr>
          <p:cNvGrpSpPr>
            <a:grpSpLocks/>
          </p:cNvGrpSpPr>
          <p:nvPr/>
        </p:nvGrpSpPr>
        <p:grpSpPr bwMode="auto">
          <a:xfrm>
            <a:off x="3346450" y="2925763"/>
            <a:ext cx="142875" cy="1223962"/>
            <a:chOff x="930" y="2886"/>
            <a:chExt cx="90" cy="771"/>
          </a:xfrm>
        </p:grpSpPr>
        <p:sp>
          <p:nvSpPr>
            <p:cNvPr id="297024" name="Oval 64">
              <a:extLst>
                <a:ext uri="{FF2B5EF4-FFF2-40B4-BE49-F238E27FC236}">
                  <a16:creationId xmlns:a16="http://schemas.microsoft.com/office/drawing/2014/main" id="{01149F66-6F38-6AA3-4C20-5758380A709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25" name="Line 65">
              <a:extLst>
                <a:ext uri="{FF2B5EF4-FFF2-40B4-BE49-F238E27FC236}">
                  <a16:creationId xmlns:a16="http://schemas.microsoft.com/office/drawing/2014/main" id="{C0FAC03F-0304-682B-EFC0-6E837FDE525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26" name="Oval 66">
              <a:extLst>
                <a:ext uri="{FF2B5EF4-FFF2-40B4-BE49-F238E27FC236}">
                  <a16:creationId xmlns:a16="http://schemas.microsoft.com/office/drawing/2014/main" id="{0BE7F5AD-07F8-CFCA-CA48-72BB10B7852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27" name="Line 67">
              <a:extLst>
                <a:ext uri="{FF2B5EF4-FFF2-40B4-BE49-F238E27FC236}">
                  <a16:creationId xmlns:a16="http://schemas.microsoft.com/office/drawing/2014/main" id="{0CEB0CEB-D225-1C9C-F1D9-9C60DF5B988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28" name="Group 68">
            <a:extLst>
              <a:ext uri="{FF2B5EF4-FFF2-40B4-BE49-F238E27FC236}">
                <a16:creationId xmlns:a16="http://schemas.microsoft.com/office/drawing/2014/main" id="{7A5A2698-A7C6-5785-0CDF-34840F777085}"/>
              </a:ext>
            </a:extLst>
          </p:cNvPr>
          <p:cNvGrpSpPr>
            <a:grpSpLocks/>
          </p:cNvGrpSpPr>
          <p:nvPr/>
        </p:nvGrpSpPr>
        <p:grpSpPr bwMode="auto">
          <a:xfrm>
            <a:off x="3490913" y="2925763"/>
            <a:ext cx="142875" cy="1223962"/>
            <a:chOff x="930" y="2886"/>
            <a:chExt cx="90" cy="771"/>
          </a:xfrm>
        </p:grpSpPr>
        <p:sp>
          <p:nvSpPr>
            <p:cNvPr id="297029" name="Oval 69">
              <a:extLst>
                <a:ext uri="{FF2B5EF4-FFF2-40B4-BE49-F238E27FC236}">
                  <a16:creationId xmlns:a16="http://schemas.microsoft.com/office/drawing/2014/main" id="{CD5AC3CA-BEEE-18B6-B537-E1A3731FBAE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30" name="Line 70">
              <a:extLst>
                <a:ext uri="{FF2B5EF4-FFF2-40B4-BE49-F238E27FC236}">
                  <a16:creationId xmlns:a16="http://schemas.microsoft.com/office/drawing/2014/main" id="{5175F3D2-8BD1-5F36-56CA-829374C363E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31" name="Oval 71">
              <a:extLst>
                <a:ext uri="{FF2B5EF4-FFF2-40B4-BE49-F238E27FC236}">
                  <a16:creationId xmlns:a16="http://schemas.microsoft.com/office/drawing/2014/main" id="{CD22AA0F-E673-9330-C887-6977D88E95B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32" name="Line 72">
              <a:extLst>
                <a:ext uri="{FF2B5EF4-FFF2-40B4-BE49-F238E27FC236}">
                  <a16:creationId xmlns:a16="http://schemas.microsoft.com/office/drawing/2014/main" id="{3F0452CA-E3E0-36FB-5449-3A084E49E26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33" name="Group 73">
            <a:extLst>
              <a:ext uri="{FF2B5EF4-FFF2-40B4-BE49-F238E27FC236}">
                <a16:creationId xmlns:a16="http://schemas.microsoft.com/office/drawing/2014/main" id="{FA3B8E5B-B678-0A1B-782B-09C432A37DFA}"/>
              </a:ext>
            </a:extLst>
          </p:cNvPr>
          <p:cNvGrpSpPr>
            <a:grpSpLocks/>
          </p:cNvGrpSpPr>
          <p:nvPr/>
        </p:nvGrpSpPr>
        <p:grpSpPr bwMode="auto">
          <a:xfrm>
            <a:off x="3635375" y="2925763"/>
            <a:ext cx="142875" cy="1223962"/>
            <a:chOff x="930" y="2886"/>
            <a:chExt cx="90" cy="771"/>
          </a:xfrm>
        </p:grpSpPr>
        <p:sp>
          <p:nvSpPr>
            <p:cNvPr id="297034" name="Oval 74">
              <a:extLst>
                <a:ext uri="{FF2B5EF4-FFF2-40B4-BE49-F238E27FC236}">
                  <a16:creationId xmlns:a16="http://schemas.microsoft.com/office/drawing/2014/main" id="{071B7FEF-C510-B0CF-FE11-9BDBC80D922B}"/>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35" name="Line 75">
              <a:extLst>
                <a:ext uri="{FF2B5EF4-FFF2-40B4-BE49-F238E27FC236}">
                  <a16:creationId xmlns:a16="http://schemas.microsoft.com/office/drawing/2014/main" id="{8F11C654-4D64-331A-E18C-5AF18146EC3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36" name="Oval 76">
              <a:extLst>
                <a:ext uri="{FF2B5EF4-FFF2-40B4-BE49-F238E27FC236}">
                  <a16:creationId xmlns:a16="http://schemas.microsoft.com/office/drawing/2014/main" id="{3422755F-AAD3-1A26-39AB-07CD1C7D9CB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37" name="Line 77">
              <a:extLst>
                <a:ext uri="{FF2B5EF4-FFF2-40B4-BE49-F238E27FC236}">
                  <a16:creationId xmlns:a16="http://schemas.microsoft.com/office/drawing/2014/main" id="{38E5F015-D63B-8B1B-AC98-E38A40E0A36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38" name="Group 78">
            <a:extLst>
              <a:ext uri="{FF2B5EF4-FFF2-40B4-BE49-F238E27FC236}">
                <a16:creationId xmlns:a16="http://schemas.microsoft.com/office/drawing/2014/main" id="{1C3D1065-0CB1-1726-1066-11B9CB1E3FFE}"/>
              </a:ext>
            </a:extLst>
          </p:cNvPr>
          <p:cNvGrpSpPr>
            <a:grpSpLocks/>
          </p:cNvGrpSpPr>
          <p:nvPr/>
        </p:nvGrpSpPr>
        <p:grpSpPr bwMode="auto">
          <a:xfrm>
            <a:off x="3778250" y="2925763"/>
            <a:ext cx="142875" cy="1223962"/>
            <a:chOff x="930" y="2886"/>
            <a:chExt cx="90" cy="771"/>
          </a:xfrm>
        </p:grpSpPr>
        <p:sp>
          <p:nvSpPr>
            <p:cNvPr id="297039" name="Oval 79">
              <a:extLst>
                <a:ext uri="{FF2B5EF4-FFF2-40B4-BE49-F238E27FC236}">
                  <a16:creationId xmlns:a16="http://schemas.microsoft.com/office/drawing/2014/main" id="{4EEDE420-AF49-F428-A2C8-7B60AC27134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40" name="Line 80">
              <a:extLst>
                <a:ext uri="{FF2B5EF4-FFF2-40B4-BE49-F238E27FC236}">
                  <a16:creationId xmlns:a16="http://schemas.microsoft.com/office/drawing/2014/main" id="{E537E0A3-1033-03E9-A2D7-B373C8D1472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41" name="Oval 81">
              <a:extLst>
                <a:ext uri="{FF2B5EF4-FFF2-40B4-BE49-F238E27FC236}">
                  <a16:creationId xmlns:a16="http://schemas.microsoft.com/office/drawing/2014/main" id="{C9EFFDEE-4951-E2A3-D20F-4DE15223423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42" name="Line 82">
              <a:extLst>
                <a:ext uri="{FF2B5EF4-FFF2-40B4-BE49-F238E27FC236}">
                  <a16:creationId xmlns:a16="http://schemas.microsoft.com/office/drawing/2014/main" id="{F4C1D2F7-32A1-B054-87E1-0F23F422AC5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43" name="Group 83">
            <a:extLst>
              <a:ext uri="{FF2B5EF4-FFF2-40B4-BE49-F238E27FC236}">
                <a16:creationId xmlns:a16="http://schemas.microsoft.com/office/drawing/2014/main" id="{4125D869-FBFF-851C-AE1C-F57FBC3E6B6A}"/>
              </a:ext>
            </a:extLst>
          </p:cNvPr>
          <p:cNvGrpSpPr>
            <a:grpSpLocks/>
          </p:cNvGrpSpPr>
          <p:nvPr/>
        </p:nvGrpSpPr>
        <p:grpSpPr bwMode="auto">
          <a:xfrm>
            <a:off x="3922713" y="2925763"/>
            <a:ext cx="142875" cy="1223962"/>
            <a:chOff x="930" y="2886"/>
            <a:chExt cx="90" cy="771"/>
          </a:xfrm>
        </p:grpSpPr>
        <p:sp>
          <p:nvSpPr>
            <p:cNvPr id="297044" name="Oval 84">
              <a:extLst>
                <a:ext uri="{FF2B5EF4-FFF2-40B4-BE49-F238E27FC236}">
                  <a16:creationId xmlns:a16="http://schemas.microsoft.com/office/drawing/2014/main" id="{1D035444-41DB-285B-4BA7-C020AA6A0B7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45" name="Line 85">
              <a:extLst>
                <a:ext uri="{FF2B5EF4-FFF2-40B4-BE49-F238E27FC236}">
                  <a16:creationId xmlns:a16="http://schemas.microsoft.com/office/drawing/2014/main" id="{2ECAD32A-4E9B-77A8-5832-45D30C643BD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46" name="Oval 86">
              <a:extLst>
                <a:ext uri="{FF2B5EF4-FFF2-40B4-BE49-F238E27FC236}">
                  <a16:creationId xmlns:a16="http://schemas.microsoft.com/office/drawing/2014/main" id="{DDFADF0E-014D-8541-2CE0-20020DD71223}"/>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47" name="Line 87">
              <a:extLst>
                <a:ext uri="{FF2B5EF4-FFF2-40B4-BE49-F238E27FC236}">
                  <a16:creationId xmlns:a16="http://schemas.microsoft.com/office/drawing/2014/main" id="{45137683-84DF-A03B-2780-AEF0CEFBDCF1}"/>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48" name="Group 88">
            <a:extLst>
              <a:ext uri="{FF2B5EF4-FFF2-40B4-BE49-F238E27FC236}">
                <a16:creationId xmlns:a16="http://schemas.microsoft.com/office/drawing/2014/main" id="{2DD25289-D5A3-3301-5740-600ED03895CD}"/>
              </a:ext>
            </a:extLst>
          </p:cNvPr>
          <p:cNvGrpSpPr>
            <a:grpSpLocks/>
          </p:cNvGrpSpPr>
          <p:nvPr/>
        </p:nvGrpSpPr>
        <p:grpSpPr bwMode="auto">
          <a:xfrm>
            <a:off x="4067175" y="2925763"/>
            <a:ext cx="142875" cy="1223962"/>
            <a:chOff x="930" y="2886"/>
            <a:chExt cx="90" cy="771"/>
          </a:xfrm>
        </p:grpSpPr>
        <p:sp>
          <p:nvSpPr>
            <p:cNvPr id="297049" name="Oval 89">
              <a:extLst>
                <a:ext uri="{FF2B5EF4-FFF2-40B4-BE49-F238E27FC236}">
                  <a16:creationId xmlns:a16="http://schemas.microsoft.com/office/drawing/2014/main" id="{44CE2F06-D7B8-6FF8-94D5-C1269529F3A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50" name="Line 90">
              <a:extLst>
                <a:ext uri="{FF2B5EF4-FFF2-40B4-BE49-F238E27FC236}">
                  <a16:creationId xmlns:a16="http://schemas.microsoft.com/office/drawing/2014/main" id="{D0CA585A-23EC-07EF-5EB5-0F65C070744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51" name="Oval 91">
              <a:extLst>
                <a:ext uri="{FF2B5EF4-FFF2-40B4-BE49-F238E27FC236}">
                  <a16:creationId xmlns:a16="http://schemas.microsoft.com/office/drawing/2014/main" id="{14FC722D-4ADA-A8A5-20EC-BC1D7161CFF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52" name="Line 92">
              <a:extLst>
                <a:ext uri="{FF2B5EF4-FFF2-40B4-BE49-F238E27FC236}">
                  <a16:creationId xmlns:a16="http://schemas.microsoft.com/office/drawing/2014/main" id="{A906ECB7-148B-BB6A-8FD8-671E9B87D9D2}"/>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53" name="Group 93">
            <a:extLst>
              <a:ext uri="{FF2B5EF4-FFF2-40B4-BE49-F238E27FC236}">
                <a16:creationId xmlns:a16="http://schemas.microsoft.com/office/drawing/2014/main" id="{AEEE43F4-2E6A-6BAC-039D-3A50BC5F0D60}"/>
              </a:ext>
            </a:extLst>
          </p:cNvPr>
          <p:cNvGrpSpPr>
            <a:grpSpLocks/>
          </p:cNvGrpSpPr>
          <p:nvPr/>
        </p:nvGrpSpPr>
        <p:grpSpPr bwMode="auto">
          <a:xfrm>
            <a:off x="4211638" y="2925763"/>
            <a:ext cx="142875" cy="1223962"/>
            <a:chOff x="930" y="2886"/>
            <a:chExt cx="90" cy="771"/>
          </a:xfrm>
        </p:grpSpPr>
        <p:sp>
          <p:nvSpPr>
            <p:cNvPr id="297054" name="Oval 94">
              <a:extLst>
                <a:ext uri="{FF2B5EF4-FFF2-40B4-BE49-F238E27FC236}">
                  <a16:creationId xmlns:a16="http://schemas.microsoft.com/office/drawing/2014/main" id="{D8699642-66A6-ADA7-2F95-8E9637DA3BF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55" name="Line 95">
              <a:extLst>
                <a:ext uri="{FF2B5EF4-FFF2-40B4-BE49-F238E27FC236}">
                  <a16:creationId xmlns:a16="http://schemas.microsoft.com/office/drawing/2014/main" id="{5736F736-F02A-110E-018B-B6605C019BC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56" name="Oval 96">
              <a:extLst>
                <a:ext uri="{FF2B5EF4-FFF2-40B4-BE49-F238E27FC236}">
                  <a16:creationId xmlns:a16="http://schemas.microsoft.com/office/drawing/2014/main" id="{9D539569-12E2-5F85-EDEC-8DE0AE65D63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57" name="Line 97">
              <a:extLst>
                <a:ext uri="{FF2B5EF4-FFF2-40B4-BE49-F238E27FC236}">
                  <a16:creationId xmlns:a16="http://schemas.microsoft.com/office/drawing/2014/main" id="{5C8EF9B6-0FCC-E021-AB71-067077B647E2}"/>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58" name="Group 98">
            <a:extLst>
              <a:ext uri="{FF2B5EF4-FFF2-40B4-BE49-F238E27FC236}">
                <a16:creationId xmlns:a16="http://schemas.microsoft.com/office/drawing/2014/main" id="{CC076E5F-1EA6-CDAF-569F-F19D269A1C26}"/>
              </a:ext>
            </a:extLst>
          </p:cNvPr>
          <p:cNvGrpSpPr>
            <a:grpSpLocks/>
          </p:cNvGrpSpPr>
          <p:nvPr/>
        </p:nvGrpSpPr>
        <p:grpSpPr bwMode="auto">
          <a:xfrm>
            <a:off x="4354513" y="2925763"/>
            <a:ext cx="142875" cy="1223962"/>
            <a:chOff x="930" y="2886"/>
            <a:chExt cx="90" cy="771"/>
          </a:xfrm>
        </p:grpSpPr>
        <p:sp>
          <p:nvSpPr>
            <p:cNvPr id="297059" name="Oval 99">
              <a:extLst>
                <a:ext uri="{FF2B5EF4-FFF2-40B4-BE49-F238E27FC236}">
                  <a16:creationId xmlns:a16="http://schemas.microsoft.com/office/drawing/2014/main" id="{6D2884F8-F8EE-419C-1EEF-8F10DFE9191C}"/>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60" name="Line 100">
              <a:extLst>
                <a:ext uri="{FF2B5EF4-FFF2-40B4-BE49-F238E27FC236}">
                  <a16:creationId xmlns:a16="http://schemas.microsoft.com/office/drawing/2014/main" id="{04C2BEB6-7AD7-88A9-CBAA-CE4020F9A57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61" name="Oval 101">
              <a:extLst>
                <a:ext uri="{FF2B5EF4-FFF2-40B4-BE49-F238E27FC236}">
                  <a16:creationId xmlns:a16="http://schemas.microsoft.com/office/drawing/2014/main" id="{B17295BD-BA6D-F956-77BB-822D8651DA9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62" name="Line 102">
              <a:extLst>
                <a:ext uri="{FF2B5EF4-FFF2-40B4-BE49-F238E27FC236}">
                  <a16:creationId xmlns:a16="http://schemas.microsoft.com/office/drawing/2014/main" id="{A7AF3CEF-94F6-EDC3-B0CD-E94EFED9C36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63" name="Group 103">
            <a:extLst>
              <a:ext uri="{FF2B5EF4-FFF2-40B4-BE49-F238E27FC236}">
                <a16:creationId xmlns:a16="http://schemas.microsoft.com/office/drawing/2014/main" id="{203F4E39-25BF-8729-5FC4-CAEABECA32BA}"/>
              </a:ext>
            </a:extLst>
          </p:cNvPr>
          <p:cNvGrpSpPr>
            <a:grpSpLocks/>
          </p:cNvGrpSpPr>
          <p:nvPr/>
        </p:nvGrpSpPr>
        <p:grpSpPr bwMode="auto">
          <a:xfrm>
            <a:off x="4498975" y="2925763"/>
            <a:ext cx="142875" cy="1223962"/>
            <a:chOff x="930" y="2886"/>
            <a:chExt cx="90" cy="771"/>
          </a:xfrm>
        </p:grpSpPr>
        <p:sp>
          <p:nvSpPr>
            <p:cNvPr id="297064" name="Oval 104">
              <a:extLst>
                <a:ext uri="{FF2B5EF4-FFF2-40B4-BE49-F238E27FC236}">
                  <a16:creationId xmlns:a16="http://schemas.microsoft.com/office/drawing/2014/main" id="{A7F10610-E02F-3F7C-436C-EAAA348F4F6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65" name="Line 105">
              <a:extLst>
                <a:ext uri="{FF2B5EF4-FFF2-40B4-BE49-F238E27FC236}">
                  <a16:creationId xmlns:a16="http://schemas.microsoft.com/office/drawing/2014/main" id="{94DB8A82-DD72-F020-6A58-316B4E19401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66" name="Oval 106">
              <a:extLst>
                <a:ext uri="{FF2B5EF4-FFF2-40B4-BE49-F238E27FC236}">
                  <a16:creationId xmlns:a16="http://schemas.microsoft.com/office/drawing/2014/main" id="{5643438E-2A81-08EC-BAE6-B48429A3A88C}"/>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67" name="Line 107">
              <a:extLst>
                <a:ext uri="{FF2B5EF4-FFF2-40B4-BE49-F238E27FC236}">
                  <a16:creationId xmlns:a16="http://schemas.microsoft.com/office/drawing/2014/main" id="{BB021C23-AFBA-34FB-1740-322E2F37B87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68" name="Group 108">
            <a:extLst>
              <a:ext uri="{FF2B5EF4-FFF2-40B4-BE49-F238E27FC236}">
                <a16:creationId xmlns:a16="http://schemas.microsoft.com/office/drawing/2014/main" id="{095C1FC2-AA41-2398-3A17-BBBEE9FA9063}"/>
              </a:ext>
            </a:extLst>
          </p:cNvPr>
          <p:cNvGrpSpPr>
            <a:grpSpLocks/>
          </p:cNvGrpSpPr>
          <p:nvPr/>
        </p:nvGrpSpPr>
        <p:grpSpPr bwMode="auto">
          <a:xfrm>
            <a:off x="4643438" y="2924175"/>
            <a:ext cx="142875" cy="1223963"/>
            <a:chOff x="930" y="2886"/>
            <a:chExt cx="90" cy="771"/>
          </a:xfrm>
        </p:grpSpPr>
        <p:sp>
          <p:nvSpPr>
            <p:cNvPr id="297069" name="Oval 109">
              <a:extLst>
                <a:ext uri="{FF2B5EF4-FFF2-40B4-BE49-F238E27FC236}">
                  <a16:creationId xmlns:a16="http://schemas.microsoft.com/office/drawing/2014/main" id="{096334C3-28A2-0EC1-D965-DE54DA4956F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70" name="Line 110">
              <a:extLst>
                <a:ext uri="{FF2B5EF4-FFF2-40B4-BE49-F238E27FC236}">
                  <a16:creationId xmlns:a16="http://schemas.microsoft.com/office/drawing/2014/main" id="{CE783442-6ED0-5A96-07CA-EC62D230AC8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71" name="Oval 111">
              <a:extLst>
                <a:ext uri="{FF2B5EF4-FFF2-40B4-BE49-F238E27FC236}">
                  <a16:creationId xmlns:a16="http://schemas.microsoft.com/office/drawing/2014/main" id="{6826E34D-EEE7-EE7C-08F2-1D6F50F3DA1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72" name="Line 112">
              <a:extLst>
                <a:ext uri="{FF2B5EF4-FFF2-40B4-BE49-F238E27FC236}">
                  <a16:creationId xmlns:a16="http://schemas.microsoft.com/office/drawing/2014/main" id="{780FDA5C-C957-CAA0-77B2-CE590150AFB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73" name="Group 113">
            <a:extLst>
              <a:ext uri="{FF2B5EF4-FFF2-40B4-BE49-F238E27FC236}">
                <a16:creationId xmlns:a16="http://schemas.microsoft.com/office/drawing/2014/main" id="{70B22BCF-35F3-D1EA-15A0-918ABB5CD7DD}"/>
              </a:ext>
            </a:extLst>
          </p:cNvPr>
          <p:cNvGrpSpPr>
            <a:grpSpLocks/>
          </p:cNvGrpSpPr>
          <p:nvPr/>
        </p:nvGrpSpPr>
        <p:grpSpPr bwMode="auto">
          <a:xfrm>
            <a:off x="2051050" y="2924175"/>
            <a:ext cx="142875" cy="1223963"/>
            <a:chOff x="930" y="2886"/>
            <a:chExt cx="90" cy="771"/>
          </a:xfrm>
        </p:grpSpPr>
        <p:sp>
          <p:nvSpPr>
            <p:cNvPr id="297074" name="Oval 114">
              <a:extLst>
                <a:ext uri="{FF2B5EF4-FFF2-40B4-BE49-F238E27FC236}">
                  <a16:creationId xmlns:a16="http://schemas.microsoft.com/office/drawing/2014/main" id="{5E232BB0-0DBE-6A1E-FFA1-63EDBF62935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75" name="Line 115">
              <a:extLst>
                <a:ext uri="{FF2B5EF4-FFF2-40B4-BE49-F238E27FC236}">
                  <a16:creationId xmlns:a16="http://schemas.microsoft.com/office/drawing/2014/main" id="{C3A5589E-E3D0-73A0-7AAC-BE5117AA494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76" name="Oval 116">
              <a:extLst>
                <a:ext uri="{FF2B5EF4-FFF2-40B4-BE49-F238E27FC236}">
                  <a16:creationId xmlns:a16="http://schemas.microsoft.com/office/drawing/2014/main" id="{3F935147-D42C-C68A-48DD-6CDA8C327A06}"/>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77" name="Line 117">
              <a:extLst>
                <a:ext uri="{FF2B5EF4-FFF2-40B4-BE49-F238E27FC236}">
                  <a16:creationId xmlns:a16="http://schemas.microsoft.com/office/drawing/2014/main" id="{032D1A28-4695-07F6-0134-DF9C11A44BE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78" name="Group 118">
            <a:extLst>
              <a:ext uri="{FF2B5EF4-FFF2-40B4-BE49-F238E27FC236}">
                <a16:creationId xmlns:a16="http://schemas.microsoft.com/office/drawing/2014/main" id="{2386CF11-1F21-4D43-4AE3-1E1E4D2D652F}"/>
              </a:ext>
            </a:extLst>
          </p:cNvPr>
          <p:cNvGrpSpPr>
            <a:grpSpLocks/>
          </p:cNvGrpSpPr>
          <p:nvPr/>
        </p:nvGrpSpPr>
        <p:grpSpPr bwMode="auto">
          <a:xfrm>
            <a:off x="1908175" y="2924175"/>
            <a:ext cx="142875" cy="1223963"/>
            <a:chOff x="930" y="2886"/>
            <a:chExt cx="90" cy="771"/>
          </a:xfrm>
        </p:grpSpPr>
        <p:sp>
          <p:nvSpPr>
            <p:cNvPr id="297079" name="Oval 119">
              <a:extLst>
                <a:ext uri="{FF2B5EF4-FFF2-40B4-BE49-F238E27FC236}">
                  <a16:creationId xmlns:a16="http://schemas.microsoft.com/office/drawing/2014/main" id="{C8774BD4-AD5C-CCF6-227A-FA5B11A02C1C}"/>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80" name="Line 120">
              <a:extLst>
                <a:ext uri="{FF2B5EF4-FFF2-40B4-BE49-F238E27FC236}">
                  <a16:creationId xmlns:a16="http://schemas.microsoft.com/office/drawing/2014/main" id="{D34024E1-F880-7DDB-E064-A4D2082A6C1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81" name="Oval 121">
              <a:extLst>
                <a:ext uri="{FF2B5EF4-FFF2-40B4-BE49-F238E27FC236}">
                  <a16:creationId xmlns:a16="http://schemas.microsoft.com/office/drawing/2014/main" id="{9A33A28B-F335-D08B-3126-741B64655EF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82" name="Line 122">
              <a:extLst>
                <a:ext uri="{FF2B5EF4-FFF2-40B4-BE49-F238E27FC236}">
                  <a16:creationId xmlns:a16="http://schemas.microsoft.com/office/drawing/2014/main" id="{09A5D98F-E134-9C43-E4BB-A65E8E8C95D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83" name="Group 123">
            <a:extLst>
              <a:ext uri="{FF2B5EF4-FFF2-40B4-BE49-F238E27FC236}">
                <a16:creationId xmlns:a16="http://schemas.microsoft.com/office/drawing/2014/main" id="{C2525592-DE47-AD3A-E9B4-D5EBFEE944D7}"/>
              </a:ext>
            </a:extLst>
          </p:cNvPr>
          <p:cNvGrpSpPr>
            <a:grpSpLocks/>
          </p:cNvGrpSpPr>
          <p:nvPr/>
        </p:nvGrpSpPr>
        <p:grpSpPr bwMode="auto">
          <a:xfrm>
            <a:off x="1763713" y="2924175"/>
            <a:ext cx="142875" cy="1223963"/>
            <a:chOff x="930" y="2886"/>
            <a:chExt cx="90" cy="771"/>
          </a:xfrm>
        </p:grpSpPr>
        <p:sp>
          <p:nvSpPr>
            <p:cNvPr id="297084" name="Oval 124">
              <a:extLst>
                <a:ext uri="{FF2B5EF4-FFF2-40B4-BE49-F238E27FC236}">
                  <a16:creationId xmlns:a16="http://schemas.microsoft.com/office/drawing/2014/main" id="{D87EAD2A-125D-9981-38D9-74F4C5E13FDC}"/>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85" name="Line 125">
              <a:extLst>
                <a:ext uri="{FF2B5EF4-FFF2-40B4-BE49-F238E27FC236}">
                  <a16:creationId xmlns:a16="http://schemas.microsoft.com/office/drawing/2014/main" id="{0D95A3FD-E410-6B0B-A248-D03E16E1B16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86" name="Oval 126">
              <a:extLst>
                <a:ext uri="{FF2B5EF4-FFF2-40B4-BE49-F238E27FC236}">
                  <a16:creationId xmlns:a16="http://schemas.microsoft.com/office/drawing/2014/main" id="{C2F9735E-C926-7762-D0C6-75146BC86D4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87" name="Line 127">
              <a:extLst>
                <a:ext uri="{FF2B5EF4-FFF2-40B4-BE49-F238E27FC236}">
                  <a16:creationId xmlns:a16="http://schemas.microsoft.com/office/drawing/2014/main" id="{99B279BA-E5F2-5EC4-C3F0-5E5AD6BE1CC1}"/>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88" name="Group 128">
            <a:extLst>
              <a:ext uri="{FF2B5EF4-FFF2-40B4-BE49-F238E27FC236}">
                <a16:creationId xmlns:a16="http://schemas.microsoft.com/office/drawing/2014/main" id="{3A232F90-6742-87E9-CE0F-1AA5E5CEB0F2}"/>
              </a:ext>
            </a:extLst>
          </p:cNvPr>
          <p:cNvGrpSpPr>
            <a:grpSpLocks/>
          </p:cNvGrpSpPr>
          <p:nvPr/>
        </p:nvGrpSpPr>
        <p:grpSpPr bwMode="auto">
          <a:xfrm>
            <a:off x="1619250" y="2924175"/>
            <a:ext cx="142875" cy="1223963"/>
            <a:chOff x="930" y="2886"/>
            <a:chExt cx="90" cy="771"/>
          </a:xfrm>
        </p:grpSpPr>
        <p:sp>
          <p:nvSpPr>
            <p:cNvPr id="297089" name="Oval 129">
              <a:extLst>
                <a:ext uri="{FF2B5EF4-FFF2-40B4-BE49-F238E27FC236}">
                  <a16:creationId xmlns:a16="http://schemas.microsoft.com/office/drawing/2014/main" id="{92952341-F654-ECA5-1AF7-66B479E7F223}"/>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90" name="Line 130">
              <a:extLst>
                <a:ext uri="{FF2B5EF4-FFF2-40B4-BE49-F238E27FC236}">
                  <a16:creationId xmlns:a16="http://schemas.microsoft.com/office/drawing/2014/main" id="{E08E43C5-6BBC-58B1-9E0B-97DA3487F2F2}"/>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91" name="Oval 131">
              <a:extLst>
                <a:ext uri="{FF2B5EF4-FFF2-40B4-BE49-F238E27FC236}">
                  <a16:creationId xmlns:a16="http://schemas.microsoft.com/office/drawing/2014/main" id="{4DEA8FC0-4881-1DC6-E182-BBD1CA8EF48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92" name="Line 132">
              <a:extLst>
                <a:ext uri="{FF2B5EF4-FFF2-40B4-BE49-F238E27FC236}">
                  <a16:creationId xmlns:a16="http://schemas.microsoft.com/office/drawing/2014/main" id="{CD650850-CAA2-D27F-9A89-E933663FAA6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93" name="Group 133">
            <a:extLst>
              <a:ext uri="{FF2B5EF4-FFF2-40B4-BE49-F238E27FC236}">
                <a16:creationId xmlns:a16="http://schemas.microsoft.com/office/drawing/2014/main" id="{2227CE7D-92B8-0138-616D-68300F5F3E7B}"/>
              </a:ext>
            </a:extLst>
          </p:cNvPr>
          <p:cNvGrpSpPr>
            <a:grpSpLocks/>
          </p:cNvGrpSpPr>
          <p:nvPr/>
        </p:nvGrpSpPr>
        <p:grpSpPr bwMode="auto">
          <a:xfrm>
            <a:off x="1476375" y="2924175"/>
            <a:ext cx="142875" cy="1223963"/>
            <a:chOff x="930" y="2886"/>
            <a:chExt cx="90" cy="771"/>
          </a:xfrm>
        </p:grpSpPr>
        <p:sp>
          <p:nvSpPr>
            <p:cNvPr id="297094" name="Oval 134">
              <a:extLst>
                <a:ext uri="{FF2B5EF4-FFF2-40B4-BE49-F238E27FC236}">
                  <a16:creationId xmlns:a16="http://schemas.microsoft.com/office/drawing/2014/main" id="{F60DA170-F952-111A-3E57-6414423604C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95" name="Line 135">
              <a:extLst>
                <a:ext uri="{FF2B5EF4-FFF2-40B4-BE49-F238E27FC236}">
                  <a16:creationId xmlns:a16="http://schemas.microsoft.com/office/drawing/2014/main" id="{B4FB4211-EECD-51D6-6458-E4F0869D6025}"/>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096" name="Oval 136">
              <a:extLst>
                <a:ext uri="{FF2B5EF4-FFF2-40B4-BE49-F238E27FC236}">
                  <a16:creationId xmlns:a16="http://schemas.microsoft.com/office/drawing/2014/main" id="{04E3ACF5-5BCF-334F-07B6-655268400246}"/>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097" name="Line 137">
              <a:extLst>
                <a:ext uri="{FF2B5EF4-FFF2-40B4-BE49-F238E27FC236}">
                  <a16:creationId xmlns:a16="http://schemas.microsoft.com/office/drawing/2014/main" id="{29DC026A-4FAC-2C2C-B83B-2F67CF09073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098" name="Group 138">
            <a:extLst>
              <a:ext uri="{FF2B5EF4-FFF2-40B4-BE49-F238E27FC236}">
                <a16:creationId xmlns:a16="http://schemas.microsoft.com/office/drawing/2014/main" id="{D9015FB5-9A1F-6672-BDFF-5B6BC459A0BD}"/>
              </a:ext>
            </a:extLst>
          </p:cNvPr>
          <p:cNvGrpSpPr>
            <a:grpSpLocks/>
          </p:cNvGrpSpPr>
          <p:nvPr/>
        </p:nvGrpSpPr>
        <p:grpSpPr bwMode="auto">
          <a:xfrm>
            <a:off x="1331913" y="2924175"/>
            <a:ext cx="142875" cy="1223963"/>
            <a:chOff x="930" y="2886"/>
            <a:chExt cx="90" cy="771"/>
          </a:xfrm>
        </p:grpSpPr>
        <p:sp>
          <p:nvSpPr>
            <p:cNvPr id="297099" name="Oval 139">
              <a:extLst>
                <a:ext uri="{FF2B5EF4-FFF2-40B4-BE49-F238E27FC236}">
                  <a16:creationId xmlns:a16="http://schemas.microsoft.com/office/drawing/2014/main" id="{C8622A4E-BB76-545A-B154-835CCD3290E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00" name="Line 140">
              <a:extLst>
                <a:ext uri="{FF2B5EF4-FFF2-40B4-BE49-F238E27FC236}">
                  <a16:creationId xmlns:a16="http://schemas.microsoft.com/office/drawing/2014/main" id="{03D18FFD-8741-1842-5A6D-8C94F41557F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101" name="Oval 141">
              <a:extLst>
                <a:ext uri="{FF2B5EF4-FFF2-40B4-BE49-F238E27FC236}">
                  <a16:creationId xmlns:a16="http://schemas.microsoft.com/office/drawing/2014/main" id="{521DBF29-5905-5D03-7284-ED08E075CD0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02" name="Line 142">
              <a:extLst>
                <a:ext uri="{FF2B5EF4-FFF2-40B4-BE49-F238E27FC236}">
                  <a16:creationId xmlns:a16="http://schemas.microsoft.com/office/drawing/2014/main" id="{50010671-41FC-E3FF-0A58-7438A0DB532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103" name="Group 143">
            <a:extLst>
              <a:ext uri="{FF2B5EF4-FFF2-40B4-BE49-F238E27FC236}">
                <a16:creationId xmlns:a16="http://schemas.microsoft.com/office/drawing/2014/main" id="{B0E66F7A-053E-80E4-48E0-AA541C426B3F}"/>
              </a:ext>
            </a:extLst>
          </p:cNvPr>
          <p:cNvGrpSpPr>
            <a:grpSpLocks/>
          </p:cNvGrpSpPr>
          <p:nvPr/>
        </p:nvGrpSpPr>
        <p:grpSpPr bwMode="auto">
          <a:xfrm>
            <a:off x="1187450" y="2924175"/>
            <a:ext cx="142875" cy="1223963"/>
            <a:chOff x="930" y="2886"/>
            <a:chExt cx="90" cy="771"/>
          </a:xfrm>
        </p:grpSpPr>
        <p:sp>
          <p:nvSpPr>
            <p:cNvPr id="297104" name="Oval 144">
              <a:extLst>
                <a:ext uri="{FF2B5EF4-FFF2-40B4-BE49-F238E27FC236}">
                  <a16:creationId xmlns:a16="http://schemas.microsoft.com/office/drawing/2014/main" id="{A369E683-855C-18DC-2621-5756129B499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05" name="Line 145">
              <a:extLst>
                <a:ext uri="{FF2B5EF4-FFF2-40B4-BE49-F238E27FC236}">
                  <a16:creationId xmlns:a16="http://schemas.microsoft.com/office/drawing/2014/main" id="{8DEE2327-0368-C499-A425-64D6279A5A1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106" name="Oval 146">
              <a:extLst>
                <a:ext uri="{FF2B5EF4-FFF2-40B4-BE49-F238E27FC236}">
                  <a16:creationId xmlns:a16="http://schemas.microsoft.com/office/drawing/2014/main" id="{1E92180E-1EF6-D14D-51EC-FF2CBA22335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07" name="Line 147">
              <a:extLst>
                <a:ext uri="{FF2B5EF4-FFF2-40B4-BE49-F238E27FC236}">
                  <a16:creationId xmlns:a16="http://schemas.microsoft.com/office/drawing/2014/main" id="{CFC2AAFB-F9D5-F3BA-B4B8-1B67D76281B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108" name="Group 148">
            <a:extLst>
              <a:ext uri="{FF2B5EF4-FFF2-40B4-BE49-F238E27FC236}">
                <a16:creationId xmlns:a16="http://schemas.microsoft.com/office/drawing/2014/main" id="{A3D97B09-CCE5-622B-5842-7328AAE8D03D}"/>
              </a:ext>
            </a:extLst>
          </p:cNvPr>
          <p:cNvGrpSpPr>
            <a:grpSpLocks/>
          </p:cNvGrpSpPr>
          <p:nvPr/>
        </p:nvGrpSpPr>
        <p:grpSpPr bwMode="auto">
          <a:xfrm>
            <a:off x="1042988" y="2924175"/>
            <a:ext cx="142875" cy="1223963"/>
            <a:chOff x="930" y="2886"/>
            <a:chExt cx="90" cy="771"/>
          </a:xfrm>
        </p:grpSpPr>
        <p:sp>
          <p:nvSpPr>
            <p:cNvPr id="297109" name="Oval 149">
              <a:extLst>
                <a:ext uri="{FF2B5EF4-FFF2-40B4-BE49-F238E27FC236}">
                  <a16:creationId xmlns:a16="http://schemas.microsoft.com/office/drawing/2014/main" id="{DCC782B7-2B87-42EC-C9B3-2DCF36A84373}"/>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10" name="Line 150">
              <a:extLst>
                <a:ext uri="{FF2B5EF4-FFF2-40B4-BE49-F238E27FC236}">
                  <a16:creationId xmlns:a16="http://schemas.microsoft.com/office/drawing/2014/main" id="{5EEBFA64-1451-BF4C-77F6-DEB333F990E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111" name="Oval 151">
              <a:extLst>
                <a:ext uri="{FF2B5EF4-FFF2-40B4-BE49-F238E27FC236}">
                  <a16:creationId xmlns:a16="http://schemas.microsoft.com/office/drawing/2014/main" id="{1E5F7BA0-1EF0-103B-6D59-B77357E9AC2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12" name="Line 152">
              <a:extLst>
                <a:ext uri="{FF2B5EF4-FFF2-40B4-BE49-F238E27FC236}">
                  <a16:creationId xmlns:a16="http://schemas.microsoft.com/office/drawing/2014/main" id="{8DE84895-ABA1-557C-B7DB-5051049D96C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7113" name="Oval 153">
            <a:extLst>
              <a:ext uri="{FF2B5EF4-FFF2-40B4-BE49-F238E27FC236}">
                <a16:creationId xmlns:a16="http://schemas.microsoft.com/office/drawing/2014/main" id="{3A200B6E-FBDB-0F43-9ADE-BC112D5EB205}"/>
              </a:ext>
            </a:extLst>
          </p:cNvPr>
          <p:cNvSpPr>
            <a:spLocks noChangeArrowheads="1"/>
          </p:cNvSpPr>
          <p:nvPr/>
        </p:nvSpPr>
        <p:spPr bwMode="auto">
          <a:xfrm>
            <a:off x="2193925" y="1628775"/>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7114" name="Oval 154">
            <a:extLst>
              <a:ext uri="{FF2B5EF4-FFF2-40B4-BE49-F238E27FC236}">
                <a16:creationId xmlns:a16="http://schemas.microsoft.com/office/drawing/2014/main" id="{85C65504-7E10-1F51-8DFF-60019BB2BB7B}"/>
              </a:ext>
            </a:extLst>
          </p:cNvPr>
          <p:cNvSpPr>
            <a:spLocks noChangeArrowheads="1"/>
          </p:cNvSpPr>
          <p:nvPr/>
        </p:nvSpPr>
        <p:spPr bwMode="auto">
          <a:xfrm>
            <a:off x="4067175" y="1700213"/>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7115" name="Oval 155">
            <a:extLst>
              <a:ext uri="{FF2B5EF4-FFF2-40B4-BE49-F238E27FC236}">
                <a16:creationId xmlns:a16="http://schemas.microsoft.com/office/drawing/2014/main" id="{F826C569-8ED7-5C5F-0790-1A4393DABEA6}"/>
              </a:ext>
            </a:extLst>
          </p:cNvPr>
          <p:cNvSpPr>
            <a:spLocks noChangeArrowheads="1"/>
          </p:cNvSpPr>
          <p:nvPr/>
        </p:nvSpPr>
        <p:spPr bwMode="auto">
          <a:xfrm>
            <a:off x="3344863" y="981075"/>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7116" name="Oval 156">
            <a:extLst>
              <a:ext uri="{FF2B5EF4-FFF2-40B4-BE49-F238E27FC236}">
                <a16:creationId xmlns:a16="http://schemas.microsoft.com/office/drawing/2014/main" id="{88162F53-AF76-B12D-7888-37D99AA460A7}"/>
              </a:ext>
            </a:extLst>
          </p:cNvPr>
          <p:cNvSpPr>
            <a:spLocks noChangeArrowheads="1"/>
          </p:cNvSpPr>
          <p:nvPr/>
        </p:nvSpPr>
        <p:spPr bwMode="auto">
          <a:xfrm>
            <a:off x="825500" y="1196975"/>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7117" name="Oval 157">
            <a:extLst>
              <a:ext uri="{FF2B5EF4-FFF2-40B4-BE49-F238E27FC236}">
                <a16:creationId xmlns:a16="http://schemas.microsoft.com/office/drawing/2014/main" id="{89487ABE-709F-2D1A-E35C-1A2ADD66D797}"/>
              </a:ext>
            </a:extLst>
          </p:cNvPr>
          <p:cNvSpPr>
            <a:spLocks noChangeArrowheads="1"/>
          </p:cNvSpPr>
          <p:nvPr/>
        </p:nvSpPr>
        <p:spPr bwMode="auto">
          <a:xfrm>
            <a:off x="465138" y="2132013"/>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7118" name="Oval 158">
            <a:extLst>
              <a:ext uri="{FF2B5EF4-FFF2-40B4-BE49-F238E27FC236}">
                <a16:creationId xmlns:a16="http://schemas.microsoft.com/office/drawing/2014/main" id="{83924E81-2A66-BD8F-08B6-0B1E8357EB89}"/>
              </a:ext>
            </a:extLst>
          </p:cNvPr>
          <p:cNvSpPr>
            <a:spLocks noChangeArrowheads="1"/>
          </p:cNvSpPr>
          <p:nvPr/>
        </p:nvSpPr>
        <p:spPr bwMode="auto">
          <a:xfrm>
            <a:off x="1833563" y="765175"/>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7119" name="Rectangle 159">
            <a:extLst>
              <a:ext uri="{FF2B5EF4-FFF2-40B4-BE49-F238E27FC236}">
                <a16:creationId xmlns:a16="http://schemas.microsoft.com/office/drawing/2014/main" id="{9EB0291A-2E6E-45DF-4615-758AC89A6B10}"/>
              </a:ext>
            </a:extLst>
          </p:cNvPr>
          <p:cNvSpPr>
            <a:spLocks noChangeArrowheads="1"/>
          </p:cNvSpPr>
          <p:nvPr/>
        </p:nvSpPr>
        <p:spPr bwMode="auto">
          <a:xfrm>
            <a:off x="3995738" y="2347913"/>
            <a:ext cx="576262"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7120" name="Rectangle 160">
            <a:extLst>
              <a:ext uri="{FF2B5EF4-FFF2-40B4-BE49-F238E27FC236}">
                <a16:creationId xmlns:a16="http://schemas.microsoft.com/office/drawing/2014/main" id="{BBEE5851-8313-4C22-A2C1-6BB6BFFC6CFA}"/>
              </a:ext>
            </a:extLst>
          </p:cNvPr>
          <p:cNvSpPr>
            <a:spLocks noChangeArrowheads="1"/>
          </p:cNvSpPr>
          <p:nvPr/>
        </p:nvSpPr>
        <p:spPr bwMode="auto">
          <a:xfrm>
            <a:off x="3201988" y="2276475"/>
            <a:ext cx="576262"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7121" name="Rectangle 161">
            <a:extLst>
              <a:ext uri="{FF2B5EF4-FFF2-40B4-BE49-F238E27FC236}">
                <a16:creationId xmlns:a16="http://schemas.microsoft.com/office/drawing/2014/main" id="{F166DEAB-BD91-6F9F-6A6A-2C22BEA075CF}"/>
              </a:ext>
            </a:extLst>
          </p:cNvPr>
          <p:cNvSpPr>
            <a:spLocks noChangeArrowheads="1"/>
          </p:cNvSpPr>
          <p:nvPr/>
        </p:nvSpPr>
        <p:spPr bwMode="auto">
          <a:xfrm>
            <a:off x="1473200" y="1773238"/>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7122" name="Rectangle 162">
            <a:extLst>
              <a:ext uri="{FF2B5EF4-FFF2-40B4-BE49-F238E27FC236}">
                <a16:creationId xmlns:a16="http://schemas.microsoft.com/office/drawing/2014/main" id="{FEF384E6-1FBE-7D71-4445-37F3BE297BDA}"/>
              </a:ext>
            </a:extLst>
          </p:cNvPr>
          <p:cNvSpPr>
            <a:spLocks noChangeArrowheads="1"/>
          </p:cNvSpPr>
          <p:nvPr/>
        </p:nvSpPr>
        <p:spPr bwMode="auto">
          <a:xfrm>
            <a:off x="3057525" y="1628775"/>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7123" name="Rectangle 163">
            <a:extLst>
              <a:ext uri="{FF2B5EF4-FFF2-40B4-BE49-F238E27FC236}">
                <a16:creationId xmlns:a16="http://schemas.microsoft.com/office/drawing/2014/main" id="{97186E32-2252-83A0-9442-9F6F1D7CD8A7}"/>
              </a:ext>
            </a:extLst>
          </p:cNvPr>
          <p:cNvSpPr>
            <a:spLocks noChangeArrowheads="1"/>
          </p:cNvSpPr>
          <p:nvPr/>
        </p:nvSpPr>
        <p:spPr bwMode="auto">
          <a:xfrm>
            <a:off x="176213" y="908050"/>
            <a:ext cx="576262"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7124" name="Rectangle 164">
            <a:extLst>
              <a:ext uri="{FF2B5EF4-FFF2-40B4-BE49-F238E27FC236}">
                <a16:creationId xmlns:a16="http://schemas.microsoft.com/office/drawing/2014/main" id="{CC423ABF-8B86-A54C-0791-911BFB9CB891}"/>
              </a:ext>
            </a:extLst>
          </p:cNvPr>
          <p:cNvSpPr>
            <a:spLocks noChangeArrowheads="1"/>
          </p:cNvSpPr>
          <p:nvPr/>
        </p:nvSpPr>
        <p:spPr bwMode="auto">
          <a:xfrm>
            <a:off x="3994150" y="692150"/>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grpSp>
        <p:nvGrpSpPr>
          <p:cNvPr id="297125" name="Group 165">
            <a:extLst>
              <a:ext uri="{FF2B5EF4-FFF2-40B4-BE49-F238E27FC236}">
                <a16:creationId xmlns:a16="http://schemas.microsoft.com/office/drawing/2014/main" id="{5DE1502B-712B-7E1B-D7D4-0BC4C84B8363}"/>
              </a:ext>
            </a:extLst>
          </p:cNvPr>
          <p:cNvGrpSpPr>
            <a:grpSpLocks/>
          </p:cNvGrpSpPr>
          <p:nvPr/>
        </p:nvGrpSpPr>
        <p:grpSpPr bwMode="auto">
          <a:xfrm>
            <a:off x="322263" y="2924175"/>
            <a:ext cx="142875" cy="1223963"/>
            <a:chOff x="930" y="2886"/>
            <a:chExt cx="90" cy="771"/>
          </a:xfrm>
        </p:grpSpPr>
        <p:sp>
          <p:nvSpPr>
            <p:cNvPr id="297126" name="Oval 166">
              <a:extLst>
                <a:ext uri="{FF2B5EF4-FFF2-40B4-BE49-F238E27FC236}">
                  <a16:creationId xmlns:a16="http://schemas.microsoft.com/office/drawing/2014/main" id="{35B82955-C479-DD19-3CF3-ECACE3362A4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27" name="Line 167">
              <a:extLst>
                <a:ext uri="{FF2B5EF4-FFF2-40B4-BE49-F238E27FC236}">
                  <a16:creationId xmlns:a16="http://schemas.microsoft.com/office/drawing/2014/main" id="{06339253-2016-82CC-7939-7BB89639428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128" name="Oval 168">
              <a:extLst>
                <a:ext uri="{FF2B5EF4-FFF2-40B4-BE49-F238E27FC236}">
                  <a16:creationId xmlns:a16="http://schemas.microsoft.com/office/drawing/2014/main" id="{7B349F6A-32AB-8F4F-860A-920352A9F9E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29" name="Line 169">
              <a:extLst>
                <a:ext uri="{FF2B5EF4-FFF2-40B4-BE49-F238E27FC236}">
                  <a16:creationId xmlns:a16="http://schemas.microsoft.com/office/drawing/2014/main" id="{ABDDA285-7E36-7EAB-D374-A1B5168A369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130" name="Group 170">
            <a:extLst>
              <a:ext uri="{FF2B5EF4-FFF2-40B4-BE49-F238E27FC236}">
                <a16:creationId xmlns:a16="http://schemas.microsoft.com/office/drawing/2014/main" id="{BE1D9170-E972-133C-538D-04D42AC68F45}"/>
              </a:ext>
            </a:extLst>
          </p:cNvPr>
          <p:cNvGrpSpPr>
            <a:grpSpLocks/>
          </p:cNvGrpSpPr>
          <p:nvPr/>
        </p:nvGrpSpPr>
        <p:grpSpPr bwMode="auto">
          <a:xfrm>
            <a:off x="179388" y="2924175"/>
            <a:ext cx="142875" cy="1223963"/>
            <a:chOff x="930" y="2886"/>
            <a:chExt cx="90" cy="771"/>
          </a:xfrm>
        </p:grpSpPr>
        <p:sp>
          <p:nvSpPr>
            <p:cNvPr id="297131" name="Oval 171">
              <a:extLst>
                <a:ext uri="{FF2B5EF4-FFF2-40B4-BE49-F238E27FC236}">
                  <a16:creationId xmlns:a16="http://schemas.microsoft.com/office/drawing/2014/main" id="{0379F5C0-456C-A042-3F66-3B449C466F6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32" name="Line 172">
              <a:extLst>
                <a:ext uri="{FF2B5EF4-FFF2-40B4-BE49-F238E27FC236}">
                  <a16:creationId xmlns:a16="http://schemas.microsoft.com/office/drawing/2014/main" id="{FAC2842B-ADB7-CAE0-B9ED-C95104D09D9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133" name="Oval 173">
              <a:extLst>
                <a:ext uri="{FF2B5EF4-FFF2-40B4-BE49-F238E27FC236}">
                  <a16:creationId xmlns:a16="http://schemas.microsoft.com/office/drawing/2014/main" id="{3DFFA7BE-60A3-087E-E7AE-D965B381FE4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34" name="Line 174">
              <a:extLst>
                <a:ext uri="{FF2B5EF4-FFF2-40B4-BE49-F238E27FC236}">
                  <a16:creationId xmlns:a16="http://schemas.microsoft.com/office/drawing/2014/main" id="{D5B553BB-EF6B-CC05-D447-234C52A4F0B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135" name="Group 175">
            <a:extLst>
              <a:ext uri="{FF2B5EF4-FFF2-40B4-BE49-F238E27FC236}">
                <a16:creationId xmlns:a16="http://schemas.microsoft.com/office/drawing/2014/main" id="{33BBBD3C-78BD-C7A9-4727-7D9F40534846}"/>
              </a:ext>
            </a:extLst>
          </p:cNvPr>
          <p:cNvGrpSpPr>
            <a:grpSpLocks/>
          </p:cNvGrpSpPr>
          <p:nvPr/>
        </p:nvGrpSpPr>
        <p:grpSpPr bwMode="auto">
          <a:xfrm>
            <a:off x="34925" y="2924175"/>
            <a:ext cx="142875" cy="1223963"/>
            <a:chOff x="930" y="2886"/>
            <a:chExt cx="90" cy="771"/>
          </a:xfrm>
        </p:grpSpPr>
        <p:sp>
          <p:nvSpPr>
            <p:cNvPr id="297136" name="Oval 176">
              <a:extLst>
                <a:ext uri="{FF2B5EF4-FFF2-40B4-BE49-F238E27FC236}">
                  <a16:creationId xmlns:a16="http://schemas.microsoft.com/office/drawing/2014/main" id="{C9E832CB-9052-DBF4-3015-71192560D8F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37" name="Line 177">
              <a:extLst>
                <a:ext uri="{FF2B5EF4-FFF2-40B4-BE49-F238E27FC236}">
                  <a16:creationId xmlns:a16="http://schemas.microsoft.com/office/drawing/2014/main" id="{DEB0C6B2-31BD-67D4-CB7E-99EA3D5AE60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138" name="Oval 178">
              <a:extLst>
                <a:ext uri="{FF2B5EF4-FFF2-40B4-BE49-F238E27FC236}">
                  <a16:creationId xmlns:a16="http://schemas.microsoft.com/office/drawing/2014/main" id="{90ECFE4C-6D6D-5368-69E6-B0F0F237AB9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39" name="Line 179">
              <a:extLst>
                <a:ext uri="{FF2B5EF4-FFF2-40B4-BE49-F238E27FC236}">
                  <a16:creationId xmlns:a16="http://schemas.microsoft.com/office/drawing/2014/main" id="{9AC82A32-3DA3-D827-95EB-9F7E9630181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7140" name="Rectangle 180">
            <a:extLst>
              <a:ext uri="{FF2B5EF4-FFF2-40B4-BE49-F238E27FC236}">
                <a16:creationId xmlns:a16="http://schemas.microsoft.com/office/drawing/2014/main" id="{CDE02CC4-81F8-52FF-658F-3706F5317EA2}"/>
              </a:ext>
            </a:extLst>
          </p:cNvPr>
          <p:cNvSpPr>
            <a:spLocks noChangeArrowheads="1"/>
          </p:cNvSpPr>
          <p:nvPr/>
        </p:nvSpPr>
        <p:spPr bwMode="auto">
          <a:xfrm>
            <a:off x="2987675" y="5229225"/>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7141" name="Rectangle 181">
            <a:extLst>
              <a:ext uri="{FF2B5EF4-FFF2-40B4-BE49-F238E27FC236}">
                <a16:creationId xmlns:a16="http://schemas.microsoft.com/office/drawing/2014/main" id="{C64F1E2F-C04B-9E6E-255B-9BFD81A1C000}"/>
              </a:ext>
            </a:extLst>
          </p:cNvPr>
          <p:cNvSpPr>
            <a:spLocks noChangeArrowheads="1"/>
          </p:cNvSpPr>
          <p:nvPr/>
        </p:nvSpPr>
        <p:spPr bwMode="auto">
          <a:xfrm>
            <a:off x="249238" y="5588000"/>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7142" name="Rectangle 182">
            <a:extLst>
              <a:ext uri="{FF2B5EF4-FFF2-40B4-BE49-F238E27FC236}">
                <a16:creationId xmlns:a16="http://schemas.microsoft.com/office/drawing/2014/main" id="{D1220137-098E-B72F-508C-C0EF49C7CF00}"/>
              </a:ext>
            </a:extLst>
          </p:cNvPr>
          <p:cNvSpPr>
            <a:spLocks noChangeArrowheads="1"/>
          </p:cNvSpPr>
          <p:nvPr/>
        </p:nvSpPr>
        <p:spPr bwMode="auto">
          <a:xfrm>
            <a:off x="681038" y="4437063"/>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7143" name="Rectangle 183">
            <a:extLst>
              <a:ext uri="{FF2B5EF4-FFF2-40B4-BE49-F238E27FC236}">
                <a16:creationId xmlns:a16="http://schemas.microsoft.com/office/drawing/2014/main" id="{ECDB01C3-777A-5B2D-BA60-2B458CCBB22F}"/>
              </a:ext>
            </a:extLst>
          </p:cNvPr>
          <p:cNvSpPr>
            <a:spLocks noChangeArrowheads="1"/>
          </p:cNvSpPr>
          <p:nvPr/>
        </p:nvSpPr>
        <p:spPr bwMode="auto">
          <a:xfrm>
            <a:off x="3635375" y="4652963"/>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7144" name="Rectangle 184">
            <a:extLst>
              <a:ext uri="{FF2B5EF4-FFF2-40B4-BE49-F238E27FC236}">
                <a16:creationId xmlns:a16="http://schemas.microsoft.com/office/drawing/2014/main" id="{D14A4DE3-14E5-DEFE-DBA3-3373E86852B7}"/>
              </a:ext>
            </a:extLst>
          </p:cNvPr>
          <p:cNvSpPr>
            <a:spLocks noChangeArrowheads="1"/>
          </p:cNvSpPr>
          <p:nvPr/>
        </p:nvSpPr>
        <p:spPr bwMode="auto">
          <a:xfrm>
            <a:off x="3851275" y="5948363"/>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7145" name="Rectangle 185">
            <a:extLst>
              <a:ext uri="{FF2B5EF4-FFF2-40B4-BE49-F238E27FC236}">
                <a16:creationId xmlns:a16="http://schemas.microsoft.com/office/drawing/2014/main" id="{C764BBB3-EEC0-85BF-419B-6A711E560AD8}"/>
              </a:ext>
            </a:extLst>
          </p:cNvPr>
          <p:cNvSpPr>
            <a:spLocks noChangeArrowheads="1"/>
          </p:cNvSpPr>
          <p:nvPr/>
        </p:nvSpPr>
        <p:spPr bwMode="auto">
          <a:xfrm>
            <a:off x="2120900" y="5373688"/>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7146" name="Oval 186">
            <a:extLst>
              <a:ext uri="{FF2B5EF4-FFF2-40B4-BE49-F238E27FC236}">
                <a16:creationId xmlns:a16="http://schemas.microsoft.com/office/drawing/2014/main" id="{A1ECD786-16E7-DCDA-EE01-14277110A986}"/>
              </a:ext>
            </a:extLst>
          </p:cNvPr>
          <p:cNvSpPr>
            <a:spLocks noChangeArrowheads="1"/>
          </p:cNvSpPr>
          <p:nvPr/>
        </p:nvSpPr>
        <p:spPr bwMode="auto">
          <a:xfrm>
            <a:off x="2195513" y="4508500"/>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7147" name="Oval 187">
            <a:extLst>
              <a:ext uri="{FF2B5EF4-FFF2-40B4-BE49-F238E27FC236}">
                <a16:creationId xmlns:a16="http://schemas.microsoft.com/office/drawing/2014/main" id="{B956530C-028F-B8B9-8F25-7B2043D123DA}"/>
              </a:ext>
            </a:extLst>
          </p:cNvPr>
          <p:cNvSpPr>
            <a:spLocks noChangeArrowheads="1"/>
          </p:cNvSpPr>
          <p:nvPr/>
        </p:nvSpPr>
        <p:spPr bwMode="auto">
          <a:xfrm>
            <a:off x="2913063" y="59483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7148" name="Oval 188">
            <a:extLst>
              <a:ext uri="{FF2B5EF4-FFF2-40B4-BE49-F238E27FC236}">
                <a16:creationId xmlns:a16="http://schemas.microsoft.com/office/drawing/2014/main" id="{FAEE0DE0-D892-F541-23C9-D1A89A44FF50}"/>
              </a:ext>
            </a:extLst>
          </p:cNvPr>
          <p:cNvSpPr>
            <a:spLocks noChangeArrowheads="1"/>
          </p:cNvSpPr>
          <p:nvPr/>
        </p:nvSpPr>
        <p:spPr bwMode="auto">
          <a:xfrm>
            <a:off x="1401763" y="48688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7149" name="Oval 189">
            <a:extLst>
              <a:ext uri="{FF2B5EF4-FFF2-40B4-BE49-F238E27FC236}">
                <a16:creationId xmlns:a16="http://schemas.microsoft.com/office/drawing/2014/main" id="{37E2548D-EE6F-98F7-35A2-226D6B4380AD}"/>
              </a:ext>
            </a:extLst>
          </p:cNvPr>
          <p:cNvSpPr>
            <a:spLocks noChangeArrowheads="1"/>
          </p:cNvSpPr>
          <p:nvPr/>
        </p:nvSpPr>
        <p:spPr bwMode="auto">
          <a:xfrm>
            <a:off x="104775" y="4940300"/>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7150" name="Oval 190">
            <a:extLst>
              <a:ext uri="{FF2B5EF4-FFF2-40B4-BE49-F238E27FC236}">
                <a16:creationId xmlns:a16="http://schemas.microsoft.com/office/drawing/2014/main" id="{EE01A00B-3EF1-3585-BB74-8888B849BEF2}"/>
              </a:ext>
            </a:extLst>
          </p:cNvPr>
          <p:cNvSpPr>
            <a:spLocks noChangeArrowheads="1"/>
          </p:cNvSpPr>
          <p:nvPr/>
        </p:nvSpPr>
        <p:spPr bwMode="auto">
          <a:xfrm>
            <a:off x="1041400" y="6019800"/>
            <a:ext cx="647700" cy="504825"/>
          </a:xfrm>
          <a:prstGeom prst="ellipse">
            <a:avLst/>
          </a:pr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PO</a:t>
            </a:r>
            <a:r>
              <a:rPr lang="fr-FR" altLang="fr-FR" baseline="-25000"/>
              <a:t>4</a:t>
            </a:r>
            <a:r>
              <a:rPr lang="fr-FR" altLang="fr-FR" baseline="30000"/>
              <a:t>-</a:t>
            </a:r>
          </a:p>
        </p:txBody>
      </p:sp>
      <p:sp>
        <p:nvSpPr>
          <p:cNvPr id="297151" name="Line 191">
            <a:extLst>
              <a:ext uri="{FF2B5EF4-FFF2-40B4-BE49-F238E27FC236}">
                <a16:creationId xmlns:a16="http://schemas.microsoft.com/office/drawing/2014/main" id="{F7BC710A-FF3F-ED44-9786-410B2C123EB2}"/>
              </a:ext>
            </a:extLst>
          </p:cNvPr>
          <p:cNvSpPr>
            <a:spLocks noChangeShapeType="1"/>
          </p:cNvSpPr>
          <p:nvPr/>
        </p:nvSpPr>
        <p:spPr bwMode="auto">
          <a:xfrm>
            <a:off x="4857750" y="549275"/>
            <a:ext cx="0" cy="62372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152" name="Text Box 192">
            <a:extLst>
              <a:ext uri="{FF2B5EF4-FFF2-40B4-BE49-F238E27FC236}">
                <a16:creationId xmlns:a16="http://schemas.microsoft.com/office/drawing/2014/main" id="{DA03CFB0-292A-9121-BF9C-56E03E2EE8D4}"/>
              </a:ext>
            </a:extLst>
          </p:cNvPr>
          <p:cNvSpPr txBox="1">
            <a:spLocks noChangeArrowheads="1"/>
          </p:cNvSpPr>
          <p:nvPr/>
        </p:nvSpPr>
        <p:spPr bwMode="auto">
          <a:xfrm>
            <a:off x="4860925" y="3284538"/>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Membrane plasmique</a:t>
            </a:r>
          </a:p>
        </p:txBody>
      </p:sp>
      <p:sp>
        <p:nvSpPr>
          <p:cNvPr id="297153" name="Text Box 193">
            <a:extLst>
              <a:ext uri="{FF2B5EF4-FFF2-40B4-BE49-F238E27FC236}">
                <a16:creationId xmlns:a16="http://schemas.microsoft.com/office/drawing/2014/main" id="{A471BFA7-C254-05E3-AD96-EF2F67597174}"/>
              </a:ext>
            </a:extLst>
          </p:cNvPr>
          <p:cNvSpPr txBox="1">
            <a:spLocks noChangeArrowheads="1"/>
          </p:cNvSpPr>
          <p:nvPr/>
        </p:nvSpPr>
        <p:spPr bwMode="auto">
          <a:xfrm>
            <a:off x="4787900" y="1196975"/>
            <a:ext cx="2016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Milieu extracellulaire</a:t>
            </a:r>
          </a:p>
        </p:txBody>
      </p:sp>
      <p:sp>
        <p:nvSpPr>
          <p:cNvPr id="297154" name="Text Box 194">
            <a:extLst>
              <a:ext uri="{FF2B5EF4-FFF2-40B4-BE49-F238E27FC236}">
                <a16:creationId xmlns:a16="http://schemas.microsoft.com/office/drawing/2014/main" id="{0E389455-FD2E-E87F-7C00-B659F3EB0D90}"/>
              </a:ext>
            </a:extLst>
          </p:cNvPr>
          <p:cNvSpPr txBox="1">
            <a:spLocks noChangeArrowheads="1"/>
          </p:cNvSpPr>
          <p:nvPr/>
        </p:nvSpPr>
        <p:spPr bwMode="auto">
          <a:xfrm>
            <a:off x="4787900" y="4959350"/>
            <a:ext cx="2016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Milieu intracellulaire</a:t>
            </a:r>
          </a:p>
        </p:txBody>
      </p:sp>
      <p:sp>
        <p:nvSpPr>
          <p:cNvPr id="297155" name="Rectangle 195">
            <a:extLst>
              <a:ext uri="{FF2B5EF4-FFF2-40B4-BE49-F238E27FC236}">
                <a16:creationId xmlns:a16="http://schemas.microsoft.com/office/drawing/2014/main" id="{052CFE6A-54B2-45F1-2501-5C2836EEFF6D}"/>
              </a:ext>
            </a:extLst>
          </p:cNvPr>
          <p:cNvSpPr>
            <a:spLocks noChangeArrowheads="1"/>
          </p:cNvSpPr>
          <p:nvPr/>
        </p:nvSpPr>
        <p:spPr bwMode="auto">
          <a:xfrm>
            <a:off x="6804025" y="1125538"/>
            <a:ext cx="2266950" cy="790575"/>
          </a:xfrm>
          <a:prstGeom prst="rect">
            <a:avLst/>
          </a:prstGeom>
          <a:solidFill>
            <a:schemeClr val="tx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solidFill>
                  <a:srgbClr val="FFFF00"/>
                </a:solidFill>
              </a:rPr>
              <a:t>6 Na</a:t>
            </a:r>
            <a:r>
              <a:rPr lang="fr-FR" altLang="fr-FR" b="1" baseline="30000">
                <a:solidFill>
                  <a:srgbClr val="FFFF00"/>
                </a:solidFill>
              </a:rPr>
              <a:t>+</a:t>
            </a:r>
            <a:r>
              <a:rPr lang="fr-FR" altLang="fr-FR" b="1">
                <a:solidFill>
                  <a:srgbClr val="FFFF00"/>
                </a:solidFill>
              </a:rPr>
              <a:t> et 6 Cl</a:t>
            </a:r>
            <a:r>
              <a:rPr lang="fr-FR" altLang="fr-FR" b="1" baseline="30000">
                <a:solidFill>
                  <a:srgbClr val="FFFF00"/>
                </a:solidFill>
              </a:rPr>
              <a:t>-</a:t>
            </a:r>
          </a:p>
        </p:txBody>
      </p:sp>
      <p:sp>
        <p:nvSpPr>
          <p:cNvPr id="297156" name="Rectangle 196">
            <a:extLst>
              <a:ext uri="{FF2B5EF4-FFF2-40B4-BE49-F238E27FC236}">
                <a16:creationId xmlns:a16="http://schemas.microsoft.com/office/drawing/2014/main" id="{3A683977-C8A9-D290-B33E-89DFB5E2016E}"/>
              </a:ext>
            </a:extLst>
          </p:cNvPr>
          <p:cNvSpPr>
            <a:spLocks noChangeArrowheads="1"/>
          </p:cNvSpPr>
          <p:nvPr/>
        </p:nvSpPr>
        <p:spPr bwMode="auto">
          <a:xfrm>
            <a:off x="6804025" y="5014913"/>
            <a:ext cx="2266950" cy="790575"/>
          </a:xfrm>
          <a:prstGeom prst="rect">
            <a:avLst/>
          </a:prstGeom>
          <a:solidFill>
            <a:srgbClr val="00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solidFill>
                  <a:srgbClr val="FFFF00"/>
                </a:solidFill>
              </a:rPr>
              <a:t>6 K</a:t>
            </a:r>
            <a:r>
              <a:rPr lang="fr-FR" altLang="fr-FR" b="1" baseline="30000">
                <a:solidFill>
                  <a:srgbClr val="FFFF00"/>
                </a:solidFill>
              </a:rPr>
              <a:t>+</a:t>
            </a:r>
            <a:r>
              <a:rPr lang="fr-FR" altLang="fr-FR" b="1">
                <a:solidFill>
                  <a:srgbClr val="FFFF00"/>
                </a:solidFill>
              </a:rPr>
              <a:t> et 6 ions -</a:t>
            </a:r>
          </a:p>
        </p:txBody>
      </p:sp>
      <p:sp>
        <p:nvSpPr>
          <p:cNvPr id="297157" name="AutoShape 197">
            <a:extLst>
              <a:ext uri="{FF2B5EF4-FFF2-40B4-BE49-F238E27FC236}">
                <a16:creationId xmlns:a16="http://schemas.microsoft.com/office/drawing/2014/main" id="{2D28FD78-8BBB-C60E-31F8-8BD0A6DDD2C0}"/>
              </a:ext>
            </a:extLst>
          </p:cNvPr>
          <p:cNvSpPr>
            <a:spLocks noChangeArrowheads="1"/>
          </p:cNvSpPr>
          <p:nvPr/>
        </p:nvSpPr>
        <p:spPr bwMode="auto">
          <a:xfrm>
            <a:off x="5148263" y="5805488"/>
            <a:ext cx="360362" cy="719137"/>
          </a:xfrm>
          <a:prstGeom prst="curvedRightArrow">
            <a:avLst>
              <a:gd name="adj1" fmla="val 39912"/>
              <a:gd name="adj2" fmla="val 79824"/>
              <a:gd name="adj3" fmla="val 3333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58" name="Text Box 198">
            <a:extLst>
              <a:ext uri="{FF2B5EF4-FFF2-40B4-BE49-F238E27FC236}">
                <a16:creationId xmlns:a16="http://schemas.microsoft.com/office/drawing/2014/main" id="{09E5DBF0-8BBD-E03B-6531-6BE8228B2C92}"/>
              </a:ext>
            </a:extLst>
          </p:cNvPr>
          <p:cNvSpPr txBox="1">
            <a:spLocks noChangeArrowheads="1"/>
          </p:cNvSpPr>
          <p:nvPr/>
        </p:nvSpPr>
        <p:spPr bwMode="auto">
          <a:xfrm>
            <a:off x="5580063" y="6092825"/>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Potentiel nul</a:t>
            </a:r>
          </a:p>
        </p:txBody>
      </p:sp>
      <p:sp>
        <p:nvSpPr>
          <p:cNvPr id="297159" name="AutoShape 199">
            <a:extLst>
              <a:ext uri="{FF2B5EF4-FFF2-40B4-BE49-F238E27FC236}">
                <a16:creationId xmlns:a16="http://schemas.microsoft.com/office/drawing/2014/main" id="{3BC83C1B-A01E-080C-F66C-A6228EA24CFC}"/>
              </a:ext>
            </a:extLst>
          </p:cNvPr>
          <p:cNvSpPr>
            <a:spLocks noChangeArrowheads="1"/>
          </p:cNvSpPr>
          <p:nvPr/>
        </p:nvSpPr>
        <p:spPr bwMode="auto">
          <a:xfrm>
            <a:off x="5148263" y="1844675"/>
            <a:ext cx="360362" cy="719138"/>
          </a:xfrm>
          <a:prstGeom prst="curvedRightArrow">
            <a:avLst>
              <a:gd name="adj1" fmla="val 39912"/>
              <a:gd name="adj2" fmla="val 79824"/>
              <a:gd name="adj3" fmla="val 3333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160" name="Text Box 200">
            <a:extLst>
              <a:ext uri="{FF2B5EF4-FFF2-40B4-BE49-F238E27FC236}">
                <a16:creationId xmlns:a16="http://schemas.microsoft.com/office/drawing/2014/main" id="{96D81B34-ED79-C08B-D4DA-71767E39F1CB}"/>
              </a:ext>
            </a:extLst>
          </p:cNvPr>
          <p:cNvSpPr txBox="1">
            <a:spLocks noChangeArrowheads="1"/>
          </p:cNvSpPr>
          <p:nvPr/>
        </p:nvSpPr>
        <p:spPr bwMode="auto">
          <a:xfrm>
            <a:off x="5580063" y="2132013"/>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Potentiel nul</a:t>
            </a:r>
          </a:p>
        </p:txBody>
      </p:sp>
      <p:sp>
        <p:nvSpPr>
          <p:cNvPr id="297161" name="Oval 201">
            <a:extLst>
              <a:ext uri="{FF2B5EF4-FFF2-40B4-BE49-F238E27FC236}">
                <a16:creationId xmlns:a16="http://schemas.microsoft.com/office/drawing/2014/main" id="{F3A2DD2C-42CA-9DB4-9D53-3A554249FB0D}"/>
              </a:ext>
            </a:extLst>
          </p:cNvPr>
          <p:cNvSpPr>
            <a:spLocks noChangeArrowheads="1"/>
          </p:cNvSpPr>
          <p:nvPr/>
        </p:nvSpPr>
        <p:spPr bwMode="auto">
          <a:xfrm>
            <a:off x="3708400" y="53006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ext Box 2">
            <a:extLst>
              <a:ext uri="{FF2B5EF4-FFF2-40B4-BE49-F238E27FC236}">
                <a16:creationId xmlns:a16="http://schemas.microsoft.com/office/drawing/2014/main" id="{A4F4F9DD-2841-F7F6-C0E9-7CCA168EC0B1}"/>
              </a:ext>
            </a:extLst>
          </p:cNvPr>
          <p:cNvSpPr txBox="1">
            <a:spLocks noChangeArrowheads="1"/>
          </p:cNvSpPr>
          <p:nvPr/>
        </p:nvSpPr>
        <p:spPr bwMode="auto">
          <a:xfrm>
            <a:off x="73025" y="44450"/>
            <a:ext cx="8964613"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200"/>
              <a:t> Le neurone et son potentiel membranaire de repos : cas 2, que se passe t-il si on ajoute des canaux permettant le passage de K+ (uniquement) ? (5)</a:t>
            </a:r>
          </a:p>
        </p:txBody>
      </p:sp>
      <p:grpSp>
        <p:nvGrpSpPr>
          <p:cNvPr id="297987" name="Group 3">
            <a:extLst>
              <a:ext uri="{FF2B5EF4-FFF2-40B4-BE49-F238E27FC236}">
                <a16:creationId xmlns:a16="http://schemas.microsoft.com/office/drawing/2014/main" id="{44FBDB12-5F74-9BFB-4EE4-38171B733747}"/>
              </a:ext>
            </a:extLst>
          </p:cNvPr>
          <p:cNvGrpSpPr>
            <a:grpSpLocks/>
          </p:cNvGrpSpPr>
          <p:nvPr/>
        </p:nvGrpSpPr>
        <p:grpSpPr bwMode="auto">
          <a:xfrm>
            <a:off x="466725" y="3141663"/>
            <a:ext cx="142875" cy="1223962"/>
            <a:chOff x="930" y="2886"/>
            <a:chExt cx="90" cy="771"/>
          </a:xfrm>
        </p:grpSpPr>
        <p:sp>
          <p:nvSpPr>
            <p:cNvPr id="297988" name="Oval 4">
              <a:extLst>
                <a:ext uri="{FF2B5EF4-FFF2-40B4-BE49-F238E27FC236}">
                  <a16:creationId xmlns:a16="http://schemas.microsoft.com/office/drawing/2014/main" id="{D8A4BB15-E63A-0480-13E0-29B91948FCC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989" name="Line 5">
              <a:extLst>
                <a:ext uri="{FF2B5EF4-FFF2-40B4-BE49-F238E27FC236}">
                  <a16:creationId xmlns:a16="http://schemas.microsoft.com/office/drawing/2014/main" id="{FE44ACF7-FBE5-99A8-583B-EA6AC614243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990" name="Oval 6">
              <a:extLst>
                <a:ext uri="{FF2B5EF4-FFF2-40B4-BE49-F238E27FC236}">
                  <a16:creationId xmlns:a16="http://schemas.microsoft.com/office/drawing/2014/main" id="{0A91DC61-7016-27EE-D639-6427DC97DA8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991" name="Line 7">
              <a:extLst>
                <a:ext uri="{FF2B5EF4-FFF2-40B4-BE49-F238E27FC236}">
                  <a16:creationId xmlns:a16="http://schemas.microsoft.com/office/drawing/2014/main" id="{85C852AF-2E9D-52C3-C00C-4AC87BB13B3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992" name="Group 8">
            <a:extLst>
              <a:ext uri="{FF2B5EF4-FFF2-40B4-BE49-F238E27FC236}">
                <a16:creationId xmlns:a16="http://schemas.microsoft.com/office/drawing/2014/main" id="{5FB7B969-EBA6-DD66-1149-29235D73B369}"/>
              </a:ext>
            </a:extLst>
          </p:cNvPr>
          <p:cNvGrpSpPr>
            <a:grpSpLocks/>
          </p:cNvGrpSpPr>
          <p:nvPr/>
        </p:nvGrpSpPr>
        <p:grpSpPr bwMode="auto">
          <a:xfrm>
            <a:off x="611188" y="3141663"/>
            <a:ext cx="142875" cy="1223962"/>
            <a:chOff x="930" y="2886"/>
            <a:chExt cx="90" cy="771"/>
          </a:xfrm>
        </p:grpSpPr>
        <p:sp>
          <p:nvSpPr>
            <p:cNvPr id="297993" name="Oval 9">
              <a:extLst>
                <a:ext uri="{FF2B5EF4-FFF2-40B4-BE49-F238E27FC236}">
                  <a16:creationId xmlns:a16="http://schemas.microsoft.com/office/drawing/2014/main" id="{4A9CF520-E27D-74DB-C0F5-6C47C7D831E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994" name="Line 10">
              <a:extLst>
                <a:ext uri="{FF2B5EF4-FFF2-40B4-BE49-F238E27FC236}">
                  <a16:creationId xmlns:a16="http://schemas.microsoft.com/office/drawing/2014/main" id="{59DF4698-C388-BAF4-348A-2F985E8A298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995" name="Oval 11">
              <a:extLst>
                <a:ext uri="{FF2B5EF4-FFF2-40B4-BE49-F238E27FC236}">
                  <a16:creationId xmlns:a16="http://schemas.microsoft.com/office/drawing/2014/main" id="{CDCCD682-FD6E-97AA-8B6B-FB8B3E3E2AE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996" name="Line 12">
              <a:extLst>
                <a:ext uri="{FF2B5EF4-FFF2-40B4-BE49-F238E27FC236}">
                  <a16:creationId xmlns:a16="http://schemas.microsoft.com/office/drawing/2014/main" id="{56A2B3EA-2472-8019-44A2-862E91BC5CF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7997" name="Group 13">
            <a:extLst>
              <a:ext uri="{FF2B5EF4-FFF2-40B4-BE49-F238E27FC236}">
                <a16:creationId xmlns:a16="http://schemas.microsoft.com/office/drawing/2014/main" id="{FE8721FC-CB5A-9076-B7BD-22A4348F46F0}"/>
              </a:ext>
            </a:extLst>
          </p:cNvPr>
          <p:cNvGrpSpPr>
            <a:grpSpLocks/>
          </p:cNvGrpSpPr>
          <p:nvPr/>
        </p:nvGrpSpPr>
        <p:grpSpPr bwMode="auto">
          <a:xfrm>
            <a:off x="754063" y="3141663"/>
            <a:ext cx="142875" cy="1223962"/>
            <a:chOff x="930" y="2886"/>
            <a:chExt cx="90" cy="771"/>
          </a:xfrm>
        </p:grpSpPr>
        <p:sp>
          <p:nvSpPr>
            <p:cNvPr id="297998" name="Oval 14">
              <a:extLst>
                <a:ext uri="{FF2B5EF4-FFF2-40B4-BE49-F238E27FC236}">
                  <a16:creationId xmlns:a16="http://schemas.microsoft.com/office/drawing/2014/main" id="{61B476E2-0DFD-06D7-0DFE-ACE654F1A95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7999" name="Line 15">
              <a:extLst>
                <a:ext uri="{FF2B5EF4-FFF2-40B4-BE49-F238E27FC236}">
                  <a16:creationId xmlns:a16="http://schemas.microsoft.com/office/drawing/2014/main" id="{3B0CDD4E-DEF1-8918-8AE6-399986D81D7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00" name="Oval 16">
              <a:extLst>
                <a:ext uri="{FF2B5EF4-FFF2-40B4-BE49-F238E27FC236}">
                  <a16:creationId xmlns:a16="http://schemas.microsoft.com/office/drawing/2014/main" id="{E4C690D7-314C-2B48-8688-A66832388E5C}"/>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01" name="Line 17">
              <a:extLst>
                <a:ext uri="{FF2B5EF4-FFF2-40B4-BE49-F238E27FC236}">
                  <a16:creationId xmlns:a16="http://schemas.microsoft.com/office/drawing/2014/main" id="{135516ED-024D-1767-93CD-F73C6A61C19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02" name="Group 18">
            <a:extLst>
              <a:ext uri="{FF2B5EF4-FFF2-40B4-BE49-F238E27FC236}">
                <a16:creationId xmlns:a16="http://schemas.microsoft.com/office/drawing/2014/main" id="{05B7306D-D2BE-E068-01F4-725B86C0BB41}"/>
              </a:ext>
            </a:extLst>
          </p:cNvPr>
          <p:cNvGrpSpPr>
            <a:grpSpLocks/>
          </p:cNvGrpSpPr>
          <p:nvPr/>
        </p:nvGrpSpPr>
        <p:grpSpPr bwMode="auto">
          <a:xfrm>
            <a:off x="898525" y="3141663"/>
            <a:ext cx="142875" cy="1223962"/>
            <a:chOff x="930" y="2886"/>
            <a:chExt cx="90" cy="771"/>
          </a:xfrm>
        </p:grpSpPr>
        <p:sp>
          <p:nvSpPr>
            <p:cNvPr id="298003" name="Oval 19">
              <a:extLst>
                <a:ext uri="{FF2B5EF4-FFF2-40B4-BE49-F238E27FC236}">
                  <a16:creationId xmlns:a16="http://schemas.microsoft.com/office/drawing/2014/main" id="{44375B94-7C99-C87C-AF63-8198E073969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04" name="Line 20">
              <a:extLst>
                <a:ext uri="{FF2B5EF4-FFF2-40B4-BE49-F238E27FC236}">
                  <a16:creationId xmlns:a16="http://schemas.microsoft.com/office/drawing/2014/main" id="{5C0E5FD6-A40A-4ED8-097C-638E9EEC797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05" name="Oval 21">
              <a:extLst>
                <a:ext uri="{FF2B5EF4-FFF2-40B4-BE49-F238E27FC236}">
                  <a16:creationId xmlns:a16="http://schemas.microsoft.com/office/drawing/2014/main" id="{41D0C344-2981-30C1-23AD-D7DCB683E1B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06" name="Line 22">
              <a:extLst>
                <a:ext uri="{FF2B5EF4-FFF2-40B4-BE49-F238E27FC236}">
                  <a16:creationId xmlns:a16="http://schemas.microsoft.com/office/drawing/2014/main" id="{01E9B674-26F3-C1FB-2AB8-94984CA96901}"/>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07" name="Group 23">
            <a:extLst>
              <a:ext uri="{FF2B5EF4-FFF2-40B4-BE49-F238E27FC236}">
                <a16:creationId xmlns:a16="http://schemas.microsoft.com/office/drawing/2014/main" id="{5F7F84C1-ED47-C712-F88F-6C9116895154}"/>
              </a:ext>
            </a:extLst>
          </p:cNvPr>
          <p:cNvGrpSpPr>
            <a:grpSpLocks/>
          </p:cNvGrpSpPr>
          <p:nvPr/>
        </p:nvGrpSpPr>
        <p:grpSpPr bwMode="auto">
          <a:xfrm>
            <a:off x="2627313" y="3141663"/>
            <a:ext cx="142875" cy="1223962"/>
            <a:chOff x="930" y="2886"/>
            <a:chExt cx="90" cy="771"/>
          </a:xfrm>
        </p:grpSpPr>
        <p:sp>
          <p:nvSpPr>
            <p:cNvPr id="298008" name="Oval 24">
              <a:extLst>
                <a:ext uri="{FF2B5EF4-FFF2-40B4-BE49-F238E27FC236}">
                  <a16:creationId xmlns:a16="http://schemas.microsoft.com/office/drawing/2014/main" id="{D3E3E166-F5B9-AACA-39B8-287C4FEAE25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09" name="Line 25">
              <a:extLst>
                <a:ext uri="{FF2B5EF4-FFF2-40B4-BE49-F238E27FC236}">
                  <a16:creationId xmlns:a16="http://schemas.microsoft.com/office/drawing/2014/main" id="{A0C1507E-8A41-B4C3-2A08-792329060BB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10" name="Oval 26">
              <a:extLst>
                <a:ext uri="{FF2B5EF4-FFF2-40B4-BE49-F238E27FC236}">
                  <a16:creationId xmlns:a16="http://schemas.microsoft.com/office/drawing/2014/main" id="{F90E2541-8F49-658A-2719-6AFBFE6EFF7F}"/>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11" name="Line 27">
              <a:extLst>
                <a:ext uri="{FF2B5EF4-FFF2-40B4-BE49-F238E27FC236}">
                  <a16:creationId xmlns:a16="http://schemas.microsoft.com/office/drawing/2014/main" id="{05960A88-EE66-6E52-679F-964F364AD35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12" name="Group 28">
            <a:extLst>
              <a:ext uri="{FF2B5EF4-FFF2-40B4-BE49-F238E27FC236}">
                <a16:creationId xmlns:a16="http://schemas.microsoft.com/office/drawing/2014/main" id="{7AD19CE5-F7B0-1469-7C9F-ACAD83E525E7}"/>
              </a:ext>
            </a:extLst>
          </p:cNvPr>
          <p:cNvGrpSpPr>
            <a:grpSpLocks/>
          </p:cNvGrpSpPr>
          <p:nvPr/>
        </p:nvGrpSpPr>
        <p:grpSpPr bwMode="auto">
          <a:xfrm>
            <a:off x="2770188" y="3141663"/>
            <a:ext cx="142875" cy="1223962"/>
            <a:chOff x="930" y="2886"/>
            <a:chExt cx="90" cy="771"/>
          </a:xfrm>
        </p:grpSpPr>
        <p:sp>
          <p:nvSpPr>
            <p:cNvPr id="298013" name="Oval 29">
              <a:extLst>
                <a:ext uri="{FF2B5EF4-FFF2-40B4-BE49-F238E27FC236}">
                  <a16:creationId xmlns:a16="http://schemas.microsoft.com/office/drawing/2014/main" id="{4B1E7108-0E56-12C2-250F-8B7412E9C7B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14" name="Line 30">
              <a:extLst>
                <a:ext uri="{FF2B5EF4-FFF2-40B4-BE49-F238E27FC236}">
                  <a16:creationId xmlns:a16="http://schemas.microsoft.com/office/drawing/2014/main" id="{8606E5E1-1F79-D5EE-F119-65994336E5A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15" name="Oval 31">
              <a:extLst>
                <a:ext uri="{FF2B5EF4-FFF2-40B4-BE49-F238E27FC236}">
                  <a16:creationId xmlns:a16="http://schemas.microsoft.com/office/drawing/2014/main" id="{05AED3F7-FA18-8580-58B7-AE460AB43A0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16" name="Line 32">
              <a:extLst>
                <a:ext uri="{FF2B5EF4-FFF2-40B4-BE49-F238E27FC236}">
                  <a16:creationId xmlns:a16="http://schemas.microsoft.com/office/drawing/2014/main" id="{4700CF01-6C6D-BFBC-241D-8E0D1C716BD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17" name="Group 33">
            <a:extLst>
              <a:ext uri="{FF2B5EF4-FFF2-40B4-BE49-F238E27FC236}">
                <a16:creationId xmlns:a16="http://schemas.microsoft.com/office/drawing/2014/main" id="{9098A222-43A9-4802-9B4F-B2E55AAA7728}"/>
              </a:ext>
            </a:extLst>
          </p:cNvPr>
          <p:cNvGrpSpPr>
            <a:grpSpLocks/>
          </p:cNvGrpSpPr>
          <p:nvPr/>
        </p:nvGrpSpPr>
        <p:grpSpPr bwMode="auto">
          <a:xfrm>
            <a:off x="2914650" y="3141663"/>
            <a:ext cx="142875" cy="1223962"/>
            <a:chOff x="930" y="2886"/>
            <a:chExt cx="90" cy="771"/>
          </a:xfrm>
        </p:grpSpPr>
        <p:sp>
          <p:nvSpPr>
            <p:cNvPr id="298018" name="Oval 34">
              <a:extLst>
                <a:ext uri="{FF2B5EF4-FFF2-40B4-BE49-F238E27FC236}">
                  <a16:creationId xmlns:a16="http://schemas.microsoft.com/office/drawing/2014/main" id="{DD71C60D-468B-F373-86D2-95EEC70254F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19" name="Line 35">
              <a:extLst>
                <a:ext uri="{FF2B5EF4-FFF2-40B4-BE49-F238E27FC236}">
                  <a16:creationId xmlns:a16="http://schemas.microsoft.com/office/drawing/2014/main" id="{6294226F-00AB-4AEC-6C71-4FDDF5A9425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20" name="Oval 36">
              <a:extLst>
                <a:ext uri="{FF2B5EF4-FFF2-40B4-BE49-F238E27FC236}">
                  <a16:creationId xmlns:a16="http://schemas.microsoft.com/office/drawing/2014/main" id="{651C9000-E1BB-9693-5009-E7DF7821BD8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21" name="Line 37">
              <a:extLst>
                <a:ext uri="{FF2B5EF4-FFF2-40B4-BE49-F238E27FC236}">
                  <a16:creationId xmlns:a16="http://schemas.microsoft.com/office/drawing/2014/main" id="{0D501A81-2C51-A2B9-8E14-9A600F33CE8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22" name="Group 38">
            <a:extLst>
              <a:ext uri="{FF2B5EF4-FFF2-40B4-BE49-F238E27FC236}">
                <a16:creationId xmlns:a16="http://schemas.microsoft.com/office/drawing/2014/main" id="{3E96717E-DFC3-27CC-F701-DDD9611D9CC4}"/>
              </a:ext>
            </a:extLst>
          </p:cNvPr>
          <p:cNvGrpSpPr>
            <a:grpSpLocks/>
          </p:cNvGrpSpPr>
          <p:nvPr/>
        </p:nvGrpSpPr>
        <p:grpSpPr bwMode="auto">
          <a:xfrm>
            <a:off x="3059113" y="3141663"/>
            <a:ext cx="142875" cy="1223962"/>
            <a:chOff x="930" y="2886"/>
            <a:chExt cx="90" cy="771"/>
          </a:xfrm>
        </p:grpSpPr>
        <p:sp>
          <p:nvSpPr>
            <p:cNvPr id="298023" name="Oval 39">
              <a:extLst>
                <a:ext uri="{FF2B5EF4-FFF2-40B4-BE49-F238E27FC236}">
                  <a16:creationId xmlns:a16="http://schemas.microsoft.com/office/drawing/2014/main" id="{0B5C5E40-1F3B-F35E-4983-C93844C0C0B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24" name="Line 40">
              <a:extLst>
                <a:ext uri="{FF2B5EF4-FFF2-40B4-BE49-F238E27FC236}">
                  <a16:creationId xmlns:a16="http://schemas.microsoft.com/office/drawing/2014/main" id="{8301FFFA-7A3C-8B43-7738-1D875887827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25" name="Oval 41">
              <a:extLst>
                <a:ext uri="{FF2B5EF4-FFF2-40B4-BE49-F238E27FC236}">
                  <a16:creationId xmlns:a16="http://schemas.microsoft.com/office/drawing/2014/main" id="{FFEE3529-4401-CD77-4FBF-F576EE0C401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26" name="Line 42">
              <a:extLst>
                <a:ext uri="{FF2B5EF4-FFF2-40B4-BE49-F238E27FC236}">
                  <a16:creationId xmlns:a16="http://schemas.microsoft.com/office/drawing/2014/main" id="{F5D77787-6277-BB7D-4236-3E822CB2C5A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27" name="Group 43">
            <a:extLst>
              <a:ext uri="{FF2B5EF4-FFF2-40B4-BE49-F238E27FC236}">
                <a16:creationId xmlns:a16="http://schemas.microsoft.com/office/drawing/2014/main" id="{D4B54017-16FD-88F4-486E-39283CF65621}"/>
              </a:ext>
            </a:extLst>
          </p:cNvPr>
          <p:cNvGrpSpPr>
            <a:grpSpLocks/>
          </p:cNvGrpSpPr>
          <p:nvPr/>
        </p:nvGrpSpPr>
        <p:grpSpPr bwMode="auto">
          <a:xfrm>
            <a:off x="3203575" y="3141663"/>
            <a:ext cx="142875" cy="1223962"/>
            <a:chOff x="930" y="2886"/>
            <a:chExt cx="90" cy="771"/>
          </a:xfrm>
        </p:grpSpPr>
        <p:sp>
          <p:nvSpPr>
            <p:cNvPr id="298028" name="Oval 44">
              <a:extLst>
                <a:ext uri="{FF2B5EF4-FFF2-40B4-BE49-F238E27FC236}">
                  <a16:creationId xmlns:a16="http://schemas.microsoft.com/office/drawing/2014/main" id="{F47EE097-61BA-4179-743E-8F9A605E53A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29" name="Line 45">
              <a:extLst>
                <a:ext uri="{FF2B5EF4-FFF2-40B4-BE49-F238E27FC236}">
                  <a16:creationId xmlns:a16="http://schemas.microsoft.com/office/drawing/2014/main" id="{FDC41C0F-8EFE-FA34-A04B-40CA432C23E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30" name="Oval 46">
              <a:extLst>
                <a:ext uri="{FF2B5EF4-FFF2-40B4-BE49-F238E27FC236}">
                  <a16:creationId xmlns:a16="http://schemas.microsoft.com/office/drawing/2014/main" id="{D2BABE5E-85EE-2CD2-7DCC-487662B4E44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31" name="Line 47">
              <a:extLst>
                <a:ext uri="{FF2B5EF4-FFF2-40B4-BE49-F238E27FC236}">
                  <a16:creationId xmlns:a16="http://schemas.microsoft.com/office/drawing/2014/main" id="{5F99E900-236D-9603-1C49-DFFD23967A3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32" name="Group 48">
            <a:extLst>
              <a:ext uri="{FF2B5EF4-FFF2-40B4-BE49-F238E27FC236}">
                <a16:creationId xmlns:a16="http://schemas.microsoft.com/office/drawing/2014/main" id="{31A0D123-1C3A-8D25-BDA1-C5F4CE6EED6A}"/>
              </a:ext>
            </a:extLst>
          </p:cNvPr>
          <p:cNvGrpSpPr>
            <a:grpSpLocks/>
          </p:cNvGrpSpPr>
          <p:nvPr/>
        </p:nvGrpSpPr>
        <p:grpSpPr bwMode="auto">
          <a:xfrm>
            <a:off x="3346450" y="3141663"/>
            <a:ext cx="142875" cy="1223962"/>
            <a:chOff x="930" y="2886"/>
            <a:chExt cx="90" cy="771"/>
          </a:xfrm>
        </p:grpSpPr>
        <p:sp>
          <p:nvSpPr>
            <p:cNvPr id="298033" name="Oval 49">
              <a:extLst>
                <a:ext uri="{FF2B5EF4-FFF2-40B4-BE49-F238E27FC236}">
                  <a16:creationId xmlns:a16="http://schemas.microsoft.com/office/drawing/2014/main" id="{010C76F1-DB93-1931-C90F-E10D6034D04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34" name="Line 50">
              <a:extLst>
                <a:ext uri="{FF2B5EF4-FFF2-40B4-BE49-F238E27FC236}">
                  <a16:creationId xmlns:a16="http://schemas.microsoft.com/office/drawing/2014/main" id="{D84B6AFE-4358-24AC-425D-9FD5B8DE3D2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35" name="Oval 51">
              <a:extLst>
                <a:ext uri="{FF2B5EF4-FFF2-40B4-BE49-F238E27FC236}">
                  <a16:creationId xmlns:a16="http://schemas.microsoft.com/office/drawing/2014/main" id="{974F2B45-5E3B-4624-24D7-8426686C36D3}"/>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36" name="Line 52">
              <a:extLst>
                <a:ext uri="{FF2B5EF4-FFF2-40B4-BE49-F238E27FC236}">
                  <a16:creationId xmlns:a16="http://schemas.microsoft.com/office/drawing/2014/main" id="{67A5A07E-DAE1-471C-CDC4-512E3D61586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37" name="Group 53">
            <a:extLst>
              <a:ext uri="{FF2B5EF4-FFF2-40B4-BE49-F238E27FC236}">
                <a16:creationId xmlns:a16="http://schemas.microsoft.com/office/drawing/2014/main" id="{7D52B266-2701-0793-E036-0F995E043D98}"/>
              </a:ext>
            </a:extLst>
          </p:cNvPr>
          <p:cNvGrpSpPr>
            <a:grpSpLocks/>
          </p:cNvGrpSpPr>
          <p:nvPr/>
        </p:nvGrpSpPr>
        <p:grpSpPr bwMode="auto">
          <a:xfrm>
            <a:off x="3490913" y="3141663"/>
            <a:ext cx="142875" cy="1223962"/>
            <a:chOff x="930" y="2886"/>
            <a:chExt cx="90" cy="771"/>
          </a:xfrm>
        </p:grpSpPr>
        <p:sp>
          <p:nvSpPr>
            <p:cNvPr id="298038" name="Oval 54">
              <a:extLst>
                <a:ext uri="{FF2B5EF4-FFF2-40B4-BE49-F238E27FC236}">
                  <a16:creationId xmlns:a16="http://schemas.microsoft.com/office/drawing/2014/main" id="{373A2A48-D54A-7624-E236-6585767EB2A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39" name="Line 55">
              <a:extLst>
                <a:ext uri="{FF2B5EF4-FFF2-40B4-BE49-F238E27FC236}">
                  <a16:creationId xmlns:a16="http://schemas.microsoft.com/office/drawing/2014/main" id="{CFF49E26-1902-DC37-A62B-1EA56A865EC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40" name="Oval 56">
              <a:extLst>
                <a:ext uri="{FF2B5EF4-FFF2-40B4-BE49-F238E27FC236}">
                  <a16:creationId xmlns:a16="http://schemas.microsoft.com/office/drawing/2014/main" id="{F926F610-C5A8-4419-605D-A330D0090A0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41" name="Line 57">
              <a:extLst>
                <a:ext uri="{FF2B5EF4-FFF2-40B4-BE49-F238E27FC236}">
                  <a16:creationId xmlns:a16="http://schemas.microsoft.com/office/drawing/2014/main" id="{470626CF-635F-D580-C69C-0C2EC8349A3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42" name="Group 58">
            <a:extLst>
              <a:ext uri="{FF2B5EF4-FFF2-40B4-BE49-F238E27FC236}">
                <a16:creationId xmlns:a16="http://schemas.microsoft.com/office/drawing/2014/main" id="{5E4ACB62-7177-BFE0-63A6-CA136BC5C69D}"/>
              </a:ext>
            </a:extLst>
          </p:cNvPr>
          <p:cNvGrpSpPr>
            <a:grpSpLocks/>
          </p:cNvGrpSpPr>
          <p:nvPr/>
        </p:nvGrpSpPr>
        <p:grpSpPr bwMode="auto">
          <a:xfrm>
            <a:off x="3635375" y="3141663"/>
            <a:ext cx="142875" cy="1223962"/>
            <a:chOff x="930" y="2886"/>
            <a:chExt cx="90" cy="771"/>
          </a:xfrm>
        </p:grpSpPr>
        <p:sp>
          <p:nvSpPr>
            <p:cNvPr id="298043" name="Oval 59">
              <a:extLst>
                <a:ext uri="{FF2B5EF4-FFF2-40B4-BE49-F238E27FC236}">
                  <a16:creationId xmlns:a16="http://schemas.microsoft.com/office/drawing/2014/main" id="{D42802D1-C14D-C2B1-7F6D-8AE1DEC38D0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44" name="Line 60">
              <a:extLst>
                <a:ext uri="{FF2B5EF4-FFF2-40B4-BE49-F238E27FC236}">
                  <a16:creationId xmlns:a16="http://schemas.microsoft.com/office/drawing/2014/main" id="{EAA63ED1-66A9-7BDD-76EA-23909D52AE5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45" name="Oval 61">
              <a:extLst>
                <a:ext uri="{FF2B5EF4-FFF2-40B4-BE49-F238E27FC236}">
                  <a16:creationId xmlns:a16="http://schemas.microsoft.com/office/drawing/2014/main" id="{67E81C65-73E7-1FA0-48EE-3107489DE53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46" name="Line 62">
              <a:extLst>
                <a:ext uri="{FF2B5EF4-FFF2-40B4-BE49-F238E27FC236}">
                  <a16:creationId xmlns:a16="http://schemas.microsoft.com/office/drawing/2014/main" id="{D17FF307-A1A7-42BC-8A47-9DE48F21E0D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47" name="Group 63">
            <a:extLst>
              <a:ext uri="{FF2B5EF4-FFF2-40B4-BE49-F238E27FC236}">
                <a16:creationId xmlns:a16="http://schemas.microsoft.com/office/drawing/2014/main" id="{AF1EDF39-ACCB-9ED1-83D4-C6AA50F600FA}"/>
              </a:ext>
            </a:extLst>
          </p:cNvPr>
          <p:cNvGrpSpPr>
            <a:grpSpLocks/>
          </p:cNvGrpSpPr>
          <p:nvPr/>
        </p:nvGrpSpPr>
        <p:grpSpPr bwMode="auto">
          <a:xfrm>
            <a:off x="3778250" y="3141663"/>
            <a:ext cx="142875" cy="1223962"/>
            <a:chOff x="930" y="2886"/>
            <a:chExt cx="90" cy="771"/>
          </a:xfrm>
        </p:grpSpPr>
        <p:sp>
          <p:nvSpPr>
            <p:cNvPr id="298048" name="Oval 64">
              <a:extLst>
                <a:ext uri="{FF2B5EF4-FFF2-40B4-BE49-F238E27FC236}">
                  <a16:creationId xmlns:a16="http://schemas.microsoft.com/office/drawing/2014/main" id="{1BDBD904-2B30-B64F-0A95-DC36B0442CA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49" name="Line 65">
              <a:extLst>
                <a:ext uri="{FF2B5EF4-FFF2-40B4-BE49-F238E27FC236}">
                  <a16:creationId xmlns:a16="http://schemas.microsoft.com/office/drawing/2014/main" id="{85061A24-94AB-EA2E-F4F5-FA957B5E1A6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50" name="Oval 66">
              <a:extLst>
                <a:ext uri="{FF2B5EF4-FFF2-40B4-BE49-F238E27FC236}">
                  <a16:creationId xmlns:a16="http://schemas.microsoft.com/office/drawing/2014/main" id="{081215B9-816A-AB5A-CDE9-19D560C6896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51" name="Line 67">
              <a:extLst>
                <a:ext uri="{FF2B5EF4-FFF2-40B4-BE49-F238E27FC236}">
                  <a16:creationId xmlns:a16="http://schemas.microsoft.com/office/drawing/2014/main" id="{6C3258AB-BD46-D997-A015-E1929FB06E5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52" name="Group 68">
            <a:extLst>
              <a:ext uri="{FF2B5EF4-FFF2-40B4-BE49-F238E27FC236}">
                <a16:creationId xmlns:a16="http://schemas.microsoft.com/office/drawing/2014/main" id="{19E1ABE0-2A48-B8D7-6AC7-6A0ADF50D594}"/>
              </a:ext>
            </a:extLst>
          </p:cNvPr>
          <p:cNvGrpSpPr>
            <a:grpSpLocks/>
          </p:cNvGrpSpPr>
          <p:nvPr/>
        </p:nvGrpSpPr>
        <p:grpSpPr bwMode="auto">
          <a:xfrm>
            <a:off x="3922713" y="3141663"/>
            <a:ext cx="142875" cy="1223962"/>
            <a:chOff x="930" y="2886"/>
            <a:chExt cx="90" cy="771"/>
          </a:xfrm>
        </p:grpSpPr>
        <p:sp>
          <p:nvSpPr>
            <p:cNvPr id="298053" name="Oval 69">
              <a:extLst>
                <a:ext uri="{FF2B5EF4-FFF2-40B4-BE49-F238E27FC236}">
                  <a16:creationId xmlns:a16="http://schemas.microsoft.com/office/drawing/2014/main" id="{ACFB62BF-BFD2-E8C0-C5F9-952B4CDF3F5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54" name="Line 70">
              <a:extLst>
                <a:ext uri="{FF2B5EF4-FFF2-40B4-BE49-F238E27FC236}">
                  <a16:creationId xmlns:a16="http://schemas.microsoft.com/office/drawing/2014/main" id="{43292ACA-F3EB-55D3-A36D-08CC124A353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55" name="Oval 71">
              <a:extLst>
                <a:ext uri="{FF2B5EF4-FFF2-40B4-BE49-F238E27FC236}">
                  <a16:creationId xmlns:a16="http://schemas.microsoft.com/office/drawing/2014/main" id="{B59951BF-96EE-135E-2BFA-8472FB7B155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56" name="Line 72">
              <a:extLst>
                <a:ext uri="{FF2B5EF4-FFF2-40B4-BE49-F238E27FC236}">
                  <a16:creationId xmlns:a16="http://schemas.microsoft.com/office/drawing/2014/main" id="{9D630102-E658-8410-C264-329F080995C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57" name="Group 73">
            <a:extLst>
              <a:ext uri="{FF2B5EF4-FFF2-40B4-BE49-F238E27FC236}">
                <a16:creationId xmlns:a16="http://schemas.microsoft.com/office/drawing/2014/main" id="{D6D621AF-572E-9EAA-88BA-F1A575F6E20A}"/>
              </a:ext>
            </a:extLst>
          </p:cNvPr>
          <p:cNvGrpSpPr>
            <a:grpSpLocks/>
          </p:cNvGrpSpPr>
          <p:nvPr/>
        </p:nvGrpSpPr>
        <p:grpSpPr bwMode="auto">
          <a:xfrm>
            <a:off x="4067175" y="3141663"/>
            <a:ext cx="142875" cy="1223962"/>
            <a:chOff x="930" y="2886"/>
            <a:chExt cx="90" cy="771"/>
          </a:xfrm>
        </p:grpSpPr>
        <p:sp>
          <p:nvSpPr>
            <p:cNvPr id="298058" name="Oval 74">
              <a:extLst>
                <a:ext uri="{FF2B5EF4-FFF2-40B4-BE49-F238E27FC236}">
                  <a16:creationId xmlns:a16="http://schemas.microsoft.com/office/drawing/2014/main" id="{D4EDF409-B267-8E0B-2825-FB21BA04EF5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59" name="Line 75">
              <a:extLst>
                <a:ext uri="{FF2B5EF4-FFF2-40B4-BE49-F238E27FC236}">
                  <a16:creationId xmlns:a16="http://schemas.microsoft.com/office/drawing/2014/main" id="{19A7C169-09D3-AF73-4BA9-C6D061D75C7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60" name="Oval 76">
              <a:extLst>
                <a:ext uri="{FF2B5EF4-FFF2-40B4-BE49-F238E27FC236}">
                  <a16:creationId xmlns:a16="http://schemas.microsoft.com/office/drawing/2014/main" id="{E45214F1-9FAA-AF14-4229-8AC8A0480D3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61" name="Line 77">
              <a:extLst>
                <a:ext uri="{FF2B5EF4-FFF2-40B4-BE49-F238E27FC236}">
                  <a16:creationId xmlns:a16="http://schemas.microsoft.com/office/drawing/2014/main" id="{05313D72-D0DC-FB2A-76BA-8A86D7F21231}"/>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62" name="Group 78">
            <a:extLst>
              <a:ext uri="{FF2B5EF4-FFF2-40B4-BE49-F238E27FC236}">
                <a16:creationId xmlns:a16="http://schemas.microsoft.com/office/drawing/2014/main" id="{51B616C6-5579-8F1E-7466-21E5BF91E526}"/>
              </a:ext>
            </a:extLst>
          </p:cNvPr>
          <p:cNvGrpSpPr>
            <a:grpSpLocks/>
          </p:cNvGrpSpPr>
          <p:nvPr/>
        </p:nvGrpSpPr>
        <p:grpSpPr bwMode="auto">
          <a:xfrm>
            <a:off x="4211638" y="3141663"/>
            <a:ext cx="142875" cy="1223962"/>
            <a:chOff x="930" y="2886"/>
            <a:chExt cx="90" cy="771"/>
          </a:xfrm>
        </p:grpSpPr>
        <p:sp>
          <p:nvSpPr>
            <p:cNvPr id="298063" name="Oval 79">
              <a:extLst>
                <a:ext uri="{FF2B5EF4-FFF2-40B4-BE49-F238E27FC236}">
                  <a16:creationId xmlns:a16="http://schemas.microsoft.com/office/drawing/2014/main" id="{B86B70C7-CC6A-7883-B010-5334F3E540F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64" name="Line 80">
              <a:extLst>
                <a:ext uri="{FF2B5EF4-FFF2-40B4-BE49-F238E27FC236}">
                  <a16:creationId xmlns:a16="http://schemas.microsoft.com/office/drawing/2014/main" id="{E52BBF0F-6D82-555E-2472-A67E6358A48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65" name="Oval 81">
              <a:extLst>
                <a:ext uri="{FF2B5EF4-FFF2-40B4-BE49-F238E27FC236}">
                  <a16:creationId xmlns:a16="http://schemas.microsoft.com/office/drawing/2014/main" id="{B9E6923C-39CD-FB12-C8FA-276E33B8ADFF}"/>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66" name="Line 82">
              <a:extLst>
                <a:ext uri="{FF2B5EF4-FFF2-40B4-BE49-F238E27FC236}">
                  <a16:creationId xmlns:a16="http://schemas.microsoft.com/office/drawing/2014/main" id="{0B1D874B-3F29-F216-63A6-7CFC22680D8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67" name="Group 83">
            <a:extLst>
              <a:ext uri="{FF2B5EF4-FFF2-40B4-BE49-F238E27FC236}">
                <a16:creationId xmlns:a16="http://schemas.microsoft.com/office/drawing/2014/main" id="{8B6F0F63-F849-29CE-5855-193E99C83C06}"/>
              </a:ext>
            </a:extLst>
          </p:cNvPr>
          <p:cNvGrpSpPr>
            <a:grpSpLocks/>
          </p:cNvGrpSpPr>
          <p:nvPr/>
        </p:nvGrpSpPr>
        <p:grpSpPr bwMode="auto">
          <a:xfrm>
            <a:off x="4354513" y="3141663"/>
            <a:ext cx="142875" cy="1223962"/>
            <a:chOff x="930" y="2886"/>
            <a:chExt cx="90" cy="771"/>
          </a:xfrm>
        </p:grpSpPr>
        <p:sp>
          <p:nvSpPr>
            <p:cNvPr id="298068" name="Oval 84">
              <a:extLst>
                <a:ext uri="{FF2B5EF4-FFF2-40B4-BE49-F238E27FC236}">
                  <a16:creationId xmlns:a16="http://schemas.microsoft.com/office/drawing/2014/main" id="{C9939879-4491-FA5F-9422-E79CA02ED49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69" name="Line 85">
              <a:extLst>
                <a:ext uri="{FF2B5EF4-FFF2-40B4-BE49-F238E27FC236}">
                  <a16:creationId xmlns:a16="http://schemas.microsoft.com/office/drawing/2014/main" id="{5E0E722D-5931-887F-24E6-6D216B17C33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70" name="Oval 86">
              <a:extLst>
                <a:ext uri="{FF2B5EF4-FFF2-40B4-BE49-F238E27FC236}">
                  <a16:creationId xmlns:a16="http://schemas.microsoft.com/office/drawing/2014/main" id="{D68A0D03-5130-502E-C860-E539E7E8698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71" name="Line 87">
              <a:extLst>
                <a:ext uri="{FF2B5EF4-FFF2-40B4-BE49-F238E27FC236}">
                  <a16:creationId xmlns:a16="http://schemas.microsoft.com/office/drawing/2014/main" id="{2021AAF2-DA0F-7DEB-D6B7-524ABB5F87E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72" name="Group 88">
            <a:extLst>
              <a:ext uri="{FF2B5EF4-FFF2-40B4-BE49-F238E27FC236}">
                <a16:creationId xmlns:a16="http://schemas.microsoft.com/office/drawing/2014/main" id="{D639337C-F323-D57F-0865-1C17F6479D5F}"/>
              </a:ext>
            </a:extLst>
          </p:cNvPr>
          <p:cNvGrpSpPr>
            <a:grpSpLocks/>
          </p:cNvGrpSpPr>
          <p:nvPr/>
        </p:nvGrpSpPr>
        <p:grpSpPr bwMode="auto">
          <a:xfrm>
            <a:off x="4498975" y="3141663"/>
            <a:ext cx="142875" cy="1223962"/>
            <a:chOff x="930" y="2886"/>
            <a:chExt cx="90" cy="771"/>
          </a:xfrm>
        </p:grpSpPr>
        <p:sp>
          <p:nvSpPr>
            <p:cNvPr id="298073" name="Oval 89">
              <a:extLst>
                <a:ext uri="{FF2B5EF4-FFF2-40B4-BE49-F238E27FC236}">
                  <a16:creationId xmlns:a16="http://schemas.microsoft.com/office/drawing/2014/main" id="{A72D9B57-80C7-7C7C-7738-D690E88E4A2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74" name="Line 90">
              <a:extLst>
                <a:ext uri="{FF2B5EF4-FFF2-40B4-BE49-F238E27FC236}">
                  <a16:creationId xmlns:a16="http://schemas.microsoft.com/office/drawing/2014/main" id="{9B41BBBF-DB77-F9D0-CE7E-47880A25AC7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75" name="Oval 91">
              <a:extLst>
                <a:ext uri="{FF2B5EF4-FFF2-40B4-BE49-F238E27FC236}">
                  <a16:creationId xmlns:a16="http://schemas.microsoft.com/office/drawing/2014/main" id="{75DEFCDB-D820-C25A-4E11-02044C68CF2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76" name="Line 92">
              <a:extLst>
                <a:ext uri="{FF2B5EF4-FFF2-40B4-BE49-F238E27FC236}">
                  <a16:creationId xmlns:a16="http://schemas.microsoft.com/office/drawing/2014/main" id="{429347BE-4D67-6801-5BC7-91539164AA1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77" name="Group 93">
            <a:extLst>
              <a:ext uri="{FF2B5EF4-FFF2-40B4-BE49-F238E27FC236}">
                <a16:creationId xmlns:a16="http://schemas.microsoft.com/office/drawing/2014/main" id="{FE16B404-829B-C6C4-4972-6D8846661F10}"/>
              </a:ext>
            </a:extLst>
          </p:cNvPr>
          <p:cNvGrpSpPr>
            <a:grpSpLocks/>
          </p:cNvGrpSpPr>
          <p:nvPr/>
        </p:nvGrpSpPr>
        <p:grpSpPr bwMode="auto">
          <a:xfrm>
            <a:off x="4643438" y="3140075"/>
            <a:ext cx="142875" cy="1223963"/>
            <a:chOff x="930" y="2886"/>
            <a:chExt cx="90" cy="771"/>
          </a:xfrm>
        </p:grpSpPr>
        <p:sp>
          <p:nvSpPr>
            <p:cNvPr id="298078" name="Oval 94">
              <a:extLst>
                <a:ext uri="{FF2B5EF4-FFF2-40B4-BE49-F238E27FC236}">
                  <a16:creationId xmlns:a16="http://schemas.microsoft.com/office/drawing/2014/main" id="{717D53C8-5E0B-9B7C-0CF1-2B414DE39298}"/>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79" name="Line 95">
              <a:extLst>
                <a:ext uri="{FF2B5EF4-FFF2-40B4-BE49-F238E27FC236}">
                  <a16:creationId xmlns:a16="http://schemas.microsoft.com/office/drawing/2014/main" id="{F6788950-E95C-F8B6-7E9F-F3131714448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80" name="Oval 96">
              <a:extLst>
                <a:ext uri="{FF2B5EF4-FFF2-40B4-BE49-F238E27FC236}">
                  <a16:creationId xmlns:a16="http://schemas.microsoft.com/office/drawing/2014/main" id="{43F485FF-438C-F8EB-7402-586B6B771A2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81" name="Line 97">
              <a:extLst>
                <a:ext uri="{FF2B5EF4-FFF2-40B4-BE49-F238E27FC236}">
                  <a16:creationId xmlns:a16="http://schemas.microsoft.com/office/drawing/2014/main" id="{89A164E3-17C6-672A-8733-3F4803256E1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82" name="Group 98">
            <a:extLst>
              <a:ext uri="{FF2B5EF4-FFF2-40B4-BE49-F238E27FC236}">
                <a16:creationId xmlns:a16="http://schemas.microsoft.com/office/drawing/2014/main" id="{AC7DBB6F-088E-F2E9-E26C-EB8E43D72142}"/>
              </a:ext>
            </a:extLst>
          </p:cNvPr>
          <p:cNvGrpSpPr>
            <a:grpSpLocks/>
          </p:cNvGrpSpPr>
          <p:nvPr/>
        </p:nvGrpSpPr>
        <p:grpSpPr bwMode="auto">
          <a:xfrm>
            <a:off x="1476375" y="3140075"/>
            <a:ext cx="142875" cy="1223963"/>
            <a:chOff x="930" y="2886"/>
            <a:chExt cx="90" cy="771"/>
          </a:xfrm>
        </p:grpSpPr>
        <p:sp>
          <p:nvSpPr>
            <p:cNvPr id="298083" name="Oval 99">
              <a:extLst>
                <a:ext uri="{FF2B5EF4-FFF2-40B4-BE49-F238E27FC236}">
                  <a16:creationId xmlns:a16="http://schemas.microsoft.com/office/drawing/2014/main" id="{98E92409-A31D-78DD-A3F7-B6A45A7EBF48}"/>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84" name="Line 100">
              <a:extLst>
                <a:ext uri="{FF2B5EF4-FFF2-40B4-BE49-F238E27FC236}">
                  <a16:creationId xmlns:a16="http://schemas.microsoft.com/office/drawing/2014/main" id="{14C82971-1CB3-8AEF-39A4-77CE066D932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85" name="Oval 101">
              <a:extLst>
                <a:ext uri="{FF2B5EF4-FFF2-40B4-BE49-F238E27FC236}">
                  <a16:creationId xmlns:a16="http://schemas.microsoft.com/office/drawing/2014/main" id="{DB6F9152-E5DD-F9D3-9426-8F369006B98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86" name="Line 102">
              <a:extLst>
                <a:ext uri="{FF2B5EF4-FFF2-40B4-BE49-F238E27FC236}">
                  <a16:creationId xmlns:a16="http://schemas.microsoft.com/office/drawing/2014/main" id="{A4DC603F-3B15-D0B7-6E43-F44BCD5D704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87" name="Group 103">
            <a:extLst>
              <a:ext uri="{FF2B5EF4-FFF2-40B4-BE49-F238E27FC236}">
                <a16:creationId xmlns:a16="http://schemas.microsoft.com/office/drawing/2014/main" id="{0B389B35-335C-C476-542A-6D4B68592E24}"/>
              </a:ext>
            </a:extLst>
          </p:cNvPr>
          <p:cNvGrpSpPr>
            <a:grpSpLocks/>
          </p:cNvGrpSpPr>
          <p:nvPr/>
        </p:nvGrpSpPr>
        <p:grpSpPr bwMode="auto">
          <a:xfrm>
            <a:off x="1331913" y="3140075"/>
            <a:ext cx="142875" cy="1223963"/>
            <a:chOff x="930" y="2886"/>
            <a:chExt cx="90" cy="771"/>
          </a:xfrm>
        </p:grpSpPr>
        <p:sp>
          <p:nvSpPr>
            <p:cNvPr id="298088" name="Oval 104">
              <a:extLst>
                <a:ext uri="{FF2B5EF4-FFF2-40B4-BE49-F238E27FC236}">
                  <a16:creationId xmlns:a16="http://schemas.microsoft.com/office/drawing/2014/main" id="{5BB24AC4-752A-314E-F628-2C723ED9989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89" name="Line 105">
              <a:extLst>
                <a:ext uri="{FF2B5EF4-FFF2-40B4-BE49-F238E27FC236}">
                  <a16:creationId xmlns:a16="http://schemas.microsoft.com/office/drawing/2014/main" id="{3D8162CB-C159-9A97-B572-2DB5B2922C52}"/>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90" name="Oval 106">
              <a:extLst>
                <a:ext uri="{FF2B5EF4-FFF2-40B4-BE49-F238E27FC236}">
                  <a16:creationId xmlns:a16="http://schemas.microsoft.com/office/drawing/2014/main" id="{2CC60312-5508-FBC8-DA52-70D45FDCD3C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91" name="Line 107">
              <a:extLst>
                <a:ext uri="{FF2B5EF4-FFF2-40B4-BE49-F238E27FC236}">
                  <a16:creationId xmlns:a16="http://schemas.microsoft.com/office/drawing/2014/main" id="{0ED1F40A-9937-F40C-755D-874F522FAD8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92" name="Group 108">
            <a:extLst>
              <a:ext uri="{FF2B5EF4-FFF2-40B4-BE49-F238E27FC236}">
                <a16:creationId xmlns:a16="http://schemas.microsoft.com/office/drawing/2014/main" id="{806DB237-594F-CF2B-C135-6E2F7CA2D7BE}"/>
              </a:ext>
            </a:extLst>
          </p:cNvPr>
          <p:cNvGrpSpPr>
            <a:grpSpLocks/>
          </p:cNvGrpSpPr>
          <p:nvPr/>
        </p:nvGrpSpPr>
        <p:grpSpPr bwMode="auto">
          <a:xfrm>
            <a:off x="1187450" y="3140075"/>
            <a:ext cx="142875" cy="1223963"/>
            <a:chOff x="930" y="2886"/>
            <a:chExt cx="90" cy="771"/>
          </a:xfrm>
        </p:grpSpPr>
        <p:sp>
          <p:nvSpPr>
            <p:cNvPr id="298093" name="Oval 109">
              <a:extLst>
                <a:ext uri="{FF2B5EF4-FFF2-40B4-BE49-F238E27FC236}">
                  <a16:creationId xmlns:a16="http://schemas.microsoft.com/office/drawing/2014/main" id="{2AFFAAE8-3FE3-AC4D-0311-E8574960780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94" name="Line 110">
              <a:extLst>
                <a:ext uri="{FF2B5EF4-FFF2-40B4-BE49-F238E27FC236}">
                  <a16:creationId xmlns:a16="http://schemas.microsoft.com/office/drawing/2014/main" id="{EA7ABA31-6F13-C51C-BC11-33B2736EB73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095" name="Oval 111">
              <a:extLst>
                <a:ext uri="{FF2B5EF4-FFF2-40B4-BE49-F238E27FC236}">
                  <a16:creationId xmlns:a16="http://schemas.microsoft.com/office/drawing/2014/main" id="{71F36340-6254-0B0F-4BF6-506CCA04A7A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96" name="Line 112">
              <a:extLst>
                <a:ext uri="{FF2B5EF4-FFF2-40B4-BE49-F238E27FC236}">
                  <a16:creationId xmlns:a16="http://schemas.microsoft.com/office/drawing/2014/main" id="{7EA2CC53-17AE-30E0-5F12-FCCB8C9B5C7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097" name="Group 113">
            <a:extLst>
              <a:ext uri="{FF2B5EF4-FFF2-40B4-BE49-F238E27FC236}">
                <a16:creationId xmlns:a16="http://schemas.microsoft.com/office/drawing/2014/main" id="{87DE43B5-1F33-149B-991D-2E48EE3D9E99}"/>
              </a:ext>
            </a:extLst>
          </p:cNvPr>
          <p:cNvGrpSpPr>
            <a:grpSpLocks/>
          </p:cNvGrpSpPr>
          <p:nvPr/>
        </p:nvGrpSpPr>
        <p:grpSpPr bwMode="auto">
          <a:xfrm>
            <a:off x="1042988" y="3140075"/>
            <a:ext cx="142875" cy="1223963"/>
            <a:chOff x="930" y="2886"/>
            <a:chExt cx="90" cy="771"/>
          </a:xfrm>
        </p:grpSpPr>
        <p:sp>
          <p:nvSpPr>
            <p:cNvPr id="298098" name="Oval 114">
              <a:extLst>
                <a:ext uri="{FF2B5EF4-FFF2-40B4-BE49-F238E27FC236}">
                  <a16:creationId xmlns:a16="http://schemas.microsoft.com/office/drawing/2014/main" id="{433FD850-790D-6187-D2BF-A57D5DB831D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099" name="Line 115">
              <a:extLst>
                <a:ext uri="{FF2B5EF4-FFF2-40B4-BE49-F238E27FC236}">
                  <a16:creationId xmlns:a16="http://schemas.microsoft.com/office/drawing/2014/main" id="{56DD5DF8-F04C-5A86-E9B0-F5965B6C66A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100" name="Oval 116">
              <a:extLst>
                <a:ext uri="{FF2B5EF4-FFF2-40B4-BE49-F238E27FC236}">
                  <a16:creationId xmlns:a16="http://schemas.microsoft.com/office/drawing/2014/main" id="{F620F1BF-8B4F-B5B0-7BD3-A27C27BCE0D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01" name="Line 117">
              <a:extLst>
                <a:ext uri="{FF2B5EF4-FFF2-40B4-BE49-F238E27FC236}">
                  <a16:creationId xmlns:a16="http://schemas.microsoft.com/office/drawing/2014/main" id="{6B57834B-A25E-17A7-1FFD-30BEFF3F066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8102" name="Oval 118">
            <a:extLst>
              <a:ext uri="{FF2B5EF4-FFF2-40B4-BE49-F238E27FC236}">
                <a16:creationId xmlns:a16="http://schemas.microsoft.com/office/drawing/2014/main" id="{58D6F6D7-2557-BFB0-C360-CD6758A842B0}"/>
              </a:ext>
            </a:extLst>
          </p:cNvPr>
          <p:cNvSpPr>
            <a:spLocks noChangeArrowheads="1"/>
          </p:cNvSpPr>
          <p:nvPr/>
        </p:nvSpPr>
        <p:spPr bwMode="auto">
          <a:xfrm>
            <a:off x="3344863" y="1196975"/>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8103" name="Oval 119">
            <a:extLst>
              <a:ext uri="{FF2B5EF4-FFF2-40B4-BE49-F238E27FC236}">
                <a16:creationId xmlns:a16="http://schemas.microsoft.com/office/drawing/2014/main" id="{55045FB1-EA2E-BB0B-9DBC-3F1FB9AD5763}"/>
              </a:ext>
            </a:extLst>
          </p:cNvPr>
          <p:cNvSpPr>
            <a:spLocks noChangeArrowheads="1"/>
          </p:cNvSpPr>
          <p:nvPr/>
        </p:nvSpPr>
        <p:spPr bwMode="auto">
          <a:xfrm>
            <a:off x="825500" y="1412875"/>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8104" name="Oval 120">
            <a:extLst>
              <a:ext uri="{FF2B5EF4-FFF2-40B4-BE49-F238E27FC236}">
                <a16:creationId xmlns:a16="http://schemas.microsoft.com/office/drawing/2014/main" id="{7CEBCD16-6B64-1CEF-9248-184B91C9BE17}"/>
              </a:ext>
            </a:extLst>
          </p:cNvPr>
          <p:cNvSpPr>
            <a:spLocks noChangeArrowheads="1"/>
          </p:cNvSpPr>
          <p:nvPr/>
        </p:nvSpPr>
        <p:spPr bwMode="auto">
          <a:xfrm>
            <a:off x="1833563" y="1268413"/>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8105" name="Rectangle 121">
            <a:extLst>
              <a:ext uri="{FF2B5EF4-FFF2-40B4-BE49-F238E27FC236}">
                <a16:creationId xmlns:a16="http://schemas.microsoft.com/office/drawing/2014/main" id="{B7CEA44C-93A8-B42F-CDFB-5B18688C4A91}"/>
              </a:ext>
            </a:extLst>
          </p:cNvPr>
          <p:cNvSpPr>
            <a:spLocks noChangeArrowheads="1"/>
          </p:cNvSpPr>
          <p:nvPr/>
        </p:nvSpPr>
        <p:spPr bwMode="auto">
          <a:xfrm>
            <a:off x="3995738" y="2563813"/>
            <a:ext cx="576262"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8106" name="Rectangle 122">
            <a:extLst>
              <a:ext uri="{FF2B5EF4-FFF2-40B4-BE49-F238E27FC236}">
                <a16:creationId xmlns:a16="http://schemas.microsoft.com/office/drawing/2014/main" id="{795803A1-4EDF-0504-9C4C-7A4EE5CF9FE9}"/>
              </a:ext>
            </a:extLst>
          </p:cNvPr>
          <p:cNvSpPr>
            <a:spLocks noChangeArrowheads="1"/>
          </p:cNvSpPr>
          <p:nvPr/>
        </p:nvSpPr>
        <p:spPr bwMode="auto">
          <a:xfrm>
            <a:off x="3201988" y="2492375"/>
            <a:ext cx="576262"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8107" name="Rectangle 123">
            <a:extLst>
              <a:ext uri="{FF2B5EF4-FFF2-40B4-BE49-F238E27FC236}">
                <a16:creationId xmlns:a16="http://schemas.microsoft.com/office/drawing/2014/main" id="{35DD3A63-8999-4614-1DDC-BFD7A792CD29}"/>
              </a:ext>
            </a:extLst>
          </p:cNvPr>
          <p:cNvSpPr>
            <a:spLocks noChangeArrowheads="1"/>
          </p:cNvSpPr>
          <p:nvPr/>
        </p:nvSpPr>
        <p:spPr bwMode="auto">
          <a:xfrm>
            <a:off x="1473200" y="1989138"/>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8108" name="Rectangle 124">
            <a:extLst>
              <a:ext uri="{FF2B5EF4-FFF2-40B4-BE49-F238E27FC236}">
                <a16:creationId xmlns:a16="http://schemas.microsoft.com/office/drawing/2014/main" id="{59765333-898A-73F6-D239-96272B4F188F}"/>
              </a:ext>
            </a:extLst>
          </p:cNvPr>
          <p:cNvSpPr>
            <a:spLocks noChangeArrowheads="1"/>
          </p:cNvSpPr>
          <p:nvPr/>
        </p:nvSpPr>
        <p:spPr bwMode="auto">
          <a:xfrm>
            <a:off x="3057525" y="1844675"/>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8109" name="Rectangle 125">
            <a:extLst>
              <a:ext uri="{FF2B5EF4-FFF2-40B4-BE49-F238E27FC236}">
                <a16:creationId xmlns:a16="http://schemas.microsoft.com/office/drawing/2014/main" id="{404DA445-7218-6052-A02F-341C4BDC8AC4}"/>
              </a:ext>
            </a:extLst>
          </p:cNvPr>
          <p:cNvSpPr>
            <a:spLocks noChangeArrowheads="1"/>
          </p:cNvSpPr>
          <p:nvPr/>
        </p:nvSpPr>
        <p:spPr bwMode="auto">
          <a:xfrm>
            <a:off x="107950" y="1411288"/>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8110" name="Rectangle 126">
            <a:extLst>
              <a:ext uri="{FF2B5EF4-FFF2-40B4-BE49-F238E27FC236}">
                <a16:creationId xmlns:a16="http://schemas.microsoft.com/office/drawing/2014/main" id="{918EF4F7-88E2-EAF2-6BFD-E6CC7A90DCE9}"/>
              </a:ext>
            </a:extLst>
          </p:cNvPr>
          <p:cNvSpPr>
            <a:spLocks noChangeArrowheads="1"/>
          </p:cNvSpPr>
          <p:nvPr/>
        </p:nvSpPr>
        <p:spPr bwMode="auto">
          <a:xfrm>
            <a:off x="3994150" y="1339850"/>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grpSp>
        <p:nvGrpSpPr>
          <p:cNvPr id="298111" name="Group 127">
            <a:extLst>
              <a:ext uri="{FF2B5EF4-FFF2-40B4-BE49-F238E27FC236}">
                <a16:creationId xmlns:a16="http://schemas.microsoft.com/office/drawing/2014/main" id="{B3750B7B-329A-16D9-79B3-C23A786DD2D6}"/>
              </a:ext>
            </a:extLst>
          </p:cNvPr>
          <p:cNvGrpSpPr>
            <a:grpSpLocks/>
          </p:cNvGrpSpPr>
          <p:nvPr/>
        </p:nvGrpSpPr>
        <p:grpSpPr bwMode="auto">
          <a:xfrm>
            <a:off x="322263" y="3140075"/>
            <a:ext cx="142875" cy="1223963"/>
            <a:chOff x="930" y="2886"/>
            <a:chExt cx="90" cy="771"/>
          </a:xfrm>
        </p:grpSpPr>
        <p:sp>
          <p:nvSpPr>
            <p:cNvPr id="298112" name="Oval 128">
              <a:extLst>
                <a:ext uri="{FF2B5EF4-FFF2-40B4-BE49-F238E27FC236}">
                  <a16:creationId xmlns:a16="http://schemas.microsoft.com/office/drawing/2014/main" id="{DCCCB387-99FE-D829-8269-3993C0E30CA8}"/>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13" name="Line 129">
              <a:extLst>
                <a:ext uri="{FF2B5EF4-FFF2-40B4-BE49-F238E27FC236}">
                  <a16:creationId xmlns:a16="http://schemas.microsoft.com/office/drawing/2014/main" id="{AC08D02B-FB3C-03BE-E9DE-072A921D011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114" name="Oval 130">
              <a:extLst>
                <a:ext uri="{FF2B5EF4-FFF2-40B4-BE49-F238E27FC236}">
                  <a16:creationId xmlns:a16="http://schemas.microsoft.com/office/drawing/2014/main" id="{B900C5D5-F7DD-3567-D31F-0CAD11FCDFB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15" name="Line 131">
              <a:extLst>
                <a:ext uri="{FF2B5EF4-FFF2-40B4-BE49-F238E27FC236}">
                  <a16:creationId xmlns:a16="http://schemas.microsoft.com/office/drawing/2014/main" id="{3AD65B84-897F-B88E-EC60-96029F2F1DE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116" name="Group 132">
            <a:extLst>
              <a:ext uri="{FF2B5EF4-FFF2-40B4-BE49-F238E27FC236}">
                <a16:creationId xmlns:a16="http://schemas.microsoft.com/office/drawing/2014/main" id="{2D9E3567-6316-71B1-64D6-E68132CFE471}"/>
              </a:ext>
            </a:extLst>
          </p:cNvPr>
          <p:cNvGrpSpPr>
            <a:grpSpLocks/>
          </p:cNvGrpSpPr>
          <p:nvPr/>
        </p:nvGrpSpPr>
        <p:grpSpPr bwMode="auto">
          <a:xfrm>
            <a:off x="179388" y="3140075"/>
            <a:ext cx="142875" cy="1223963"/>
            <a:chOff x="930" y="2886"/>
            <a:chExt cx="90" cy="771"/>
          </a:xfrm>
        </p:grpSpPr>
        <p:sp>
          <p:nvSpPr>
            <p:cNvPr id="298117" name="Oval 133">
              <a:extLst>
                <a:ext uri="{FF2B5EF4-FFF2-40B4-BE49-F238E27FC236}">
                  <a16:creationId xmlns:a16="http://schemas.microsoft.com/office/drawing/2014/main" id="{39E8A9DE-4C1D-294E-146D-49ACB47FA98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18" name="Line 134">
              <a:extLst>
                <a:ext uri="{FF2B5EF4-FFF2-40B4-BE49-F238E27FC236}">
                  <a16:creationId xmlns:a16="http://schemas.microsoft.com/office/drawing/2014/main" id="{1EF35670-6A13-BC6F-FAFA-C0D3397067E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119" name="Oval 135">
              <a:extLst>
                <a:ext uri="{FF2B5EF4-FFF2-40B4-BE49-F238E27FC236}">
                  <a16:creationId xmlns:a16="http://schemas.microsoft.com/office/drawing/2014/main" id="{6F6A7617-9FFF-76FE-CB3C-7F37D0FD60B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20" name="Line 136">
              <a:extLst>
                <a:ext uri="{FF2B5EF4-FFF2-40B4-BE49-F238E27FC236}">
                  <a16:creationId xmlns:a16="http://schemas.microsoft.com/office/drawing/2014/main" id="{FD6A713E-9398-A7CC-BACB-283463074D3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8121" name="Group 137">
            <a:extLst>
              <a:ext uri="{FF2B5EF4-FFF2-40B4-BE49-F238E27FC236}">
                <a16:creationId xmlns:a16="http://schemas.microsoft.com/office/drawing/2014/main" id="{A84C769B-C7BC-B632-37D1-FCF0DCC6677B}"/>
              </a:ext>
            </a:extLst>
          </p:cNvPr>
          <p:cNvGrpSpPr>
            <a:grpSpLocks/>
          </p:cNvGrpSpPr>
          <p:nvPr/>
        </p:nvGrpSpPr>
        <p:grpSpPr bwMode="auto">
          <a:xfrm>
            <a:off x="34925" y="3140075"/>
            <a:ext cx="142875" cy="1223963"/>
            <a:chOff x="930" y="2886"/>
            <a:chExt cx="90" cy="771"/>
          </a:xfrm>
        </p:grpSpPr>
        <p:sp>
          <p:nvSpPr>
            <p:cNvPr id="298122" name="Oval 138">
              <a:extLst>
                <a:ext uri="{FF2B5EF4-FFF2-40B4-BE49-F238E27FC236}">
                  <a16:creationId xmlns:a16="http://schemas.microsoft.com/office/drawing/2014/main" id="{CFB1D72E-7078-1FD0-5C15-1ADFC75F77C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23" name="Line 139">
              <a:extLst>
                <a:ext uri="{FF2B5EF4-FFF2-40B4-BE49-F238E27FC236}">
                  <a16:creationId xmlns:a16="http://schemas.microsoft.com/office/drawing/2014/main" id="{8101F894-95F5-BF65-CA66-5B06B054A03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124" name="Oval 140">
              <a:extLst>
                <a:ext uri="{FF2B5EF4-FFF2-40B4-BE49-F238E27FC236}">
                  <a16:creationId xmlns:a16="http://schemas.microsoft.com/office/drawing/2014/main" id="{2A6DE6E6-1756-CAC1-ACCD-09E0BFDE27D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25" name="Line 141">
              <a:extLst>
                <a:ext uri="{FF2B5EF4-FFF2-40B4-BE49-F238E27FC236}">
                  <a16:creationId xmlns:a16="http://schemas.microsoft.com/office/drawing/2014/main" id="{5B4742EF-81A4-4E32-226E-FF57038B0F6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8126" name="Rectangle 142">
            <a:extLst>
              <a:ext uri="{FF2B5EF4-FFF2-40B4-BE49-F238E27FC236}">
                <a16:creationId xmlns:a16="http://schemas.microsoft.com/office/drawing/2014/main" id="{3EC6190D-3A50-1A3B-E34D-8A34168A2FB1}"/>
              </a:ext>
            </a:extLst>
          </p:cNvPr>
          <p:cNvSpPr>
            <a:spLocks noChangeArrowheads="1"/>
          </p:cNvSpPr>
          <p:nvPr/>
        </p:nvSpPr>
        <p:spPr bwMode="auto">
          <a:xfrm>
            <a:off x="1835150" y="4797425"/>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8127" name="Rectangle 143">
            <a:extLst>
              <a:ext uri="{FF2B5EF4-FFF2-40B4-BE49-F238E27FC236}">
                <a16:creationId xmlns:a16="http://schemas.microsoft.com/office/drawing/2014/main" id="{C571E139-AAB0-65B5-8CF4-24F8FD096FAF}"/>
              </a:ext>
            </a:extLst>
          </p:cNvPr>
          <p:cNvSpPr>
            <a:spLocks noChangeArrowheads="1"/>
          </p:cNvSpPr>
          <p:nvPr/>
        </p:nvSpPr>
        <p:spPr bwMode="auto">
          <a:xfrm>
            <a:off x="249238" y="5803900"/>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8128" name="Rectangle 144">
            <a:extLst>
              <a:ext uri="{FF2B5EF4-FFF2-40B4-BE49-F238E27FC236}">
                <a16:creationId xmlns:a16="http://schemas.microsoft.com/office/drawing/2014/main" id="{C8A2680F-FAAD-616A-CE91-2A97F79846D8}"/>
              </a:ext>
            </a:extLst>
          </p:cNvPr>
          <p:cNvSpPr>
            <a:spLocks noChangeArrowheads="1"/>
          </p:cNvSpPr>
          <p:nvPr/>
        </p:nvSpPr>
        <p:spPr bwMode="auto">
          <a:xfrm>
            <a:off x="2771775" y="836613"/>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8129" name="Rectangle 145">
            <a:extLst>
              <a:ext uri="{FF2B5EF4-FFF2-40B4-BE49-F238E27FC236}">
                <a16:creationId xmlns:a16="http://schemas.microsoft.com/office/drawing/2014/main" id="{E51114CF-D301-3372-7A68-CFE33122E2D7}"/>
              </a:ext>
            </a:extLst>
          </p:cNvPr>
          <p:cNvSpPr>
            <a:spLocks noChangeArrowheads="1"/>
          </p:cNvSpPr>
          <p:nvPr/>
        </p:nvSpPr>
        <p:spPr bwMode="auto">
          <a:xfrm>
            <a:off x="3995738" y="1989138"/>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8130" name="Rectangle 146">
            <a:extLst>
              <a:ext uri="{FF2B5EF4-FFF2-40B4-BE49-F238E27FC236}">
                <a16:creationId xmlns:a16="http://schemas.microsoft.com/office/drawing/2014/main" id="{401FADF1-033D-519D-E9F1-4B83C4F89C88}"/>
              </a:ext>
            </a:extLst>
          </p:cNvPr>
          <p:cNvSpPr>
            <a:spLocks noChangeArrowheads="1"/>
          </p:cNvSpPr>
          <p:nvPr/>
        </p:nvSpPr>
        <p:spPr bwMode="auto">
          <a:xfrm>
            <a:off x="3851275" y="6164263"/>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8131" name="Oval 147">
            <a:extLst>
              <a:ext uri="{FF2B5EF4-FFF2-40B4-BE49-F238E27FC236}">
                <a16:creationId xmlns:a16="http://schemas.microsoft.com/office/drawing/2014/main" id="{632F3F89-753E-D7F7-5A51-8258986E38AB}"/>
              </a:ext>
            </a:extLst>
          </p:cNvPr>
          <p:cNvSpPr>
            <a:spLocks noChangeArrowheads="1"/>
          </p:cNvSpPr>
          <p:nvPr/>
        </p:nvSpPr>
        <p:spPr bwMode="auto">
          <a:xfrm>
            <a:off x="2913063" y="61642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8132" name="Oval 148">
            <a:extLst>
              <a:ext uri="{FF2B5EF4-FFF2-40B4-BE49-F238E27FC236}">
                <a16:creationId xmlns:a16="http://schemas.microsoft.com/office/drawing/2014/main" id="{0E5429A7-ED1F-131A-BD62-C7D9F540FC2D}"/>
              </a:ext>
            </a:extLst>
          </p:cNvPr>
          <p:cNvSpPr>
            <a:spLocks noChangeArrowheads="1"/>
          </p:cNvSpPr>
          <p:nvPr/>
        </p:nvSpPr>
        <p:spPr bwMode="auto">
          <a:xfrm>
            <a:off x="1258888" y="53006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8133" name="Oval 149">
            <a:extLst>
              <a:ext uri="{FF2B5EF4-FFF2-40B4-BE49-F238E27FC236}">
                <a16:creationId xmlns:a16="http://schemas.microsoft.com/office/drawing/2014/main" id="{D691A544-68B1-D2C1-5E15-9DC6BDACEAE4}"/>
              </a:ext>
            </a:extLst>
          </p:cNvPr>
          <p:cNvSpPr>
            <a:spLocks noChangeArrowheads="1"/>
          </p:cNvSpPr>
          <p:nvPr/>
        </p:nvSpPr>
        <p:spPr bwMode="auto">
          <a:xfrm>
            <a:off x="1041400" y="6235700"/>
            <a:ext cx="647700" cy="504825"/>
          </a:xfrm>
          <a:prstGeom prst="ellipse">
            <a:avLst/>
          </a:pr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PO</a:t>
            </a:r>
            <a:r>
              <a:rPr lang="fr-FR" altLang="fr-FR" baseline="-25000"/>
              <a:t>4</a:t>
            </a:r>
            <a:r>
              <a:rPr lang="fr-FR" altLang="fr-FR" baseline="30000"/>
              <a:t>-</a:t>
            </a:r>
          </a:p>
        </p:txBody>
      </p:sp>
      <p:sp>
        <p:nvSpPr>
          <p:cNvPr id="298134" name="Line 150">
            <a:extLst>
              <a:ext uri="{FF2B5EF4-FFF2-40B4-BE49-F238E27FC236}">
                <a16:creationId xmlns:a16="http://schemas.microsoft.com/office/drawing/2014/main" id="{AAEA6192-5F57-1D54-C284-22D35B2C2642}"/>
              </a:ext>
            </a:extLst>
          </p:cNvPr>
          <p:cNvSpPr>
            <a:spLocks noChangeShapeType="1"/>
          </p:cNvSpPr>
          <p:nvPr/>
        </p:nvSpPr>
        <p:spPr bwMode="auto">
          <a:xfrm>
            <a:off x="4857750" y="765175"/>
            <a:ext cx="1588" cy="60928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135" name="Text Box 151">
            <a:extLst>
              <a:ext uri="{FF2B5EF4-FFF2-40B4-BE49-F238E27FC236}">
                <a16:creationId xmlns:a16="http://schemas.microsoft.com/office/drawing/2014/main" id="{5DA422D4-1EDB-D2A5-072D-B45B6E77B3E2}"/>
              </a:ext>
            </a:extLst>
          </p:cNvPr>
          <p:cNvSpPr txBox="1">
            <a:spLocks noChangeArrowheads="1"/>
          </p:cNvSpPr>
          <p:nvPr/>
        </p:nvSpPr>
        <p:spPr bwMode="auto">
          <a:xfrm>
            <a:off x="4860925" y="3500438"/>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Membrane plasmique</a:t>
            </a:r>
          </a:p>
        </p:txBody>
      </p:sp>
      <p:sp>
        <p:nvSpPr>
          <p:cNvPr id="298136" name="Text Box 152">
            <a:extLst>
              <a:ext uri="{FF2B5EF4-FFF2-40B4-BE49-F238E27FC236}">
                <a16:creationId xmlns:a16="http://schemas.microsoft.com/office/drawing/2014/main" id="{0444CFFA-9438-3252-0BD1-AA17CC6BF1E6}"/>
              </a:ext>
            </a:extLst>
          </p:cNvPr>
          <p:cNvSpPr txBox="1">
            <a:spLocks noChangeArrowheads="1"/>
          </p:cNvSpPr>
          <p:nvPr/>
        </p:nvSpPr>
        <p:spPr bwMode="auto">
          <a:xfrm>
            <a:off x="4787900" y="1412875"/>
            <a:ext cx="2016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Milieu extracellulaire</a:t>
            </a:r>
          </a:p>
        </p:txBody>
      </p:sp>
      <p:sp>
        <p:nvSpPr>
          <p:cNvPr id="298137" name="Text Box 153">
            <a:extLst>
              <a:ext uri="{FF2B5EF4-FFF2-40B4-BE49-F238E27FC236}">
                <a16:creationId xmlns:a16="http://schemas.microsoft.com/office/drawing/2014/main" id="{36399AD5-6140-0746-C55E-CFA558F96AB8}"/>
              </a:ext>
            </a:extLst>
          </p:cNvPr>
          <p:cNvSpPr txBox="1">
            <a:spLocks noChangeArrowheads="1"/>
          </p:cNvSpPr>
          <p:nvPr/>
        </p:nvSpPr>
        <p:spPr bwMode="auto">
          <a:xfrm>
            <a:off x="4787900" y="5175250"/>
            <a:ext cx="2016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Milieu intracellulaire</a:t>
            </a:r>
          </a:p>
        </p:txBody>
      </p:sp>
      <p:sp>
        <p:nvSpPr>
          <p:cNvPr id="298138" name="Rectangle 154">
            <a:extLst>
              <a:ext uri="{FF2B5EF4-FFF2-40B4-BE49-F238E27FC236}">
                <a16:creationId xmlns:a16="http://schemas.microsoft.com/office/drawing/2014/main" id="{56725072-90F1-6AC7-0EA2-81E93D4F2AB9}"/>
              </a:ext>
            </a:extLst>
          </p:cNvPr>
          <p:cNvSpPr>
            <a:spLocks noChangeArrowheads="1"/>
          </p:cNvSpPr>
          <p:nvPr/>
        </p:nvSpPr>
        <p:spPr bwMode="auto">
          <a:xfrm>
            <a:off x="6804025" y="1341438"/>
            <a:ext cx="2266950" cy="790575"/>
          </a:xfrm>
          <a:prstGeom prst="rect">
            <a:avLst/>
          </a:prstGeom>
          <a:solidFill>
            <a:schemeClr val="tx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solidFill>
                  <a:srgbClr val="FFFF00"/>
                </a:solidFill>
              </a:rPr>
              <a:t>6 Na</a:t>
            </a:r>
            <a:r>
              <a:rPr lang="fr-FR" altLang="fr-FR" b="1" baseline="30000">
                <a:solidFill>
                  <a:srgbClr val="FFFF00"/>
                </a:solidFill>
              </a:rPr>
              <a:t>+</a:t>
            </a:r>
            <a:r>
              <a:rPr lang="fr-FR" altLang="fr-FR" b="1">
                <a:solidFill>
                  <a:srgbClr val="FFFF00"/>
                </a:solidFill>
              </a:rPr>
              <a:t>, 3 K</a:t>
            </a:r>
            <a:r>
              <a:rPr lang="fr-FR" altLang="fr-FR" b="1" baseline="30000">
                <a:solidFill>
                  <a:srgbClr val="FFFF00"/>
                </a:solidFill>
              </a:rPr>
              <a:t>+</a:t>
            </a:r>
            <a:r>
              <a:rPr lang="fr-FR" altLang="fr-FR" b="1">
                <a:solidFill>
                  <a:srgbClr val="FFFF00"/>
                </a:solidFill>
              </a:rPr>
              <a:t> et 6 Cl</a:t>
            </a:r>
            <a:r>
              <a:rPr lang="fr-FR" altLang="fr-FR" b="1" baseline="30000">
                <a:solidFill>
                  <a:srgbClr val="FFFF00"/>
                </a:solidFill>
              </a:rPr>
              <a:t>-</a:t>
            </a:r>
          </a:p>
        </p:txBody>
      </p:sp>
      <p:sp>
        <p:nvSpPr>
          <p:cNvPr id="298139" name="Rectangle 155">
            <a:extLst>
              <a:ext uri="{FF2B5EF4-FFF2-40B4-BE49-F238E27FC236}">
                <a16:creationId xmlns:a16="http://schemas.microsoft.com/office/drawing/2014/main" id="{81AF232C-B172-11A9-2F7C-99A15B5ADDB0}"/>
              </a:ext>
            </a:extLst>
          </p:cNvPr>
          <p:cNvSpPr>
            <a:spLocks noChangeArrowheads="1"/>
          </p:cNvSpPr>
          <p:nvPr/>
        </p:nvSpPr>
        <p:spPr bwMode="auto">
          <a:xfrm>
            <a:off x="6804025" y="5230813"/>
            <a:ext cx="2266950" cy="790575"/>
          </a:xfrm>
          <a:prstGeom prst="rect">
            <a:avLst/>
          </a:prstGeom>
          <a:solidFill>
            <a:srgbClr val="000000"/>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b="1">
                <a:solidFill>
                  <a:srgbClr val="FFFF00"/>
                </a:solidFill>
              </a:rPr>
              <a:t>3 K</a:t>
            </a:r>
            <a:r>
              <a:rPr lang="fr-FR" altLang="fr-FR" b="1" baseline="30000">
                <a:solidFill>
                  <a:srgbClr val="FFFF00"/>
                </a:solidFill>
              </a:rPr>
              <a:t>+</a:t>
            </a:r>
            <a:r>
              <a:rPr lang="fr-FR" altLang="fr-FR" b="1">
                <a:solidFill>
                  <a:srgbClr val="FFFF00"/>
                </a:solidFill>
              </a:rPr>
              <a:t> et 6 ions -</a:t>
            </a:r>
          </a:p>
        </p:txBody>
      </p:sp>
      <p:sp>
        <p:nvSpPr>
          <p:cNvPr id="298140" name="AutoShape 156">
            <a:extLst>
              <a:ext uri="{FF2B5EF4-FFF2-40B4-BE49-F238E27FC236}">
                <a16:creationId xmlns:a16="http://schemas.microsoft.com/office/drawing/2014/main" id="{97271EB7-894E-C9ED-7A5C-186F20412A59}"/>
              </a:ext>
            </a:extLst>
          </p:cNvPr>
          <p:cNvSpPr>
            <a:spLocks noChangeArrowheads="1"/>
          </p:cNvSpPr>
          <p:nvPr/>
        </p:nvSpPr>
        <p:spPr bwMode="auto">
          <a:xfrm>
            <a:off x="5148263" y="6021388"/>
            <a:ext cx="360362" cy="719137"/>
          </a:xfrm>
          <a:prstGeom prst="curvedRightArrow">
            <a:avLst>
              <a:gd name="adj1" fmla="val 39912"/>
              <a:gd name="adj2" fmla="val 79824"/>
              <a:gd name="adj3" fmla="val 3333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41" name="Text Box 157">
            <a:extLst>
              <a:ext uri="{FF2B5EF4-FFF2-40B4-BE49-F238E27FC236}">
                <a16:creationId xmlns:a16="http://schemas.microsoft.com/office/drawing/2014/main" id="{D6617DB4-F336-2920-A679-6F277E543FE9}"/>
              </a:ext>
            </a:extLst>
          </p:cNvPr>
          <p:cNvSpPr txBox="1">
            <a:spLocks noChangeArrowheads="1"/>
          </p:cNvSpPr>
          <p:nvPr/>
        </p:nvSpPr>
        <p:spPr bwMode="auto">
          <a:xfrm>
            <a:off x="5580063" y="6308725"/>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- 3</a:t>
            </a:r>
          </a:p>
        </p:txBody>
      </p:sp>
      <p:sp>
        <p:nvSpPr>
          <p:cNvPr id="298142" name="AutoShape 158">
            <a:extLst>
              <a:ext uri="{FF2B5EF4-FFF2-40B4-BE49-F238E27FC236}">
                <a16:creationId xmlns:a16="http://schemas.microsoft.com/office/drawing/2014/main" id="{706CC5F2-6F81-0A0C-5662-2C1EA15829FD}"/>
              </a:ext>
            </a:extLst>
          </p:cNvPr>
          <p:cNvSpPr>
            <a:spLocks noChangeArrowheads="1"/>
          </p:cNvSpPr>
          <p:nvPr/>
        </p:nvSpPr>
        <p:spPr bwMode="auto">
          <a:xfrm>
            <a:off x="5148263" y="2060575"/>
            <a:ext cx="360362" cy="719138"/>
          </a:xfrm>
          <a:prstGeom prst="curvedRightArrow">
            <a:avLst>
              <a:gd name="adj1" fmla="val 39912"/>
              <a:gd name="adj2" fmla="val 79824"/>
              <a:gd name="adj3" fmla="val 3333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43" name="Text Box 159">
            <a:extLst>
              <a:ext uri="{FF2B5EF4-FFF2-40B4-BE49-F238E27FC236}">
                <a16:creationId xmlns:a16="http://schemas.microsoft.com/office/drawing/2014/main" id="{DB5480A6-2447-9007-F7DD-83A909761794}"/>
              </a:ext>
            </a:extLst>
          </p:cNvPr>
          <p:cNvSpPr txBox="1">
            <a:spLocks noChangeArrowheads="1"/>
          </p:cNvSpPr>
          <p:nvPr/>
        </p:nvSpPr>
        <p:spPr bwMode="auto">
          <a:xfrm>
            <a:off x="5580063" y="2347913"/>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+ 3</a:t>
            </a:r>
          </a:p>
        </p:txBody>
      </p:sp>
      <p:sp>
        <p:nvSpPr>
          <p:cNvPr id="298144" name="Oval 160">
            <a:extLst>
              <a:ext uri="{FF2B5EF4-FFF2-40B4-BE49-F238E27FC236}">
                <a16:creationId xmlns:a16="http://schemas.microsoft.com/office/drawing/2014/main" id="{118DF99B-93FB-C661-4032-FEF4484A0CD0}"/>
              </a:ext>
            </a:extLst>
          </p:cNvPr>
          <p:cNvSpPr>
            <a:spLocks noChangeArrowheads="1"/>
          </p:cNvSpPr>
          <p:nvPr/>
        </p:nvSpPr>
        <p:spPr bwMode="auto">
          <a:xfrm>
            <a:off x="2916238" y="4797425"/>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8145" name="Oval 161">
            <a:extLst>
              <a:ext uri="{FF2B5EF4-FFF2-40B4-BE49-F238E27FC236}">
                <a16:creationId xmlns:a16="http://schemas.microsoft.com/office/drawing/2014/main" id="{5C2C55C0-F03A-5831-4AC8-E0DDBDEC556E}"/>
              </a:ext>
            </a:extLst>
          </p:cNvPr>
          <p:cNvSpPr>
            <a:spLocks noChangeArrowheads="1"/>
          </p:cNvSpPr>
          <p:nvPr/>
        </p:nvSpPr>
        <p:spPr bwMode="auto">
          <a:xfrm>
            <a:off x="395288" y="5229225"/>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8146" name="Oval 162">
            <a:extLst>
              <a:ext uri="{FF2B5EF4-FFF2-40B4-BE49-F238E27FC236}">
                <a16:creationId xmlns:a16="http://schemas.microsoft.com/office/drawing/2014/main" id="{5668A6B8-22FB-2535-F4E6-39202BC00355}"/>
              </a:ext>
            </a:extLst>
          </p:cNvPr>
          <p:cNvSpPr>
            <a:spLocks noChangeArrowheads="1"/>
          </p:cNvSpPr>
          <p:nvPr/>
        </p:nvSpPr>
        <p:spPr bwMode="auto">
          <a:xfrm>
            <a:off x="1836738" y="6237288"/>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8147" name="Oval 163">
            <a:extLst>
              <a:ext uri="{FF2B5EF4-FFF2-40B4-BE49-F238E27FC236}">
                <a16:creationId xmlns:a16="http://schemas.microsoft.com/office/drawing/2014/main" id="{9D1E0BF3-C402-0E14-68D8-12D63DEE933B}"/>
              </a:ext>
            </a:extLst>
          </p:cNvPr>
          <p:cNvSpPr>
            <a:spLocks noChangeArrowheads="1"/>
          </p:cNvSpPr>
          <p:nvPr/>
        </p:nvSpPr>
        <p:spPr bwMode="auto">
          <a:xfrm>
            <a:off x="2555875" y="1412875"/>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8148" name="Oval 164">
            <a:extLst>
              <a:ext uri="{FF2B5EF4-FFF2-40B4-BE49-F238E27FC236}">
                <a16:creationId xmlns:a16="http://schemas.microsoft.com/office/drawing/2014/main" id="{FA4C1933-A7A8-D162-D4E6-6BC013A95401}"/>
              </a:ext>
            </a:extLst>
          </p:cNvPr>
          <p:cNvSpPr>
            <a:spLocks noChangeArrowheads="1"/>
          </p:cNvSpPr>
          <p:nvPr/>
        </p:nvSpPr>
        <p:spPr bwMode="auto">
          <a:xfrm>
            <a:off x="2411413" y="2492375"/>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8149" name="Oval 165">
            <a:extLst>
              <a:ext uri="{FF2B5EF4-FFF2-40B4-BE49-F238E27FC236}">
                <a16:creationId xmlns:a16="http://schemas.microsoft.com/office/drawing/2014/main" id="{8B59C975-D501-2A07-1D9A-00A2BA7FA0F6}"/>
              </a:ext>
            </a:extLst>
          </p:cNvPr>
          <p:cNvSpPr>
            <a:spLocks noChangeArrowheads="1"/>
          </p:cNvSpPr>
          <p:nvPr/>
        </p:nvSpPr>
        <p:spPr bwMode="auto">
          <a:xfrm>
            <a:off x="395288" y="2420938"/>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8150" name="AutoShape 166">
            <a:extLst>
              <a:ext uri="{FF2B5EF4-FFF2-40B4-BE49-F238E27FC236}">
                <a16:creationId xmlns:a16="http://schemas.microsoft.com/office/drawing/2014/main" id="{13E7A1C8-4B36-3224-A551-5E228BEA3DDD}"/>
              </a:ext>
            </a:extLst>
          </p:cNvPr>
          <p:cNvSpPr>
            <a:spLocks noChangeArrowheads="1"/>
          </p:cNvSpPr>
          <p:nvPr/>
        </p:nvSpPr>
        <p:spPr bwMode="auto">
          <a:xfrm>
            <a:off x="1547813" y="2924175"/>
            <a:ext cx="431800" cy="1657350"/>
          </a:xfrm>
          <a:prstGeom prst="moon">
            <a:avLst>
              <a:gd name="adj" fmla="val 50000"/>
            </a:avLst>
          </a:prstGeom>
          <a:solidFill>
            <a:srgbClr val="FF0000"/>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51" name="AutoShape 167">
            <a:extLst>
              <a:ext uri="{FF2B5EF4-FFF2-40B4-BE49-F238E27FC236}">
                <a16:creationId xmlns:a16="http://schemas.microsoft.com/office/drawing/2014/main" id="{71E32837-DB16-3BAD-F6E6-64E59AACE6A6}"/>
              </a:ext>
            </a:extLst>
          </p:cNvPr>
          <p:cNvSpPr>
            <a:spLocks noChangeArrowheads="1"/>
          </p:cNvSpPr>
          <p:nvPr/>
        </p:nvSpPr>
        <p:spPr bwMode="auto">
          <a:xfrm flipH="1">
            <a:off x="2268538" y="2924175"/>
            <a:ext cx="431800" cy="1657350"/>
          </a:xfrm>
          <a:prstGeom prst="moon">
            <a:avLst>
              <a:gd name="adj" fmla="val 50000"/>
            </a:avLst>
          </a:prstGeom>
          <a:solidFill>
            <a:srgbClr val="FF0000"/>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8152" name="Rectangle 168">
            <a:extLst>
              <a:ext uri="{FF2B5EF4-FFF2-40B4-BE49-F238E27FC236}">
                <a16:creationId xmlns:a16="http://schemas.microsoft.com/office/drawing/2014/main" id="{EE12F06A-5910-1E1A-DBD4-7B304B276904}"/>
              </a:ext>
            </a:extLst>
          </p:cNvPr>
          <p:cNvSpPr>
            <a:spLocks noChangeArrowheads="1"/>
          </p:cNvSpPr>
          <p:nvPr/>
        </p:nvSpPr>
        <p:spPr bwMode="auto">
          <a:xfrm>
            <a:off x="1042988" y="2565400"/>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8153" name="Line 169">
            <a:extLst>
              <a:ext uri="{FF2B5EF4-FFF2-40B4-BE49-F238E27FC236}">
                <a16:creationId xmlns:a16="http://schemas.microsoft.com/office/drawing/2014/main" id="{4C501B91-EACF-AC34-04C6-C1DD49B5F615}"/>
              </a:ext>
            </a:extLst>
          </p:cNvPr>
          <p:cNvSpPr>
            <a:spLocks noChangeShapeType="1"/>
          </p:cNvSpPr>
          <p:nvPr/>
        </p:nvSpPr>
        <p:spPr bwMode="auto">
          <a:xfrm flipV="1">
            <a:off x="2124075" y="3429000"/>
            <a:ext cx="0" cy="10795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8154" name="Text Box 170">
            <a:extLst>
              <a:ext uri="{FF2B5EF4-FFF2-40B4-BE49-F238E27FC236}">
                <a16:creationId xmlns:a16="http://schemas.microsoft.com/office/drawing/2014/main" id="{2D0ECB61-7164-2E52-2AC0-40AB5CF1C52F}"/>
              </a:ext>
            </a:extLst>
          </p:cNvPr>
          <p:cNvSpPr txBox="1">
            <a:spLocks noChangeArrowheads="1"/>
          </p:cNvSpPr>
          <p:nvPr/>
        </p:nvSpPr>
        <p:spPr bwMode="auto">
          <a:xfrm>
            <a:off x="6443663" y="3284538"/>
            <a:ext cx="2627312" cy="1196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rPr>
              <a:t>Diffusion du potassium (gradient)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7071A461-32B4-95FB-C13B-E5924109D88E}"/>
              </a:ext>
            </a:extLst>
          </p:cNvPr>
          <p:cNvSpPr txBox="1">
            <a:spLocks noChangeArrowheads="1"/>
          </p:cNvSpPr>
          <p:nvPr/>
        </p:nvSpPr>
        <p:spPr bwMode="auto">
          <a:xfrm>
            <a:off x="179388" y="260350"/>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i="1"/>
              <a:t>Plan du cours</a:t>
            </a:r>
          </a:p>
        </p:txBody>
      </p:sp>
      <p:sp>
        <p:nvSpPr>
          <p:cNvPr id="6149" name="Text Box 5">
            <a:extLst>
              <a:ext uri="{FF2B5EF4-FFF2-40B4-BE49-F238E27FC236}">
                <a16:creationId xmlns:a16="http://schemas.microsoft.com/office/drawing/2014/main" id="{D0E39583-8F8E-0A0D-2A3D-EB6CD2C12A60}"/>
              </a:ext>
            </a:extLst>
          </p:cNvPr>
          <p:cNvSpPr txBox="1">
            <a:spLocks noChangeArrowheads="1"/>
          </p:cNvSpPr>
          <p:nvPr/>
        </p:nvSpPr>
        <p:spPr bwMode="auto">
          <a:xfrm>
            <a:off x="0" y="1179513"/>
            <a:ext cx="9144000"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3000" b="1"/>
              <a:t>3. SN et relations avec l’environnement</a:t>
            </a:r>
          </a:p>
          <a:p>
            <a:pPr>
              <a:spcBef>
                <a:spcPct val="50000"/>
              </a:spcBef>
            </a:pPr>
            <a:endParaRPr lang="fr-FR" altLang="fr-FR" sz="3000" b="1"/>
          </a:p>
          <a:p>
            <a:pPr>
              <a:spcBef>
                <a:spcPct val="50000"/>
              </a:spcBef>
            </a:pPr>
            <a:r>
              <a:rPr lang="fr-FR" altLang="fr-FR" sz="2800"/>
              <a:t>3.1. Moelle épinière</a:t>
            </a:r>
          </a:p>
          <a:p>
            <a:pPr>
              <a:spcBef>
                <a:spcPct val="50000"/>
              </a:spcBef>
            </a:pPr>
            <a:r>
              <a:rPr lang="fr-FR" altLang="fr-FR" sz="2800"/>
              <a:t>3.2. Encéphale </a:t>
            </a:r>
          </a:p>
          <a:p>
            <a:pPr lvl="2">
              <a:spcBef>
                <a:spcPct val="50000"/>
              </a:spcBef>
              <a:buFontTx/>
              <a:buChar char="•"/>
            </a:pPr>
            <a:r>
              <a:rPr lang="fr-FR" altLang="fr-FR" sz="2000"/>
              <a:t>Tronc cérébral (bulbe rachidien, noyaux des nerfs crâniens, centres moteurs particuliers, formation réticulée)</a:t>
            </a:r>
          </a:p>
          <a:p>
            <a:pPr lvl="2">
              <a:spcBef>
                <a:spcPct val="50000"/>
              </a:spcBef>
              <a:buFontTx/>
              <a:buChar char="•"/>
            </a:pPr>
            <a:r>
              <a:rPr lang="fr-FR" altLang="fr-FR" sz="2000"/>
              <a:t>Cervelet</a:t>
            </a:r>
          </a:p>
          <a:p>
            <a:pPr lvl="2">
              <a:spcBef>
                <a:spcPct val="50000"/>
              </a:spcBef>
              <a:buFontTx/>
              <a:buChar char="•"/>
            </a:pPr>
            <a:r>
              <a:rPr lang="fr-FR" altLang="fr-FR" sz="2000"/>
              <a:t>Cerveau (hémisphères cérébraux, diencéphale, télencéphale)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a:extLst>
              <a:ext uri="{FF2B5EF4-FFF2-40B4-BE49-F238E27FC236}">
                <a16:creationId xmlns:a16="http://schemas.microsoft.com/office/drawing/2014/main" id="{0710261C-C8C3-8B97-81F4-26340AEA390D}"/>
              </a:ext>
            </a:extLst>
          </p:cNvPr>
          <p:cNvSpPr txBox="1">
            <a:spLocks noChangeArrowheads="1"/>
          </p:cNvSpPr>
          <p:nvPr/>
        </p:nvSpPr>
        <p:spPr bwMode="auto">
          <a:xfrm>
            <a:off x="73025" y="44450"/>
            <a:ext cx="8964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a:t>Cependant, la diffusion du K</a:t>
            </a:r>
            <a:r>
              <a:rPr lang="fr-FR" altLang="fr-FR" sz="2200" baseline="30000"/>
              <a:t>+</a:t>
            </a:r>
            <a:r>
              <a:rPr lang="fr-FR" altLang="fr-FR" sz="2200"/>
              <a:t> ne se fera pas jusqu’à l’équilibre des concentrations de K</a:t>
            </a:r>
            <a:r>
              <a:rPr lang="fr-FR" altLang="fr-FR" sz="2200" baseline="30000"/>
              <a:t>+</a:t>
            </a:r>
            <a:r>
              <a:rPr lang="fr-FR" altLang="fr-FR" sz="2200"/>
              <a:t> de part et d’autre de la membrane (6)</a:t>
            </a:r>
          </a:p>
        </p:txBody>
      </p:sp>
      <p:grpSp>
        <p:nvGrpSpPr>
          <p:cNvPr id="299011" name="Group 3">
            <a:extLst>
              <a:ext uri="{FF2B5EF4-FFF2-40B4-BE49-F238E27FC236}">
                <a16:creationId xmlns:a16="http://schemas.microsoft.com/office/drawing/2014/main" id="{4CB15C5D-477B-3334-0D26-5FA45898DE96}"/>
              </a:ext>
            </a:extLst>
          </p:cNvPr>
          <p:cNvGrpSpPr>
            <a:grpSpLocks/>
          </p:cNvGrpSpPr>
          <p:nvPr/>
        </p:nvGrpSpPr>
        <p:grpSpPr bwMode="auto">
          <a:xfrm>
            <a:off x="682625" y="3141663"/>
            <a:ext cx="142875" cy="1223962"/>
            <a:chOff x="930" y="2886"/>
            <a:chExt cx="90" cy="771"/>
          </a:xfrm>
        </p:grpSpPr>
        <p:sp>
          <p:nvSpPr>
            <p:cNvPr id="299012" name="Oval 4">
              <a:extLst>
                <a:ext uri="{FF2B5EF4-FFF2-40B4-BE49-F238E27FC236}">
                  <a16:creationId xmlns:a16="http://schemas.microsoft.com/office/drawing/2014/main" id="{01A80DAE-1AC1-2263-11CA-84DF8C7F4E6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13" name="Line 5">
              <a:extLst>
                <a:ext uri="{FF2B5EF4-FFF2-40B4-BE49-F238E27FC236}">
                  <a16:creationId xmlns:a16="http://schemas.microsoft.com/office/drawing/2014/main" id="{DEC7D4DD-D9DA-20F2-D062-D63EF7DCE63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14" name="Oval 6">
              <a:extLst>
                <a:ext uri="{FF2B5EF4-FFF2-40B4-BE49-F238E27FC236}">
                  <a16:creationId xmlns:a16="http://schemas.microsoft.com/office/drawing/2014/main" id="{87A2B7DD-681A-568A-BD5E-9945A813EFF6}"/>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15" name="Line 7">
              <a:extLst>
                <a:ext uri="{FF2B5EF4-FFF2-40B4-BE49-F238E27FC236}">
                  <a16:creationId xmlns:a16="http://schemas.microsoft.com/office/drawing/2014/main" id="{AC259098-B0CF-2FE1-AC40-CFC3ECFC022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16" name="Group 8">
            <a:extLst>
              <a:ext uri="{FF2B5EF4-FFF2-40B4-BE49-F238E27FC236}">
                <a16:creationId xmlns:a16="http://schemas.microsoft.com/office/drawing/2014/main" id="{13F79041-34FD-8C1E-CA74-BE0031952502}"/>
              </a:ext>
            </a:extLst>
          </p:cNvPr>
          <p:cNvGrpSpPr>
            <a:grpSpLocks/>
          </p:cNvGrpSpPr>
          <p:nvPr/>
        </p:nvGrpSpPr>
        <p:grpSpPr bwMode="auto">
          <a:xfrm>
            <a:off x="827088" y="3141663"/>
            <a:ext cx="142875" cy="1223962"/>
            <a:chOff x="930" y="2886"/>
            <a:chExt cx="90" cy="771"/>
          </a:xfrm>
        </p:grpSpPr>
        <p:sp>
          <p:nvSpPr>
            <p:cNvPr id="299017" name="Oval 9">
              <a:extLst>
                <a:ext uri="{FF2B5EF4-FFF2-40B4-BE49-F238E27FC236}">
                  <a16:creationId xmlns:a16="http://schemas.microsoft.com/office/drawing/2014/main" id="{9455DD8B-3F6B-E72D-21E2-7EB6E34C8683}"/>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18" name="Line 10">
              <a:extLst>
                <a:ext uri="{FF2B5EF4-FFF2-40B4-BE49-F238E27FC236}">
                  <a16:creationId xmlns:a16="http://schemas.microsoft.com/office/drawing/2014/main" id="{56EA9381-DE86-7201-9EF1-5FE276E926A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19" name="Oval 11">
              <a:extLst>
                <a:ext uri="{FF2B5EF4-FFF2-40B4-BE49-F238E27FC236}">
                  <a16:creationId xmlns:a16="http://schemas.microsoft.com/office/drawing/2014/main" id="{9CF9DEE7-14FC-BFAA-2ED0-DAD390A50FA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20" name="Line 12">
              <a:extLst>
                <a:ext uri="{FF2B5EF4-FFF2-40B4-BE49-F238E27FC236}">
                  <a16:creationId xmlns:a16="http://schemas.microsoft.com/office/drawing/2014/main" id="{A55CC171-674A-A269-C956-1C7EC2FC418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21" name="Group 13">
            <a:extLst>
              <a:ext uri="{FF2B5EF4-FFF2-40B4-BE49-F238E27FC236}">
                <a16:creationId xmlns:a16="http://schemas.microsoft.com/office/drawing/2014/main" id="{01594A2F-035D-C706-2FC6-9558938C8BB6}"/>
              </a:ext>
            </a:extLst>
          </p:cNvPr>
          <p:cNvGrpSpPr>
            <a:grpSpLocks/>
          </p:cNvGrpSpPr>
          <p:nvPr/>
        </p:nvGrpSpPr>
        <p:grpSpPr bwMode="auto">
          <a:xfrm>
            <a:off x="969963" y="3141663"/>
            <a:ext cx="142875" cy="1223962"/>
            <a:chOff x="930" y="2886"/>
            <a:chExt cx="90" cy="771"/>
          </a:xfrm>
        </p:grpSpPr>
        <p:sp>
          <p:nvSpPr>
            <p:cNvPr id="299022" name="Oval 14">
              <a:extLst>
                <a:ext uri="{FF2B5EF4-FFF2-40B4-BE49-F238E27FC236}">
                  <a16:creationId xmlns:a16="http://schemas.microsoft.com/office/drawing/2014/main" id="{A87A30B9-3AD2-A94C-5B02-14E2A8F6241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23" name="Line 15">
              <a:extLst>
                <a:ext uri="{FF2B5EF4-FFF2-40B4-BE49-F238E27FC236}">
                  <a16:creationId xmlns:a16="http://schemas.microsoft.com/office/drawing/2014/main" id="{1691119C-71EB-50BE-90FA-AB6D5FF6C35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24" name="Oval 16">
              <a:extLst>
                <a:ext uri="{FF2B5EF4-FFF2-40B4-BE49-F238E27FC236}">
                  <a16:creationId xmlns:a16="http://schemas.microsoft.com/office/drawing/2014/main" id="{C6AACB5C-CD8C-D555-AB07-8BF3AA0E44F6}"/>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25" name="Line 17">
              <a:extLst>
                <a:ext uri="{FF2B5EF4-FFF2-40B4-BE49-F238E27FC236}">
                  <a16:creationId xmlns:a16="http://schemas.microsoft.com/office/drawing/2014/main" id="{5DCE1060-2AFE-D0A4-04ED-5923F58F8DC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26" name="Group 18">
            <a:extLst>
              <a:ext uri="{FF2B5EF4-FFF2-40B4-BE49-F238E27FC236}">
                <a16:creationId xmlns:a16="http://schemas.microsoft.com/office/drawing/2014/main" id="{4CB98C0E-CD47-B12F-0A34-568D9BEE0342}"/>
              </a:ext>
            </a:extLst>
          </p:cNvPr>
          <p:cNvGrpSpPr>
            <a:grpSpLocks/>
          </p:cNvGrpSpPr>
          <p:nvPr/>
        </p:nvGrpSpPr>
        <p:grpSpPr bwMode="auto">
          <a:xfrm>
            <a:off x="1114425" y="3141663"/>
            <a:ext cx="142875" cy="1223962"/>
            <a:chOff x="930" y="2886"/>
            <a:chExt cx="90" cy="771"/>
          </a:xfrm>
        </p:grpSpPr>
        <p:sp>
          <p:nvSpPr>
            <p:cNvPr id="299027" name="Oval 19">
              <a:extLst>
                <a:ext uri="{FF2B5EF4-FFF2-40B4-BE49-F238E27FC236}">
                  <a16:creationId xmlns:a16="http://schemas.microsoft.com/office/drawing/2014/main" id="{25E15427-5D62-C09F-1E90-CBB11DAFC1C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28" name="Line 20">
              <a:extLst>
                <a:ext uri="{FF2B5EF4-FFF2-40B4-BE49-F238E27FC236}">
                  <a16:creationId xmlns:a16="http://schemas.microsoft.com/office/drawing/2014/main" id="{FE9EEC37-AFD7-3C9E-9548-C53DC68C515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29" name="Oval 21">
              <a:extLst>
                <a:ext uri="{FF2B5EF4-FFF2-40B4-BE49-F238E27FC236}">
                  <a16:creationId xmlns:a16="http://schemas.microsoft.com/office/drawing/2014/main" id="{C985AB76-6981-B98C-9765-F7285919BCC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30" name="Line 22">
              <a:extLst>
                <a:ext uri="{FF2B5EF4-FFF2-40B4-BE49-F238E27FC236}">
                  <a16:creationId xmlns:a16="http://schemas.microsoft.com/office/drawing/2014/main" id="{B48BFEE7-68CA-F90B-B6CC-1C5245CB8CD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31" name="Group 23">
            <a:extLst>
              <a:ext uri="{FF2B5EF4-FFF2-40B4-BE49-F238E27FC236}">
                <a16:creationId xmlns:a16="http://schemas.microsoft.com/office/drawing/2014/main" id="{0DF877A8-7CDD-DD74-01AF-FB8BC16C9795}"/>
              </a:ext>
            </a:extLst>
          </p:cNvPr>
          <p:cNvGrpSpPr>
            <a:grpSpLocks/>
          </p:cNvGrpSpPr>
          <p:nvPr/>
        </p:nvGrpSpPr>
        <p:grpSpPr bwMode="auto">
          <a:xfrm>
            <a:off x="2843213" y="3141663"/>
            <a:ext cx="142875" cy="1223962"/>
            <a:chOff x="930" y="2886"/>
            <a:chExt cx="90" cy="771"/>
          </a:xfrm>
        </p:grpSpPr>
        <p:sp>
          <p:nvSpPr>
            <p:cNvPr id="299032" name="Oval 24">
              <a:extLst>
                <a:ext uri="{FF2B5EF4-FFF2-40B4-BE49-F238E27FC236}">
                  <a16:creationId xmlns:a16="http://schemas.microsoft.com/office/drawing/2014/main" id="{D7796CD7-4ADD-8DDC-B298-C527084A865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33" name="Line 25">
              <a:extLst>
                <a:ext uri="{FF2B5EF4-FFF2-40B4-BE49-F238E27FC236}">
                  <a16:creationId xmlns:a16="http://schemas.microsoft.com/office/drawing/2014/main" id="{87D0730A-0215-4B72-5C1B-2F80FCA52FA2}"/>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34" name="Oval 26">
              <a:extLst>
                <a:ext uri="{FF2B5EF4-FFF2-40B4-BE49-F238E27FC236}">
                  <a16:creationId xmlns:a16="http://schemas.microsoft.com/office/drawing/2014/main" id="{72A5E88C-ECE5-6009-0194-C677F6CACF1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35" name="Line 27">
              <a:extLst>
                <a:ext uri="{FF2B5EF4-FFF2-40B4-BE49-F238E27FC236}">
                  <a16:creationId xmlns:a16="http://schemas.microsoft.com/office/drawing/2014/main" id="{9B3F8AB5-EF61-BAF3-504A-C3411276305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36" name="Group 28">
            <a:extLst>
              <a:ext uri="{FF2B5EF4-FFF2-40B4-BE49-F238E27FC236}">
                <a16:creationId xmlns:a16="http://schemas.microsoft.com/office/drawing/2014/main" id="{1D047E90-C271-CE72-58D6-AD2430305A21}"/>
              </a:ext>
            </a:extLst>
          </p:cNvPr>
          <p:cNvGrpSpPr>
            <a:grpSpLocks/>
          </p:cNvGrpSpPr>
          <p:nvPr/>
        </p:nvGrpSpPr>
        <p:grpSpPr bwMode="auto">
          <a:xfrm>
            <a:off x="2986088" y="3141663"/>
            <a:ext cx="142875" cy="1223962"/>
            <a:chOff x="930" y="2886"/>
            <a:chExt cx="90" cy="771"/>
          </a:xfrm>
        </p:grpSpPr>
        <p:sp>
          <p:nvSpPr>
            <p:cNvPr id="299037" name="Oval 29">
              <a:extLst>
                <a:ext uri="{FF2B5EF4-FFF2-40B4-BE49-F238E27FC236}">
                  <a16:creationId xmlns:a16="http://schemas.microsoft.com/office/drawing/2014/main" id="{32ADD32B-1C98-05D9-D5EF-7E7075A016F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38" name="Line 30">
              <a:extLst>
                <a:ext uri="{FF2B5EF4-FFF2-40B4-BE49-F238E27FC236}">
                  <a16:creationId xmlns:a16="http://schemas.microsoft.com/office/drawing/2014/main" id="{9DFF6998-C4D9-E219-B092-CD7662923E6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39" name="Oval 31">
              <a:extLst>
                <a:ext uri="{FF2B5EF4-FFF2-40B4-BE49-F238E27FC236}">
                  <a16:creationId xmlns:a16="http://schemas.microsoft.com/office/drawing/2014/main" id="{40486266-A5F6-2BBA-7FE7-0E84DE7B41F3}"/>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40" name="Line 32">
              <a:extLst>
                <a:ext uri="{FF2B5EF4-FFF2-40B4-BE49-F238E27FC236}">
                  <a16:creationId xmlns:a16="http://schemas.microsoft.com/office/drawing/2014/main" id="{1040DAE0-08AF-3805-B400-FEA350E708E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41" name="Group 33">
            <a:extLst>
              <a:ext uri="{FF2B5EF4-FFF2-40B4-BE49-F238E27FC236}">
                <a16:creationId xmlns:a16="http://schemas.microsoft.com/office/drawing/2014/main" id="{E0C01BE7-29D7-D0BE-E854-E413BE06D160}"/>
              </a:ext>
            </a:extLst>
          </p:cNvPr>
          <p:cNvGrpSpPr>
            <a:grpSpLocks/>
          </p:cNvGrpSpPr>
          <p:nvPr/>
        </p:nvGrpSpPr>
        <p:grpSpPr bwMode="auto">
          <a:xfrm>
            <a:off x="3130550" y="3141663"/>
            <a:ext cx="142875" cy="1223962"/>
            <a:chOff x="930" y="2886"/>
            <a:chExt cx="90" cy="771"/>
          </a:xfrm>
        </p:grpSpPr>
        <p:sp>
          <p:nvSpPr>
            <p:cNvPr id="299042" name="Oval 34">
              <a:extLst>
                <a:ext uri="{FF2B5EF4-FFF2-40B4-BE49-F238E27FC236}">
                  <a16:creationId xmlns:a16="http://schemas.microsoft.com/office/drawing/2014/main" id="{F2FBECEA-23A4-885B-3300-8CB5E57B417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43" name="Line 35">
              <a:extLst>
                <a:ext uri="{FF2B5EF4-FFF2-40B4-BE49-F238E27FC236}">
                  <a16:creationId xmlns:a16="http://schemas.microsoft.com/office/drawing/2014/main" id="{E0FF095E-8D59-D50B-E92B-C3A0E8B14626}"/>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44" name="Oval 36">
              <a:extLst>
                <a:ext uri="{FF2B5EF4-FFF2-40B4-BE49-F238E27FC236}">
                  <a16:creationId xmlns:a16="http://schemas.microsoft.com/office/drawing/2014/main" id="{4199A0CE-50AD-3EA3-162D-55340BDED07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45" name="Line 37">
              <a:extLst>
                <a:ext uri="{FF2B5EF4-FFF2-40B4-BE49-F238E27FC236}">
                  <a16:creationId xmlns:a16="http://schemas.microsoft.com/office/drawing/2014/main" id="{5B606009-CD1E-869E-7521-2921F150888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46" name="Group 38">
            <a:extLst>
              <a:ext uri="{FF2B5EF4-FFF2-40B4-BE49-F238E27FC236}">
                <a16:creationId xmlns:a16="http://schemas.microsoft.com/office/drawing/2014/main" id="{DB2ABFC6-3E77-844A-9324-5D298B0BE413}"/>
              </a:ext>
            </a:extLst>
          </p:cNvPr>
          <p:cNvGrpSpPr>
            <a:grpSpLocks/>
          </p:cNvGrpSpPr>
          <p:nvPr/>
        </p:nvGrpSpPr>
        <p:grpSpPr bwMode="auto">
          <a:xfrm>
            <a:off x="3275013" y="3141663"/>
            <a:ext cx="142875" cy="1223962"/>
            <a:chOff x="930" y="2886"/>
            <a:chExt cx="90" cy="771"/>
          </a:xfrm>
        </p:grpSpPr>
        <p:sp>
          <p:nvSpPr>
            <p:cNvPr id="299047" name="Oval 39">
              <a:extLst>
                <a:ext uri="{FF2B5EF4-FFF2-40B4-BE49-F238E27FC236}">
                  <a16:creationId xmlns:a16="http://schemas.microsoft.com/office/drawing/2014/main" id="{78B0B2F5-5F89-72F9-61CE-304DE3237A0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48" name="Line 40">
              <a:extLst>
                <a:ext uri="{FF2B5EF4-FFF2-40B4-BE49-F238E27FC236}">
                  <a16:creationId xmlns:a16="http://schemas.microsoft.com/office/drawing/2014/main" id="{93F49470-E7C0-38D0-5326-44B9D74B6F4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49" name="Oval 41">
              <a:extLst>
                <a:ext uri="{FF2B5EF4-FFF2-40B4-BE49-F238E27FC236}">
                  <a16:creationId xmlns:a16="http://schemas.microsoft.com/office/drawing/2014/main" id="{6A018029-4066-E40F-5A75-76DFE71015F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50" name="Line 42">
              <a:extLst>
                <a:ext uri="{FF2B5EF4-FFF2-40B4-BE49-F238E27FC236}">
                  <a16:creationId xmlns:a16="http://schemas.microsoft.com/office/drawing/2014/main" id="{7B4D97D9-F543-AAE2-E180-E8492FDB4CC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51" name="Group 43">
            <a:extLst>
              <a:ext uri="{FF2B5EF4-FFF2-40B4-BE49-F238E27FC236}">
                <a16:creationId xmlns:a16="http://schemas.microsoft.com/office/drawing/2014/main" id="{C4804688-319C-8432-B544-09536953BC72}"/>
              </a:ext>
            </a:extLst>
          </p:cNvPr>
          <p:cNvGrpSpPr>
            <a:grpSpLocks/>
          </p:cNvGrpSpPr>
          <p:nvPr/>
        </p:nvGrpSpPr>
        <p:grpSpPr bwMode="auto">
          <a:xfrm>
            <a:off x="3419475" y="3141663"/>
            <a:ext cx="142875" cy="1223962"/>
            <a:chOff x="930" y="2886"/>
            <a:chExt cx="90" cy="771"/>
          </a:xfrm>
        </p:grpSpPr>
        <p:sp>
          <p:nvSpPr>
            <p:cNvPr id="299052" name="Oval 44">
              <a:extLst>
                <a:ext uri="{FF2B5EF4-FFF2-40B4-BE49-F238E27FC236}">
                  <a16:creationId xmlns:a16="http://schemas.microsoft.com/office/drawing/2014/main" id="{5F6E26EE-A1D3-F209-3C0C-5493D19AC6EB}"/>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53" name="Line 45">
              <a:extLst>
                <a:ext uri="{FF2B5EF4-FFF2-40B4-BE49-F238E27FC236}">
                  <a16:creationId xmlns:a16="http://schemas.microsoft.com/office/drawing/2014/main" id="{782ED5C3-75BE-5DB2-1663-1BF3529B518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54" name="Oval 46">
              <a:extLst>
                <a:ext uri="{FF2B5EF4-FFF2-40B4-BE49-F238E27FC236}">
                  <a16:creationId xmlns:a16="http://schemas.microsoft.com/office/drawing/2014/main" id="{5CA893C4-4B07-2749-B1EC-7AB9EE4361E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55" name="Line 47">
              <a:extLst>
                <a:ext uri="{FF2B5EF4-FFF2-40B4-BE49-F238E27FC236}">
                  <a16:creationId xmlns:a16="http://schemas.microsoft.com/office/drawing/2014/main" id="{C32754E8-9887-460E-B454-6CA3B4578B9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56" name="Group 48">
            <a:extLst>
              <a:ext uri="{FF2B5EF4-FFF2-40B4-BE49-F238E27FC236}">
                <a16:creationId xmlns:a16="http://schemas.microsoft.com/office/drawing/2014/main" id="{DFF8E137-29C1-BF0C-66D9-D28B80C6B626}"/>
              </a:ext>
            </a:extLst>
          </p:cNvPr>
          <p:cNvGrpSpPr>
            <a:grpSpLocks/>
          </p:cNvGrpSpPr>
          <p:nvPr/>
        </p:nvGrpSpPr>
        <p:grpSpPr bwMode="auto">
          <a:xfrm>
            <a:off x="3562350" y="3141663"/>
            <a:ext cx="142875" cy="1223962"/>
            <a:chOff x="930" y="2886"/>
            <a:chExt cx="90" cy="771"/>
          </a:xfrm>
        </p:grpSpPr>
        <p:sp>
          <p:nvSpPr>
            <p:cNvPr id="299057" name="Oval 49">
              <a:extLst>
                <a:ext uri="{FF2B5EF4-FFF2-40B4-BE49-F238E27FC236}">
                  <a16:creationId xmlns:a16="http://schemas.microsoft.com/office/drawing/2014/main" id="{8527130A-E98A-B864-8496-8832A831DD9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58" name="Line 50">
              <a:extLst>
                <a:ext uri="{FF2B5EF4-FFF2-40B4-BE49-F238E27FC236}">
                  <a16:creationId xmlns:a16="http://schemas.microsoft.com/office/drawing/2014/main" id="{950F6C1B-D3BF-28EB-9493-F264EB82F9A6}"/>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59" name="Oval 51">
              <a:extLst>
                <a:ext uri="{FF2B5EF4-FFF2-40B4-BE49-F238E27FC236}">
                  <a16:creationId xmlns:a16="http://schemas.microsoft.com/office/drawing/2014/main" id="{0DCACCDB-5A5A-C16B-85F5-C6D543AD814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60" name="Line 52">
              <a:extLst>
                <a:ext uri="{FF2B5EF4-FFF2-40B4-BE49-F238E27FC236}">
                  <a16:creationId xmlns:a16="http://schemas.microsoft.com/office/drawing/2014/main" id="{27B4259F-12F1-6CA0-4F94-A75A2DA8F79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61" name="Group 53">
            <a:extLst>
              <a:ext uri="{FF2B5EF4-FFF2-40B4-BE49-F238E27FC236}">
                <a16:creationId xmlns:a16="http://schemas.microsoft.com/office/drawing/2014/main" id="{9309F987-1F6C-365A-0346-8884EBE3205A}"/>
              </a:ext>
            </a:extLst>
          </p:cNvPr>
          <p:cNvGrpSpPr>
            <a:grpSpLocks/>
          </p:cNvGrpSpPr>
          <p:nvPr/>
        </p:nvGrpSpPr>
        <p:grpSpPr bwMode="auto">
          <a:xfrm>
            <a:off x="3706813" y="3141663"/>
            <a:ext cx="142875" cy="1223962"/>
            <a:chOff x="930" y="2886"/>
            <a:chExt cx="90" cy="771"/>
          </a:xfrm>
        </p:grpSpPr>
        <p:sp>
          <p:nvSpPr>
            <p:cNvPr id="299062" name="Oval 54">
              <a:extLst>
                <a:ext uri="{FF2B5EF4-FFF2-40B4-BE49-F238E27FC236}">
                  <a16:creationId xmlns:a16="http://schemas.microsoft.com/office/drawing/2014/main" id="{29392A0B-AE51-75B1-B05B-068928E29CD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63" name="Line 55">
              <a:extLst>
                <a:ext uri="{FF2B5EF4-FFF2-40B4-BE49-F238E27FC236}">
                  <a16:creationId xmlns:a16="http://schemas.microsoft.com/office/drawing/2014/main" id="{668C9F69-4002-36EF-E986-2B2FB396749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64" name="Oval 56">
              <a:extLst>
                <a:ext uri="{FF2B5EF4-FFF2-40B4-BE49-F238E27FC236}">
                  <a16:creationId xmlns:a16="http://schemas.microsoft.com/office/drawing/2014/main" id="{F2653D16-B643-18D2-32CA-65786AD16B4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65" name="Line 57">
              <a:extLst>
                <a:ext uri="{FF2B5EF4-FFF2-40B4-BE49-F238E27FC236}">
                  <a16:creationId xmlns:a16="http://schemas.microsoft.com/office/drawing/2014/main" id="{064BF6E6-3347-F70C-6EF2-0BF94371654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66" name="Group 58">
            <a:extLst>
              <a:ext uri="{FF2B5EF4-FFF2-40B4-BE49-F238E27FC236}">
                <a16:creationId xmlns:a16="http://schemas.microsoft.com/office/drawing/2014/main" id="{94140D70-AE07-9C25-7BFA-9F9365894D84}"/>
              </a:ext>
            </a:extLst>
          </p:cNvPr>
          <p:cNvGrpSpPr>
            <a:grpSpLocks/>
          </p:cNvGrpSpPr>
          <p:nvPr/>
        </p:nvGrpSpPr>
        <p:grpSpPr bwMode="auto">
          <a:xfrm>
            <a:off x="3851275" y="3141663"/>
            <a:ext cx="142875" cy="1223962"/>
            <a:chOff x="930" y="2886"/>
            <a:chExt cx="90" cy="771"/>
          </a:xfrm>
        </p:grpSpPr>
        <p:sp>
          <p:nvSpPr>
            <p:cNvPr id="299067" name="Oval 59">
              <a:extLst>
                <a:ext uri="{FF2B5EF4-FFF2-40B4-BE49-F238E27FC236}">
                  <a16:creationId xmlns:a16="http://schemas.microsoft.com/office/drawing/2014/main" id="{FD3DE544-1A45-581B-44E7-1B49353BFD1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68" name="Line 60">
              <a:extLst>
                <a:ext uri="{FF2B5EF4-FFF2-40B4-BE49-F238E27FC236}">
                  <a16:creationId xmlns:a16="http://schemas.microsoft.com/office/drawing/2014/main" id="{4F095516-E1DF-4F6B-4E46-5DAD1B3DD06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69" name="Oval 61">
              <a:extLst>
                <a:ext uri="{FF2B5EF4-FFF2-40B4-BE49-F238E27FC236}">
                  <a16:creationId xmlns:a16="http://schemas.microsoft.com/office/drawing/2014/main" id="{44CBBD11-9230-7A91-65C7-01979262288F}"/>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70" name="Line 62">
              <a:extLst>
                <a:ext uri="{FF2B5EF4-FFF2-40B4-BE49-F238E27FC236}">
                  <a16:creationId xmlns:a16="http://schemas.microsoft.com/office/drawing/2014/main" id="{3C353574-4C3B-7429-A39C-BC2B4AB77CF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71" name="Group 63">
            <a:extLst>
              <a:ext uri="{FF2B5EF4-FFF2-40B4-BE49-F238E27FC236}">
                <a16:creationId xmlns:a16="http://schemas.microsoft.com/office/drawing/2014/main" id="{A42D6740-D72B-B9FA-B228-D2303309673E}"/>
              </a:ext>
            </a:extLst>
          </p:cNvPr>
          <p:cNvGrpSpPr>
            <a:grpSpLocks/>
          </p:cNvGrpSpPr>
          <p:nvPr/>
        </p:nvGrpSpPr>
        <p:grpSpPr bwMode="auto">
          <a:xfrm>
            <a:off x="3994150" y="3141663"/>
            <a:ext cx="142875" cy="1223962"/>
            <a:chOff x="930" y="2886"/>
            <a:chExt cx="90" cy="771"/>
          </a:xfrm>
        </p:grpSpPr>
        <p:sp>
          <p:nvSpPr>
            <p:cNvPr id="299072" name="Oval 64">
              <a:extLst>
                <a:ext uri="{FF2B5EF4-FFF2-40B4-BE49-F238E27FC236}">
                  <a16:creationId xmlns:a16="http://schemas.microsoft.com/office/drawing/2014/main" id="{87D6E201-7467-7A24-9308-53E103723DAB}"/>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73" name="Line 65">
              <a:extLst>
                <a:ext uri="{FF2B5EF4-FFF2-40B4-BE49-F238E27FC236}">
                  <a16:creationId xmlns:a16="http://schemas.microsoft.com/office/drawing/2014/main" id="{DD6536B3-B4A1-7BAC-C749-9361E77451F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74" name="Oval 66">
              <a:extLst>
                <a:ext uri="{FF2B5EF4-FFF2-40B4-BE49-F238E27FC236}">
                  <a16:creationId xmlns:a16="http://schemas.microsoft.com/office/drawing/2014/main" id="{B56098BA-851B-37BF-2B04-52D61A6EDD9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75" name="Line 67">
              <a:extLst>
                <a:ext uri="{FF2B5EF4-FFF2-40B4-BE49-F238E27FC236}">
                  <a16:creationId xmlns:a16="http://schemas.microsoft.com/office/drawing/2014/main" id="{65A5CF3D-26FD-C1EE-DBF0-9681FB1BAA3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76" name="Group 68">
            <a:extLst>
              <a:ext uri="{FF2B5EF4-FFF2-40B4-BE49-F238E27FC236}">
                <a16:creationId xmlns:a16="http://schemas.microsoft.com/office/drawing/2014/main" id="{92EA4CBF-04A3-8659-3F20-64B98BD2EE64}"/>
              </a:ext>
            </a:extLst>
          </p:cNvPr>
          <p:cNvGrpSpPr>
            <a:grpSpLocks/>
          </p:cNvGrpSpPr>
          <p:nvPr/>
        </p:nvGrpSpPr>
        <p:grpSpPr bwMode="auto">
          <a:xfrm>
            <a:off x="4138613" y="3141663"/>
            <a:ext cx="142875" cy="1223962"/>
            <a:chOff x="930" y="2886"/>
            <a:chExt cx="90" cy="771"/>
          </a:xfrm>
        </p:grpSpPr>
        <p:sp>
          <p:nvSpPr>
            <p:cNvPr id="299077" name="Oval 69">
              <a:extLst>
                <a:ext uri="{FF2B5EF4-FFF2-40B4-BE49-F238E27FC236}">
                  <a16:creationId xmlns:a16="http://schemas.microsoft.com/office/drawing/2014/main" id="{4769A4C7-92C4-1004-AC90-BB6823F3C59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78" name="Line 70">
              <a:extLst>
                <a:ext uri="{FF2B5EF4-FFF2-40B4-BE49-F238E27FC236}">
                  <a16:creationId xmlns:a16="http://schemas.microsoft.com/office/drawing/2014/main" id="{1D0D9E47-1C98-869E-7D28-3F842568C37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79" name="Oval 71">
              <a:extLst>
                <a:ext uri="{FF2B5EF4-FFF2-40B4-BE49-F238E27FC236}">
                  <a16:creationId xmlns:a16="http://schemas.microsoft.com/office/drawing/2014/main" id="{E8B6B6F7-2230-8572-3119-53373547E76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80" name="Line 72">
              <a:extLst>
                <a:ext uri="{FF2B5EF4-FFF2-40B4-BE49-F238E27FC236}">
                  <a16:creationId xmlns:a16="http://schemas.microsoft.com/office/drawing/2014/main" id="{D43E76A5-6217-3176-A7C2-24E2DAD89FE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81" name="Group 73">
            <a:extLst>
              <a:ext uri="{FF2B5EF4-FFF2-40B4-BE49-F238E27FC236}">
                <a16:creationId xmlns:a16="http://schemas.microsoft.com/office/drawing/2014/main" id="{C088EAEF-CC8C-BEFF-3DD9-13A5AC069FD8}"/>
              </a:ext>
            </a:extLst>
          </p:cNvPr>
          <p:cNvGrpSpPr>
            <a:grpSpLocks/>
          </p:cNvGrpSpPr>
          <p:nvPr/>
        </p:nvGrpSpPr>
        <p:grpSpPr bwMode="auto">
          <a:xfrm>
            <a:off x="4283075" y="3141663"/>
            <a:ext cx="142875" cy="1223962"/>
            <a:chOff x="930" y="2886"/>
            <a:chExt cx="90" cy="771"/>
          </a:xfrm>
        </p:grpSpPr>
        <p:sp>
          <p:nvSpPr>
            <p:cNvPr id="299082" name="Oval 74">
              <a:extLst>
                <a:ext uri="{FF2B5EF4-FFF2-40B4-BE49-F238E27FC236}">
                  <a16:creationId xmlns:a16="http://schemas.microsoft.com/office/drawing/2014/main" id="{65DBDD1F-0C36-E8D7-7679-CCC93FF9A94B}"/>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83" name="Line 75">
              <a:extLst>
                <a:ext uri="{FF2B5EF4-FFF2-40B4-BE49-F238E27FC236}">
                  <a16:creationId xmlns:a16="http://schemas.microsoft.com/office/drawing/2014/main" id="{443ECB41-414D-D71A-F243-1C9ACA52126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84" name="Oval 76">
              <a:extLst>
                <a:ext uri="{FF2B5EF4-FFF2-40B4-BE49-F238E27FC236}">
                  <a16:creationId xmlns:a16="http://schemas.microsoft.com/office/drawing/2014/main" id="{9F85D102-63E9-B24A-C658-CB1B5026CF3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85" name="Line 77">
              <a:extLst>
                <a:ext uri="{FF2B5EF4-FFF2-40B4-BE49-F238E27FC236}">
                  <a16:creationId xmlns:a16="http://schemas.microsoft.com/office/drawing/2014/main" id="{8EE8A0EA-F072-A972-FAE8-466E6C5C875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86" name="Group 78">
            <a:extLst>
              <a:ext uri="{FF2B5EF4-FFF2-40B4-BE49-F238E27FC236}">
                <a16:creationId xmlns:a16="http://schemas.microsoft.com/office/drawing/2014/main" id="{A147CF63-715F-A11F-EDF6-AC57CF85A976}"/>
              </a:ext>
            </a:extLst>
          </p:cNvPr>
          <p:cNvGrpSpPr>
            <a:grpSpLocks/>
          </p:cNvGrpSpPr>
          <p:nvPr/>
        </p:nvGrpSpPr>
        <p:grpSpPr bwMode="auto">
          <a:xfrm>
            <a:off x="4427538" y="3141663"/>
            <a:ext cx="142875" cy="1223962"/>
            <a:chOff x="930" y="2886"/>
            <a:chExt cx="90" cy="771"/>
          </a:xfrm>
        </p:grpSpPr>
        <p:sp>
          <p:nvSpPr>
            <p:cNvPr id="299087" name="Oval 79">
              <a:extLst>
                <a:ext uri="{FF2B5EF4-FFF2-40B4-BE49-F238E27FC236}">
                  <a16:creationId xmlns:a16="http://schemas.microsoft.com/office/drawing/2014/main" id="{70B2E41A-68DE-3C9F-AD89-70407F1C88B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88" name="Line 80">
              <a:extLst>
                <a:ext uri="{FF2B5EF4-FFF2-40B4-BE49-F238E27FC236}">
                  <a16:creationId xmlns:a16="http://schemas.microsoft.com/office/drawing/2014/main" id="{83E93BBD-4C1D-452A-370A-60887B64B23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89" name="Oval 81">
              <a:extLst>
                <a:ext uri="{FF2B5EF4-FFF2-40B4-BE49-F238E27FC236}">
                  <a16:creationId xmlns:a16="http://schemas.microsoft.com/office/drawing/2014/main" id="{6A51C275-0ECC-C910-70A9-28ED8C2F66E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90" name="Line 82">
              <a:extLst>
                <a:ext uri="{FF2B5EF4-FFF2-40B4-BE49-F238E27FC236}">
                  <a16:creationId xmlns:a16="http://schemas.microsoft.com/office/drawing/2014/main" id="{0625985C-BC66-E087-94B1-374423A3430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91" name="Group 83">
            <a:extLst>
              <a:ext uri="{FF2B5EF4-FFF2-40B4-BE49-F238E27FC236}">
                <a16:creationId xmlns:a16="http://schemas.microsoft.com/office/drawing/2014/main" id="{F96A9F58-F6C4-8373-F953-66C1B184BAEC}"/>
              </a:ext>
            </a:extLst>
          </p:cNvPr>
          <p:cNvGrpSpPr>
            <a:grpSpLocks/>
          </p:cNvGrpSpPr>
          <p:nvPr/>
        </p:nvGrpSpPr>
        <p:grpSpPr bwMode="auto">
          <a:xfrm>
            <a:off x="4570413" y="3141663"/>
            <a:ext cx="142875" cy="1223962"/>
            <a:chOff x="930" y="2886"/>
            <a:chExt cx="90" cy="771"/>
          </a:xfrm>
        </p:grpSpPr>
        <p:sp>
          <p:nvSpPr>
            <p:cNvPr id="299092" name="Oval 84">
              <a:extLst>
                <a:ext uri="{FF2B5EF4-FFF2-40B4-BE49-F238E27FC236}">
                  <a16:creationId xmlns:a16="http://schemas.microsoft.com/office/drawing/2014/main" id="{45FB9EAF-E75F-DB95-1487-C7DE1C8098D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93" name="Line 85">
              <a:extLst>
                <a:ext uri="{FF2B5EF4-FFF2-40B4-BE49-F238E27FC236}">
                  <a16:creationId xmlns:a16="http://schemas.microsoft.com/office/drawing/2014/main" id="{3F084BA2-63F2-EEF3-47CA-7BD2A7DD1D75}"/>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94" name="Oval 86">
              <a:extLst>
                <a:ext uri="{FF2B5EF4-FFF2-40B4-BE49-F238E27FC236}">
                  <a16:creationId xmlns:a16="http://schemas.microsoft.com/office/drawing/2014/main" id="{A70621BC-3A7B-E3B0-6098-EE633711C581}"/>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95" name="Line 87">
              <a:extLst>
                <a:ext uri="{FF2B5EF4-FFF2-40B4-BE49-F238E27FC236}">
                  <a16:creationId xmlns:a16="http://schemas.microsoft.com/office/drawing/2014/main" id="{B6BB3EDE-E359-2F62-535E-67D7A97746A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096" name="Group 88">
            <a:extLst>
              <a:ext uri="{FF2B5EF4-FFF2-40B4-BE49-F238E27FC236}">
                <a16:creationId xmlns:a16="http://schemas.microsoft.com/office/drawing/2014/main" id="{8EED2E21-901E-727D-11B7-969D1D61396F}"/>
              </a:ext>
            </a:extLst>
          </p:cNvPr>
          <p:cNvGrpSpPr>
            <a:grpSpLocks/>
          </p:cNvGrpSpPr>
          <p:nvPr/>
        </p:nvGrpSpPr>
        <p:grpSpPr bwMode="auto">
          <a:xfrm>
            <a:off x="4714875" y="3141663"/>
            <a:ext cx="142875" cy="1223962"/>
            <a:chOff x="930" y="2886"/>
            <a:chExt cx="90" cy="771"/>
          </a:xfrm>
        </p:grpSpPr>
        <p:sp>
          <p:nvSpPr>
            <p:cNvPr id="299097" name="Oval 89">
              <a:extLst>
                <a:ext uri="{FF2B5EF4-FFF2-40B4-BE49-F238E27FC236}">
                  <a16:creationId xmlns:a16="http://schemas.microsoft.com/office/drawing/2014/main" id="{718B9151-A37B-752D-5126-57C266D7E92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098" name="Line 90">
              <a:extLst>
                <a:ext uri="{FF2B5EF4-FFF2-40B4-BE49-F238E27FC236}">
                  <a16:creationId xmlns:a16="http://schemas.microsoft.com/office/drawing/2014/main" id="{FCD33AEB-0657-A1E5-2043-EDD9913EDFC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099" name="Oval 91">
              <a:extLst>
                <a:ext uri="{FF2B5EF4-FFF2-40B4-BE49-F238E27FC236}">
                  <a16:creationId xmlns:a16="http://schemas.microsoft.com/office/drawing/2014/main" id="{C5F77A39-B8A9-9F49-AE93-F3D9A124D781}"/>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00" name="Line 92">
              <a:extLst>
                <a:ext uri="{FF2B5EF4-FFF2-40B4-BE49-F238E27FC236}">
                  <a16:creationId xmlns:a16="http://schemas.microsoft.com/office/drawing/2014/main" id="{F1039E8E-17BD-8668-2542-ECB5FF243EA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101" name="Group 93">
            <a:extLst>
              <a:ext uri="{FF2B5EF4-FFF2-40B4-BE49-F238E27FC236}">
                <a16:creationId xmlns:a16="http://schemas.microsoft.com/office/drawing/2014/main" id="{60F97AAC-2EED-60DA-CE5C-49C7216856F4}"/>
              </a:ext>
            </a:extLst>
          </p:cNvPr>
          <p:cNvGrpSpPr>
            <a:grpSpLocks/>
          </p:cNvGrpSpPr>
          <p:nvPr/>
        </p:nvGrpSpPr>
        <p:grpSpPr bwMode="auto">
          <a:xfrm>
            <a:off x="4859338" y="3140075"/>
            <a:ext cx="142875" cy="1223963"/>
            <a:chOff x="930" y="2886"/>
            <a:chExt cx="90" cy="771"/>
          </a:xfrm>
        </p:grpSpPr>
        <p:sp>
          <p:nvSpPr>
            <p:cNvPr id="299102" name="Oval 94">
              <a:extLst>
                <a:ext uri="{FF2B5EF4-FFF2-40B4-BE49-F238E27FC236}">
                  <a16:creationId xmlns:a16="http://schemas.microsoft.com/office/drawing/2014/main" id="{3EFD5C17-7D9B-D2DA-DF37-953062F831E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03" name="Line 95">
              <a:extLst>
                <a:ext uri="{FF2B5EF4-FFF2-40B4-BE49-F238E27FC236}">
                  <a16:creationId xmlns:a16="http://schemas.microsoft.com/office/drawing/2014/main" id="{545582DF-8BC2-CF0A-78AD-A45260CB079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04" name="Oval 96">
              <a:extLst>
                <a:ext uri="{FF2B5EF4-FFF2-40B4-BE49-F238E27FC236}">
                  <a16:creationId xmlns:a16="http://schemas.microsoft.com/office/drawing/2014/main" id="{A4AE8870-A9E0-81F2-374A-4ADDF1BA525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05" name="Line 97">
              <a:extLst>
                <a:ext uri="{FF2B5EF4-FFF2-40B4-BE49-F238E27FC236}">
                  <a16:creationId xmlns:a16="http://schemas.microsoft.com/office/drawing/2014/main" id="{62ABFDEB-F057-7644-B2D1-EB5DBD470AB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106" name="Group 98">
            <a:extLst>
              <a:ext uri="{FF2B5EF4-FFF2-40B4-BE49-F238E27FC236}">
                <a16:creationId xmlns:a16="http://schemas.microsoft.com/office/drawing/2014/main" id="{6987F9DA-A9CF-1422-6C73-CFB9100476C8}"/>
              </a:ext>
            </a:extLst>
          </p:cNvPr>
          <p:cNvGrpSpPr>
            <a:grpSpLocks/>
          </p:cNvGrpSpPr>
          <p:nvPr/>
        </p:nvGrpSpPr>
        <p:grpSpPr bwMode="auto">
          <a:xfrm>
            <a:off x="1692275" y="3140075"/>
            <a:ext cx="142875" cy="1223963"/>
            <a:chOff x="930" y="2886"/>
            <a:chExt cx="90" cy="771"/>
          </a:xfrm>
        </p:grpSpPr>
        <p:sp>
          <p:nvSpPr>
            <p:cNvPr id="299107" name="Oval 99">
              <a:extLst>
                <a:ext uri="{FF2B5EF4-FFF2-40B4-BE49-F238E27FC236}">
                  <a16:creationId xmlns:a16="http://schemas.microsoft.com/office/drawing/2014/main" id="{9F554820-A2A9-9897-8B6E-1A1AA22897A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08" name="Line 100">
              <a:extLst>
                <a:ext uri="{FF2B5EF4-FFF2-40B4-BE49-F238E27FC236}">
                  <a16:creationId xmlns:a16="http://schemas.microsoft.com/office/drawing/2014/main" id="{F6F5EF7A-8C48-D043-AF49-8D1A199613E6}"/>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09" name="Oval 101">
              <a:extLst>
                <a:ext uri="{FF2B5EF4-FFF2-40B4-BE49-F238E27FC236}">
                  <a16:creationId xmlns:a16="http://schemas.microsoft.com/office/drawing/2014/main" id="{6953F55F-05D8-F95D-CB8E-283E9810F48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10" name="Line 102">
              <a:extLst>
                <a:ext uri="{FF2B5EF4-FFF2-40B4-BE49-F238E27FC236}">
                  <a16:creationId xmlns:a16="http://schemas.microsoft.com/office/drawing/2014/main" id="{B7D9F44D-9F57-0400-9239-C20725DB496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111" name="Group 103">
            <a:extLst>
              <a:ext uri="{FF2B5EF4-FFF2-40B4-BE49-F238E27FC236}">
                <a16:creationId xmlns:a16="http://schemas.microsoft.com/office/drawing/2014/main" id="{C03FC8EE-342F-54AB-3EA5-374E22F4CC15}"/>
              </a:ext>
            </a:extLst>
          </p:cNvPr>
          <p:cNvGrpSpPr>
            <a:grpSpLocks/>
          </p:cNvGrpSpPr>
          <p:nvPr/>
        </p:nvGrpSpPr>
        <p:grpSpPr bwMode="auto">
          <a:xfrm>
            <a:off x="1547813" y="3140075"/>
            <a:ext cx="142875" cy="1223963"/>
            <a:chOff x="930" y="2886"/>
            <a:chExt cx="90" cy="771"/>
          </a:xfrm>
        </p:grpSpPr>
        <p:sp>
          <p:nvSpPr>
            <p:cNvPr id="299112" name="Oval 104">
              <a:extLst>
                <a:ext uri="{FF2B5EF4-FFF2-40B4-BE49-F238E27FC236}">
                  <a16:creationId xmlns:a16="http://schemas.microsoft.com/office/drawing/2014/main" id="{34CB2C20-8453-5FE9-C74F-8C12712E5C9B}"/>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13" name="Line 105">
              <a:extLst>
                <a:ext uri="{FF2B5EF4-FFF2-40B4-BE49-F238E27FC236}">
                  <a16:creationId xmlns:a16="http://schemas.microsoft.com/office/drawing/2014/main" id="{C4FC1741-843B-A709-7BE3-6CE34E875DE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14" name="Oval 106">
              <a:extLst>
                <a:ext uri="{FF2B5EF4-FFF2-40B4-BE49-F238E27FC236}">
                  <a16:creationId xmlns:a16="http://schemas.microsoft.com/office/drawing/2014/main" id="{23E30578-8104-5F73-0109-574DBD5FB251}"/>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15" name="Line 107">
              <a:extLst>
                <a:ext uri="{FF2B5EF4-FFF2-40B4-BE49-F238E27FC236}">
                  <a16:creationId xmlns:a16="http://schemas.microsoft.com/office/drawing/2014/main" id="{1EFA8760-9AC3-D89C-8A62-F1D443FE812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116" name="Group 108">
            <a:extLst>
              <a:ext uri="{FF2B5EF4-FFF2-40B4-BE49-F238E27FC236}">
                <a16:creationId xmlns:a16="http://schemas.microsoft.com/office/drawing/2014/main" id="{5B4F368C-040B-9949-4B4C-D6CE7E73A7E1}"/>
              </a:ext>
            </a:extLst>
          </p:cNvPr>
          <p:cNvGrpSpPr>
            <a:grpSpLocks/>
          </p:cNvGrpSpPr>
          <p:nvPr/>
        </p:nvGrpSpPr>
        <p:grpSpPr bwMode="auto">
          <a:xfrm>
            <a:off x="1403350" y="3140075"/>
            <a:ext cx="142875" cy="1223963"/>
            <a:chOff x="930" y="2886"/>
            <a:chExt cx="90" cy="771"/>
          </a:xfrm>
        </p:grpSpPr>
        <p:sp>
          <p:nvSpPr>
            <p:cNvPr id="299117" name="Oval 109">
              <a:extLst>
                <a:ext uri="{FF2B5EF4-FFF2-40B4-BE49-F238E27FC236}">
                  <a16:creationId xmlns:a16="http://schemas.microsoft.com/office/drawing/2014/main" id="{1BD56C64-B72C-E464-2E44-02922B517E2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18" name="Line 110">
              <a:extLst>
                <a:ext uri="{FF2B5EF4-FFF2-40B4-BE49-F238E27FC236}">
                  <a16:creationId xmlns:a16="http://schemas.microsoft.com/office/drawing/2014/main" id="{C48E4199-1117-BC2E-52C0-775187591F4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19" name="Oval 111">
              <a:extLst>
                <a:ext uri="{FF2B5EF4-FFF2-40B4-BE49-F238E27FC236}">
                  <a16:creationId xmlns:a16="http://schemas.microsoft.com/office/drawing/2014/main" id="{B2D7720D-A4EA-44E0-EF4A-5CC9A705626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20" name="Line 112">
              <a:extLst>
                <a:ext uri="{FF2B5EF4-FFF2-40B4-BE49-F238E27FC236}">
                  <a16:creationId xmlns:a16="http://schemas.microsoft.com/office/drawing/2014/main" id="{F9BB73E2-633A-88DA-9966-1F1963DCAD2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121" name="Group 113">
            <a:extLst>
              <a:ext uri="{FF2B5EF4-FFF2-40B4-BE49-F238E27FC236}">
                <a16:creationId xmlns:a16="http://schemas.microsoft.com/office/drawing/2014/main" id="{C0CA5E30-4638-D989-E3A8-53FFC43092CF}"/>
              </a:ext>
            </a:extLst>
          </p:cNvPr>
          <p:cNvGrpSpPr>
            <a:grpSpLocks/>
          </p:cNvGrpSpPr>
          <p:nvPr/>
        </p:nvGrpSpPr>
        <p:grpSpPr bwMode="auto">
          <a:xfrm>
            <a:off x="1258888" y="3140075"/>
            <a:ext cx="142875" cy="1223963"/>
            <a:chOff x="930" y="2886"/>
            <a:chExt cx="90" cy="771"/>
          </a:xfrm>
        </p:grpSpPr>
        <p:sp>
          <p:nvSpPr>
            <p:cNvPr id="299122" name="Oval 114">
              <a:extLst>
                <a:ext uri="{FF2B5EF4-FFF2-40B4-BE49-F238E27FC236}">
                  <a16:creationId xmlns:a16="http://schemas.microsoft.com/office/drawing/2014/main" id="{EEB38786-2D26-ECAD-2297-1F435DC6218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23" name="Line 115">
              <a:extLst>
                <a:ext uri="{FF2B5EF4-FFF2-40B4-BE49-F238E27FC236}">
                  <a16:creationId xmlns:a16="http://schemas.microsoft.com/office/drawing/2014/main" id="{0BD809EA-58F5-4512-9A5B-2CC9FDA3626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24" name="Oval 116">
              <a:extLst>
                <a:ext uri="{FF2B5EF4-FFF2-40B4-BE49-F238E27FC236}">
                  <a16:creationId xmlns:a16="http://schemas.microsoft.com/office/drawing/2014/main" id="{39CEB23E-36AE-199B-7B9F-F9F4002C0A7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25" name="Line 117">
              <a:extLst>
                <a:ext uri="{FF2B5EF4-FFF2-40B4-BE49-F238E27FC236}">
                  <a16:creationId xmlns:a16="http://schemas.microsoft.com/office/drawing/2014/main" id="{FF81F00F-0048-E143-0269-DFB3BE7CA55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9126" name="Oval 118">
            <a:extLst>
              <a:ext uri="{FF2B5EF4-FFF2-40B4-BE49-F238E27FC236}">
                <a16:creationId xmlns:a16="http://schemas.microsoft.com/office/drawing/2014/main" id="{0DD8C6B8-6D40-4656-B456-CB0D661D5933}"/>
              </a:ext>
            </a:extLst>
          </p:cNvPr>
          <p:cNvSpPr>
            <a:spLocks noChangeArrowheads="1"/>
          </p:cNvSpPr>
          <p:nvPr/>
        </p:nvSpPr>
        <p:spPr bwMode="auto">
          <a:xfrm>
            <a:off x="1041400" y="1412875"/>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9127" name="Rectangle 119">
            <a:extLst>
              <a:ext uri="{FF2B5EF4-FFF2-40B4-BE49-F238E27FC236}">
                <a16:creationId xmlns:a16="http://schemas.microsoft.com/office/drawing/2014/main" id="{6EB2CB6C-D02D-F41C-12F4-54CF860B8512}"/>
              </a:ext>
            </a:extLst>
          </p:cNvPr>
          <p:cNvSpPr>
            <a:spLocks noChangeArrowheads="1"/>
          </p:cNvSpPr>
          <p:nvPr/>
        </p:nvSpPr>
        <p:spPr bwMode="auto">
          <a:xfrm>
            <a:off x="1689100" y="1989138"/>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9128" name="Rectangle 120">
            <a:extLst>
              <a:ext uri="{FF2B5EF4-FFF2-40B4-BE49-F238E27FC236}">
                <a16:creationId xmlns:a16="http://schemas.microsoft.com/office/drawing/2014/main" id="{A7059AC8-52A1-0C6E-3956-E578FEC19796}"/>
              </a:ext>
            </a:extLst>
          </p:cNvPr>
          <p:cNvSpPr>
            <a:spLocks noChangeArrowheads="1"/>
          </p:cNvSpPr>
          <p:nvPr/>
        </p:nvSpPr>
        <p:spPr bwMode="auto">
          <a:xfrm>
            <a:off x="323850" y="1411288"/>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299129" name="Rectangle 121">
            <a:extLst>
              <a:ext uri="{FF2B5EF4-FFF2-40B4-BE49-F238E27FC236}">
                <a16:creationId xmlns:a16="http://schemas.microsoft.com/office/drawing/2014/main" id="{7C660848-1824-F0EE-8EDF-1CA7C8F0753D}"/>
              </a:ext>
            </a:extLst>
          </p:cNvPr>
          <p:cNvSpPr>
            <a:spLocks noChangeArrowheads="1"/>
          </p:cNvSpPr>
          <p:nvPr/>
        </p:nvSpPr>
        <p:spPr bwMode="auto">
          <a:xfrm>
            <a:off x="4210050" y="1339850"/>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grpSp>
        <p:nvGrpSpPr>
          <p:cNvPr id="299130" name="Group 122">
            <a:extLst>
              <a:ext uri="{FF2B5EF4-FFF2-40B4-BE49-F238E27FC236}">
                <a16:creationId xmlns:a16="http://schemas.microsoft.com/office/drawing/2014/main" id="{CA80FF87-478A-7A2F-5E90-863979ECC551}"/>
              </a:ext>
            </a:extLst>
          </p:cNvPr>
          <p:cNvGrpSpPr>
            <a:grpSpLocks/>
          </p:cNvGrpSpPr>
          <p:nvPr/>
        </p:nvGrpSpPr>
        <p:grpSpPr bwMode="auto">
          <a:xfrm>
            <a:off x="538163" y="3140075"/>
            <a:ext cx="142875" cy="1223963"/>
            <a:chOff x="930" y="2886"/>
            <a:chExt cx="90" cy="771"/>
          </a:xfrm>
        </p:grpSpPr>
        <p:sp>
          <p:nvSpPr>
            <p:cNvPr id="299131" name="Oval 123">
              <a:extLst>
                <a:ext uri="{FF2B5EF4-FFF2-40B4-BE49-F238E27FC236}">
                  <a16:creationId xmlns:a16="http://schemas.microsoft.com/office/drawing/2014/main" id="{BC4967E0-A4FC-99AE-F58B-E0E5EBF5304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32" name="Line 124">
              <a:extLst>
                <a:ext uri="{FF2B5EF4-FFF2-40B4-BE49-F238E27FC236}">
                  <a16:creationId xmlns:a16="http://schemas.microsoft.com/office/drawing/2014/main" id="{5D160459-69DF-1D10-C996-1BCB6F321B4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33" name="Oval 125">
              <a:extLst>
                <a:ext uri="{FF2B5EF4-FFF2-40B4-BE49-F238E27FC236}">
                  <a16:creationId xmlns:a16="http://schemas.microsoft.com/office/drawing/2014/main" id="{B452CE46-77BD-7681-F556-E8CC8FCB3B4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34" name="Line 126">
              <a:extLst>
                <a:ext uri="{FF2B5EF4-FFF2-40B4-BE49-F238E27FC236}">
                  <a16:creationId xmlns:a16="http://schemas.microsoft.com/office/drawing/2014/main" id="{869A61EF-9B84-A8AC-8B00-8BC0C2188FD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135" name="Group 127">
            <a:extLst>
              <a:ext uri="{FF2B5EF4-FFF2-40B4-BE49-F238E27FC236}">
                <a16:creationId xmlns:a16="http://schemas.microsoft.com/office/drawing/2014/main" id="{FD957D37-2D96-2939-069D-4F75AD32C95B}"/>
              </a:ext>
            </a:extLst>
          </p:cNvPr>
          <p:cNvGrpSpPr>
            <a:grpSpLocks/>
          </p:cNvGrpSpPr>
          <p:nvPr/>
        </p:nvGrpSpPr>
        <p:grpSpPr bwMode="auto">
          <a:xfrm>
            <a:off x="395288" y="3140075"/>
            <a:ext cx="142875" cy="1223963"/>
            <a:chOff x="930" y="2886"/>
            <a:chExt cx="90" cy="771"/>
          </a:xfrm>
        </p:grpSpPr>
        <p:sp>
          <p:nvSpPr>
            <p:cNvPr id="299136" name="Oval 128">
              <a:extLst>
                <a:ext uri="{FF2B5EF4-FFF2-40B4-BE49-F238E27FC236}">
                  <a16:creationId xmlns:a16="http://schemas.microsoft.com/office/drawing/2014/main" id="{118BC901-A2D8-AEBA-C056-041E73BD5498}"/>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37" name="Line 129">
              <a:extLst>
                <a:ext uri="{FF2B5EF4-FFF2-40B4-BE49-F238E27FC236}">
                  <a16:creationId xmlns:a16="http://schemas.microsoft.com/office/drawing/2014/main" id="{20164B6C-A601-42DD-77E8-08005761F96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38" name="Oval 130">
              <a:extLst>
                <a:ext uri="{FF2B5EF4-FFF2-40B4-BE49-F238E27FC236}">
                  <a16:creationId xmlns:a16="http://schemas.microsoft.com/office/drawing/2014/main" id="{AA510929-B75A-94E6-894A-09628DCF865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39" name="Line 131">
              <a:extLst>
                <a:ext uri="{FF2B5EF4-FFF2-40B4-BE49-F238E27FC236}">
                  <a16:creationId xmlns:a16="http://schemas.microsoft.com/office/drawing/2014/main" id="{AB68F371-D247-A66A-5529-04ECFF99A69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299140" name="Group 132">
            <a:extLst>
              <a:ext uri="{FF2B5EF4-FFF2-40B4-BE49-F238E27FC236}">
                <a16:creationId xmlns:a16="http://schemas.microsoft.com/office/drawing/2014/main" id="{F57E137A-3AED-4E94-0774-808665444663}"/>
              </a:ext>
            </a:extLst>
          </p:cNvPr>
          <p:cNvGrpSpPr>
            <a:grpSpLocks/>
          </p:cNvGrpSpPr>
          <p:nvPr/>
        </p:nvGrpSpPr>
        <p:grpSpPr bwMode="auto">
          <a:xfrm>
            <a:off x="250825" y="3140075"/>
            <a:ext cx="142875" cy="1223963"/>
            <a:chOff x="930" y="2886"/>
            <a:chExt cx="90" cy="771"/>
          </a:xfrm>
        </p:grpSpPr>
        <p:sp>
          <p:nvSpPr>
            <p:cNvPr id="299141" name="Oval 133">
              <a:extLst>
                <a:ext uri="{FF2B5EF4-FFF2-40B4-BE49-F238E27FC236}">
                  <a16:creationId xmlns:a16="http://schemas.microsoft.com/office/drawing/2014/main" id="{49B48E74-DE87-1BA3-A77E-F1ECB0FB109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42" name="Line 134">
              <a:extLst>
                <a:ext uri="{FF2B5EF4-FFF2-40B4-BE49-F238E27FC236}">
                  <a16:creationId xmlns:a16="http://schemas.microsoft.com/office/drawing/2014/main" id="{DE9F50A9-5B2A-A7F5-CCB4-23C361E63D9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43" name="Oval 135">
              <a:extLst>
                <a:ext uri="{FF2B5EF4-FFF2-40B4-BE49-F238E27FC236}">
                  <a16:creationId xmlns:a16="http://schemas.microsoft.com/office/drawing/2014/main" id="{4C52F898-5865-17BD-5CB2-733F0A570AC6}"/>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44" name="Line 136">
              <a:extLst>
                <a:ext uri="{FF2B5EF4-FFF2-40B4-BE49-F238E27FC236}">
                  <a16:creationId xmlns:a16="http://schemas.microsoft.com/office/drawing/2014/main" id="{FFA3A877-5FF7-39A9-9619-C310BBDCE9C2}"/>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9145" name="Rectangle 137">
            <a:extLst>
              <a:ext uri="{FF2B5EF4-FFF2-40B4-BE49-F238E27FC236}">
                <a16:creationId xmlns:a16="http://schemas.microsoft.com/office/drawing/2014/main" id="{4F935FC7-2ABD-0B51-2474-25DDA01089CF}"/>
              </a:ext>
            </a:extLst>
          </p:cNvPr>
          <p:cNvSpPr>
            <a:spLocks noChangeArrowheads="1"/>
          </p:cNvSpPr>
          <p:nvPr/>
        </p:nvSpPr>
        <p:spPr bwMode="auto">
          <a:xfrm>
            <a:off x="2051050" y="3573463"/>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9146" name="Rectangle 138">
            <a:extLst>
              <a:ext uri="{FF2B5EF4-FFF2-40B4-BE49-F238E27FC236}">
                <a16:creationId xmlns:a16="http://schemas.microsoft.com/office/drawing/2014/main" id="{DE9AEB2A-164A-A300-4F12-DAC50E143D8D}"/>
              </a:ext>
            </a:extLst>
          </p:cNvPr>
          <p:cNvSpPr>
            <a:spLocks noChangeArrowheads="1"/>
          </p:cNvSpPr>
          <p:nvPr/>
        </p:nvSpPr>
        <p:spPr bwMode="auto">
          <a:xfrm>
            <a:off x="465138" y="5803900"/>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9147" name="Rectangle 139">
            <a:extLst>
              <a:ext uri="{FF2B5EF4-FFF2-40B4-BE49-F238E27FC236}">
                <a16:creationId xmlns:a16="http://schemas.microsoft.com/office/drawing/2014/main" id="{16FEB679-E63E-C3C6-2330-3972A1FBB29C}"/>
              </a:ext>
            </a:extLst>
          </p:cNvPr>
          <p:cNvSpPr>
            <a:spLocks noChangeArrowheads="1"/>
          </p:cNvSpPr>
          <p:nvPr/>
        </p:nvSpPr>
        <p:spPr bwMode="auto">
          <a:xfrm>
            <a:off x="4067175" y="6164263"/>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9148" name="Oval 140">
            <a:extLst>
              <a:ext uri="{FF2B5EF4-FFF2-40B4-BE49-F238E27FC236}">
                <a16:creationId xmlns:a16="http://schemas.microsoft.com/office/drawing/2014/main" id="{3715117C-39E9-DE5F-D81E-869D4805370B}"/>
              </a:ext>
            </a:extLst>
          </p:cNvPr>
          <p:cNvSpPr>
            <a:spLocks noChangeArrowheads="1"/>
          </p:cNvSpPr>
          <p:nvPr/>
        </p:nvSpPr>
        <p:spPr bwMode="auto">
          <a:xfrm>
            <a:off x="3128963" y="61642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9149" name="Oval 141">
            <a:extLst>
              <a:ext uri="{FF2B5EF4-FFF2-40B4-BE49-F238E27FC236}">
                <a16:creationId xmlns:a16="http://schemas.microsoft.com/office/drawing/2014/main" id="{D13980B9-67FB-E3D2-0A02-262C78D8C6A2}"/>
              </a:ext>
            </a:extLst>
          </p:cNvPr>
          <p:cNvSpPr>
            <a:spLocks noChangeArrowheads="1"/>
          </p:cNvSpPr>
          <p:nvPr/>
        </p:nvSpPr>
        <p:spPr bwMode="auto">
          <a:xfrm>
            <a:off x="1474788" y="53006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9150" name="Oval 142">
            <a:extLst>
              <a:ext uri="{FF2B5EF4-FFF2-40B4-BE49-F238E27FC236}">
                <a16:creationId xmlns:a16="http://schemas.microsoft.com/office/drawing/2014/main" id="{064BB5BA-80B6-0533-BF12-6F778792F421}"/>
              </a:ext>
            </a:extLst>
          </p:cNvPr>
          <p:cNvSpPr>
            <a:spLocks noChangeArrowheads="1"/>
          </p:cNvSpPr>
          <p:nvPr/>
        </p:nvSpPr>
        <p:spPr bwMode="auto">
          <a:xfrm>
            <a:off x="1257300" y="6235700"/>
            <a:ext cx="647700" cy="504825"/>
          </a:xfrm>
          <a:prstGeom prst="ellipse">
            <a:avLst/>
          </a:pr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PO</a:t>
            </a:r>
            <a:r>
              <a:rPr lang="fr-FR" altLang="fr-FR" baseline="-25000"/>
              <a:t>4</a:t>
            </a:r>
            <a:r>
              <a:rPr lang="fr-FR" altLang="fr-FR" baseline="30000"/>
              <a:t>-</a:t>
            </a:r>
          </a:p>
        </p:txBody>
      </p:sp>
      <p:sp>
        <p:nvSpPr>
          <p:cNvPr id="299151" name="Line 143">
            <a:extLst>
              <a:ext uri="{FF2B5EF4-FFF2-40B4-BE49-F238E27FC236}">
                <a16:creationId xmlns:a16="http://schemas.microsoft.com/office/drawing/2014/main" id="{636D07BF-427F-00C5-8241-AE03CCF2C0F2}"/>
              </a:ext>
            </a:extLst>
          </p:cNvPr>
          <p:cNvSpPr>
            <a:spLocks noChangeShapeType="1"/>
          </p:cNvSpPr>
          <p:nvPr/>
        </p:nvSpPr>
        <p:spPr bwMode="auto">
          <a:xfrm>
            <a:off x="5073650" y="765175"/>
            <a:ext cx="1588" cy="60928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52" name="Oval 144">
            <a:extLst>
              <a:ext uri="{FF2B5EF4-FFF2-40B4-BE49-F238E27FC236}">
                <a16:creationId xmlns:a16="http://schemas.microsoft.com/office/drawing/2014/main" id="{4594144E-D6A2-7901-6434-BCA71FEC84D4}"/>
              </a:ext>
            </a:extLst>
          </p:cNvPr>
          <p:cNvSpPr>
            <a:spLocks noChangeArrowheads="1"/>
          </p:cNvSpPr>
          <p:nvPr/>
        </p:nvSpPr>
        <p:spPr bwMode="auto">
          <a:xfrm>
            <a:off x="3132138" y="4797425"/>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9153" name="Oval 145">
            <a:extLst>
              <a:ext uri="{FF2B5EF4-FFF2-40B4-BE49-F238E27FC236}">
                <a16:creationId xmlns:a16="http://schemas.microsoft.com/office/drawing/2014/main" id="{24AF3EAB-B2E1-A439-6F46-3FE85B63E52A}"/>
              </a:ext>
            </a:extLst>
          </p:cNvPr>
          <p:cNvSpPr>
            <a:spLocks noChangeArrowheads="1"/>
          </p:cNvSpPr>
          <p:nvPr/>
        </p:nvSpPr>
        <p:spPr bwMode="auto">
          <a:xfrm>
            <a:off x="611188" y="5229225"/>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9154" name="Oval 146">
            <a:extLst>
              <a:ext uri="{FF2B5EF4-FFF2-40B4-BE49-F238E27FC236}">
                <a16:creationId xmlns:a16="http://schemas.microsoft.com/office/drawing/2014/main" id="{BF2DDEF4-E56B-FF4E-E38E-9DC6B41B11A8}"/>
              </a:ext>
            </a:extLst>
          </p:cNvPr>
          <p:cNvSpPr>
            <a:spLocks noChangeArrowheads="1"/>
          </p:cNvSpPr>
          <p:nvPr/>
        </p:nvSpPr>
        <p:spPr bwMode="auto">
          <a:xfrm>
            <a:off x="2052638" y="6237288"/>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299155" name="Oval 147">
            <a:extLst>
              <a:ext uri="{FF2B5EF4-FFF2-40B4-BE49-F238E27FC236}">
                <a16:creationId xmlns:a16="http://schemas.microsoft.com/office/drawing/2014/main" id="{53AC38FB-2B34-9E25-F98C-DD8206A59770}"/>
              </a:ext>
            </a:extLst>
          </p:cNvPr>
          <p:cNvSpPr>
            <a:spLocks noChangeArrowheads="1"/>
          </p:cNvSpPr>
          <p:nvPr/>
        </p:nvSpPr>
        <p:spPr bwMode="auto">
          <a:xfrm>
            <a:off x="2844800" y="2205038"/>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9156" name="Oval 148">
            <a:extLst>
              <a:ext uri="{FF2B5EF4-FFF2-40B4-BE49-F238E27FC236}">
                <a16:creationId xmlns:a16="http://schemas.microsoft.com/office/drawing/2014/main" id="{E27AE879-8081-594C-AF1F-0298DB4A2432}"/>
              </a:ext>
            </a:extLst>
          </p:cNvPr>
          <p:cNvSpPr>
            <a:spLocks noChangeArrowheads="1"/>
          </p:cNvSpPr>
          <p:nvPr/>
        </p:nvSpPr>
        <p:spPr bwMode="auto">
          <a:xfrm>
            <a:off x="611188" y="2420938"/>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299157" name="AutoShape 149">
            <a:extLst>
              <a:ext uri="{FF2B5EF4-FFF2-40B4-BE49-F238E27FC236}">
                <a16:creationId xmlns:a16="http://schemas.microsoft.com/office/drawing/2014/main" id="{3870465A-65D3-BB25-12F0-6FBE255F3F47}"/>
              </a:ext>
            </a:extLst>
          </p:cNvPr>
          <p:cNvSpPr>
            <a:spLocks noChangeArrowheads="1"/>
          </p:cNvSpPr>
          <p:nvPr/>
        </p:nvSpPr>
        <p:spPr bwMode="auto">
          <a:xfrm>
            <a:off x="1763713" y="2924175"/>
            <a:ext cx="431800" cy="1657350"/>
          </a:xfrm>
          <a:prstGeom prst="moon">
            <a:avLst>
              <a:gd name="adj" fmla="val 50000"/>
            </a:avLst>
          </a:prstGeom>
          <a:solidFill>
            <a:srgbClr val="FF0000"/>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58" name="AutoShape 150">
            <a:extLst>
              <a:ext uri="{FF2B5EF4-FFF2-40B4-BE49-F238E27FC236}">
                <a16:creationId xmlns:a16="http://schemas.microsoft.com/office/drawing/2014/main" id="{38D2F39D-DAFD-0099-2906-395BA46DB973}"/>
              </a:ext>
            </a:extLst>
          </p:cNvPr>
          <p:cNvSpPr>
            <a:spLocks noChangeArrowheads="1"/>
          </p:cNvSpPr>
          <p:nvPr/>
        </p:nvSpPr>
        <p:spPr bwMode="auto">
          <a:xfrm flipH="1">
            <a:off x="2484438" y="2924175"/>
            <a:ext cx="431800" cy="1657350"/>
          </a:xfrm>
          <a:prstGeom prst="moon">
            <a:avLst>
              <a:gd name="adj" fmla="val 50000"/>
            </a:avLst>
          </a:prstGeom>
          <a:solidFill>
            <a:srgbClr val="FF0000"/>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99159" name="Rectangle 151">
            <a:extLst>
              <a:ext uri="{FF2B5EF4-FFF2-40B4-BE49-F238E27FC236}">
                <a16:creationId xmlns:a16="http://schemas.microsoft.com/office/drawing/2014/main" id="{D8861673-19EC-1556-07B0-510F72B540FD}"/>
              </a:ext>
            </a:extLst>
          </p:cNvPr>
          <p:cNvSpPr>
            <a:spLocks noChangeArrowheads="1"/>
          </p:cNvSpPr>
          <p:nvPr/>
        </p:nvSpPr>
        <p:spPr bwMode="auto">
          <a:xfrm>
            <a:off x="3132138" y="1484313"/>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299160" name="Line 152">
            <a:extLst>
              <a:ext uri="{FF2B5EF4-FFF2-40B4-BE49-F238E27FC236}">
                <a16:creationId xmlns:a16="http://schemas.microsoft.com/office/drawing/2014/main" id="{21E4A135-D928-FEF0-CB1B-42EEC3894C1C}"/>
              </a:ext>
            </a:extLst>
          </p:cNvPr>
          <p:cNvSpPr>
            <a:spLocks noChangeShapeType="1"/>
          </p:cNvSpPr>
          <p:nvPr/>
        </p:nvSpPr>
        <p:spPr bwMode="auto">
          <a:xfrm flipV="1">
            <a:off x="2339975" y="2420938"/>
            <a:ext cx="0" cy="10795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61" name="Line 153">
            <a:extLst>
              <a:ext uri="{FF2B5EF4-FFF2-40B4-BE49-F238E27FC236}">
                <a16:creationId xmlns:a16="http://schemas.microsoft.com/office/drawing/2014/main" id="{30211407-9831-47F9-5582-0CBBE420261B}"/>
              </a:ext>
            </a:extLst>
          </p:cNvPr>
          <p:cNvSpPr>
            <a:spLocks noChangeShapeType="1"/>
          </p:cNvSpPr>
          <p:nvPr/>
        </p:nvSpPr>
        <p:spPr bwMode="auto">
          <a:xfrm flipH="1">
            <a:off x="2339975" y="4149725"/>
            <a:ext cx="0" cy="10795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62" name="Text Box 154">
            <a:extLst>
              <a:ext uri="{FF2B5EF4-FFF2-40B4-BE49-F238E27FC236}">
                <a16:creationId xmlns:a16="http://schemas.microsoft.com/office/drawing/2014/main" id="{ABAB5857-12C7-621E-9A87-4C38CC3EEB9B}"/>
              </a:ext>
            </a:extLst>
          </p:cNvPr>
          <p:cNvSpPr txBox="1">
            <a:spLocks noChangeArrowheads="1"/>
          </p:cNvSpPr>
          <p:nvPr/>
        </p:nvSpPr>
        <p:spPr bwMode="auto">
          <a:xfrm>
            <a:off x="3851275" y="2349500"/>
            <a:ext cx="1296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Extérieur</a:t>
            </a:r>
          </a:p>
        </p:txBody>
      </p:sp>
      <p:sp>
        <p:nvSpPr>
          <p:cNvPr id="299163" name="Text Box 155">
            <a:extLst>
              <a:ext uri="{FF2B5EF4-FFF2-40B4-BE49-F238E27FC236}">
                <a16:creationId xmlns:a16="http://schemas.microsoft.com/office/drawing/2014/main" id="{485322B5-CE78-6330-5A3E-FCFAE8866481}"/>
              </a:ext>
            </a:extLst>
          </p:cNvPr>
          <p:cNvSpPr txBox="1">
            <a:spLocks noChangeArrowheads="1"/>
          </p:cNvSpPr>
          <p:nvPr/>
        </p:nvSpPr>
        <p:spPr bwMode="auto">
          <a:xfrm>
            <a:off x="3922713" y="4718050"/>
            <a:ext cx="1296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Intérieur</a:t>
            </a:r>
          </a:p>
        </p:txBody>
      </p:sp>
      <p:sp>
        <p:nvSpPr>
          <p:cNvPr id="299164" name="Text Box 156">
            <a:extLst>
              <a:ext uri="{FF2B5EF4-FFF2-40B4-BE49-F238E27FC236}">
                <a16:creationId xmlns:a16="http://schemas.microsoft.com/office/drawing/2014/main" id="{CB563729-8CB7-9B44-B872-58D2B7943B5E}"/>
              </a:ext>
            </a:extLst>
          </p:cNvPr>
          <p:cNvSpPr txBox="1">
            <a:spLocks noChangeArrowheads="1"/>
          </p:cNvSpPr>
          <p:nvPr/>
        </p:nvSpPr>
        <p:spPr bwMode="auto">
          <a:xfrm>
            <a:off x="5580063" y="2384425"/>
            <a:ext cx="3492500"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solidFill>
                  <a:srgbClr val="0000FF"/>
                </a:solidFill>
              </a:rPr>
              <a:t>Le K+ cherche à diffuser en suivant son gradient de concentration</a:t>
            </a:r>
          </a:p>
        </p:txBody>
      </p:sp>
      <p:sp>
        <p:nvSpPr>
          <p:cNvPr id="299165" name="Text Box 157">
            <a:extLst>
              <a:ext uri="{FF2B5EF4-FFF2-40B4-BE49-F238E27FC236}">
                <a16:creationId xmlns:a16="http://schemas.microsoft.com/office/drawing/2014/main" id="{C5AC34DC-1921-9D60-F8A1-72476296A196}"/>
              </a:ext>
            </a:extLst>
          </p:cNvPr>
          <p:cNvSpPr txBox="1">
            <a:spLocks noChangeArrowheads="1"/>
          </p:cNvSpPr>
          <p:nvPr/>
        </p:nvSpPr>
        <p:spPr bwMode="auto">
          <a:xfrm>
            <a:off x="5580063" y="4076700"/>
            <a:ext cx="3492500" cy="132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solidFill>
                  <a:srgbClr val="0000FF"/>
                </a:solidFill>
              </a:rPr>
              <a:t>Le K+ est attiré par les charges – de l’intérieur et repoussé par les charges + de l’extérieur</a:t>
            </a:r>
          </a:p>
        </p:txBody>
      </p:sp>
      <p:sp>
        <p:nvSpPr>
          <p:cNvPr id="299166" name="Line 158">
            <a:extLst>
              <a:ext uri="{FF2B5EF4-FFF2-40B4-BE49-F238E27FC236}">
                <a16:creationId xmlns:a16="http://schemas.microsoft.com/office/drawing/2014/main" id="{CB0A499A-84FB-3321-EC67-9CAB467ACD71}"/>
              </a:ext>
            </a:extLst>
          </p:cNvPr>
          <p:cNvSpPr>
            <a:spLocks noChangeShapeType="1"/>
          </p:cNvSpPr>
          <p:nvPr/>
        </p:nvSpPr>
        <p:spPr bwMode="auto">
          <a:xfrm flipH="1">
            <a:off x="2484438" y="4724400"/>
            <a:ext cx="295116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67" name="Line 159">
            <a:extLst>
              <a:ext uri="{FF2B5EF4-FFF2-40B4-BE49-F238E27FC236}">
                <a16:creationId xmlns:a16="http://schemas.microsoft.com/office/drawing/2014/main" id="{F49B6FF5-83D1-96A4-F6E8-0926AE190529}"/>
              </a:ext>
            </a:extLst>
          </p:cNvPr>
          <p:cNvSpPr>
            <a:spLocks noChangeShapeType="1"/>
          </p:cNvSpPr>
          <p:nvPr/>
        </p:nvSpPr>
        <p:spPr bwMode="auto">
          <a:xfrm flipH="1">
            <a:off x="2555875" y="2852738"/>
            <a:ext cx="2951163"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9168" name="Text Box 160">
            <a:extLst>
              <a:ext uri="{FF2B5EF4-FFF2-40B4-BE49-F238E27FC236}">
                <a16:creationId xmlns:a16="http://schemas.microsoft.com/office/drawing/2014/main" id="{D93CAE77-3E30-71C6-E1B3-4B5D1E7C9C71}"/>
              </a:ext>
            </a:extLst>
          </p:cNvPr>
          <p:cNvSpPr txBox="1">
            <a:spLocks noChangeArrowheads="1"/>
          </p:cNvSpPr>
          <p:nvPr/>
        </p:nvSpPr>
        <p:spPr bwMode="auto">
          <a:xfrm>
            <a:off x="5616575" y="5886450"/>
            <a:ext cx="3492500" cy="752475"/>
          </a:xfrm>
          <a:prstGeom prst="rect">
            <a:avLst/>
          </a:prstGeom>
          <a:solidFill>
            <a:schemeClr val="tx1"/>
          </a:solidFill>
          <a:ln w="508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solidFill>
                  <a:srgbClr val="FFFF00"/>
                </a:solidFill>
              </a:rPr>
              <a:t>Le gradient électrique qui se forme arrête la diffusion</a:t>
            </a:r>
          </a:p>
        </p:txBody>
      </p:sp>
      <p:sp>
        <p:nvSpPr>
          <p:cNvPr id="299169" name="AutoShape 161">
            <a:extLst>
              <a:ext uri="{FF2B5EF4-FFF2-40B4-BE49-F238E27FC236}">
                <a16:creationId xmlns:a16="http://schemas.microsoft.com/office/drawing/2014/main" id="{7111939F-440E-0C5F-5773-A99FC7299A92}"/>
              </a:ext>
            </a:extLst>
          </p:cNvPr>
          <p:cNvSpPr>
            <a:spLocks noChangeArrowheads="1"/>
          </p:cNvSpPr>
          <p:nvPr/>
        </p:nvSpPr>
        <p:spPr bwMode="auto">
          <a:xfrm>
            <a:off x="5148263" y="5445125"/>
            <a:ext cx="287337" cy="863600"/>
          </a:xfrm>
          <a:prstGeom prst="curvedRightArrow">
            <a:avLst>
              <a:gd name="adj1" fmla="val 60111"/>
              <a:gd name="adj2" fmla="val 120221"/>
              <a:gd name="adj3" fmla="val 33333"/>
            </a:avLst>
          </a:prstGeom>
          <a:solidFill>
            <a:srgbClr val="0000FF"/>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2">
            <a:extLst>
              <a:ext uri="{FF2B5EF4-FFF2-40B4-BE49-F238E27FC236}">
                <a16:creationId xmlns:a16="http://schemas.microsoft.com/office/drawing/2014/main" id="{834643E6-78EC-E8ED-602C-A74D4B7C2502}"/>
              </a:ext>
            </a:extLst>
          </p:cNvPr>
          <p:cNvSpPr txBox="1">
            <a:spLocks noChangeArrowheads="1"/>
          </p:cNvSpPr>
          <p:nvPr/>
        </p:nvSpPr>
        <p:spPr bwMode="auto">
          <a:xfrm>
            <a:off x="73025" y="44450"/>
            <a:ext cx="8964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son potentiel membranaire de repos : </a:t>
            </a:r>
            <a:r>
              <a:rPr lang="fr-FR" altLang="fr-FR" sz="2400" b="1" u="sng"/>
              <a:t>A L’EQUILIBRE</a:t>
            </a:r>
            <a:r>
              <a:rPr lang="fr-FR" altLang="fr-FR" sz="2400"/>
              <a:t> (7)</a:t>
            </a:r>
          </a:p>
        </p:txBody>
      </p:sp>
      <p:grpSp>
        <p:nvGrpSpPr>
          <p:cNvPr id="300035" name="Group 3">
            <a:extLst>
              <a:ext uri="{FF2B5EF4-FFF2-40B4-BE49-F238E27FC236}">
                <a16:creationId xmlns:a16="http://schemas.microsoft.com/office/drawing/2014/main" id="{D74BF736-6089-D9FC-6580-F7A91AB0B809}"/>
              </a:ext>
            </a:extLst>
          </p:cNvPr>
          <p:cNvGrpSpPr>
            <a:grpSpLocks/>
          </p:cNvGrpSpPr>
          <p:nvPr/>
        </p:nvGrpSpPr>
        <p:grpSpPr bwMode="auto">
          <a:xfrm>
            <a:off x="1474788" y="3141663"/>
            <a:ext cx="142875" cy="1223962"/>
            <a:chOff x="930" y="2886"/>
            <a:chExt cx="90" cy="771"/>
          </a:xfrm>
        </p:grpSpPr>
        <p:sp>
          <p:nvSpPr>
            <p:cNvPr id="300036" name="Oval 4">
              <a:extLst>
                <a:ext uri="{FF2B5EF4-FFF2-40B4-BE49-F238E27FC236}">
                  <a16:creationId xmlns:a16="http://schemas.microsoft.com/office/drawing/2014/main" id="{FFECAB3E-9A1B-9E7A-DE77-C3254DC8170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37" name="Line 5">
              <a:extLst>
                <a:ext uri="{FF2B5EF4-FFF2-40B4-BE49-F238E27FC236}">
                  <a16:creationId xmlns:a16="http://schemas.microsoft.com/office/drawing/2014/main" id="{E57D4F8B-7BF0-B8A8-3DDC-81524571DE2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38" name="Oval 6">
              <a:extLst>
                <a:ext uri="{FF2B5EF4-FFF2-40B4-BE49-F238E27FC236}">
                  <a16:creationId xmlns:a16="http://schemas.microsoft.com/office/drawing/2014/main" id="{71585667-0833-4520-3D6C-15CE92F92803}"/>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39" name="Line 7">
              <a:extLst>
                <a:ext uri="{FF2B5EF4-FFF2-40B4-BE49-F238E27FC236}">
                  <a16:creationId xmlns:a16="http://schemas.microsoft.com/office/drawing/2014/main" id="{29B1DF28-CB7A-D64D-64EF-D1F48EF1471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40" name="Group 8">
            <a:extLst>
              <a:ext uri="{FF2B5EF4-FFF2-40B4-BE49-F238E27FC236}">
                <a16:creationId xmlns:a16="http://schemas.microsoft.com/office/drawing/2014/main" id="{BA65FB91-34E6-84D3-9564-638B0CCF651C}"/>
              </a:ext>
            </a:extLst>
          </p:cNvPr>
          <p:cNvGrpSpPr>
            <a:grpSpLocks/>
          </p:cNvGrpSpPr>
          <p:nvPr/>
        </p:nvGrpSpPr>
        <p:grpSpPr bwMode="auto">
          <a:xfrm>
            <a:off x="1619250" y="3141663"/>
            <a:ext cx="142875" cy="1223962"/>
            <a:chOff x="930" y="2886"/>
            <a:chExt cx="90" cy="771"/>
          </a:xfrm>
        </p:grpSpPr>
        <p:sp>
          <p:nvSpPr>
            <p:cNvPr id="300041" name="Oval 9">
              <a:extLst>
                <a:ext uri="{FF2B5EF4-FFF2-40B4-BE49-F238E27FC236}">
                  <a16:creationId xmlns:a16="http://schemas.microsoft.com/office/drawing/2014/main" id="{03BFB386-1D03-19E1-E826-06A52301B6F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42" name="Line 10">
              <a:extLst>
                <a:ext uri="{FF2B5EF4-FFF2-40B4-BE49-F238E27FC236}">
                  <a16:creationId xmlns:a16="http://schemas.microsoft.com/office/drawing/2014/main" id="{F330231C-C74F-7F5F-7118-8FD4AB229E7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43" name="Oval 11">
              <a:extLst>
                <a:ext uri="{FF2B5EF4-FFF2-40B4-BE49-F238E27FC236}">
                  <a16:creationId xmlns:a16="http://schemas.microsoft.com/office/drawing/2014/main" id="{13A1A543-007E-0874-9021-9DECC8F01F8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44" name="Line 12">
              <a:extLst>
                <a:ext uri="{FF2B5EF4-FFF2-40B4-BE49-F238E27FC236}">
                  <a16:creationId xmlns:a16="http://schemas.microsoft.com/office/drawing/2014/main" id="{6DD7C982-D53B-09B1-A8FB-8B2F1883AA4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45" name="Group 13">
            <a:extLst>
              <a:ext uri="{FF2B5EF4-FFF2-40B4-BE49-F238E27FC236}">
                <a16:creationId xmlns:a16="http://schemas.microsoft.com/office/drawing/2014/main" id="{0BEDE3EE-5BB1-4AE6-E61D-ACB353B34333}"/>
              </a:ext>
            </a:extLst>
          </p:cNvPr>
          <p:cNvGrpSpPr>
            <a:grpSpLocks/>
          </p:cNvGrpSpPr>
          <p:nvPr/>
        </p:nvGrpSpPr>
        <p:grpSpPr bwMode="auto">
          <a:xfrm>
            <a:off x="1762125" y="3141663"/>
            <a:ext cx="142875" cy="1223962"/>
            <a:chOff x="930" y="2886"/>
            <a:chExt cx="90" cy="771"/>
          </a:xfrm>
        </p:grpSpPr>
        <p:sp>
          <p:nvSpPr>
            <p:cNvPr id="300046" name="Oval 14">
              <a:extLst>
                <a:ext uri="{FF2B5EF4-FFF2-40B4-BE49-F238E27FC236}">
                  <a16:creationId xmlns:a16="http://schemas.microsoft.com/office/drawing/2014/main" id="{320E586D-990A-9A57-E63D-BF183EF486E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47" name="Line 15">
              <a:extLst>
                <a:ext uri="{FF2B5EF4-FFF2-40B4-BE49-F238E27FC236}">
                  <a16:creationId xmlns:a16="http://schemas.microsoft.com/office/drawing/2014/main" id="{D0894846-69C4-FB88-23E4-CF900AB39B3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48" name="Oval 16">
              <a:extLst>
                <a:ext uri="{FF2B5EF4-FFF2-40B4-BE49-F238E27FC236}">
                  <a16:creationId xmlns:a16="http://schemas.microsoft.com/office/drawing/2014/main" id="{A237BB28-5857-E632-10A2-EA4552CA5B2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49" name="Line 17">
              <a:extLst>
                <a:ext uri="{FF2B5EF4-FFF2-40B4-BE49-F238E27FC236}">
                  <a16:creationId xmlns:a16="http://schemas.microsoft.com/office/drawing/2014/main" id="{1A89A909-81E2-E8B4-7047-D12195588E3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50" name="Group 18">
            <a:extLst>
              <a:ext uri="{FF2B5EF4-FFF2-40B4-BE49-F238E27FC236}">
                <a16:creationId xmlns:a16="http://schemas.microsoft.com/office/drawing/2014/main" id="{28FCE1C5-B765-65AE-B75F-D6043222EE49}"/>
              </a:ext>
            </a:extLst>
          </p:cNvPr>
          <p:cNvGrpSpPr>
            <a:grpSpLocks/>
          </p:cNvGrpSpPr>
          <p:nvPr/>
        </p:nvGrpSpPr>
        <p:grpSpPr bwMode="auto">
          <a:xfrm>
            <a:off x="1906588" y="3141663"/>
            <a:ext cx="142875" cy="1223962"/>
            <a:chOff x="930" y="2886"/>
            <a:chExt cx="90" cy="771"/>
          </a:xfrm>
        </p:grpSpPr>
        <p:sp>
          <p:nvSpPr>
            <p:cNvPr id="300051" name="Oval 19">
              <a:extLst>
                <a:ext uri="{FF2B5EF4-FFF2-40B4-BE49-F238E27FC236}">
                  <a16:creationId xmlns:a16="http://schemas.microsoft.com/office/drawing/2014/main" id="{9E297DBB-C81E-2199-6384-F38E4EF3B8E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52" name="Line 20">
              <a:extLst>
                <a:ext uri="{FF2B5EF4-FFF2-40B4-BE49-F238E27FC236}">
                  <a16:creationId xmlns:a16="http://schemas.microsoft.com/office/drawing/2014/main" id="{25B4B21E-761E-C8E2-8A4A-A81405E7D88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53" name="Oval 21">
              <a:extLst>
                <a:ext uri="{FF2B5EF4-FFF2-40B4-BE49-F238E27FC236}">
                  <a16:creationId xmlns:a16="http://schemas.microsoft.com/office/drawing/2014/main" id="{7D59B3AD-FCEA-4176-495B-6F3DC189978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54" name="Line 22">
              <a:extLst>
                <a:ext uri="{FF2B5EF4-FFF2-40B4-BE49-F238E27FC236}">
                  <a16:creationId xmlns:a16="http://schemas.microsoft.com/office/drawing/2014/main" id="{ED7B2800-F174-5102-5F93-FDFC2AFC327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55" name="Group 23">
            <a:extLst>
              <a:ext uri="{FF2B5EF4-FFF2-40B4-BE49-F238E27FC236}">
                <a16:creationId xmlns:a16="http://schemas.microsoft.com/office/drawing/2014/main" id="{55A5B277-A1D9-92F4-35B6-8926D5630DE6}"/>
              </a:ext>
            </a:extLst>
          </p:cNvPr>
          <p:cNvGrpSpPr>
            <a:grpSpLocks/>
          </p:cNvGrpSpPr>
          <p:nvPr/>
        </p:nvGrpSpPr>
        <p:grpSpPr bwMode="auto">
          <a:xfrm>
            <a:off x="3635375" y="3141663"/>
            <a:ext cx="142875" cy="1223962"/>
            <a:chOff x="930" y="2886"/>
            <a:chExt cx="90" cy="771"/>
          </a:xfrm>
        </p:grpSpPr>
        <p:sp>
          <p:nvSpPr>
            <p:cNvPr id="300056" name="Oval 24">
              <a:extLst>
                <a:ext uri="{FF2B5EF4-FFF2-40B4-BE49-F238E27FC236}">
                  <a16:creationId xmlns:a16="http://schemas.microsoft.com/office/drawing/2014/main" id="{1941C99C-EB41-2AE6-4180-8FE437010D0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57" name="Line 25">
              <a:extLst>
                <a:ext uri="{FF2B5EF4-FFF2-40B4-BE49-F238E27FC236}">
                  <a16:creationId xmlns:a16="http://schemas.microsoft.com/office/drawing/2014/main" id="{8E3A53EA-4156-E8FE-8209-270720F13CF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58" name="Oval 26">
              <a:extLst>
                <a:ext uri="{FF2B5EF4-FFF2-40B4-BE49-F238E27FC236}">
                  <a16:creationId xmlns:a16="http://schemas.microsoft.com/office/drawing/2014/main" id="{7FB95500-F4B5-8BFA-73F7-C102A336E38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59" name="Line 27">
              <a:extLst>
                <a:ext uri="{FF2B5EF4-FFF2-40B4-BE49-F238E27FC236}">
                  <a16:creationId xmlns:a16="http://schemas.microsoft.com/office/drawing/2014/main" id="{D8D048E6-0FFE-BCA9-EE82-456652EE7C1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60" name="Group 28">
            <a:extLst>
              <a:ext uri="{FF2B5EF4-FFF2-40B4-BE49-F238E27FC236}">
                <a16:creationId xmlns:a16="http://schemas.microsoft.com/office/drawing/2014/main" id="{44B25F19-F1C8-52AD-3EBD-4E4A649D701B}"/>
              </a:ext>
            </a:extLst>
          </p:cNvPr>
          <p:cNvGrpSpPr>
            <a:grpSpLocks/>
          </p:cNvGrpSpPr>
          <p:nvPr/>
        </p:nvGrpSpPr>
        <p:grpSpPr bwMode="auto">
          <a:xfrm>
            <a:off x="3778250" y="3141663"/>
            <a:ext cx="142875" cy="1223962"/>
            <a:chOff x="930" y="2886"/>
            <a:chExt cx="90" cy="771"/>
          </a:xfrm>
        </p:grpSpPr>
        <p:sp>
          <p:nvSpPr>
            <p:cNvPr id="300061" name="Oval 29">
              <a:extLst>
                <a:ext uri="{FF2B5EF4-FFF2-40B4-BE49-F238E27FC236}">
                  <a16:creationId xmlns:a16="http://schemas.microsoft.com/office/drawing/2014/main" id="{632E6DAE-6BB4-B01A-BC2A-27122FE5D42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62" name="Line 30">
              <a:extLst>
                <a:ext uri="{FF2B5EF4-FFF2-40B4-BE49-F238E27FC236}">
                  <a16:creationId xmlns:a16="http://schemas.microsoft.com/office/drawing/2014/main" id="{548A4058-63B0-BCDF-D86D-EECE971069A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63" name="Oval 31">
              <a:extLst>
                <a:ext uri="{FF2B5EF4-FFF2-40B4-BE49-F238E27FC236}">
                  <a16:creationId xmlns:a16="http://schemas.microsoft.com/office/drawing/2014/main" id="{5B3C43B3-EBEE-F4AD-BC15-025EA446450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64" name="Line 32">
              <a:extLst>
                <a:ext uri="{FF2B5EF4-FFF2-40B4-BE49-F238E27FC236}">
                  <a16:creationId xmlns:a16="http://schemas.microsoft.com/office/drawing/2014/main" id="{FC1A5830-03DD-8E58-B7F3-43DB640FB4E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65" name="Group 33">
            <a:extLst>
              <a:ext uri="{FF2B5EF4-FFF2-40B4-BE49-F238E27FC236}">
                <a16:creationId xmlns:a16="http://schemas.microsoft.com/office/drawing/2014/main" id="{43A21B57-7E1C-EE38-001D-BBDAF4A45668}"/>
              </a:ext>
            </a:extLst>
          </p:cNvPr>
          <p:cNvGrpSpPr>
            <a:grpSpLocks/>
          </p:cNvGrpSpPr>
          <p:nvPr/>
        </p:nvGrpSpPr>
        <p:grpSpPr bwMode="auto">
          <a:xfrm>
            <a:off x="3922713" y="3141663"/>
            <a:ext cx="142875" cy="1223962"/>
            <a:chOff x="930" y="2886"/>
            <a:chExt cx="90" cy="771"/>
          </a:xfrm>
        </p:grpSpPr>
        <p:sp>
          <p:nvSpPr>
            <p:cNvPr id="300066" name="Oval 34">
              <a:extLst>
                <a:ext uri="{FF2B5EF4-FFF2-40B4-BE49-F238E27FC236}">
                  <a16:creationId xmlns:a16="http://schemas.microsoft.com/office/drawing/2014/main" id="{12049F66-7938-694E-FF92-BB25DF9C2F4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67" name="Line 35">
              <a:extLst>
                <a:ext uri="{FF2B5EF4-FFF2-40B4-BE49-F238E27FC236}">
                  <a16:creationId xmlns:a16="http://schemas.microsoft.com/office/drawing/2014/main" id="{98C87688-123C-7AF1-B12B-9D9ABEACC54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68" name="Oval 36">
              <a:extLst>
                <a:ext uri="{FF2B5EF4-FFF2-40B4-BE49-F238E27FC236}">
                  <a16:creationId xmlns:a16="http://schemas.microsoft.com/office/drawing/2014/main" id="{F08F7CC2-3496-19FA-4157-DB0E10D701A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69" name="Line 37">
              <a:extLst>
                <a:ext uri="{FF2B5EF4-FFF2-40B4-BE49-F238E27FC236}">
                  <a16:creationId xmlns:a16="http://schemas.microsoft.com/office/drawing/2014/main" id="{CBFCC6BD-5B4D-9AA5-A1C4-E63948885C6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70" name="Group 38">
            <a:extLst>
              <a:ext uri="{FF2B5EF4-FFF2-40B4-BE49-F238E27FC236}">
                <a16:creationId xmlns:a16="http://schemas.microsoft.com/office/drawing/2014/main" id="{E35C6A3E-4627-3637-3D91-946F333E4E8D}"/>
              </a:ext>
            </a:extLst>
          </p:cNvPr>
          <p:cNvGrpSpPr>
            <a:grpSpLocks/>
          </p:cNvGrpSpPr>
          <p:nvPr/>
        </p:nvGrpSpPr>
        <p:grpSpPr bwMode="auto">
          <a:xfrm>
            <a:off x="4067175" y="3141663"/>
            <a:ext cx="142875" cy="1223962"/>
            <a:chOff x="930" y="2886"/>
            <a:chExt cx="90" cy="771"/>
          </a:xfrm>
        </p:grpSpPr>
        <p:sp>
          <p:nvSpPr>
            <p:cNvPr id="300071" name="Oval 39">
              <a:extLst>
                <a:ext uri="{FF2B5EF4-FFF2-40B4-BE49-F238E27FC236}">
                  <a16:creationId xmlns:a16="http://schemas.microsoft.com/office/drawing/2014/main" id="{51D44199-0D14-20D2-C151-0C987513767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72" name="Line 40">
              <a:extLst>
                <a:ext uri="{FF2B5EF4-FFF2-40B4-BE49-F238E27FC236}">
                  <a16:creationId xmlns:a16="http://schemas.microsoft.com/office/drawing/2014/main" id="{7C10C078-04F1-C597-9BD6-E0BC06AB665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73" name="Oval 41">
              <a:extLst>
                <a:ext uri="{FF2B5EF4-FFF2-40B4-BE49-F238E27FC236}">
                  <a16:creationId xmlns:a16="http://schemas.microsoft.com/office/drawing/2014/main" id="{45BA2407-7380-490E-6325-7590554E524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74" name="Line 42">
              <a:extLst>
                <a:ext uri="{FF2B5EF4-FFF2-40B4-BE49-F238E27FC236}">
                  <a16:creationId xmlns:a16="http://schemas.microsoft.com/office/drawing/2014/main" id="{CD8E7B8D-22AA-74CD-BD3E-6B5FAD225C1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75" name="Group 43">
            <a:extLst>
              <a:ext uri="{FF2B5EF4-FFF2-40B4-BE49-F238E27FC236}">
                <a16:creationId xmlns:a16="http://schemas.microsoft.com/office/drawing/2014/main" id="{E39183EF-9450-7D0E-A3F6-7816CAFC5AB0}"/>
              </a:ext>
            </a:extLst>
          </p:cNvPr>
          <p:cNvGrpSpPr>
            <a:grpSpLocks/>
          </p:cNvGrpSpPr>
          <p:nvPr/>
        </p:nvGrpSpPr>
        <p:grpSpPr bwMode="auto">
          <a:xfrm>
            <a:off x="4211638" y="3141663"/>
            <a:ext cx="142875" cy="1223962"/>
            <a:chOff x="930" y="2886"/>
            <a:chExt cx="90" cy="771"/>
          </a:xfrm>
        </p:grpSpPr>
        <p:sp>
          <p:nvSpPr>
            <p:cNvPr id="300076" name="Oval 44">
              <a:extLst>
                <a:ext uri="{FF2B5EF4-FFF2-40B4-BE49-F238E27FC236}">
                  <a16:creationId xmlns:a16="http://schemas.microsoft.com/office/drawing/2014/main" id="{DD54FA26-6DB3-53BD-284A-AF595B7A653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77" name="Line 45">
              <a:extLst>
                <a:ext uri="{FF2B5EF4-FFF2-40B4-BE49-F238E27FC236}">
                  <a16:creationId xmlns:a16="http://schemas.microsoft.com/office/drawing/2014/main" id="{4B73667D-DF7B-0C15-9626-3EB026B51A0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78" name="Oval 46">
              <a:extLst>
                <a:ext uri="{FF2B5EF4-FFF2-40B4-BE49-F238E27FC236}">
                  <a16:creationId xmlns:a16="http://schemas.microsoft.com/office/drawing/2014/main" id="{0436BC29-608F-64A2-631F-6533DAB7B7BF}"/>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79" name="Line 47">
              <a:extLst>
                <a:ext uri="{FF2B5EF4-FFF2-40B4-BE49-F238E27FC236}">
                  <a16:creationId xmlns:a16="http://schemas.microsoft.com/office/drawing/2014/main" id="{666A2CAD-862D-E4DF-C77A-0A34DFB5211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80" name="Group 48">
            <a:extLst>
              <a:ext uri="{FF2B5EF4-FFF2-40B4-BE49-F238E27FC236}">
                <a16:creationId xmlns:a16="http://schemas.microsoft.com/office/drawing/2014/main" id="{571B6BD7-856D-6513-C5E9-CCE44E246049}"/>
              </a:ext>
            </a:extLst>
          </p:cNvPr>
          <p:cNvGrpSpPr>
            <a:grpSpLocks/>
          </p:cNvGrpSpPr>
          <p:nvPr/>
        </p:nvGrpSpPr>
        <p:grpSpPr bwMode="auto">
          <a:xfrm>
            <a:off x="4354513" y="3141663"/>
            <a:ext cx="142875" cy="1223962"/>
            <a:chOff x="930" y="2886"/>
            <a:chExt cx="90" cy="771"/>
          </a:xfrm>
        </p:grpSpPr>
        <p:sp>
          <p:nvSpPr>
            <p:cNvPr id="300081" name="Oval 49">
              <a:extLst>
                <a:ext uri="{FF2B5EF4-FFF2-40B4-BE49-F238E27FC236}">
                  <a16:creationId xmlns:a16="http://schemas.microsoft.com/office/drawing/2014/main" id="{4C0DDC87-E3A3-1EFE-BC94-F32908C977E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82" name="Line 50">
              <a:extLst>
                <a:ext uri="{FF2B5EF4-FFF2-40B4-BE49-F238E27FC236}">
                  <a16:creationId xmlns:a16="http://schemas.microsoft.com/office/drawing/2014/main" id="{A850BCBE-DF30-9CE1-8E25-13F2C78A853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83" name="Oval 51">
              <a:extLst>
                <a:ext uri="{FF2B5EF4-FFF2-40B4-BE49-F238E27FC236}">
                  <a16:creationId xmlns:a16="http://schemas.microsoft.com/office/drawing/2014/main" id="{7D24D54E-5312-9179-D1DE-411AA928B10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84" name="Line 52">
              <a:extLst>
                <a:ext uri="{FF2B5EF4-FFF2-40B4-BE49-F238E27FC236}">
                  <a16:creationId xmlns:a16="http://schemas.microsoft.com/office/drawing/2014/main" id="{436CA6F4-AE8E-F760-A151-9C124F4FAB0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85" name="Group 53">
            <a:extLst>
              <a:ext uri="{FF2B5EF4-FFF2-40B4-BE49-F238E27FC236}">
                <a16:creationId xmlns:a16="http://schemas.microsoft.com/office/drawing/2014/main" id="{3EE002E7-D51F-8552-F86B-B0172DEF00FA}"/>
              </a:ext>
            </a:extLst>
          </p:cNvPr>
          <p:cNvGrpSpPr>
            <a:grpSpLocks/>
          </p:cNvGrpSpPr>
          <p:nvPr/>
        </p:nvGrpSpPr>
        <p:grpSpPr bwMode="auto">
          <a:xfrm>
            <a:off x="4498975" y="3141663"/>
            <a:ext cx="142875" cy="1223962"/>
            <a:chOff x="930" y="2886"/>
            <a:chExt cx="90" cy="771"/>
          </a:xfrm>
        </p:grpSpPr>
        <p:sp>
          <p:nvSpPr>
            <p:cNvPr id="300086" name="Oval 54">
              <a:extLst>
                <a:ext uri="{FF2B5EF4-FFF2-40B4-BE49-F238E27FC236}">
                  <a16:creationId xmlns:a16="http://schemas.microsoft.com/office/drawing/2014/main" id="{205AE0EE-0988-A52B-3032-36542EEFB33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87" name="Line 55">
              <a:extLst>
                <a:ext uri="{FF2B5EF4-FFF2-40B4-BE49-F238E27FC236}">
                  <a16:creationId xmlns:a16="http://schemas.microsoft.com/office/drawing/2014/main" id="{57357029-1D0A-3EF5-32B2-287ECD2F00D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88" name="Oval 56">
              <a:extLst>
                <a:ext uri="{FF2B5EF4-FFF2-40B4-BE49-F238E27FC236}">
                  <a16:creationId xmlns:a16="http://schemas.microsoft.com/office/drawing/2014/main" id="{D68D56B8-85C6-9DC6-150B-75A19A8F055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89" name="Line 57">
              <a:extLst>
                <a:ext uri="{FF2B5EF4-FFF2-40B4-BE49-F238E27FC236}">
                  <a16:creationId xmlns:a16="http://schemas.microsoft.com/office/drawing/2014/main" id="{9535BD15-DDE4-937F-5BD1-75031282891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90" name="Group 58">
            <a:extLst>
              <a:ext uri="{FF2B5EF4-FFF2-40B4-BE49-F238E27FC236}">
                <a16:creationId xmlns:a16="http://schemas.microsoft.com/office/drawing/2014/main" id="{A028FFB1-F63C-2735-8AFF-A3A80B54A049}"/>
              </a:ext>
            </a:extLst>
          </p:cNvPr>
          <p:cNvGrpSpPr>
            <a:grpSpLocks/>
          </p:cNvGrpSpPr>
          <p:nvPr/>
        </p:nvGrpSpPr>
        <p:grpSpPr bwMode="auto">
          <a:xfrm>
            <a:off x="4643438" y="3141663"/>
            <a:ext cx="142875" cy="1223962"/>
            <a:chOff x="930" y="2886"/>
            <a:chExt cx="90" cy="771"/>
          </a:xfrm>
        </p:grpSpPr>
        <p:sp>
          <p:nvSpPr>
            <p:cNvPr id="300091" name="Oval 59">
              <a:extLst>
                <a:ext uri="{FF2B5EF4-FFF2-40B4-BE49-F238E27FC236}">
                  <a16:creationId xmlns:a16="http://schemas.microsoft.com/office/drawing/2014/main" id="{E54BD8C1-F519-6C4D-6D27-FD09E0E497F8}"/>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92" name="Line 60">
              <a:extLst>
                <a:ext uri="{FF2B5EF4-FFF2-40B4-BE49-F238E27FC236}">
                  <a16:creationId xmlns:a16="http://schemas.microsoft.com/office/drawing/2014/main" id="{2004FC28-1745-EE61-2B81-3A863F86028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93" name="Oval 61">
              <a:extLst>
                <a:ext uri="{FF2B5EF4-FFF2-40B4-BE49-F238E27FC236}">
                  <a16:creationId xmlns:a16="http://schemas.microsoft.com/office/drawing/2014/main" id="{1CF03DF0-CDAD-B1FA-D07F-C7105B1B1CA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94" name="Line 62">
              <a:extLst>
                <a:ext uri="{FF2B5EF4-FFF2-40B4-BE49-F238E27FC236}">
                  <a16:creationId xmlns:a16="http://schemas.microsoft.com/office/drawing/2014/main" id="{3BBDE751-D4F2-20DB-0FA1-EFF53B153DE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095" name="Group 63">
            <a:extLst>
              <a:ext uri="{FF2B5EF4-FFF2-40B4-BE49-F238E27FC236}">
                <a16:creationId xmlns:a16="http://schemas.microsoft.com/office/drawing/2014/main" id="{571523FA-3F8F-29B1-4326-D5DE51364BB5}"/>
              </a:ext>
            </a:extLst>
          </p:cNvPr>
          <p:cNvGrpSpPr>
            <a:grpSpLocks/>
          </p:cNvGrpSpPr>
          <p:nvPr/>
        </p:nvGrpSpPr>
        <p:grpSpPr bwMode="auto">
          <a:xfrm>
            <a:off x="4786313" y="3141663"/>
            <a:ext cx="142875" cy="1223962"/>
            <a:chOff x="930" y="2886"/>
            <a:chExt cx="90" cy="771"/>
          </a:xfrm>
        </p:grpSpPr>
        <p:sp>
          <p:nvSpPr>
            <p:cNvPr id="300096" name="Oval 64">
              <a:extLst>
                <a:ext uri="{FF2B5EF4-FFF2-40B4-BE49-F238E27FC236}">
                  <a16:creationId xmlns:a16="http://schemas.microsoft.com/office/drawing/2014/main" id="{75EA8A6C-CD97-EAA8-5F35-1FE40148CCF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97" name="Line 65">
              <a:extLst>
                <a:ext uri="{FF2B5EF4-FFF2-40B4-BE49-F238E27FC236}">
                  <a16:creationId xmlns:a16="http://schemas.microsoft.com/office/drawing/2014/main" id="{28A9A65F-B115-1371-1B86-AB4E14A9149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98" name="Oval 66">
              <a:extLst>
                <a:ext uri="{FF2B5EF4-FFF2-40B4-BE49-F238E27FC236}">
                  <a16:creationId xmlns:a16="http://schemas.microsoft.com/office/drawing/2014/main" id="{FBFC0D0A-CB3E-5E67-5FCA-A3130F3EBED1}"/>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099" name="Line 67">
              <a:extLst>
                <a:ext uri="{FF2B5EF4-FFF2-40B4-BE49-F238E27FC236}">
                  <a16:creationId xmlns:a16="http://schemas.microsoft.com/office/drawing/2014/main" id="{F4694D16-968C-1ECF-2E2A-5D2ABB632A7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00" name="Group 68">
            <a:extLst>
              <a:ext uri="{FF2B5EF4-FFF2-40B4-BE49-F238E27FC236}">
                <a16:creationId xmlns:a16="http://schemas.microsoft.com/office/drawing/2014/main" id="{1C1837B8-CDA1-37A9-0020-22A84B79234B}"/>
              </a:ext>
            </a:extLst>
          </p:cNvPr>
          <p:cNvGrpSpPr>
            <a:grpSpLocks/>
          </p:cNvGrpSpPr>
          <p:nvPr/>
        </p:nvGrpSpPr>
        <p:grpSpPr bwMode="auto">
          <a:xfrm>
            <a:off x="4930775" y="3141663"/>
            <a:ext cx="142875" cy="1223962"/>
            <a:chOff x="930" y="2886"/>
            <a:chExt cx="90" cy="771"/>
          </a:xfrm>
        </p:grpSpPr>
        <p:sp>
          <p:nvSpPr>
            <p:cNvPr id="300101" name="Oval 69">
              <a:extLst>
                <a:ext uri="{FF2B5EF4-FFF2-40B4-BE49-F238E27FC236}">
                  <a16:creationId xmlns:a16="http://schemas.microsoft.com/office/drawing/2014/main" id="{0FB4647B-282A-0535-B617-93FB0F80DF9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02" name="Line 70">
              <a:extLst>
                <a:ext uri="{FF2B5EF4-FFF2-40B4-BE49-F238E27FC236}">
                  <a16:creationId xmlns:a16="http://schemas.microsoft.com/office/drawing/2014/main" id="{7B7A8ABC-BE5A-8F6E-2E3C-641E5DF0500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03" name="Oval 71">
              <a:extLst>
                <a:ext uri="{FF2B5EF4-FFF2-40B4-BE49-F238E27FC236}">
                  <a16:creationId xmlns:a16="http://schemas.microsoft.com/office/drawing/2014/main" id="{7AE356EB-A75B-EC1E-D747-56296C2E234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04" name="Line 72">
              <a:extLst>
                <a:ext uri="{FF2B5EF4-FFF2-40B4-BE49-F238E27FC236}">
                  <a16:creationId xmlns:a16="http://schemas.microsoft.com/office/drawing/2014/main" id="{C103DC0B-9A04-946B-4692-1A2374D32BC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05" name="Group 73">
            <a:extLst>
              <a:ext uri="{FF2B5EF4-FFF2-40B4-BE49-F238E27FC236}">
                <a16:creationId xmlns:a16="http://schemas.microsoft.com/office/drawing/2014/main" id="{1674A637-D252-13D4-DBDE-1999446E3917}"/>
              </a:ext>
            </a:extLst>
          </p:cNvPr>
          <p:cNvGrpSpPr>
            <a:grpSpLocks/>
          </p:cNvGrpSpPr>
          <p:nvPr/>
        </p:nvGrpSpPr>
        <p:grpSpPr bwMode="auto">
          <a:xfrm>
            <a:off x="5075238" y="3141663"/>
            <a:ext cx="142875" cy="1223962"/>
            <a:chOff x="930" y="2886"/>
            <a:chExt cx="90" cy="771"/>
          </a:xfrm>
        </p:grpSpPr>
        <p:sp>
          <p:nvSpPr>
            <p:cNvPr id="300106" name="Oval 74">
              <a:extLst>
                <a:ext uri="{FF2B5EF4-FFF2-40B4-BE49-F238E27FC236}">
                  <a16:creationId xmlns:a16="http://schemas.microsoft.com/office/drawing/2014/main" id="{291E6C96-583B-E569-AC51-27D2ED3E868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07" name="Line 75">
              <a:extLst>
                <a:ext uri="{FF2B5EF4-FFF2-40B4-BE49-F238E27FC236}">
                  <a16:creationId xmlns:a16="http://schemas.microsoft.com/office/drawing/2014/main" id="{C6C303BC-C48F-D19D-BE57-CE71CAA93C3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08" name="Oval 76">
              <a:extLst>
                <a:ext uri="{FF2B5EF4-FFF2-40B4-BE49-F238E27FC236}">
                  <a16:creationId xmlns:a16="http://schemas.microsoft.com/office/drawing/2014/main" id="{E623B0E2-9130-FD90-DF48-E5FFC2B9393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09" name="Line 77">
              <a:extLst>
                <a:ext uri="{FF2B5EF4-FFF2-40B4-BE49-F238E27FC236}">
                  <a16:creationId xmlns:a16="http://schemas.microsoft.com/office/drawing/2014/main" id="{EED53FDA-2F1E-E06C-EFB7-AB9A7753C9D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10" name="Group 78">
            <a:extLst>
              <a:ext uri="{FF2B5EF4-FFF2-40B4-BE49-F238E27FC236}">
                <a16:creationId xmlns:a16="http://schemas.microsoft.com/office/drawing/2014/main" id="{929E08EC-DF13-1768-F2C8-BF3AFBCAC437}"/>
              </a:ext>
            </a:extLst>
          </p:cNvPr>
          <p:cNvGrpSpPr>
            <a:grpSpLocks/>
          </p:cNvGrpSpPr>
          <p:nvPr/>
        </p:nvGrpSpPr>
        <p:grpSpPr bwMode="auto">
          <a:xfrm>
            <a:off x="5219700" y="3141663"/>
            <a:ext cx="142875" cy="1223962"/>
            <a:chOff x="930" y="2886"/>
            <a:chExt cx="90" cy="771"/>
          </a:xfrm>
        </p:grpSpPr>
        <p:sp>
          <p:nvSpPr>
            <p:cNvPr id="300111" name="Oval 79">
              <a:extLst>
                <a:ext uri="{FF2B5EF4-FFF2-40B4-BE49-F238E27FC236}">
                  <a16:creationId xmlns:a16="http://schemas.microsoft.com/office/drawing/2014/main" id="{9E89F39E-6575-6247-664E-12680ACBAE1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12" name="Line 80">
              <a:extLst>
                <a:ext uri="{FF2B5EF4-FFF2-40B4-BE49-F238E27FC236}">
                  <a16:creationId xmlns:a16="http://schemas.microsoft.com/office/drawing/2014/main" id="{C7033828-29C8-9236-F668-5ADD5688AB4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13" name="Oval 81">
              <a:extLst>
                <a:ext uri="{FF2B5EF4-FFF2-40B4-BE49-F238E27FC236}">
                  <a16:creationId xmlns:a16="http://schemas.microsoft.com/office/drawing/2014/main" id="{B8BA3CB0-4BD0-7EBE-3F2E-2AA93927BC4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14" name="Line 82">
              <a:extLst>
                <a:ext uri="{FF2B5EF4-FFF2-40B4-BE49-F238E27FC236}">
                  <a16:creationId xmlns:a16="http://schemas.microsoft.com/office/drawing/2014/main" id="{CB044714-1C40-EE83-F0AD-87C30FDFA6A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15" name="Group 83">
            <a:extLst>
              <a:ext uri="{FF2B5EF4-FFF2-40B4-BE49-F238E27FC236}">
                <a16:creationId xmlns:a16="http://schemas.microsoft.com/office/drawing/2014/main" id="{5CF972B6-3EA2-E6D6-CF13-60BC0DBF0C55}"/>
              </a:ext>
            </a:extLst>
          </p:cNvPr>
          <p:cNvGrpSpPr>
            <a:grpSpLocks/>
          </p:cNvGrpSpPr>
          <p:nvPr/>
        </p:nvGrpSpPr>
        <p:grpSpPr bwMode="auto">
          <a:xfrm>
            <a:off x="5362575" y="3141663"/>
            <a:ext cx="142875" cy="1223962"/>
            <a:chOff x="930" y="2886"/>
            <a:chExt cx="90" cy="771"/>
          </a:xfrm>
        </p:grpSpPr>
        <p:sp>
          <p:nvSpPr>
            <p:cNvPr id="300116" name="Oval 84">
              <a:extLst>
                <a:ext uri="{FF2B5EF4-FFF2-40B4-BE49-F238E27FC236}">
                  <a16:creationId xmlns:a16="http://schemas.microsoft.com/office/drawing/2014/main" id="{568CFE04-877E-BEA2-9E27-1213D4995FB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17" name="Line 85">
              <a:extLst>
                <a:ext uri="{FF2B5EF4-FFF2-40B4-BE49-F238E27FC236}">
                  <a16:creationId xmlns:a16="http://schemas.microsoft.com/office/drawing/2014/main" id="{70D23202-1119-D42F-4E9E-3604AEF6DD0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18" name="Oval 86">
              <a:extLst>
                <a:ext uri="{FF2B5EF4-FFF2-40B4-BE49-F238E27FC236}">
                  <a16:creationId xmlns:a16="http://schemas.microsoft.com/office/drawing/2014/main" id="{90EF50C5-6349-7117-AB24-AEE980E0E3F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19" name="Line 87">
              <a:extLst>
                <a:ext uri="{FF2B5EF4-FFF2-40B4-BE49-F238E27FC236}">
                  <a16:creationId xmlns:a16="http://schemas.microsoft.com/office/drawing/2014/main" id="{99AF8EC1-F54A-4E80-1AA4-B217BCE77A7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20" name="Group 88">
            <a:extLst>
              <a:ext uri="{FF2B5EF4-FFF2-40B4-BE49-F238E27FC236}">
                <a16:creationId xmlns:a16="http://schemas.microsoft.com/office/drawing/2014/main" id="{4C391301-5C8B-B101-CD6E-36BCF5FE169B}"/>
              </a:ext>
            </a:extLst>
          </p:cNvPr>
          <p:cNvGrpSpPr>
            <a:grpSpLocks/>
          </p:cNvGrpSpPr>
          <p:nvPr/>
        </p:nvGrpSpPr>
        <p:grpSpPr bwMode="auto">
          <a:xfrm>
            <a:off x="5507038" y="3141663"/>
            <a:ext cx="142875" cy="1223962"/>
            <a:chOff x="930" y="2886"/>
            <a:chExt cx="90" cy="771"/>
          </a:xfrm>
        </p:grpSpPr>
        <p:sp>
          <p:nvSpPr>
            <p:cNvPr id="300121" name="Oval 89">
              <a:extLst>
                <a:ext uri="{FF2B5EF4-FFF2-40B4-BE49-F238E27FC236}">
                  <a16:creationId xmlns:a16="http://schemas.microsoft.com/office/drawing/2014/main" id="{1CD245EC-0974-D191-5176-24822701C3F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22" name="Line 90">
              <a:extLst>
                <a:ext uri="{FF2B5EF4-FFF2-40B4-BE49-F238E27FC236}">
                  <a16:creationId xmlns:a16="http://schemas.microsoft.com/office/drawing/2014/main" id="{C5AEB5DA-DD86-78C1-527E-BE26E360188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23" name="Oval 91">
              <a:extLst>
                <a:ext uri="{FF2B5EF4-FFF2-40B4-BE49-F238E27FC236}">
                  <a16:creationId xmlns:a16="http://schemas.microsoft.com/office/drawing/2014/main" id="{F7B0AF28-97EB-21DA-BF35-1CFFC223781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24" name="Line 92">
              <a:extLst>
                <a:ext uri="{FF2B5EF4-FFF2-40B4-BE49-F238E27FC236}">
                  <a16:creationId xmlns:a16="http://schemas.microsoft.com/office/drawing/2014/main" id="{3FEC87B4-DABE-1232-25A9-D5F6C0DF63B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25" name="Group 93">
            <a:extLst>
              <a:ext uri="{FF2B5EF4-FFF2-40B4-BE49-F238E27FC236}">
                <a16:creationId xmlns:a16="http://schemas.microsoft.com/office/drawing/2014/main" id="{DC9221FD-5D97-BF21-61B1-CD42E90CC0AB}"/>
              </a:ext>
            </a:extLst>
          </p:cNvPr>
          <p:cNvGrpSpPr>
            <a:grpSpLocks/>
          </p:cNvGrpSpPr>
          <p:nvPr/>
        </p:nvGrpSpPr>
        <p:grpSpPr bwMode="auto">
          <a:xfrm>
            <a:off x="5651500" y="3140075"/>
            <a:ext cx="142875" cy="1223963"/>
            <a:chOff x="930" y="2886"/>
            <a:chExt cx="90" cy="771"/>
          </a:xfrm>
        </p:grpSpPr>
        <p:sp>
          <p:nvSpPr>
            <p:cNvPr id="300126" name="Oval 94">
              <a:extLst>
                <a:ext uri="{FF2B5EF4-FFF2-40B4-BE49-F238E27FC236}">
                  <a16:creationId xmlns:a16="http://schemas.microsoft.com/office/drawing/2014/main" id="{079A5F8F-121D-DD9D-5DF5-8FF70E12DDD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27" name="Line 95">
              <a:extLst>
                <a:ext uri="{FF2B5EF4-FFF2-40B4-BE49-F238E27FC236}">
                  <a16:creationId xmlns:a16="http://schemas.microsoft.com/office/drawing/2014/main" id="{F16B3146-1B81-467C-3C01-7729602C846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28" name="Oval 96">
              <a:extLst>
                <a:ext uri="{FF2B5EF4-FFF2-40B4-BE49-F238E27FC236}">
                  <a16:creationId xmlns:a16="http://schemas.microsoft.com/office/drawing/2014/main" id="{C8F400C6-E030-C924-D055-C5EE53D0797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29" name="Line 97">
              <a:extLst>
                <a:ext uri="{FF2B5EF4-FFF2-40B4-BE49-F238E27FC236}">
                  <a16:creationId xmlns:a16="http://schemas.microsoft.com/office/drawing/2014/main" id="{135ACF4D-9259-21DA-B34C-3DB242CBC492}"/>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30" name="Group 98">
            <a:extLst>
              <a:ext uri="{FF2B5EF4-FFF2-40B4-BE49-F238E27FC236}">
                <a16:creationId xmlns:a16="http://schemas.microsoft.com/office/drawing/2014/main" id="{8326439F-BABA-ADB1-E517-B258FA5A56E3}"/>
              </a:ext>
            </a:extLst>
          </p:cNvPr>
          <p:cNvGrpSpPr>
            <a:grpSpLocks/>
          </p:cNvGrpSpPr>
          <p:nvPr/>
        </p:nvGrpSpPr>
        <p:grpSpPr bwMode="auto">
          <a:xfrm>
            <a:off x="2484438" y="3140075"/>
            <a:ext cx="142875" cy="1223963"/>
            <a:chOff x="930" y="2886"/>
            <a:chExt cx="90" cy="771"/>
          </a:xfrm>
        </p:grpSpPr>
        <p:sp>
          <p:nvSpPr>
            <p:cNvPr id="300131" name="Oval 99">
              <a:extLst>
                <a:ext uri="{FF2B5EF4-FFF2-40B4-BE49-F238E27FC236}">
                  <a16:creationId xmlns:a16="http://schemas.microsoft.com/office/drawing/2014/main" id="{B6B58757-EF0A-CDCB-8E1B-F6C0B74BC5E3}"/>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32" name="Line 100">
              <a:extLst>
                <a:ext uri="{FF2B5EF4-FFF2-40B4-BE49-F238E27FC236}">
                  <a16:creationId xmlns:a16="http://schemas.microsoft.com/office/drawing/2014/main" id="{E9FEE4A8-37C8-88D2-5789-8C9EBEBA68C5}"/>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33" name="Oval 101">
              <a:extLst>
                <a:ext uri="{FF2B5EF4-FFF2-40B4-BE49-F238E27FC236}">
                  <a16:creationId xmlns:a16="http://schemas.microsoft.com/office/drawing/2014/main" id="{59DC411D-4378-3EDB-8202-3AF269432479}"/>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34" name="Line 102">
              <a:extLst>
                <a:ext uri="{FF2B5EF4-FFF2-40B4-BE49-F238E27FC236}">
                  <a16:creationId xmlns:a16="http://schemas.microsoft.com/office/drawing/2014/main" id="{CABC2073-E883-1645-94B1-672C654416B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35" name="Group 103">
            <a:extLst>
              <a:ext uri="{FF2B5EF4-FFF2-40B4-BE49-F238E27FC236}">
                <a16:creationId xmlns:a16="http://schemas.microsoft.com/office/drawing/2014/main" id="{749D7ACC-DAB0-6D88-BC0A-427E130131B3}"/>
              </a:ext>
            </a:extLst>
          </p:cNvPr>
          <p:cNvGrpSpPr>
            <a:grpSpLocks/>
          </p:cNvGrpSpPr>
          <p:nvPr/>
        </p:nvGrpSpPr>
        <p:grpSpPr bwMode="auto">
          <a:xfrm>
            <a:off x="2339975" y="3140075"/>
            <a:ext cx="142875" cy="1223963"/>
            <a:chOff x="930" y="2886"/>
            <a:chExt cx="90" cy="771"/>
          </a:xfrm>
        </p:grpSpPr>
        <p:sp>
          <p:nvSpPr>
            <p:cNvPr id="300136" name="Oval 104">
              <a:extLst>
                <a:ext uri="{FF2B5EF4-FFF2-40B4-BE49-F238E27FC236}">
                  <a16:creationId xmlns:a16="http://schemas.microsoft.com/office/drawing/2014/main" id="{CEC2559D-764C-D5AB-E4E8-2C200E6F946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37" name="Line 105">
              <a:extLst>
                <a:ext uri="{FF2B5EF4-FFF2-40B4-BE49-F238E27FC236}">
                  <a16:creationId xmlns:a16="http://schemas.microsoft.com/office/drawing/2014/main" id="{199C3A33-5C36-A0DF-8B76-2C1F04E1EB1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38" name="Oval 106">
              <a:extLst>
                <a:ext uri="{FF2B5EF4-FFF2-40B4-BE49-F238E27FC236}">
                  <a16:creationId xmlns:a16="http://schemas.microsoft.com/office/drawing/2014/main" id="{29FC6FA7-8EE3-FFD3-7241-3656AA15958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39" name="Line 107">
              <a:extLst>
                <a:ext uri="{FF2B5EF4-FFF2-40B4-BE49-F238E27FC236}">
                  <a16:creationId xmlns:a16="http://schemas.microsoft.com/office/drawing/2014/main" id="{45692666-EF28-704F-21AD-0502D2B9C80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40" name="Group 108">
            <a:extLst>
              <a:ext uri="{FF2B5EF4-FFF2-40B4-BE49-F238E27FC236}">
                <a16:creationId xmlns:a16="http://schemas.microsoft.com/office/drawing/2014/main" id="{9E8BDF68-33C2-12EC-7A92-7B8DBE45C56C}"/>
              </a:ext>
            </a:extLst>
          </p:cNvPr>
          <p:cNvGrpSpPr>
            <a:grpSpLocks/>
          </p:cNvGrpSpPr>
          <p:nvPr/>
        </p:nvGrpSpPr>
        <p:grpSpPr bwMode="auto">
          <a:xfrm>
            <a:off x="2195513" y="3140075"/>
            <a:ext cx="142875" cy="1223963"/>
            <a:chOff x="930" y="2886"/>
            <a:chExt cx="90" cy="771"/>
          </a:xfrm>
        </p:grpSpPr>
        <p:sp>
          <p:nvSpPr>
            <p:cNvPr id="300141" name="Oval 109">
              <a:extLst>
                <a:ext uri="{FF2B5EF4-FFF2-40B4-BE49-F238E27FC236}">
                  <a16:creationId xmlns:a16="http://schemas.microsoft.com/office/drawing/2014/main" id="{47BF3173-70A3-C67B-2837-DAF97237A13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42" name="Line 110">
              <a:extLst>
                <a:ext uri="{FF2B5EF4-FFF2-40B4-BE49-F238E27FC236}">
                  <a16:creationId xmlns:a16="http://schemas.microsoft.com/office/drawing/2014/main" id="{224140D1-26F4-2B7C-0C94-5B6B28DD1F2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43" name="Oval 111">
              <a:extLst>
                <a:ext uri="{FF2B5EF4-FFF2-40B4-BE49-F238E27FC236}">
                  <a16:creationId xmlns:a16="http://schemas.microsoft.com/office/drawing/2014/main" id="{0628E4F1-6457-5BB5-6804-B2C56B9D014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44" name="Line 112">
              <a:extLst>
                <a:ext uri="{FF2B5EF4-FFF2-40B4-BE49-F238E27FC236}">
                  <a16:creationId xmlns:a16="http://schemas.microsoft.com/office/drawing/2014/main" id="{BA1D8A3A-729D-2062-6972-D501ACF36CA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45" name="Group 113">
            <a:extLst>
              <a:ext uri="{FF2B5EF4-FFF2-40B4-BE49-F238E27FC236}">
                <a16:creationId xmlns:a16="http://schemas.microsoft.com/office/drawing/2014/main" id="{1312D1C8-0AC1-30E9-981C-631D1DFBB7A2}"/>
              </a:ext>
            </a:extLst>
          </p:cNvPr>
          <p:cNvGrpSpPr>
            <a:grpSpLocks/>
          </p:cNvGrpSpPr>
          <p:nvPr/>
        </p:nvGrpSpPr>
        <p:grpSpPr bwMode="auto">
          <a:xfrm>
            <a:off x="2051050" y="3140075"/>
            <a:ext cx="142875" cy="1223963"/>
            <a:chOff x="930" y="2886"/>
            <a:chExt cx="90" cy="771"/>
          </a:xfrm>
        </p:grpSpPr>
        <p:sp>
          <p:nvSpPr>
            <p:cNvPr id="300146" name="Oval 114">
              <a:extLst>
                <a:ext uri="{FF2B5EF4-FFF2-40B4-BE49-F238E27FC236}">
                  <a16:creationId xmlns:a16="http://schemas.microsoft.com/office/drawing/2014/main" id="{B32EB3DB-EFA3-A27B-1396-01EE14FE86CC}"/>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47" name="Line 115">
              <a:extLst>
                <a:ext uri="{FF2B5EF4-FFF2-40B4-BE49-F238E27FC236}">
                  <a16:creationId xmlns:a16="http://schemas.microsoft.com/office/drawing/2014/main" id="{ECDDECB1-88B1-AB46-E0F6-ADC5700C71A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48" name="Oval 116">
              <a:extLst>
                <a:ext uri="{FF2B5EF4-FFF2-40B4-BE49-F238E27FC236}">
                  <a16:creationId xmlns:a16="http://schemas.microsoft.com/office/drawing/2014/main" id="{57100411-4A28-7510-4291-EE4AEC8EA0C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49" name="Line 117">
              <a:extLst>
                <a:ext uri="{FF2B5EF4-FFF2-40B4-BE49-F238E27FC236}">
                  <a16:creationId xmlns:a16="http://schemas.microsoft.com/office/drawing/2014/main" id="{9AA4AABD-358F-57F4-2AF4-D03565DD5D1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0150" name="Oval 118">
            <a:extLst>
              <a:ext uri="{FF2B5EF4-FFF2-40B4-BE49-F238E27FC236}">
                <a16:creationId xmlns:a16="http://schemas.microsoft.com/office/drawing/2014/main" id="{98D4C790-F4BE-87CC-408C-5127362CBEB4}"/>
              </a:ext>
            </a:extLst>
          </p:cNvPr>
          <p:cNvSpPr>
            <a:spLocks noChangeArrowheads="1"/>
          </p:cNvSpPr>
          <p:nvPr/>
        </p:nvSpPr>
        <p:spPr bwMode="auto">
          <a:xfrm>
            <a:off x="4352925" y="1196975"/>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300151" name="Oval 119">
            <a:extLst>
              <a:ext uri="{FF2B5EF4-FFF2-40B4-BE49-F238E27FC236}">
                <a16:creationId xmlns:a16="http://schemas.microsoft.com/office/drawing/2014/main" id="{C03900D0-7818-26B7-E4C0-BBE43C47D9CA}"/>
              </a:ext>
            </a:extLst>
          </p:cNvPr>
          <p:cNvSpPr>
            <a:spLocks noChangeArrowheads="1"/>
          </p:cNvSpPr>
          <p:nvPr/>
        </p:nvSpPr>
        <p:spPr bwMode="auto">
          <a:xfrm>
            <a:off x="827088" y="1052513"/>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300152" name="Oval 120">
            <a:extLst>
              <a:ext uri="{FF2B5EF4-FFF2-40B4-BE49-F238E27FC236}">
                <a16:creationId xmlns:a16="http://schemas.microsoft.com/office/drawing/2014/main" id="{5DBD533F-35F6-2856-63AF-6895E22B1E93}"/>
              </a:ext>
            </a:extLst>
          </p:cNvPr>
          <p:cNvSpPr>
            <a:spLocks noChangeArrowheads="1"/>
          </p:cNvSpPr>
          <p:nvPr/>
        </p:nvSpPr>
        <p:spPr bwMode="auto">
          <a:xfrm>
            <a:off x="4498975" y="1916113"/>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300153" name="Rectangle 121">
            <a:extLst>
              <a:ext uri="{FF2B5EF4-FFF2-40B4-BE49-F238E27FC236}">
                <a16:creationId xmlns:a16="http://schemas.microsoft.com/office/drawing/2014/main" id="{A3DDAE18-FB94-6211-AE4E-73340BA33D2B}"/>
              </a:ext>
            </a:extLst>
          </p:cNvPr>
          <p:cNvSpPr>
            <a:spLocks noChangeArrowheads="1"/>
          </p:cNvSpPr>
          <p:nvPr/>
        </p:nvSpPr>
        <p:spPr bwMode="auto">
          <a:xfrm>
            <a:off x="5003800" y="2563813"/>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154" name="Rectangle 122">
            <a:extLst>
              <a:ext uri="{FF2B5EF4-FFF2-40B4-BE49-F238E27FC236}">
                <a16:creationId xmlns:a16="http://schemas.microsoft.com/office/drawing/2014/main" id="{862DD8FE-FFBB-D154-E12A-5C6FE10AD58A}"/>
              </a:ext>
            </a:extLst>
          </p:cNvPr>
          <p:cNvSpPr>
            <a:spLocks noChangeArrowheads="1"/>
          </p:cNvSpPr>
          <p:nvPr/>
        </p:nvSpPr>
        <p:spPr bwMode="auto">
          <a:xfrm>
            <a:off x="3635375" y="1700213"/>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155" name="Rectangle 123">
            <a:extLst>
              <a:ext uri="{FF2B5EF4-FFF2-40B4-BE49-F238E27FC236}">
                <a16:creationId xmlns:a16="http://schemas.microsoft.com/office/drawing/2014/main" id="{E22975AD-3149-9C85-499D-9FE987BC843D}"/>
              </a:ext>
            </a:extLst>
          </p:cNvPr>
          <p:cNvSpPr>
            <a:spLocks noChangeArrowheads="1"/>
          </p:cNvSpPr>
          <p:nvPr/>
        </p:nvSpPr>
        <p:spPr bwMode="auto">
          <a:xfrm>
            <a:off x="2627313" y="1484313"/>
            <a:ext cx="576262"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156" name="Rectangle 124">
            <a:extLst>
              <a:ext uri="{FF2B5EF4-FFF2-40B4-BE49-F238E27FC236}">
                <a16:creationId xmlns:a16="http://schemas.microsoft.com/office/drawing/2014/main" id="{32A2F58D-8DB5-15AC-DAD3-18547126A682}"/>
              </a:ext>
            </a:extLst>
          </p:cNvPr>
          <p:cNvSpPr>
            <a:spLocks noChangeArrowheads="1"/>
          </p:cNvSpPr>
          <p:nvPr/>
        </p:nvSpPr>
        <p:spPr bwMode="auto">
          <a:xfrm>
            <a:off x="177800" y="1341438"/>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157" name="Rectangle 125">
            <a:extLst>
              <a:ext uri="{FF2B5EF4-FFF2-40B4-BE49-F238E27FC236}">
                <a16:creationId xmlns:a16="http://schemas.microsoft.com/office/drawing/2014/main" id="{29A0CB03-8922-BB32-2AD6-B44950449686}"/>
              </a:ext>
            </a:extLst>
          </p:cNvPr>
          <p:cNvSpPr>
            <a:spLocks noChangeArrowheads="1"/>
          </p:cNvSpPr>
          <p:nvPr/>
        </p:nvSpPr>
        <p:spPr bwMode="auto">
          <a:xfrm>
            <a:off x="250825" y="2565400"/>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158" name="Rectangle 126">
            <a:extLst>
              <a:ext uri="{FF2B5EF4-FFF2-40B4-BE49-F238E27FC236}">
                <a16:creationId xmlns:a16="http://schemas.microsoft.com/office/drawing/2014/main" id="{05F3BF14-D54A-6D33-4966-0045E89B8420}"/>
              </a:ext>
            </a:extLst>
          </p:cNvPr>
          <p:cNvSpPr>
            <a:spLocks noChangeArrowheads="1"/>
          </p:cNvSpPr>
          <p:nvPr/>
        </p:nvSpPr>
        <p:spPr bwMode="auto">
          <a:xfrm>
            <a:off x="5002213" y="1339850"/>
            <a:ext cx="576262"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grpSp>
        <p:nvGrpSpPr>
          <p:cNvPr id="300159" name="Group 127">
            <a:extLst>
              <a:ext uri="{FF2B5EF4-FFF2-40B4-BE49-F238E27FC236}">
                <a16:creationId xmlns:a16="http://schemas.microsoft.com/office/drawing/2014/main" id="{B5048B2B-F2D1-0D34-2803-237B0F4BFF03}"/>
              </a:ext>
            </a:extLst>
          </p:cNvPr>
          <p:cNvGrpSpPr>
            <a:grpSpLocks/>
          </p:cNvGrpSpPr>
          <p:nvPr/>
        </p:nvGrpSpPr>
        <p:grpSpPr bwMode="auto">
          <a:xfrm>
            <a:off x="1330325" y="3140075"/>
            <a:ext cx="142875" cy="1223963"/>
            <a:chOff x="930" y="2886"/>
            <a:chExt cx="90" cy="771"/>
          </a:xfrm>
        </p:grpSpPr>
        <p:sp>
          <p:nvSpPr>
            <p:cNvPr id="300160" name="Oval 128">
              <a:extLst>
                <a:ext uri="{FF2B5EF4-FFF2-40B4-BE49-F238E27FC236}">
                  <a16:creationId xmlns:a16="http://schemas.microsoft.com/office/drawing/2014/main" id="{74693CB9-EB98-C417-396D-9FB6873E9D4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61" name="Line 129">
              <a:extLst>
                <a:ext uri="{FF2B5EF4-FFF2-40B4-BE49-F238E27FC236}">
                  <a16:creationId xmlns:a16="http://schemas.microsoft.com/office/drawing/2014/main" id="{21CF323A-AF93-DCA4-6A24-DE78F2A34FA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62" name="Oval 130">
              <a:extLst>
                <a:ext uri="{FF2B5EF4-FFF2-40B4-BE49-F238E27FC236}">
                  <a16:creationId xmlns:a16="http://schemas.microsoft.com/office/drawing/2014/main" id="{ADFE22E3-4CED-666A-FB0E-E9E5B4326CF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63" name="Line 131">
              <a:extLst>
                <a:ext uri="{FF2B5EF4-FFF2-40B4-BE49-F238E27FC236}">
                  <a16:creationId xmlns:a16="http://schemas.microsoft.com/office/drawing/2014/main" id="{8FD7B4AF-8FC7-A7FA-6C80-C0DBCF1832B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64" name="Group 132">
            <a:extLst>
              <a:ext uri="{FF2B5EF4-FFF2-40B4-BE49-F238E27FC236}">
                <a16:creationId xmlns:a16="http://schemas.microsoft.com/office/drawing/2014/main" id="{9C5122D1-61C0-7720-DE90-1BF77A6AADCD}"/>
              </a:ext>
            </a:extLst>
          </p:cNvPr>
          <p:cNvGrpSpPr>
            <a:grpSpLocks/>
          </p:cNvGrpSpPr>
          <p:nvPr/>
        </p:nvGrpSpPr>
        <p:grpSpPr bwMode="auto">
          <a:xfrm>
            <a:off x="1187450" y="3140075"/>
            <a:ext cx="142875" cy="1223963"/>
            <a:chOff x="930" y="2886"/>
            <a:chExt cx="90" cy="771"/>
          </a:xfrm>
        </p:grpSpPr>
        <p:sp>
          <p:nvSpPr>
            <p:cNvPr id="300165" name="Oval 133">
              <a:extLst>
                <a:ext uri="{FF2B5EF4-FFF2-40B4-BE49-F238E27FC236}">
                  <a16:creationId xmlns:a16="http://schemas.microsoft.com/office/drawing/2014/main" id="{C3CEEDC2-72A6-69B7-3929-446F14FAE54C}"/>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66" name="Line 134">
              <a:extLst>
                <a:ext uri="{FF2B5EF4-FFF2-40B4-BE49-F238E27FC236}">
                  <a16:creationId xmlns:a16="http://schemas.microsoft.com/office/drawing/2014/main" id="{B29F9C7B-CA2E-403B-2190-615356F7E312}"/>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67" name="Oval 135">
              <a:extLst>
                <a:ext uri="{FF2B5EF4-FFF2-40B4-BE49-F238E27FC236}">
                  <a16:creationId xmlns:a16="http://schemas.microsoft.com/office/drawing/2014/main" id="{18C29520-6728-A5E6-4107-031CB90BA44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68" name="Line 136">
              <a:extLst>
                <a:ext uri="{FF2B5EF4-FFF2-40B4-BE49-F238E27FC236}">
                  <a16:creationId xmlns:a16="http://schemas.microsoft.com/office/drawing/2014/main" id="{12A8C3F4-51FE-27F0-260B-9FE1A108FA9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69" name="Group 137">
            <a:extLst>
              <a:ext uri="{FF2B5EF4-FFF2-40B4-BE49-F238E27FC236}">
                <a16:creationId xmlns:a16="http://schemas.microsoft.com/office/drawing/2014/main" id="{7D3A604D-6092-BCC3-3FEE-B02657022746}"/>
              </a:ext>
            </a:extLst>
          </p:cNvPr>
          <p:cNvGrpSpPr>
            <a:grpSpLocks/>
          </p:cNvGrpSpPr>
          <p:nvPr/>
        </p:nvGrpSpPr>
        <p:grpSpPr bwMode="auto">
          <a:xfrm>
            <a:off x="1042988" y="3140075"/>
            <a:ext cx="142875" cy="1223963"/>
            <a:chOff x="930" y="2886"/>
            <a:chExt cx="90" cy="771"/>
          </a:xfrm>
        </p:grpSpPr>
        <p:sp>
          <p:nvSpPr>
            <p:cNvPr id="300170" name="Oval 138">
              <a:extLst>
                <a:ext uri="{FF2B5EF4-FFF2-40B4-BE49-F238E27FC236}">
                  <a16:creationId xmlns:a16="http://schemas.microsoft.com/office/drawing/2014/main" id="{3AE38A31-4987-71AD-37C4-39DA78B126C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71" name="Line 139">
              <a:extLst>
                <a:ext uri="{FF2B5EF4-FFF2-40B4-BE49-F238E27FC236}">
                  <a16:creationId xmlns:a16="http://schemas.microsoft.com/office/drawing/2014/main" id="{83836F59-1E2A-FED8-2278-8728CDA5360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72" name="Oval 140">
              <a:extLst>
                <a:ext uri="{FF2B5EF4-FFF2-40B4-BE49-F238E27FC236}">
                  <a16:creationId xmlns:a16="http://schemas.microsoft.com/office/drawing/2014/main" id="{CFA25746-C4C8-1950-2B48-47D618628EB3}"/>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73" name="Line 141">
              <a:extLst>
                <a:ext uri="{FF2B5EF4-FFF2-40B4-BE49-F238E27FC236}">
                  <a16:creationId xmlns:a16="http://schemas.microsoft.com/office/drawing/2014/main" id="{7C8FB87E-32A8-9B3B-A979-CBE63601528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0174" name="Rectangle 142">
            <a:extLst>
              <a:ext uri="{FF2B5EF4-FFF2-40B4-BE49-F238E27FC236}">
                <a16:creationId xmlns:a16="http://schemas.microsoft.com/office/drawing/2014/main" id="{0DBEA960-7F07-4308-07DB-DB286641B5F6}"/>
              </a:ext>
            </a:extLst>
          </p:cNvPr>
          <p:cNvSpPr>
            <a:spLocks noChangeArrowheads="1"/>
          </p:cNvSpPr>
          <p:nvPr/>
        </p:nvSpPr>
        <p:spPr bwMode="auto">
          <a:xfrm>
            <a:off x="1257300" y="5803900"/>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300175" name="Rectangle 143">
            <a:extLst>
              <a:ext uri="{FF2B5EF4-FFF2-40B4-BE49-F238E27FC236}">
                <a16:creationId xmlns:a16="http://schemas.microsoft.com/office/drawing/2014/main" id="{CC8CFC14-F464-9F2E-4EB9-F6AD16AC87BF}"/>
              </a:ext>
            </a:extLst>
          </p:cNvPr>
          <p:cNvSpPr>
            <a:spLocks noChangeArrowheads="1"/>
          </p:cNvSpPr>
          <p:nvPr/>
        </p:nvSpPr>
        <p:spPr bwMode="auto">
          <a:xfrm>
            <a:off x="4859338" y="692150"/>
            <a:ext cx="576262"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300176" name="Rectangle 144">
            <a:extLst>
              <a:ext uri="{FF2B5EF4-FFF2-40B4-BE49-F238E27FC236}">
                <a16:creationId xmlns:a16="http://schemas.microsoft.com/office/drawing/2014/main" id="{2762EB81-37CB-D5C8-7E17-DD11AE136029}"/>
              </a:ext>
            </a:extLst>
          </p:cNvPr>
          <p:cNvSpPr>
            <a:spLocks noChangeArrowheads="1"/>
          </p:cNvSpPr>
          <p:nvPr/>
        </p:nvSpPr>
        <p:spPr bwMode="auto">
          <a:xfrm>
            <a:off x="3851275" y="2492375"/>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300177" name="Rectangle 145">
            <a:extLst>
              <a:ext uri="{FF2B5EF4-FFF2-40B4-BE49-F238E27FC236}">
                <a16:creationId xmlns:a16="http://schemas.microsoft.com/office/drawing/2014/main" id="{D30168F6-2411-EA92-19B4-0599D014805F}"/>
              </a:ext>
            </a:extLst>
          </p:cNvPr>
          <p:cNvSpPr>
            <a:spLocks noChangeArrowheads="1"/>
          </p:cNvSpPr>
          <p:nvPr/>
        </p:nvSpPr>
        <p:spPr bwMode="auto">
          <a:xfrm>
            <a:off x="2482850" y="5229225"/>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300178" name="Oval 146">
            <a:extLst>
              <a:ext uri="{FF2B5EF4-FFF2-40B4-BE49-F238E27FC236}">
                <a16:creationId xmlns:a16="http://schemas.microsoft.com/office/drawing/2014/main" id="{BFB243A1-AC00-161E-BA08-03DA0B33B9A6}"/>
              </a:ext>
            </a:extLst>
          </p:cNvPr>
          <p:cNvSpPr>
            <a:spLocks noChangeArrowheads="1"/>
          </p:cNvSpPr>
          <p:nvPr/>
        </p:nvSpPr>
        <p:spPr bwMode="auto">
          <a:xfrm>
            <a:off x="3130550" y="5589588"/>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300179" name="Oval 147">
            <a:extLst>
              <a:ext uri="{FF2B5EF4-FFF2-40B4-BE49-F238E27FC236}">
                <a16:creationId xmlns:a16="http://schemas.microsoft.com/office/drawing/2014/main" id="{C2D0CCEB-DDBD-4CB7-CBDD-80424F4F314B}"/>
              </a:ext>
            </a:extLst>
          </p:cNvPr>
          <p:cNvSpPr>
            <a:spLocks noChangeArrowheads="1"/>
          </p:cNvSpPr>
          <p:nvPr/>
        </p:nvSpPr>
        <p:spPr bwMode="auto">
          <a:xfrm>
            <a:off x="5075238" y="4581525"/>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300180" name="Oval 148">
            <a:extLst>
              <a:ext uri="{FF2B5EF4-FFF2-40B4-BE49-F238E27FC236}">
                <a16:creationId xmlns:a16="http://schemas.microsoft.com/office/drawing/2014/main" id="{2828BB6C-7BE0-0180-5E13-3CEB69EB4EA2}"/>
              </a:ext>
            </a:extLst>
          </p:cNvPr>
          <p:cNvSpPr>
            <a:spLocks noChangeArrowheads="1"/>
          </p:cNvSpPr>
          <p:nvPr/>
        </p:nvSpPr>
        <p:spPr bwMode="auto">
          <a:xfrm>
            <a:off x="1187450" y="4437063"/>
            <a:ext cx="647700" cy="504825"/>
          </a:xfrm>
          <a:prstGeom prst="ellipse">
            <a:avLst/>
          </a:prstGeom>
          <a:solidFill>
            <a:srgbClr val="99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PO</a:t>
            </a:r>
            <a:r>
              <a:rPr lang="fr-FR" altLang="fr-FR" baseline="-25000"/>
              <a:t>4</a:t>
            </a:r>
            <a:r>
              <a:rPr lang="fr-FR" altLang="fr-FR" baseline="30000"/>
              <a:t>-</a:t>
            </a:r>
          </a:p>
        </p:txBody>
      </p:sp>
      <p:sp>
        <p:nvSpPr>
          <p:cNvPr id="300181" name="Oval 149">
            <a:extLst>
              <a:ext uri="{FF2B5EF4-FFF2-40B4-BE49-F238E27FC236}">
                <a16:creationId xmlns:a16="http://schemas.microsoft.com/office/drawing/2014/main" id="{80D7A4C5-39E4-612E-1640-68EB2641975F}"/>
              </a:ext>
            </a:extLst>
          </p:cNvPr>
          <p:cNvSpPr>
            <a:spLocks noChangeArrowheads="1"/>
          </p:cNvSpPr>
          <p:nvPr/>
        </p:nvSpPr>
        <p:spPr bwMode="auto">
          <a:xfrm>
            <a:off x="3924300" y="4581525"/>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300182" name="Oval 150">
            <a:extLst>
              <a:ext uri="{FF2B5EF4-FFF2-40B4-BE49-F238E27FC236}">
                <a16:creationId xmlns:a16="http://schemas.microsoft.com/office/drawing/2014/main" id="{B4CB6F5E-FEED-4507-4584-3EC1724AE653}"/>
              </a:ext>
            </a:extLst>
          </p:cNvPr>
          <p:cNvSpPr>
            <a:spLocks noChangeArrowheads="1"/>
          </p:cNvSpPr>
          <p:nvPr/>
        </p:nvSpPr>
        <p:spPr bwMode="auto">
          <a:xfrm>
            <a:off x="360363" y="4508500"/>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300183" name="Oval 151">
            <a:extLst>
              <a:ext uri="{FF2B5EF4-FFF2-40B4-BE49-F238E27FC236}">
                <a16:creationId xmlns:a16="http://schemas.microsoft.com/office/drawing/2014/main" id="{A324ABC3-C455-255F-DEE3-D2F8C5898DC5}"/>
              </a:ext>
            </a:extLst>
          </p:cNvPr>
          <p:cNvSpPr>
            <a:spLocks noChangeArrowheads="1"/>
          </p:cNvSpPr>
          <p:nvPr/>
        </p:nvSpPr>
        <p:spPr bwMode="auto">
          <a:xfrm>
            <a:off x="1474788" y="50847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300184" name="Oval 152">
            <a:extLst>
              <a:ext uri="{FF2B5EF4-FFF2-40B4-BE49-F238E27FC236}">
                <a16:creationId xmlns:a16="http://schemas.microsoft.com/office/drawing/2014/main" id="{B3FC197D-165A-6245-2AE3-62C0687D57A1}"/>
              </a:ext>
            </a:extLst>
          </p:cNvPr>
          <p:cNvSpPr>
            <a:spLocks noChangeArrowheads="1"/>
          </p:cNvSpPr>
          <p:nvPr/>
        </p:nvSpPr>
        <p:spPr bwMode="auto">
          <a:xfrm>
            <a:off x="3059113" y="908050"/>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300185" name="Oval 153">
            <a:extLst>
              <a:ext uri="{FF2B5EF4-FFF2-40B4-BE49-F238E27FC236}">
                <a16:creationId xmlns:a16="http://schemas.microsoft.com/office/drawing/2014/main" id="{F0FB8E6E-0DA4-C072-469E-3239920A3D2B}"/>
              </a:ext>
            </a:extLst>
          </p:cNvPr>
          <p:cNvSpPr>
            <a:spLocks noChangeArrowheads="1"/>
          </p:cNvSpPr>
          <p:nvPr/>
        </p:nvSpPr>
        <p:spPr bwMode="auto">
          <a:xfrm>
            <a:off x="1981200" y="1555750"/>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300186" name="Oval 154">
            <a:extLst>
              <a:ext uri="{FF2B5EF4-FFF2-40B4-BE49-F238E27FC236}">
                <a16:creationId xmlns:a16="http://schemas.microsoft.com/office/drawing/2014/main" id="{26ABDC71-1B8B-6442-8695-D76E72E1888A}"/>
              </a:ext>
            </a:extLst>
          </p:cNvPr>
          <p:cNvSpPr>
            <a:spLocks noChangeArrowheads="1"/>
          </p:cNvSpPr>
          <p:nvPr/>
        </p:nvSpPr>
        <p:spPr bwMode="auto">
          <a:xfrm>
            <a:off x="898525" y="1844675"/>
            <a:ext cx="503238"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300187" name="AutoShape 155">
            <a:extLst>
              <a:ext uri="{FF2B5EF4-FFF2-40B4-BE49-F238E27FC236}">
                <a16:creationId xmlns:a16="http://schemas.microsoft.com/office/drawing/2014/main" id="{D0DAA695-589C-122B-956B-AE61E9187F6D}"/>
              </a:ext>
            </a:extLst>
          </p:cNvPr>
          <p:cNvSpPr>
            <a:spLocks noChangeArrowheads="1"/>
          </p:cNvSpPr>
          <p:nvPr/>
        </p:nvSpPr>
        <p:spPr bwMode="auto">
          <a:xfrm>
            <a:off x="2555875" y="2924175"/>
            <a:ext cx="431800" cy="1657350"/>
          </a:xfrm>
          <a:prstGeom prst="moon">
            <a:avLst>
              <a:gd name="adj" fmla="val 50000"/>
            </a:avLst>
          </a:prstGeom>
          <a:solidFill>
            <a:srgbClr val="FF0000"/>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88" name="AutoShape 156">
            <a:extLst>
              <a:ext uri="{FF2B5EF4-FFF2-40B4-BE49-F238E27FC236}">
                <a16:creationId xmlns:a16="http://schemas.microsoft.com/office/drawing/2014/main" id="{22346A44-B078-A4D4-9B15-E48779D2B266}"/>
              </a:ext>
            </a:extLst>
          </p:cNvPr>
          <p:cNvSpPr>
            <a:spLocks noChangeArrowheads="1"/>
          </p:cNvSpPr>
          <p:nvPr/>
        </p:nvSpPr>
        <p:spPr bwMode="auto">
          <a:xfrm flipH="1">
            <a:off x="3276600" y="2924175"/>
            <a:ext cx="431800" cy="1657350"/>
          </a:xfrm>
          <a:prstGeom prst="moon">
            <a:avLst>
              <a:gd name="adj" fmla="val 50000"/>
            </a:avLst>
          </a:prstGeom>
          <a:solidFill>
            <a:srgbClr val="FF0000"/>
          </a:solidFill>
          <a:ln w="3810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89" name="Rectangle 157">
            <a:extLst>
              <a:ext uri="{FF2B5EF4-FFF2-40B4-BE49-F238E27FC236}">
                <a16:creationId xmlns:a16="http://schemas.microsoft.com/office/drawing/2014/main" id="{7240647D-5EE0-5E2C-14C0-F319061EB535}"/>
              </a:ext>
            </a:extLst>
          </p:cNvPr>
          <p:cNvSpPr>
            <a:spLocks noChangeArrowheads="1"/>
          </p:cNvSpPr>
          <p:nvPr/>
        </p:nvSpPr>
        <p:spPr bwMode="auto">
          <a:xfrm>
            <a:off x="1187450" y="2492375"/>
            <a:ext cx="576263" cy="504825"/>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K</a:t>
            </a:r>
            <a:r>
              <a:rPr lang="fr-FR" altLang="fr-FR" baseline="30000"/>
              <a:t>+</a:t>
            </a:r>
          </a:p>
        </p:txBody>
      </p:sp>
      <p:sp>
        <p:nvSpPr>
          <p:cNvPr id="300190" name="Line 158">
            <a:extLst>
              <a:ext uri="{FF2B5EF4-FFF2-40B4-BE49-F238E27FC236}">
                <a16:creationId xmlns:a16="http://schemas.microsoft.com/office/drawing/2014/main" id="{7F08A99D-3A5F-108D-7EA3-6F4822BEF2D8}"/>
              </a:ext>
            </a:extLst>
          </p:cNvPr>
          <p:cNvSpPr>
            <a:spLocks noChangeShapeType="1"/>
          </p:cNvSpPr>
          <p:nvPr/>
        </p:nvSpPr>
        <p:spPr bwMode="auto">
          <a:xfrm flipV="1">
            <a:off x="3132138" y="2349500"/>
            <a:ext cx="0" cy="10795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300191" name="Group 159">
            <a:extLst>
              <a:ext uri="{FF2B5EF4-FFF2-40B4-BE49-F238E27FC236}">
                <a16:creationId xmlns:a16="http://schemas.microsoft.com/office/drawing/2014/main" id="{67A75C25-1C6F-1C91-F016-E88C0E85A1AC}"/>
              </a:ext>
            </a:extLst>
          </p:cNvPr>
          <p:cNvGrpSpPr>
            <a:grpSpLocks/>
          </p:cNvGrpSpPr>
          <p:nvPr/>
        </p:nvGrpSpPr>
        <p:grpSpPr bwMode="auto">
          <a:xfrm>
            <a:off x="609600" y="3143250"/>
            <a:ext cx="142875" cy="1223963"/>
            <a:chOff x="930" y="2886"/>
            <a:chExt cx="90" cy="771"/>
          </a:xfrm>
        </p:grpSpPr>
        <p:sp>
          <p:nvSpPr>
            <p:cNvPr id="300192" name="Oval 160">
              <a:extLst>
                <a:ext uri="{FF2B5EF4-FFF2-40B4-BE49-F238E27FC236}">
                  <a16:creationId xmlns:a16="http://schemas.microsoft.com/office/drawing/2014/main" id="{D10C04A4-74CB-9B73-8603-24743B3C9C4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93" name="Line 161">
              <a:extLst>
                <a:ext uri="{FF2B5EF4-FFF2-40B4-BE49-F238E27FC236}">
                  <a16:creationId xmlns:a16="http://schemas.microsoft.com/office/drawing/2014/main" id="{AEFBDE3E-46D8-3B2C-D7AB-F4AA6088E0E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94" name="Oval 162">
              <a:extLst>
                <a:ext uri="{FF2B5EF4-FFF2-40B4-BE49-F238E27FC236}">
                  <a16:creationId xmlns:a16="http://schemas.microsoft.com/office/drawing/2014/main" id="{12BFBE68-4F4F-6E03-87DA-9DAB90568D5F}"/>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95" name="Line 163">
              <a:extLst>
                <a:ext uri="{FF2B5EF4-FFF2-40B4-BE49-F238E27FC236}">
                  <a16:creationId xmlns:a16="http://schemas.microsoft.com/office/drawing/2014/main" id="{DC7FE60E-863E-D178-5B8A-797DEC615AD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196" name="Group 164">
            <a:extLst>
              <a:ext uri="{FF2B5EF4-FFF2-40B4-BE49-F238E27FC236}">
                <a16:creationId xmlns:a16="http://schemas.microsoft.com/office/drawing/2014/main" id="{D5996AE0-71AB-05E7-B311-CE7F22CACBBD}"/>
              </a:ext>
            </a:extLst>
          </p:cNvPr>
          <p:cNvGrpSpPr>
            <a:grpSpLocks/>
          </p:cNvGrpSpPr>
          <p:nvPr/>
        </p:nvGrpSpPr>
        <p:grpSpPr bwMode="auto">
          <a:xfrm>
            <a:off x="754063" y="3143250"/>
            <a:ext cx="142875" cy="1223963"/>
            <a:chOff x="930" y="2886"/>
            <a:chExt cx="90" cy="771"/>
          </a:xfrm>
        </p:grpSpPr>
        <p:sp>
          <p:nvSpPr>
            <p:cNvPr id="300197" name="Oval 165">
              <a:extLst>
                <a:ext uri="{FF2B5EF4-FFF2-40B4-BE49-F238E27FC236}">
                  <a16:creationId xmlns:a16="http://schemas.microsoft.com/office/drawing/2014/main" id="{19F6DC87-8583-7CDC-28E2-F59F794B6A8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198" name="Line 166">
              <a:extLst>
                <a:ext uri="{FF2B5EF4-FFF2-40B4-BE49-F238E27FC236}">
                  <a16:creationId xmlns:a16="http://schemas.microsoft.com/office/drawing/2014/main" id="{267AEDCF-1496-B6A2-7FCB-6DACD219DB5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199" name="Oval 167">
              <a:extLst>
                <a:ext uri="{FF2B5EF4-FFF2-40B4-BE49-F238E27FC236}">
                  <a16:creationId xmlns:a16="http://schemas.microsoft.com/office/drawing/2014/main" id="{0E72B777-882B-A246-8910-13FB1964B82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00" name="Line 168">
              <a:extLst>
                <a:ext uri="{FF2B5EF4-FFF2-40B4-BE49-F238E27FC236}">
                  <a16:creationId xmlns:a16="http://schemas.microsoft.com/office/drawing/2014/main" id="{C6EFE1C4-11AA-7FCD-DC2D-333E8234180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201" name="Group 169">
            <a:extLst>
              <a:ext uri="{FF2B5EF4-FFF2-40B4-BE49-F238E27FC236}">
                <a16:creationId xmlns:a16="http://schemas.microsoft.com/office/drawing/2014/main" id="{5B876540-9563-705C-3B12-3B6811062359}"/>
              </a:ext>
            </a:extLst>
          </p:cNvPr>
          <p:cNvGrpSpPr>
            <a:grpSpLocks/>
          </p:cNvGrpSpPr>
          <p:nvPr/>
        </p:nvGrpSpPr>
        <p:grpSpPr bwMode="auto">
          <a:xfrm>
            <a:off x="896938" y="3143250"/>
            <a:ext cx="142875" cy="1223963"/>
            <a:chOff x="930" y="2886"/>
            <a:chExt cx="90" cy="771"/>
          </a:xfrm>
        </p:grpSpPr>
        <p:sp>
          <p:nvSpPr>
            <p:cNvPr id="300202" name="Oval 170">
              <a:extLst>
                <a:ext uri="{FF2B5EF4-FFF2-40B4-BE49-F238E27FC236}">
                  <a16:creationId xmlns:a16="http://schemas.microsoft.com/office/drawing/2014/main" id="{3A5C4C94-A134-4AFD-074C-3234448FAA83}"/>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03" name="Line 171">
              <a:extLst>
                <a:ext uri="{FF2B5EF4-FFF2-40B4-BE49-F238E27FC236}">
                  <a16:creationId xmlns:a16="http://schemas.microsoft.com/office/drawing/2014/main" id="{0EF5444B-2033-B906-203C-E4509F0F6E3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204" name="Oval 172">
              <a:extLst>
                <a:ext uri="{FF2B5EF4-FFF2-40B4-BE49-F238E27FC236}">
                  <a16:creationId xmlns:a16="http://schemas.microsoft.com/office/drawing/2014/main" id="{6995CC28-DC52-BB58-C607-AEC4B9AA45E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05" name="Line 173">
              <a:extLst>
                <a:ext uri="{FF2B5EF4-FFF2-40B4-BE49-F238E27FC236}">
                  <a16:creationId xmlns:a16="http://schemas.microsoft.com/office/drawing/2014/main" id="{F790F9BF-5B51-64E9-5330-72271F5F9D5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206" name="Group 174">
            <a:extLst>
              <a:ext uri="{FF2B5EF4-FFF2-40B4-BE49-F238E27FC236}">
                <a16:creationId xmlns:a16="http://schemas.microsoft.com/office/drawing/2014/main" id="{1F7E1E71-F081-6677-AB3D-1350086E757C}"/>
              </a:ext>
            </a:extLst>
          </p:cNvPr>
          <p:cNvGrpSpPr>
            <a:grpSpLocks/>
          </p:cNvGrpSpPr>
          <p:nvPr/>
        </p:nvGrpSpPr>
        <p:grpSpPr bwMode="auto">
          <a:xfrm>
            <a:off x="465138" y="3141663"/>
            <a:ext cx="142875" cy="1223962"/>
            <a:chOff x="930" y="2886"/>
            <a:chExt cx="90" cy="771"/>
          </a:xfrm>
        </p:grpSpPr>
        <p:sp>
          <p:nvSpPr>
            <p:cNvPr id="300207" name="Oval 175">
              <a:extLst>
                <a:ext uri="{FF2B5EF4-FFF2-40B4-BE49-F238E27FC236}">
                  <a16:creationId xmlns:a16="http://schemas.microsoft.com/office/drawing/2014/main" id="{CCF6DCD9-2398-486B-8484-11B305BC290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08" name="Line 176">
              <a:extLst>
                <a:ext uri="{FF2B5EF4-FFF2-40B4-BE49-F238E27FC236}">
                  <a16:creationId xmlns:a16="http://schemas.microsoft.com/office/drawing/2014/main" id="{6C50F154-CB37-278B-6714-1A39C357910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209" name="Oval 177">
              <a:extLst>
                <a:ext uri="{FF2B5EF4-FFF2-40B4-BE49-F238E27FC236}">
                  <a16:creationId xmlns:a16="http://schemas.microsoft.com/office/drawing/2014/main" id="{4634D041-5B0B-007B-422A-D72BE8AC3D71}"/>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10" name="Line 178">
              <a:extLst>
                <a:ext uri="{FF2B5EF4-FFF2-40B4-BE49-F238E27FC236}">
                  <a16:creationId xmlns:a16="http://schemas.microsoft.com/office/drawing/2014/main" id="{3D454841-1DBA-8E91-2D9D-4898A689176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211" name="Group 179">
            <a:extLst>
              <a:ext uri="{FF2B5EF4-FFF2-40B4-BE49-F238E27FC236}">
                <a16:creationId xmlns:a16="http://schemas.microsoft.com/office/drawing/2014/main" id="{5E2E26B5-932B-37B3-D75E-92BCA42F785D}"/>
              </a:ext>
            </a:extLst>
          </p:cNvPr>
          <p:cNvGrpSpPr>
            <a:grpSpLocks/>
          </p:cNvGrpSpPr>
          <p:nvPr/>
        </p:nvGrpSpPr>
        <p:grpSpPr bwMode="auto">
          <a:xfrm>
            <a:off x="322263" y="3141663"/>
            <a:ext cx="142875" cy="1223962"/>
            <a:chOff x="930" y="2886"/>
            <a:chExt cx="90" cy="771"/>
          </a:xfrm>
        </p:grpSpPr>
        <p:sp>
          <p:nvSpPr>
            <p:cNvPr id="300212" name="Oval 180">
              <a:extLst>
                <a:ext uri="{FF2B5EF4-FFF2-40B4-BE49-F238E27FC236}">
                  <a16:creationId xmlns:a16="http://schemas.microsoft.com/office/drawing/2014/main" id="{9317FE3B-C014-B3DA-6CD5-9E7D7053439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13" name="Line 181">
              <a:extLst>
                <a:ext uri="{FF2B5EF4-FFF2-40B4-BE49-F238E27FC236}">
                  <a16:creationId xmlns:a16="http://schemas.microsoft.com/office/drawing/2014/main" id="{EF8A8496-F013-E291-8FE9-FD55DC888D5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214" name="Oval 182">
              <a:extLst>
                <a:ext uri="{FF2B5EF4-FFF2-40B4-BE49-F238E27FC236}">
                  <a16:creationId xmlns:a16="http://schemas.microsoft.com/office/drawing/2014/main" id="{828F5C08-F6F6-5A75-3E69-880E0BE5B33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15" name="Line 183">
              <a:extLst>
                <a:ext uri="{FF2B5EF4-FFF2-40B4-BE49-F238E27FC236}">
                  <a16:creationId xmlns:a16="http://schemas.microsoft.com/office/drawing/2014/main" id="{B14CF623-5E0E-B5BF-AACE-B1AD56C75B62}"/>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0216" name="Group 184">
            <a:extLst>
              <a:ext uri="{FF2B5EF4-FFF2-40B4-BE49-F238E27FC236}">
                <a16:creationId xmlns:a16="http://schemas.microsoft.com/office/drawing/2014/main" id="{AC74FF8A-111C-9461-E064-607E73CF05C9}"/>
              </a:ext>
            </a:extLst>
          </p:cNvPr>
          <p:cNvGrpSpPr>
            <a:grpSpLocks/>
          </p:cNvGrpSpPr>
          <p:nvPr/>
        </p:nvGrpSpPr>
        <p:grpSpPr bwMode="auto">
          <a:xfrm>
            <a:off x="177800" y="3141663"/>
            <a:ext cx="142875" cy="1223962"/>
            <a:chOff x="930" y="2886"/>
            <a:chExt cx="90" cy="771"/>
          </a:xfrm>
        </p:grpSpPr>
        <p:sp>
          <p:nvSpPr>
            <p:cNvPr id="300217" name="Oval 185">
              <a:extLst>
                <a:ext uri="{FF2B5EF4-FFF2-40B4-BE49-F238E27FC236}">
                  <a16:creationId xmlns:a16="http://schemas.microsoft.com/office/drawing/2014/main" id="{2CA6A445-C3A4-ACC3-8039-B24DDF20BB7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18" name="Line 186">
              <a:extLst>
                <a:ext uri="{FF2B5EF4-FFF2-40B4-BE49-F238E27FC236}">
                  <a16:creationId xmlns:a16="http://schemas.microsoft.com/office/drawing/2014/main" id="{E20626BC-00C9-CB47-2FD2-54B066468F2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219" name="Oval 187">
              <a:extLst>
                <a:ext uri="{FF2B5EF4-FFF2-40B4-BE49-F238E27FC236}">
                  <a16:creationId xmlns:a16="http://schemas.microsoft.com/office/drawing/2014/main" id="{07AF8F46-9EB2-23BF-35F4-1AEE5773F5D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0220" name="Line 188">
              <a:extLst>
                <a:ext uri="{FF2B5EF4-FFF2-40B4-BE49-F238E27FC236}">
                  <a16:creationId xmlns:a16="http://schemas.microsoft.com/office/drawing/2014/main" id="{FBC3C7D8-9624-0B46-A21C-3CFF3817BDB1}"/>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0221" name="Line 189">
            <a:extLst>
              <a:ext uri="{FF2B5EF4-FFF2-40B4-BE49-F238E27FC236}">
                <a16:creationId xmlns:a16="http://schemas.microsoft.com/office/drawing/2014/main" id="{7FCD353F-F4D6-D505-81D9-BF30E841BA2E}"/>
              </a:ext>
            </a:extLst>
          </p:cNvPr>
          <p:cNvSpPr>
            <a:spLocks noChangeShapeType="1"/>
          </p:cNvSpPr>
          <p:nvPr/>
        </p:nvSpPr>
        <p:spPr bwMode="auto">
          <a:xfrm>
            <a:off x="3130550" y="4078288"/>
            <a:ext cx="0" cy="10795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222" name="Rectangle 190">
            <a:extLst>
              <a:ext uri="{FF2B5EF4-FFF2-40B4-BE49-F238E27FC236}">
                <a16:creationId xmlns:a16="http://schemas.microsoft.com/office/drawing/2014/main" id="{7CB1241C-5C58-45AB-2EEF-E38A002A755C}"/>
              </a:ext>
            </a:extLst>
          </p:cNvPr>
          <p:cNvSpPr>
            <a:spLocks noChangeArrowheads="1"/>
          </p:cNvSpPr>
          <p:nvPr/>
        </p:nvSpPr>
        <p:spPr bwMode="auto">
          <a:xfrm>
            <a:off x="5219700" y="5516563"/>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223" name="Rectangle 191">
            <a:extLst>
              <a:ext uri="{FF2B5EF4-FFF2-40B4-BE49-F238E27FC236}">
                <a16:creationId xmlns:a16="http://schemas.microsoft.com/office/drawing/2014/main" id="{44138CB1-94B2-8F30-D7A6-51079F1E264C}"/>
              </a:ext>
            </a:extLst>
          </p:cNvPr>
          <p:cNvSpPr>
            <a:spLocks noChangeArrowheads="1"/>
          </p:cNvSpPr>
          <p:nvPr/>
        </p:nvSpPr>
        <p:spPr bwMode="auto">
          <a:xfrm>
            <a:off x="2266950" y="6165850"/>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224" name="Oval 192">
            <a:extLst>
              <a:ext uri="{FF2B5EF4-FFF2-40B4-BE49-F238E27FC236}">
                <a16:creationId xmlns:a16="http://schemas.microsoft.com/office/drawing/2014/main" id="{F2125B4E-C62D-6B3B-0B65-A6DF91401B78}"/>
              </a:ext>
            </a:extLst>
          </p:cNvPr>
          <p:cNvSpPr>
            <a:spLocks noChangeArrowheads="1"/>
          </p:cNvSpPr>
          <p:nvPr/>
        </p:nvSpPr>
        <p:spPr bwMode="auto">
          <a:xfrm>
            <a:off x="5148263" y="1916113"/>
            <a:ext cx="503237"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Cl</a:t>
            </a:r>
            <a:r>
              <a:rPr lang="fr-FR" altLang="fr-FR" baseline="30000"/>
              <a:t>-</a:t>
            </a:r>
          </a:p>
        </p:txBody>
      </p:sp>
      <p:sp>
        <p:nvSpPr>
          <p:cNvPr id="300225" name="Rectangle 193">
            <a:extLst>
              <a:ext uri="{FF2B5EF4-FFF2-40B4-BE49-F238E27FC236}">
                <a16:creationId xmlns:a16="http://schemas.microsoft.com/office/drawing/2014/main" id="{38C7D626-D41C-0F38-119D-8D9C6FFCA730}"/>
              </a:ext>
            </a:extLst>
          </p:cNvPr>
          <p:cNvSpPr>
            <a:spLocks noChangeArrowheads="1"/>
          </p:cNvSpPr>
          <p:nvPr/>
        </p:nvSpPr>
        <p:spPr bwMode="auto">
          <a:xfrm>
            <a:off x="2051050" y="2492375"/>
            <a:ext cx="576263" cy="50482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Na</a:t>
            </a:r>
            <a:r>
              <a:rPr lang="fr-FR" altLang="fr-FR" baseline="30000"/>
              <a:t>+</a:t>
            </a:r>
          </a:p>
        </p:txBody>
      </p:sp>
      <p:sp>
        <p:nvSpPr>
          <p:cNvPr id="300226" name="Oval 194">
            <a:extLst>
              <a:ext uri="{FF2B5EF4-FFF2-40B4-BE49-F238E27FC236}">
                <a16:creationId xmlns:a16="http://schemas.microsoft.com/office/drawing/2014/main" id="{29080EF7-7F7A-CEAC-99F7-9A82657CBA5A}"/>
              </a:ext>
            </a:extLst>
          </p:cNvPr>
          <p:cNvSpPr>
            <a:spLocks noChangeArrowheads="1"/>
          </p:cNvSpPr>
          <p:nvPr/>
        </p:nvSpPr>
        <p:spPr bwMode="auto">
          <a:xfrm>
            <a:off x="3922713" y="5948363"/>
            <a:ext cx="647700" cy="504825"/>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t>Prot</a:t>
            </a:r>
            <a:r>
              <a:rPr lang="fr-FR" altLang="fr-FR" baseline="30000"/>
              <a:t>-</a:t>
            </a:r>
          </a:p>
        </p:txBody>
      </p:sp>
      <p:sp>
        <p:nvSpPr>
          <p:cNvPr id="300227" name="Text Box 195">
            <a:extLst>
              <a:ext uri="{FF2B5EF4-FFF2-40B4-BE49-F238E27FC236}">
                <a16:creationId xmlns:a16="http://schemas.microsoft.com/office/drawing/2014/main" id="{6E741D1B-FC17-227A-F776-27D7A538E781}"/>
              </a:ext>
            </a:extLst>
          </p:cNvPr>
          <p:cNvSpPr txBox="1">
            <a:spLocks noChangeArrowheads="1"/>
          </p:cNvSpPr>
          <p:nvPr/>
        </p:nvSpPr>
        <p:spPr bwMode="auto">
          <a:xfrm>
            <a:off x="6227763" y="2205038"/>
            <a:ext cx="2916237"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solidFill>
                  <a:srgbClr val="0000FF"/>
                </a:solidFill>
              </a:rPr>
              <a:t>Les charges + en surplus s’accumulent sur la membrane</a:t>
            </a:r>
          </a:p>
        </p:txBody>
      </p:sp>
      <p:sp>
        <p:nvSpPr>
          <p:cNvPr id="300228" name="Text Box 196">
            <a:extLst>
              <a:ext uri="{FF2B5EF4-FFF2-40B4-BE49-F238E27FC236}">
                <a16:creationId xmlns:a16="http://schemas.microsoft.com/office/drawing/2014/main" id="{FCD7FC5A-B78E-49A6-DE3B-2697D9560913}"/>
              </a:ext>
            </a:extLst>
          </p:cNvPr>
          <p:cNvSpPr txBox="1">
            <a:spLocks noChangeArrowheads="1"/>
          </p:cNvSpPr>
          <p:nvPr/>
        </p:nvSpPr>
        <p:spPr bwMode="auto">
          <a:xfrm>
            <a:off x="6408738" y="6111875"/>
            <a:ext cx="2700337" cy="7016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NB : un peu de Na</a:t>
            </a:r>
            <a:r>
              <a:rPr lang="fr-FR" altLang="fr-FR" sz="2000" baseline="30000"/>
              <a:t>+</a:t>
            </a:r>
            <a:r>
              <a:rPr lang="fr-FR" altLang="fr-FR" sz="2000"/>
              <a:t> parvient à pénétrer</a:t>
            </a:r>
          </a:p>
        </p:txBody>
      </p:sp>
      <p:sp>
        <p:nvSpPr>
          <p:cNvPr id="300229" name="Line 197">
            <a:extLst>
              <a:ext uri="{FF2B5EF4-FFF2-40B4-BE49-F238E27FC236}">
                <a16:creationId xmlns:a16="http://schemas.microsoft.com/office/drawing/2014/main" id="{EA3076D6-E971-767C-C8F6-A894976CDAF3}"/>
              </a:ext>
            </a:extLst>
          </p:cNvPr>
          <p:cNvSpPr>
            <a:spLocks noChangeShapeType="1"/>
          </p:cNvSpPr>
          <p:nvPr/>
        </p:nvSpPr>
        <p:spPr bwMode="auto">
          <a:xfrm flipH="1">
            <a:off x="5795963" y="2997200"/>
            <a:ext cx="431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230" name="Text Box 198">
            <a:extLst>
              <a:ext uri="{FF2B5EF4-FFF2-40B4-BE49-F238E27FC236}">
                <a16:creationId xmlns:a16="http://schemas.microsoft.com/office/drawing/2014/main" id="{40BB9DD5-3201-5993-43E3-3CBA67564B03}"/>
              </a:ext>
            </a:extLst>
          </p:cNvPr>
          <p:cNvSpPr txBox="1">
            <a:spLocks noChangeArrowheads="1"/>
          </p:cNvSpPr>
          <p:nvPr/>
        </p:nvSpPr>
        <p:spPr bwMode="auto">
          <a:xfrm>
            <a:off x="6227763" y="4141788"/>
            <a:ext cx="2916237" cy="101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solidFill>
                  <a:srgbClr val="0000FF"/>
                </a:solidFill>
              </a:rPr>
              <a:t>Les charges - en surplus s’accumulent sur la membrane</a:t>
            </a:r>
          </a:p>
        </p:txBody>
      </p:sp>
      <p:sp>
        <p:nvSpPr>
          <p:cNvPr id="300231" name="Line 199">
            <a:extLst>
              <a:ext uri="{FF2B5EF4-FFF2-40B4-BE49-F238E27FC236}">
                <a16:creationId xmlns:a16="http://schemas.microsoft.com/office/drawing/2014/main" id="{0606454D-62FF-A326-2A28-632E3A7728DE}"/>
              </a:ext>
            </a:extLst>
          </p:cNvPr>
          <p:cNvSpPr>
            <a:spLocks noChangeShapeType="1"/>
          </p:cNvSpPr>
          <p:nvPr/>
        </p:nvSpPr>
        <p:spPr bwMode="auto">
          <a:xfrm flipH="1">
            <a:off x="5795963" y="4437063"/>
            <a:ext cx="431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232" name="Text Box 200">
            <a:extLst>
              <a:ext uri="{FF2B5EF4-FFF2-40B4-BE49-F238E27FC236}">
                <a16:creationId xmlns:a16="http://schemas.microsoft.com/office/drawing/2014/main" id="{6F84B7AD-C0F6-B84C-03FF-DA138A5EE151}"/>
              </a:ext>
            </a:extLst>
          </p:cNvPr>
          <p:cNvSpPr txBox="1">
            <a:spLocks noChangeArrowheads="1"/>
          </p:cNvSpPr>
          <p:nvPr/>
        </p:nvSpPr>
        <p:spPr bwMode="auto">
          <a:xfrm>
            <a:off x="5148263" y="6308725"/>
            <a:ext cx="792162"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- 3</a:t>
            </a:r>
          </a:p>
        </p:txBody>
      </p:sp>
      <p:sp>
        <p:nvSpPr>
          <p:cNvPr id="300233" name="Text Box 201">
            <a:extLst>
              <a:ext uri="{FF2B5EF4-FFF2-40B4-BE49-F238E27FC236}">
                <a16:creationId xmlns:a16="http://schemas.microsoft.com/office/drawing/2014/main" id="{FE3FA4AB-3C01-4568-0AD1-4EE2FA1FF666}"/>
              </a:ext>
            </a:extLst>
          </p:cNvPr>
          <p:cNvSpPr txBox="1">
            <a:spLocks noChangeArrowheads="1"/>
          </p:cNvSpPr>
          <p:nvPr/>
        </p:nvSpPr>
        <p:spPr bwMode="auto">
          <a:xfrm>
            <a:off x="5508625" y="620713"/>
            <a:ext cx="8636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+ 3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a:extLst>
              <a:ext uri="{FF2B5EF4-FFF2-40B4-BE49-F238E27FC236}">
                <a16:creationId xmlns:a16="http://schemas.microsoft.com/office/drawing/2014/main" id="{1556FF71-BC06-B4B8-CF13-79BFE278F04F}"/>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(1)</a:t>
            </a:r>
          </a:p>
        </p:txBody>
      </p:sp>
      <p:sp>
        <p:nvSpPr>
          <p:cNvPr id="301059" name="Text Box 3">
            <a:extLst>
              <a:ext uri="{FF2B5EF4-FFF2-40B4-BE49-F238E27FC236}">
                <a16:creationId xmlns:a16="http://schemas.microsoft.com/office/drawing/2014/main" id="{947F30D4-B37E-F881-AE97-07C040D7B1DD}"/>
              </a:ext>
            </a:extLst>
          </p:cNvPr>
          <p:cNvSpPr txBox="1">
            <a:spLocks noChangeArrowheads="1"/>
          </p:cNvSpPr>
          <p:nvPr/>
        </p:nvSpPr>
        <p:spPr bwMode="auto">
          <a:xfrm>
            <a:off x="323850" y="1558925"/>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A la fin du XVIIIème siècle, Galvani a montré que la stimulation électrique d’un nerf de la cuisse de grenouille provoquait la contraction musculaire</a:t>
            </a:r>
          </a:p>
        </p:txBody>
      </p:sp>
      <p:sp>
        <p:nvSpPr>
          <p:cNvPr id="301060" name="AutoShape 4">
            <a:extLst>
              <a:ext uri="{FF2B5EF4-FFF2-40B4-BE49-F238E27FC236}">
                <a16:creationId xmlns:a16="http://schemas.microsoft.com/office/drawing/2014/main" id="{53EF8D36-8CFB-266C-9D9C-FBEB31CEF7C0}"/>
              </a:ext>
            </a:extLst>
          </p:cNvPr>
          <p:cNvSpPr>
            <a:spLocks noChangeArrowheads="1"/>
          </p:cNvSpPr>
          <p:nvPr/>
        </p:nvSpPr>
        <p:spPr bwMode="auto">
          <a:xfrm>
            <a:off x="395288" y="2422525"/>
            <a:ext cx="576262" cy="1008063"/>
          </a:xfrm>
          <a:prstGeom prst="curvedRightArrow">
            <a:avLst>
              <a:gd name="adj1" fmla="val 34986"/>
              <a:gd name="adj2" fmla="val 69973"/>
              <a:gd name="adj3" fmla="val 3333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1061" name="Text Box 5">
            <a:extLst>
              <a:ext uri="{FF2B5EF4-FFF2-40B4-BE49-F238E27FC236}">
                <a16:creationId xmlns:a16="http://schemas.microsoft.com/office/drawing/2014/main" id="{7016CDB0-1C27-542D-459C-8D0DF7A3EC1A}"/>
              </a:ext>
            </a:extLst>
          </p:cNvPr>
          <p:cNvSpPr txBox="1">
            <a:spLocks noChangeArrowheads="1"/>
          </p:cNvSpPr>
          <p:nvPr/>
        </p:nvSpPr>
        <p:spPr bwMode="auto">
          <a:xfrm>
            <a:off x="755650" y="2854325"/>
            <a:ext cx="70564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L’excitation nerveuse est accompagnée d’une onde électrique qui se propage le long du nerf</a:t>
            </a:r>
          </a:p>
        </p:txBody>
      </p:sp>
      <p:sp>
        <p:nvSpPr>
          <p:cNvPr id="301062" name="Oval 6">
            <a:extLst>
              <a:ext uri="{FF2B5EF4-FFF2-40B4-BE49-F238E27FC236}">
                <a16:creationId xmlns:a16="http://schemas.microsoft.com/office/drawing/2014/main" id="{41874C92-BDAC-E0B6-8A7F-5A52C7C3291B}"/>
              </a:ext>
            </a:extLst>
          </p:cNvPr>
          <p:cNvSpPr>
            <a:spLocks noChangeArrowheads="1"/>
          </p:cNvSpPr>
          <p:nvPr/>
        </p:nvSpPr>
        <p:spPr bwMode="auto">
          <a:xfrm>
            <a:off x="1116013" y="3214688"/>
            <a:ext cx="2232025" cy="576262"/>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1063" name="AutoShape 7">
            <a:extLst>
              <a:ext uri="{FF2B5EF4-FFF2-40B4-BE49-F238E27FC236}">
                <a16:creationId xmlns:a16="http://schemas.microsoft.com/office/drawing/2014/main" id="{06DA8A82-F437-FF47-F7E2-3554FF24AB22}"/>
              </a:ext>
            </a:extLst>
          </p:cNvPr>
          <p:cNvSpPr>
            <a:spLocks noChangeArrowheads="1"/>
          </p:cNvSpPr>
          <p:nvPr/>
        </p:nvSpPr>
        <p:spPr bwMode="auto">
          <a:xfrm>
            <a:off x="971550" y="3933825"/>
            <a:ext cx="576263" cy="1008063"/>
          </a:xfrm>
          <a:prstGeom prst="curvedRightArrow">
            <a:avLst>
              <a:gd name="adj1" fmla="val 34986"/>
              <a:gd name="adj2" fmla="val 69972"/>
              <a:gd name="adj3" fmla="val 3333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1064" name="Text Box 8">
            <a:extLst>
              <a:ext uri="{FF2B5EF4-FFF2-40B4-BE49-F238E27FC236}">
                <a16:creationId xmlns:a16="http://schemas.microsoft.com/office/drawing/2014/main" id="{1B2DBFEE-AF5F-D8E4-C385-FFE50C4FE050}"/>
              </a:ext>
            </a:extLst>
          </p:cNvPr>
          <p:cNvSpPr txBox="1">
            <a:spLocks noChangeArrowheads="1"/>
          </p:cNvSpPr>
          <p:nvPr/>
        </p:nvSpPr>
        <p:spPr bwMode="auto">
          <a:xfrm>
            <a:off x="1476375" y="4638675"/>
            <a:ext cx="7667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Onde = influx nerveux ou potentiel d’action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1E02E566-1A7C-AD02-37EA-253B2E3D7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943100"/>
            <a:ext cx="6697663" cy="48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2083" name="Picture 3">
            <a:extLst>
              <a:ext uri="{FF2B5EF4-FFF2-40B4-BE49-F238E27FC236}">
                <a16:creationId xmlns:a16="http://schemas.microsoft.com/office/drawing/2014/main" id="{239F6AD6-6BD4-18CF-1092-68EABAF7F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125538"/>
            <a:ext cx="2405062"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2084" name="Text Box 4">
            <a:extLst>
              <a:ext uri="{FF2B5EF4-FFF2-40B4-BE49-F238E27FC236}">
                <a16:creationId xmlns:a16="http://schemas.microsoft.com/office/drawing/2014/main" id="{51880424-5562-E23E-B99D-DB064F6278AF}"/>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3F09EBE2-2DBE-E924-185D-AE081271CC47}"/>
              </a:ext>
            </a:extLst>
          </p:cNvPr>
          <p:cNvSpPr>
            <a:spLocks noChangeArrowheads="1"/>
          </p:cNvSpPr>
          <p:nvPr/>
        </p:nvSpPr>
        <p:spPr bwMode="auto">
          <a:xfrm>
            <a:off x="323850" y="1412875"/>
            <a:ext cx="8458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85000"/>
              </a:lnSpc>
              <a:spcBef>
                <a:spcPct val="50000"/>
              </a:spcBef>
            </a:pPr>
            <a:r>
              <a:rPr lang="fr-CA" altLang="fr-FR"/>
              <a:t>Les neurones possèdent 2 importantes propriétés fonctionnelles:</a:t>
            </a:r>
          </a:p>
          <a:p>
            <a:pPr algn="just">
              <a:lnSpc>
                <a:spcPct val="85000"/>
              </a:lnSpc>
              <a:spcBef>
                <a:spcPct val="50000"/>
              </a:spcBef>
            </a:pPr>
            <a:endParaRPr lang="fr-CA" altLang="fr-FR"/>
          </a:p>
          <a:p>
            <a:pPr lvl="1" algn="just">
              <a:lnSpc>
                <a:spcPct val="85000"/>
              </a:lnSpc>
              <a:spcBef>
                <a:spcPct val="50000"/>
              </a:spcBef>
            </a:pPr>
            <a:r>
              <a:rPr lang="fr-CA" altLang="fr-FR" u="sng"/>
              <a:t>Excitabilité:</a:t>
            </a:r>
            <a:r>
              <a:rPr lang="fr-CA" altLang="fr-FR"/>
              <a:t> capacité de réagir à un stimulus et de le convertir en influx nerveux</a:t>
            </a:r>
          </a:p>
          <a:p>
            <a:pPr lvl="1" algn="just">
              <a:lnSpc>
                <a:spcPct val="85000"/>
              </a:lnSpc>
              <a:spcBef>
                <a:spcPct val="50000"/>
              </a:spcBef>
            </a:pPr>
            <a:endParaRPr lang="fr-CA" altLang="fr-FR"/>
          </a:p>
          <a:p>
            <a:pPr lvl="1" algn="just">
              <a:lnSpc>
                <a:spcPct val="85000"/>
              </a:lnSpc>
              <a:spcBef>
                <a:spcPct val="50000"/>
              </a:spcBef>
            </a:pPr>
            <a:r>
              <a:rPr lang="fr-CA" altLang="fr-FR" u="sng"/>
              <a:t>Conductivité:</a:t>
            </a:r>
            <a:r>
              <a:rPr lang="fr-CA" altLang="fr-FR"/>
              <a:t> capacité de propager cet influx nerveux et de le transmettre à d’autres neurones, à des muscles ou à des glandes</a:t>
            </a:r>
          </a:p>
        </p:txBody>
      </p:sp>
      <p:sp>
        <p:nvSpPr>
          <p:cNvPr id="303107" name="Text Box 3">
            <a:extLst>
              <a:ext uri="{FF2B5EF4-FFF2-40B4-BE49-F238E27FC236}">
                <a16:creationId xmlns:a16="http://schemas.microsoft.com/office/drawing/2014/main" id="{B9CFE5B0-EDA5-BB01-17BC-CDB8775B2F3B}"/>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a:extLst>
              <a:ext uri="{FF2B5EF4-FFF2-40B4-BE49-F238E27FC236}">
                <a16:creationId xmlns:a16="http://schemas.microsoft.com/office/drawing/2014/main" id="{08CEFA54-6B79-2EB4-1D17-5E95FAA06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765175"/>
            <a:ext cx="6338887" cy="6072188"/>
          </a:xfrm>
          <a:prstGeom prst="rect">
            <a:avLst/>
          </a:prstGeom>
          <a:noFill/>
          <a:extLst>
            <a:ext uri="{909E8E84-426E-40DD-AFC4-6F175D3DCCD1}">
              <a14:hiddenFill xmlns:a14="http://schemas.microsoft.com/office/drawing/2010/main">
                <a:solidFill>
                  <a:srgbClr val="FFFFFF"/>
                </a:solidFill>
              </a14:hiddenFill>
            </a:ext>
          </a:extLst>
        </p:spPr>
      </p:pic>
      <p:sp>
        <p:nvSpPr>
          <p:cNvPr id="304131" name="AutoShape 3">
            <a:extLst>
              <a:ext uri="{FF2B5EF4-FFF2-40B4-BE49-F238E27FC236}">
                <a16:creationId xmlns:a16="http://schemas.microsoft.com/office/drawing/2014/main" id="{D572F3E2-FAE6-5F4A-CE4F-AA30B3FB0890}"/>
              </a:ext>
            </a:extLst>
          </p:cNvPr>
          <p:cNvSpPr>
            <a:spLocks noChangeArrowheads="1"/>
          </p:cNvSpPr>
          <p:nvPr/>
        </p:nvSpPr>
        <p:spPr bwMode="auto">
          <a:xfrm>
            <a:off x="3419475" y="981075"/>
            <a:ext cx="936625" cy="863600"/>
          </a:xfrm>
          <a:prstGeom prst="lightningBolt">
            <a:avLst/>
          </a:prstGeom>
          <a:solidFill>
            <a:srgbClr val="FF0000"/>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4132" name="Text Box 4">
            <a:extLst>
              <a:ext uri="{FF2B5EF4-FFF2-40B4-BE49-F238E27FC236}">
                <a16:creationId xmlns:a16="http://schemas.microsoft.com/office/drawing/2014/main" id="{DBC1EA5E-4ACB-0148-8C6A-E53B6AC38109}"/>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(4)</a:t>
            </a:r>
          </a:p>
        </p:txBody>
      </p:sp>
      <p:sp>
        <p:nvSpPr>
          <p:cNvPr id="304133" name="Line 5">
            <a:extLst>
              <a:ext uri="{FF2B5EF4-FFF2-40B4-BE49-F238E27FC236}">
                <a16:creationId xmlns:a16="http://schemas.microsoft.com/office/drawing/2014/main" id="{B1329E36-B67A-C364-A7FC-C6AE37F0ABE1}"/>
              </a:ext>
            </a:extLst>
          </p:cNvPr>
          <p:cNvSpPr>
            <a:spLocks noChangeShapeType="1"/>
          </p:cNvSpPr>
          <p:nvPr/>
        </p:nvSpPr>
        <p:spPr bwMode="auto">
          <a:xfrm flipH="1">
            <a:off x="4356100" y="1052513"/>
            <a:ext cx="2592388" cy="6477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4134" name="Text Box 6">
            <a:extLst>
              <a:ext uri="{FF2B5EF4-FFF2-40B4-BE49-F238E27FC236}">
                <a16:creationId xmlns:a16="http://schemas.microsoft.com/office/drawing/2014/main" id="{9DDCD86F-5A77-C82D-CAE2-E6911D59FA72}"/>
              </a:ext>
            </a:extLst>
          </p:cNvPr>
          <p:cNvSpPr txBox="1">
            <a:spLocks noChangeArrowheads="1"/>
          </p:cNvSpPr>
          <p:nvPr/>
        </p:nvSpPr>
        <p:spPr bwMode="auto">
          <a:xfrm>
            <a:off x="7092950" y="765175"/>
            <a:ext cx="194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Stimulation</a:t>
            </a:r>
          </a:p>
        </p:txBody>
      </p:sp>
      <p:sp>
        <p:nvSpPr>
          <p:cNvPr id="304135" name="Text Box 7">
            <a:extLst>
              <a:ext uri="{FF2B5EF4-FFF2-40B4-BE49-F238E27FC236}">
                <a16:creationId xmlns:a16="http://schemas.microsoft.com/office/drawing/2014/main" id="{EC961C06-F65F-C56B-5ED4-7142B62120C2}"/>
              </a:ext>
            </a:extLst>
          </p:cNvPr>
          <p:cNvSpPr txBox="1">
            <a:spLocks noChangeArrowheads="1"/>
          </p:cNvSpPr>
          <p:nvPr/>
        </p:nvSpPr>
        <p:spPr bwMode="auto">
          <a:xfrm>
            <a:off x="2411413" y="34036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a:t>PA</a:t>
            </a:r>
          </a:p>
        </p:txBody>
      </p:sp>
      <p:sp>
        <p:nvSpPr>
          <p:cNvPr id="304136" name="Text Box 8">
            <a:extLst>
              <a:ext uri="{FF2B5EF4-FFF2-40B4-BE49-F238E27FC236}">
                <a16:creationId xmlns:a16="http://schemas.microsoft.com/office/drawing/2014/main" id="{3CBBBB6A-412E-12E6-8848-5102DE4604F6}"/>
              </a:ext>
            </a:extLst>
          </p:cNvPr>
          <p:cNvSpPr txBox="1">
            <a:spLocks noChangeArrowheads="1"/>
          </p:cNvSpPr>
          <p:nvPr/>
        </p:nvSpPr>
        <p:spPr bwMode="auto">
          <a:xfrm>
            <a:off x="4643438" y="5300663"/>
            <a:ext cx="4500562"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Pour générer un PA :</a:t>
            </a:r>
          </a:p>
          <a:p>
            <a:pPr algn="ctr">
              <a:spcBef>
                <a:spcPct val="50000"/>
              </a:spcBef>
            </a:pPr>
            <a:r>
              <a:rPr lang="fr-FR" altLang="fr-FR" sz="2000"/>
              <a:t>Stimulation &gt; SEUIL (de stimulation)</a:t>
            </a:r>
          </a:p>
          <a:p>
            <a:pPr algn="ctr">
              <a:spcBef>
                <a:spcPct val="50000"/>
              </a:spcBef>
            </a:pPr>
            <a:r>
              <a:rPr lang="fr-FR" altLang="fr-FR" sz="2800" b="1" u="sng">
                <a:solidFill>
                  <a:srgbClr val="0000FF"/>
                </a:solidFill>
              </a:rPr>
              <a:t>LOI DU TOUT OU RIEN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a:extLst>
              <a:ext uri="{FF2B5EF4-FFF2-40B4-BE49-F238E27FC236}">
                <a16:creationId xmlns:a16="http://schemas.microsoft.com/office/drawing/2014/main" id="{7C5DCBF9-2891-2C29-B547-4E081BB9F4ED}"/>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(5)</a:t>
            </a:r>
          </a:p>
        </p:txBody>
      </p:sp>
      <p:sp>
        <p:nvSpPr>
          <p:cNvPr id="305155" name="Text Box 3">
            <a:extLst>
              <a:ext uri="{FF2B5EF4-FFF2-40B4-BE49-F238E27FC236}">
                <a16:creationId xmlns:a16="http://schemas.microsoft.com/office/drawing/2014/main" id="{7F0FB944-18BF-1829-A9C9-D18E5A641592}"/>
              </a:ext>
            </a:extLst>
          </p:cNvPr>
          <p:cNvSpPr txBox="1">
            <a:spLocks noChangeArrowheads="1"/>
          </p:cNvSpPr>
          <p:nvPr/>
        </p:nvSpPr>
        <p:spPr bwMode="auto">
          <a:xfrm>
            <a:off x="323850" y="1689100"/>
            <a:ext cx="84248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3600"/>
              <a:t>Un stimulus électrique </a:t>
            </a:r>
            <a:r>
              <a:rPr lang="fr-FR" altLang="fr-FR" sz="3600">
                <a:solidFill>
                  <a:srgbClr val="0000FF"/>
                </a:solidFill>
              </a:rPr>
              <a:t>en dessous</a:t>
            </a:r>
            <a:r>
              <a:rPr lang="fr-FR" altLang="fr-FR" sz="3600"/>
              <a:t> du seuil est dit </a:t>
            </a:r>
            <a:r>
              <a:rPr lang="fr-FR" altLang="fr-FR" sz="3600">
                <a:solidFill>
                  <a:srgbClr val="0000FF"/>
                </a:solidFill>
              </a:rPr>
              <a:t>infraliminaire</a:t>
            </a:r>
            <a:r>
              <a:rPr lang="fr-FR" altLang="fr-FR" sz="3600"/>
              <a:t> et ne provoque pas de PA.</a:t>
            </a:r>
          </a:p>
        </p:txBody>
      </p:sp>
      <p:sp>
        <p:nvSpPr>
          <p:cNvPr id="305156" name="Text Box 4">
            <a:extLst>
              <a:ext uri="{FF2B5EF4-FFF2-40B4-BE49-F238E27FC236}">
                <a16:creationId xmlns:a16="http://schemas.microsoft.com/office/drawing/2014/main" id="{DBE61597-4863-84A7-6B87-1E16DEB95C9B}"/>
              </a:ext>
            </a:extLst>
          </p:cNvPr>
          <p:cNvSpPr txBox="1">
            <a:spLocks noChangeArrowheads="1"/>
          </p:cNvSpPr>
          <p:nvPr/>
        </p:nvSpPr>
        <p:spPr bwMode="auto">
          <a:xfrm>
            <a:off x="323850" y="4568825"/>
            <a:ext cx="84248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3600"/>
              <a:t>Un stimulus électrique </a:t>
            </a:r>
            <a:r>
              <a:rPr lang="fr-FR" altLang="fr-FR" sz="3600">
                <a:solidFill>
                  <a:srgbClr val="0000FF"/>
                </a:solidFill>
              </a:rPr>
              <a:t>au dessus</a:t>
            </a:r>
            <a:r>
              <a:rPr lang="fr-FR" altLang="fr-FR" sz="3600"/>
              <a:t> du seuil est dit </a:t>
            </a:r>
            <a:r>
              <a:rPr lang="fr-FR" altLang="fr-FR" sz="3600">
                <a:solidFill>
                  <a:srgbClr val="0000FF"/>
                </a:solidFill>
              </a:rPr>
              <a:t>supraliminaire</a:t>
            </a:r>
            <a:r>
              <a:rPr lang="fr-FR" altLang="fr-FR" sz="3600"/>
              <a:t> provoque un PA.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ext Box 2">
            <a:extLst>
              <a:ext uri="{FF2B5EF4-FFF2-40B4-BE49-F238E27FC236}">
                <a16:creationId xmlns:a16="http://schemas.microsoft.com/office/drawing/2014/main" id="{B7853B3F-A8F4-56E4-226D-26CCCA3C6E44}"/>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(6)</a:t>
            </a:r>
          </a:p>
        </p:txBody>
      </p:sp>
      <p:sp>
        <p:nvSpPr>
          <p:cNvPr id="306179" name="Text Box 3">
            <a:extLst>
              <a:ext uri="{FF2B5EF4-FFF2-40B4-BE49-F238E27FC236}">
                <a16:creationId xmlns:a16="http://schemas.microsoft.com/office/drawing/2014/main" id="{ECE130B6-0065-5DFF-4E66-6579EE60FE18}"/>
              </a:ext>
            </a:extLst>
          </p:cNvPr>
          <p:cNvSpPr txBox="1">
            <a:spLocks noChangeArrowheads="1"/>
          </p:cNvSpPr>
          <p:nvPr/>
        </p:nvSpPr>
        <p:spPr bwMode="auto">
          <a:xfrm>
            <a:off x="0" y="836613"/>
            <a:ext cx="9144000" cy="578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fr-CA" altLang="fr-FR" sz="2200"/>
              <a:t>Une stimulation augmente le potentiel de repos. Si le seuil de stimulation est dépassé (si la dépolarisation est suffisante), il y a apparition d’un PA.</a:t>
            </a:r>
          </a:p>
          <a:p>
            <a:pPr algn="just"/>
            <a:endParaRPr lang="fr-CA" altLang="fr-FR" sz="2200"/>
          </a:p>
          <a:p>
            <a:pPr algn="just"/>
            <a:endParaRPr lang="fr-CA" altLang="fr-FR" sz="2200"/>
          </a:p>
          <a:p>
            <a:pPr algn="just"/>
            <a:r>
              <a:rPr lang="fr-CA" altLang="fr-FR" sz="2200"/>
              <a:t>Durant le PA, la polarité du potentiel de membrane (- 70 mV) s’inverse brutalement et atteint une valeur pic de + 40 mV à + 50 mV.</a:t>
            </a:r>
          </a:p>
          <a:p>
            <a:pPr algn="just"/>
            <a:endParaRPr lang="fr-CA" altLang="fr-FR" sz="2200"/>
          </a:p>
          <a:p>
            <a:pPr algn="just"/>
            <a:endParaRPr lang="fr-CA" altLang="fr-FR" sz="2200"/>
          </a:p>
          <a:p>
            <a:pPr algn="just"/>
            <a:r>
              <a:rPr lang="fr-CA" altLang="fr-FR" sz="2200"/>
              <a:t>La production de PA est rendue possible par la présence de nombreux types de canaux ioniques dans la membrane plasmique des neurones. Ex: les canaux Voltage dépendant (sensibles au voltage)</a:t>
            </a:r>
          </a:p>
          <a:p>
            <a:pPr algn="just"/>
            <a:endParaRPr lang="fr-CA" altLang="fr-FR" sz="2200"/>
          </a:p>
          <a:p>
            <a:pPr algn="just"/>
            <a:endParaRPr lang="fr-CA" altLang="fr-FR" sz="2200"/>
          </a:p>
          <a:p>
            <a:pPr algn="just"/>
            <a:r>
              <a:rPr lang="fr-CA" altLang="fr-FR" sz="2200"/>
              <a:t>Ces canaux s’ouvrent et se ferment en réponse à des stimuli particuliers laissant ainsi échapper des ions : ce qui va modifier le potentiel de membrane.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ext Box 2">
            <a:extLst>
              <a:ext uri="{FF2B5EF4-FFF2-40B4-BE49-F238E27FC236}">
                <a16:creationId xmlns:a16="http://schemas.microsoft.com/office/drawing/2014/main" id="{93B77D5A-BC69-B3DF-B6EB-D60C1FE96CFE}"/>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(7)</a:t>
            </a:r>
          </a:p>
        </p:txBody>
      </p:sp>
      <p:pic>
        <p:nvPicPr>
          <p:cNvPr id="307203" name="Picture 3">
            <a:extLst>
              <a:ext uri="{FF2B5EF4-FFF2-40B4-BE49-F238E27FC236}">
                <a16:creationId xmlns:a16="http://schemas.microsoft.com/office/drawing/2014/main" id="{92174693-AEF9-05FA-529F-BAE067A34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7213"/>
            <a:ext cx="7162800" cy="4914900"/>
          </a:xfrm>
          <a:prstGeom prst="rect">
            <a:avLst/>
          </a:prstGeom>
          <a:noFill/>
          <a:extLst>
            <a:ext uri="{909E8E84-426E-40DD-AFC4-6F175D3DCCD1}">
              <a14:hiddenFill xmlns:a14="http://schemas.microsoft.com/office/drawing/2010/main">
                <a:solidFill>
                  <a:srgbClr val="FFFFFF"/>
                </a:solidFill>
              </a14:hiddenFill>
            </a:ext>
          </a:extLst>
        </p:spPr>
      </p:pic>
      <p:sp>
        <p:nvSpPr>
          <p:cNvPr id="307204" name="Text Box 4">
            <a:extLst>
              <a:ext uri="{FF2B5EF4-FFF2-40B4-BE49-F238E27FC236}">
                <a16:creationId xmlns:a16="http://schemas.microsoft.com/office/drawing/2014/main" id="{526F0526-CE1B-4564-E0DB-BA04CC2FFF78}"/>
              </a:ext>
            </a:extLst>
          </p:cNvPr>
          <p:cNvSpPr txBox="1">
            <a:spLocks noChangeArrowheads="1"/>
          </p:cNvSpPr>
          <p:nvPr/>
        </p:nvSpPr>
        <p:spPr bwMode="auto">
          <a:xfrm>
            <a:off x="1403350" y="836613"/>
            <a:ext cx="619283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Cas des neurones :</a:t>
            </a:r>
          </a:p>
          <a:p>
            <a:pPr algn="ctr">
              <a:spcBef>
                <a:spcPct val="50000"/>
              </a:spcBef>
            </a:pPr>
            <a:r>
              <a:rPr lang="fr-FR" altLang="fr-FR" sz="2400"/>
              <a:t>Les canaux sodiques voltage dépendant</a:t>
            </a:r>
          </a:p>
        </p:txBody>
      </p:sp>
      <p:sp>
        <p:nvSpPr>
          <p:cNvPr id="307205" name="Text Box 5">
            <a:extLst>
              <a:ext uri="{FF2B5EF4-FFF2-40B4-BE49-F238E27FC236}">
                <a16:creationId xmlns:a16="http://schemas.microsoft.com/office/drawing/2014/main" id="{BA905F4B-911A-EAE4-830E-895C82A90F9E}"/>
              </a:ext>
            </a:extLst>
          </p:cNvPr>
          <p:cNvSpPr txBox="1">
            <a:spLocks noChangeArrowheads="1"/>
          </p:cNvSpPr>
          <p:nvPr/>
        </p:nvSpPr>
        <p:spPr bwMode="auto">
          <a:xfrm>
            <a:off x="0" y="3141663"/>
            <a:ext cx="1116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- 70 mV</a:t>
            </a:r>
          </a:p>
        </p:txBody>
      </p:sp>
      <p:sp>
        <p:nvSpPr>
          <p:cNvPr id="307206" name="Text Box 6">
            <a:extLst>
              <a:ext uri="{FF2B5EF4-FFF2-40B4-BE49-F238E27FC236}">
                <a16:creationId xmlns:a16="http://schemas.microsoft.com/office/drawing/2014/main" id="{33821A0E-68CF-5EB6-6126-8D83C9366408}"/>
              </a:ext>
            </a:extLst>
          </p:cNvPr>
          <p:cNvSpPr txBox="1">
            <a:spLocks noChangeArrowheads="1"/>
          </p:cNvSpPr>
          <p:nvPr/>
        </p:nvSpPr>
        <p:spPr bwMode="auto">
          <a:xfrm>
            <a:off x="7993063" y="3141663"/>
            <a:ext cx="1150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+ 40 mV</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Oval 2">
            <a:extLst>
              <a:ext uri="{FF2B5EF4-FFF2-40B4-BE49-F238E27FC236}">
                <a16:creationId xmlns:a16="http://schemas.microsoft.com/office/drawing/2014/main" id="{085B96D8-6F68-84B9-AA28-58E8EFF98F64}"/>
              </a:ext>
            </a:extLst>
          </p:cNvPr>
          <p:cNvSpPr>
            <a:spLocks noChangeArrowheads="1"/>
          </p:cNvSpPr>
          <p:nvPr/>
        </p:nvSpPr>
        <p:spPr bwMode="auto">
          <a:xfrm>
            <a:off x="2484438" y="3187700"/>
            <a:ext cx="1008062" cy="2305050"/>
          </a:xfrm>
          <a:prstGeom prst="ellipse">
            <a:avLst/>
          </a:prstGeom>
          <a:solidFill>
            <a:srgbClr val="00FF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27" name="Text Box 3">
            <a:extLst>
              <a:ext uri="{FF2B5EF4-FFF2-40B4-BE49-F238E27FC236}">
                <a16:creationId xmlns:a16="http://schemas.microsoft.com/office/drawing/2014/main" id="{3AD2D9D4-E6E2-DFE0-C42B-AC8FEB4E8D3A}"/>
              </a:ext>
            </a:extLst>
          </p:cNvPr>
          <p:cNvSpPr txBox="1">
            <a:spLocks noChangeArrowheads="1"/>
          </p:cNvSpPr>
          <p:nvPr/>
        </p:nvSpPr>
        <p:spPr bwMode="auto">
          <a:xfrm>
            <a:off x="73025" y="44450"/>
            <a:ext cx="89646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(8). </a:t>
            </a:r>
            <a:r>
              <a:rPr lang="fr-FR" altLang="fr-FR" sz="2000"/>
              <a:t>Les neurones peuvent réagir à un stimulus (excitabilité). La réaction = ouverture des canaux sodiques voltage dépendant.</a:t>
            </a:r>
          </a:p>
        </p:txBody>
      </p:sp>
      <p:grpSp>
        <p:nvGrpSpPr>
          <p:cNvPr id="308228" name="Group 4">
            <a:extLst>
              <a:ext uri="{FF2B5EF4-FFF2-40B4-BE49-F238E27FC236}">
                <a16:creationId xmlns:a16="http://schemas.microsoft.com/office/drawing/2014/main" id="{BB68D7A2-0365-8EA7-C0B5-A94BF9A5CBE2}"/>
              </a:ext>
            </a:extLst>
          </p:cNvPr>
          <p:cNvGrpSpPr>
            <a:grpSpLocks/>
          </p:cNvGrpSpPr>
          <p:nvPr/>
        </p:nvGrpSpPr>
        <p:grpSpPr bwMode="auto">
          <a:xfrm>
            <a:off x="1331913" y="3763963"/>
            <a:ext cx="142875" cy="1223962"/>
            <a:chOff x="930" y="2886"/>
            <a:chExt cx="90" cy="771"/>
          </a:xfrm>
        </p:grpSpPr>
        <p:sp>
          <p:nvSpPr>
            <p:cNvPr id="308229" name="Oval 5">
              <a:extLst>
                <a:ext uri="{FF2B5EF4-FFF2-40B4-BE49-F238E27FC236}">
                  <a16:creationId xmlns:a16="http://schemas.microsoft.com/office/drawing/2014/main" id="{012EC624-5248-68EC-EA20-CECDFD0D72F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30" name="Line 6">
              <a:extLst>
                <a:ext uri="{FF2B5EF4-FFF2-40B4-BE49-F238E27FC236}">
                  <a16:creationId xmlns:a16="http://schemas.microsoft.com/office/drawing/2014/main" id="{474F5047-0467-B121-822B-6424E38CA8C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31" name="Oval 7">
              <a:extLst>
                <a:ext uri="{FF2B5EF4-FFF2-40B4-BE49-F238E27FC236}">
                  <a16:creationId xmlns:a16="http://schemas.microsoft.com/office/drawing/2014/main" id="{AA4EAC95-1CF1-CE6F-B7D5-B18F24676CE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32" name="Line 8">
              <a:extLst>
                <a:ext uri="{FF2B5EF4-FFF2-40B4-BE49-F238E27FC236}">
                  <a16:creationId xmlns:a16="http://schemas.microsoft.com/office/drawing/2014/main" id="{756BEEBA-E4C8-58BE-59DB-56D7AAEE1F4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33" name="Group 9">
            <a:extLst>
              <a:ext uri="{FF2B5EF4-FFF2-40B4-BE49-F238E27FC236}">
                <a16:creationId xmlns:a16="http://schemas.microsoft.com/office/drawing/2014/main" id="{3FF27DEC-9779-7E57-9DB2-771BDAC24E73}"/>
              </a:ext>
            </a:extLst>
          </p:cNvPr>
          <p:cNvGrpSpPr>
            <a:grpSpLocks/>
          </p:cNvGrpSpPr>
          <p:nvPr/>
        </p:nvGrpSpPr>
        <p:grpSpPr bwMode="auto">
          <a:xfrm>
            <a:off x="1476375" y="3763963"/>
            <a:ext cx="142875" cy="1223962"/>
            <a:chOff x="930" y="2886"/>
            <a:chExt cx="90" cy="771"/>
          </a:xfrm>
        </p:grpSpPr>
        <p:sp>
          <p:nvSpPr>
            <p:cNvPr id="308234" name="Oval 10">
              <a:extLst>
                <a:ext uri="{FF2B5EF4-FFF2-40B4-BE49-F238E27FC236}">
                  <a16:creationId xmlns:a16="http://schemas.microsoft.com/office/drawing/2014/main" id="{5553EA7F-BE06-3707-7202-F6CE0BDA1662}"/>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35" name="Line 11">
              <a:extLst>
                <a:ext uri="{FF2B5EF4-FFF2-40B4-BE49-F238E27FC236}">
                  <a16:creationId xmlns:a16="http://schemas.microsoft.com/office/drawing/2014/main" id="{451B14B7-939F-9295-FAFA-268B763B913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36" name="Oval 12">
              <a:extLst>
                <a:ext uri="{FF2B5EF4-FFF2-40B4-BE49-F238E27FC236}">
                  <a16:creationId xmlns:a16="http://schemas.microsoft.com/office/drawing/2014/main" id="{1BCCA636-C5E6-4F87-4001-CA15DA3E252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37" name="Line 13">
              <a:extLst>
                <a:ext uri="{FF2B5EF4-FFF2-40B4-BE49-F238E27FC236}">
                  <a16:creationId xmlns:a16="http://schemas.microsoft.com/office/drawing/2014/main" id="{BBA29DF7-26A4-C3EF-4290-D7AFF74D179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38" name="Group 14">
            <a:extLst>
              <a:ext uri="{FF2B5EF4-FFF2-40B4-BE49-F238E27FC236}">
                <a16:creationId xmlns:a16="http://schemas.microsoft.com/office/drawing/2014/main" id="{34E255D2-7A97-3AD9-A8BE-352F8400E958}"/>
              </a:ext>
            </a:extLst>
          </p:cNvPr>
          <p:cNvGrpSpPr>
            <a:grpSpLocks/>
          </p:cNvGrpSpPr>
          <p:nvPr/>
        </p:nvGrpSpPr>
        <p:grpSpPr bwMode="auto">
          <a:xfrm>
            <a:off x="1619250" y="3763963"/>
            <a:ext cx="142875" cy="1223962"/>
            <a:chOff x="930" y="2886"/>
            <a:chExt cx="90" cy="771"/>
          </a:xfrm>
        </p:grpSpPr>
        <p:sp>
          <p:nvSpPr>
            <p:cNvPr id="308239" name="Oval 15">
              <a:extLst>
                <a:ext uri="{FF2B5EF4-FFF2-40B4-BE49-F238E27FC236}">
                  <a16:creationId xmlns:a16="http://schemas.microsoft.com/office/drawing/2014/main" id="{396E0A67-22D0-1BC1-AFD9-B53ED2BD3CB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40" name="Line 16">
              <a:extLst>
                <a:ext uri="{FF2B5EF4-FFF2-40B4-BE49-F238E27FC236}">
                  <a16:creationId xmlns:a16="http://schemas.microsoft.com/office/drawing/2014/main" id="{E8810B41-D910-5B23-9867-04CD142A3D1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41" name="Oval 17">
              <a:extLst>
                <a:ext uri="{FF2B5EF4-FFF2-40B4-BE49-F238E27FC236}">
                  <a16:creationId xmlns:a16="http://schemas.microsoft.com/office/drawing/2014/main" id="{04474F1F-A618-C977-7454-446F639F3D1B}"/>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42" name="Line 18">
              <a:extLst>
                <a:ext uri="{FF2B5EF4-FFF2-40B4-BE49-F238E27FC236}">
                  <a16:creationId xmlns:a16="http://schemas.microsoft.com/office/drawing/2014/main" id="{68312F0D-457A-4712-3C7E-C04F5F89F778}"/>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43" name="Group 19">
            <a:extLst>
              <a:ext uri="{FF2B5EF4-FFF2-40B4-BE49-F238E27FC236}">
                <a16:creationId xmlns:a16="http://schemas.microsoft.com/office/drawing/2014/main" id="{72A46B6B-39CC-A02E-AA67-CBA9110761CC}"/>
              </a:ext>
            </a:extLst>
          </p:cNvPr>
          <p:cNvGrpSpPr>
            <a:grpSpLocks/>
          </p:cNvGrpSpPr>
          <p:nvPr/>
        </p:nvGrpSpPr>
        <p:grpSpPr bwMode="auto">
          <a:xfrm>
            <a:off x="1763713" y="3763963"/>
            <a:ext cx="142875" cy="1223962"/>
            <a:chOff x="930" y="2886"/>
            <a:chExt cx="90" cy="771"/>
          </a:xfrm>
        </p:grpSpPr>
        <p:sp>
          <p:nvSpPr>
            <p:cNvPr id="308244" name="Oval 20">
              <a:extLst>
                <a:ext uri="{FF2B5EF4-FFF2-40B4-BE49-F238E27FC236}">
                  <a16:creationId xmlns:a16="http://schemas.microsoft.com/office/drawing/2014/main" id="{3F503D7A-4D72-4BED-4EDE-B914B6174BB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45" name="Line 21">
              <a:extLst>
                <a:ext uri="{FF2B5EF4-FFF2-40B4-BE49-F238E27FC236}">
                  <a16:creationId xmlns:a16="http://schemas.microsoft.com/office/drawing/2014/main" id="{775FD4A4-581B-59A8-4CB1-F2C11E9E044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46" name="Oval 22">
              <a:extLst>
                <a:ext uri="{FF2B5EF4-FFF2-40B4-BE49-F238E27FC236}">
                  <a16:creationId xmlns:a16="http://schemas.microsoft.com/office/drawing/2014/main" id="{731F901A-2939-608D-ACB3-C99E1B70EAD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47" name="Line 23">
              <a:extLst>
                <a:ext uri="{FF2B5EF4-FFF2-40B4-BE49-F238E27FC236}">
                  <a16:creationId xmlns:a16="http://schemas.microsoft.com/office/drawing/2014/main" id="{7901648C-70D1-063D-08A6-267252ECF6F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48" name="Group 24">
            <a:extLst>
              <a:ext uri="{FF2B5EF4-FFF2-40B4-BE49-F238E27FC236}">
                <a16:creationId xmlns:a16="http://schemas.microsoft.com/office/drawing/2014/main" id="{E4CB07ED-9E5F-C13E-DA92-8659FBF848F1}"/>
              </a:ext>
            </a:extLst>
          </p:cNvPr>
          <p:cNvGrpSpPr>
            <a:grpSpLocks/>
          </p:cNvGrpSpPr>
          <p:nvPr/>
        </p:nvGrpSpPr>
        <p:grpSpPr bwMode="auto">
          <a:xfrm>
            <a:off x="3492500" y="3763963"/>
            <a:ext cx="142875" cy="1223962"/>
            <a:chOff x="930" y="2886"/>
            <a:chExt cx="90" cy="771"/>
          </a:xfrm>
        </p:grpSpPr>
        <p:sp>
          <p:nvSpPr>
            <p:cNvPr id="308249" name="Oval 25">
              <a:extLst>
                <a:ext uri="{FF2B5EF4-FFF2-40B4-BE49-F238E27FC236}">
                  <a16:creationId xmlns:a16="http://schemas.microsoft.com/office/drawing/2014/main" id="{B0D011DB-055A-1705-5D90-10C5C9C12EF7}"/>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50" name="Line 26">
              <a:extLst>
                <a:ext uri="{FF2B5EF4-FFF2-40B4-BE49-F238E27FC236}">
                  <a16:creationId xmlns:a16="http://schemas.microsoft.com/office/drawing/2014/main" id="{688396BA-3BB8-07F6-B7F2-8510B062FA15}"/>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51" name="Oval 27">
              <a:extLst>
                <a:ext uri="{FF2B5EF4-FFF2-40B4-BE49-F238E27FC236}">
                  <a16:creationId xmlns:a16="http://schemas.microsoft.com/office/drawing/2014/main" id="{83040124-ED73-4CB3-6CDD-8893399FA8C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52" name="Line 28">
              <a:extLst>
                <a:ext uri="{FF2B5EF4-FFF2-40B4-BE49-F238E27FC236}">
                  <a16:creationId xmlns:a16="http://schemas.microsoft.com/office/drawing/2014/main" id="{0265AD87-99AD-EC6B-F68A-307AED83A65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53" name="Group 29">
            <a:extLst>
              <a:ext uri="{FF2B5EF4-FFF2-40B4-BE49-F238E27FC236}">
                <a16:creationId xmlns:a16="http://schemas.microsoft.com/office/drawing/2014/main" id="{D79AE40E-C514-69FC-4525-3F6A011B118B}"/>
              </a:ext>
            </a:extLst>
          </p:cNvPr>
          <p:cNvGrpSpPr>
            <a:grpSpLocks/>
          </p:cNvGrpSpPr>
          <p:nvPr/>
        </p:nvGrpSpPr>
        <p:grpSpPr bwMode="auto">
          <a:xfrm>
            <a:off x="3635375" y="3763963"/>
            <a:ext cx="142875" cy="1223962"/>
            <a:chOff x="930" y="2886"/>
            <a:chExt cx="90" cy="771"/>
          </a:xfrm>
        </p:grpSpPr>
        <p:sp>
          <p:nvSpPr>
            <p:cNvPr id="308254" name="Oval 30">
              <a:extLst>
                <a:ext uri="{FF2B5EF4-FFF2-40B4-BE49-F238E27FC236}">
                  <a16:creationId xmlns:a16="http://schemas.microsoft.com/office/drawing/2014/main" id="{1A8330CE-6BF1-86F5-11CE-907984C4D53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55" name="Line 31">
              <a:extLst>
                <a:ext uri="{FF2B5EF4-FFF2-40B4-BE49-F238E27FC236}">
                  <a16:creationId xmlns:a16="http://schemas.microsoft.com/office/drawing/2014/main" id="{B5753BAE-4A39-ED95-95DC-9E225716706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56" name="Oval 32">
              <a:extLst>
                <a:ext uri="{FF2B5EF4-FFF2-40B4-BE49-F238E27FC236}">
                  <a16:creationId xmlns:a16="http://schemas.microsoft.com/office/drawing/2014/main" id="{BF0CA65F-26F5-FA56-1F51-A51672FB1936}"/>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57" name="Line 33">
              <a:extLst>
                <a:ext uri="{FF2B5EF4-FFF2-40B4-BE49-F238E27FC236}">
                  <a16:creationId xmlns:a16="http://schemas.microsoft.com/office/drawing/2014/main" id="{9D815793-254A-6A19-E26A-8841DB6344D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58" name="Group 34">
            <a:extLst>
              <a:ext uri="{FF2B5EF4-FFF2-40B4-BE49-F238E27FC236}">
                <a16:creationId xmlns:a16="http://schemas.microsoft.com/office/drawing/2014/main" id="{DDF8DF2F-C39F-C3A8-270A-AE14DAED1F07}"/>
              </a:ext>
            </a:extLst>
          </p:cNvPr>
          <p:cNvGrpSpPr>
            <a:grpSpLocks/>
          </p:cNvGrpSpPr>
          <p:nvPr/>
        </p:nvGrpSpPr>
        <p:grpSpPr bwMode="auto">
          <a:xfrm>
            <a:off x="3779838" y="3763963"/>
            <a:ext cx="142875" cy="1223962"/>
            <a:chOff x="930" y="2886"/>
            <a:chExt cx="90" cy="771"/>
          </a:xfrm>
        </p:grpSpPr>
        <p:sp>
          <p:nvSpPr>
            <p:cNvPr id="308259" name="Oval 35">
              <a:extLst>
                <a:ext uri="{FF2B5EF4-FFF2-40B4-BE49-F238E27FC236}">
                  <a16:creationId xmlns:a16="http://schemas.microsoft.com/office/drawing/2014/main" id="{54CA2408-EB1F-2AE1-9775-407A89E6E7EB}"/>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60" name="Line 36">
              <a:extLst>
                <a:ext uri="{FF2B5EF4-FFF2-40B4-BE49-F238E27FC236}">
                  <a16:creationId xmlns:a16="http://schemas.microsoft.com/office/drawing/2014/main" id="{25D31421-A33D-6763-F556-05F14AD1641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61" name="Oval 37">
              <a:extLst>
                <a:ext uri="{FF2B5EF4-FFF2-40B4-BE49-F238E27FC236}">
                  <a16:creationId xmlns:a16="http://schemas.microsoft.com/office/drawing/2014/main" id="{9BE55E14-DB7A-4C55-2925-10D676B5F90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62" name="Line 38">
              <a:extLst>
                <a:ext uri="{FF2B5EF4-FFF2-40B4-BE49-F238E27FC236}">
                  <a16:creationId xmlns:a16="http://schemas.microsoft.com/office/drawing/2014/main" id="{48FC2F90-B29F-931A-261F-802BBBA1F20E}"/>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63" name="Group 39">
            <a:extLst>
              <a:ext uri="{FF2B5EF4-FFF2-40B4-BE49-F238E27FC236}">
                <a16:creationId xmlns:a16="http://schemas.microsoft.com/office/drawing/2014/main" id="{728363DD-116D-B4AB-666A-21648E51BE1A}"/>
              </a:ext>
            </a:extLst>
          </p:cNvPr>
          <p:cNvGrpSpPr>
            <a:grpSpLocks/>
          </p:cNvGrpSpPr>
          <p:nvPr/>
        </p:nvGrpSpPr>
        <p:grpSpPr bwMode="auto">
          <a:xfrm>
            <a:off x="3924300" y="3763963"/>
            <a:ext cx="142875" cy="1223962"/>
            <a:chOff x="930" y="2886"/>
            <a:chExt cx="90" cy="771"/>
          </a:xfrm>
        </p:grpSpPr>
        <p:sp>
          <p:nvSpPr>
            <p:cNvPr id="308264" name="Oval 40">
              <a:extLst>
                <a:ext uri="{FF2B5EF4-FFF2-40B4-BE49-F238E27FC236}">
                  <a16:creationId xmlns:a16="http://schemas.microsoft.com/office/drawing/2014/main" id="{EF53F561-B597-A5B7-433D-AC590C25204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65" name="Line 41">
              <a:extLst>
                <a:ext uri="{FF2B5EF4-FFF2-40B4-BE49-F238E27FC236}">
                  <a16:creationId xmlns:a16="http://schemas.microsoft.com/office/drawing/2014/main" id="{512B99F8-3F36-6910-B13D-509598833E16}"/>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66" name="Oval 42">
              <a:extLst>
                <a:ext uri="{FF2B5EF4-FFF2-40B4-BE49-F238E27FC236}">
                  <a16:creationId xmlns:a16="http://schemas.microsoft.com/office/drawing/2014/main" id="{C756F243-EFD2-9371-E90B-BD44038D0B4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67" name="Line 43">
              <a:extLst>
                <a:ext uri="{FF2B5EF4-FFF2-40B4-BE49-F238E27FC236}">
                  <a16:creationId xmlns:a16="http://schemas.microsoft.com/office/drawing/2014/main" id="{5F74E50D-4E3C-81BC-CCEA-648DE3FEAE5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68" name="Group 44">
            <a:extLst>
              <a:ext uri="{FF2B5EF4-FFF2-40B4-BE49-F238E27FC236}">
                <a16:creationId xmlns:a16="http://schemas.microsoft.com/office/drawing/2014/main" id="{6B020306-DDFD-38F3-16DF-1B7990974920}"/>
              </a:ext>
            </a:extLst>
          </p:cNvPr>
          <p:cNvGrpSpPr>
            <a:grpSpLocks/>
          </p:cNvGrpSpPr>
          <p:nvPr/>
        </p:nvGrpSpPr>
        <p:grpSpPr bwMode="auto">
          <a:xfrm>
            <a:off x="4068763" y="3763963"/>
            <a:ext cx="142875" cy="1223962"/>
            <a:chOff x="930" y="2886"/>
            <a:chExt cx="90" cy="771"/>
          </a:xfrm>
        </p:grpSpPr>
        <p:sp>
          <p:nvSpPr>
            <p:cNvPr id="308269" name="Oval 45">
              <a:extLst>
                <a:ext uri="{FF2B5EF4-FFF2-40B4-BE49-F238E27FC236}">
                  <a16:creationId xmlns:a16="http://schemas.microsoft.com/office/drawing/2014/main" id="{B96F7C32-DE07-363A-D637-E5B0506DB91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70" name="Line 46">
              <a:extLst>
                <a:ext uri="{FF2B5EF4-FFF2-40B4-BE49-F238E27FC236}">
                  <a16:creationId xmlns:a16="http://schemas.microsoft.com/office/drawing/2014/main" id="{97EF83EA-53B0-E4D7-94E4-FD8A8CA7998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71" name="Oval 47">
              <a:extLst>
                <a:ext uri="{FF2B5EF4-FFF2-40B4-BE49-F238E27FC236}">
                  <a16:creationId xmlns:a16="http://schemas.microsoft.com/office/drawing/2014/main" id="{228DA209-F63F-7351-6E69-3E893AE2665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72" name="Line 48">
              <a:extLst>
                <a:ext uri="{FF2B5EF4-FFF2-40B4-BE49-F238E27FC236}">
                  <a16:creationId xmlns:a16="http://schemas.microsoft.com/office/drawing/2014/main" id="{499E5AFD-2754-CD48-C773-7E461D555AE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73" name="Group 49">
            <a:extLst>
              <a:ext uri="{FF2B5EF4-FFF2-40B4-BE49-F238E27FC236}">
                <a16:creationId xmlns:a16="http://schemas.microsoft.com/office/drawing/2014/main" id="{0A19EC27-D1C7-13AA-7343-59063A138476}"/>
              </a:ext>
            </a:extLst>
          </p:cNvPr>
          <p:cNvGrpSpPr>
            <a:grpSpLocks/>
          </p:cNvGrpSpPr>
          <p:nvPr/>
        </p:nvGrpSpPr>
        <p:grpSpPr bwMode="auto">
          <a:xfrm>
            <a:off x="4211638" y="3763963"/>
            <a:ext cx="142875" cy="1223962"/>
            <a:chOff x="930" y="2886"/>
            <a:chExt cx="90" cy="771"/>
          </a:xfrm>
        </p:grpSpPr>
        <p:sp>
          <p:nvSpPr>
            <p:cNvPr id="308274" name="Oval 50">
              <a:extLst>
                <a:ext uri="{FF2B5EF4-FFF2-40B4-BE49-F238E27FC236}">
                  <a16:creationId xmlns:a16="http://schemas.microsoft.com/office/drawing/2014/main" id="{785F24BC-6435-B98E-2FFC-0902C97866D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75" name="Line 51">
              <a:extLst>
                <a:ext uri="{FF2B5EF4-FFF2-40B4-BE49-F238E27FC236}">
                  <a16:creationId xmlns:a16="http://schemas.microsoft.com/office/drawing/2014/main" id="{365E2EEC-77C4-5759-90CD-EC5466C4BE9E}"/>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76" name="Oval 52">
              <a:extLst>
                <a:ext uri="{FF2B5EF4-FFF2-40B4-BE49-F238E27FC236}">
                  <a16:creationId xmlns:a16="http://schemas.microsoft.com/office/drawing/2014/main" id="{80232160-37B5-065B-0111-91A88A68F5DC}"/>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77" name="Line 53">
              <a:extLst>
                <a:ext uri="{FF2B5EF4-FFF2-40B4-BE49-F238E27FC236}">
                  <a16:creationId xmlns:a16="http://schemas.microsoft.com/office/drawing/2014/main" id="{2DC9BEB7-AEFB-1B00-B779-B737DC44C3B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78" name="Group 54">
            <a:extLst>
              <a:ext uri="{FF2B5EF4-FFF2-40B4-BE49-F238E27FC236}">
                <a16:creationId xmlns:a16="http://schemas.microsoft.com/office/drawing/2014/main" id="{91AE0DFE-DDA5-4D36-D4B6-10F7A82AF196}"/>
              </a:ext>
            </a:extLst>
          </p:cNvPr>
          <p:cNvGrpSpPr>
            <a:grpSpLocks/>
          </p:cNvGrpSpPr>
          <p:nvPr/>
        </p:nvGrpSpPr>
        <p:grpSpPr bwMode="auto">
          <a:xfrm>
            <a:off x="4356100" y="3763963"/>
            <a:ext cx="142875" cy="1223962"/>
            <a:chOff x="930" y="2886"/>
            <a:chExt cx="90" cy="771"/>
          </a:xfrm>
        </p:grpSpPr>
        <p:sp>
          <p:nvSpPr>
            <p:cNvPr id="308279" name="Oval 55">
              <a:extLst>
                <a:ext uri="{FF2B5EF4-FFF2-40B4-BE49-F238E27FC236}">
                  <a16:creationId xmlns:a16="http://schemas.microsoft.com/office/drawing/2014/main" id="{1658FA2D-4BD9-9BF2-C2E3-AD4774BC325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80" name="Line 56">
              <a:extLst>
                <a:ext uri="{FF2B5EF4-FFF2-40B4-BE49-F238E27FC236}">
                  <a16:creationId xmlns:a16="http://schemas.microsoft.com/office/drawing/2014/main" id="{A2838765-90A5-0D39-F9CB-18FDC5B1231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81" name="Oval 57">
              <a:extLst>
                <a:ext uri="{FF2B5EF4-FFF2-40B4-BE49-F238E27FC236}">
                  <a16:creationId xmlns:a16="http://schemas.microsoft.com/office/drawing/2014/main" id="{5170EEA7-111C-2BCE-7FCF-900824EA110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82" name="Line 58">
              <a:extLst>
                <a:ext uri="{FF2B5EF4-FFF2-40B4-BE49-F238E27FC236}">
                  <a16:creationId xmlns:a16="http://schemas.microsoft.com/office/drawing/2014/main" id="{F4A703E7-F0E9-BB03-2090-BBE32654416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83" name="Group 59">
            <a:extLst>
              <a:ext uri="{FF2B5EF4-FFF2-40B4-BE49-F238E27FC236}">
                <a16:creationId xmlns:a16="http://schemas.microsoft.com/office/drawing/2014/main" id="{CE94C178-04F3-5C32-CE38-AD2F54CF7C73}"/>
              </a:ext>
            </a:extLst>
          </p:cNvPr>
          <p:cNvGrpSpPr>
            <a:grpSpLocks/>
          </p:cNvGrpSpPr>
          <p:nvPr/>
        </p:nvGrpSpPr>
        <p:grpSpPr bwMode="auto">
          <a:xfrm>
            <a:off x="4500563" y="3763963"/>
            <a:ext cx="142875" cy="1223962"/>
            <a:chOff x="930" y="2886"/>
            <a:chExt cx="90" cy="771"/>
          </a:xfrm>
        </p:grpSpPr>
        <p:sp>
          <p:nvSpPr>
            <p:cNvPr id="308284" name="Oval 60">
              <a:extLst>
                <a:ext uri="{FF2B5EF4-FFF2-40B4-BE49-F238E27FC236}">
                  <a16:creationId xmlns:a16="http://schemas.microsoft.com/office/drawing/2014/main" id="{701F9688-9276-58C5-409E-FD6E7AE203C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85" name="Line 61">
              <a:extLst>
                <a:ext uri="{FF2B5EF4-FFF2-40B4-BE49-F238E27FC236}">
                  <a16:creationId xmlns:a16="http://schemas.microsoft.com/office/drawing/2014/main" id="{6E0910F3-F889-8BFB-45F2-662686A3840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86" name="Oval 62">
              <a:extLst>
                <a:ext uri="{FF2B5EF4-FFF2-40B4-BE49-F238E27FC236}">
                  <a16:creationId xmlns:a16="http://schemas.microsoft.com/office/drawing/2014/main" id="{2B140EFB-A6C7-4254-B410-1B5BAF5B542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87" name="Line 63">
              <a:extLst>
                <a:ext uri="{FF2B5EF4-FFF2-40B4-BE49-F238E27FC236}">
                  <a16:creationId xmlns:a16="http://schemas.microsoft.com/office/drawing/2014/main" id="{F8CCC045-6E07-B223-8D6F-9C3F3E1886E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88" name="Group 64">
            <a:extLst>
              <a:ext uri="{FF2B5EF4-FFF2-40B4-BE49-F238E27FC236}">
                <a16:creationId xmlns:a16="http://schemas.microsoft.com/office/drawing/2014/main" id="{1C1EB832-20A2-0882-9E46-1F55A51F6720}"/>
              </a:ext>
            </a:extLst>
          </p:cNvPr>
          <p:cNvGrpSpPr>
            <a:grpSpLocks/>
          </p:cNvGrpSpPr>
          <p:nvPr/>
        </p:nvGrpSpPr>
        <p:grpSpPr bwMode="auto">
          <a:xfrm>
            <a:off x="4643438" y="3763963"/>
            <a:ext cx="142875" cy="1223962"/>
            <a:chOff x="930" y="2886"/>
            <a:chExt cx="90" cy="771"/>
          </a:xfrm>
        </p:grpSpPr>
        <p:sp>
          <p:nvSpPr>
            <p:cNvPr id="308289" name="Oval 65">
              <a:extLst>
                <a:ext uri="{FF2B5EF4-FFF2-40B4-BE49-F238E27FC236}">
                  <a16:creationId xmlns:a16="http://schemas.microsoft.com/office/drawing/2014/main" id="{97BBE2EA-E946-4F73-3F40-AC2CD50AA25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90" name="Line 66">
              <a:extLst>
                <a:ext uri="{FF2B5EF4-FFF2-40B4-BE49-F238E27FC236}">
                  <a16:creationId xmlns:a16="http://schemas.microsoft.com/office/drawing/2014/main" id="{031C07FB-3EAF-4D7F-B96D-BCA095F28AD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91" name="Oval 67">
              <a:extLst>
                <a:ext uri="{FF2B5EF4-FFF2-40B4-BE49-F238E27FC236}">
                  <a16:creationId xmlns:a16="http://schemas.microsoft.com/office/drawing/2014/main" id="{CEBBDFDF-2D9F-2F65-EB9F-7A5D909C422F}"/>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92" name="Line 68">
              <a:extLst>
                <a:ext uri="{FF2B5EF4-FFF2-40B4-BE49-F238E27FC236}">
                  <a16:creationId xmlns:a16="http://schemas.microsoft.com/office/drawing/2014/main" id="{67D08661-5D3D-52B7-1751-3324DD1A2AC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93" name="Group 69">
            <a:extLst>
              <a:ext uri="{FF2B5EF4-FFF2-40B4-BE49-F238E27FC236}">
                <a16:creationId xmlns:a16="http://schemas.microsoft.com/office/drawing/2014/main" id="{B69A54CC-FA63-64A2-DD7D-2E04628FC4BE}"/>
              </a:ext>
            </a:extLst>
          </p:cNvPr>
          <p:cNvGrpSpPr>
            <a:grpSpLocks/>
          </p:cNvGrpSpPr>
          <p:nvPr/>
        </p:nvGrpSpPr>
        <p:grpSpPr bwMode="auto">
          <a:xfrm>
            <a:off x="4787900" y="3763963"/>
            <a:ext cx="142875" cy="1223962"/>
            <a:chOff x="930" y="2886"/>
            <a:chExt cx="90" cy="771"/>
          </a:xfrm>
        </p:grpSpPr>
        <p:sp>
          <p:nvSpPr>
            <p:cNvPr id="308294" name="Oval 70">
              <a:extLst>
                <a:ext uri="{FF2B5EF4-FFF2-40B4-BE49-F238E27FC236}">
                  <a16:creationId xmlns:a16="http://schemas.microsoft.com/office/drawing/2014/main" id="{5E234C35-0F3F-7FCF-2ED3-7E57E6E7893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95" name="Line 71">
              <a:extLst>
                <a:ext uri="{FF2B5EF4-FFF2-40B4-BE49-F238E27FC236}">
                  <a16:creationId xmlns:a16="http://schemas.microsoft.com/office/drawing/2014/main" id="{902421F6-EAD3-93B1-9239-7E5275C6693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296" name="Oval 72">
              <a:extLst>
                <a:ext uri="{FF2B5EF4-FFF2-40B4-BE49-F238E27FC236}">
                  <a16:creationId xmlns:a16="http://schemas.microsoft.com/office/drawing/2014/main" id="{B9018A00-F244-B0DF-636C-F626D2F0875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297" name="Line 73">
              <a:extLst>
                <a:ext uri="{FF2B5EF4-FFF2-40B4-BE49-F238E27FC236}">
                  <a16:creationId xmlns:a16="http://schemas.microsoft.com/office/drawing/2014/main" id="{F7A4CAA8-5FC7-DA52-7683-146937D3CDF2}"/>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298" name="Group 74">
            <a:extLst>
              <a:ext uri="{FF2B5EF4-FFF2-40B4-BE49-F238E27FC236}">
                <a16:creationId xmlns:a16="http://schemas.microsoft.com/office/drawing/2014/main" id="{9A5597D8-D83A-D541-3FED-6AD3E75F4780}"/>
              </a:ext>
            </a:extLst>
          </p:cNvPr>
          <p:cNvGrpSpPr>
            <a:grpSpLocks/>
          </p:cNvGrpSpPr>
          <p:nvPr/>
        </p:nvGrpSpPr>
        <p:grpSpPr bwMode="auto">
          <a:xfrm>
            <a:off x="4932363" y="3763963"/>
            <a:ext cx="142875" cy="1223962"/>
            <a:chOff x="930" y="2886"/>
            <a:chExt cx="90" cy="771"/>
          </a:xfrm>
        </p:grpSpPr>
        <p:sp>
          <p:nvSpPr>
            <p:cNvPr id="308299" name="Oval 75">
              <a:extLst>
                <a:ext uri="{FF2B5EF4-FFF2-40B4-BE49-F238E27FC236}">
                  <a16:creationId xmlns:a16="http://schemas.microsoft.com/office/drawing/2014/main" id="{5FCDF695-C91D-F21C-123C-DD80B227177F}"/>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00" name="Line 76">
              <a:extLst>
                <a:ext uri="{FF2B5EF4-FFF2-40B4-BE49-F238E27FC236}">
                  <a16:creationId xmlns:a16="http://schemas.microsoft.com/office/drawing/2014/main" id="{1EEF6BAE-F5ED-56CD-CC53-D339F957A716}"/>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01" name="Oval 77">
              <a:extLst>
                <a:ext uri="{FF2B5EF4-FFF2-40B4-BE49-F238E27FC236}">
                  <a16:creationId xmlns:a16="http://schemas.microsoft.com/office/drawing/2014/main" id="{663DDDA8-8D4F-762C-0039-21EB2D7DEC7F}"/>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02" name="Line 78">
              <a:extLst>
                <a:ext uri="{FF2B5EF4-FFF2-40B4-BE49-F238E27FC236}">
                  <a16:creationId xmlns:a16="http://schemas.microsoft.com/office/drawing/2014/main" id="{40ECF588-7E0C-46FD-0A6F-2B7CABE4F05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03" name="Group 79">
            <a:extLst>
              <a:ext uri="{FF2B5EF4-FFF2-40B4-BE49-F238E27FC236}">
                <a16:creationId xmlns:a16="http://schemas.microsoft.com/office/drawing/2014/main" id="{003410D7-B8E2-B6BE-0A73-CAEE918A0EF1}"/>
              </a:ext>
            </a:extLst>
          </p:cNvPr>
          <p:cNvGrpSpPr>
            <a:grpSpLocks/>
          </p:cNvGrpSpPr>
          <p:nvPr/>
        </p:nvGrpSpPr>
        <p:grpSpPr bwMode="auto">
          <a:xfrm>
            <a:off x="5076825" y="3763963"/>
            <a:ext cx="142875" cy="1223962"/>
            <a:chOff x="930" y="2886"/>
            <a:chExt cx="90" cy="771"/>
          </a:xfrm>
        </p:grpSpPr>
        <p:sp>
          <p:nvSpPr>
            <p:cNvPr id="308304" name="Oval 80">
              <a:extLst>
                <a:ext uri="{FF2B5EF4-FFF2-40B4-BE49-F238E27FC236}">
                  <a16:creationId xmlns:a16="http://schemas.microsoft.com/office/drawing/2014/main" id="{8379D8C8-36D2-0BE6-621D-48C6550218E9}"/>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05" name="Line 81">
              <a:extLst>
                <a:ext uri="{FF2B5EF4-FFF2-40B4-BE49-F238E27FC236}">
                  <a16:creationId xmlns:a16="http://schemas.microsoft.com/office/drawing/2014/main" id="{8D8AC3FD-3FF0-A4E2-BFF7-BB0080BB604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06" name="Oval 82">
              <a:extLst>
                <a:ext uri="{FF2B5EF4-FFF2-40B4-BE49-F238E27FC236}">
                  <a16:creationId xmlns:a16="http://schemas.microsoft.com/office/drawing/2014/main" id="{C179B525-B897-F93A-1C9D-38D141522FB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07" name="Line 83">
              <a:extLst>
                <a:ext uri="{FF2B5EF4-FFF2-40B4-BE49-F238E27FC236}">
                  <a16:creationId xmlns:a16="http://schemas.microsoft.com/office/drawing/2014/main" id="{C6AB3A7D-48CA-0706-F02C-130C9CB7C9C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08" name="Group 84">
            <a:extLst>
              <a:ext uri="{FF2B5EF4-FFF2-40B4-BE49-F238E27FC236}">
                <a16:creationId xmlns:a16="http://schemas.microsoft.com/office/drawing/2014/main" id="{D246AE3D-E01C-E483-B7FA-349AD8C66EEC}"/>
              </a:ext>
            </a:extLst>
          </p:cNvPr>
          <p:cNvGrpSpPr>
            <a:grpSpLocks/>
          </p:cNvGrpSpPr>
          <p:nvPr/>
        </p:nvGrpSpPr>
        <p:grpSpPr bwMode="auto">
          <a:xfrm>
            <a:off x="5219700" y="3763963"/>
            <a:ext cx="142875" cy="1223962"/>
            <a:chOff x="930" y="2886"/>
            <a:chExt cx="90" cy="771"/>
          </a:xfrm>
        </p:grpSpPr>
        <p:sp>
          <p:nvSpPr>
            <p:cNvPr id="308309" name="Oval 85">
              <a:extLst>
                <a:ext uri="{FF2B5EF4-FFF2-40B4-BE49-F238E27FC236}">
                  <a16:creationId xmlns:a16="http://schemas.microsoft.com/office/drawing/2014/main" id="{DE02812F-7232-C6AE-C89A-691DA40C4DA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10" name="Line 86">
              <a:extLst>
                <a:ext uri="{FF2B5EF4-FFF2-40B4-BE49-F238E27FC236}">
                  <a16:creationId xmlns:a16="http://schemas.microsoft.com/office/drawing/2014/main" id="{22C818E2-24E0-3261-760E-76D3B828067D}"/>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11" name="Oval 87">
              <a:extLst>
                <a:ext uri="{FF2B5EF4-FFF2-40B4-BE49-F238E27FC236}">
                  <a16:creationId xmlns:a16="http://schemas.microsoft.com/office/drawing/2014/main" id="{A90B1900-1E44-E081-FE5E-02D9B62E93E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12" name="Line 88">
              <a:extLst>
                <a:ext uri="{FF2B5EF4-FFF2-40B4-BE49-F238E27FC236}">
                  <a16:creationId xmlns:a16="http://schemas.microsoft.com/office/drawing/2014/main" id="{CAD7C9C0-B83A-98D4-FDF3-F1424E28821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13" name="Group 89">
            <a:extLst>
              <a:ext uri="{FF2B5EF4-FFF2-40B4-BE49-F238E27FC236}">
                <a16:creationId xmlns:a16="http://schemas.microsoft.com/office/drawing/2014/main" id="{5739316A-11E2-D3AD-D204-86A9E3336076}"/>
              </a:ext>
            </a:extLst>
          </p:cNvPr>
          <p:cNvGrpSpPr>
            <a:grpSpLocks/>
          </p:cNvGrpSpPr>
          <p:nvPr/>
        </p:nvGrpSpPr>
        <p:grpSpPr bwMode="auto">
          <a:xfrm>
            <a:off x="5364163" y="3763963"/>
            <a:ext cx="142875" cy="1223962"/>
            <a:chOff x="930" y="2886"/>
            <a:chExt cx="90" cy="771"/>
          </a:xfrm>
        </p:grpSpPr>
        <p:sp>
          <p:nvSpPr>
            <p:cNvPr id="308314" name="Oval 90">
              <a:extLst>
                <a:ext uri="{FF2B5EF4-FFF2-40B4-BE49-F238E27FC236}">
                  <a16:creationId xmlns:a16="http://schemas.microsoft.com/office/drawing/2014/main" id="{5D26B24D-16E8-D69A-070B-1431C4D8BF3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15" name="Line 91">
              <a:extLst>
                <a:ext uri="{FF2B5EF4-FFF2-40B4-BE49-F238E27FC236}">
                  <a16:creationId xmlns:a16="http://schemas.microsoft.com/office/drawing/2014/main" id="{7E219E79-F553-67B2-7E80-FE9182FA7D3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16" name="Oval 92">
              <a:extLst>
                <a:ext uri="{FF2B5EF4-FFF2-40B4-BE49-F238E27FC236}">
                  <a16:creationId xmlns:a16="http://schemas.microsoft.com/office/drawing/2014/main" id="{7A1CEACC-B664-D497-FD76-6FEB1677931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17" name="Line 93">
              <a:extLst>
                <a:ext uri="{FF2B5EF4-FFF2-40B4-BE49-F238E27FC236}">
                  <a16:creationId xmlns:a16="http://schemas.microsoft.com/office/drawing/2014/main" id="{C2D1323B-EBF3-4814-76EB-E056743EFBC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18" name="Group 94">
            <a:extLst>
              <a:ext uri="{FF2B5EF4-FFF2-40B4-BE49-F238E27FC236}">
                <a16:creationId xmlns:a16="http://schemas.microsoft.com/office/drawing/2014/main" id="{0AA2BB03-B772-B8D4-C3CE-934749828255}"/>
              </a:ext>
            </a:extLst>
          </p:cNvPr>
          <p:cNvGrpSpPr>
            <a:grpSpLocks/>
          </p:cNvGrpSpPr>
          <p:nvPr/>
        </p:nvGrpSpPr>
        <p:grpSpPr bwMode="auto">
          <a:xfrm>
            <a:off x="5508625" y="3762375"/>
            <a:ext cx="142875" cy="1223963"/>
            <a:chOff x="930" y="2886"/>
            <a:chExt cx="90" cy="771"/>
          </a:xfrm>
        </p:grpSpPr>
        <p:sp>
          <p:nvSpPr>
            <p:cNvPr id="308319" name="Oval 95">
              <a:extLst>
                <a:ext uri="{FF2B5EF4-FFF2-40B4-BE49-F238E27FC236}">
                  <a16:creationId xmlns:a16="http://schemas.microsoft.com/office/drawing/2014/main" id="{5EAAAD3E-2648-29AF-49DA-5776CAA179E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20" name="Line 96">
              <a:extLst>
                <a:ext uri="{FF2B5EF4-FFF2-40B4-BE49-F238E27FC236}">
                  <a16:creationId xmlns:a16="http://schemas.microsoft.com/office/drawing/2014/main" id="{C12E48F0-F7C6-A95D-B5C4-0AC80A5DD47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21" name="Oval 97">
              <a:extLst>
                <a:ext uri="{FF2B5EF4-FFF2-40B4-BE49-F238E27FC236}">
                  <a16:creationId xmlns:a16="http://schemas.microsoft.com/office/drawing/2014/main" id="{2111C83D-4130-D6DB-639C-25F310AD357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22" name="Line 98">
              <a:extLst>
                <a:ext uri="{FF2B5EF4-FFF2-40B4-BE49-F238E27FC236}">
                  <a16:creationId xmlns:a16="http://schemas.microsoft.com/office/drawing/2014/main" id="{45EB25E2-8450-9FCC-2F84-7680651D881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23" name="Group 99">
            <a:extLst>
              <a:ext uri="{FF2B5EF4-FFF2-40B4-BE49-F238E27FC236}">
                <a16:creationId xmlns:a16="http://schemas.microsoft.com/office/drawing/2014/main" id="{30F9F826-F1AB-C415-EACB-1EC244FF4AAB}"/>
              </a:ext>
            </a:extLst>
          </p:cNvPr>
          <p:cNvGrpSpPr>
            <a:grpSpLocks/>
          </p:cNvGrpSpPr>
          <p:nvPr/>
        </p:nvGrpSpPr>
        <p:grpSpPr bwMode="auto">
          <a:xfrm>
            <a:off x="2341563" y="3762375"/>
            <a:ext cx="142875" cy="1223963"/>
            <a:chOff x="930" y="2886"/>
            <a:chExt cx="90" cy="771"/>
          </a:xfrm>
        </p:grpSpPr>
        <p:sp>
          <p:nvSpPr>
            <p:cNvPr id="308324" name="Oval 100">
              <a:extLst>
                <a:ext uri="{FF2B5EF4-FFF2-40B4-BE49-F238E27FC236}">
                  <a16:creationId xmlns:a16="http://schemas.microsoft.com/office/drawing/2014/main" id="{E72D2AEB-8E0C-97BC-7755-2D971C8D871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25" name="Line 101">
              <a:extLst>
                <a:ext uri="{FF2B5EF4-FFF2-40B4-BE49-F238E27FC236}">
                  <a16:creationId xmlns:a16="http://schemas.microsoft.com/office/drawing/2014/main" id="{F174AFDB-6D5D-6307-B39E-507BB8D0243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26" name="Oval 102">
              <a:extLst>
                <a:ext uri="{FF2B5EF4-FFF2-40B4-BE49-F238E27FC236}">
                  <a16:creationId xmlns:a16="http://schemas.microsoft.com/office/drawing/2014/main" id="{E99D7C29-1A22-8052-89E1-17CE7ADEA613}"/>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27" name="Line 103">
              <a:extLst>
                <a:ext uri="{FF2B5EF4-FFF2-40B4-BE49-F238E27FC236}">
                  <a16:creationId xmlns:a16="http://schemas.microsoft.com/office/drawing/2014/main" id="{A243684E-630F-6DFB-82D8-6F2A0630017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28" name="Group 104">
            <a:extLst>
              <a:ext uri="{FF2B5EF4-FFF2-40B4-BE49-F238E27FC236}">
                <a16:creationId xmlns:a16="http://schemas.microsoft.com/office/drawing/2014/main" id="{C65A052C-3C6E-D2D8-701B-376C8F7790E7}"/>
              </a:ext>
            </a:extLst>
          </p:cNvPr>
          <p:cNvGrpSpPr>
            <a:grpSpLocks/>
          </p:cNvGrpSpPr>
          <p:nvPr/>
        </p:nvGrpSpPr>
        <p:grpSpPr bwMode="auto">
          <a:xfrm>
            <a:off x="2197100" y="3762375"/>
            <a:ext cx="142875" cy="1223963"/>
            <a:chOff x="930" y="2886"/>
            <a:chExt cx="90" cy="771"/>
          </a:xfrm>
        </p:grpSpPr>
        <p:sp>
          <p:nvSpPr>
            <p:cNvPr id="308329" name="Oval 105">
              <a:extLst>
                <a:ext uri="{FF2B5EF4-FFF2-40B4-BE49-F238E27FC236}">
                  <a16:creationId xmlns:a16="http://schemas.microsoft.com/office/drawing/2014/main" id="{79A534B1-47C0-BCFC-97FC-4C586CD12E3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30" name="Line 106">
              <a:extLst>
                <a:ext uri="{FF2B5EF4-FFF2-40B4-BE49-F238E27FC236}">
                  <a16:creationId xmlns:a16="http://schemas.microsoft.com/office/drawing/2014/main" id="{1C520841-D274-24C6-2C34-F4EA5E9C7A80}"/>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31" name="Oval 107">
              <a:extLst>
                <a:ext uri="{FF2B5EF4-FFF2-40B4-BE49-F238E27FC236}">
                  <a16:creationId xmlns:a16="http://schemas.microsoft.com/office/drawing/2014/main" id="{14BC65F6-080A-A452-D64F-73F95BA7B2F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32" name="Line 108">
              <a:extLst>
                <a:ext uri="{FF2B5EF4-FFF2-40B4-BE49-F238E27FC236}">
                  <a16:creationId xmlns:a16="http://schemas.microsoft.com/office/drawing/2014/main" id="{DAD3509A-D2A6-9405-1C89-BC89227B505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33" name="Group 109">
            <a:extLst>
              <a:ext uri="{FF2B5EF4-FFF2-40B4-BE49-F238E27FC236}">
                <a16:creationId xmlns:a16="http://schemas.microsoft.com/office/drawing/2014/main" id="{E4881673-EB19-B1EC-C244-8940944A1B60}"/>
              </a:ext>
            </a:extLst>
          </p:cNvPr>
          <p:cNvGrpSpPr>
            <a:grpSpLocks/>
          </p:cNvGrpSpPr>
          <p:nvPr/>
        </p:nvGrpSpPr>
        <p:grpSpPr bwMode="auto">
          <a:xfrm>
            <a:off x="2052638" y="3762375"/>
            <a:ext cx="142875" cy="1223963"/>
            <a:chOff x="930" y="2886"/>
            <a:chExt cx="90" cy="771"/>
          </a:xfrm>
        </p:grpSpPr>
        <p:sp>
          <p:nvSpPr>
            <p:cNvPr id="308334" name="Oval 110">
              <a:extLst>
                <a:ext uri="{FF2B5EF4-FFF2-40B4-BE49-F238E27FC236}">
                  <a16:creationId xmlns:a16="http://schemas.microsoft.com/office/drawing/2014/main" id="{39B0801E-3F8B-42D9-374A-C0152480E5F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35" name="Line 111">
              <a:extLst>
                <a:ext uri="{FF2B5EF4-FFF2-40B4-BE49-F238E27FC236}">
                  <a16:creationId xmlns:a16="http://schemas.microsoft.com/office/drawing/2014/main" id="{08C9571C-588F-E284-001C-6164C0B92AE9}"/>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36" name="Oval 112">
              <a:extLst>
                <a:ext uri="{FF2B5EF4-FFF2-40B4-BE49-F238E27FC236}">
                  <a16:creationId xmlns:a16="http://schemas.microsoft.com/office/drawing/2014/main" id="{50353416-C2DF-AADF-66BA-AAF52F890483}"/>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37" name="Line 113">
              <a:extLst>
                <a:ext uri="{FF2B5EF4-FFF2-40B4-BE49-F238E27FC236}">
                  <a16:creationId xmlns:a16="http://schemas.microsoft.com/office/drawing/2014/main" id="{AF4A7950-95FC-EDBE-2E43-A9D3A9FE423F}"/>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38" name="Group 114">
            <a:extLst>
              <a:ext uri="{FF2B5EF4-FFF2-40B4-BE49-F238E27FC236}">
                <a16:creationId xmlns:a16="http://schemas.microsoft.com/office/drawing/2014/main" id="{FD836E1E-03C9-1C2A-D7FB-6B07E73C60DE}"/>
              </a:ext>
            </a:extLst>
          </p:cNvPr>
          <p:cNvGrpSpPr>
            <a:grpSpLocks/>
          </p:cNvGrpSpPr>
          <p:nvPr/>
        </p:nvGrpSpPr>
        <p:grpSpPr bwMode="auto">
          <a:xfrm>
            <a:off x="1908175" y="3762375"/>
            <a:ext cx="142875" cy="1223963"/>
            <a:chOff x="930" y="2886"/>
            <a:chExt cx="90" cy="771"/>
          </a:xfrm>
        </p:grpSpPr>
        <p:sp>
          <p:nvSpPr>
            <p:cNvPr id="308339" name="Oval 115">
              <a:extLst>
                <a:ext uri="{FF2B5EF4-FFF2-40B4-BE49-F238E27FC236}">
                  <a16:creationId xmlns:a16="http://schemas.microsoft.com/office/drawing/2014/main" id="{2A757E3C-2DA6-4701-0675-9D18AFC3A81D}"/>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40" name="Line 116">
              <a:extLst>
                <a:ext uri="{FF2B5EF4-FFF2-40B4-BE49-F238E27FC236}">
                  <a16:creationId xmlns:a16="http://schemas.microsoft.com/office/drawing/2014/main" id="{34B3C59F-2BD4-27CF-5CDA-C341820ED46C}"/>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41" name="Oval 117">
              <a:extLst>
                <a:ext uri="{FF2B5EF4-FFF2-40B4-BE49-F238E27FC236}">
                  <a16:creationId xmlns:a16="http://schemas.microsoft.com/office/drawing/2014/main" id="{23630000-C997-01BB-9145-D844C83131D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42" name="Line 118">
              <a:extLst>
                <a:ext uri="{FF2B5EF4-FFF2-40B4-BE49-F238E27FC236}">
                  <a16:creationId xmlns:a16="http://schemas.microsoft.com/office/drawing/2014/main" id="{1B73CBF3-8E7B-54FD-D930-E67F094E458A}"/>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43" name="Group 119">
            <a:extLst>
              <a:ext uri="{FF2B5EF4-FFF2-40B4-BE49-F238E27FC236}">
                <a16:creationId xmlns:a16="http://schemas.microsoft.com/office/drawing/2014/main" id="{C62B1F35-174D-6ABE-3B7E-22ABC211DF1D}"/>
              </a:ext>
            </a:extLst>
          </p:cNvPr>
          <p:cNvGrpSpPr>
            <a:grpSpLocks/>
          </p:cNvGrpSpPr>
          <p:nvPr/>
        </p:nvGrpSpPr>
        <p:grpSpPr bwMode="auto">
          <a:xfrm>
            <a:off x="1187450" y="3762375"/>
            <a:ext cx="142875" cy="1223963"/>
            <a:chOff x="930" y="2886"/>
            <a:chExt cx="90" cy="771"/>
          </a:xfrm>
        </p:grpSpPr>
        <p:sp>
          <p:nvSpPr>
            <p:cNvPr id="308344" name="Oval 120">
              <a:extLst>
                <a:ext uri="{FF2B5EF4-FFF2-40B4-BE49-F238E27FC236}">
                  <a16:creationId xmlns:a16="http://schemas.microsoft.com/office/drawing/2014/main" id="{C3818F8F-ABA1-FB4A-28A4-1511832B6C3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45" name="Line 121">
              <a:extLst>
                <a:ext uri="{FF2B5EF4-FFF2-40B4-BE49-F238E27FC236}">
                  <a16:creationId xmlns:a16="http://schemas.microsoft.com/office/drawing/2014/main" id="{9FD22E5C-704A-7951-789D-B05677AD74E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46" name="Oval 122">
              <a:extLst>
                <a:ext uri="{FF2B5EF4-FFF2-40B4-BE49-F238E27FC236}">
                  <a16:creationId xmlns:a16="http://schemas.microsoft.com/office/drawing/2014/main" id="{F4B5CF0B-B7EC-EAAB-9656-EC31CAB107E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47" name="Line 123">
              <a:extLst>
                <a:ext uri="{FF2B5EF4-FFF2-40B4-BE49-F238E27FC236}">
                  <a16:creationId xmlns:a16="http://schemas.microsoft.com/office/drawing/2014/main" id="{BB4AEBD7-382B-561E-319B-9845EE5E1F6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48" name="Group 124">
            <a:extLst>
              <a:ext uri="{FF2B5EF4-FFF2-40B4-BE49-F238E27FC236}">
                <a16:creationId xmlns:a16="http://schemas.microsoft.com/office/drawing/2014/main" id="{054B1423-9F32-6F86-E6AC-564974037D4E}"/>
              </a:ext>
            </a:extLst>
          </p:cNvPr>
          <p:cNvGrpSpPr>
            <a:grpSpLocks/>
          </p:cNvGrpSpPr>
          <p:nvPr/>
        </p:nvGrpSpPr>
        <p:grpSpPr bwMode="auto">
          <a:xfrm>
            <a:off x="1044575" y="3762375"/>
            <a:ext cx="142875" cy="1223963"/>
            <a:chOff x="930" y="2886"/>
            <a:chExt cx="90" cy="771"/>
          </a:xfrm>
        </p:grpSpPr>
        <p:sp>
          <p:nvSpPr>
            <p:cNvPr id="308349" name="Oval 125">
              <a:extLst>
                <a:ext uri="{FF2B5EF4-FFF2-40B4-BE49-F238E27FC236}">
                  <a16:creationId xmlns:a16="http://schemas.microsoft.com/office/drawing/2014/main" id="{0CA6D035-73BD-F608-8CE5-A49228BE9B76}"/>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50" name="Line 126">
              <a:extLst>
                <a:ext uri="{FF2B5EF4-FFF2-40B4-BE49-F238E27FC236}">
                  <a16:creationId xmlns:a16="http://schemas.microsoft.com/office/drawing/2014/main" id="{1FAE7FD6-440C-7BDF-F71B-252C5EA94803}"/>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51" name="Oval 127">
              <a:extLst>
                <a:ext uri="{FF2B5EF4-FFF2-40B4-BE49-F238E27FC236}">
                  <a16:creationId xmlns:a16="http://schemas.microsoft.com/office/drawing/2014/main" id="{328C0B73-C1B6-7DA4-B838-D1F8815DAF41}"/>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52" name="Line 128">
              <a:extLst>
                <a:ext uri="{FF2B5EF4-FFF2-40B4-BE49-F238E27FC236}">
                  <a16:creationId xmlns:a16="http://schemas.microsoft.com/office/drawing/2014/main" id="{FFACEDA4-C3A8-6091-A09C-C1C229897BB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53" name="Group 129">
            <a:extLst>
              <a:ext uri="{FF2B5EF4-FFF2-40B4-BE49-F238E27FC236}">
                <a16:creationId xmlns:a16="http://schemas.microsoft.com/office/drawing/2014/main" id="{26E911E0-26B9-B96C-DD4B-F257BC51C57F}"/>
              </a:ext>
            </a:extLst>
          </p:cNvPr>
          <p:cNvGrpSpPr>
            <a:grpSpLocks/>
          </p:cNvGrpSpPr>
          <p:nvPr/>
        </p:nvGrpSpPr>
        <p:grpSpPr bwMode="auto">
          <a:xfrm>
            <a:off x="900113" y="3762375"/>
            <a:ext cx="142875" cy="1223963"/>
            <a:chOff x="930" y="2886"/>
            <a:chExt cx="90" cy="771"/>
          </a:xfrm>
        </p:grpSpPr>
        <p:sp>
          <p:nvSpPr>
            <p:cNvPr id="308354" name="Oval 130">
              <a:extLst>
                <a:ext uri="{FF2B5EF4-FFF2-40B4-BE49-F238E27FC236}">
                  <a16:creationId xmlns:a16="http://schemas.microsoft.com/office/drawing/2014/main" id="{11BEC3FE-46DB-9BA0-C75F-B8C72FC59093}"/>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55" name="Line 131">
              <a:extLst>
                <a:ext uri="{FF2B5EF4-FFF2-40B4-BE49-F238E27FC236}">
                  <a16:creationId xmlns:a16="http://schemas.microsoft.com/office/drawing/2014/main" id="{4B370B9F-FDD5-AF51-3686-03DA18A3040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56" name="Oval 132">
              <a:extLst>
                <a:ext uri="{FF2B5EF4-FFF2-40B4-BE49-F238E27FC236}">
                  <a16:creationId xmlns:a16="http://schemas.microsoft.com/office/drawing/2014/main" id="{5686634E-9290-9A99-E910-AC3B74D6337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57" name="Line 133">
              <a:extLst>
                <a:ext uri="{FF2B5EF4-FFF2-40B4-BE49-F238E27FC236}">
                  <a16:creationId xmlns:a16="http://schemas.microsoft.com/office/drawing/2014/main" id="{B2BE8F79-4863-A25B-9282-AF80E8C52595}"/>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8358" name="AutoShape 134">
            <a:extLst>
              <a:ext uri="{FF2B5EF4-FFF2-40B4-BE49-F238E27FC236}">
                <a16:creationId xmlns:a16="http://schemas.microsoft.com/office/drawing/2014/main" id="{B71FB069-10D1-B9E8-0C03-1F0B6BFBE433}"/>
              </a:ext>
            </a:extLst>
          </p:cNvPr>
          <p:cNvSpPr>
            <a:spLocks noChangeArrowheads="1"/>
          </p:cNvSpPr>
          <p:nvPr/>
        </p:nvSpPr>
        <p:spPr bwMode="auto">
          <a:xfrm>
            <a:off x="2413000" y="3546475"/>
            <a:ext cx="936625" cy="1657350"/>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59" name="AutoShape 135">
            <a:extLst>
              <a:ext uri="{FF2B5EF4-FFF2-40B4-BE49-F238E27FC236}">
                <a16:creationId xmlns:a16="http://schemas.microsoft.com/office/drawing/2014/main" id="{1EC433B6-41C1-4AB1-DDF0-3833CC6D17BF}"/>
              </a:ext>
            </a:extLst>
          </p:cNvPr>
          <p:cNvSpPr>
            <a:spLocks noChangeArrowheads="1"/>
          </p:cNvSpPr>
          <p:nvPr/>
        </p:nvSpPr>
        <p:spPr bwMode="auto">
          <a:xfrm flipH="1">
            <a:off x="2700338" y="3546475"/>
            <a:ext cx="865187" cy="1657350"/>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08360" name="Group 136">
            <a:extLst>
              <a:ext uri="{FF2B5EF4-FFF2-40B4-BE49-F238E27FC236}">
                <a16:creationId xmlns:a16="http://schemas.microsoft.com/office/drawing/2014/main" id="{1CA5DA30-57B5-43DE-84F8-0B34676863E1}"/>
              </a:ext>
            </a:extLst>
          </p:cNvPr>
          <p:cNvGrpSpPr>
            <a:grpSpLocks/>
          </p:cNvGrpSpPr>
          <p:nvPr/>
        </p:nvGrpSpPr>
        <p:grpSpPr bwMode="auto">
          <a:xfrm>
            <a:off x="466725" y="3765550"/>
            <a:ext cx="142875" cy="1223963"/>
            <a:chOff x="930" y="2886"/>
            <a:chExt cx="90" cy="771"/>
          </a:xfrm>
        </p:grpSpPr>
        <p:sp>
          <p:nvSpPr>
            <p:cNvPr id="308361" name="Oval 137">
              <a:extLst>
                <a:ext uri="{FF2B5EF4-FFF2-40B4-BE49-F238E27FC236}">
                  <a16:creationId xmlns:a16="http://schemas.microsoft.com/office/drawing/2014/main" id="{3E915F8E-A73E-1F6B-D53F-FA5FBB2EB96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62" name="Line 138">
              <a:extLst>
                <a:ext uri="{FF2B5EF4-FFF2-40B4-BE49-F238E27FC236}">
                  <a16:creationId xmlns:a16="http://schemas.microsoft.com/office/drawing/2014/main" id="{4324B85A-C0CC-1983-9769-00704B8F04A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63" name="Oval 139">
              <a:extLst>
                <a:ext uri="{FF2B5EF4-FFF2-40B4-BE49-F238E27FC236}">
                  <a16:creationId xmlns:a16="http://schemas.microsoft.com/office/drawing/2014/main" id="{6E1C6A08-6925-16BF-60B1-AF90E9CBE854}"/>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64" name="Line 140">
              <a:extLst>
                <a:ext uri="{FF2B5EF4-FFF2-40B4-BE49-F238E27FC236}">
                  <a16:creationId xmlns:a16="http://schemas.microsoft.com/office/drawing/2014/main" id="{90BFDDC6-F4DA-187E-6B86-53AC0039E10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65" name="Group 141">
            <a:extLst>
              <a:ext uri="{FF2B5EF4-FFF2-40B4-BE49-F238E27FC236}">
                <a16:creationId xmlns:a16="http://schemas.microsoft.com/office/drawing/2014/main" id="{D40858C4-68F4-154D-ECA2-1500F92513AD}"/>
              </a:ext>
            </a:extLst>
          </p:cNvPr>
          <p:cNvGrpSpPr>
            <a:grpSpLocks/>
          </p:cNvGrpSpPr>
          <p:nvPr/>
        </p:nvGrpSpPr>
        <p:grpSpPr bwMode="auto">
          <a:xfrm>
            <a:off x="611188" y="3765550"/>
            <a:ext cx="142875" cy="1223963"/>
            <a:chOff x="930" y="2886"/>
            <a:chExt cx="90" cy="771"/>
          </a:xfrm>
        </p:grpSpPr>
        <p:sp>
          <p:nvSpPr>
            <p:cNvPr id="308366" name="Oval 142">
              <a:extLst>
                <a:ext uri="{FF2B5EF4-FFF2-40B4-BE49-F238E27FC236}">
                  <a16:creationId xmlns:a16="http://schemas.microsoft.com/office/drawing/2014/main" id="{F878A9D8-4D9B-FF19-2B98-4B8CFAA63EEB}"/>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67" name="Line 143">
              <a:extLst>
                <a:ext uri="{FF2B5EF4-FFF2-40B4-BE49-F238E27FC236}">
                  <a16:creationId xmlns:a16="http://schemas.microsoft.com/office/drawing/2014/main" id="{B3BD78A1-7F0C-D962-F998-2435EF2A03D8}"/>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68" name="Oval 144">
              <a:extLst>
                <a:ext uri="{FF2B5EF4-FFF2-40B4-BE49-F238E27FC236}">
                  <a16:creationId xmlns:a16="http://schemas.microsoft.com/office/drawing/2014/main" id="{B0DDB9DD-6D8A-4617-C2CA-2B70B2A2B43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69" name="Line 145">
              <a:extLst>
                <a:ext uri="{FF2B5EF4-FFF2-40B4-BE49-F238E27FC236}">
                  <a16:creationId xmlns:a16="http://schemas.microsoft.com/office/drawing/2014/main" id="{AFF54CCA-95F1-7B36-FA7E-06B447CE55D4}"/>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70" name="Group 146">
            <a:extLst>
              <a:ext uri="{FF2B5EF4-FFF2-40B4-BE49-F238E27FC236}">
                <a16:creationId xmlns:a16="http://schemas.microsoft.com/office/drawing/2014/main" id="{4E4169B1-3341-43E4-49A2-A1FCE34067DC}"/>
              </a:ext>
            </a:extLst>
          </p:cNvPr>
          <p:cNvGrpSpPr>
            <a:grpSpLocks/>
          </p:cNvGrpSpPr>
          <p:nvPr/>
        </p:nvGrpSpPr>
        <p:grpSpPr bwMode="auto">
          <a:xfrm>
            <a:off x="754063" y="3765550"/>
            <a:ext cx="142875" cy="1223963"/>
            <a:chOff x="930" y="2886"/>
            <a:chExt cx="90" cy="771"/>
          </a:xfrm>
        </p:grpSpPr>
        <p:sp>
          <p:nvSpPr>
            <p:cNvPr id="308371" name="Oval 147">
              <a:extLst>
                <a:ext uri="{FF2B5EF4-FFF2-40B4-BE49-F238E27FC236}">
                  <a16:creationId xmlns:a16="http://schemas.microsoft.com/office/drawing/2014/main" id="{6952BA78-DF28-6F9C-EADA-E9C705C2A21E}"/>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72" name="Line 148">
              <a:extLst>
                <a:ext uri="{FF2B5EF4-FFF2-40B4-BE49-F238E27FC236}">
                  <a16:creationId xmlns:a16="http://schemas.microsoft.com/office/drawing/2014/main" id="{65D45312-92BC-0D0D-C88D-8F45EEEC215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73" name="Oval 149">
              <a:extLst>
                <a:ext uri="{FF2B5EF4-FFF2-40B4-BE49-F238E27FC236}">
                  <a16:creationId xmlns:a16="http://schemas.microsoft.com/office/drawing/2014/main" id="{5CC19121-EA78-5B1F-1F1A-95A4F86B88E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74" name="Line 150">
              <a:extLst>
                <a:ext uri="{FF2B5EF4-FFF2-40B4-BE49-F238E27FC236}">
                  <a16:creationId xmlns:a16="http://schemas.microsoft.com/office/drawing/2014/main" id="{A9E4A78E-DD7E-9DC8-DC05-7697C2235C8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75" name="Group 151">
            <a:extLst>
              <a:ext uri="{FF2B5EF4-FFF2-40B4-BE49-F238E27FC236}">
                <a16:creationId xmlns:a16="http://schemas.microsoft.com/office/drawing/2014/main" id="{CAA5B408-6B92-51DA-89BB-7AB48FB073EB}"/>
              </a:ext>
            </a:extLst>
          </p:cNvPr>
          <p:cNvGrpSpPr>
            <a:grpSpLocks/>
          </p:cNvGrpSpPr>
          <p:nvPr/>
        </p:nvGrpSpPr>
        <p:grpSpPr bwMode="auto">
          <a:xfrm>
            <a:off x="322263" y="3763963"/>
            <a:ext cx="142875" cy="1223962"/>
            <a:chOff x="930" y="2886"/>
            <a:chExt cx="90" cy="771"/>
          </a:xfrm>
        </p:grpSpPr>
        <p:sp>
          <p:nvSpPr>
            <p:cNvPr id="308376" name="Oval 152">
              <a:extLst>
                <a:ext uri="{FF2B5EF4-FFF2-40B4-BE49-F238E27FC236}">
                  <a16:creationId xmlns:a16="http://schemas.microsoft.com/office/drawing/2014/main" id="{AF635503-AE9F-161B-2A5D-FF7932E8B1DA}"/>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77" name="Line 153">
              <a:extLst>
                <a:ext uri="{FF2B5EF4-FFF2-40B4-BE49-F238E27FC236}">
                  <a16:creationId xmlns:a16="http://schemas.microsoft.com/office/drawing/2014/main" id="{2B1B7AEE-101C-EB78-9841-1F26663FEC8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78" name="Oval 154">
              <a:extLst>
                <a:ext uri="{FF2B5EF4-FFF2-40B4-BE49-F238E27FC236}">
                  <a16:creationId xmlns:a16="http://schemas.microsoft.com/office/drawing/2014/main" id="{0CF4A603-E868-C099-6D78-870E49A05B1D}"/>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79" name="Line 155">
              <a:extLst>
                <a:ext uri="{FF2B5EF4-FFF2-40B4-BE49-F238E27FC236}">
                  <a16:creationId xmlns:a16="http://schemas.microsoft.com/office/drawing/2014/main" id="{6677569A-DAAD-FE1E-8083-4FBA05D4DB87}"/>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80" name="Group 156">
            <a:extLst>
              <a:ext uri="{FF2B5EF4-FFF2-40B4-BE49-F238E27FC236}">
                <a16:creationId xmlns:a16="http://schemas.microsoft.com/office/drawing/2014/main" id="{44FBACF3-D946-620C-49CB-A3A70E389C1E}"/>
              </a:ext>
            </a:extLst>
          </p:cNvPr>
          <p:cNvGrpSpPr>
            <a:grpSpLocks/>
          </p:cNvGrpSpPr>
          <p:nvPr/>
        </p:nvGrpSpPr>
        <p:grpSpPr bwMode="auto">
          <a:xfrm>
            <a:off x="179388" y="3763963"/>
            <a:ext cx="142875" cy="1223962"/>
            <a:chOff x="930" y="2886"/>
            <a:chExt cx="90" cy="771"/>
          </a:xfrm>
        </p:grpSpPr>
        <p:sp>
          <p:nvSpPr>
            <p:cNvPr id="308381" name="Oval 157">
              <a:extLst>
                <a:ext uri="{FF2B5EF4-FFF2-40B4-BE49-F238E27FC236}">
                  <a16:creationId xmlns:a16="http://schemas.microsoft.com/office/drawing/2014/main" id="{ECD77559-F075-312E-96EB-FC6E691E9311}"/>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82" name="Line 158">
              <a:extLst>
                <a:ext uri="{FF2B5EF4-FFF2-40B4-BE49-F238E27FC236}">
                  <a16:creationId xmlns:a16="http://schemas.microsoft.com/office/drawing/2014/main" id="{0D416B86-DAFB-1B91-9DAB-7AA3A0DA895A}"/>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83" name="Oval 159">
              <a:extLst>
                <a:ext uri="{FF2B5EF4-FFF2-40B4-BE49-F238E27FC236}">
                  <a16:creationId xmlns:a16="http://schemas.microsoft.com/office/drawing/2014/main" id="{BD4C516E-4525-D564-7B52-E6A909758FFA}"/>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84" name="Line 160">
              <a:extLst>
                <a:ext uri="{FF2B5EF4-FFF2-40B4-BE49-F238E27FC236}">
                  <a16:creationId xmlns:a16="http://schemas.microsoft.com/office/drawing/2014/main" id="{2A0C4592-E6EB-59BA-D59F-2D03B7F4045C}"/>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85" name="Group 161">
            <a:extLst>
              <a:ext uri="{FF2B5EF4-FFF2-40B4-BE49-F238E27FC236}">
                <a16:creationId xmlns:a16="http://schemas.microsoft.com/office/drawing/2014/main" id="{4E6B3733-4C6E-E0E6-C8E3-AD3A074E4104}"/>
              </a:ext>
            </a:extLst>
          </p:cNvPr>
          <p:cNvGrpSpPr>
            <a:grpSpLocks/>
          </p:cNvGrpSpPr>
          <p:nvPr/>
        </p:nvGrpSpPr>
        <p:grpSpPr bwMode="auto">
          <a:xfrm>
            <a:off x="34925" y="3763963"/>
            <a:ext cx="142875" cy="1223962"/>
            <a:chOff x="930" y="2886"/>
            <a:chExt cx="90" cy="771"/>
          </a:xfrm>
        </p:grpSpPr>
        <p:sp>
          <p:nvSpPr>
            <p:cNvPr id="308386" name="Oval 162">
              <a:extLst>
                <a:ext uri="{FF2B5EF4-FFF2-40B4-BE49-F238E27FC236}">
                  <a16:creationId xmlns:a16="http://schemas.microsoft.com/office/drawing/2014/main" id="{7C79B908-B6C2-490C-E771-7F67D65E13E8}"/>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87" name="Line 163">
              <a:extLst>
                <a:ext uri="{FF2B5EF4-FFF2-40B4-BE49-F238E27FC236}">
                  <a16:creationId xmlns:a16="http://schemas.microsoft.com/office/drawing/2014/main" id="{1BAF7583-C928-2A7D-CEF5-5949E0258C55}"/>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88" name="Oval 164">
              <a:extLst>
                <a:ext uri="{FF2B5EF4-FFF2-40B4-BE49-F238E27FC236}">
                  <a16:creationId xmlns:a16="http://schemas.microsoft.com/office/drawing/2014/main" id="{A185B223-51A9-19E7-3BB6-96EFDF7A542E}"/>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89" name="Line 165">
              <a:extLst>
                <a:ext uri="{FF2B5EF4-FFF2-40B4-BE49-F238E27FC236}">
                  <a16:creationId xmlns:a16="http://schemas.microsoft.com/office/drawing/2014/main" id="{1D9DC9DA-D109-E23B-2DC1-13B50C31809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8390" name="Oval 166">
            <a:extLst>
              <a:ext uri="{FF2B5EF4-FFF2-40B4-BE49-F238E27FC236}">
                <a16:creationId xmlns:a16="http://schemas.microsoft.com/office/drawing/2014/main" id="{09BCDAA7-EAB1-1F75-D276-C204BC1638FB}"/>
              </a:ext>
            </a:extLst>
          </p:cNvPr>
          <p:cNvSpPr>
            <a:spLocks noChangeArrowheads="1"/>
          </p:cNvSpPr>
          <p:nvPr/>
        </p:nvSpPr>
        <p:spPr bwMode="auto">
          <a:xfrm>
            <a:off x="5651500" y="3187700"/>
            <a:ext cx="1008063" cy="2305050"/>
          </a:xfrm>
          <a:prstGeom prst="ellipse">
            <a:avLst/>
          </a:prstGeom>
          <a:solidFill>
            <a:srgbClr val="00FF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08391" name="Group 167">
            <a:extLst>
              <a:ext uri="{FF2B5EF4-FFF2-40B4-BE49-F238E27FC236}">
                <a16:creationId xmlns:a16="http://schemas.microsoft.com/office/drawing/2014/main" id="{53011E44-2764-0A44-6868-FDC7FF140A5C}"/>
              </a:ext>
            </a:extLst>
          </p:cNvPr>
          <p:cNvGrpSpPr>
            <a:grpSpLocks/>
          </p:cNvGrpSpPr>
          <p:nvPr/>
        </p:nvGrpSpPr>
        <p:grpSpPr bwMode="auto">
          <a:xfrm>
            <a:off x="6659563" y="3763963"/>
            <a:ext cx="142875" cy="1223962"/>
            <a:chOff x="930" y="2886"/>
            <a:chExt cx="90" cy="771"/>
          </a:xfrm>
        </p:grpSpPr>
        <p:sp>
          <p:nvSpPr>
            <p:cNvPr id="308392" name="Oval 168">
              <a:extLst>
                <a:ext uri="{FF2B5EF4-FFF2-40B4-BE49-F238E27FC236}">
                  <a16:creationId xmlns:a16="http://schemas.microsoft.com/office/drawing/2014/main" id="{0276B39F-281F-95CC-4498-0F5052231CC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93" name="Line 169">
              <a:extLst>
                <a:ext uri="{FF2B5EF4-FFF2-40B4-BE49-F238E27FC236}">
                  <a16:creationId xmlns:a16="http://schemas.microsoft.com/office/drawing/2014/main" id="{6A769736-7E28-A1E7-367C-B36529B13667}"/>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94" name="Oval 170">
              <a:extLst>
                <a:ext uri="{FF2B5EF4-FFF2-40B4-BE49-F238E27FC236}">
                  <a16:creationId xmlns:a16="http://schemas.microsoft.com/office/drawing/2014/main" id="{5B0C8AE4-E366-9D0F-4513-D06CAA4B7EC5}"/>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95" name="Line 171">
              <a:extLst>
                <a:ext uri="{FF2B5EF4-FFF2-40B4-BE49-F238E27FC236}">
                  <a16:creationId xmlns:a16="http://schemas.microsoft.com/office/drawing/2014/main" id="{0EFFB8F8-FABF-CFD0-7716-ED7A4067D6B9}"/>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396" name="Group 172">
            <a:extLst>
              <a:ext uri="{FF2B5EF4-FFF2-40B4-BE49-F238E27FC236}">
                <a16:creationId xmlns:a16="http://schemas.microsoft.com/office/drawing/2014/main" id="{7223A573-91AC-0632-F428-C5EEA07D5C4B}"/>
              </a:ext>
            </a:extLst>
          </p:cNvPr>
          <p:cNvGrpSpPr>
            <a:grpSpLocks/>
          </p:cNvGrpSpPr>
          <p:nvPr/>
        </p:nvGrpSpPr>
        <p:grpSpPr bwMode="auto">
          <a:xfrm>
            <a:off x="6802438" y="3763963"/>
            <a:ext cx="142875" cy="1223962"/>
            <a:chOff x="930" y="2886"/>
            <a:chExt cx="90" cy="771"/>
          </a:xfrm>
        </p:grpSpPr>
        <p:sp>
          <p:nvSpPr>
            <p:cNvPr id="308397" name="Oval 173">
              <a:extLst>
                <a:ext uri="{FF2B5EF4-FFF2-40B4-BE49-F238E27FC236}">
                  <a16:creationId xmlns:a16="http://schemas.microsoft.com/office/drawing/2014/main" id="{8D329E2D-3D33-BE00-AA8B-EAC2D53FD85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398" name="Line 174">
              <a:extLst>
                <a:ext uri="{FF2B5EF4-FFF2-40B4-BE49-F238E27FC236}">
                  <a16:creationId xmlns:a16="http://schemas.microsoft.com/office/drawing/2014/main" id="{28D8D6D9-DD9B-C4A3-2E14-1A2C7178C1B4}"/>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399" name="Oval 175">
              <a:extLst>
                <a:ext uri="{FF2B5EF4-FFF2-40B4-BE49-F238E27FC236}">
                  <a16:creationId xmlns:a16="http://schemas.microsoft.com/office/drawing/2014/main" id="{34FC29AB-0B72-6FE3-943F-6963F35F62B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00" name="Line 176">
              <a:extLst>
                <a:ext uri="{FF2B5EF4-FFF2-40B4-BE49-F238E27FC236}">
                  <a16:creationId xmlns:a16="http://schemas.microsoft.com/office/drawing/2014/main" id="{45CC27B7-514A-ED7B-1B3C-27DF6DCA4AEB}"/>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8401" name="AutoShape 177">
            <a:extLst>
              <a:ext uri="{FF2B5EF4-FFF2-40B4-BE49-F238E27FC236}">
                <a16:creationId xmlns:a16="http://schemas.microsoft.com/office/drawing/2014/main" id="{19BF7269-9D9F-FC37-E24A-2F9BDAF6FAE1}"/>
              </a:ext>
            </a:extLst>
          </p:cNvPr>
          <p:cNvSpPr>
            <a:spLocks noChangeArrowheads="1"/>
          </p:cNvSpPr>
          <p:nvPr/>
        </p:nvSpPr>
        <p:spPr bwMode="auto">
          <a:xfrm>
            <a:off x="5580063" y="3546475"/>
            <a:ext cx="504825" cy="1657350"/>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02" name="AutoShape 178">
            <a:extLst>
              <a:ext uri="{FF2B5EF4-FFF2-40B4-BE49-F238E27FC236}">
                <a16:creationId xmlns:a16="http://schemas.microsoft.com/office/drawing/2014/main" id="{D8D46CBC-DD02-7DBC-93E8-6CCF99C07B00}"/>
              </a:ext>
            </a:extLst>
          </p:cNvPr>
          <p:cNvSpPr>
            <a:spLocks noChangeArrowheads="1"/>
          </p:cNvSpPr>
          <p:nvPr/>
        </p:nvSpPr>
        <p:spPr bwMode="auto">
          <a:xfrm flipH="1">
            <a:off x="6227763" y="3546475"/>
            <a:ext cx="504825" cy="1657350"/>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08403" name="Group 179">
            <a:extLst>
              <a:ext uri="{FF2B5EF4-FFF2-40B4-BE49-F238E27FC236}">
                <a16:creationId xmlns:a16="http://schemas.microsoft.com/office/drawing/2014/main" id="{E106E1E3-34A7-650A-E2F7-B381B05853C6}"/>
              </a:ext>
            </a:extLst>
          </p:cNvPr>
          <p:cNvGrpSpPr>
            <a:grpSpLocks/>
          </p:cNvGrpSpPr>
          <p:nvPr/>
        </p:nvGrpSpPr>
        <p:grpSpPr bwMode="auto">
          <a:xfrm>
            <a:off x="7380288" y="3767138"/>
            <a:ext cx="142875" cy="1223962"/>
            <a:chOff x="930" y="2886"/>
            <a:chExt cx="90" cy="771"/>
          </a:xfrm>
        </p:grpSpPr>
        <p:sp>
          <p:nvSpPr>
            <p:cNvPr id="308404" name="Oval 180">
              <a:extLst>
                <a:ext uri="{FF2B5EF4-FFF2-40B4-BE49-F238E27FC236}">
                  <a16:creationId xmlns:a16="http://schemas.microsoft.com/office/drawing/2014/main" id="{BBDC0E44-AE98-FB63-40D8-E824EDB4DC14}"/>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05" name="Line 181">
              <a:extLst>
                <a:ext uri="{FF2B5EF4-FFF2-40B4-BE49-F238E27FC236}">
                  <a16:creationId xmlns:a16="http://schemas.microsoft.com/office/drawing/2014/main" id="{6FE6D115-9BB7-B265-7746-8643458980EF}"/>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406" name="Oval 182">
              <a:extLst>
                <a:ext uri="{FF2B5EF4-FFF2-40B4-BE49-F238E27FC236}">
                  <a16:creationId xmlns:a16="http://schemas.microsoft.com/office/drawing/2014/main" id="{FA84FD33-8307-E27C-3A9E-61E30BA5F580}"/>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07" name="Line 183">
              <a:extLst>
                <a:ext uri="{FF2B5EF4-FFF2-40B4-BE49-F238E27FC236}">
                  <a16:creationId xmlns:a16="http://schemas.microsoft.com/office/drawing/2014/main" id="{B1E74F83-54B0-C968-F693-D24E6B12111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408" name="Group 184">
            <a:extLst>
              <a:ext uri="{FF2B5EF4-FFF2-40B4-BE49-F238E27FC236}">
                <a16:creationId xmlns:a16="http://schemas.microsoft.com/office/drawing/2014/main" id="{F1D54055-E8FC-86A0-E945-BDCEB94EDFCA}"/>
              </a:ext>
            </a:extLst>
          </p:cNvPr>
          <p:cNvGrpSpPr>
            <a:grpSpLocks/>
          </p:cNvGrpSpPr>
          <p:nvPr/>
        </p:nvGrpSpPr>
        <p:grpSpPr bwMode="auto">
          <a:xfrm>
            <a:off x="7524750" y="3767138"/>
            <a:ext cx="142875" cy="1223962"/>
            <a:chOff x="930" y="2886"/>
            <a:chExt cx="90" cy="771"/>
          </a:xfrm>
        </p:grpSpPr>
        <p:sp>
          <p:nvSpPr>
            <p:cNvPr id="308409" name="Oval 185">
              <a:extLst>
                <a:ext uri="{FF2B5EF4-FFF2-40B4-BE49-F238E27FC236}">
                  <a16:creationId xmlns:a16="http://schemas.microsoft.com/office/drawing/2014/main" id="{A096AA0E-80E7-F905-22FA-D0D602F918FC}"/>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10" name="Line 186">
              <a:extLst>
                <a:ext uri="{FF2B5EF4-FFF2-40B4-BE49-F238E27FC236}">
                  <a16:creationId xmlns:a16="http://schemas.microsoft.com/office/drawing/2014/main" id="{BEC400E9-F3E9-B664-9972-FEB98D0DC9E1}"/>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411" name="Oval 187">
              <a:extLst>
                <a:ext uri="{FF2B5EF4-FFF2-40B4-BE49-F238E27FC236}">
                  <a16:creationId xmlns:a16="http://schemas.microsoft.com/office/drawing/2014/main" id="{280C67C5-8A66-A7D8-3390-F75473404598}"/>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12" name="Line 188">
              <a:extLst>
                <a:ext uri="{FF2B5EF4-FFF2-40B4-BE49-F238E27FC236}">
                  <a16:creationId xmlns:a16="http://schemas.microsoft.com/office/drawing/2014/main" id="{B44DD0F3-296A-5A60-B5A1-2DD2C7CFE10D}"/>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413" name="Group 189">
            <a:extLst>
              <a:ext uri="{FF2B5EF4-FFF2-40B4-BE49-F238E27FC236}">
                <a16:creationId xmlns:a16="http://schemas.microsoft.com/office/drawing/2014/main" id="{65CE3C62-7D0D-6EE7-EB83-097C313E4B32}"/>
              </a:ext>
            </a:extLst>
          </p:cNvPr>
          <p:cNvGrpSpPr>
            <a:grpSpLocks/>
          </p:cNvGrpSpPr>
          <p:nvPr/>
        </p:nvGrpSpPr>
        <p:grpSpPr bwMode="auto">
          <a:xfrm>
            <a:off x="7235825" y="3765550"/>
            <a:ext cx="142875" cy="1223963"/>
            <a:chOff x="930" y="2886"/>
            <a:chExt cx="90" cy="771"/>
          </a:xfrm>
        </p:grpSpPr>
        <p:sp>
          <p:nvSpPr>
            <p:cNvPr id="308414" name="Oval 190">
              <a:extLst>
                <a:ext uri="{FF2B5EF4-FFF2-40B4-BE49-F238E27FC236}">
                  <a16:creationId xmlns:a16="http://schemas.microsoft.com/office/drawing/2014/main" id="{47B123AB-02B6-D605-AD01-0BE43FF77505}"/>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15" name="Line 191">
              <a:extLst>
                <a:ext uri="{FF2B5EF4-FFF2-40B4-BE49-F238E27FC236}">
                  <a16:creationId xmlns:a16="http://schemas.microsoft.com/office/drawing/2014/main" id="{4E507C51-D609-18F5-3C08-937401DBBE02}"/>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416" name="Oval 192">
              <a:extLst>
                <a:ext uri="{FF2B5EF4-FFF2-40B4-BE49-F238E27FC236}">
                  <a16:creationId xmlns:a16="http://schemas.microsoft.com/office/drawing/2014/main" id="{552CBFE7-7F40-02C3-3A83-D00D65B0DC1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17" name="Line 193">
              <a:extLst>
                <a:ext uri="{FF2B5EF4-FFF2-40B4-BE49-F238E27FC236}">
                  <a16:creationId xmlns:a16="http://schemas.microsoft.com/office/drawing/2014/main" id="{69134DB3-EB0B-97EC-17E7-DC2B26C6BDC0}"/>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418" name="Group 194">
            <a:extLst>
              <a:ext uri="{FF2B5EF4-FFF2-40B4-BE49-F238E27FC236}">
                <a16:creationId xmlns:a16="http://schemas.microsoft.com/office/drawing/2014/main" id="{D8BE65EF-4D54-5063-B0EC-8DB3D7E0AE29}"/>
              </a:ext>
            </a:extLst>
          </p:cNvPr>
          <p:cNvGrpSpPr>
            <a:grpSpLocks/>
          </p:cNvGrpSpPr>
          <p:nvPr/>
        </p:nvGrpSpPr>
        <p:grpSpPr bwMode="auto">
          <a:xfrm>
            <a:off x="7092950" y="3765550"/>
            <a:ext cx="142875" cy="1223963"/>
            <a:chOff x="930" y="2886"/>
            <a:chExt cx="90" cy="771"/>
          </a:xfrm>
        </p:grpSpPr>
        <p:sp>
          <p:nvSpPr>
            <p:cNvPr id="308419" name="Oval 195">
              <a:extLst>
                <a:ext uri="{FF2B5EF4-FFF2-40B4-BE49-F238E27FC236}">
                  <a16:creationId xmlns:a16="http://schemas.microsoft.com/office/drawing/2014/main" id="{2C2553E2-71FD-A99E-91EC-1B119F55B6C3}"/>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20" name="Line 196">
              <a:extLst>
                <a:ext uri="{FF2B5EF4-FFF2-40B4-BE49-F238E27FC236}">
                  <a16:creationId xmlns:a16="http://schemas.microsoft.com/office/drawing/2014/main" id="{D5F5DF0C-1234-98E2-BF92-51D30ACF00D5}"/>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421" name="Oval 197">
              <a:extLst>
                <a:ext uri="{FF2B5EF4-FFF2-40B4-BE49-F238E27FC236}">
                  <a16:creationId xmlns:a16="http://schemas.microsoft.com/office/drawing/2014/main" id="{09F3A2D1-77B5-ED5B-27EF-27502ACC41A2}"/>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22" name="Line 198">
              <a:extLst>
                <a:ext uri="{FF2B5EF4-FFF2-40B4-BE49-F238E27FC236}">
                  <a16:creationId xmlns:a16="http://schemas.microsoft.com/office/drawing/2014/main" id="{7DC0603E-332A-01C8-369F-B0C8B2B0A966}"/>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08423" name="Group 199">
            <a:extLst>
              <a:ext uri="{FF2B5EF4-FFF2-40B4-BE49-F238E27FC236}">
                <a16:creationId xmlns:a16="http://schemas.microsoft.com/office/drawing/2014/main" id="{1941C3EC-5012-AC85-637F-A4A6BC158BD2}"/>
              </a:ext>
            </a:extLst>
          </p:cNvPr>
          <p:cNvGrpSpPr>
            <a:grpSpLocks/>
          </p:cNvGrpSpPr>
          <p:nvPr/>
        </p:nvGrpSpPr>
        <p:grpSpPr bwMode="auto">
          <a:xfrm>
            <a:off x="6948488" y="3765550"/>
            <a:ext cx="142875" cy="1223963"/>
            <a:chOff x="930" y="2886"/>
            <a:chExt cx="90" cy="771"/>
          </a:xfrm>
        </p:grpSpPr>
        <p:sp>
          <p:nvSpPr>
            <p:cNvPr id="308424" name="Oval 200">
              <a:extLst>
                <a:ext uri="{FF2B5EF4-FFF2-40B4-BE49-F238E27FC236}">
                  <a16:creationId xmlns:a16="http://schemas.microsoft.com/office/drawing/2014/main" id="{C2324926-028C-7DD1-61DC-97EBDC0D6D40}"/>
                </a:ext>
              </a:extLst>
            </p:cNvPr>
            <p:cNvSpPr>
              <a:spLocks noChangeArrowheads="1"/>
            </p:cNvSpPr>
            <p:nvPr/>
          </p:nvSpPr>
          <p:spPr bwMode="auto">
            <a:xfrm>
              <a:off x="930" y="2886"/>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25" name="Line 201">
              <a:extLst>
                <a:ext uri="{FF2B5EF4-FFF2-40B4-BE49-F238E27FC236}">
                  <a16:creationId xmlns:a16="http://schemas.microsoft.com/office/drawing/2014/main" id="{93DDCA7B-2DEF-25A3-E0CC-41AECAC15BCB}"/>
                </a:ext>
              </a:extLst>
            </p:cNvPr>
            <p:cNvSpPr>
              <a:spLocks noChangeShapeType="1"/>
            </p:cNvSpPr>
            <p:nvPr/>
          </p:nvSpPr>
          <p:spPr bwMode="auto">
            <a:xfrm>
              <a:off x="975" y="2976"/>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426" name="Oval 202">
              <a:extLst>
                <a:ext uri="{FF2B5EF4-FFF2-40B4-BE49-F238E27FC236}">
                  <a16:creationId xmlns:a16="http://schemas.microsoft.com/office/drawing/2014/main" id="{F495B41F-E44E-B315-9FB3-3A774AAFD547}"/>
                </a:ext>
              </a:extLst>
            </p:cNvPr>
            <p:cNvSpPr>
              <a:spLocks noChangeArrowheads="1"/>
            </p:cNvSpPr>
            <p:nvPr/>
          </p:nvSpPr>
          <p:spPr bwMode="auto">
            <a:xfrm>
              <a:off x="930" y="3521"/>
              <a:ext cx="90" cy="136"/>
            </a:xfrm>
            <a:prstGeom prst="ellipse">
              <a:avLst/>
            </a:prstGeom>
            <a:solidFill>
              <a:schemeClr val="tx1"/>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27" name="Line 203">
              <a:extLst>
                <a:ext uri="{FF2B5EF4-FFF2-40B4-BE49-F238E27FC236}">
                  <a16:creationId xmlns:a16="http://schemas.microsoft.com/office/drawing/2014/main" id="{5E452D6D-322F-CBC7-0E56-9693FBC8A4F3}"/>
                </a:ext>
              </a:extLst>
            </p:cNvPr>
            <p:cNvSpPr>
              <a:spLocks noChangeShapeType="1"/>
            </p:cNvSpPr>
            <p:nvPr/>
          </p:nvSpPr>
          <p:spPr bwMode="auto">
            <a:xfrm>
              <a:off x="975" y="3294"/>
              <a:ext cx="0" cy="273"/>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8428" name="Text Box 204">
            <a:extLst>
              <a:ext uri="{FF2B5EF4-FFF2-40B4-BE49-F238E27FC236}">
                <a16:creationId xmlns:a16="http://schemas.microsoft.com/office/drawing/2014/main" id="{E7875C11-3ED4-11BA-781C-30DD6BBF18D7}"/>
              </a:ext>
            </a:extLst>
          </p:cNvPr>
          <p:cNvSpPr txBox="1">
            <a:spLocks noChangeArrowheads="1"/>
          </p:cNvSpPr>
          <p:nvPr/>
        </p:nvSpPr>
        <p:spPr bwMode="auto">
          <a:xfrm>
            <a:off x="0" y="6356350"/>
            <a:ext cx="3419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u="sng"/>
              <a:t>Intérieur de la cellule</a:t>
            </a:r>
          </a:p>
        </p:txBody>
      </p:sp>
      <p:sp>
        <p:nvSpPr>
          <p:cNvPr id="308429" name="Text Box 205">
            <a:extLst>
              <a:ext uri="{FF2B5EF4-FFF2-40B4-BE49-F238E27FC236}">
                <a16:creationId xmlns:a16="http://schemas.microsoft.com/office/drawing/2014/main" id="{85CA4488-F682-1B48-CC96-82945F0CEDD5}"/>
              </a:ext>
            </a:extLst>
          </p:cNvPr>
          <p:cNvSpPr txBox="1">
            <a:spLocks noChangeArrowheads="1"/>
          </p:cNvSpPr>
          <p:nvPr/>
        </p:nvSpPr>
        <p:spPr bwMode="auto">
          <a:xfrm>
            <a:off x="0" y="1268413"/>
            <a:ext cx="341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u="sng"/>
              <a:t>Extérieur de la cellule</a:t>
            </a:r>
          </a:p>
        </p:txBody>
      </p:sp>
      <p:sp>
        <p:nvSpPr>
          <p:cNvPr id="308430" name="Text Box 206">
            <a:extLst>
              <a:ext uri="{FF2B5EF4-FFF2-40B4-BE49-F238E27FC236}">
                <a16:creationId xmlns:a16="http://schemas.microsoft.com/office/drawing/2014/main" id="{F26EFFD5-6309-D587-149B-CDC507B308FF}"/>
              </a:ext>
            </a:extLst>
          </p:cNvPr>
          <p:cNvSpPr txBox="1">
            <a:spLocks noChangeArrowheads="1"/>
          </p:cNvSpPr>
          <p:nvPr/>
        </p:nvSpPr>
        <p:spPr bwMode="auto">
          <a:xfrm>
            <a:off x="755650" y="5348288"/>
            <a:ext cx="341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i="1"/>
              <a:t>Canal à Na</a:t>
            </a:r>
            <a:r>
              <a:rPr lang="fr-FR" altLang="fr-FR" i="1" baseline="30000"/>
              <a:t>+</a:t>
            </a:r>
            <a:r>
              <a:rPr lang="fr-FR" altLang="fr-FR" i="1"/>
              <a:t> fermé</a:t>
            </a:r>
          </a:p>
        </p:txBody>
      </p:sp>
      <p:sp>
        <p:nvSpPr>
          <p:cNvPr id="308431" name="Text Box 207">
            <a:extLst>
              <a:ext uri="{FF2B5EF4-FFF2-40B4-BE49-F238E27FC236}">
                <a16:creationId xmlns:a16="http://schemas.microsoft.com/office/drawing/2014/main" id="{02F718DF-F6D2-8185-912F-E49C87777C8E}"/>
              </a:ext>
            </a:extLst>
          </p:cNvPr>
          <p:cNvSpPr txBox="1">
            <a:spLocks noChangeArrowheads="1"/>
          </p:cNvSpPr>
          <p:nvPr/>
        </p:nvSpPr>
        <p:spPr bwMode="auto">
          <a:xfrm>
            <a:off x="3779838" y="5348288"/>
            <a:ext cx="3419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i="1"/>
              <a:t>Canal à Na</a:t>
            </a:r>
            <a:r>
              <a:rPr lang="fr-FR" altLang="fr-FR" i="1" baseline="30000"/>
              <a:t>+</a:t>
            </a:r>
            <a:r>
              <a:rPr lang="fr-FR" altLang="fr-FR" i="1"/>
              <a:t> ouvert</a:t>
            </a:r>
          </a:p>
        </p:txBody>
      </p:sp>
      <p:sp>
        <p:nvSpPr>
          <p:cNvPr id="308432" name="Text Box 208">
            <a:extLst>
              <a:ext uri="{FF2B5EF4-FFF2-40B4-BE49-F238E27FC236}">
                <a16:creationId xmlns:a16="http://schemas.microsoft.com/office/drawing/2014/main" id="{6ACD329E-CFF0-FCDC-53A0-6801F6372A94}"/>
              </a:ext>
            </a:extLst>
          </p:cNvPr>
          <p:cNvSpPr txBox="1">
            <a:spLocks noChangeArrowheads="1"/>
          </p:cNvSpPr>
          <p:nvPr/>
        </p:nvSpPr>
        <p:spPr bwMode="auto">
          <a:xfrm>
            <a:off x="7596188" y="4059238"/>
            <a:ext cx="14398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Membrane cellulaire</a:t>
            </a:r>
          </a:p>
        </p:txBody>
      </p:sp>
      <p:sp>
        <p:nvSpPr>
          <p:cNvPr id="308433" name="Oval 209">
            <a:extLst>
              <a:ext uri="{FF2B5EF4-FFF2-40B4-BE49-F238E27FC236}">
                <a16:creationId xmlns:a16="http://schemas.microsoft.com/office/drawing/2014/main" id="{D5F82E40-DE1B-E85E-58A2-48472F0E678B}"/>
              </a:ext>
            </a:extLst>
          </p:cNvPr>
          <p:cNvSpPr>
            <a:spLocks noChangeArrowheads="1"/>
          </p:cNvSpPr>
          <p:nvPr/>
        </p:nvSpPr>
        <p:spPr bwMode="auto">
          <a:xfrm>
            <a:off x="1331913" y="26114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34" name="Oval 210">
            <a:extLst>
              <a:ext uri="{FF2B5EF4-FFF2-40B4-BE49-F238E27FC236}">
                <a16:creationId xmlns:a16="http://schemas.microsoft.com/office/drawing/2014/main" id="{012399DC-3DF8-F03C-9851-47F6249BC729}"/>
              </a:ext>
            </a:extLst>
          </p:cNvPr>
          <p:cNvSpPr>
            <a:spLocks noChangeArrowheads="1"/>
          </p:cNvSpPr>
          <p:nvPr/>
        </p:nvSpPr>
        <p:spPr bwMode="auto">
          <a:xfrm>
            <a:off x="1116013" y="23955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35" name="Oval 211">
            <a:extLst>
              <a:ext uri="{FF2B5EF4-FFF2-40B4-BE49-F238E27FC236}">
                <a16:creationId xmlns:a16="http://schemas.microsoft.com/office/drawing/2014/main" id="{2F5E545E-216F-0513-9CB5-BEBCEC6E53E8}"/>
              </a:ext>
            </a:extLst>
          </p:cNvPr>
          <p:cNvSpPr>
            <a:spLocks noChangeArrowheads="1"/>
          </p:cNvSpPr>
          <p:nvPr/>
        </p:nvSpPr>
        <p:spPr bwMode="auto">
          <a:xfrm>
            <a:off x="1331913" y="29003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36" name="Oval 212">
            <a:extLst>
              <a:ext uri="{FF2B5EF4-FFF2-40B4-BE49-F238E27FC236}">
                <a16:creationId xmlns:a16="http://schemas.microsoft.com/office/drawing/2014/main" id="{189BE4DD-0B01-A4E0-32D6-60D48DF0952D}"/>
              </a:ext>
            </a:extLst>
          </p:cNvPr>
          <p:cNvSpPr>
            <a:spLocks noChangeArrowheads="1"/>
          </p:cNvSpPr>
          <p:nvPr/>
        </p:nvSpPr>
        <p:spPr bwMode="auto">
          <a:xfrm>
            <a:off x="1763713" y="31162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37" name="Oval 213">
            <a:extLst>
              <a:ext uri="{FF2B5EF4-FFF2-40B4-BE49-F238E27FC236}">
                <a16:creationId xmlns:a16="http://schemas.microsoft.com/office/drawing/2014/main" id="{5DA1F812-D44E-2F1D-3558-BF950D1449DC}"/>
              </a:ext>
            </a:extLst>
          </p:cNvPr>
          <p:cNvSpPr>
            <a:spLocks noChangeArrowheads="1"/>
          </p:cNvSpPr>
          <p:nvPr/>
        </p:nvSpPr>
        <p:spPr bwMode="auto">
          <a:xfrm>
            <a:off x="1765300" y="290036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38" name="Oval 214">
            <a:extLst>
              <a:ext uri="{FF2B5EF4-FFF2-40B4-BE49-F238E27FC236}">
                <a16:creationId xmlns:a16="http://schemas.microsoft.com/office/drawing/2014/main" id="{302E0FE6-47E1-ACBE-8C46-8C9772CD6283}"/>
              </a:ext>
            </a:extLst>
          </p:cNvPr>
          <p:cNvSpPr>
            <a:spLocks noChangeArrowheads="1"/>
          </p:cNvSpPr>
          <p:nvPr/>
        </p:nvSpPr>
        <p:spPr bwMode="auto">
          <a:xfrm>
            <a:off x="1979613" y="32591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39" name="Oval 215">
            <a:extLst>
              <a:ext uri="{FF2B5EF4-FFF2-40B4-BE49-F238E27FC236}">
                <a16:creationId xmlns:a16="http://schemas.microsoft.com/office/drawing/2014/main" id="{DF6C0F3E-66FF-D3FB-5ED4-359B1C19A667}"/>
              </a:ext>
            </a:extLst>
          </p:cNvPr>
          <p:cNvSpPr>
            <a:spLocks noChangeArrowheads="1"/>
          </p:cNvSpPr>
          <p:nvPr/>
        </p:nvSpPr>
        <p:spPr bwMode="auto">
          <a:xfrm>
            <a:off x="2195513" y="30432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0" name="Oval 216">
            <a:extLst>
              <a:ext uri="{FF2B5EF4-FFF2-40B4-BE49-F238E27FC236}">
                <a16:creationId xmlns:a16="http://schemas.microsoft.com/office/drawing/2014/main" id="{3F0B40EF-ADB7-9CE8-5010-3F37E6C704EE}"/>
              </a:ext>
            </a:extLst>
          </p:cNvPr>
          <p:cNvSpPr>
            <a:spLocks noChangeArrowheads="1"/>
          </p:cNvSpPr>
          <p:nvPr/>
        </p:nvSpPr>
        <p:spPr bwMode="auto">
          <a:xfrm>
            <a:off x="1908175" y="261143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1" name="Oval 217">
            <a:extLst>
              <a:ext uri="{FF2B5EF4-FFF2-40B4-BE49-F238E27FC236}">
                <a16:creationId xmlns:a16="http://schemas.microsoft.com/office/drawing/2014/main" id="{89ADA500-108B-C8CC-F13A-ACB397CC9711}"/>
              </a:ext>
            </a:extLst>
          </p:cNvPr>
          <p:cNvSpPr>
            <a:spLocks noChangeArrowheads="1"/>
          </p:cNvSpPr>
          <p:nvPr/>
        </p:nvSpPr>
        <p:spPr bwMode="auto">
          <a:xfrm>
            <a:off x="323850" y="311626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2" name="Oval 218">
            <a:extLst>
              <a:ext uri="{FF2B5EF4-FFF2-40B4-BE49-F238E27FC236}">
                <a16:creationId xmlns:a16="http://schemas.microsoft.com/office/drawing/2014/main" id="{63B7FC71-68B4-8A18-21E1-03619D425B52}"/>
              </a:ext>
            </a:extLst>
          </p:cNvPr>
          <p:cNvSpPr>
            <a:spLocks noChangeArrowheads="1"/>
          </p:cNvSpPr>
          <p:nvPr/>
        </p:nvSpPr>
        <p:spPr bwMode="auto">
          <a:xfrm>
            <a:off x="107950" y="333216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3" name="Oval 219">
            <a:extLst>
              <a:ext uri="{FF2B5EF4-FFF2-40B4-BE49-F238E27FC236}">
                <a16:creationId xmlns:a16="http://schemas.microsoft.com/office/drawing/2014/main" id="{85BC60BB-5719-3ACC-A52E-E1CFCDD6780D}"/>
              </a:ext>
            </a:extLst>
          </p:cNvPr>
          <p:cNvSpPr>
            <a:spLocks noChangeArrowheads="1"/>
          </p:cNvSpPr>
          <p:nvPr/>
        </p:nvSpPr>
        <p:spPr bwMode="auto">
          <a:xfrm>
            <a:off x="323850" y="340518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4" name="Oval 220">
            <a:extLst>
              <a:ext uri="{FF2B5EF4-FFF2-40B4-BE49-F238E27FC236}">
                <a16:creationId xmlns:a16="http://schemas.microsoft.com/office/drawing/2014/main" id="{E8DCDC8B-45DB-A9D7-335C-4E2CC416A641}"/>
              </a:ext>
            </a:extLst>
          </p:cNvPr>
          <p:cNvSpPr>
            <a:spLocks noChangeArrowheads="1"/>
          </p:cNvSpPr>
          <p:nvPr/>
        </p:nvSpPr>
        <p:spPr bwMode="auto">
          <a:xfrm>
            <a:off x="539750" y="340518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5" name="Oval 221">
            <a:extLst>
              <a:ext uri="{FF2B5EF4-FFF2-40B4-BE49-F238E27FC236}">
                <a16:creationId xmlns:a16="http://schemas.microsoft.com/office/drawing/2014/main" id="{05FDF5C0-D435-0929-11C5-22808CF8B548}"/>
              </a:ext>
            </a:extLst>
          </p:cNvPr>
          <p:cNvSpPr>
            <a:spLocks noChangeArrowheads="1"/>
          </p:cNvSpPr>
          <p:nvPr/>
        </p:nvSpPr>
        <p:spPr bwMode="auto">
          <a:xfrm>
            <a:off x="541338" y="275748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6" name="Oval 222">
            <a:extLst>
              <a:ext uri="{FF2B5EF4-FFF2-40B4-BE49-F238E27FC236}">
                <a16:creationId xmlns:a16="http://schemas.microsoft.com/office/drawing/2014/main" id="{03BF01D7-2DFE-7A88-F7E8-717958AAB319}"/>
              </a:ext>
            </a:extLst>
          </p:cNvPr>
          <p:cNvSpPr>
            <a:spLocks noChangeArrowheads="1"/>
          </p:cNvSpPr>
          <p:nvPr/>
        </p:nvSpPr>
        <p:spPr bwMode="auto">
          <a:xfrm>
            <a:off x="755650" y="354806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7" name="Oval 223">
            <a:extLst>
              <a:ext uri="{FF2B5EF4-FFF2-40B4-BE49-F238E27FC236}">
                <a16:creationId xmlns:a16="http://schemas.microsoft.com/office/drawing/2014/main" id="{4EF34DE3-B5BC-D06F-CCC9-7CC5B2995333}"/>
              </a:ext>
            </a:extLst>
          </p:cNvPr>
          <p:cNvSpPr>
            <a:spLocks noChangeArrowheads="1"/>
          </p:cNvSpPr>
          <p:nvPr/>
        </p:nvSpPr>
        <p:spPr bwMode="auto">
          <a:xfrm>
            <a:off x="900113" y="29003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8" name="Oval 224">
            <a:extLst>
              <a:ext uri="{FF2B5EF4-FFF2-40B4-BE49-F238E27FC236}">
                <a16:creationId xmlns:a16="http://schemas.microsoft.com/office/drawing/2014/main" id="{0188738F-3397-A9A8-108C-221352F56C3E}"/>
              </a:ext>
            </a:extLst>
          </p:cNvPr>
          <p:cNvSpPr>
            <a:spLocks noChangeArrowheads="1"/>
          </p:cNvSpPr>
          <p:nvPr/>
        </p:nvSpPr>
        <p:spPr bwMode="auto">
          <a:xfrm>
            <a:off x="828675" y="268446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49" name="Oval 225">
            <a:extLst>
              <a:ext uri="{FF2B5EF4-FFF2-40B4-BE49-F238E27FC236}">
                <a16:creationId xmlns:a16="http://schemas.microsoft.com/office/drawing/2014/main" id="{4EFB7CDD-D163-F01C-BB8E-7A1D13D5C202}"/>
              </a:ext>
            </a:extLst>
          </p:cNvPr>
          <p:cNvSpPr>
            <a:spLocks noChangeArrowheads="1"/>
          </p:cNvSpPr>
          <p:nvPr/>
        </p:nvSpPr>
        <p:spPr bwMode="auto">
          <a:xfrm>
            <a:off x="395288" y="21796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0" name="Oval 226">
            <a:extLst>
              <a:ext uri="{FF2B5EF4-FFF2-40B4-BE49-F238E27FC236}">
                <a16:creationId xmlns:a16="http://schemas.microsoft.com/office/drawing/2014/main" id="{7820BB64-B3C8-7584-2E12-FE26471E3AD6}"/>
              </a:ext>
            </a:extLst>
          </p:cNvPr>
          <p:cNvSpPr>
            <a:spLocks noChangeArrowheads="1"/>
          </p:cNvSpPr>
          <p:nvPr/>
        </p:nvSpPr>
        <p:spPr bwMode="auto">
          <a:xfrm>
            <a:off x="179388" y="23955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1" name="Oval 227">
            <a:extLst>
              <a:ext uri="{FF2B5EF4-FFF2-40B4-BE49-F238E27FC236}">
                <a16:creationId xmlns:a16="http://schemas.microsoft.com/office/drawing/2014/main" id="{D81BC446-A7FC-E7AC-9F3F-C2A03BBEBAE4}"/>
              </a:ext>
            </a:extLst>
          </p:cNvPr>
          <p:cNvSpPr>
            <a:spLocks noChangeArrowheads="1"/>
          </p:cNvSpPr>
          <p:nvPr/>
        </p:nvSpPr>
        <p:spPr bwMode="auto">
          <a:xfrm>
            <a:off x="395288" y="24685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2" name="Oval 228">
            <a:extLst>
              <a:ext uri="{FF2B5EF4-FFF2-40B4-BE49-F238E27FC236}">
                <a16:creationId xmlns:a16="http://schemas.microsoft.com/office/drawing/2014/main" id="{E228B609-085F-4795-5C76-529AA3DF71DB}"/>
              </a:ext>
            </a:extLst>
          </p:cNvPr>
          <p:cNvSpPr>
            <a:spLocks noChangeArrowheads="1"/>
          </p:cNvSpPr>
          <p:nvPr/>
        </p:nvSpPr>
        <p:spPr bwMode="auto">
          <a:xfrm>
            <a:off x="611188" y="24685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3" name="Oval 229">
            <a:extLst>
              <a:ext uri="{FF2B5EF4-FFF2-40B4-BE49-F238E27FC236}">
                <a16:creationId xmlns:a16="http://schemas.microsoft.com/office/drawing/2014/main" id="{19DC15F4-D43E-92C5-539F-C6DAFA6DE4F7}"/>
              </a:ext>
            </a:extLst>
          </p:cNvPr>
          <p:cNvSpPr>
            <a:spLocks noChangeArrowheads="1"/>
          </p:cNvSpPr>
          <p:nvPr/>
        </p:nvSpPr>
        <p:spPr bwMode="auto">
          <a:xfrm>
            <a:off x="684213" y="22526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4" name="Oval 230">
            <a:extLst>
              <a:ext uri="{FF2B5EF4-FFF2-40B4-BE49-F238E27FC236}">
                <a16:creationId xmlns:a16="http://schemas.microsoft.com/office/drawing/2014/main" id="{E74967AD-25EC-4994-EDEC-4FEA70DE865F}"/>
              </a:ext>
            </a:extLst>
          </p:cNvPr>
          <p:cNvSpPr>
            <a:spLocks noChangeArrowheads="1"/>
          </p:cNvSpPr>
          <p:nvPr/>
        </p:nvSpPr>
        <p:spPr bwMode="auto">
          <a:xfrm>
            <a:off x="900113" y="22510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5" name="Oval 231">
            <a:extLst>
              <a:ext uri="{FF2B5EF4-FFF2-40B4-BE49-F238E27FC236}">
                <a16:creationId xmlns:a16="http://schemas.microsoft.com/office/drawing/2014/main" id="{282C4629-76B1-4035-A518-AE2AA15D1184}"/>
              </a:ext>
            </a:extLst>
          </p:cNvPr>
          <p:cNvSpPr>
            <a:spLocks noChangeArrowheads="1"/>
          </p:cNvSpPr>
          <p:nvPr/>
        </p:nvSpPr>
        <p:spPr bwMode="auto">
          <a:xfrm>
            <a:off x="1331913" y="23241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6" name="Oval 232">
            <a:extLst>
              <a:ext uri="{FF2B5EF4-FFF2-40B4-BE49-F238E27FC236}">
                <a16:creationId xmlns:a16="http://schemas.microsoft.com/office/drawing/2014/main" id="{5749EFDD-8F02-6C7C-FF37-862FEEF168C4}"/>
              </a:ext>
            </a:extLst>
          </p:cNvPr>
          <p:cNvSpPr>
            <a:spLocks noChangeArrowheads="1"/>
          </p:cNvSpPr>
          <p:nvPr/>
        </p:nvSpPr>
        <p:spPr bwMode="auto">
          <a:xfrm>
            <a:off x="1260475" y="2108200"/>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7" name="Oval 233">
            <a:extLst>
              <a:ext uri="{FF2B5EF4-FFF2-40B4-BE49-F238E27FC236}">
                <a16:creationId xmlns:a16="http://schemas.microsoft.com/office/drawing/2014/main" id="{4CA709FA-E9DD-118F-1493-2B3343682985}"/>
              </a:ext>
            </a:extLst>
          </p:cNvPr>
          <p:cNvSpPr>
            <a:spLocks noChangeArrowheads="1"/>
          </p:cNvSpPr>
          <p:nvPr/>
        </p:nvSpPr>
        <p:spPr bwMode="auto">
          <a:xfrm>
            <a:off x="1763713" y="21082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8" name="Oval 234">
            <a:extLst>
              <a:ext uri="{FF2B5EF4-FFF2-40B4-BE49-F238E27FC236}">
                <a16:creationId xmlns:a16="http://schemas.microsoft.com/office/drawing/2014/main" id="{99C76490-7822-00E1-8250-9170C063E893}"/>
              </a:ext>
            </a:extLst>
          </p:cNvPr>
          <p:cNvSpPr>
            <a:spLocks noChangeArrowheads="1"/>
          </p:cNvSpPr>
          <p:nvPr/>
        </p:nvSpPr>
        <p:spPr bwMode="auto">
          <a:xfrm>
            <a:off x="1547813" y="23241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59" name="Oval 235">
            <a:extLst>
              <a:ext uri="{FF2B5EF4-FFF2-40B4-BE49-F238E27FC236}">
                <a16:creationId xmlns:a16="http://schemas.microsoft.com/office/drawing/2014/main" id="{8C778D42-C9DF-94BF-3A75-5ACFA2247EC7}"/>
              </a:ext>
            </a:extLst>
          </p:cNvPr>
          <p:cNvSpPr>
            <a:spLocks noChangeArrowheads="1"/>
          </p:cNvSpPr>
          <p:nvPr/>
        </p:nvSpPr>
        <p:spPr bwMode="auto">
          <a:xfrm>
            <a:off x="1763713" y="239712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0" name="Oval 236">
            <a:extLst>
              <a:ext uri="{FF2B5EF4-FFF2-40B4-BE49-F238E27FC236}">
                <a16:creationId xmlns:a16="http://schemas.microsoft.com/office/drawing/2014/main" id="{BAD716E2-74BF-064F-2C85-CDE63987C003}"/>
              </a:ext>
            </a:extLst>
          </p:cNvPr>
          <p:cNvSpPr>
            <a:spLocks noChangeArrowheads="1"/>
          </p:cNvSpPr>
          <p:nvPr/>
        </p:nvSpPr>
        <p:spPr bwMode="auto">
          <a:xfrm>
            <a:off x="2195513" y="196532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1" name="Oval 237">
            <a:extLst>
              <a:ext uri="{FF2B5EF4-FFF2-40B4-BE49-F238E27FC236}">
                <a16:creationId xmlns:a16="http://schemas.microsoft.com/office/drawing/2014/main" id="{4909DE73-04A7-9471-F6CB-509A5B4F8681}"/>
              </a:ext>
            </a:extLst>
          </p:cNvPr>
          <p:cNvSpPr>
            <a:spLocks noChangeArrowheads="1"/>
          </p:cNvSpPr>
          <p:nvPr/>
        </p:nvSpPr>
        <p:spPr bwMode="auto">
          <a:xfrm>
            <a:off x="2413000" y="203676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2" name="Oval 238">
            <a:extLst>
              <a:ext uri="{FF2B5EF4-FFF2-40B4-BE49-F238E27FC236}">
                <a16:creationId xmlns:a16="http://schemas.microsoft.com/office/drawing/2014/main" id="{8EFA4D39-8AFA-01D4-1214-43556C8D643E}"/>
              </a:ext>
            </a:extLst>
          </p:cNvPr>
          <p:cNvSpPr>
            <a:spLocks noChangeArrowheads="1"/>
          </p:cNvSpPr>
          <p:nvPr/>
        </p:nvSpPr>
        <p:spPr bwMode="auto">
          <a:xfrm>
            <a:off x="1979613" y="22510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3" name="Oval 239">
            <a:extLst>
              <a:ext uri="{FF2B5EF4-FFF2-40B4-BE49-F238E27FC236}">
                <a16:creationId xmlns:a16="http://schemas.microsoft.com/office/drawing/2014/main" id="{27DB3DBF-2A55-A1EB-2401-A16125B027DF}"/>
              </a:ext>
            </a:extLst>
          </p:cNvPr>
          <p:cNvSpPr>
            <a:spLocks noChangeArrowheads="1"/>
          </p:cNvSpPr>
          <p:nvPr/>
        </p:nvSpPr>
        <p:spPr bwMode="auto">
          <a:xfrm>
            <a:off x="2771775" y="217963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4" name="Oval 240">
            <a:extLst>
              <a:ext uri="{FF2B5EF4-FFF2-40B4-BE49-F238E27FC236}">
                <a16:creationId xmlns:a16="http://schemas.microsoft.com/office/drawing/2014/main" id="{38ABC548-8454-4731-0709-B04A940B0BE6}"/>
              </a:ext>
            </a:extLst>
          </p:cNvPr>
          <p:cNvSpPr>
            <a:spLocks noChangeArrowheads="1"/>
          </p:cNvSpPr>
          <p:nvPr/>
        </p:nvSpPr>
        <p:spPr bwMode="auto">
          <a:xfrm>
            <a:off x="2700338" y="19637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5" name="Oval 241">
            <a:extLst>
              <a:ext uri="{FF2B5EF4-FFF2-40B4-BE49-F238E27FC236}">
                <a16:creationId xmlns:a16="http://schemas.microsoft.com/office/drawing/2014/main" id="{0C1892E4-9999-7665-2ABC-98962754ED72}"/>
              </a:ext>
            </a:extLst>
          </p:cNvPr>
          <p:cNvSpPr>
            <a:spLocks noChangeArrowheads="1"/>
          </p:cNvSpPr>
          <p:nvPr/>
        </p:nvSpPr>
        <p:spPr bwMode="auto">
          <a:xfrm>
            <a:off x="2484438" y="22510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6" name="Oval 242">
            <a:extLst>
              <a:ext uri="{FF2B5EF4-FFF2-40B4-BE49-F238E27FC236}">
                <a16:creationId xmlns:a16="http://schemas.microsoft.com/office/drawing/2014/main" id="{3D53B38B-ECB4-0DE7-4787-A0EFF017BE17}"/>
              </a:ext>
            </a:extLst>
          </p:cNvPr>
          <p:cNvSpPr>
            <a:spLocks noChangeArrowheads="1"/>
          </p:cNvSpPr>
          <p:nvPr/>
        </p:nvSpPr>
        <p:spPr bwMode="auto">
          <a:xfrm>
            <a:off x="2268538" y="24669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7" name="Oval 243">
            <a:extLst>
              <a:ext uri="{FF2B5EF4-FFF2-40B4-BE49-F238E27FC236}">
                <a16:creationId xmlns:a16="http://schemas.microsoft.com/office/drawing/2014/main" id="{07E3FEF6-B0E0-CB4C-795F-CF5B5C587246}"/>
              </a:ext>
            </a:extLst>
          </p:cNvPr>
          <p:cNvSpPr>
            <a:spLocks noChangeArrowheads="1"/>
          </p:cNvSpPr>
          <p:nvPr/>
        </p:nvSpPr>
        <p:spPr bwMode="auto">
          <a:xfrm>
            <a:off x="2484438" y="25400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8" name="Oval 244">
            <a:extLst>
              <a:ext uri="{FF2B5EF4-FFF2-40B4-BE49-F238E27FC236}">
                <a16:creationId xmlns:a16="http://schemas.microsoft.com/office/drawing/2014/main" id="{7641DC07-37B8-9519-6E07-AC69C854BC69}"/>
              </a:ext>
            </a:extLst>
          </p:cNvPr>
          <p:cNvSpPr>
            <a:spLocks noChangeArrowheads="1"/>
          </p:cNvSpPr>
          <p:nvPr/>
        </p:nvSpPr>
        <p:spPr bwMode="auto">
          <a:xfrm>
            <a:off x="2987675" y="2324100"/>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69" name="Oval 245">
            <a:extLst>
              <a:ext uri="{FF2B5EF4-FFF2-40B4-BE49-F238E27FC236}">
                <a16:creationId xmlns:a16="http://schemas.microsoft.com/office/drawing/2014/main" id="{426F5EAC-AE50-F759-6A82-4899532992AF}"/>
              </a:ext>
            </a:extLst>
          </p:cNvPr>
          <p:cNvSpPr>
            <a:spLocks noChangeArrowheads="1"/>
          </p:cNvSpPr>
          <p:nvPr/>
        </p:nvSpPr>
        <p:spPr bwMode="auto">
          <a:xfrm>
            <a:off x="3060700" y="2108200"/>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0" name="Oval 246">
            <a:extLst>
              <a:ext uri="{FF2B5EF4-FFF2-40B4-BE49-F238E27FC236}">
                <a16:creationId xmlns:a16="http://schemas.microsoft.com/office/drawing/2014/main" id="{BFE0F4BB-0878-1332-AA47-0F6548768D5E}"/>
              </a:ext>
            </a:extLst>
          </p:cNvPr>
          <p:cNvSpPr>
            <a:spLocks noChangeArrowheads="1"/>
          </p:cNvSpPr>
          <p:nvPr/>
        </p:nvSpPr>
        <p:spPr bwMode="auto">
          <a:xfrm>
            <a:off x="3203575" y="2466975"/>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1" name="Oval 247">
            <a:extLst>
              <a:ext uri="{FF2B5EF4-FFF2-40B4-BE49-F238E27FC236}">
                <a16:creationId xmlns:a16="http://schemas.microsoft.com/office/drawing/2014/main" id="{A493D7B4-8136-132D-7343-3E06B13C6215}"/>
              </a:ext>
            </a:extLst>
          </p:cNvPr>
          <p:cNvSpPr>
            <a:spLocks noChangeArrowheads="1"/>
          </p:cNvSpPr>
          <p:nvPr/>
        </p:nvSpPr>
        <p:spPr bwMode="auto">
          <a:xfrm>
            <a:off x="3419475" y="2251075"/>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2" name="Oval 248">
            <a:extLst>
              <a:ext uri="{FF2B5EF4-FFF2-40B4-BE49-F238E27FC236}">
                <a16:creationId xmlns:a16="http://schemas.microsoft.com/office/drawing/2014/main" id="{15E1B666-6A4E-DB89-B526-2EA8B51881C3}"/>
              </a:ext>
            </a:extLst>
          </p:cNvPr>
          <p:cNvSpPr>
            <a:spLocks noChangeArrowheads="1"/>
          </p:cNvSpPr>
          <p:nvPr/>
        </p:nvSpPr>
        <p:spPr bwMode="auto">
          <a:xfrm>
            <a:off x="3348038" y="20351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3" name="Oval 249">
            <a:extLst>
              <a:ext uri="{FF2B5EF4-FFF2-40B4-BE49-F238E27FC236}">
                <a16:creationId xmlns:a16="http://schemas.microsoft.com/office/drawing/2014/main" id="{36211733-9E9E-9C9E-B23F-ED9AF61D2A8A}"/>
              </a:ext>
            </a:extLst>
          </p:cNvPr>
          <p:cNvSpPr>
            <a:spLocks noChangeArrowheads="1"/>
          </p:cNvSpPr>
          <p:nvPr/>
        </p:nvSpPr>
        <p:spPr bwMode="auto">
          <a:xfrm>
            <a:off x="2700338" y="26114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4" name="Oval 250">
            <a:extLst>
              <a:ext uri="{FF2B5EF4-FFF2-40B4-BE49-F238E27FC236}">
                <a16:creationId xmlns:a16="http://schemas.microsoft.com/office/drawing/2014/main" id="{43A04AD4-E191-4F7F-D8D2-0D574B800DE5}"/>
              </a:ext>
            </a:extLst>
          </p:cNvPr>
          <p:cNvSpPr>
            <a:spLocks noChangeArrowheads="1"/>
          </p:cNvSpPr>
          <p:nvPr/>
        </p:nvSpPr>
        <p:spPr bwMode="auto">
          <a:xfrm>
            <a:off x="2484438" y="28273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5" name="Oval 251">
            <a:extLst>
              <a:ext uri="{FF2B5EF4-FFF2-40B4-BE49-F238E27FC236}">
                <a16:creationId xmlns:a16="http://schemas.microsoft.com/office/drawing/2014/main" id="{409C12D9-AEDC-9E3A-314C-3E3052ACBD4D}"/>
              </a:ext>
            </a:extLst>
          </p:cNvPr>
          <p:cNvSpPr>
            <a:spLocks noChangeArrowheads="1"/>
          </p:cNvSpPr>
          <p:nvPr/>
        </p:nvSpPr>
        <p:spPr bwMode="auto">
          <a:xfrm>
            <a:off x="2700338" y="29003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6" name="Oval 252">
            <a:extLst>
              <a:ext uri="{FF2B5EF4-FFF2-40B4-BE49-F238E27FC236}">
                <a16:creationId xmlns:a16="http://schemas.microsoft.com/office/drawing/2014/main" id="{C5098A1F-EEFD-E4DA-285A-33F81404F8C5}"/>
              </a:ext>
            </a:extLst>
          </p:cNvPr>
          <p:cNvSpPr>
            <a:spLocks noChangeArrowheads="1"/>
          </p:cNvSpPr>
          <p:nvPr/>
        </p:nvSpPr>
        <p:spPr bwMode="auto">
          <a:xfrm>
            <a:off x="2916238" y="29003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7" name="Oval 253">
            <a:extLst>
              <a:ext uri="{FF2B5EF4-FFF2-40B4-BE49-F238E27FC236}">
                <a16:creationId xmlns:a16="http://schemas.microsoft.com/office/drawing/2014/main" id="{3322C338-493F-AAA9-0104-7721C8DB1517}"/>
              </a:ext>
            </a:extLst>
          </p:cNvPr>
          <p:cNvSpPr>
            <a:spLocks noChangeArrowheads="1"/>
          </p:cNvSpPr>
          <p:nvPr/>
        </p:nvSpPr>
        <p:spPr bwMode="auto">
          <a:xfrm>
            <a:off x="2989263" y="26844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8" name="Oval 254">
            <a:extLst>
              <a:ext uri="{FF2B5EF4-FFF2-40B4-BE49-F238E27FC236}">
                <a16:creationId xmlns:a16="http://schemas.microsoft.com/office/drawing/2014/main" id="{3168AA27-5A6B-7309-C23E-566F16B7D7BC}"/>
              </a:ext>
            </a:extLst>
          </p:cNvPr>
          <p:cNvSpPr>
            <a:spLocks noChangeArrowheads="1"/>
          </p:cNvSpPr>
          <p:nvPr/>
        </p:nvSpPr>
        <p:spPr bwMode="auto">
          <a:xfrm>
            <a:off x="3203575" y="304323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79" name="Oval 255">
            <a:extLst>
              <a:ext uri="{FF2B5EF4-FFF2-40B4-BE49-F238E27FC236}">
                <a16:creationId xmlns:a16="http://schemas.microsoft.com/office/drawing/2014/main" id="{D027E8EE-04EF-7A4E-2849-ED641B0FB9A7}"/>
              </a:ext>
            </a:extLst>
          </p:cNvPr>
          <p:cNvSpPr>
            <a:spLocks noChangeArrowheads="1"/>
          </p:cNvSpPr>
          <p:nvPr/>
        </p:nvSpPr>
        <p:spPr bwMode="auto">
          <a:xfrm>
            <a:off x="3348038" y="28273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0" name="Oval 256">
            <a:extLst>
              <a:ext uri="{FF2B5EF4-FFF2-40B4-BE49-F238E27FC236}">
                <a16:creationId xmlns:a16="http://schemas.microsoft.com/office/drawing/2014/main" id="{8F6E83F1-A700-A667-8408-981F4853256A}"/>
              </a:ext>
            </a:extLst>
          </p:cNvPr>
          <p:cNvSpPr>
            <a:spLocks noChangeArrowheads="1"/>
          </p:cNvSpPr>
          <p:nvPr/>
        </p:nvSpPr>
        <p:spPr bwMode="auto">
          <a:xfrm>
            <a:off x="3276600" y="261143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1" name="Oval 257">
            <a:extLst>
              <a:ext uri="{FF2B5EF4-FFF2-40B4-BE49-F238E27FC236}">
                <a16:creationId xmlns:a16="http://schemas.microsoft.com/office/drawing/2014/main" id="{73125017-CEE9-F44C-C39C-D27F04A098EC}"/>
              </a:ext>
            </a:extLst>
          </p:cNvPr>
          <p:cNvSpPr>
            <a:spLocks noChangeArrowheads="1"/>
          </p:cNvSpPr>
          <p:nvPr/>
        </p:nvSpPr>
        <p:spPr bwMode="auto">
          <a:xfrm>
            <a:off x="3563938" y="26828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2" name="Oval 258">
            <a:extLst>
              <a:ext uri="{FF2B5EF4-FFF2-40B4-BE49-F238E27FC236}">
                <a16:creationId xmlns:a16="http://schemas.microsoft.com/office/drawing/2014/main" id="{4DE83EE3-6347-F52A-58DB-328DD89C7DBF}"/>
              </a:ext>
            </a:extLst>
          </p:cNvPr>
          <p:cNvSpPr>
            <a:spLocks noChangeArrowheads="1"/>
          </p:cNvSpPr>
          <p:nvPr/>
        </p:nvSpPr>
        <p:spPr bwMode="auto">
          <a:xfrm>
            <a:off x="3563938" y="24669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3" name="Oval 259">
            <a:extLst>
              <a:ext uri="{FF2B5EF4-FFF2-40B4-BE49-F238E27FC236}">
                <a16:creationId xmlns:a16="http://schemas.microsoft.com/office/drawing/2014/main" id="{35F826C2-328A-7887-64EF-CF05A66C8D3B}"/>
              </a:ext>
            </a:extLst>
          </p:cNvPr>
          <p:cNvSpPr>
            <a:spLocks noChangeArrowheads="1"/>
          </p:cNvSpPr>
          <p:nvPr/>
        </p:nvSpPr>
        <p:spPr bwMode="auto">
          <a:xfrm>
            <a:off x="3563938" y="29718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4" name="Oval 260">
            <a:extLst>
              <a:ext uri="{FF2B5EF4-FFF2-40B4-BE49-F238E27FC236}">
                <a16:creationId xmlns:a16="http://schemas.microsoft.com/office/drawing/2014/main" id="{7A9D8CDC-008A-B8BB-914B-493C80F2CE6B}"/>
              </a:ext>
            </a:extLst>
          </p:cNvPr>
          <p:cNvSpPr>
            <a:spLocks noChangeArrowheads="1"/>
          </p:cNvSpPr>
          <p:nvPr/>
        </p:nvSpPr>
        <p:spPr bwMode="auto">
          <a:xfrm>
            <a:off x="3779838" y="29718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5" name="Oval 261">
            <a:extLst>
              <a:ext uri="{FF2B5EF4-FFF2-40B4-BE49-F238E27FC236}">
                <a16:creationId xmlns:a16="http://schemas.microsoft.com/office/drawing/2014/main" id="{ACFCE5D4-7758-6456-4ED0-CAF75AACEDE6}"/>
              </a:ext>
            </a:extLst>
          </p:cNvPr>
          <p:cNvSpPr>
            <a:spLocks noChangeArrowheads="1"/>
          </p:cNvSpPr>
          <p:nvPr/>
        </p:nvSpPr>
        <p:spPr bwMode="auto">
          <a:xfrm>
            <a:off x="3852863" y="27559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6" name="Oval 262">
            <a:extLst>
              <a:ext uri="{FF2B5EF4-FFF2-40B4-BE49-F238E27FC236}">
                <a16:creationId xmlns:a16="http://schemas.microsoft.com/office/drawing/2014/main" id="{84DBA328-76FF-CFA1-94CF-D9DA9A91EAB8}"/>
              </a:ext>
            </a:extLst>
          </p:cNvPr>
          <p:cNvSpPr>
            <a:spLocks noChangeArrowheads="1"/>
          </p:cNvSpPr>
          <p:nvPr/>
        </p:nvSpPr>
        <p:spPr bwMode="auto">
          <a:xfrm>
            <a:off x="3995738" y="31146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7" name="Oval 263">
            <a:extLst>
              <a:ext uri="{FF2B5EF4-FFF2-40B4-BE49-F238E27FC236}">
                <a16:creationId xmlns:a16="http://schemas.microsoft.com/office/drawing/2014/main" id="{C2DD59FD-A99E-3352-93B8-D6B2269C821F}"/>
              </a:ext>
            </a:extLst>
          </p:cNvPr>
          <p:cNvSpPr>
            <a:spLocks noChangeArrowheads="1"/>
          </p:cNvSpPr>
          <p:nvPr/>
        </p:nvSpPr>
        <p:spPr bwMode="auto">
          <a:xfrm>
            <a:off x="4211638" y="28987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8" name="Oval 264">
            <a:extLst>
              <a:ext uri="{FF2B5EF4-FFF2-40B4-BE49-F238E27FC236}">
                <a16:creationId xmlns:a16="http://schemas.microsoft.com/office/drawing/2014/main" id="{6DBA7BF8-843F-0B6C-8EC2-93DE4F121B1C}"/>
              </a:ext>
            </a:extLst>
          </p:cNvPr>
          <p:cNvSpPr>
            <a:spLocks noChangeArrowheads="1"/>
          </p:cNvSpPr>
          <p:nvPr/>
        </p:nvSpPr>
        <p:spPr bwMode="auto">
          <a:xfrm>
            <a:off x="4140200" y="2682875"/>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89" name="Oval 265">
            <a:extLst>
              <a:ext uri="{FF2B5EF4-FFF2-40B4-BE49-F238E27FC236}">
                <a16:creationId xmlns:a16="http://schemas.microsoft.com/office/drawing/2014/main" id="{AEFFD9E2-29F8-792F-3329-2127FF03B5B8}"/>
              </a:ext>
            </a:extLst>
          </p:cNvPr>
          <p:cNvSpPr>
            <a:spLocks noChangeArrowheads="1"/>
          </p:cNvSpPr>
          <p:nvPr/>
        </p:nvSpPr>
        <p:spPr bwMode="auto">
          <a:xfrm>
            <a:off x="1979613" y="527685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0" name="Oval 266">
            <a:extLst>
              <a:ext uri="{FF2B5EF4-FFF2-40B4-BE49-F238E27FC236}">
                <a16:creationId xmlns:a16="http://schemas.microsoft.com/office/drawing/2014/main" id="{7F7ECE57-6235-623D-36C4-AB9EFDFB3641}"/>
              </a:ext>
            </a:extLst>
          </p:cNvPr>
          <p:cNvSpPr>
            <a:spLocks noChangeArrowheads="1"/>
          </p:cNvSpPr>
          <p:nvPr/>
        </p:nvSpPr>
        <p:spPr bwMode="auto">
          <a:xfrm>
            <a:off x="2843213" y="635635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1" name="Oval 267">
            <a:extLst>
              <a:ext uri="{FF2B5EF4-FFF2-40B4-BE49-F238E27FC236}">
                <a16:creationId xmlns:a16="http://schemas.microsoft.com/office/drawing/2014/main" id="{127A94E0-3E0B-F173-AEA3-9E20AF7EB669}"/>
              </a:ext>
            </a:extLst>
          </p:cNvPr>
          <p:cNvSpPr>
            <a:spLocks noChangeArrowheads="1"/>
          </p:cNvSpPr>
          <p:nvPr/>
        </p:nvSpPr>
        <p:spPr bwMode="auto">
          <a:xfrm>
            <a:off x="755650" y="606901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2" name="Oval 268">
            <a:extLst>
              <a:ext uri="{FF2B5EF4-FFF2-40B4-BE49-F238E27FC236}">
                <a16:creationId xmlns:a16="http://schemas.microsoft.com/office/drawing/2014/main" id="{4982BF3C-784E-C148-5465-D6A851A0CAFB}"/>
              </a:ext>
            </a:extLst>
          </p:cNvPr>
          <p:cNvSpPr>
            <a:spLocks noChangeArrowheads="1"/>
          </p:cNvSpPr>
          <p:nvPr/>
        </p:nvSpPr>
        <p:spPr bwMode="auto">
          <a:xfrm>
            <a:off x="3924300" y="606901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3" name="Oval 269">
            <a:extLst>
              <a:ext uri="{FF2B5EF4-FFF2-40B4-BE49-F238E27FC236}">
                <a16:creationId xmlns:a16="http://schemas.microsoft.com/office/drawing/2014/main" id="{04517236-2E43-2299-312D-18DD18757210}"/>
              </a:ext>
            </a:extLst>
          </p:cNvPr>
          <p:cNvSpPr>
            <a:spLocks noChangeArrowheads="1"/>
          </p:cNvSpPr>
          <p:nvPr/>
        </p:nvSpPr>
        <p:spPr bwMode="auto">
          <a:xfrm>
            <a:off x="3995738" y="520382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4" name="Oval 270">
            <a:extLst>
              <a:ext uri="{FF2B5EF4-FFF2-40B4-BE49-F238E27FC236}">
                <a16:creationId xmlns:a16="http://schemas.microsoft.com/office/drawing/2014/main" id="{8627E988-7754-763A-9B03-9DD287559A04}"/>
              </a:ext>
            </a:extLst>
          </p:cNvPr>
          <p:cNvSpPr>
            <a:spLocks noChangeArrowheads="1"/>
          </p:cNvSpPr>
          <p:nvPr/>
        </p:nvSpPr>
        <p:spPr bwMode="auto">
          <a:xfrm>
            <a:off x="6156325" y="196373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5" name="Oval 271">
            <a:extLst>
              <a:ext uri="{FF2B5EF4-FFF2-40B4-BE49-F238E27FC236}">
                <a16:creationId xmlns:a16="http://schemas.microsoft.com/office/drawing/2014/main" id="{CE6B9268-2B90-2DEF-042A-CB148D6AA460}"/>
              </a:ext>
            </a:extLst>
          </p:cNvPr>
          <p:cNvSpPr>
            <a:spLocks noChangeArrowheads="1"/>
          </p:cNvSpPr>
          <p:nvPr/>
        </p:nvSpPr>
        <p:spPr bwMode="auto">
          <a:xfrm>
            <a:off x="5867400" y="2035175"/>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6" name="Oval 272">
            <a:extLst>
              <a:ext uri="{FF2B5EF4-FFF2-40B4-BE49-F238E27FC236}">
                <a16:creationId xmlns:a16="http://schemas.microsoft.com/office/drawing/2014/main" id="{B13B8734-3AB1-569C-BE1D-967EACBA60AF}"/>
              </a:ext>
            </a:extLst>
          </p:cNvPr>
          <p:cNvSpPr>
            <a:spLocks noChangeArrowheads="1"/>
          </p:cNvSpPr>
          <p:nvPr/>
        </p:nvSpPr>
        <p:spPr bwMode="auto">
          <a:xfrm>
            <a:off x="6515100" y="210661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7" name="Oval 273">
            <a:extLst>
              <a:ext uri="{FF2B5EF4-FFF2-40B4-BE49-F238E27FC236}">
                <a16:creationId xmlns:a16="http://schemas.microsoft.com/office/drawing/2014/main" id="{8290320A-7376-0054-129C-0369F521059F}"/>
              </a:ext>
            </a:extLst>
          </p:cNvPr>
          <p:cNvSpPr>
            <a:spLocks noChangeArrowheads="1"/>
          </p:cNvSpPr>
          <p:nvPr/>
        </p:nvSpPr>
        <p:spPr bwMode="auto">
          <a:xfrm>
            <a:off x="6443663" y="189071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8" name="Oval 274">
            <a:extLst>
              <a:ext uri="{FF2B5EF4-FFF2-40B4-BE49-F238E27FC236}">
                <a16:creationId xmlns:a16="http://schemas.microsoft.com/office/drawing/2014/main" id="{374AD9F8-888D-119D-02A1-7E3179A9B40A}"/>
              </a:ext>
            </a:extLst>
          </p:cNvPr>
          <p:cNvSpPr>
            <a:spLocks noChangeArrowheads="1"/>
          </p:cNvSpPr>
          <p:nvPr/>
        </p:nvSpPr>
        <p:spPr bwMode="auto">
          <a:xfrm>
            <a:off x="6084888" y="28273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499" name="Oval 275">
            <a:extLst>
              <a:ext uri="{FF2B5EF4-FFF2-40B4-BE49-F238E27FC236}">
                <a16:creationId xmlns:a16="http://schemas.microsoft.com/office/drawing/2014/main" id="{0F208BF5-1CEE-0A4C-8C3D-05B213536B11}"/>
              </a:ext>
            </a:extLst>
          </p:cNvPr>
          <p:cNvSpPr>
            <a:spLocks noChangeArrowheads="1"/>
          </p:cNvSpPr>
          <p:nvPr/>
        </p:nvSpPr>
        <p:spPr bwMode="auto">
          <a:xfrm>
            <a:off x="5580063" y="26114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0" name="Oval 276">
            <a:extLst>
              <a:ext uri="{FF2B5EF4-FFF2-40B4-BE49-F238E27FC236}">
                <a16:creationId xmlns:a16="http://schemas.microsoft.com/office/drawing/2014/main" id="{A8110310-55F4-D216-ECB4-8D3655C02F2D}"/>
              </a:ext>
            </a:extLst>
          </p:cNvPr>
          <p:cNvSpPr>
            <a:spLocks noChangeArrowheads="1"/>
          </p:cNvSpPr>
          <p:nvPr/>
        </p:nvSpPr>
        <p:spPr bwMode="auto">
          <a:xfrm>
            <a:off x="5580063" y="2252663"/>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1" name="Oval 277">
            <a:extLst>
              <a:ext uri="{FF2B5EF4-FFF2-40B4-BE49-F238E27FC236}">
                <a16:creationId xmlns:a16="http://schemas.microsoft.com/office/drawing/2014/main" id="{81B009C5-F5F4-EE19-0778-7C948012D859}"/>
              </a:ext>
            </a:extLst>
          </p:cNvPr>
          <p:cNvSpPr>
            <a:spLocks noChangeArrowheads="1"/>
          </p:cNvSpPr>
          <p:nvPr/>
        </p:nvSpPr>
        <p:spPr bwMode="auto">
          <a:xfrm>
            <a:off x="6732588" y="20351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2" name="Oval 278">
            <a:extLst>
              <a:ext uri="{FF2B5EF4-FFF2-40B4-BE49-F238E27FC236}">
                <a16:creationId xmlns:a16="http://schemas.microsoft.com/office/drawing/2014/main" id="{C99BED25-6101-2371-9762-B738DE41E33A}"/>
              </a:ext>
            </a:extLst>
          </p:cNvPr>
          <p:cNvSpPr>
            <a:spLocks noChangeArrowheads="1"/>
          </p:cNvSpPr>
          <p:nvPr/>
        </p:nvSpPr>
        <p:spPr bwMode="auto">
          <a:xfrm>
            <a:off x="6948488" y="289877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3" name="Oval 279">
            <a:extLst>
              <a:ext uri="{FF2B5EF4-FFF2-40B4-BE49-F238E27FC236}">
                <a16:creationId xmlns:a16="http://schemas.microsoft.com/office/drawing/2014/main" id="{B035B8A0-596F-D430-0E60-741F6FCDEFF7}"/>
              </a:ext>
            </a:extLst>
          </p:cNvPr>
          <p:cNvSpPr>
            <a:spLocks noChangeArrowheads="1"/>
          </p:cNvSpPr>
          <p:nvPr/>
        </p:nvSpPr>
        <p:spPr bwMode="auto">
          <a:xfrm>
            <a:off x="6804025" y="325913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4" name="Oval 280">
            <a:extLst>
              <a:ext uri="{FF2B5EF4-FFF2-40B4-BE49-F238E27FC236}">
                <a16:creationId xmlns:a16="http://schemas.microsoft.com/office/drawing/2014/main" id="{5455909C-A24E-EF2A-CE33-28AB805EE106}"/>
              </a:ext>
            </a:extLst>
          </p:cNvPr>
          <p:cNvSpPr>
            <a:spLocks noChangeArrowheads="1"/>
          </p:cNvSpPr>
          <p:nvPr/>
        </p:nvSpPr>
        <p:spPr bwMode="auto">
          <a:xfrm>
            <a:off x="6516688" y="23955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5" name="Oval 281">
            <a:extLst>
              <a:ext uri="{FF2B5EF4-FFF2-40B4-BE49-F238E27FC236}">
                <a16:creationId xmlns:a16="http://schemas.microsoft.com/office/drawing/2014/main" id="{586C907B-3BED-E446-EA97-4CB6B6BD1FB2}"/>
              </a:ext>
            </a:extLst>
          </p:cNvPr>
          <p:cNvSpPr>
            <a:spLocks noChangeArrowheads="1"/>
          </p:cNvSpPr>
          <p:nvPr/>
        </p:nvSpPr>
        <p:spPr bwMode="auto">
          <a:xfrm>
            <a:off x="7019925" y="2251075"/>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6" name="Oval 282">
            <a:extLst>
              <a:ext uri="{FF2B5EF4-FFF2-40B4-BE49-F238E27FC236}">
                <a16:creationId xmlns:a16="http://schemas.microsoft.com/office/drawing/2014/main" id="{463958E8-1FC8-D757-934C-128D08B9C235}"/>
              </a:ext>
            </a:extLst>
          </p:cNvPr>
          <p:cNvSpPr>
            <a:spLocks noChangeArrowheads="1"/>
          </p:cNvSpPr>
          <p:nvPr/>
        </p:nvSpPr>
        <p:spPr bwMode="auto">
          <a:xfrm>
            <a:off x="7162800" y="2609850"/>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7" name="Oval 283">
            <a:extLst>
              <a:ext uri="{FF2B5EF4-FFF2-40B4-BE49-F238E27FC236}">
                <a16:creationId xmlns:a16="http://schemas.microsoft.com/office/drawing/2014/main" id="{44BA848A-90AD-5363-CD0F-C243A504DAB4}"/>
              </a:ext>
            </a:extLst>
          </p:cNvPr>
          <p:cNvSpPr>
            <a:spLocks noChangeArrowheads="1"/>
          </p:cNvSpPr>
          <p:nvPr/>
        </p:nvSpPr>
        <p:spPr bwMode="auto">
          <a:xfrm>
            <a:off x="7667625" y="2540000"/>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8" name="Oval 284">
            <a:extLst>
              <a:ext uri="{FF2B5EF4-FFF2-40B4-BE49-F238E27FC236}">
                <a16:creationId xmlns:a16="http://schemas.microsoft.com/office/drawing/2014/main" id="{F0776216-EAFB-572D-39A3-48F349FBCE83}"/>
              </a:ext>
            </a:extLst>
          </p:cNvPr>
          <p:cNvSpPr>
            <a:spLocks noChangeArrowheads="1"/>
          </p:cNvSpPr>
          <p:nvPr/>
        </p:nvSpPr>
        <p:spPr bwMode="auto">
          <a:xfrm>
            <a:off x="7596188" y="23241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09" name="Oval 285">
            <a:extLst>
              <a:ext uri="{FF2B5EF4-FFF2-40B4-BE49-F238E27FC236}">
                <a16:creationId xmlns:a16="http://schemas.microsoft.com/office/drawing/2014/main" id="{15736C67-BA12-FFBD-95AD-266632B27BA5}"/>
              </a:ext>
            </a:extLst>
          </p:cNvPr>
          <p:cNvSpPr>
            <a:spLocks noChangeArrowheads="1"/>
          </p:cNvSpPr>
          <p:nvPr/>
        </p:nvSpPr>
        <p:spPr bwMode="auto">
          <a:xfrm>
            <a:off x="6084888" y="347503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0" name="Oval 286">
            <a:extLst>
              <a:ext uri="{FF2B5EF4-FFF2-40B4-BE49-F238E27FC236}">
                <a16:creationId xmlns:a16="http://schemas.microsoft.com/office/drawing/2014/main" id="{01F66182-F9B3-4AB7-9924-D28275914782}"/>
              </a:ext>
            </a:extLst>
          </p:cNvPr>
          <p:cNvSpPr>
            <a:spLocks noChangeArrowheads="1"/>
          </p:cNvSpPr>
          <p:nvPr/>
        </p:nvSpPr>
        <p:spPr bwMode="auto">
          <a:xfrm>
            <a:off x="6084888" y="426720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1" name="Oval 287">
            <a:extLst>
              <a:ext uri="{FF2B5EF4-FFF2-40B4-BE49-F238E27FC236}">
                <a16:creationId xmlns:a16="http://schemas.microsoft.com/office/drawing/2014/main" id="{0BC4FF98-DC8E-1A03-640D-36DBB825C5F6}"/>
              </a:ext>
            </a:extLst>
          </p:cNvPr>
          <p:cNvSpPr>
            <a:spLocks noChangeArrowheads="1"/>
          </p:cNvSpPr>
          <p:nvPr/>
        </p:nvSpPr>
        <p:spPr bwMode="auto">
          <a:xfrm>
            <a:off x="6084888" y="541972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2" name="Oval 288">
            <a:extLst>
              <a:ext uri="{FF2B5EF4-FFF2-40B4-BE49-F238E27FC236}">
                <a16:creationId xmlns:a16="http://schemas.microsoft.com/office/drawing/2014/main" id="{DC40D03A-A0E4-F632-3889-30E34B393906}"/>
              </a:ext>
            </a:extLst>
          </p:cNvPr>
          <p:cNvSpPr>
            <a:spLocks noChangeArrowheads="1"/>
          </p:cNvSpPr>
          <p:nvPr/>
        </p:nvSpPr>
        <p:spPr bwMode="auto">
          <a:xfrm>
            <a:off x="6011863" y="5635625"/>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3" name="Oval 289">
            <a:extLst>
              <a:ext uri="{FF2B5EF4-FFF2-40B4-BE49-F238E27FC236}">
                <a16:creationId xmlns:a16="http://schemas.microsoft.com/office/drawing/2014/main" id="{D3C3720C-BE37-00B7-F30E-A7B8032F9C74}"/>
              </a:ext>
            </a:extLst>
          </p:cNvPr>
          <p:cNvSpPr>
            <a:spLocks noChangeArrowheads="1"/>
          </p:cNvSpPr>
          <p:nvPr/>
        </p:nvSpPr>
        <p:spPr bwMode="auto">
          <a:xfrm>
            <a:off x="6083300" y="5851525"/>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4" name="Oval 290">
            <a:extLst>
              <a:ext uri="{FF2B5EF4-FFF2-40B4-BE49-F238E27FC236}">
                <a16:creationId xmlns:a16="http://schemas.microsoft.com/office/drawing/2014/main" id="{5CB8122C-3471-5BB7-71A4-7ADC9F8E1590}"/>
              </a:ext>
            </a:extLst>
          </p:cNvPr>
          <p:cNvSpPr>
            <a:spLocks noChangeArrowheads="1"/>
          </p:cNvSpPr>
          <p:nvPr/>
        </p:nvSpPr>
        <p:spPr bwMode="auto">
          <a:xfrm>
            <a:off x="6299200" y="5708650"/>
            <a:ext cx="144463"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5" name="Oval 291">
            <a:extLst>
              <a:ext uri="{FF2B5EF4-FFF2-40B4-BE49-F238E27FC236}">
                <a16:creationId xmlns:a16="http://schemas.microsoft.com/office/drawing/2014/main" id="{7F052816-10A9-E9AD-6772-3FB931BF6FE8}"/>
              </a:ext>
            </a:extLst>
          </p:cNvPr>
          <p:cNvSpPr>
            <a:spLocks noChangeArrowheads="1"/>
          </p:cNvSpPr>
          <p:nvPr/>
        </p:nvSpPr>
        <p:spPr bwMode="auto">
          <a:xfrm>
            <a:off x="5795963" y="5924550"/>
            <a:ext cx="144462" cy="144463"/>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6" name="Oval 292">
            <a:extLst>
              <a:ext uri="{FF2B5EF4-FFF2-40B4-BE49-F238E27FC236}">
                <a16:creationId xmlns:a16="http://schemas.microsoft.com/office/drawing/2014/main" id="{0216D8DF-7BCC-CC24-18C3-5486576E08D8}"/>
              </a:ext>
            </a:extLst>
          </p:cNvPr>
          <p:cNvSpPr>
            <a:spLocks noChangeArrowheads="1"/>
          </p:cNvSpPr>
          <p:nvPr/>
        </p:nvSpPr>
        <p:spPr bwMode="auto">
          <a:xfrm>
            <a:off x="6083300" y="621188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7" name="Oval 293">
            <a:extLst>
              <a:ext uri="{FF2B5EF4-FFF2-40B4-BE49-F238E27FC236}">
                <a16:creationId xmlns:a16="http://schemas.microsoft.com/office/drawing/2014/main" id="{E06D6345-5A64-659B-81A4-4A2C323D784D}"/>
              </a:ext>
            </a:extLst>
          </p:cNvPr>
          <p:cNvSpPr>
            <a:spLocks noChangeArrowheads="1"/>
          </p:cNvSpPr>
          <p:nvPr/>
        </p:nvSpPr>
        <p:spPr bwMode="auto">
          <a:xfrm>
            <a:off x="6299200" y="6069013"/>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8" name="Oval 294">
            <a:extLst>
              <a:ext uri="{FF2B5EF4-FFF2-40B4-BE49-F238E27FC236}">
                <a16:creationId xmlns:a16="http://schemas.microsoft.com/office/drawing/2014/main" id="{945927B1-C1AA-02ED-AA7B-D146C06288AB}"/>
              </a:ext>
            </a:extLst>
          </p:cNvPr>
          <p:cNvSpPr>
            <a:spLocks noChangeArrowheads="1"/>
          </p:cNvSpPr>
          <p:nvPr/>
        </p:nvSpPr>
        <p:spPr bwMode="auto">
          <a:xfrm>
            <a:off x="5795963" y="5564188"/>
            <a:ext cx="144462"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19" name="Oval 295">
            <a:extLst>
              <a:ext uri="{FF2B5EF4-FFF2-40B4-BE49-F238E27FC236}">
                <a16:creationId xmlns:a16="http://schemas.microsoft.com/office/drawing/2014/main" id="{20829F5A-F6C2-02FB-039C-5B6E55545DAB}"/>
              </a:ext>
            </a:extLst>
          </p:cNvPr>
          <p:cNvSpPr>
            <a:spLocks noChangeArrowheads="1"/>
          </p:cNvSpPr>
          <p:nvPr/>
        </p:nvSpPr>
        <p:spPr bwMode="auto">
          <a:xfrm>
            <a:off x="5867400" y="6211888"/>
            <a:ext cx="144463" cy="144462"/>
          </a:xfrm>
          <a:prstGeom prst="ellipse">
            <a:avLst/>
          </a:prstGeom>
          <a:solidFill>
            <a:srgbClr val="0000FF"/>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08520" name="Text Box 296">
            <a:extLst>
              <a:ext uri="{FF2B5EF4-FFF2-40B4-BE49-F238E27FC236}">
                <a16:creationId xmlns:a16="http://schemas.microsoft.com/office/drawing/2014/main" id="{5DF508C1-14B6-DB50-A061-DE2299747B22}"/>
              </a:ext>
            </a:extLst>
          </p:cNvPr>
          <p:cNvSpPr txBox="1">
            <a:spLocks noChangeArrowheads="1"/>
          </p:cNvSpPr>
          <p:nvPr/>
        </p:nvSpPr>
        <p:spPr bwMode="auto">
          <a:xfrm>
            <a:off x="5580063" y="1196975"/>
            <a:ext cx="34925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Baisse d’ions + à l’extérieur</a:t>
            </a:r>
          </a:p>
        </p:txBody>
      </p:sp>
      <p:sp>
        <p:nvSpPr>
          <p:cNvPr id="308521" name="Text Box 297">
            <a:extLst>
              <a:ext uri="{FF2B5EF4-FFF2-40B4-BE49-F238E27FC236}">
                <a16:creationId xmlns:a16="http://schemas.microsoft.com/office/drawing/2014/main" id="{3E2161CD-2BF7-3DAE-C40F-521E8C61317C}"/>
              </a:ext>
            </a:extLst>
          </p:cNvPr>
          <p:cNvSpPr txBox="1">
            <a:spLocks noChangeArrowheads="1"/>
          </p:cNvSpPr>
          <p:nvPr/>
        </p:nvSpPr>
        <p:spPr bwMode="auto">
          <a:xfrm>
            <a:off x="5651500" y="6427788"/>
            <a:ext cx="3492500" cy="40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Hausse d’ions + à l’extérieur</a:t>
            </a:r>
          </a:p>
        </p:txBody>
      </p:sp>
      <p:sp>
        <p:nvSpPr>
          <p:cNvPr id="308522" name="Line 298">
            <a:extLst>
              <a:ext uri="{FF2B5EF4-FFF2-40B4-BE49-F238E27FC236}">
                <a16:creationId xmlns:a16="http://schemas.microsoft.com/office/drawing/2014/main" id="{048B4DED-0E89-A439-BDE4-5169999A7441}"/>
              </a:ext>
            </a:extLst>
          </p:cNvPr>
          <p:cNvSpPr>
            <a:spLocks noChangeShapeType="1"/>
          </p:cNvSpPr>
          <p:nvPr/>
        </p:nvSpPr>
        <p:spPr bwMode="auto">
          <a:xfrm flipH="1">
            <a:off x="7092950" y="1603375"/>
            <a:ext cx="720725" cy="503238"/>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523" name="Line 299">
            <a:extLst>
              <a:ext uri="{FF2B5EF4-FFF2-40B4-BE49-F238E27FC236}">
                <a16:creationId xmlns:a16="http://schemas.microsoft.com/office/drawing/2014/main" id="{93C98C1C-A68D-8977-D824-125E88A9ECEF}"/>
              </a:ext>
            </a:extLst>
          </p:cNvPr>
          <p:cNvSpPr>
            <a:spLocks noChangeShapeType="1"/>
          </p:cNvSpPr>
          <p:nvPr/>
        </p:nvSpPr>
        <p:spPr bwMode="auto">
          <a:xfrm flipH="1" flipV="1">
            <a:off x="6516688" y="6069013"/>
            <a:ext cx="792162" cy="358775"/>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8524" name="Text Box 300">
            <a:extLst>
              <a:ext uri="{FF2B5EF4-FFF2-40B4-BE49-F238E27FC236}">
                <a16:creationId xmlns:a16="http://schemas.microsoft.com/office/drawing/2014/main" id="{9D465AD6-6D9D-70AA-FF0F-376F98F118CE}"/>
              </a:ext>
            </a:extLst>
          </p:cNvPr>
          <p:cNvSpPr txBox="1">
            <a:spLocks noChangeArrowheads="1"/>
          </p:cNvSpPr>
          <p:nvPr/>
        </p:nvSpPr>
        <p:spPr bwMode="auto">
          <a:xfrm>
            <a:off x="3779838" y="2173288"/>
            <a:ext cx="7921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Na</a:t>
            </a:r>
            <a:r>
              <a:rPr lang="fr-FR" altLang="fr-FR" baseline="3000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A229FC8A-67CB-490B-0AED-82061DBE2DFC}"/>
              </a:ext>
            </a:extLst>
          </p:cNvPr>
          <p:cNvSpPr txBox="1">
            <a:spLocks noChangeArrowheads="1"/>
          </p:cNvSpPr>
          <p:nvPr/>
        </p:nvSpPr>
        <p:spPr bwMode="auto">
          <a:xfrm>
            <a:off x="179388" y="260350"/>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i="1"/>
              <a:t>Plan du cours</a:t>
            </a:r>
          </a:p>
        </p:txBody>
      </p:sp>
      <p:sp>
        <p:nvSpPr>
          <p:cNvPr id="7173" name="Text Box 5">
            <a:extLst>
              <a:ext uri="{FF2B5EF4-FFF2-40B4-BE49-F238E27FC236}">
                <a16:creationId xmlns:a16="http://schemas.microsoft.com/office/drawing/2014/main" id="{6346AA28-3A20-D8BC-DEBE-95A1DD21BEEE}"/>
              </a:ext>
            </a:extLst>
          </p:cNvPr>
          <p:cNvSpPr txBox="1">
            <a:spLocks noChangeArrowheads="1"/>
          </p:cNvSpPr>
          <p:nvPr/>
        </p:nvSpPr>
        <p:spPr bwMode="auto">
          <a:xfrm>
            <a:off x="0" y="1636713"/>
            <a:ext cx="9144000" cy="37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3000" b="1"/>
              <a:t>4. Voies sensitives et motrices</a:t>
            </a:r>
          </a:p>
          <a:p>
            <a:pPr>
              <a:spcBef>
                <a:spcPct val="50000"/>
              </a:spcBef>
            </a:pPr>
            <a:endParaRPr lang="fr-FR" altLang="fr-FR" sz="3000" b="1"/>
          </a:p>
          <a:p>
            <a:pPr>
              <a:spcBef>
                <a:spcPct val="50000"/>
              </a:spcBef>
            </a:pPr>
            <a:r>
              <a:rPr lang="fr-FR" altLang="fr-FR" sz="2800"/>
              <a:t>4.1. Voies ascendantes (sensitives)</a:t>
            </a:r>
          </a:p>
          <a:p>
            <a:pPr>
              <a:spcBef>
                <a:spcPct val="50000"/>
              </a:spcBef>
            </a:pPr>
            <a:r>
              <a:rPr lang="fr-FR" altLang="fr-FR" sz="2800"/>
              <a:t>4.2. Voies descendantes (motrices)</a:t>
            </a:r>
          </a:p>
          <a:p>
            <a:pPr lvl="2">
              <a:spcBef>
                <a:spcPct val="50000"/>
              </a:spcBef>
              <a:buFontTx/>
              <a:buChar char="•"/>
            </a:pPr>
            <a:r>
              <a:rPr lang="fr-FR" altLang="fr-FR" sz="2000"/>
              <a:t>Voie pyramidale (faisceaux pyramidaux)</a:t>
            </a:r>
          </a:p>
          <a:p>
            <a:pPr lvl="2">
              <a:spcBef>
                <a:spcPct val="50000"/>
              </a:spcBef>
              <a:buFontTx/>
              <a:buChar char="•"/>
            </a:pPr>
            <a:r>
              <a:rPr lang="fr-FR" altLang="fr-FR" sz="2000"/>
              <a:t>Faisceaux extra-pyramidaux (voies arché-omotrices, paléo-motrices, néo-motrices)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ext Box 2">
            <a:extLst>
              <a:ext uri="{FF2B5EF4-FFF2-40B4-BE49-F238E27FC236}">
                <a16:creationId xmlns:a16="http://schemas.microsoft.com/office/drawing/2014/main" id="{A539828B-539C-9ED6-5A0E-EDC11DD630BA}"/>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(9). </a:t>
            </a:r>
            <a:endParaRPr lang="fr-FR" altLang="fr-FR" sz="2000"/>
          </a:p>
        </p:txBody>
      </p:sp>
      <p:sp>
        <p:nvSpPr>
          <p:cNvPr id="309251" name="Text Box 3">
            <a:extLst>
              <a:ext uri="{FF2B5EF4-FFF2-40B4-BE49-F238E27FC236}">
                <a16:creationId xmlns:a16="http://schemas.microsoft.com/office/drawing/2014/main" id="{B6F0BC88-70EF-629B-F3A7-A52B34F76EA6}"/>
              </a:ext>
            </a:extLst>
          </p:cNvPr>
          <p:cNvSpPr txBox="1">
            <a:spLocks noChangeArrowheads="1"/>
          </p:cNvSpPr>
          <p:nvPr/>
        </p:nvSpPr>
        <p:spPr bwMode="auto">
          <a:xfrm>
            <a:off x="107950" y="765175"/>
            <a:ext cx="8893175"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i="1"/>
              <a:t>A l’endroit où s’exerce le stimulus, on a une ouverture des canaux à sodium qui provoquent une entrée massive de Na+, ce qui entraîne un changement de polarité membranaire.</a:t>
            </a:r>
          </a:p>
          <a:p>
            <a:pPr algn="just">
              <a:spcBef>
                <a:spcPct val="50000"/>
              </a:spcBef>
            </a:pPr>
            <a:r>
              <a:rPr lang="fr-FR" altLang="fr-FR" sz="2400" i="1"/>
              <a:t>La membrane est plus perméable au Na</a:t>
            </a:r>
            <a:r>
              <a:rPr lang="fr-FR" altLang="fr-FR" sz="2400" i="1" baseline="30000"/>
              <a:t>+</a:t>
            </a:r>
            <a:r>
              <a:rPr lang="fr-FR" altLang="fr-FR" sz="2400" i="1"/>
              <a:t> qu’au K</a:t>
            </a:r>
            <a:r>
              <a:rPr lang="fr-FR" altLang="fr-FR" sz="2400" i="1" baseline="30000"/>
              <a:t>+ </a:t>
            </a:r>
            <a:r>
              <a:rPr lang="fr-FR" altLang="fr-FR" sz="2400" i="1"/>
              <a:t>pendant la dépolarisation, jusqu’au pic du PA.</a:t>
            </a:r>
          </a:p>
        </p:txBody>
      </p:sp>
      <p:sp>
        <p:nvSpPr>
          <p:cNvPr id="309252" name="Text Box 4">
            <a:extLst>
              <a:ext uri="{FF2B5EF4-FFF2-40B4-BE49-F238E27FC236}">
                <a16:creationId xmlns:a16="http://schemas.microsoft.com/office/drawing/2014/main" id="{4C6939F1-2741-5B23-C69A-6EC50EF8AD3E}"/>
              </a:ext>
            </a:extLst>
          </p:cNvPr>
          <p:cNvSpPr txBox="1">
            <a:spLocks noChangeArrowheads="1"/>
          </p:cNvSpPr>
          <p:nvPr/>
        </p:nvSpPr>
        <p:spPr bwMode="auto">
          <a:xfrm>
            <a:off x="142875" y="6183313"/>
            <a:ext cx="8893175" cy="630237"/>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b="1"/>
              <a:t>Au point stimulé, la polarité s’inverse</a:t>
            </a:r>
          </a:p>
        </p:txBody>
      </p:sp>
      <p:pic>
        <p:nvPicPr>
          <p:cNvPr id="309253" name="Picture 5">
            <a:extLst>
              <a:ext uri="{FF2B5EF4-FFF2-40B4-BE49-F238E27FC236}">
                <a16:creationId xmlns:a16="http://schemas.microsoft.com/office/drawing/2014/main" id="{0E001E52-9F0E-410A-287A-E6D3B8C3C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68638"/>
            <a:ext cx="8035925"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 Box 2">
            <a:extLst>
              <a:ext uri="{FF2B5EF4-FFF2-40B4-BE49-F238E27FC236}">
                <a16:creationId xmlns:a16="http://schemas.microsoft.com/office/drawing/2014/main" id="{352551F4-306D-DC84-1B5E-8DEBDFAFC919}"/>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(10). </a:t>
            </a:r>
            <a:endParaRPr lang="fr-FR" altLang="fr-FR" sz="2000"/>
          </a:p>
        </p:txBody>
      </p:sp>
      <p:pic>
        <p:nvPicPr>
          <p:cNvPr id="310275" name="Picture 3">
            <a:extLst>
              <a:ext uri="{FF2B5EF4-FFF2-40B4-BE49-F238E27FC236}">
                <a16:creationId xmlns:a16="http://schemas.microsoft.com/office/drawing/2014/main" id="{9C2E61A0-285C-3BFC-EB50-20565C643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924175"/>
            <a:ext cx="5543550" cy="3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0276" name="Text Box 4">
            <a:extLst>
              <a:ext uri="{FF2B5EF4-FFF2-40B4-BE49-F238E27FC236}">
                <a16:creationId xmlns:a16="http://schemas.microsoft.com/office/drawing/2014/main" id="{F1769E3D-93D9-3483-6211-80F242DFCFDC}"/>
              </a:ext>
            </a:extLst>
          </p:cNvPr>
          <p:cNvSpPr txBox="1">
            <a:spLocks noChangeArrowheads="1"/>
          </p:cNvSpPr>
          <p:nvPr/>
        </p:nvSpPr>
        <p:spPr bwMode="auto">
          <a:xfrm>
            <a:off x="107950" y="765175"/>
            <a:ext cx="90360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Le point dépolarisé reprend rapidement sa polarité car :</a:t>
            </a:r>
          </a:p>
          <a:p>
            <a:pPr algn="just">
              <a:spcBef>
                <a:spcPct val="50000"/>
              </a:spcBef>
              <a:buFont typeface="Wingdings" pitchFamily="2" charset="2"/>
              <a:buChar char="Ø"/>
            </a:pPr>
            <a:r>
              <a:rPr lang="fr-FR" altLang="fr-FR" sz="2400"/>
              <a:t> fermeture des canaux à Na+</a:t>
            </a:r>
          </a:p>
          <a:p>
            <a:pPr algn="just">
              <a:spcBef>
                <a:spcPct val="50000"/>
              </a:spcBef>
              <a:buFont typeface="Wingdings" pitchFamily="2" charset="2"/>
              <a:buChar char="Ø"/>
            </a:pPr>
            <a:r>
              <a:rPr lang="fr-FR" altLang="fr-FR" sz="2400"/>
              <a:t> Ré-ouverture des canaux à K+ (augmentation de la perméabilité membranaire au K+)</a:t>
            </a:r>
          </a:p>
        </p:txBody>
      </p:sp>
      <p:sp>
        <p:nvSpPr>
          <p:cNvPr id="310277" name="Text Box 5">
            <a:extLst>
              <a:ext uri="{FF2B5EF4-FFF2-40B4-BE49-F238E27FC236}">
                <a16:creationId xmlns:a16="http://schemas.microsoft.com/office/drawing/2014/main" id="{6711D5FD-867F-4D40-9DE7-F3C9ADCC26A4}"/>
              </a:ext>
            </a:extLst>
          </p:cNvPr>
          <p:cNvSpPr txBox="1">
            <a:spLocks noChangeArrowheads="1"/>
          </p:cNvSpPr>
          <p:nvPr/>
        </p:nvSpPr>
        <p:spPr bwMode="auto">
          <a:xfrm>
            <a:off x="5148263" y="2781300"/>
            <a:ext cx="11160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4400" b="1"/>
              <a:t>PA</a:t>
            </a:r>
          </a:p>
        </p:txBody>
      </p:sp>
      <p:sp>
        <p:nvSpPr>
          <p:cNvPr id="310278" name="Line 6">
            <a:extLst>
              <a:ext uri="{FF2B5EF4-FFF2-40B4-BE49-F238E27FC236}">
                <a16:creationId xmlns:a16="http://schemas.microsoft.com/office/drawing/2014/main" id="{86603432-94B8-FF83-505D-DB225F90AB2A}"/>
              </a:ext>
            </a:extLst>
          </p:cNvPr>
          <p:cNvSpPr>
            <a:spLocks noChangeShapeType="1"/>
          </p:cNvSpPr>
          <p:nvPr/>
        </p:nvSpPr>
        <p:spPr bwMode="auto">
          <a:xfrm flipH="1">
            <a:off x="3419475" y="3284538"/>
            <a:ext cx="1657350" cy="86518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78DE1580-4490-3CF2-FF3C-65F4B03CF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5488"/>
            <a:ext cx="9144000" cy="6159500"/>
          </a:xfrm>
          <a:prstGeom prst="rect">
            <a:avLst/>
          </a:prstGeom>
          <a:noFill/>
          <a:extLst>
            <a:ext uri="{909E8E84-426E-40DD-AFC4-6F175D3DCCD1}">
              <a14:hiddenFill xmlns:a14="http://schemas.microsoft.com/office/drawing/2010/main">
                <a:solidFill>
                  <a:srgbClr val="FFFFFF"/>
                </a:solidFill>
              </a14:hiddenFill>
            </a:ext>
          </a:extLst>
        </p:spPr>
      </p:pic>
      <p:sp>
        <p:nvSpPr>
          <p:cNvPr id="311299" name="Text Box 3">
            <a:extLst>
              <a:ext uri="{FF2B5EF4-FFF2-40B4-BE49-F238E27FC236}">
                <a16:creationId xmlns:a16="http://schemas.microsoft.com/office/drawing/2014/main" id="{B9607FB8-9476-8186-507B-8A84A572AF8A}"/>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(11). </a:t>
            </a:r>
            <a:endParaRPr lang="fr-FR" altLang="fr-FR"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a:extLst>
              <a:ext uri="{FF2B5EF4-FFF2-40B4-BE49-F238E27FC236}">
                <a16:creationId xmlns:a16="http://schemas.microsoft.com/office/drawing/2014/main" id="{47ADF27B-CD25-D921-C903-210DCE8BD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6273800" cy="5588000"/>
          </a:xfrm>
          <a:prstGeom prst="rect">
            <a:avLst/>
          </a:prstGeom>
          <a:noFill/>
          <a:extLst>
            <a:ext uri="{909E8E84-426E-40DD-AFC4-6F175D3DCCD1}">
              <a14:hiddenFill xmlns:a14="http://schemas.microsoft.com/office/drawing/2010/main">
                <a:solidFill>
                  <a:srgbClr val="FFFFFF"/>
                </a:solidFill>
              </a14:hiddenFill>
            </a:ext>
          </a:extLst>
        </p:spPr>
      </p:pic>
      <p:sp>
        <p:nvSpPr>
          <p:cNvPr id="312323" name="Text Box 3">
            <a:extLst>
              <a:ext uri="{FF2B5EF4-FFF2-40B4-BE49-F238E27FC236}">
                <a16:creationId xmlns:a16="http://schemas.microsoft.com/office/drawing/2014/main" id="{9A7B0A08-94FE-E629-CA59-3620586C5FC3}"/>
              </a:ext>
            </a:extLst>
          </p:cNvPr>
          <p:cNvSpPr txBox="1">
            <a:spLocks noChangeArrowheads="1"/>
          </p:cNvSpPr>
          <p:nvPr/>
        </p:nvSpPr>
        <p:spPr bwMode="auto">
          <a:xfrm>
            <a:off x="2362200" y="1905000"/>
            <a:ext cx="1447800" cy="33655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Dépolarisation</a:t>
            </a:r>
          </a:p>
        </p:txBody>
      </p:sp>
      <p:sp>
        <p:nvSpPr>
          <p:cNvPr id="312324" name="Text Box 4">
            <a:extLst>
              <a:ext uri="{FF2B5EF4-FFF2-40B4-BE49-F238E27FC236}">
                <a16:creationId xmlns:a16="http://schemas.microsoft.com/office/drawing/2014/main" id="{E239A9C0-2D95-843C-CF67-D8310C71D5B3}"/>
              </a:ext>
            </a:extLst>
          </p:cNvPr>
          <p:cNvSpPr txBox="1">
            <a:spLocks noChangeArrowheads="1"/>
          </p:cNvSpPr>
          <p:nvPr/>
        </p:nvSpPr>
        <p:spPr bwMode="auto">
          <a:xfrm>
            <a:off x="2362200" y="2209800"/>
            <a:ext cx="1371600" cy="33655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Entrée de Na</a:t>
            </a:r>
            <a:r>
              <a:rPr lang="fr-CA" altLang="fr-FR" sz="1600" baseline="30000">
                <a:latin typeface="Times New Roman" panose="02020603050405020304" pitchFamily="18" charset="0"/>
              </a:rPr>
              <a:t>+</a:t>
            </a:r>
            <a:r>
              <a:rPr lang="fr-CA" altLang="fr-FR" sz="1600">
                <a:latin typeface="Times New Roman" panose="02020603050405020304" pitchFamily="18" charset="0"/>
              </a:rPr>
              <a:t> </a:t>
            </a:r>
          </a:p>
        </p:txBody>
      </p:sp>
      <p:sp>
        <p:nvSpPr>
          <p:cNvPr id="312325" name="Text Box 5">
            <a:extLst>
              <a:ext uri="{FF2B5EF4-FFF2-40B4-BE49-F238E27FC236}">
                <a16:creationId xmlns:a16="http://schemas.microsoft.com/office/drawing/2014/main" id="{26CD0746-E39B-C121-D443-3669B3E37965}"/>
              </a:ext>
            </a:extLst>
          </p:cNvPr>
          <p:cNvSpPr txBox="1">
            <a:spLocks noChangeArrowheads="1"/>
          </p:cNvSpPr>
          <p:nvPr/>
        </p:nvSpPr>
        <p:spPr bwMode="auto">
          <a:xfrm>
            <a:off x="1600200" y="1143000"/>
            <a:ext cx="2895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b="1">
                <a:latin typeface="Times New Roman" panose="02020603050405020304" pitchFamily="18" charset="0"/>
              </a:rPr>
              <a:t>Période réfractaire absolue</a:t>
            </a:r>
          </a:p>
        </p:txBody>
      </p:sp>
      <p:sp>
        <p:nvSpPr>
          <p:cNvPr id="312326" name="Text Box 6">
            <a:extLst>
              <a:ext uri="{FF2B5EF4-FFF2-40B4-BE49-F238E27FC236}">
                <a16:creationId xmlns:a16="http://schemas.microsoft.com/office/drawing/2014/main" id="{6874D8DC-B939-0EB4-8361-93B2100B858F}"/>
              </a:ext>
            </a:extLst>
          </p:cNvPr>
          <p:cNvSpPr txBox="1">
            <a:spLocks noChangeArrowheads="1"/>
          </p:cNvSpPr>
          <p:nvPr/>
        </p:nvSpPr>
        <p:spPr bwMode="auto">
          <a:xfrm>
            <a:off x="4495800" y="1143000"/>
            <a:ext cx="2895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b="1">
                <a:latin typeface="Times New Roman" panose="02020603050405020304" pitchFamily="18" charset="0"/>
              </a:rPr>
              <a:t>Période réfractaire relative</a:t>
            </a:r>
          </a:p>
        </p:txBody>
      </p:sp>
      <p:sp>
        <p:nvSpPr>
          <p:cNvPr id="312327" name="Text Box 7">
            <a:extLst>
              <a:ext uri="{FF2B5EF4-FFF2-40B4-BE49-F238E27FC236}">
                <a16:creationId xmlns:a16="http://schemas.microsoft.com/office/drawing/2014/main" id="{186C9BAC-59E7-EDD6-C42F-21216D5FD90F}"/>
              </a:ext>
            </a:extLst>
          </p:cNvPr>
          <p:cNvSpPr txBox="1">
            <a:spLocks noChangeArrowheads="1"/>
          </p:cNvSpPr>
          <p:nvPr/>
        </p:nvSpPr>
        <p:spPr bwMode="auto">
          <a:xfrm>
            <a:off x="3886200" y="5257800"/>
            <a:ext cx="2667000" cy="33655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Potentiel de repos</a:t>
            </a:r>
          </a:p>
        </p:txBody>
      </p:sp>
      <p:sp>
        <p:nvSpPr>
          <p:cNvPr id="312328" name="Text Box 8">
            <a:extLst>
              <a:ext uri="{FF2B5EF4-FFF2-40B4-BE49-F238E27FC236}">
                <a16:creationId xmlns:a16="http://schemas.microsoft.com/office/drawing/2014/main" id="{4057C65E-3AD3-53CC-3440-7DDCEB7B5108}"/>
              </a:ext>
            </a:extLst>
          </p:cNvPr>
          <p:cNvSpPr txBox="1">
            <a:spLocks noChangeArrowheads="1"/>
          </p:cNvSpPr>
          <p:nvPr/>
        </p:nvSpPr>
        <p:spPr bwMode="auto">
          <a:xfrm>
            <a:off x="5257800" y="4572000"/>
            <a:ext cx="1676400" cy="33655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Seuil d’excitation</a:t>
            </a:r>
          </a:p>
        </p:txBody>
      </p:sp>
      <p:sp>
        <p:nvSpPr>
          <p:cNvPr id="312329" name="Text Box 9">
            <a:extLst>
              <a:ext uri="{FF2B5EF4-FFF2-40B4-BE49-F238E27FC236}">
                <a16:creationId xmlns:a16="http://schemas.microsoft.com/office/drawing/2014/main" id="{B8E1B78B-D269-9195-8746-0716943A7CB3}"/>
              </a:ext>
            </a:extLst>
          </p:cNvPr>
          <p:cNvSpPr txBox="1">
            <a:spLocks noChangeArrowheads="1"/>
          </p:cNvSpPr>
          <p:nvPr/>
        </p:nvSpPr>
        <p:spPr bwMode="auto">
          <a:xfrm>
            <a:off x="5181600" y="3810000"/>
            <a:ext cx="1676400" cy="703263"/>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Hyperpolarisation</a:t>
            </a:r>
          </a:p>
          <a:p>
            <a:pPr>
              <a:spcBef>
                <a:spcPct val="50000"/>
              </a:spcBef>
            </a:pPr>
            <a:r>
              <a:rPr lang="fr-CA" altLang="fr-FR" sz="1600">
                <a:latin typeface="Times New Roman" panose="02020603050405020304" pitchFamily="18" charset="0"/>
              </a:rPr>
              <a:t>tardive</a:t>
            </a:r>
          </a:p>
        </p:txBody>
      </p:sp>
      <p:sp>
        <p:nvSpPr>
          <p:cNvPr id="312330" name="Text Box 10">
            <a:extLst>
              <a:ext uri="{FF2B5EF4-FFF2-40B4-BE49-F238E27FC236}">
                <a16:creationId xmlns:a16="http://schemas.microsoft.com/office/drawing/2014/main" id="{10427C90-CE5B-CEF3-36CC-1EF449168895}"/>
              </a:ext>
            </a:extLst>
          </p:cNvPr>
          <p:cNvSpPr txBox="1">
            <a:spLocks noChangeArrowheads="1"/>
          </p:cNvSpPr>
          <p:nvPr/>
        </p:nvSpPr>
        <p:spPr bwMode="auto">
          <a:xfrm>
            <a:off x="4572000" y="2514600"/>
            <a:ext cx="1524000" cy="703263"/>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Repolarisation</a:t>
            </a:r>
          </a:p>
          <a:p>
            <a:pPr>
              <a:spcBef>
                <a:spcPct val="50000"/>
              </a:spcBef>
            </a:pPr>
            <a:r>
              <a:rPr lang="fr-CA" altLang="fr-FR" sz="1600">
                <a:latin typeface="Times New Roman" panose="02020603050405020304" pitchFamily="18" charset="0"/>
              </a:rPr>
              <a:t>Sortie de K</a:t>
            </a:r>
            <a:r>
              <a:rPr lang="fr-CA" altLang="fr-FR" sz="1600" baseline="30000">
                <a:latin typeface="Times New Roman" panose="02020603050405020304" pitchFamily="18" charset="0"/>
              </a:rPr>
              <a:t>+</a:t>
            </a:r>
            <a:endParaRPr lang="fr-CA" altLang="fr-FR" sz="1600">
              <a:latin typeface="Times New Roman" panose="02020603050405020304" pitchFamily="18" charset="0"/>
            </a:endParaRPr>
          </a:p>
        </p:txBody>
      </p:sp>
      <p:sp>
        <p:nvSpPr>
          <p:cNvPr id="312331" name="Text Box 11">
            <a:extLst>
              <a:ext uri="{FF2B5EF4-FFF2-40B4-BE49-F238E27FC236}">
                <a16:creationId xmlns:a16="http://schemas.microsoft.com/office/drawing/2014/main" id="{CB464507-9AE1-4C78-9181-10ABF54D04D5}"/>
              </a:ext>
            </a:extLst>
          </p:cNvPr>
          <p:cNvSpPr txBox="1">
            <a:spLocks noChangeArrowheads="1"/>
          </p:cNvSpPr>
          <p:nvPr/>
        </p:nvSpPr>
        <p:spPr bwMode="auto">
          <a:xfrm>
            <a:off x="4267200" y="1981200"/>
            <a:ext cx="1905000" cy="336550"/>
          </a:xfrm>
          <a:prstGeom prst="rect">
            <a:avLst/>
          </a:prstGeom>
          <a:solidFill>
            <a:srgbClr val="66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Potentiel d’action</a:t>
            </a:r>
          </a:p>
        </p:txBody>
      </p:sp>
      <p:sp>
        <p:nvSpPr>
          <p:cNvPr id="312332" name="Text Box 12">
            <a:extLst>
              <a:ext uri="{FF2B5EF4-FFF2-40B4-BE49-F238E27FC236}">
                <a16:creationId xmlns:a16="http://schemas.microsoft.com/office/drawing/2014/main" id="{61AF4B46-7802-2DC7-E12F-C61D84E83349}"/>
              </a:ext>
            </a:extLst>
          </p:cNvPr>
          <p:cNvSpPr txBox="1">
            <a:spLocks noChangeArrowheads="1"/>
          </p:cNvSpPr>
          <p:nvPr/>
        </p:nvSpPr>
        <p:spPr bwMode="auto">
          <a:xfrm>
            <a:off x="4038600" y="6019800"/>
            <a:ext cx="990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b="1">
                <a:latin typeface="Times New Roman" panose="02020603050405020304" pitchFamily="18" charset="0"/>
              </a:rPr>
              <a:t>Temps</a:t>
            </a:r>
          </a:p>
        </p:txBody>
      </p:sp>
      <p:sp>
        <p:nvSpPr>
          <p:cNvPr id="312333" name="Line 13">
            <a:extLst>
              <a:ext uri="{FF2B5EF4-FFF2-40B4-BE49-F238E27FC236}">
                <a16:creationId xmlns:a16="http://schemas.microsoft.com/office/drawing/2014/main" id="{CBE5C7FF-8EFF-55F7-B31A-5C858138E8DF}"/>
              </a:ext>
            </a:extLst>
          </p:cNvPr>
          <p:cNvSpPr>
            <a:spLocks noChangeShapeType="1"/>
          </p:cNvSpPr>
          <p:nvPr/>
        </p:nvSpPr>
        <p:spPr bwMode="auto">
          <a:xfrm>
            <a:off x="6858000" y="4800600"/>
            <a:ext cx="304800" cy="0"/>
          </a:xfrm>
          <a:prstGeom prst="line">
            <a:avLst/>
          </a:prstGeom>
          <a:noFill/>
          <a:ln w="254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2334" name="Line 14">
            <a:extLst>
              <a:ext uri="{FF2B5EF4-FFF2-40B4-BE49-F238E27FC236}">
                <a16:creationId xmlns:a16="http://schemas.microsoft.com/office/drawing/2014/main" id="{9D7EDCCF-47D9-891B-069E-F0ABC3A52EEE}"/>
              </a:ext>
            </a:extLst>
          </p:cNvPr>
          <p:cNvSpPr>
            <a:spLocks noChangeShapeType="1"/>
          </p:cNvSpPr>
          <p:nvPr/>
        </p:nvSpPr>
        <p:spPr bwMode="auto">
          <a:xfrm>
            <a:off x="7162800" y="4572000"/>
            <a:ext cx="0" cy="228600"/>
          </a:xfrm>
          <a:prstGeom prst="line">
            <a:avLst/>
          </a:prstGeom>
          <a:noFill/>
          <a:ln w="254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2335" name="Text Box 15">
            <a:extLst>
              <a:ext uri="{FF2B5EF4-FFF2-40B4-BE49-F238E27FC236}">
                <a16:creationId xmlns:a16="http://schemas.microsoft.com/office/drawing/2014/main" id="{28D8DA9B-87E7-9FEB-F88A-9F6724B2A62A}"/>
              </a:ext>
            </a:extLst>
          </p:cNvPr>
          <p:cNvSpPr txBox="1">
            <a:spLocks noChangeArrowheads="1"/>
          </p:cNvSpPr>
          <p:nvPr/>
        </p:nvSpPr>
        <p:spPr bwMode="auto">
          <a:xfrm>
            <a:off x="73025" y="44450"/>
            <a:ext cx="8964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(12) : les périodes réfractaires </a:t>
            </a:r>
            <a:endParaRPr lang="fr-FR" altLang="fr-FR" sz="2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Box 2">
            <a:extLst>
              <a:ext uri="{FF2B5EF4-FFF2-40B4-BE49-F238E27FC236}">
                <a16:creationId xmlns:a16="http://schemas.microsoft.com/office/drawing/2014/main" id="{A10C6CEC-BA0D-DFF0-802F-526BFC15E081}"/>
              </a:ext>
            </a:extLst>
          </p:cNvPr>
          <p:cNvSpPr txBox="1">
            <a:spLocks noChangeArrowheads="1"/>
          </p:cNvSpPr>
          <p:nvPr/>
        </p:nvSpPr>
        <p:spPr bwMode="auto">
          <a:xfrm>
            <a:off x="107950" y="1125538"/>
            <a:ext cx="88931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3000" b="1">
                <a:solidFill>
                  <a:srgbClr val="0000FF"/>
                </a:solidFill>
              </a:rPr>
              <a:t>Période réfractaire absolue : </a:t>
            </a:r>
          </a:p>
          <a:p>
            <a:pPr algn="just">
              <a:spcBef>
                <a:spcPct val="50000"/>
              </a:spcBef>
            </a:pPr>
            <a:r>
              <a:rPr lang="fr-FR" altLang="fr-FR" sz="2000"/>
              <a:t>Si un stimulus est porté immédiatement après la survenue d’un PA, un second PA ne peut être généré. Les canaux sodiques ont été inactivés pendant la repolarisation. Il faut attendre une période au potentiel membranaire de repos avant qu’ils puissent être ré ouverts par un stimulus</a:t>
            </a:r>
          </a:p>
        </p:txBody>
      </p:sp>
      <p:pic>
        <p:nvPicPr>
          <p:cNvPr id="313347" name="Picture 3">
            <a:extLst>
              <a:ext uri="{FF2B5EF4-FFF2-40B4-BE49-F238E27FC236}">
                <a16:creationId xmlns:a16="http://schemas.microsoft.com/office/drawing/2014/main" id="{741ECEE7-2812-898D-AED6-EABA6C6D3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306763"/>
            <a:ext cx="6826250" cy="34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348" name="Text Box 4">
            <a:extLst>
              <a:ext uri="{FF2B5EF4-FFF2-40B4-BE49-F238E27FC236}">
                <a16:creationId xmlns:a16="http://schemas.microsoft.com/office/drawing/2014/main" id="{30286347-63DC-E478-CF55-6625DEDB50A9}"/>
              </a:ext>
            </a:extLst>
          </p:cNvPr>
          <p:cNvSpPr txBox="1">
            <a:spLocks noChangeArrowheads="1"/>
          </p:cNvSpPr>
          <p:nvPr/>
        </p:nvSpPr>
        <p:spPr bwMode="auto">
          <a:xfrm>
            <a:off x="73025" y="44450"/>
            <a:ext cx="8964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(13) : les périodes réfractaires </a:t>
            </a:r>
            <a:endParaRPr lang="fr-FR" altLang="fr-FR" sz="20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 Box 2">
            <a:extLst>
              <a:ext uri="{FF2B5EF4-FFF2-40B4-BE49-F238E27FC236}">
                <a16:creationId xmlns:a16="http://schemas.microsoft.com/office/drawing/2014/main" id="{05837E00-A383-097E-3E29-3C140D9A4170}"/>
              </a:ext>
            </a:extLst>
          </p:cNvPr>
          <p:cNvSpPr txBox="1">
            <a:spLocks noChangeArrowheads="1"/>
          </p:cNvSpPr>
          <p:nvPr/>
        </p:nvSpPr>
        <p:spPr bwMode="auto">
          <a:xfrm>
            <a:off x="107950" y="1844675"/>
            <a:ext cx="8893175"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3000" b="1">
                <a:solidFill>
                  <a:srgbClr val="0000FF"/>
                </a:solidFill>
              </a:rPr>
              <a:t>Période réfractaire relative : </a:t>
            </a:r>
          </a:p>
          <a:p>
            <a:pPr algn="just">
              <a:spcBef>
                <a:spcPct val="50000"/>
              </a:spcBef>
            </a:pPr>
            <a:r>
              <a:rPr lang="fr-FR" altLang="fr-FR" sz="3000"/>
              <a:t>Après la période réfractaire absolue, le seuil est plus élevé que la normale pendant une courte période (10 ms). Il faut donc un stimulus plus fort que le 1</a:t>
            </a:r>
            <a:r>
              <a:rPr lang="fr-FR" altLang="fr-FR" sz="3000" baseline="30000"/>
              <a:t>er</a:t>
            </a:r>
            <a:r>
              <a:rPr lang="fr-FR" altLang="fr-FR" sz="3000"/>
              <a:t> pour engendrer un nouveau PA.</a:t>
            </a:r>
          </a:p>
        </p:txBody>
      </p:sp>
      <p:sp>
        <p:nvSpPr>
          <p:cNvPr id="314371" name="Text Box 3">
            <a:extLst>
              <a:ext uri="{FF2B5EF4-FFF2-40B4-BE49-F238E27FC236}">
                <a16:creationId xmlns:a16="http://schemas.microsoft.com/office/drawing/2014/main" id="{60C8EE6C-5D0F-1DFC-D2DC-D3B59969092A}"/>
              </a:ext>
            </a:extLst>
          </p:cNvPr>
          <p:cNvSpPr txBox="1">
            <a:spLocks noChangeArrowheads="1"/>
          </p:cNvSpPr>
          <p:nvPr/>
        </p:nvSpPr>
        <p:spPr bwMode="auto">
          <a:xfrm>
            <a:off x="73025" y="44450"/>
            <a:ext cx="8964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neurone et le potentiel d’action (PA) (14) : les périodes réfractaires </a:t>
            </a:r>
            <a:endParaRPr lang="fr-FR" altLang="fr-FR" sz="2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 Box 2">
            <a:extLst>
              <a:ext uri="{FF2B5EF4-FFF2-40B4-BE49-F238E27FC236}">
                <a16:creationId xmlns:a16="http://schemas.microsoft.com/office/drawing/2014/main" id="{18982F36-E738-E536-986F-6EB4EA54E2A2}"/>
              </a:ext>
            </a:extLst>
          </p:cNvPr>
          <p:cNvSpPr txBox="1">
            <a:spLocks noChangeArrowheads="1"/>
          </p:cNvSpPr>
          <p:nvPr/>
        </p:nvSpPr>
        <p:spPr bwMode="auto">
          <a:xfrm>
            <a:off x="73025" y="44450"/>
            <a:ext cx="8964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Le neurone et le potentiel d’action (PA) (15) : propagation du PA ou influx nerveux le long de l’axone</a:t>
            </a:r>
          </a:p>
        </p:txBody>
      </p:sp>
      <p:sp>
        <p:nvSpPr>
          <p:cNvPr id="315395" name="Text Box 3">
            <a:extLst>
              <a:ext uri="{FF2B5EF4-FFF2-40B4-BE49-F238E27FC236}">
                <a16:creationId xmlns:a16="http://schemas.microsoft.com/office/drawing/2014/main" id="{E57682F6-97AF-BE52-FC67-18CB1087FBE1}"/>
              </a:ext>
            </a:extLst>
          </p:cNvPr>
          <p:cNvSpPr txBox="1">
            <a:spLocks noChangeArrowheads="1"/>
          </p:cNvSpPr>
          <p:nvPr/>
        </p:nvSpPr>
        <p:spPr bwMode="auto">
          <a:xfrm>
            <a:off x="323850" y="765175"/>
            <a:ext cx="8497888" cy="996950"/>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t>Quand un PA apparaît, il est rapidement transmis sur toute la longueur de l’axone.</a:t>
            </a:r>
          </a:p>
        </p:txBody>
      </p:sp>
      <p:sp>
        <p:nvSpPr>
          <p:cNvPr id="315396" name="Text Box 4">
            <a:extLst>
              <a:ext uri="{FF2B5EF4-FFF2-40B4-BE49-F238E27FC236}">
                <a16:creationId xmlns:a16="http://schemas.microsoft.com/office/drawing/2014/main" id="{EC37A319-BD43-1374-ED6F-F898D9987B18}"/>
              </a:ext>
            </a:extLst>
          </p:cNvPr>
          <p:cNvSpPr txBox="1">
            <a:spLocks noChangeArrowheads="1"/>
          </p:cNvSpPr>
          <p:nvPr/>
        </p:nvSpPr>
        <p:spPr bwMode="auto">
          <a:xfrm>
            <a:off x="0" y="4941888"/>
            <a:ext cx="914400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1900"/>
              <a:t>Quand un PA se propage le long de l’axone, la zone active de la membrane et celle au repos sont à des potentiels différents, et un petit courant électrique se développe entre ces deux régions. Ceci forme un circuit local qui lie la zone active à la membrane voisine au repos, qui ensuite se dépolarise. Cela entraîne l’ouverture des canaux Na+, et quand un nombre suffisant est ouvert, le PA envahit cette partie de la membrane. Ce processus se répète le long de l’axone.</a:t>
            </a:r>
          </a:p>
        </p:txBody>
      </p:sp>
      <p:pic>
        <p:nvPicPr>
          <p:cNvPr id="315397" name="Picture 5">
            <a:extLst>
              <a:ext uri="{FF2B5EF4-FFF2-40B4-BE49-F238E27FC236}">
                <a16:creationId xmlns:a16="http://schemas.microsoft.com/office/drawing/2014/main" id="{048CBBF0-F626-1DB4-A697-10D0E614C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817688"/>
            <a:ext cx="6264275"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a:extLst>
              <a:ext uri="{FF2B5EF4-FFF2-40B4-BE49-F238E27FC236}">
                <a16:creationId xmlns:a16="http://schemas.microsoft.com/office/drawing/2014/main" id="{6BA468A5-769E-2155-013E-C351CD73D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804863"/>
            <a:ext cx="4968875"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6419" name="Text Box 3">
            <a:extLst>
              <a:ext uri="{FF2B5EF4-FFF2-40B4-BE49-F238E27FC236}">
                <a16:creationId xmlns:a16="http://schemas.microsoft.com/office/drawing/2014/main" id="{78AF82E1-7E63-C53C-96DF-969D90866CB0}"/>
              </a:ext>
            </a:extLst>
          </p:cNvPr>
          <p:cNvSpPr txBox="1">
            <a:spLocks noChangeArrowheads="1"/>
          </p:cNvSpPr>
          <p:nvPr/>
        </p:nvSpPr>
        <p:spPr bwMode="auto">
          <a:xfrm>
            <a:off x="73025" y="44450"/>
            <a:ext cx="8964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Le neurone et le potentiel d’action (PA) (16) : propagation du PA ou influx nerveux le long de l’axone</a:t>
            </a:r>
          </a:p>
        </p:txBody>
      </p:sp>
      <p:sp>
        <p:nvSpPr>
          <p:cNvPr id="316420" name="Text Box 4">
            <a:extLst>
              <a:ext uri="{FF2B5EF4-FFF2-40B4-BE49-F238E27FC236}">
                <a16:creationId xmlns:a16="http://schemas.microsoft.com/office/drawing/2014/main" id="{F348B3EC-D481-0971-DA54-8741C74A5C32}"/>
              </a:ext>
            </a:extLst>
          </p:cNvPr>
          <p:cNvSpPr txBox="1">
            <a:spLocks noChangeArrowheads="1"/>
          </p:cNvSpPr>
          <p:nvPr/>
        </p:nvSpPr>
        <p:spPr bwMode="auto">
          <a:xfrm>
            <a:off x="107950" y="2914650"/>
            <a:ext cx="3527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t>Influx nerveux = propagation du PA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2">
            <a:extLst>
              <a:ext uri="{FF2B5EF4-FFF2-40B4-BE49-F238E27FC236}">
                <a16:creationId xmlns:a16="http://schemas.microsoft.com/office/drawing/2014/main" id="{96093EC2-C890-B950-A19C-5B06AE4E0815}"/>
              </a:ext>
            </a:extLst>
          </p:cNvPr>
          <p:cNvSpPr txBox="1">
            <a:spLocks noChangeArrowheads="1"/>
          </p:cNvSpPr>
          <p:nvPr/>
        </p:nvSpPr>
        <p:spPr bwMode="auto">
          <a:xfrm>
            <a:off x="73025" y="44450"/>
            <a:ext cx="8964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Le neurone et le potentiel d’action (PA) (17) : propagation du PA ou influx nerveux le long de l’axone</a:t>
            </a:r>
          </a:p>
        </p:txBody>
      </p:sp>
      <p:sp>
        <p:nvSpPr>
          <p:cNvPr id="317443" name="Text Box 3">
            <a:extLst>
              <a:ext uri="{FF2B5EF4-FFF2-40B4-BE49-F238E27FC236}">
                <a16:creationId xmlns:a16="http://schemas.microsoft.com/office/drawing/2014/main" id="{DB0164AB-7B79-5115-5918-6E9303305875}"/>
              </a:ext>
            </a:extLst>
          </p:cNvPr>
          <p:cNvSpPr txBox="1">
            <a:spLocks noChangeArrowheads="1"/>
          </p:cNvSpPr>
          <p:nvPr/>
        </p:nvSpPr>
        <p:spPr bwMode="auto">
          <a:xfrm>
            <a:off x="107950" y="1612900"/>
            <a:ext cx="8856663"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3200" dirty="0"/>
              <a:t>La propagation de l’influx se fait de son point d’origine le long de l’axone. La propagation est dite </a:t>
            </a:r>
            <a:r>
              <a:rPr lang="fr-FR" altLang="fr-FR" sz="3200" u="sng" dirty="0"/>
              <a:t>orthodromique</a:t>
            </a:r>
            <a:r>
              <a:rPr lang="fr-FR" altLang="fr-FR" sz="3200" dirty="0"/>
              <a:t> </a:t>
            </a:r>
            <a:r>
              <a:rPr lang="fr-FR" altLang="fr-FR" sz="3200" dirty="0">
                <a:sym typeface="Symbol" pitchFamily="2" charset="2"/>
              </a:rPr>
              <a:t> antidromique (ou </a:t>
            </a:r>
            <a:r>
              <a:rPr lang="fr-FR" altLang="fr-FR" sz="3200" dirty="0" err="1">
                <a:sym typeface="Symbol" pitchFamily="2" charset="2"/>
              </a:rPr>
              <a:t>rétrogade</a:t>
            </a:r>
            <a:r>
              <a:rPr lang="fr-FR" altLang="fr-FR" sz="3200" dirty="0">
                <a:sym typeface="Symbol" pitchFamily="2" charset="2"/>
              </a:rPr>
              <a:t>)</a:t>
            </a:r>
            <a:r>
              <a:rPr lang="fr-FR" altLang="fr-FR" sz="3200" dirty="0"/>
              <a:t>.</a:t>
            </a:r>
          </a:p>
          <a:p>
            <a:pPr algn="just">
              <a:spcBef>
                <a:spcPct val="50000"/>
              </a:spcBef>
            </a:pPr>
            <a:endParaRPr lang="fr-FR" altLang="fr-FR" sz="3200" dirty="0"/>
          </a:p>
          <a:p>
            <a:pPr algn="just">
              <a:spcBef>
                <a:spcPct val="50000"/>
              </a:spcBef>
            </a:pPr>
            <a:r>
              <a:rPr lang="fr-FR" altLang="fr-FR" sz="3200" dirty="0"/>
              <a:t>La propagation </a:t>
            </a:r>
            <a:r>
              <a:rPr lang="fr-FR" altLang="fr-FR" sz="3200" u="sng" dirty="0"/>
              <a:t>antidromique</a:t>
            </a:r>
            <a:r>
              <a:rPr lang="fr-FR" altLang="fr-FR" sz="3200" dirty="0"/>
              <a:t> est impossible en raison de la période réfractaire de la zone où a lieu la dépolarisation.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ext Box 2">
            <a:extLst>
              <a:ext uri="{FF2B5EF4-FFF2-40B4-BE49-F238E27FC236}">
                <a16:creationId xmlns:a16="http://schemas.microsoft.com/office/drawing/2014/main" id="{945E97FB-E81A-EE77-6A34-2D30FBB900D4}"/>
              </a:ext>
            </a:extLst>
          </p:cNvPr>
          <p:cNvSpPr txBox="1">
            <a:spLocks noChangeArrowheads="1"/>
          </p:cNvSpPr>
          <p:nvPr/>
        </p:nvSpPr>
        <p:spPr bwMode="auto">
          <a:xfrm>
            <a:off x="73025" y="44450"/>
            <a:ext cx="8964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Le neurone et le potentiel d’action (PA) (18) : propagation du PA ou influx nerveux le long de l’axone</a:t>
            </a:r>
          </a:p>
        </p:txBody>
      </p:sp>
      <p:sp>
        <p:nvSpPr>
          <p:cNvPr id="318467" name="Text Box 3">
            <a:extLst>
              <a:ext uri="{FF2B5EF4-FFF2-40B4-BE49-F238E27FC236}">
                <a16:creationId xmlns:a16="http://schemas.microsoft.com/office/drawing/2014/main" id="{B8459637-4FA1-ABA8-94E8-78CCE7C33DAE}"/>
              </a:ext>
            </a:extLst>
          </p:cNvPr>
          <p:cNvSpPr txBox="1">
            <a:spLocks noChangeArrowheads="1"/>
          </p:cNvSpPr>
          <p:nvPr/>
        </p:nvSpPr>
        <p:spPr bwMode="auto">
          <a:xfrm>
            <a:off x="0" y="981075"/>
            <a:ext cx="914400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a:t>La vitesse de propagation de l’influx nerveux :</a:t>
            </a:r>
          </a:p>
          <a:p>
            <a:pPr algn="ctr">
              <a:spcBef>
                <a:spcPct val="50000"/>
              </a:spcBef>
            </a:pPr>
            <a:endParaRPr lang="fr-FR" altLang="fr-FR" sz="2800"/>
          </a:p>
          <a:p>
            <a:pPr algn="ctr">
              <a:spcBef>
                <a:spcPct val="50000"/>
              </a:spcBef>
            </a:pPr>
            <a:r>
              <a:rPr lang="fr-FR" altLang="fr-FR" sz="2800"/>
              <a:t>3 Km/h à 300 Km/h</a:t>
            </a:r>
          </a:p>
        </p:txBody>
      </p:sp>
      <p:sp>
        <p:nvSpPr>
          <p:cNvPr id="318468" name="Line 4">
            <a:extLst>
              <a:ext uri="{FF2B5EF4-FFF2-40B4-BE49-F238E27FC236}">
                <a16:creationId xmlns:a16="http://schemas.microsoft.com/office/drawing/2014/main" id="{DC269933-F62C-BE27-A545-A8AFBDBB14D5}"/>
              </a:ext>
            </a:extLst>
          </p:cNvPr>
          <p:cNvSpPr>
            <a:spLocks noChangeShapeType="1"/>
          </p:cNvSpPr>
          <p:nvPr/>
        </p:nvSpPr>
        <p:spPr bwMode="auto">
          <a:xfrm flipH="1">
            <a:off x="1979613" y="2924175"/>
            <a:ext cx="1655762" cy="158432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8469" name="Line 5">
            <a:extLst>
              <a:ext uri="{FF2B5EF4-FFF2-40B4-BE49-F238E27FC236}">
                <a16:creationId xmlns:a16="http://schemas.microsoft.com/office/drawing/2014/main" id="{CD0F1052-3BE6-A721-08FB-8B2F23E3F172}"/>
              </a:ext>
            </a:extLst>
          </p:cNvPr>
          <p:cNvSpPr>
            <a:spLocks noChangeShapeType="1"/>
          </p:cNvSpPr>
          <p:nvPr/>
        </p:nvSpPr>
        <p:spPr bwMode="auto">
          <a:xfrm>
            <a:off x="5580063" y="2924175"/>
            <a:ext cx="1439862" cy="158432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8470" name="Text Box 6">
            <a:extLst>
              <a:ext uri="{FF2B5EF4-FFF2-40B4-BE49-F238E27FC236}">
                <a16:creationId xmlns:a16="http://schemas.microsoft.com/office/drawing/2014/main" id="{43E4C9FB-4CF3-FBBC-5340-3ABCE7D1F9E0}"/>
              </a:ext>
            </a:extLst>
          </p:cNvPr>
          <p:cNvSpPr txBox="1">
            <a:spLocks noChangeArrowheads="1"/>
          </p:cNvSpPr>
          <p:nvPr/>
        </p:nvSpPr>
        <p:spPr bwMode="auto">
          <a:xfrm>
            <a:off x="179388" y="4652963"/>
            <a:ext cx="35274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Rôle du diamètre</a:t>
            </a:r>
          </a:p>
          <a:p>
            <a:pPr algn="ctr">
              <a:spcBef>
                <a:spcPct val="50000"/>
              </a:spcBef>
            </a:pPr>
            <a:r>
              <a:rPr lang="fr-FR" altLang="fr-FR" sz="2400">
                <a:sym typeface="Wingdings 3" pitchFamily="2" charset="2"/>
              </a:rPr>
              <a:t> Diamètre =  vitesse</a:t>
            </a:r>
          </a:p>
        </p:txBody>
      </p:sp>
      <p:sp>
        <p:nvSpPr>
          <p:cNvPr id="318471" name="Text Box 7">
            <a:extLst>
              <a:ext uri="{FF2B5EF4-FFF2-40B4-BE49-F238E27FC236}">
                <a16:creationId xmlns:a16="http://schemas.microsoft.com/office/drawing/2014/main" id="{3252A45E-9EFD-9CB4-04A9-EAD1530977DA}"/>
              </a:ext>
            </a:extLst>
          </p:cNvPr>
          <p:cNvSpPr txBox="1">
            <a:spLocks noChangeArrowheads="1"/>
          </p:cNvSpPr>
          <p:nvPr/>
        </p:nvSpPr>
        <p:spPr bwMode="auto">
          <a:xfrm>
            <a:off x="5292725" y="4652963"/>
            <a:ext cx="35274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Présence de myéline</a:t>
            </a:r>
          </a:p>
          <a:p>
            <a:pPr algn="ctr">
              <a:spcBef>
                <a:spcPct val="50000"/>
              </a:spcBef>
            </a:pPr>
            <a:r>
              <a:rPr lang="fr-FR" altLang="fr-FR" sz="2400">
                <a:sym typeface="Wingdings 3" pitchFamily="2" charset="2"/>
              </a:rPr>
              <a:t> vitesse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a:extLst>
              <a:ext uri="{FF2B5EF4-FFF2-40B4-BE49-F238E27FC236}">
                <a16:creationId xmlns:a16="http://schemas.microsoft.com/office/drawing/2014/main" id="{12AD8302-04A5-AAA4-47BC-110AD7FC17B4}"/>
              </a:ext>
            </a:extLst>
          </p:cNvPr>
          <p:cNvSpPr txBox="1">
            <a:spLocks noChangeArrowheads="1"/>
          </p:cNvSpPr>
          <p:nvPr/>
        </p:nvSpPr>
        <p:spPr bwMode="auto">
          <a:xfrm>
            <a:off x="179388" y="260350"/>
            <a:ext cx="8208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i="1"/>
              <a:t>Plan du cours</a:t>
            </a:r>
          </a:p>
        </p:txBody>
      </p:sp>
      <p:sp>
        <p:nvSpPr>
          <p:cNvPr id="4101" name="Text Box 5">
            <a:extLst>
              <a:ext uri="{FF2B5EF4-FFF2-40B4-BE49-F238E27FC236}">
                <a16:creationId xmlns:a16="http://schemas.microsoft.com/office/drawing/2014/main" id="{A2524C38-E19E-F391-45B5-3979511FDF5D}"/>
              </a:ext>
            </a:extLst>
          </p:cNvPr>
          <p:cNvSpPr txBox="1">
            <a:spLocks noChangeArrowheads="1"/>
          </p:cNvSpPr>
          <p:nvPr/>
        </p:nvSpPr>
        <p:spPr bwMode="auto">
          <a:xfrm>
            <a:off x="0" y="1355725"/>
            <a:ext cx="9144000"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3000" b="1"/>
              <a:t>5. Muscle et contraction musculaire</a:t>
            </a:r>
          </a:p>
          <a:p>
            <a:pPr>
              <a:spcBef>
                <a:spcPct val="50000"/>
              </a:spcBef>
            </a:pPr>
            <a:endParaRPr lang="fr-FR" altLang="fr-FR" sz="3000" b="1"/>
          </a:p>
          <a:p>
            <a:pPr>
              <a:spcBef>
                <a:spcPct val="50000"/>
              </a:spcBef>
            </a:pPr>
            <a:r>
              <a:rPr lang="fr-FR" altLang="fr-FR" sz="2800"/>
              <a:t>5.1. Caractéristiques du tissu musculaire</a:t>
            </a:r>
          </a:p>
          <a:p>
            <a:pPr>
              <a:spcBef>
                <a:spcPct val="50000"/>
              </a:spcBef>
            </a:pPr>
            <a:r>
              <a:rPr lang="fr-FR" altLang="fr-FR" sz="2800"/>
              <a:t>5.2. Anatomie du muscle (niveaux macroscopiques, microscopiques et ultramicroscopiques)</a:t>
            </a:r>
          </a:p>
          <a:p>
            <a:pPr>
              <a:spcBef>
                <a:spcPct val="50000"/>
              </a:spcBef>
            </a:pPr>
            <a:r>
              <a:rPr lang="fr-FR" altLang="fr-FR" sz="2800"/>
              <a:t>5.3. Contraction musculaire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ext Box 2">
            <a:extLst>
              <a:ext uri="{FF2B5EF4-FFF2-40B4-BE49-F238E27FC236}">
                <a16:creationId xmlns:a16="http://schemas.microsoft.com/office/drawing/2014/main" id="{215C5659-D690-61D4-2E40-AF0B5B55E83F}"/>
              </a:ext>
            </a:extLst>
          </p:cNvPr>
          <p:cNvSpPr txBox="1">
            <a:spLocks noChangeArrowheads="1"/>
          </p:cNvSpPr>
          <p:nvPr/>
        </p:nvSpPr>
        <p:spPr bwMode="auto">
          <a:xfrm>
            <a:off x="73025" y="44450"/>
            <a:ext cx="8964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Le neurone et le potentiel d’action (PA) (19) : propagation du PA ou influx nerveux le long de l’axone</a:t>
            </a:r>
          </a:p>
        </p:txBody>
      </p:sp>
      <p:sp>
        <p:nvSpPr>
          <p:cNvPr id="319491" name="Text Box 3">
            <a:extLst>
              <a:ext uri="{FF2B5EF4-FFF2-40B4-BE49-F238E27FC236}">
                <a16:creationId xmlns:a16="http://schemas.microsoft.com/office/drawing/2014/main" id="{4C4BB3C0-149F-55DA-9923-B4EB07E1B733}"/>
              </a:ext>
            </a:extLst>
          </p:cNvPr>
          <p:cNvSpPr txBox="1">
            <a:spLocks noChangeArrowheads="1"/>
          </p:cNvSpPr>
          <p:nvPr/>
        </p:nvSpPr>
        <p:spPr bwMode="auto">
          <a:xfrm>
            <a:off x="466725" y="765175"/>
            <a:ext cx="7921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a:t>Rôle de la myéline : </a:t>
            </a:r>
            <a:r>
              <a:rPr lang="fr-FR" altLang="fr-FR" sz="3200" u="sng">
                <a:solidFill>
                  <a:srgbClr val="0000FF"/>
                </a:solidFill>
              </a:rPr>
              <a:t>conduction saltatoire</a:t>
            </a:r>
          </a:p>
        </p:txBody>
      </p:sp>
      <p:pic>
        <p:nvPicPr>
          <p:cNvPr id="319492" name="Picture 4">
            <a:extLst>
              <a:ext uri="{FF2B5EF4-FFF2-40B4-BE49-F238E27FC236}">
                <a16:creationId xmlns:a16="http://schemas.microsoft.com/office/drawing/2014/main" id="{48B4277E-99CD-A3C7-9C99-67B1835FF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7250"/>
            <a:ext cx="91440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9493" name="Picture 5">
            <a:extLst>
              <a:ext uri="{FF2B5EF4-FFF2-40B4-BE49-F238E27FC236}">
                <a16:creationId xmlns:a16="http://schemas.microsoft.com/office/drawing/2014/main" id="{283D25DE-B624-B851-68C6-9975F9E88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3" y="1484313"/>
            <a:ext cx="7856537" cy="2366962"/>
          </a:xfrm>
          <a:prstGeom prst="rect">
            <a:avLst/>
          </a:prstGeom>
          <a:noFill/>
          <a:extLst>
            <a:ext uri="{909E8E84-426E-40DD-AFC4-6F175D3DCCD1}">
              <a14:hiddenFill xmlns:a14="http://schemas.microsoft.com/office/drawing/2010/main">
                <a:solidFill>
                  <a:srgbClr val="FFFFFF"/>
                </a:solidFill>
              </a14:hiddenFill>
            </a:ext>
          </a:extLst>
        </p:spPr>
      </p:pic>
      <p:sp>
        <p:nvSpPr>
          <p:cNvPr id="319494" name="Line 6">
            <a:extLst>
              <a:ext uri="{FF2B5EF4-FFF2-40B4-BE49-F238E27FC236}">
                <a16:creationId xmlns:a16="http://schemas.microsoft.com/office/drawing/2014/main" id="{0A15B7EB-3240-E322-FE1F-B5CE0F2296B7}"/>
              </a:ext>
            </a:extLst>
          </p:cNvPr>
          <p:cNvSpPr>
            <a:spLocks noChangeShapeType="1"/>
          </p:cNvSpPr>
          <p:nvPr/>
        </p:nvSpPr>
        <p:spPr bwMode="auto">
          <a:xfrm flipH="1">
            <a:off x="3059113" y="1268413"/>
            <a:ext cx="73025" cy="6477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495" name="Line 7">
            <a:extLst>
              <a:ext uri="{FF2B5EF4-FFF2-40B4-BE49-F238E27FC236}">
                <a16:creationId xmlns:a16="http://schemas.microsoft.com/office/drawing/2014/main" id="{E852CF9B-AA8A-2EA0-64DA-262FA81D4615}"/>
              </a:ext>
            </a:extLst>
          </p:cNvPr>
          <p:cNvSpPr>
            <a:spLocks noChangeShapeType="1"/>
          </p:cNvSpPr>
          <p:nvPr/>
        </p:nvSpPr>
        <p:spPr bwMode="auto">
          <a:xfrm>
            <a:off x="3492500" y="1268413"/>
            <a:ext cx="1871663" cy="50482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19496" name="Rectangle 8">
            <a:extLst>
              <a:ext uri="{FF2B5EF4-FFF2-40B4-BE49-F238E27FC236}">
                <a16:creationId xmlns:a16="http://schemas.microsoft.com/office/drawing/2014/main" id="{080DD699-FE07-EDD3-7610-2A6B65FC8323}"/>
              </a:ext>
            </a:extLst>
          </p:cNvPr>
          <p:cNvSpPr>
            <a:spLocks noChangeArrowheads="1"/>
          </p:cNvSpPr>
          <p:nvPr/>
        </p:nvSpPr>
        <p:spPr bwMode="auto">
          <a:xfrm>
            <a:off x="4067175" y="4076700"/>
            <a:ext cx="649288" cy="1800225"/>
          </a:xfrm>
          <a:prstGeom prst="rect">
            <a:avLst/>
          </a:prstGeom>
          <a:noFill/>
          <a:ln w="508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19497" name="Text Box 9">
            <a:extLst>
              <a:ext uri="{FF2B5EF4-FFF2-40B4-BE49-F238E27FC236}">
                <a16:creationId xmlns:a16="http://schemas.microsoft.com/office/drawing/2014/main" id="{C78FA98B-67B5-58DD-6CA0-350513BE3AFC}"/>
              </a:ext>
            </a:extLst>
          </p:cNvPr>
          <p:cNvSpPr txBox="1">
            <a:spLocks noChangeArrowheads="1"/>
          </p:cNvSpPr>
          <p:nvPr/>
        </p:nvSpPr>
        <p:spPr bwMode="auto">
          <a:xfrm>
            <a:off x="3205163" y="3494088"/>
            <a:ext cx="2303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solidFill>
                  <a:srgbClr val="0000FF"/>
                </a:solidFill>
              </a:rPr>
              <a:t>Nœud de Ranvier</a:t>
            </a:r>
          </a:p>
        </p:txBody>
      </p:sp>
      <p:sp>
        <p:nvSpPr>
          <p:cNvPr id="319498" name="Text Box 10">
            <a:extLst>
              <a:ext uri="{FF2B5EF4-FFF2-40B4-BE49-F238E27FC236}">
                <a16:creationId xmlns:a16="http://schemas.microsoft.com/office/drawing/2014/main" id="{D3DA2526-4CA1-1855-1266-37BF3DD68288}"/>
              </a:ext>
            </a:extLst>
          </p:cNvPr>
          <p:cNvSpPr txBox="1">
            <a:spLocks noChangeArrowheads="1"/>
          </p:cNvSpPr>
          <p:nvPr/>
        </p:nvSpPr>
        <p:spPr bwMode="auto">
          <a:xfrm>
            <a:off x="0" y="6453188"/>
            <a:ext cx="4356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b="1"/>
              <a:t>Conduction saltatoire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ext Box 2">
            <a:extLst>
              <a:ext uri="{FF2B5EF4-FFF2-40B4-BE49-F238E27FC236}">
                <a16:creationId xmlns:a16="http://schemas.microsoft.com/office/drawing/2014/main" id="{C46F9C21-3371-F6CF-EC77-3EE8059F9DC2}"/>
              </a:ext>
            </a:extLst>
          </p:cNvPr>
          <p:cNvSpPr txBox="1">
            <a:spLocks noChangeArrowheads="1"/>
          </p:cNvSpPr>
          <p:nvPr/>
        </p:nvSpPr>
        <p:spPr bwMode="auto">
          <a:xfrm>
            <a:off x="73025" y="44450"/>
            <a:ext cx="8964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Le neurone et le potentiel d’action (PA) (20) : propagation du PA ou influx nerveux le long de l’axone</a:t>
            </a:r>
          </a:p>
        </p:txBody>
      </p:sp>
      <p:sp>
        <p:nvSpPr>
          <p:cNvPr id="320515" name="Text Box 3">
            <a:extLst>
              <a:ext uri="{FF2B5EF4-FFF2-40B4-BE49-F238E27FC236}">
                <a16:creationId xmlns:a16="http://schemas.microsoft.com/office/drawing/2014/main" id="{28FEF9B2-9527-0901-F23E-0B9CF391C068}"/>
              </a:ext>
            </a:extLst>
          </p:cNvPr>
          <p:cNvSpPr txBox="1">
            <a:spLocks noChangeArrowheads="1"/>
          </p:cNvSpPr>
          <p:nvPr/>
        </p:nvSpPr>
        <p:spPr bwMode="auto">
          <a:xfrm>
            <a:off x="466725" y="1049338"/>
            <a:ext cx="7921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a:t>Rôle de la myéline : </a:t>
            </a:r>
            <a:r>
              <a:rPr lang="fr-FR" altLang="fr-FR" sz="3200" u="sng">
                <a:solidFill>
                  <a:srgbClr val="0000FF"/>
                </a:solidFill>
              </a:rPr>
              <a:t>conduction saltatoire</a:t>
            </a:r>
          </a:p>
        </p:txBody>
      </p:sp>
      <p:sp>
        <p:nvSpPr>
          <p:cNvPr id="320516" name="Text Box 4">
            <a:extLst>
              <a:ext uri="{FF2B5EF4-FFF2-40B4-BE49-F238E27FC236}">
                <a16:creationId xmlns:a16="http://schemas.microsoft.com/office/drawing/2014/main" id="{D2EC145B-CA3F-0FE8-AB59-D6F07F9BEBAE}"/>
              </a:ext>
            </a:extLst>
          </p:cNvPr>
          <p:cNvSpPr txBox="1">
            <a:spLocks noChangeArrowheads="1"/>
          </p:cNvSpPr>
          <p:nvPr/>
        </p:nvSpPr>
        <p:spPr bwMode="auto">
          <a:xfrm>
            <a:off x="0" y="2184400"/>
            <a:ext cx="9144000" cy="405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a:t>Dans les axones myélinisés, la membrane de l’axone est isolée du liquide extracellulaire par les couches de myéline, sauf aux nœuds de Ranvier où la membrane de l’axone est en contact direct avec le liquide extracellulaire.</a:t>
            </a:r>
          </a:p>
          <a:p>
            <a:pPr algn="just">
              <a:spcBef>
                <a:spcPct val="50000"/>
              </a:spcBef>
            </a:pPr>
            <a:endParaRPr lang="fr-FR" altLang="fr-FR" sz="2200"/>
          </a:p>
          <a:p>
            <a:pPr algn="just">
              <a:spcBef>
                <a:spcPct val="50000"/>
              </a:spcBef>
            </a:pPr>
            <a:r>
              <a:rPr lang="fr-FR" altLang="fr-FR" sz="2200"/>
              <a:t>Dans ce cas, un PA au niveau d’un nœud de Ranvier réalise son circuit local avec le prochain nœud de Ranvier.</a:t>
            </a:r>
          </a:p>
          <a:p>
            <a:pPr>
              <a:spcBef>
                <a:spcPct val="50000"/>
              </a:spcBef>
            </a:pPr>
            <a:endParaRPr lang="fr-FR" altLang="fr-FR" sz="2200"/>
          </a:p>
          <a:p>
            <a:pPr algn="ctr">
              <a:spcBef>
                <a:spcPct val="50000"/>
              </a:spcBef>
            </a:pPr>
            <a:r>
              <a:rPr lang="fr-FR" altLang="fr-FR" sz="3400" b="1">
                <a:solidFill>
                  <a:srgbClr val="0000FF"/>
                </a:solidFill>
              </a:rPr>
              <a:t>Le PA saute d’un nœud de Ranvier à l’autre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2">
            <a:extLst>
              <a:ext uri="{FF2B5EF4-FFF2-40B4-BE49-F238E27FC236}">
                <a16:creationId xmlns:a16="http://schemas.microsoft.com/office/drawing/2014/main" id="{DFF75B92-2FC8-905D-4A97-C77B937F6F75}"/>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1.4. La synapse chimique (1)</a:t>
            </a:r>
          </a:p>
        </p:txBody>
      </p:sp>
      <p:sp>
        <p:nvSpPr>
          <p:cNvPr id="321539" name="Text Box 3">
            <a:extLst>
              <a:ext uri="{FF2B5EF4-FFF2-40B4-BE49-F238E27FC236}">
                <a16:creationId xmlns:a16="http://schemas.microsoft.com/office/drawing/2014/main" id="{42051955-6B2C-1B56-D780-3144D597C7E2}"/>
              </a:ext>
            </a:extLst>
          </p:cNvPr>
          <p:cNvSpPr txBox="1">
            <a:spLocks noChangeArrowheads="1"/>
          </p:cNvSpPr>
          <p:nvPr/>
        </p:nvSpPr>
        <p:spPr bwMode="auto">
          <a:xfrm>
            <a:off x="0" y="549275"/>
            <a:ext cx="9144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600"/>
              <a:t>Synapse = point de connexion entre 2 neurones ou entre 1 neurone et une autre cellule (musculaire par exemple)</a:t>
            </a:r>
          </a:p>
        </p:txBody>
      </p:sp>
      <p:pic>
        <p:nvPicPr>
          <p:cNvPr id="321540" name="Picture 4">
            <a:extLst>
              <a:ext uri="{FF2B5EF4-FFF2-40B4-BE49-F238E27FC236}">
                <a16:creationId xmlns:a16="http://schemas.microsoft.com/office/drawing/2014/main" id="{5EEA2566-556E-929E-A8E1-C42356A82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701800"/>
            <a:ext cx="7993062"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a:extLst>
              <a:ext uri="{FF2B5EF4-FFF2-40B4-BE49-F238E27FC236}">
                <a16:creationId xmlns:a16="http://schemas.microsoft.com/office/drawing/2014/main" id="{8A38EEAE-E046-ABA8-C863-87B9AC378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0"/>
            <a:ext cx="5854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2563" name="Text Box 3">
            <a:extLst>
              <a:ext uri="{FF2B5EF4-FFF2-40B4-BE49-F238E27FC236}">
                <a16:creationId xmlns:a16="http://schemas.microsoft.com/office/drawing/2014/main" id="{4E809E75-0024-3AA1-E50D-28A01E8B83E3}"/>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a:extLst>
              <a:ext uri="{FF2B5EF4-FFF2-40B4-BE49-F238E27FC236}">
                <a16:creationId xmlns:a16="http://schemas.microsoft.com/office/drawing/2014/main" id="{FEED9363-1361-AB68-8B21-8F6EB40EE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54063"/>
            <a:ext cx="7848600" cy="3846512"/>
          </a:xfrm>
          <a:prstGeom prst="rect">
            <a:avLst/>
          </a:prstGeom>
          <a:noFill/>
          <a:extLst>
            <a:ext uri="{909E8E84-426E-40DD-AFC4-6F175D3DCCD1}">
              <a14:hiddenFill xmlns:a14="http://schemas.microsoft.com/office/drawing/2010/main">
                <a:solidFill>
                  <a:srgbClr val="FFFFFF"/>
                </a:solidFill>
              </a14:hiddenFill>
            </a:ext>
          </a:extLst>
        </p:spPr>
      </p:pic>
      <p:sp>
        <p:nvSpPr>
          <p:cNvPr id="323587" name="Text Box 3">
            <a:extLst>
              <a:ext uri="{FF2B5EF4-FFF2-40B4-BE49-F238E27FC236}">
                <a16:creationId xmlns:a16="http://schemas.microsoft.com/office/drawing/2014/main" id="{694B1AC2-7F78-B48F-5B5B-5B74BAD32BE2}"/>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(3)</a:t>
            </a:r>
          </a:p>
        </p:txBody>
      </p:sp>
      <p:sp>
        <p:nvSpPr>
          <p:cNvPr id="323588" name="Text Box 4">
            <a:extLst>
              <a:ext uri="{FF2B5EF4-FFF2-40B4-BE49-F238E27FC236}">
                <a16:creationId xmlns:a16="http://schemas.microsoft.com/office/drawing/2014/main" id="{340754FA-36CF-E5EE-3BF7-622D2DF1E16B}"/>
              </a:ext>
            </a:extLst>
          </p:cNvPr>
          <p:cNvSpPr txBox="1">
            <a:spLocks noChangeArrowheads="1"/>
          </p:cNvSpPr>
          <p:nvPr/>
        </p:nvSpPr>
        <p:spPr bwMode="auto">
          <a:xfrm>
            <a:off x="142875" y="5229225"/>
            <a:ext cx="88931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Quand un axone atteint sa cible, il forme une jonction spéciale appelée synapse.</a:t>
            </a:r>
          </a:p>
          <a:p>
            <a:pPr algn="just">
              <a:spcBef>
                <a:spcPct val="50000"/>
              </a:spcBef>
            </a:pPr>
            <a:r>
              <a:rPr lang="fr-FR" altLang="fr-FR" sz="2000"/>
              <a:t>La cellule nerveuse qui donne naissance à l’axone est appelée </a:t>
            </a:r>
            <a:r>
              <a:rPr lang="fr-FR" altLang="fr-FR" sz="2000" b="1" u="sng">
                <a:solidFill>
                  <a:srgbClr val="0000FF"/>
                </a:solidFill>
              </a:rPr>
              <a:t>neurone pré-synaptique</a:t>
            </a:r>
            <a:r>
              <a:rPr lang="fr-FR" altLang="fr-FR" sz="2000"/>
              <a:t> et la cellule cible est appelée </a:t>
            </a:r>
            <a:r>
              <a:rPr lang="fr-FR" altLang="fr-FR" sz="2000" b="1" u="sng">
                <a:solidFill>
                  <a:srgbClr val="0000FF"/>
                </a:solidFill>
              </a:rPr>
              <a:t>cellule post-synaptique</a:t>
            </a:r>
            <a:r>
              <a:rPr lang="fr-FR" altLang="fr-FR" sz="200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Text Box 2">
            <a:extLst>
              <a:ext uri="{FF2B5EF4-FFF2-40B4-BE49-F238E27FC236}">
                <a16:creationId xmlns:a16="http://schemas.microsoft.com/office/drawing/2014/main" id="{ACCA0B39-AFB1-AE78-A82D-1605CECBD65A}"/>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(4)</a:t>
            </a:r>
          </a:p>
        </p:txBody>
      </p:sp>
      <p:sp>
        <p:nvSpPr>
          <p:cNvPr id="324611" name="Text Box 3">
            <a:extLst>
              <a:ext uri="{FF2B5EF4-FFF2-40B4-BE49-F238E27FC236}">
                <a16:creationId xmlns:a16="http://schemas.microsoft.com/office/drawing/2014/main" id="{6D99EAC8-5111-704E-D188-4CD9AF0CE73B}"/>
              </a:ext>
            </a:extLst>
          </p:cNvPr>
          <p:cNvSpPr txBox="1">
            <a:spLocks noChangeArrowheads="1"/>
          </p:cNvSpPr>
          <p:nvPr/>
        </p:nvSpPr>
        <p:spPr bwMode="auto">
          <a:xfrm>
            <a:off x="0" y="765175"/>
            <a:ext cx="8893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Wingdings" pitchFamily="2" charset="2"/>
              <a:buChar char="Ø"/>
            </a:pPr>
            <a:r>
              <a:rPr lang="fr-FR" altLang="fr-FR" sz="2000"/>
              <a:t> Les synapses sont unidirectionnelles : l’info passe de la cellule pré-synaptique à la cellule post-synaptique</a:t>
            </a:r>
          </a:p>
        </p:txBody>
      </p:sp>
      <p:sp>
        <p:nvSpPr>
          <p:cNvPr id="324612" name="Text Box 4">
            <a:extLst>
              <a:ext uri="{FF2B5EF4-FFF2-40B4-BE49-F238E27FC236}">
                <a16:creationId xmlns:a16="http://schemas.microsoft.com/office/drawing/2014/main" id="{B4F09EE6-3918-BED0-CF60-399796D749BE}"/>
              </a:ext>
            </a:extLst>
          </p:cNvPr>
          <p:cNvSpPr txBox="1">
            <a:spLocks noChangeArrowheads="1"/>
          </p:cNvSpPr>
          <p:nvPr/>
        </p:nvSpPr>
        <p:spPr bwMode="auto">
          <a:xfrm>
            <a:off x="0" y="1773238"/>
            <a:ext cx="8893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Wingdings" pitchFamily="2" charset="2"/>
              <a:buChar char="Ø"/>
            </a:pPr>
            <a:r>
              <a:rPr lang="fr-FR" altLang="fr-FR" sz="2000"/>
              <a:t> Si activité de la cellule post-synaptique </a:t>
            </a:r>
            <a:r>
              <a:rPr lang="fr-FR" altLang="fr-FR" sz="2000">
                <a:sym typeface="Wingdings 3" pitchFamily="2" charset="2"/>
              </a:rPr>
              <a:t> </a:t>
            </a:r>
            <a:r>
              <a:rPr lang="fr-FR" altLang="fr-FR" sz="2400">
                <a:solidFill>
                  <a:srgbClr val="0000FF"/>
                </a:solidFill>
                <a:sym typeface="Wingdings 3" pitchFamily="2" charset="2"/>
              </a:rPr>
              <a:t>= synapse excitatrice</a:t>
            </a:r>
          </a:p>
        </p:txBody>
      </p:sp>
      <p:sp>
        <p:nvSpPr>
          <p:cNvPr id="324613" name="Text Box 5">
            <a:extLst>
              <a:ext uri="{FF2B5EF4-FFF2-40B4-BE49-F238E27FC236}">
                <a16:creationId xmlns:a16="http://schemas.microsoft.com/office/drawing/2014/main" id="{60218E3C-444F-2B25-3D55-A90CA277DAA0}"/>
              </a:ext>
            </a:extLst>
          </p:cNvPr>
          <p:cNvSpPr txBox="1">
            <a:spLocks noChangeArrowheads="1"/>
          </p:cNvSpPr>
          <p:nvPr/>
        </p:nvSpPr>
        <p:spPr bwMode="auto">
          <a:xfrm>
            <a:off x="0" y="2636838"/>
            <a:ext cx="8893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Wingdings" pitchFamily="2" charset="2"/>
              <a:buChar char="Ø"/>
            </a:pPr>
            <a:r>
              <a:rPr lang="fr-FR" altLang="fr-FR" sz="2000"/>
              <a:t> Si activité de la cellule pré-synaptique conduit à </a:t>
            </a:r>
            <a:r>
              <a:rPr lang="fr-FR" altLang="fr-FR" sz="2000">
                <a:sym typeface="Wingdings 3" pitchFamily="2" charset="2"/>
              </a:rPr>
              <a:t></a:t>
            </a:r>
            <a:r>
              <a:rPr lang="fr-FR" altLang="fr-FR" sz="2000"/>
              <a:t> l’activité de la cellule post-synaptique </a:t>
            </a:r>
            <a:r>
              <a:rPr lang="fr-FR" altLang="fr-FR" sz="2400">
                <a:solidFill>
                  <a:srgbClr val="0000FF"/>
                </a:solidFill>
                <a:sym typeface="Wingdings 3" pitchFamily="2" charset="2"/>
              </a:rPr>
              <a:t>= synapse inhibitrice</a:t>
            </a:r>
          </a:p>
        </p:txBody>
      </p:sp>
      <p:sp>
        <p:nvSpPr>
          <p:cNvPr id="324614" name="Text Box 6">
            <a:extLst>
              <a:ext uri="{FF2B5EF4-FFF2-40B4-BE49-F238E27FC236}">
                <a16:creationId xmlns:a16="http://schemas.microsoft.com/office/drawing/2014/main" id="{28F98CE1-4712-9FA3-4F3B-DAA2B1F481D6}"/>
              </a:ext>
            </a:extLst>
          </p:cNvPr>
          <p:cNvSpPr txBox="1">
            <a:spLocks noChangeArrowheads="1"/>
          </p:cNvSpPr>
          <p:nvPr/>
        </p:nvSpPr>
        <p:spPr bwMode="auto">
          <a:xfrm>
            <a:off x="2268538" y="3860800"/>
            <a:ext cx="46085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200"/>
              <a:t>2 types de synapses</a:t>
            </a:r>
          </a:p>
        </p:txBody>
      </p:sp>
      <p:sp>
        <p:nvSpPr>
          <p:cNvPr id="324615" name="Line 7">
            <a:extLst>
              <a:ext uri="{FF2B5EF4-FFF2-40B4-BE49-F238E27FC236}">
                <a16:creationId xmlns:a16="http://schemas.microsoft.com/office/drawing/2014/main" id="{D4C9FCCF-0E1A-A795-B5E7-EE0CC29AFE63}"/>
              </a:ext>
            </a:extLst>
          </p:cNvPr>
          <p:cNvSpPr>
            <a:spLocks noChangeShapeType="1"/>
          </p:cNvSpPr>
          <p:nvPr/>
        </p:nvSpPr>
        <p:spPr bwMode="auto">
          <a:xfrm flipH="1">
            <a:off x="2771775" y="4606925"/>
            <a:ext cx="1008063" cy="6477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4616" name="Line 8">
            <a:extLst>
              <a:ext uri="{FF2B5EF4-FFF2-40B4-BE49-F238E27FC236}">
                <a16:creationId xmlns:a16="http://schemas.microsoft.com/office/drawing/2014/main" id="{B5035298-431A-65EA-0C13-0F0A48FF6542}"/>
              </a:ext>
            </a:extLst>
          </p:cNvPr>
          <p:cNvSpPr>
            <a:spLocks noChangeShapeType="1"/>
          </p:cNvSpPr>
          <p:nvPr/>
        </p:nvSpPr>
        <p:spPr bwMode="auto">
          <a:xfrm>
            <a:off x="5292725" y="4606925"/>
            <a:ext cx="863600" cy="6477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4617" name="Text Box 9">
            <a:extLst>
              <a:ext uri="{FF2B5EF4-FFF2-40B4-BE49-F238E27FC236}">
                <a16:creationId xmlns:a16="http://schemas.microsoft.com/office/drawing/2014/main" id="{0704DD44-71E3-DE29-5960-D1E3C070AF76}"/>
              </a:ext>
            </a:extLst>
          </p:cNvPr>
          <p:cNvSpPr txBox="1">
            <a:spLocks noChangeArrowheads="1"/>
          </p:cNvSpPr>
          <p:nvPr/>
        </p:nvSpPr>
        <p:spPr bwMode="auto">
          <a:xfrm>
            <a:off x="0" y="5300663"/>
            <a:ext cx="4932363"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solidFill>
                  <a:srgbClr val="0000FF"/>
                </a:solidFill>
              </a:rPr>
              <a:t>Synapse chimique</a:t>
            </a:r>
          </a:p>
          <a:p>
            <a:pPr algn="ctr">
              <a:spcBef>
                <a:spcPct val="50000"/>
              </a:spcBef>
            </a:pPr>
            <a:r>
              <a:rPr lang="fr-FR" altLang="fr-FR" sz="2400" b="1">
                <a:solidFill>
                  <a:srgbClr val="0000FF"/>
                </a:solidFill>
              </a:rPr>
              <a:t>Sécrétion de substances chimiques (neuromédiateur)</a:t>
            </a:r>
          </a:p>
        </p:txBody>
      </p:sp>
      <p:sp>
        <p:nvSpPr>
          <p:cNvPr id="324618" name="Text Box 10">
            <a:extLst>
              <a:ext uri="{FF2B5EF4-FFF2-40B4-BE49-F238E27FC236}">
                <a16:creationId xmlns:a16="http://schemas.microsoft.com/office/drawing/2014/main" id="{D36738F6-00BA-D1F3-4A55-13F5EE6BBE19}"/>
              </a:ext>
            </a:extLst>
          </p:cNvPr>
          <p:cNvSpPr txBox="1">
            <a:spLocks noChangeArrowheads="1"/>
          </p:cNvSpPr>
          <p:nvPr/>
        </p:nvSpPr>
        <p:spPr bwMode="auto">
          <a:xfrm>
            <a:off x="4860925" y="5599113"/>
            <a:ext cx="35274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u="sng"/>
              <a:t>Synapse électrique</a:t>
            </a:r>
          </a:p>
          <a:p>
            <a:pPr algn="ctr">
              <a:spcBef>
                <a:spcPct val="50000"/>
              </a:spcBef>
            </a:pPr>
            <a:r>
              <a:rPr lang="fr-FR" altLang="fr-FR" sz="2000"/>
              <a:t>Assez rares chez l’homme.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2">
            <a:extLst>
              <a:ext uri="{FF2B5EF4-FFF2-40B4-BE49-F238E27FC236}">
                <a16:creationId xmlns:a16="http://schemas.microsoft.com/office/drawing/2014/main" id="{3DA094F6-7B86-CB4D-6284-B7DA03E9F584}"/>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(5)</a:t>
            </a:r>
          </a:p>
        </p:txBody>
      </p:sp>
      <p:pic>
        <p:nvPicPr>
          <p:cNvPr id="325635" name="Picture 3">
            <a:extLst>
              <a:ext uri="{FF2B5EF4-FFF2-40B4-BE49-F238E27FC236}">
                <a16:creationId xmlns:a16="http://schemas.microsoft.com/office/drawing/2014/main" id="{C9EB17BB-EE75-132A-0758-998C4A516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557338"/>
            <a:ext cx="8877300" cy="4495800"/>
          </a:xfrm>
          <a:prstGeom prst="rect">
            <a:avLst/>
          </a:prstGeom>
          <a:noFill/>
          <a:extLst>
            <a:ext uri="{909E8E84-426E-40DD-AFC4-6F175D3DCCD1}">
              <a14:hiddenFill xmlns:a14="http://schemas.microsoft.com/office/drawing/2010/main">
                <a:solidFill>
                  <a:srgbClr val="FFFFFF"/>
                </a:solidFill>
              </a14:hiddenFill>
            </a:ext>
          </a:extLst>
        </p:spPr>
      </p:pic>
      <p:sp>
        <p:nvSpPr>
          <p:cNvPr id="325636" name="Text Box 4">
            <a:extLst>
              <a:ext uri="{FF2B5EF4-FFF2-40B4-BE49-F238E27FC236}">
                <a16:creationId xmlns:a16="http://schemas.microsoft.com/office/drawing/2014/main" id="{EA0FCD3C-305E-D567-4B20-DCC25D5E4EF6}"/>
              </a:ext>
            </a:extLst>
          </p:cNvPr>
          <p:cNvSpPr txBox="1">
            <a:spLocks noChangeArrowheads="1"/>
          </p:cNvSpPr>
          <p:nvPr/>
        </p:nvSpPr>
        <p:spPr bwMode="auto">
          <a:xfrm>
            <a:off x="1066800" y="1671638"/>
            <a:ext cx="1828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Axone du neurone présynaptique</a:t>
            </a:r>
          </a:p>
        </p:txBody>
      </p:sp>
      <p:sp>
        <p:nvSpPr>
          <p:cNvPr id="325637" name="Text Box 5">
            <a:extLst>
              <a:ext uri="{FF2B5EF4-FFF2-40B4-BE49-F238E27FC236}">
                <a16:creationId xmlns:a16="http://schemas.microsoft.com/office/drawing/2014/main" id="{22F188D6-24DA-DEC9-B19D-ED1F8464668F}"/>
              </a:ext>
            </a:extLst>
          </p:cNvPr>
          <p:cNvSpPr txBox="1">
            <a:spLocks noChangeArrowheads="1"/>
          </p:cNvSpPr>
          <p:nvPr/>
        </p:nvSpPr>
        <p:spPr bwMode="auto">
          <a:xfrm>
            <a:off x="304800" y="3195638"/>
            <a:ext cx="1981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Vésicules synaptiques (neurotransmetteurs)</a:t>
            </a:r>
          </a:p>
        </p:txBody>
      </p:sp>
      <p:sp>
        <p:nvSpPr>
          <p:cNvPr id="325638" name="Text Box 6">
            <a:extLst>
              <a:ext uri="{FF2B5EF4-FFF2-40B4-BE49-F238E27FC236}">
                <a16:creationId xmlns:a16="http://schemas.microsoft.com/office/drawing/2014/main" id="{6715E12A-716F-85B2-A056-19845A648811}"/>
              </a:ext>
            </a:extLst>
          </p:cNvPr>
          <p:cNvSpPr txBox="1">
            <a:spLocks noChangeArrowheads="1"/>
          </p:cNvSpPr>
          <p:nvPr/>
        </p:nvSpPr>
        <p:spPr bwMode="auto">
          <a:xfrm>
            <a:off x="457200" y="4414838"/>
            <a:ext cx="129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Fente synaptique</a:t>
            </a:r>
          </a:p>
        </p:txBody>
      </p:sp>
      <p:sp>
        <p:nvSpPr>
          <p:cNvPr id="325639" name="Text Box 7">
            <a:extLst>
              <a:ext uri="{FF2B5EF4-FFF2-40B4-BE49-F238E27FC236}">
                <a16:creationId xmlns:a16="http://schemas.microsoft.com/office/drawing/2014/main" id="{0962EA02-D32F-C2EF-AA9C-7328BFC86BC1}"/>
              </a:ext>
            </a:extLst>
          </p:cNvPr>
          <p:cNvSpPr txBox="1">
            <a:spLocks noChangeArrowheads="1"/>
          </p:cNvSpPr>
          <p:nvPr/>
        </p:nvSpPr>
        <p:spPr bwMode="auto">
          <a:xfrm>
            <a:off x="914400" y="5253038"/>
            <a:ext cx="1447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Canal ionique (fermé)</a:t>
            </a:r>
          </a:p>
        </p:txBody>
      </p:sp>
      <p:sp>
        <p:nvSpPr>
          <p:cNvPr id="325640" name="Text Box 8">
            <a:extLst>
              <a:ext uri="{FF2B5EF4-FFF2-40B4-BE49-F238E27FC236}">
                <a16:creationId xmlns:a16="http://schemas.microsoft.com/office/drawing/2014/main" id="{097B6154-4C37-6423-5C4C-BA942FE43FAB}"/>
              </a:ext>
            </a:extLst>
          </p:cNvPr>
          <p:cNvSpPr txBox="1">
            <a:spLocks noChangeArrowheads="1"/>
          </p:cNvSpPr>
          <p:nvPr/>
        </p:nvSpPr>
        <p:spPr bwMode="auto">
          <a:xfrm>
            <a:off x="3048000" y="5329238"/>
            <a:ext cx="1447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Canal ionique (ouvert)</a:t>
            </a:r>
          </a:p>
        </p:txBody>
      </p:sp>
      <p:sp>
        <p:nvSpPr>
          <p:cNvPr id="325641" name="Text Box 9">
            <a:extLst>
              <a:ext uri="{FF2B5EF4-FFF2-40B4-BE49-F238E27FC236}">
                <a16:creationId xmlns:a16="http://schemas.microsoft.com/office/drawing/2014/main" id="{294CA191-0D03-0462-6AFF-94CD7B479318}"/>
              </a:ext>
            </a:extLst>
          </p:cNvPr>
          <p:cNvSpPr txBox="1">
            <a:spLocks noChangeArrowheads="1"/>
          </p:cNvSpPr>
          <p:nvPr/>
        </p:nvSpPr>
        <p:spPr bwMode="auto">
          <a:xfrm>
            <a:off x="3352800" y="1900238"/>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Boutons terminal</a:t>
            </a:r>
          </a:p>
        </p:txBody>
      </p:sp>
      <p:sp>
        <p:nvSpPr>
          <p:cNvPr id="325642" name="Text Box 10">
            <a:extLst>
              <a:ext uri="{FF2B5EF4-FFF2-40B4-BE49-F238E27FC236}">
                <a16:creationId xmlns:a16="http://schemas.microsoft.com/office/drawing/2014/main" id="{F74B0AAD-6B59-5ABF-8BA3-132370194674}"/>
              </a:ext>
            </a:extLst>
          </p:cNvPr>
          <p:cNvSpPr txBox="1">
            <a:spLocks noChangeArrowheads="1"/>
          </p:cNvSpPr>
          <p:nvPr/>
        </p:nvSpPr>
        <p:spPr bwMode="auto">
          <a:xfrm>
            <a:off x="4038600" y="2281238"/>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Membrane postsynaptique</a:t>
            </a:r>
          </a:p>
        </p:txBody>
      </p:sp>
      <p:sp>
        <p:nvSpPr>
          <p:cNvPr id="325643" name="Text Box 11">
            <a:extLst>
              <a:ext uri="{FF2B5EF4-FFF2-40B4-BE49-F238E27FC236}">
                <a16:creationId xmlns:a16="http://schemas.microsoft.com/office/drawing/2014/main" id="{D03C5D7E-0817-4205-8D2E-89273ADF0029}"/>
              </a:ext>
            </a:extLst>
          </p:cNvPr>
          <p:cNvSpPr txBox="1">
            <a:spLocks noChangeArrowheads="1"/>
          </p:cNvSpPr>
          <p:nvPr/>
        </p:nvSpPr>
        <p:spPr bwMode="auto">
          <a:xfrm>
            <a:off x="5257800" y="1671638"/>
            <a:ext cx="1676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neurotransmetteur</a:t>
            </a:r>
          </a:p>
        </p:txBody>
      </p:sp>
      <p:sp>
        <p:nvSpPr>
          <p:cNvPr id="325644" name="Text Box 12">
            <a:extLst>
              <a:ext uri="{FF2B5EF4-FFF2-40B4-BE49-F238E27FC236}">
                <a16:creationId xmlns:a16="http://schemas.microsoft.com/office/drawing/2014/main" id="{DAF6E187-063C-D41A-D3FE-048DC295FC8C}"/>
              </a:ext>
            </a:extLst>
          </p:cNvPr>
          <p:cNvSpPr txBox="1">
            <a:spLocks noChangeArrowheads="1"/>
          </p:cNvSpPr>
          <p:nvPr/>
        </p:nvSpPr>
        <p:spPr bwMode="auto">
          <a:xfrm>
            <a:off x="5410200" y="1976438"/>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récepteur</a:t>
            </a:r>
          </a:p>
        </p:txBody>
      </p:sp>
      <p:sp>
        <p:nvSpPr>
          <p:cNvPr id="325645" name="Text Box 13">
            <a:extLst>
              <a:ext uri="{FF2B5EF4-FFF2-40B4-BE49-F238E27FC236}">
                <a16:creationId xmlns:a16="http://schemas.microsoft.com/office/drawing/2014/main" id="{B55A32A3-4E3A-0964-EE47-24B6ACB19B26}"/>
              </a:ext>
            </a:extLst>
          </p:cNvPr>
          <p:cNvSpPr txBox="1">
            <a:spLocks noChangeArrowheads="1"/>
          </p:cNvSpPr>
          <p:nvPr/>
        </p:nvSpPr>
        <p:spPr bwMode="auto">
          <a:xfrm>
            <a:off x="5715000" y="3881438"/>
            <a:ext cx="16764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Fragment du neurotransmetteur dégradé</a:t>
            </a:r>
          </a:p>
        </p:txBody>
      </p:sp>
      <p:sp>
        <p:nvSpPr>
          <p:cNvPr id="325646" name="Text Box 14">
            <a:extLst>
              <a:ext uri="{FF2B5EF4-FFF2-40B4-BE49-F238E27FC236}">
                <a16:creationId xmlns:a16="http://schemas.microsoft.com/office/drawing/2014/main" id="{22E3715C-9B4D-BF51-855C-302409C262C2}"/>
              </a:ext>
            </a:extLst>
          </p:cNvPr>
          <p:cNvSpPr txBox="1">
            <a:spLocks noChangeArrowheads="1"/>
          </p:cNvSpPr>
          <p:nvPr/>
        </p:nvSpPr>
        <p:spPr bwMode="auto">
          <a:xfrm>
            <a:off x="5715000" y="5100638"/>
            <a:ext cx="152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A" altLang="fr-FR" sz="1600">
                <a:latin typeface="Times New Roman" panose="02020603050405020304" pitchFamily="18" charset="0"/>
              </a:rPr>
              <a:t>Canal ionique fermé</a:t>
            </a:r>
          </a:p>
        </p:txBody>
      </p:sp>
      <p:sp>
        <p:nvSpPr>
          <p:cNvPr id="325647" name="Text Box 15">
            <a:extLst>
              <a:ext uri="{FF2B5EF4-FFF2-40B4-BE49-F238E27FC236}">
                <a16:creationId xmlns:a16="http://schemas.microsoft.com/office/drawing/2014/main" id="{ABCFB293-D414-DD41-8627-CB8764F2F6E1}"/>
              </a:ext>
            </a:extLst>
          </p:cNvPr>
          <p:cNvSpPr txBox="1">
            <a:spLocks noChangeArrowheads="1"/>
          </p:cNvSpPr>
          <p:nvPr/>
        </p:nvSpPr>
        <p:spPr bwMode="auto">
          <a:xfrm>
            <a:off x="5486400" y="2433638"/>
            <a:ext cx="14065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A" altLang="fr-FR" sz="1600">
                <a:latin typeface="Times New Roman" panose="02020603050405020304" pitchFamily="18" charset="0"/>
              </a:rPr>
              <a:t>Membrane </a:t>
            </a:r>
          </a:p>
          <a:p>
            <a:r>
              <a:rPr lang="fr-CA" altLang="fr-FR" sz="1600">
                <a:latin typeface="Times New Roman" panose="02020603050405020304" pitchFamily="18" charset="0"/>
              </a:rPr>
              <a:t>postsynaptique</a:t>
            </a:r>
          </a:p>
        </p:txBody>
      </p:sp>
      <p:sp>
        <p:nvSpPr>
          <p:cNvPr id="325648" name="Text Box 16">
            <a:extLst>
              <a:ext uri="{FF2B5EF4-FFF2-40B4-BE49-F238E27FC236}">
                <a16:creationId xmlns:a16="http://schemas.microsoft.com/office/drawing/2014/main" id="{96759E4D-E966-2AB3-0260-50D473D71D48}"/>
              </a:ext>
            </a:extLst>
          </p:cNvPr>
          <p:cNvSpPr txBox="1">
            <a:spLocks noChangeArrowheads="1"/>
          </p:cNvSpPr>
          <p:nvPr/>
        </p:nvSpPr>
        <p:spPr bwMode="auto">
          <a:xfrm>
            <a:off x="5486400" y="3119438"/>
            <a:ext cx="2743200"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Bef>
                <a:spcPct val="30000"/>
              </a:spcBef>
            </a:pPr>
            <a:r>
              <a:rPr lang="fr-CA" altLang="fr-FR" sz="1600">
                <a:latin typeface="Times New Roman" panose="02020603050405020304" pitchFamily="18" charset="0"/>
              </a:rPr>
              <a:t>Canal ionique </a:t>
            </a:r>
          </a:p>
          <a:p>
            <a:pPr>
              <a:lnSpc>
                <a:spcPct val="80000"/>
              </a:lnSpc>
              <a:spcBef>
                <a:spcPct val="30000"/>
              </a:spcBef>
            </a:pPr>
            <a:r>
              <a:rPr lang="fr-CA" altLang="fr-FR" sz="1600">
                <a:latin typeface="Times New Roman" panose="02020603050405020304" pitchFamily="18" charset="0"/>
              </a:rPr>
              <a:t>(protéine trans-membranaire)</a:t>
            </a:r>
          </a:p>
        </p:txBody>
      </p:sp>
      <p:sp>
        <p:nvSpPr>
          <p:cNvPr id="325649" name="Text Box 17">
            <a:extLst>
              <a:ext uri="{FF2B5EF4-FFF2-40B4-BE49-F238E27FC236}">
                <a16:creationId xmlns:a16="http://schemas.microsoft.com/office/drawing/2014/main" id="{98F33EB7-CC5F-6109-B072-52CCF4B3F34E}"/>
              </a:ext>
            </a:extLst>
          </p:cNvPr>
          <p:cNvSpPr txBox="1">
            <a:spLocks noChangeArrowheads="1"/>
          </p:cNvSpPr>
          <p:nvPr/>
        </p:nvSpPr>
        <p:spPr bwMode="auto">
          <a:xfrm>
            <a:off x="107950" y="692150"/>
            <a:ext cx="8424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u="sng"/>
              <a:t>La synapse chimique (entre deux neurones)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ext Box 2">
            <a:extLst>
              <a:ext uri="{FF2B5EF4-FFF2-40B4-BE49-F238E27FC236}">
                <a16:creationId xmlns:a16="http://schemas.microsoft.com/office/drawing/2014/main" id="{662A1170-F9A0-7600-11EF-73CF5CD26551}"/>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(6)</a:t>
            </a:r>
          </a:p>
        </p:txBody>
      </p:sp>
      <p:sp>
        <p:nvSpPr>
          <p:cNvPr id="326659" name="Text Box 3">
            <a:extLst>
              <a:ext uri="{FF2B5EF4-FFF2-40B4-BE49-F238E27FC236}">
                <a16:creationId xmlns:a16="http://schemas.microsoft.com/office/drawing/2014/main" id="{8FDCB354-1240-BEC2-41FD-A380CEEC7B9E}"/>
              </a:ext>
            </a:extLst>
          </p:cNvPr>
          <p:cNvSpPr txBox="1">
            <a:spLocks noChangeArrowheads="1"/>
          </p:cNvSpPr>
          <p:nvPr/>
        </p:nvSpPr>
        <p:spPr bwMode="auto">
          <a:xfrm>
            <a:off x="971550" y="620713"/>
            <a:ext cx="7345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Influx nerveux arrive au niveau du bouton synaptique du neurone pré-synaptique</a:t>
            </a:r>
          </a:p>
        </p:txBody>
      </p:sp>
      <p:sp>
        <p:nvSpPr>
          <p:cNvPr id="326660" name="Text Box 4">
            <a:extLst>
              <a:ext uri="{FF2B5EF4-FFF2-40B4-BE49-F238E27FC236}">
                <a16:creationId xmlns:a16="http://schemas.microsoft.com/office/drawing/2014/main" id="{78E75CAF-5D0A-D176-DF85-9EE7C033E71B}"/>
              </a:ext>
            </a:extLst>
          </p:cNvPr>
          <p:cNvSpPr txBox="1">
            <a:spLocks noChangeArrowheads="1"/>
          </p:cNvSpPr>
          <p:nvPr/>
        </p:nvSpPr>
        <p:spPr bwMode="auto">
          <a:xfrm>
            <a:off x="971550" y="1885950"/>
            <a:ext cx="7272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Dépolarisation de la membrane du bouton synaptique</a:t>
            </a:r>
          </a:p>
        </p:txBody>
      </p:sp>
      <p:sp>
        <p:nvSpPr>
          <p:cNvPr id="326661" name="Text Box 5">
            <a:extLst>
              <a:ext uri="{FF2B5EF4-FFF2-40B4-BE49-F238E27FC236}">
                <a16:creationId xmlns:a16="http://schemas.microsoft.com/office/drawing/2014/main" id="{72C85246-1746-06F3-675C-D6A9C18D14B1}"/>
              </a:ext>
            </a:extLst>
          </p:cNvPr>
          <p:cNvSpPr txBox="1">
            <a:spLocks noChangeArrowheads="1"/>
          </p:cNvSpPr>
          <p:nvPr/>
        </p:nvSpPr>
        <p:spPr bwMode="auto">
          <a:xfrm>
            <a:off x="971550" y="3111500"/>
            <a:ext cx="7272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Libération par exocytose du neurotransmetteur dans la fente synaptique</a:t>
            </a:r>
          </a:p>
        </p:txBody>
      </p:sp>
      <p:sp>
        <p:nvSpPr>
          <p:cNvPr id="326662" name="Text Box 6">
            <a:extLst>
              <a:ext uri="{FF2B5EF4-FFF2-40B4-BE49-F238E27FC236}">
                <a16:creationId xmlns:a16="http://schemas.microsoft.com/office/drawing/2014/main" id="{2AD5B644-B284-0623-D7F0-91BB4DE4E925}"/>
              </a:ext>
            </a:extLst>
          </p:cNvPr>
          <p:cNvSpPr txBox="1">
            <a:spLocks noChangeArrowheads="1"/>
          </p:cNvSpPr>
          <p:nvPr/>
        </p:nvSpPr>
        <p:spPr bwMode="auto">
          <a:xfrm>
            <a:off x="971550" y="4406900"/>
            <a:ext cx="7272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Le neurotransmetteur se fixe sur son récepteur (spécifique) sur le neurone post-synaptique</a:t>
            </a:r>
          </a:p>
        </p:txBody>
      </p:sp>
      <p:sp>
        <p:nvSpPr>
          <p:cNvPr id="326663" name="Text Box 7">
            <a:extLst>
              <a:ext uri="{FF2B5EF4-FFF2-40B4-BE49-F238E27FC236}">
                <a16:creationId xmlns:a16="http://schemas.microsoft.com/office/drawing/2014/main" id="{7CB28AFC-B6D3-F418-A488-45F72AF61D80}"/>
              </a:ext>
            </a:extLst>
          </p:cNvPr>
          <p:cNvSpPr txBox="1">
            <a:spLocks noChangeArrowheads="1"/>
          </p:cNvSpPr>
          <p:nvPr/>
        </p:nvSpPr>
        <p:spPr bwMode="auto">
          <a:xfrm>
            <a:off x="971550" y="5775325"/>
            <a:ext cx="72723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La fixation du neurotransmetteur provoque l’ouverture de canaux ioniques</a:t>
            </a:r>
          </a:p>
        </p:txBody>
      </p:sp>
      <p:sp>
        <p:nvSpPr>
          <p:cNvPr id="326664" name="AutoShape 8">
            <a:extLst>
              <a:ext uri="{FF2B5EF4-FFF2-40B4-BE49-F238E27FC236}">
                <a16:creationId xmlns:a16="http://schemas.microsoft.com/office/drawing/2014/main" id="{3A5A0E57-6CFC-6BF4-3144-1BEA766338A7}"/>
              </a:ext>
            </a:extLst>
          </p:cNvPr>
          <p:cNvSpPr>
            <a:spLocks noChangeArrowheads="1"/>
          </p:cNvSpPr>
          <p:nvPr/>
        </p:nvSpPr>
        <p:spPr bwMode="auto">
          <a:xfrm>
            <a:off x="4356100" y="1484313"/>
            <a:ext cx="503238" cy="431800"/>
          </a:xfrm>
          <a:prstGeom prst="downArrow">
            <a:avLst>
              <a:gd name="adj1" fmla="val 50000"/>
              <a:gd name="adj2" fmla="val 25000"/>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6665" name="AutoShape 9">
            <a:extLst>
              <a:ext uri="{FF2B5EF4-FFF2-40B4-BE49-F238E27FC236}">
                <a16:creationId xmlns:a16="http://schemas.microsoft.com/office/drawing/2014/main" id="{DD49DD75-6BCA-DCB1-0B29-24DBC43757E8}"/>
              </a:ext>
            </a:extLst>
          </p:cNvPr>
          <p:cNvSpPr>
            <a:spLocks noChangeArrowheads="1"/>
          </p:cNvSpPr>
          <p:nvPr/>
        </p:nvSpPr>
        <p:spPr bwMode="auto">
          <a:xfrm>
            <a:off x="4356100" y="2709863"/>
            <a:ext cx="503238" cy="431800"/>
          </a:xfrm>
          <a:prstGeom prst="downArrow">
            <a:avLst>
              <a:gd name="adj1" fmla="val 50000"/>
              <a:gd name="adj2" fmla="val 25000"/>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6666" name="AutoShape 10">
            <a:extLst>
              <a:ext uri="{FF2B5EF4-FFF2-40B4-BE49-F238E27FC236}">
                <a16:creationId xmlns:a16="http://schemas.microsoft.com/office/drawing/2014/main" id="{9A3B2276-BDBC-B53D-19F7-0E7846BECA12}"/>
              </a:ext>
            </a:extLst>
          </p:cNvPr>
          <p:cNvSpPr>
            <a:spLocks noChangeArrowheads="1"/>
          </p:cNvSpPr>
          <p:nvPr/>
        </p:nvSpPr>
        <p:spPr bwMode="auto">
          <a:xfrm>
            <a:off x="4356100" y="3933825"/>
            <a:ext cx="503238" cy="431800"/>
          </a:xfrm>
          <a:prstGeom prst="downArrow">
            <a:avLst>
              <a:gd name="adj1" fmla="val 50000"/>
              <a:gd name="adj2" fmla="val 25000"/>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6667" name="AutoShape 11">
            <a:extLst>
              <a:ext uri="{FF2B5EF4-FFF2-40B4-BE49-F238E27FC236}">
                <a16:creationId xmlns:a16="http://schemas.microsoft.com/office/drawing/2014/main" id="{A27237A5-DA85-4036-3007-30F23ADAC45B}"/>
              </a:ext>
            </a:extLst>
          </p:cNvPr>
          <p:cNvSpPr>
            <a:spLocks noChangeArrowheads="1"/>
          </p:cNvSpPr>
          <p:nvPr/>
        </p:nvSpPr>
        <p:spPr bwMode="auto">
          <a:xfrm>
            <a:off x="4356100" y="5302250"/>
            <a:ext cx="503238" cy="431800"/>
          </a:xfrm>
          <a:prstGeom prst="downArrow">
            <a:avLst>
              <a:gd name="adj1" fmla="val 50000"/>
              <a:gd name="adj2" fmla="val 25000"/>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AutoShape 2">
            <a:extLst>
              <a:ext uri="{FF2B5EF4-FFF2-40B4-BE49-F238E27FC236}">
                <a16:creationId xmlns:a16="http://schemas.microsoft.com/office/drawing/2014/main" id="{C53E12E6-56A4-7DE7-CADA-A39A1A5AD08C}"/>
              </a:ext>
            </a:extLst>
          </p:cNvPr>
          <p:cNvSpPr>
            <a:spLocks noChangeArrowheads="1"/>
          </p:cNvSpPr>
          <p:nvPr/>
        </p:nvSpPr>
        <p:spPr bwMode="auto">
          <a:xfrm>
            <a:off x="3276600" y="2924175"/>
            <a:ext cx="3168650" cy="576263"/>
          </a:xfrm>
          <a:prstGeom prst="cube">
            <a:avLst>
              <a:gd name="adj" fmla="val 25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83" name="AutoShape 3">
            <a:extLst>
              <a:ext uri="{FF2B5EF4-FFF2-40B4-BE49-F238E27FC236}">
                <a16:creationId xmlns:a16="http://schemas.microsoft.com/office/drawing/2014/main" id="{424AE773-E9BA-10E1-81F3-4451EE02B623}"/>
              </a:ext>
            </a:extLst>
          </p:cNvPr>
          <p:cNvSpPr>
            <a:spLocks noChangeArrowheads="1"/>
          </p:cNvSpPr>
          <p:nvPr/>
        </p:nvSpPr>
        <p:spPr bwMode="auto">
          <a:xfrm>
            <a:off x="3849688" y="333375"/>
            <a:ext cx="2162175" cy="2087563"/>
          </a:xfrm>
          <a:prstGeom prst="can">
            <a:avLst>
              <a:gd name="adj" fmla="val 25000"/>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84" name="AutoShape 4">
            <a:extLst>
              <a:ext uri="{FF2B5EF4-FFF2-40B4-BE49-F238E27FC236}">
                <a16:creationId xmlns:a16="http://schemas.microsoft.com/office/drawing/2014/main" id="{A260FD75-C5D9-854E-2F72-3D917C8E8B90}"/>
              </a:ext>
            </a:extLst>
          </p:cNvPr>
          <p:cNvSpPr>
            <a:spLocks noChangeArrowheads="1"/>
          </p:cNvSpPr>
          <p:nvPr/>
        </p:nvSpPr>
        <p:spPr bwMode="auto">
          <a:xfrm>
            <a:off x="1187450" y="5300663"/>
            <a:ext cx="7705725" cy="576262"/>
          </a:xfrm>
          <a:prstGeom prst="cube">
            <a:avLst>
              <a:gd name="adj" fmla="val 25000"/>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fr-FR" altLang="fr-FR" sz="2000"/>
              <a:t>Membrane post-synaptique</a:t>
            </a:r>
          </a:p>
        </p:txBody>
      </p:sp>
      <p:sp>
        <p:nvSpPr>
          <p:cNvPr id="327685" name="Oval 5">
            <a:extLst>
              <a:ext uri="{FF2B5EF4-FFF2-40B4-BE49-F238E27FC236}">
                <a16:creationId xmlns:a16="http://schemas.microsoft.com/office/drawing/2014/main" id="{85C19AE1-BCA7-F130-0183-7378F47C78BE}"/>
              </a:ext>
            </a:extLst>
          </p:cNvPr>
          <p:cNvSpPr>
            <a:spLocks noChangeArrowheads="1"/>
          </p:cNvSpPr>
          <p:nvPr/>
        </p:nvSpPr>
        <p:spPr bwMode="auto">
          <a:xfrm>
            <a:off x="3562350" y="2133600"/>
            <a:ext cx="2593975" cy="100806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86" name="Oval 6">
            <a:extLst>
              <a:ext uri="{FF2B5EF4-FFF2-40B4-BE49-F238E27FC236}">
                <a16:creationId xmlns:a16="http://schemas.microsoft.com/office/drawing/2014/main" id="{C9F69B45-BDFA-9970-77D5-D4878C16DB0E}"/>
              </a:ext>
            </a:extLst>
          </p:cNvPr>
          <p:cNvSpPr>
            <a:spLocks noChangeArrowheads="1"/>
          </p:cNvSpPr>
          <p:nvPr/>
        </p:nvSpPr>
        <p:spPr bwMode="auto">
          <a:xfrm>
            <a:off x="4643438" y="36449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87" name="Oval 7">
            <a:extLst>
              <a:ext uri="{FF2B5EF4-FFF2-40B4-BE49-F238E27FC236}">
                <a16:creationId xmlns:a16="http://schemas.microsoft.com/office/drawing/2014/main" id="{CA5CBA3A-78E5-9BDB-CFE8-05D13EF0BD31}"/>
              </a:ext>
            </a:extLst>
          </p:cNvPr>
          <p:cNvSpPr>
            <a:spLocks noChangeArrowheads="1"/>
          </p:cNvSpPr>
          <p:nvPr/>
        </p:nvSpPr>
        <p:spPr bwMode="auto">
          <a:xfrm>
            <a:off x="4211638" y="3573463"/>
            <a:ext cx="144462"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88" name="Oval 8">
            <a:extLst>
              <a:ext uri="{FF2B5EF4-FFF2-40B4-BE49-F238E27FC236}">
                <a16:creationId xmlns:a16="http://schemas.microsoft.com/office/drawing/2014/main" id="{2F8BC020-0410-BA8E-80EE-07BB4439E8C6}"/>
              </a:ext>
            </a:extLst>
          </p:cNvPr>
          <p:cNvSpPr>
            <a:spLocks noChangeArrowheads="1"/>
          </p:cNvSpPr>
          <p:nvPr/>
        </p:nvSpPr>
        <p:spPr bwMode="auto">
          <a:xfrm>
            <a:off x="4932363" y="37179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89" name="Oval 9">
            <a:extLst>
              <a:ext uri="{FF2B5EF4-FFF2-40B4-BE49-F238E27FC236}">
                <a16:creationId xmlns:a16="http://schemas.microsoft.com/office/drawing/2014/main" id="{6FA0218C-D7AB-615B-22C5-AD7FAC7B4A8F}"/>
              </a:ext>
            </a:extLst>
          </p:cNvPr>
          <p:cNvSpPr>
            <a:spLocks noChangeArrowheads="1"/>
          </p:cNvSpPr>
          <p:nvPr/>
        </p:nvSpPr>
        <p:spPr bwMode="auto">
          <a:xfrm>
            <a:off x="4356100" y="3933825"/>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27690" name="Group 10">
            <a:extLst>
              <a:ext uri="{FF2B5EF4-FFF2-40B4-BE49-F238E27FC236}">
                <a16:creationId xmlns:a16="http://schemas.microsoft.com/office/drawing/2014/main" id="{20432D17-58BB-C213-286E-5A9AE715FBA0}"/>
              </a:ext>
            </a:extLst>
          </p:cNvPr>
          <p:cNvGrpSpPr>
            <a:grpSpLocks/>
          </p:cNvGrpSpPr>
          <p:nvPr/>
        </p:nvGrpSpPr>
        <p:grpSpPr bwMode="auto">
          <a:xfrm>
            <a:off x="4068763" y="4652963"/>
            <a:ext cx="1006475" cy="1727200"/>
            <a:chOff x="2563" y="2931"/>
            <a:chExt cx="634" cy="1088"/>
          </a:xfrm>
        </p:grpSpPr>
        <p:grpSp>
          <p:nvGrpSpPr>
            <p:cNvPr id="327691" name="Group 11">
              <a:extLst>
                <a:ext uri="{FF2B5EF4-FFF2-40B4-BE49-F238E27FC236}">
                  <a16:creationId xmlns:a16="http://schemas.microsoft.com/office/drawing/2014/main" id="{010066A3-AAA2-C2FF-CF60-61908C9BDB1B}"/>
                </a:ext>
              </a:extLst>
            </p:cNvPr>
            <p:cNvGrpSpPr>
              <a:grpSpLocks/>
            </p:cNvGrpSpPr>
            <p:nvPr/>
          </p:nvGrpSpPr>
          <p:grpSpPr bwMode="auto">
            <a:xfrm>
              <a:off x="2653" y="2931"/>
              <a:ext cx="544" cy="1088"/>
              <a:chOff x="1520" y="1026"/>
              <a:chExt cx="726" cy="1452"/>
            </a:xfrm>
          </p:grpSpPr>
          <p:sp>
            <p:nvSpPr>
              <p:cNvPr id="327692" name="Oval 12">
                <a:extLst>
                  <a:ext uri="{FF2B5EF4-FFF2-40B4-BE49-F238E27FC236}">
                    <a16:creationId xmlns:a16="http://schemas.microsoft.com/office/drawing/2014/main" id="{405CF549-94BA-F103-7C3D-07A3FE3F426F}"/>
                  </a:ext>
                </a:extLst>
              </p:cNvPr>
              <p:cNvSpPr>
                <a:spLocks noChangeArrowheads="1"/>
              </p:cNvSpPr>
              <p:nvPr/>
            </p:nvSpPr>
            <p:spPr bwMode="auto">
              <a:xfrm>
                <a:off x="1565" y="1026"/>
                <a:ext cx="635" cy="1452"/>
              </a:xfrm>
              <a:prstGeom prst="ellipse">
                <a:avLst/>
              </a:prstGeom>
              <a:solidFill>
                <a:srgbClr val="00FF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93" name="AutoShape 13">
                <a:extLst>
                  <a:ext uri="{FF2B5EF4-FFF2-40B4-BE49-F238E27FC236}">
                    <a16:creationId xmlns:a16="http://schemas.microsoft.com/office/drawing/2014/main" id="{5FB54C61-27AC-FB0D-6305-B496637E9649}"/>
                  </a:ext>
                </a:extLst>
              </p:cNvPr>
              <p:cNvSpPr>
                <a:spLocks noChangeArrowheads="1"/>
              </p:cNvSpPr>
              <p:nvPr/>
            </p:nvSpPr>
            <p:spPr bwMode="auto">
              <a:xfrm>
                <a:off x="1520" y="1252"/>
                <a:ext cx="590"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94" name="AutoShape 14">
                <a:extLst>
                  <a:ext uri="{FF2B5EF4-FFF2-40B4-BE49-F238E27FC236}">
                    <a16:creationId xmlns:a16="http://schemas.microsoft.com/office/drawing/2014/main" id="{7A31EEEB-701B-34D9-4C40-1F93B00E9ABF}"/>
                  </a:ext>
                </a:extLst>
              </p:cNvPr>
              <p:cNvSpPr>
                <a:spLocks noChangeArrowheads="1"/>
              </p:cNvSpPr>
              <p:nvPr/>
            </p:nvSpPr>
            <p:spPr bwMode="auto">
              <a:xfrm flipH="1">
                <a:off x="1701" y="1252"/>
                <a:ext cx="545"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27695" name="AutoShape 15">
              <a:extLst>
                <a:ext uri="{FF2B5EF4-FFF2-40B4-BE49-F238E27FC236}">
                  <a16:creationId xmlns:a16="http://schemas.microsoft.com/office/drawing/2014/main" id="{E6AA45B7-2DAA-4C74-87B3-2B11078F93A0}"/>
                </a:ext>
              </a:extLst>
            </p:cNvPr>
            <p:cNvSpPr>
              <a:spLocks noChangeArrowheads="1"/>
            </p:cNvSpPr>
            <p:nvPr/>
          </p:nvSpPr>
          <p:spPr bwMode="auto">
            <a:xfrm rot="12701252">
              <a:off x="2563" y="2931"/>
              <a:ext cx="181" cy="318"/>
            </a:xfrm>
            <a:prstGeom prst="moon">
              <a:avLst>
                <a:gd name="adj" fmla="val 50000"/>
              </a:avLst>
            </a:prstGeom>
            <a:solidFill>
              <a:srgbClr val="FF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27696" name="Group 16">
            <a:extLst>
              <a:ext uri="{FF2B5EF4-FFF2-40B4-BE49-F238E27FC236}">
                <a16:creationId xmlns:a16="http://schemas.microsoft.com/office/drawing/2014/main" id="{03DC0187-833E-27B6-9FBA-F96E157BAD3D}"/>
              </a:ext>
            </a:extLst>
          </p:cNvPr>
          <p:cNvGrpSpPr>
            <a:grpSpLocks/>
          </p:cNvGrpSpPr>
          <p:nvPr/>
        </p:nvGrpSpPr>
        <p:grpSpPr bwMode="auto">
          <a:xfrm>
            <a:off x="4067175" y="4652963"/>
            <a:ext cx="1030288" cy="1728787"/>
            <a:chOff x="2548" y="2931"/>
            <a:chExt cx="649" cy="1089"/>
          </a:xfrm>
        </p:grpSpPr>
        <p:grpSp>
          <p:nvGrpSpPr>
            <p:cNvPr id="327697" name="Group 17">
              <a:extLst>
                <a:ext uri="{FF2B5EF4-FFF2-40B4-BE49-F238E27FC236}">
                  <a16:creationId xmlns:a16="http://schemas.microsoft.com/office/drawing/2014/main" id="{7C3C4CF5-87C9-974B-85D7-D03255D7C51C}"/>
                </a:ext>
              </a:extLst>
            </p:cNvPr>
            <p:cNvGrpSpPr>
              <a:grpSpLocks/>
            </p:cNvGrpSpPr>
            <p:nvPr/>
          </p:nvGrpSpPr>
          <p:grpSpPr bwMode="auto">
            <a:xfrm>
              <a:off x="2657" y="2931"/>
              <a:ext cx="540" cy="1089"/>
              <a:chOff x="3515" y="1026"/>
              <a:chExt cx="726" cy="1452"/>
            </a:xfrm>
          </p:grpSpPr>
          <p:sp>
            <p:nvSpPr>
              <p:cNvPr id="327698" name="Oval 18">
                <a:extLst>
                  <a:ext uri="{FF2B5EF4-FFF2-40B4-BE49-F238E27FC236}">
                    <a16:creationId xmlns:a16="http://schemas.microsoft.com/office/drawing/2014/main" id="{BB0A9B74-A374-19BF-496C-A235D83CA0DC}"/>
                  </a:ext>
                </a:extLst>
              </p:cNvPr>
              <p:cNvSpPr>
                <a:spLocks noChangeArrowheads="1"/>
              </p:cNvSpPr>
              <p:nvPr/>
            </p:nvSpPr>
            <p:spPr bwMode="auto">
              <a:xfrm>
                <a:off x="3560" y="1026"/>
                <a:ext cx="635" cy="1452"/>
              </a:xfrm>
              <a:prstGeom prst="ellipse">
                <a:avLst/>
              </a:prstGeom>
              <a:solidFill>
                <a:srgbClr val="00FF00"/>
              </a:solidFill>
              <a:ln w="381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699" name="AutoShape 19">
                <a:extLst>
                  <a:ext uri="{FF2B5EF4-FFF2-40B4-BE49-F238E27FC236}">
                    <a16:creationId xmlns:a16="http://schemas.microsoft.com/office/drawing/2014/main" id="{7D703C40-B47D-800C-CF1D-F7B06A1849F1}"/>
                  </a:ext>
                </a:extLst>
              </p:cNvPr>
              <p:cNvSpPr>
                <a:spLocks noChangeArrowheads="1"/>
              </p:cNvSpPr>
              <p:nvPr/>
            </p:nvSpPr>
            <p:spPr bwMode="auto">
              <a:xfrm>
                <a:off x="3515" y="1252"/>
                <a:ext cx="318"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0" name="AutoShape 20">
                <a:extLst>
                  <a:ext uri="{FF2B5EF4-FFF2-40B4-BE49-F238E27FC236}">
                    <a16:creationId xmlns:a16="http://schemas.microsoft.com/office/drawing/2014/main" id="{5C2BC005-A567-880C-6647-71B153A7C397}"/>
                  </a:ext>
                </a:extLst>
              </p:cNvPr>
              <p:cNvSpPr>
                <a:spLocks noChangeArrowheads="1"/>
              </p:cNvSpPr>
              <p:nvPr/>
            </p:nvSpPr>
            <p:spPr bwMode="auto">
              <a:xfrm flipH="1">
                <a:off x="3923" y="1252"/>
                <a:ext cx="318" cy="1044"/>
              </a:xfrm>
              <a:prstGeom prst="moon">
                <a:avLst>
                  <a:gd name="adj" fmla="val 50000"/>
                </a:avLst>
              </a:prstGeom>
              <a:solidFill>
                <a:srgbClr val="FF00FF"/>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27701" name="AutoShape 21">
              <a:extLst>
                <a:ext uri="{FF2B5EF4-FFF2-40B4-BE49-F238E27FC236}">
                  <a16:creationId xmlns:a16="http://schemas.microsoft.com/office/drawing/2014/main" id="{7347B5EB-65D9-C560-ABBB-DDAC1FBFEEF0}"/>
                </a:ext>
              </a:extLst>
            </p:cNvPr>
            <p:cNvSpPr>
              <a:spLocks noChangeArrowheads="1"/>
            </p:cNvSpPr>
            <p:nvPr/>
          </p:nvSpPr>
          <p:spPr bwMode="auto">
            <a:xfrm rot="12701252">
              <a:off x="2548" y="2931"/>
              <a:ext cx="196" cy="318"/>
            </a:xfrm>
            <a:prstGeom prst="moon">
              <a:avLst>
                <a:gd name="adj" fmla="val 50000"/>
              </a:avLst>
            </a:prstGeom>
            <a:solidFill>
              <a:srgbClr val="FF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327702" name="Oval 22">
            <a:extLst>
              <a:ext uri="{FF2B5EF4-FFF2-40B4-BE49-F238E27FC236}">
                <a16:creationId xmlns:a16="http://schemas.microsoft.com/office/drawing/2014/main" id="{E9182274-E9BB-9FC4-70BB-70B2597D89EE}"/>
              </a:ext>
            </a:extLst>
          </p:cNvPr>
          <p:cNvSpPr>
            <a:spLocks noChangeArrowheads="1"/>
          </p:cNvSpPr>
          <p:nvPr/>
        </p:nvSpPr>
        <p:spPr bwMode="auto">
          <a:xfrm>
            <a:off x="4140200" y="47244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3" name="Oval 23">
            <a:extLst>
              <a:ext uri="{FF2B5EF4-FFF2-40B4-BE49-F238E27FC236}">
                <a16:creationId xmlns:a16="http://schemas.microsoft.com/office/drawing/2014/main" id="{BC8F32B1-58D2-33D4-1CEE-CC7605D4DCF0}"/>
              </a:ext>
            </a:extLst>
          </p:cNvPr>
          <p:cNvSpPr>
            <a:spLocks noChangeArrowheads="1"/>
          </p:cNvSpPr>
          <p:nvPr/>
        </p:nvSpPr>
        <p:spPr bwMode="auto">
          <a:xfrm>
            <a:off x="4859338" y="4076700"/>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4" name="Oval 24">
            <a:extLst>
              <a:ext uri="{FF2B5EF4-FFF2-40B4-BE49-F238E27FC236}">
                <a16:creationId xmlns:a16="http://schemas.microsoft.com/office/drawing/2014/main" id="{9C0D0AC7-C2DA-257B-A9AD-72A26E88E50A}"/>
              </a:ext>
            </a:extLst>
          </p:cNvPr>
          <p:cNvSpPr>
            <a:spLocks noChangeArrowheads="1"/>
          </p:cNvSpPr>
          <p:nvPr/>
        </p:nvSpPr>
        <p:spPr bwMode="auto">
          <a:xfrm>
            <a:off x="4356100" y="42926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5" name="Rectangle 25">
            <a:extLst>
              <a:ext uri="{FF2B5EF4-FFF2-40B4-BE49-F238E27FC236}">
                <a16:creationId xmlns:a16="http://schemas.microsoft.com/office/drawing/2014/main" id="{25427A13-C429-6F06-7302-290CF65B5355}"/>
              </a:ext>
            </a:extLst>
          </p:cNvPr>
          <p:cNvSpPr>
            <a:spLocks noChangeArrowheads="1"/>
          </p:cNvSpPr>
          <p:nvPr/>
        </p:nvSpPr>
        <p:spPr bwMode="auto">
          <a:xfrm>
            <a:off x="5219700" y="4221163"/>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6" name="Rectangle 26">
            <a:extLst>
              <a:ext uri="{FF2B5EF4-FFF2-40B4-BE49-F238E27FC236}">
                <a16:creationId xmlns:a16="http://schemas.microsoft.com/office/drawing/2014/main" id="{1629FDF5-03DD-5ECE-2D12-C6B532D69ACB}"/>
              </a:ext>
            </a:extLst>
          </p:cNvPr>
          <p:cNvSpPr>
            <a:spLocks noChangeArrowheads="1"/>
          </p:cNvSpPr>
          <p:nvPr/>
        </p:nvSpPr>
        <p:spPr bwMode="auto">
          <a:xfrm>
            <a:off x="5003800" y="4437063"/>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7" name="Rectangle 27">
            <a:extLst>
              <a:ext uri="{FF2B5EF4-FFF2-40B4-BE49-F238E27FC236}">
                <a16:creationId xmlns:a16="http://schemas.microsoft.com/office/drawing/2014/main" id="{75678BD1-17EA-EDEB-E953-65404052318B}"/>
              </a:ext>
            </a:extLst>
          </p:cNvPr>
          <p:cNvSpPr>
            <a:spLocks noChangeArrowheads="1"/>
          </p:cNvSpPr>
          <p:nvPr/>
        </p:nvSpPr>
        <p:spPr bwMode="auto">
          <a:xfrm>
            <a:off x="4716463" y="4652963"/>
            <a:ext cx="144462"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8" name="Rectangle 28">
            <a:extLst>
              <a:ext uri="{FF2B5EF4-FFF2-40B4-BE49-F238E27FC236}">
                <a16:creationId xmlns:a16="http://schemas.microsoft.com/office/drawing/2014/main" id="{5F3D4633-164C-D05F-5555-29CBA62D53DA}"/>
              </a:ext>
            </a:extLst>
          </p:cNvPr>
          <p:cNvSpPr>
            <a:spLocks noChangeArrowheads="1"/>
          </p:cNvSpPr>
          <p:nvPr/>
        </p:nvSpPr>
        <p:spPr bwMode="auto">
          <a:xfrm>
            <a:off x="4572000" y="50133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09" name="Rectangle 29">
            <a:extLst>
              <a:ext uri="{FF2B5EF4-FFF2-40B4-BE49-F238E27FC236}">
                <a16:creationId xmlns:a16="http://schemas.microsoft.com/office/drawing/2014/main" id="{C121ED4A-DFED-8717-6CC9-490693591A16}"/>
              </a:ext>
            </a:extLst>
          </p:cNvPr>
          <p:cNvSpPr>
            <a:spLocks noChangeArrowheads="1"/>
          </p:cNvSpPr>
          <p:nvPr/>
        </p:nvSpPr>
        <p:spPr bwMode="auto">
          <a:xfrm>
            <a:off x="4716463" y="52292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0" name="Rectangle 30">
            <a:extLst>
              <a:ext uri="{FF2B5EF4-FFF2-40B4-BE49-F238E27FC236}">
                <a16:creationId xmlns:a16="http://schemas.microsoft.com/office/drawing/2014/main" id="{7F61DCE2-4E8F-AF3C-FECB-8E5BF86B720D}"/>
              </a:ext>
            </a:extLst>
          </p:cNvPr>
          <p:cNvSpPr>
            <a:spLocks noChangeArrowheads="1"/>
          </p:cNvSpPr>
          <p:nvPr/>
        </p:nvSpPr>
        <p:spPr bwMode="auto">
          <a:xfrm>
            <a:off x="4500563" y="54451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1" name="Rectangle 31">
            <a:extLst>
              <a:ext uri="{FF2B5EF4-FFF2-40B4-BE49-F238E27FC236}">
                <a16:creationId xmlns:a16="http://schemas.microsoft.com/office/drawing/2014/main" id="{B4063C94-DC00-F666-B3EF-E68781A87301}"/>
              </a:ext>
            </a:extLst>
          </p:cNvPr>
          <p:cNvSpPr>
            <a:spLocks noChangeArrowheads="1"/>
          </p:cNvSpPr>
          <p:nvPr/>
        </p:nvSpPr>
        <p:spPr bwMode="auto">
          <a:xfrm>
            <a:off x="4716463" y="56610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2" name="Rectangle 32">
            <a:extLst>
              <a:ext uri="{FF2B5EF4-FFF2-40B4-BE49-F238E27FC236}">
                <a16:creationId xmlns:a16="http://schemas.microsoft.com/office/drawing/2014/main" id="{6A221AFC-7B4D-875C-F084-4A79686D8E24}"/>
              </a:ext>
            </a:extLst>
          </p:cNvPr>
          <p:cNvSpPr>
            <a:spLocks noChangeArrowheads="1"/>
          </p:cNvSpPr>
          <p:nvPr/>
        </p:nvSpPr>
        <p:spPr bwMode="auto">
          <a:xfrm>
            <a:off x="4572000" y="58769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3" name="Rectangle 33">
            <a:extLst>
              <a:ext uri="{FF2B5EF4-FFF2-40B4-BE49-F238E27FC236}">
                <a16:creationId xmlns:a16="http://schemas.microsoft.com/office/drawing/2014/main" id="{FBE42D7D-2400-0213-6F10-0ACD2686D02D}"/>
              </a:ext>
            </a:extLst>
          </p:cNvPr>
          <p:cNvSpPr>
            <a:spLocks noChangeArrowheads="1"/>
          </p:cNvSpPr>
          <p:nvPr/>
        </p:nvSpPr>
        <p:spPr bwMode="auto">
          <a:xfrm>
            <a:off x="4572000" y="6453188"/>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4" name="Rectangle 34">
            <a:extLst>
              <a:ext uri="{FF2B5EF4-FFF2-40B4-BE49-F238E27FC236}">
                <a16:creationId xmlns:a16="http://schemas.microsoft.com/office/drawing/2014/main" id="{47770465-1380-21A3-9AE2-7452CDEE285C}"/>
              </a:ext>
            </a:extLst>
          </p:cNvPr>
          <p:cNvSpPr>
            <a:spLocks noChangeArrowheads="1"/>
          </p:cNvSpPr>
          <p:nvPr/>
        </p:nvSpPr>
        <p:spPr bwMode="auto">
          <a:xfrm>
            <a:off x="4787900" y="6669088"/>
            <a:ext cx="144463" cy="1444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5" name="Rectangle 35">
            <a:extLst>
              <a:ext uri="{FF2B5EF4-FFF2-40B4-BE49-F238E27FC236}">
                <a16:creationId xmlns:a16="http://schemas.microsoft.com/office/drawing/2014/main" id="{F9EFF534-973A-2A71-2753-74095D2EECB1}"/>
              </a:ext>
            </a:extLst>
          </p:cNvPr>
          <p:cNvSpPr>
            <a:spLocks noChangeArrowheads="1"/>
          </p:cNvSpPr>
          <p:nvPr/>
        </p:nvSpPr>
        <p:spPr bwMode="auto">
          <a:xfrm>
            <a:off x="5364163" y="4508500"/>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6" name="Rectangle 36">
            <a:extLst>
              <a:ext uri="{FF2B5EF4-FFF2-40B4-BE49-F238E27FC236}">
                <a16:creationId xmlns:a16="http://schemas.microsoft.com/office/drawing/2014/main" id="{5096CD34-175F-3E8E-A10B-967370B608E9}"/>
              </a:ext>
            </a:extLst>
          </p:cNvPr>
          <p:cNvSpPr>
            <a:spLocks noChangeArrowheads="1"/>
          </p:cNvSpPr>
          <p:nvPr/>
        </p:nvSpPr>
        <p:spPr bwMode="auto">
          <a:xfrm>
            <a:off x="5148263" y="4724400"/>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7" name="Rectangle 37">
            <a:extLst>
              <a:ext uri="{FF2B5EF4-FFF2-40B4-BE49-F238E27FC236}">
                <a16:creationId xmlns:a16="http://schemas.microsoft.com/office/drawing/2014/main" id="{5B063E9B-3057-C3A0-820C-D16441B25C5C}"/>
              </a:ext>
            </a:extLst>
          </p:cNvPr>
          <p:cNvSpPr>
            <a:spLocks noChangeArrowheads="1"/>
          </p:cNvSpPr>
          <p:nvPr/>
        </p:nvSpPr>
        <p:spPr bwMode="auto">
          <a:xfrm>
            <a:off x="4643438" y="4365625"/>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18" name="Rectangle 38">
            <a:extLst>
              <a:ext uri="{FF2B5EF4-FFF2-40B4-BE49-F238E27FC236}">
                <a16:creationId xmlns:a16="http://schemas.microsoft.com/office/drawing/2014/main" id="{695BE4BC-CBB1-0FBB-BF7C-32EA83AE684B}"/>
              </a:ext>
            </a:extLst>
          </p:cNvPr>
          <p:cNvSpPr>
            <a:spLocks noChangeArrowheads="1"/>
          </p:cNvSpPr>
          <p:nvPr/>
        </p:nvSpPr>
        <p:spPr bwMode="auto">
          <a:xfrm>
            <a:off x="5580063" y="4292600"/>
            <a:ext cx="144462"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27719" name="Group 39">
            <a:extLst>
              <a:ext uri="{FF2B5EF4-FFF2-40B4-BE49-F238E27FC236}">
                <a16:creationId xmlns:a16="http://schemas.microsoft.com/office/drawing/2014/main" id="{6339E179-F031-F870-6683-AE3A14A65124}"/>
              </a:ext>
            </a:extLst>
          </p:cNvPr>
          <p:cNvGrpSpPr>
            <a:grpSpLocks/>
          </p:cNvGrpSpPr>
          <p:nvPr/>
        </p:nvGrpSpPr>
        <p:grpSpPr bwMode="auto">
          <a:xfrm>
            <a:off x="3851275" y="2493963"/>
            <a:ext cx="936625" cy="503237"/>
            <a:chOff x="2426" y="1570"/>
            <a:chExt cx="590" cy="317"/>
          </a:xfrm>
        </p:grpSpPr>
        <p:sp>
          <p:nvSpPr>
            <p:cNvPr id="327720" name="Oval 40">
              <a:extLst>
                <a:ext uri="{FF2B5EF4-FFF2-40B4-BE49-F238E27FC236}">
                  <a16:creationId xmlns:a16="http://schemas.microsoft.com/office/drawing/2014/main" id="{36EB4761-70F7-1B1C-217F-CD8312C7E3B1}"/>
                </a:ext>
              </a:extLst>
            </p:cNvPr>
            <p:cNvSpPr>
              <a:spLocks noChangeArrowheads="1"/>
            </p:cNvSpPr>
            <p:nvPr/>
          </p:nvSpPr>
          <p:spPr bwMode="auto">
            <a:xfrm>
              <a:off x="2880" y="175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21" name="Oval 41">
              <a:extLst>
                <a:ext uri="{FF2B5EF4-FFF2-40B4-BE49-F238E27FC236}">
                  <a16:creationId xmlns:a16="http://schemas.microsoft.com/office/drawing/2014/main" id="{88A17F9B-CF1D-574C-C1A4-B38DCF104679}"/>
                </a:ext>
              </a:extLst>
            </p:cNvPr>
            <p:cNvSpPr>
              <a:spLocks noChangeArrowheads="1"/>
            </p:cNvSpPr>
            <p:nvPr/>
          </p:nvSpPr>
          <p:spPr bwMode="auto">
            <a:xfrm>
              <a:off x="2426" y="1570"/>
              <a:ext cx="590" cy="317"/>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22" name="Oval 42">
              <a:extLst>
                <a:ext uri="{FF2B5EF4-FFF2-40B4-BE49-F238E27FC236}">
                  <a16:creationId xmlns:a16="http://schemas.microsoft.com/office/drawing/2014/main" id="{AACE74E1-B8BA-9F47-E0D4-D5D0FC038C7A}"/>
                </a:ext>
              </a:extLst>
            </p:cNvPr>
            <p:cNvSpPr>
              <a:spLocks noChangeArrowheads="1"/>
            </p:cNvSpPr>
            <p:nvPr/>
          </p:nvSpPr>
          <p:spPr bwMode="auto">
            <a:xfrm>
              <a:off x="2472" y="1706"/>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23" name="Oval 43">
              <a:extLst>
                <a:ext uri="{FF2B5EF4-FFF2-40B4-BE49-F238E27FC236}">
                  <a16:creationId xmlns:a16="http://schemas.microsoft.com/office/drawing/2014/main" id="{DEB23532-9032-616C-31CA-54A9405CA994}"/>
                </a:ext>
              </a:extLst>
            </p:cNvPr>
            <p:cNvSpPr>
              <a:spLocks noChangeArrowheads="1"/>
            </p:cNvSpPr>
            <p:nvPr/>
          </p:nvSpPr>
          <p:spPr bwMode="auto">
            <a:xfrm>
              <a:off x="2471" y="1615"/>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24" name="Oval 44">
              <a:extLst>
                <a:ext uri="{FF2B5EF4-FFF2-40B4-BE49-F238E27FC236}">
                  <a16:creationId xmlns:a16="http://schemas.microsoft.com/office/drawing/2014/main" id="{3BD2173E-B0D1-7CF2-2BFB-CEA5E0873B2E}"/>
                </a:ext>
              </a:extLst>
            </p:cNvPr>
            <p:cNvSpPr>
              <a:spLocks noChangeArrowheads="1"/>
            </p:cNvSpPr>
            <p:nvPr/>
          </p:nvSpPr>
          <p:spPr bwMode="auto">
            <a:xfrm>
              <a:off x="2607" y="175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25" name="Oval 45">
              <a:extLst>
                <a:ext uri="{FF2B5EF4-FFF2-40B4-BE49-F238E27FC236}">
                  <a16:creationId xmlns:a16="http://schemas.microsoft.com/office/drawing/2014/main" id="{80E4ABBA-A233-BA53-8E18-66427539E3D7}"/>
                </a:ext>
              </a:extLst>
            </p:cNvPr>
            <p:cNvSpPr>
              <a:spLocks noChangeArrowheads="1"/>
            </p:cNvSpPr>
            <p:nvPr/>
          </p:nvSpPr>
          <p:spPr bwMode="auto">
            <a:xfrm>
              <a:off x="2834" y="1660"/>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26" name="Oval 46">
              <a:extLst>
                <a:ext uri="{FF2B5EF4-FFF2-40B4-BE49-F238E27FC236}">
                  <a16:creationId xmlns:a16="http://schemas.microsoft.com/office/drawing/2014/main" id="{414B7260-D6E8-32A5-71E6-55934DE5DA90}"/>
                </a:ext>
              </a:extLst>
            </p:cNvPr>
            <p:cNvSpPr>
              <a:spLocks noChangeArrowheads="1"/>
            </p:cNvSpPr>
            <p:nvPr/>
          </p:nvSpPr>
          <p:spPr bwMode="auto">
            <a:xfrm>
              <a:off x="2744" y="1615"/>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27727" name="Group 47">
            <a:extLst>
              <a:ext uri="{FF2B5EF4-FFF2-40B4-BE49-F238E27FC236}">
                <a16:creationId xmlns:a16="http://schemas.microsoft.com/office/drawing/2014/main" id="{9ACFC2F9-2A22-190E-A8DB-953E84308D9A}"/>
              </a:ext>
            </a:extLst>
          </p:cNvPr>
          <p:cNvGrpSpPr>
            <a:grpSpLocks/>
          </p:cNvGrpSpPr>
          <p:nvPr/>
        </p:nvGrpSpPr>
        <p:grpSpPr bwMode="auto">
          <a:xfrm>
            <a:off x="5076825" y="2565400"/>
            <a:ext cx="647700" cy="358775"/>
            <a:chOff x="3198" y="1616"/>
            <a:chExt cx="408" cy="226"/>
          </a:xfrm>
        </p:grpSpPr>
        <p:sp>
          <p:nvSpPr>
            <p:cNvPr id="327728" name="Oval 48">
              <a:extLst>
                <a:ext uri="{FF2B5EF4-FFF2-40B4-BE49-F238E27FC236}">
                  <a16:creationId xmlns:a16="http://schemas.microsoft.com/office/drawing/2014/main" id="{FB6855D6-4F5A-41ED-A221-1C68491BB03F}"/>
                </a:ext>
              </a:extLst>
            </p:cNvPr>
            <p:cNvSpPr>
              <a:spLocks noChangeArrowheads="1"/>
            </p:cNvSpPr>
            <p:nvPr/>
          </p:nvSpPr>
          <p:spPr bwMode="auto">
            <a:xfrm>
              <a:off x="3536" y="1732"/>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29" name="Oval 49">
              <a:extLst>
                <a:ext uri="{FF2B5EF4-FFF2-40B4-BE49-F238E27FC236}">
                  <a16:creationId xmlns:a16="http://schemas.microsoft.com/office/drawing/2014/main" id="{D0AA2194-C64A-F292-D7C9-8A05A2D84C2B}"/>
                </a:ext>
              </a:extLst>
            </p:cNvPr>
            <p:cNvSpPr>
              <a:spLocks noChangeArrowheads="1"/>
            </p:cNvSpPr>
            <p:nvPr/>
          </p:nvSpPr>
          <p:spPr bwMode="auto">
            <a:xfrm>
              <a:off x="3198" y="1616"/>
              <a:ext cx="408" cy="226"/>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30" name="Oval 50">
              <a:extLst>
                <a:ext uri="{FF2B5EF4-FFF2-40B4-BE49-F238E27FC236}">
                  <a16:creationId xmlns:a16="http://schemas.microsoft.com/office/drawing/2014/main" id="{87008F29-0B01-DF7A-F284-09DFABC99B82}"/>
                </a:ext>
              </a:extLst>
            </p:cNvPr>
            <p:cNvSpPr>
              <a:spLocks noChangeArrowheads="1"/>
            </p:cNvSpPr>
            <p:nvPr/>
          </p:nvSpPr>
          <p:spPr bwMode="auto">
            <a:xfrm>
              <a:off x="3470" y="1752"/>
              <a:ext cx="63"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31" name="Oval 51">
              <a:extLst>
                <a:ext uri="{FF2B5EF4-FFF2-40B4-BE49-F238E27FC236}">
                  <a16:creationId xmlns:a16="http://schemas.microsoft.com/office/drawing/2014/main" id="{C52B4F30-308F-2665-29B9-DE2F64A02868}"/>
                </a:ext>
              </a:extLst>
            </p:cNvPr>
            <p:cNvSpPr>
              <a:spLocks noChangeArrowheads="1"/>
            </p:cNvSpPr>
            <p:nvPr/>
          </p:nvSpPr>
          <p:spPr bwMode="auto">
            <a:xfrm>
              <a:off x="3334" y="1706"/>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32" name="Oval 52">
              <a:extLst>
                <a:ext uri="{FF2B5EF4-FFF2-40B4-BE49-F238E27FC236}">
                  <a16:creationId xmlns:a16="http://schemas.microsoft.com/office/drawing/2014/main" id="{9EEFE71C-485B-A703-4443-4AA6FA41CBC4}"/>
                </a:ext>
              </a:extLst>
            </p:cNvPr>
            <p:cNvSpPr>
              <a:spLocks noChangeArrowheads="1"/>
            </p:cNvSpPr>
            <p:nvPr/>
          </p:nvSpPr>
          <p:spPr bwMode="auto">
            <a:xfrm>
              <a:off x="3263" y="1732"/>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33" name="Oval 53">
              <a:extLst>
                <a:ext uri="{FF2B5EF4-FFF2-40B4-BE49-F238E27FC236}">
                  <a16:creationId xmlns:a16="http://schemas.microsoft.com/office/drawing/2014/main" id="{C097AB21-FA77-2B5E-2F1A-0023323C318C}"/>
                </a:ext>
              </a:extLst>
            </p:cNvPr>
            <p:cNvSpPr>
              <a:spLocks noChangeArrowheads="1"/>
            </p:cNvSpPr>
            <p:nvPr/>
          </p:nvSpPr>
          <p:spPr bwMode="auto">
            <a:xfrm>
              <a:off x="3490" y="1641"/>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34" name="Oval 54">
              <a:extLst>
                <a:ext uri="{FF2B5EF4-FFF2-40B4-BE49-F238E27FC236}">
                  <a16:creationId xmlns:a16="http://schemas.microsoft.com/office/drawing/2014/main" id="{A0270CD6-8555-89D9-F770-007418C7105D}"/>
                </a:ext>
              </a:extLst>
            </p:cNvPr>
            <p:cNvSpPr>
              <a:spLocks noChangeArrowheads="1"/>
            </p:cNvSpPr>
            <p:nvPr/>
          </p:nvSpPr>
          <p:spPr bwMode="auto">
            <a:xfrm>
              <a:off x="3243" y="1661"/>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27735" name="Group 55">
            <a:extLst>
              <a:ext uri="{FF2B5EF4-FFF2-40B4-BE49-F238E27FC236}">
                <a16:creationId xmlns:a16="http://schemas.microsoft.com/office/drawing/2014/main" id="{F8344B6E-9498-B4FC-46EB-6EB8675CD355}"/>
              </a:ext>
            </a:extLst>
          </p:cNvPr>
          <p:cNvGrpSpPr>
            <a:grpSpLocks/>
          </p:cNvGrpSpPr>
          <p:nvPr/>
        </p:nvGrpSpPr>
        <p:grpSpPr bwMode="auto">
          <a:xfrm>
            <a:off x="4427538" y="3141663"/>
            <a:ext cx="647700" cy="358775"/>
            <a:chOff x="2835" y="1979"/>
            <a:chExt cx="408" cy="226"/>
          </a:xfrm>
        </p:grpSpPr>
        <p:sp>
          <p:nvSpPr>
            <p:cNvPr id="327736" name="Oval 56">
              <a:extLst>
                <a:ext uri="{FF2B5EF4-FFF2-40B4-BE49-F238E27FC236}">
                  <a16:creationId xmlns:a16="http://schemas.microsoft.com/office/drawing/2014/main" id="{9DC18E32-4725-99AD-0B42-7C437EBBBC68}"/>
                </a:ext>
              </a:extLst>
            </p:cNvPr>
            <p:cNvSpPr>
              <a:spLocks noChangeArrowheads="1"/>
            </p:cNvSpPr>
            <p:nvPr/>
          </p:nvSpPr>
          <p:spPr bwMode="auto">
            <a:xfrm>
              <a:off x="2835" y="1979"/>
              <a:ext cx="408" cy="226"/>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27737" name="Group 57">
              <a:extLst>
                <a:ext uri="{FF2B5EF4-FFF2-40B4-BE49-F238E27FC236}">
                  <a16:creationId xmlns:a16="http://schemas.microsoft.com/office/drawing/2014/main" id="{B4BAEEFC-7EC6-94FA-37E4-C047861F5123}"/>
                </a:ext>
              </a:extLst>
            </p:cNvPr>
            <p:cNvGrpSpPr>
              <a:grpSpLocks/>
            </p:cNvGrpSpPr>
            <p:nvPr/>
          </p:nvGrpSpPr>
          <p:grpSpPr bwMode="auto">
            <a:xfrm>
              <a:off x="2880" y="2024"/>
              <a:ext cx="356" cy="175"/>
              <a:chOff x="2880" y="2004"/>
              <a:chExt cx="356" cy="175"/>
            </a:xfrm>
          </p:grpSpPr>
          <p:sp>
            <p:nvSpPr>
              <p:cNvPr id="327738" name="Oval 58">
                <a:extLst>
                  <a:ext uri="{FF2B5EF4-FFF2-40B4-BE49-F238E27FC236}">
                    <a16:creationId xmlns:a16="http://schemas.microsoft.com/office/drawing/2014/main" id="{06FEEF66-0E3B-49F5-7FF6-B67CCCEE524F}"/>
                  </a:ext>
                </a:extLst>
              </p:cNvPr>
              <p:cNvSpPr>
                <a:spLocks noChangeArrowheads="1"/>
              </p:cNvSpPr>
              <p:nvPr/>
            </p:nvSpPr>
            <p:spPr bwMode="auto">
              <a:xfrm>
                <a:off x="3173" y="2095"/>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39" name="Oval 59">
                <a:extLst>
                  <a:ext uri="{FF2B5EF4-FFF2-40B4-BE49-F238E27FC236}">
                    <a16:creationId xmlns:a16="http://schemas.microsoft.com/office/drawing/2014/main" id="{704E61EE-FC3C-921A-6562-53A670DC3E5B}"/>
                  </a:ext>
                </a:extLst>
              </p:cNvPr>
              <p:cNvSpPr>
                <a:spLocks noChangeArrowheads="1"/>
              </p:cNvSpPr>
              <p:nvPr/>
            </p:nvSpPr>
            <p:spPr bwMode="auto">
              <a:xfrm>
                <a:off x="3107" y="2115"/>
                <a:ext cx="63" cy="6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0" name="Oval 60">
                <a:extLst>
                  <a:ext uri="{FF2B5EF4-FFF2-40B4-BE49-F238E27FC236}">
                    <a16:creationId xmlns:a16="http://schemas.microsoft.com/office/drawing/2014/main" id="{27AA57AC-7EF4-7EC9-0AB5-A5014848E48E}"/>
                  </a:ext>
                </a:extLst>
              </p:cNvPr>
              <p:cNvSpPr>
                <a:spLocks noChangeArrowheads="1"/>
              </p:cNvSpPr>
              <p:nvPr/>
            </p:nvSpPr>
            <p:spPr bwMode="auto">
              <a:xfrm>
                <a:off x="2971" y="2069"/>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1" name="Oval 61">
                <a:extLst>
                  <a:ext uri="{FF2B5EF4-FFF2-40B4-BE49-F238E27FC236}">
                    <a16:creationId xmlns:a16="http://schemas.microsoft.com/office/drawing/2014/main" id="{ADB2061E-76F7-5D76-71FE-B4574C54CF07}"/>
                  </a:ext>
                </a:extLst>
              </p:cNvPr>
              <p:cNvSpPr>
                <a:spLocks noChangeArrowheads="1"/>
              </p:cNvSpPr>
              <p:nvPr/>
            </p:nvSpPr>
            <p:spPr bwMode="auto">
              <a:xfrm>
                <a:off x="2900" y="2095"/>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2" name="Oval 62">
                <a:extLst>
                  <a:ext uri="{FF2B5EF4-FFF2-40B4-BE49-F238E27FC236}">
                    <a16:creationId xmlns:a16="http://schemas.microsoft.com/office/drawing/2014/main" id="{5176C4DA-7C75-8F09-9193-ECC71FE7A1BC}"/>
                  </a:ext>
                </a:extLst>
              </p:cNvPr>
              <p:cNvSpPr>
                <a:spLocks noChangeArrowheads="1"/>
              </p:cNvSpPr>
              <p:nvPr/>
            </p:nvSpPr>
            <p:spPr bwMode="auto">
              <a:xfrm>
                <a:off x="3127" y="2004"/>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3" name="Oval 63">
                <a:extLst>
                  <a:ext uri="{FF2B5EF4-FFF2-40B4-BE49-F238E27FC236}">
                    <a16:creationId xmlns:a16="http://schemas.microsoft.com/office/drawing/2014/main" id="{86F88BDA-BEF6-603A-FF2A-BA08F6A23F89}"/>
                  </a:ext>
                </a:extLst>
              </p:cNvPr>
              <p:cNvSpPr>
                <a:spLocks noChangeArrowheads="1"/>
              </p:cNvSpPr>
              <p:nvPr/>
            </p:nvSpPr>
            <p:spPr bwMode="auto">
              <a:xfrm>
                <a:off x="2880" y="2024"/>
                <a:ext cx="63" cy="6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sp>
        <p:nvSpPr>
          <p:cNvPr id="327744" name="Oval 64">
            <a:extLst>
              <a:ext uri="{FF2B5EF4-FFF2-40B4-BE49-F238E27FC236}">
                <a16:creationId xmlns:a16="http://schemas.microsoft.com/office/drawing/2014/main" id="{0B09D9A5-157F-DB55-A1B2-2B1521E2F6B0}"/>
              </a:ext>
            </a:extLst>
          </p:cNvPr>
          <p:cNvSpPr>
            <a:spLocks noChangeArrowheads="1"/>
          </p:cNvSpPr>
          <p:nvPr/>
        </p:nvSpPr>
        <p:spPr bwMode="auto">
          <a:xfrm>
            <a:off x="4572000" y="342900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5" name="Oval 65">
            <a:extLst>
              <a:ext uri="{FF2B5EF4-FFF2-40B4-BE49-F238E27FC236}">
                <a16:creationId xmlns:a16="http://schemas.microsoft.com/office/drawing/2014/main" id="{79E0DDA0-36E6-DA21-DA51-B5F89E2A4CBE}"/>
              </a:ext>
            </a:extLst>
          </p:cNvPr>
          <p:cNvSpPr>
            <a:spLocks noChangeArrowheads="1"/>
          </p:cNvSpPr>
          <p:nvPr/>
        </p:nvSpPr>
        <p:spPr bwMode="auto">
          <a:xfrm>
            <a:off x="5192713" y="3614738"/>
            <a:ext cx="100012" cy="10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6" name="Oval 66">
            <a:extLst>
              <a:ext uri="{FF2B5EF4-FFF2-40B4-BE49-F238E27FC236}">
                <a16:creationId xmlns:a16="http://schemas.microsoft.com/office/drawing/2014/main" id="{4A8C13D3-5329-B729-657A-9FA6BA8DD3A4}"/>
              </a:ext>
            </a:extLst>
          </p:cNvPr>
          <p:cNvSpPr>
            <a:spLocks noChangeArrowheads="1"/>
          </p:cNvSpPr>
          <p:nvPr/>
        </p:nvSpPr>
        <p:spPr bwMode="auto">
          <a:xfrm>
            <a:off x="4976813" y="3541713"/>
            <a:ext cx="100012" cy="1031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7" name="Oval 67">
            <a:extLst>
              <a:ext uri="{FF2B5EF4-FFF2-40B4-BE49-F238E27FC236}">
                <a16:creationId xmlns:a16="http://schemas.microsoft.com/office/drawing/2014/main" id="{1A08B775-1724-33F2-9CC8-50C77AC41709}"/>
              </a:ext>
            </a:extLst>
          </p:cNvPr>
          <p:cNvSpPr>
            <a:spLocks noChangeArrowheads="1"/>
          </p:cNvSpPr>
          <p:nvPr/>
        </p:nvSpPr>
        <p:spPr bwMode="auto">
          <a:xfrm>
            <a:off x="4759325" y="3903663"/>
            <a:ext cx="100013" cy="10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8" name="Oval 68">
            <a:extLst>
              <a:ext uri="{FF2B5EF4-FFF2-40B4-BE49-F238E27FC236}">
                <a16:creationId xmlns:a16="http://schemas.microsoft.com/office/drawing/2014/main" id="{B1C06DB4-9E78-3A46-7EB9-E7E951D4CB72}"/>
              </a:ext>
            </a:extLst>
          </p:cNvPr>
          <p:cNvSpPr>
            <a:spLocks noChangeArrowheads="1"/>
          </p:cNvSpPr>
          <p:nvPr/>
        </p:nvSpPr>
        <p:spPr bwMode="auto">
          <a:xfrm>
            <a:off x="4543425" y="3830638"/>
            <a:ext cx="100013" cy="1031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49" name="Oval 69">
            <a:extLst>
              <a:ext uri="{FF2B5EF4-FFF2-40B4-BE49-F238E27FC236}">
                <a16:creationId xmlns:a16="http://schemas.microsoft.com/office/drawing/2014/main" id="{62EC91D5-EF31-F5E4-0706-07C062B5D5F6}"/>
              </a:ext>
            </a:extLst>
          </p:cNvPr>
          <p:cNvSpPr>
            <a:spLocks noChangeArrowheads="1"/>
          </p:cNvSpPr>
          <p:nvPr/>
        </p:nvSpPr>
        <p:spPr bwMode="auto">
          <a:xfrm>
            <a:off x="4067175" y="4119563"/>
            <a:ext cx="100013" cy="101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50" name="Oval 70">
            <a:extLst>
              <a:ext uri="{FF2B5EF4-FFF2-40B4-BE49-F238E27FC236}">
                <a16:creationId xmlns:a16="http://schemas.microsoft.com/office/drawing/2014/main" id="{35DA7904-05BE-60EE-C24C-D44C7C28C933}"/>
              </a:ext>
            </a:extLst>
          </p:cNvPr>
          <p:cNvSpPr>
            <a:spLocks noChangeArrowheads="1"/>
          </p:cNvSpPr>
          <p:nvPr/>
        </p:nvSpPr>
        <p:spPr bwMode="auto">
          <a:xfrm>
            <a:off x="3851275" y="4046538"/>
            <a:ext cx="100013" cy="1031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51" name="Line 71">
            <a:extLst>
              <a:ext uri="{FF2B5EF4-FFF2-40B4-BE49-F238E27FC236}">
                <a16:creationId xmlns:a16="http://schemas.microsoft.com/office/drawing/2014/main" id="{5C055C9D-A2EA-8961-080E-61AD30190DCB}"/>
              </a:ext>
            </a:extLst>
          </p:cNvPr>
          <p:cNvSpPr>
            <a:spLocks noChangeShapeType="1"/>
          </p:cNvSpPr>
          <p:nvPr/>
        </p:nvSpPr>
        <p:spPr bwMode="auto">
          <a:xfrm flipH="1">
            <a:off x="6084888" y="1052513"/>
            <a:ext cx="863600"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52" name="Text Box 72">
            <a:extLst>
              <a:ext uri="{FF2B5EF4-FFF2-40B4-BE49-F238E27FC236}">
                <a16:creationId xmlns:a16="http://schemas.microsoft.com/office/drawing/2014/main" id="{E659178C-DBB3-8FA9-194C-BEDF633E7A23}"/>
              </a:ext>
            </a:extLst>
          </p:cNvPr>
          <p:cNvSpPr txBox="1">
            <a:spLocks noChangeArrowheads="1"/>
          </p:cNvSpPr>
          <p:nvPr/>
        </p:nvSpPr>
        <p:spPr bwMode="auto">
          <a:xfrm>
            <a:off x="6372225" y="333375"/>
            <a:ext cx="25923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Axone du neurone pré-synaptique</a:t>
            </a:r>
          </a:p>
        </p:txBody>
      </p:sp>
      <p:sp>
        <p:nvSpPr>
          <p:cNvPr id="327753" name="AutoShape 73">
            <a:extLst>
              <a:ext uri="{FF2B5EF4-FFF2-40B4-BE49-F238E27FC236}">
                <a16:creationId xmlns:a16="http://schemas.microsoft.com/office/drawing/2014/main" id="{D1F1F60E-B064-2DEA-C422-D44C4065D44B}"/>
              </a:ext>
            </a:extLst>
          </p:cNvPr>
          <p:cNvSpPr>
            <a:spLocks/>
          </p:cNvSpPr>
          <p:nvPr/>
        </p:nvSpPr>
        <p:spPr bwMode="auto">
          <a:xfrm>
            <a:off x="2771775" y="2276475"/>
            <a:ext cx="360363" cy="1223963"/>
          </a:xfrm>
          <a:prstGeom prst="leftBrace">
            <a:avLst>
              <a:gd name="adj1" fmla="val 283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54" name="Text Box 74">
            <a:extLst>
              <a:ext uri="{FF2B5EF4-FFF2-40B4-BE49-F238E27FC236}">
                <a16:creationId xmlns:a16="http://schemas.microsoft.com/office/drawing/2014/main" id="{A56EE65A-95F2-111E-F02C-EEDE0A38BEC1}"/>
              </a:ext>
            </a:extLst>
          </p:cNvPr>
          <p:cNvSpPr txBox="1">
            <a:spLocks noChangeArrowheads="1"/>
          </p:cNvSpPr>
          <p:nvPr/>
        </p:nvSpPr>
        <p:spPr bwMode="auto">
          <a:xfrm>
            <a:off x="395288" y="2439988"/>
            <a:ext cx="25923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Bouton terminal (synaptique)</a:t>
            </a:r>
          </a:p>
        </p:txBody>
      </p:sp>
      <p:sp>
        <p:nvSpPr>
          <p:cNvPr id="327755" name="Text Box 75">
            <a:extLst>
              <a:ext uri="{FF2B5EF4-FFF2-40B4-BE49-F238E27FC236}">
                <a16:creationId xmlns:a16="http://schemas.microsoft.com/office/drawing/2014/main" id="{76C87B55-D86B-D724-F538-2E8D094FF10E}"/>
              </a:ext>
            </a:extLst>
          </p:cNvPr>
          <p:cNvSpPr txBox="1">
            <a:spLocks noChangeArrowheads="1"/>
          </p:cNvSpPr>
          <p:nvPr/>
        </p:nvSpPr>
        <p:spPr bwMode="auto">
          <a:xfrm>
            <a:off x="395288" y="3933825"/>
            <a:ext cx="2232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Fente synaptique (20 nm)</a:t>
            </a:r>
          </a:p>
        </p:txBody>
      </p:sp>
      <p:sp>
        <p:nvSpPr>
          <p:cNvPr id="327756" name="Line 76">
            <a:extLst>
              <a:ext uri="{FF2B5EF4-FFF2-40B4-BE49-F238E27FC236}">
                <a16:creationId xmlns:a16="http://schemas.microsoft.com/office/drawing/2014/main" id="{9E3F1B73-B144-D987-D463-A9C160CD93BB}"/>
              </a:ext>
            </a:extLst>
          </p:cNvPr>
          <p:cNvSpPr>
            <a:spLocks noChangeShapeType="1"/>
          </p:cNvSpPr>
          <p:nvPr/>
        </p:nvSpPr>
        <p:spPr bwMode="auto">
          <a:xfrm flipH="1">
            <a:off x="5795963" y="2133600"/>
            <a:ext cx="863600"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57" name="Text Box 77">
            <a:extLst>
              <a:ext uri="{FF2B5EF4-FFF2-40B4-BE49-F238E27FC236}">
                <a16:creationId xmlns:a16="http://schemas.microsoft.com/office/drawing/2014/main" id="{18F3E02A-8E7B-26EB-F00A-BFC7029A18BB}"/>
              </a:ext>
            </a:extLst>
          </p:cNvPr>
          <p:cNvSpPr txBox="1">
            <a:spLocks noChangeArrowheads="1"/>
          </p:cNvSpPr>
          <p:nvPr/>
        </p:nvSpPr>
        <p:spPr bwMode="auto">
          <a:xfrm>
            <a:off x="6443663" y="1736725"/>
            <a:ext cx="25923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Vésicule présynaptique</a:t>
            </a:r>
          </a:p>
        </p:txBody>
      </p:sp>
      <p:sp>
        <p:nvSpPr>
          <p:cNvPr id="327758" name="Line 78">
            <a:extLst>
              <a:ext uri="{FF2B5EF4-FFF2-40B4-BE49-F238E27FC236}">
                <a16:creationId xmlns:a16="http://schemas.microsoft.com/office/drawing/2014/main" id="{6B3E8967-881E-2F3E-6BC3-51F07BBA0EA5}"/>
              </a:ext>
            </a:extLst>
          </p:cNvPr>
          <p:cNvSpPr>
            <a:spLocks noChangeShapeType="1"/>
          </p:cNvSpPr>
          <p:nvPr/>
        </p:nvSpPr>
        <p:spPr bwMode="auto">
          <a:xfrm flipH="1">
            <a:off x="5364163" y="3644900"/>
            <a:ext cx="100806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59" name="Text Box 79">
            <a:extLst>
              <a:ext uri="{FF2B5EF4-FFF2-40B4-BE49-F238E27FC236}">
                <a16:creationId xmlns:a16="http://schemas.microsoft.com/office/drawing/2014/main" id="{C365538A-5D8C-B257-FA13-1536EEC36F38}"/>
              </a:ext>
            </a:extLst>
          </p:cNvPr>
          <p:cNvSpPr txBox="1">
            <a:spLocks noChangeArrowheads="1"/>
          </p:cNvSpPr>
          <p:nvPr/>
        </p:nvSpPr>
        <p:spPr bwMode="auto">
          <a:xfrm>
            <a:off x="6372225" y="3429000"/>
            <a:ext cx="2592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Neuromédiateurs</a:t>
            </a:r>
          </a:p>
        </p:txBody>
      </p:sp>
      <p:sp>
        <p:nvSpPr>
          <p:cNvPr id="327760" name="Line 80">
            <a:extLst>
              <a:ext uri="{FF2B5EF4-FFF2-40B4-BE49-F238E27FC236}">
                <a16:creationId xmlns:a16="http://schemas.microsoft.com/office/drawing/2014/main" id="{588A77D7-4716-49E4-B9FB-A0199F1C2A76}"/>
              </a:ext>
            </a:extLst>
          </p:cNvPr>
          <p:cNvSpPr>
            <a:spLocks noChangeShapeType="1"/>
          </p:cNvSpPr>
          <p:nvPr/>
        </p:nvSpPr>
        <p:spPr bwMode="auto">
          <a:xfrm flipH="1" flipV="1">
            <a:off x="5724525" y="4581525"/>
            <a:ext cx="935038" cy="714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61" name="Text Box 81">
            <a:extLst>
              <a:ext uri="{FF2B5EF4-FFF2-40B4-BE49-F238E27FC236}">
                <a16:creationId xmlns:a16="http://schemas.microsoft.com/office/drawing/2014/main" id="{9D6757C5-C584-B367-1A70-97036205B2C6}"/>
              </a:ext>
            </a:extLst>
          </p:cNvPr>
          <p:cNvSpPr txBox="1">
            <a:spLocks noChangeArrowheads="1"/>
          </p:cNvSpPr>
          <p:nvPr/>
        </p:nvSpPr>
        <p:spPr bwMode="auto">
          <a:xfrm>
            <a:off x="6804025" y="4471988"/>
            <a:ext cx="7921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Na</a:t>
            </a:r>
            <a:r>
              <a:rPr lang="fr-FR" altLang="fr-FR" sz="2000" baseline="30000"/>
              <a:t>+</a:t>
            </a:r>
          </a:p>
        </p:txBody>
      </p:sp>
      <p:sp>
        <p:nvSpPr>
          <p:cNvPr id="327762" name="Line 82">
            <a:extLst>
              <a:ext uri="{FF2B5EF4-FFF2-40B4-BE49-F238E27FC236}">
                <a16:creationId xmlns:a16="http://schemas.microsoft.com/office/drawing/2014/main" id="{9518FC2B-E6CE-16F8-9469-FA52E7F3544D}"/>
              </a:ext>
            </a:extLst>
          </p:cNvPr>
          <p:cNvSpPr>
            <a:spLocks noChangeShapeType="1"/>
          </p:cNvSpPr>
          <p:nvPr/>
        </p:nvSpPr>
        <p:spPr bwMode="auto">
          <a:xfrm>
            <a:off x="3276600" y="4941888"/>
            <a:ext cx="79057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7763" name="Text Box 83">
            <a:extLst>
              <a:ext uri="{FF2B5EF4-FFF2-40B4-BE49-F238E27FC236}">
                <a16:creationId xmlns:a16="http://schemas.microsoft.com/office/drawing/2014/main" id="{F79538A5-B737-075E-60D3-8CC382DF7D2E}"/>
              </a:ext>
            </a:extLst>
          </p:cNvPr>
          <p:cNvSpPr txBox="1">
            <a:spLocks noChangeArrowheads="1"/>
          </p:cNvSpPr>
          <p:nvPr/>
        </p:nvSpPr>
        <p:spPr bwMode="auto">
          <a:xfrm>
            <a:off x="611188" y="4724400"/>
            <a:ext cx="2592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000"/>
              <a:t>Récepteurs</a:t>
            </a:r>
          </a:p>
        </p:txBody>
      </p:sp>
      <p:sp>
        <p:nvSpPr>
          <p:cNvPr id="327764" name="Text Box 84">
            <a:extLst>
              <a:ext uri="{FF2B5EF4-FFF2-40B4-BE49-F238E27FC236}">
                <a16:creationId xmlns:a16="http://schemas.microsoft.com/office/drawing/2014/main" id="{85359DA8-F10C-F959-B230-FA4F928B687B}"/>
              </a:ext>
            </a:extLst>
          </p:cNvPr>
          <p:cNvSpPr txBox="1">
            <a:spLocks noChangeArrowheads="1"/>
          </p:cNvSpPr>
          <p:nvPr/>
        </p:nvSpPr>
        <p:spPr bwMode="auto">
          <a:xfrm>
            <a:off x="1763713" y="6021388"/>
            <a:ext cx="2592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Canal ionique fermé</a:t>
            </a:r>
          </a:p>
        </p:txBody>
      </p:sp>
      <p:sp>
        <p:nvSpPr>
          <p:cNvPr id="327765" name="Text Box 85">
            <a:extLst>
              <a:ext uri="{FF2B5EF4-FFF2-40B4-BE49-F238E27FC236}">
                <a16:creationId xmlns:a16="http://schemas.microsoft.com/office/drawing/2014/main" id="{A34AA773-2C64-9106-1D3D-0EEBFC0EFE27}"/>
              </a:ext>
            </a:extLst>
          </p:cNvPr>
          <p:cNvSpPr txBox="1">
            <a:spLocks noChangeArrowheads="1"/>
          </p:cNvSpPr>
          <p:nvPr/>
        </p:nvSpPr>
        <p:spPr bwMode="auto">
          <a:xfrm>
            <a:off x="1692275" y="6021388"/>
            <a:ext cx="259238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Canal ionique ouvert</a:t>
            </a:r>
          </a:p>
        </p:txBody>
      </p:sp>
      <p:sp>
        <p:nvSpPr>
          <p:cNvPr id="327766" name="AutoShape 86">
            <a:extLst>
              <a:ext uri="{FF2B5EF4-FFF2-40B4-BE49-F238E27FC236}">
                <a16:creationId xmlns:a16="http://schemas.microsoft.com/office/drawing/2014/main" id="{C1863DE0-E250-65E2-665F-0B78A21AC3EF}"/>
              </a:ext>
            </a:extLst>
          </p:cNvPr>
          <p:cNvSpPr>
            <a:spLocks noChangeArrowheads="1"/>
          </p:cNvSpPr>
          <p:nvPr/>
        </p:nvSpPr>
        <p:spPr bwMode="auto">
          <a:xfrm>
            <a:off x="4645025" y="404813"/>
            <a:ext cx="503238" cy="1368425"/>
          </a:xfrm>
          <a:prstGeom prst="downArrow">
            <a:avLst>
              <a:gd name="adj1" fmla="val 50000"/>
              <a:gd name="adj2" fmla="val 67981"/>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67" name="Text Box 87">
            <a:extLst>
              <a:ext uri="{FF2B5EF4-FFF2-40B4-BE49-F238E27FC236}">
                <a16:creationId xmlns:a16="http://schemas.microsoft.com/office/drawing/2014/main" id="{01BE8136-8B03-9199-E458-172FBEAFFEDF}"/>
              </a:ext>
            </a:extLst>
          </p:cNvPr>
          <p:cNvSpPr txBox="1">
            <a:spLocks noChangeArrowheads="1"/>
          </p:cNvSpPr>
          <p:nvPr/>
        </p:nvSpPr>
        <p:spPr bwMode="auto">
          <a:xfrm>
            <a:off x="3492500" y="620713"/>
            <a:ext cx="1368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Influx nerveux</a:t>
            </a:r>
          </a:p>
        </p:txBody>
      </p:sp>
      <p:sp>
        <p:nvSpPr>
          <p:cNvPr id="327768" name="Rectangle 88">
            <a:extLst>
              <a:ext uri="{FF2B5EF4-FFF2-40B4-BE49-F238E27FC236}">
                <a16:creationId xmlns:a16="http://schemas.microsoft.com/office/drawing/2014/main" id="{44E7FB59-4D66-61BF-7C49-CA8A0B53E817}"/>
              </a:ext>
            </a:extLst>
          </p:cNvPr>
          <p:cNvSpPr>
            <a:spLocks noChangeArrowheads="1"/>
          </p:cNvSpPr>
          <p:nvPr/>
        </p:nvSpPr>
        <p:spPr bwMode="auto">
          <a:xfrm>
            <a:off x="3635375" y="43656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69" name="Rectangle 89">
            <a:extLst>
              <a:ext uri="{FF2B5EF4-FFF2-40B4-BE49-F238E27FC236}">
                <a16:creationId xmlns:a16="http://schemas.microsoft.com/office/drawing/2014/main" id="{EBA9FD2E-E11B-89F0-D0C9-D75C47B89BB0}"/>
              </a:ext>
            </a:extLst>
          </p:cNvPr>
          <p:cNvSpPr>
            <a:spLocks noChangeArrowheads="1"/>
          </p:cNvSpPr>
          <p:nvPr/>
        </p:nvSpPr>
        <p:spPr bwMode="auto">
          <a:xfrm>
            <a:off x="3419475" y="4581525"/>
            <a:ext cx="144463" cy="144463"/>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7770" name="Text Box 90">
            <a:extLst>
              <a:ext uri="{FF2B5EF4-FFF2-40B4-BE49-F238E27FC236}">
                <a16:creationId xmlns:a16="http://schemas.microsoft.com/office/drawing/2014/main" id="{B61DCA4A-ED85-47C2-3189-A2DCDA77D0FF}"/>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27683"/>
                                        </p:tgtEl>
                                        <p:attrNameLst>
                                          <p:attrName>style.visibility</p:attrName>
                                        </p:attrNameLst>
                                      </p:cBhvr>
                                      <p:to>
                                        <p:strVal val="visible"/>
                                      </p:to>
                                    </p:set>
                                    <p:animEffect transition="in" filter="checkerboard(across)">
                                      <p:cBhvr>
                                        <p:cTn id="7" dur="500"/>
                                        <p:tgtEl>
                                          <p:spTgt spid="327683"/>
                                        </p:tgtEl>
                                      </p:cBhvr>
                                    </p:animEffect>
                                  </p:childTnLst>
                                </p:cTn>
                              </p:par>
                              <p:par>
                                <p:cTn id="8" presetID="5" presetClass="entr" presetSubtype="10" fill="hold" nodeType="withEffect">
                                  <p:stCondLst>
                                    <p:cond delay="0"/>
                                  </p:stCondLst>
                                  <p:childTnLst>
                                    <p:set>
                                      <p:cBhvr>
                                        <p:cTn id="9" dur="1" fill="hold">
                                          <p:stCondLst>
                                            <p:cond delay="0"/>
                                          </p:stCondLst>
                                        </p:cTn>
                                        <p:tgtEl>
                                          <p:spTgt spid="327719"/>
                                        </p:tgtEl>
                                        <p:attrNameLst>
                                          <p:attrName>style.visibility</p:attrName>
                                        </p:attrNameLst>
                                      </p:cBhvr>
                                      <p:to>
                                        <p:strVal val="visible"/>
                                      </p:to>
                                    </p:set>
                                    <p:animEffect transition="in" filter="checkerboard(across)">
                                      <p:cBhvr>
                                        <p:cTn id="10" dur="500"/>
                                        <p:tgtEl>
                                          <p:spTgt spid="327719"/>
                                        </p:tgtEl>
                                      </p:cBhvr>
                                    </p:animEffect>
                                  </p:childTnLst>
                                </p:cTn>
                              </p:par>
                              <p:par>
                                <p:cTn id="11" presetID="5" presetClass="entr" presetSubtype="10" fill="hold" nodeType="withEffect">
                                  <p:stCondLst>
                                    <p:cond delay="0"/>
                                  </p:stCondLst>
                                  <p:childTnLst>
                                    <p:set>
                                      <p:cBhvr>
                                        <p:cTn id="12" dur="1" fill="hold">
                                          <p:stCondLst>
                                            <p:cond delay="0"/>
                                          </p:stCondLst>
                                        </p:cTn>
                                        <p:tgtEl>
                                          <p:spTgt spid="327727"/>
                                        </p:tgtEl>
                                        <p:attrNameLst>
                                          <p:attrName>style.visibility</p:attrName>
                                        </p:attrNameLst>
                                      </p:cBhvr>
                                      <p:to>
                                        <p:strVal val="visible"/>
                                      </p:to>
                                    </p:set>
                                    <p:animEffect transition="in" filter="checkerboard(across)">
                                      <p:cBhvr>
                                        <p:cTn id="13" dur="500"/>
                                        <p:tgtEl>
                                          <p:spTgt spid="327727"/>
                                        </p:tgtEl>
                                      </p:cBhvr>
                                    </p:animEffect>
                                  </p:childTnLst>
                                </p:cTn>
                              </p:par>
                              <p:par>
                                <p:cTn id="14" presetID="5" presetClass="entr" presetSubtype="10" fill="hold" nodeType="withEffect">
                                  <p:stCondLst>
                                    <p:cond delay="0"/>
                                  </p:stCondLst>
                                  <p:childTnLst>
                                    <p:set>
                                      <p:cBhvr>
                                        <p:cTn id="15" dur="1" fill="hold">
                                          <p:stCondLst>
                                            <p:cond delay="0"/>
                                          </p:stCondLst>
                                        </p:cTn>
                                        <p:tgtEl>
                                          <p:spTgt spid="327682"/>
                                        </p:tgtEl>
                                        <p:attrNameLst>
                                          <p:attrName>style.visibility</p:attrName>
                                        </p:attrNameLst>
                                      </p:cBhvr>
                                      <p:to>
                                        <p:strVal val="visible"/>
                                      </p:to>
                                    </p:set>
                                    <p:animEffect transition="in" filter="checkerboard(across)">
                                      <p:cBhvr>
                                        <p:cTn id="16" dur="500"/>
                                        <p:tgtEl>
                                          <p:spTgt spid="327682"/>
                                        </p:tgtEl>
                                      </p:cBhvr>
                                    </p:animEffect>
                                  </p:childTnLst>
                                </p:cTn>
                              </p:par>
                              <p:par>
                                <p:cTn id="17" presetID="5" presetClass="entr" presetSubtype="10" fill="hold" nodeType="withEffect">
                                  <p:stCondLst>
                                    <p:cond delay="0"/>
                                  </p:stCondLst>
                                  <p:childTnLst>
                                    <p:set>
                                      <p:cBhvr>
                                        <p:cTn id="18" dur="1" fill="hold">
                                          <p:stCondLst>
                                            <p:cond delay="0"/>
                                          </p:stCondLst>
                                        </p:cTn>
                                        <p:tgtEl>
                                          <p:spTgt spid="327752"/>
                                        </p:tgtEl>
                                        <p:attrNameLst>
                                          <p:attrName>style.visibility</p:attrName>
                                        </p:attrNameLst>
                                      </p:cBhvr>
                                      <p:to>
                                        <p:strVal val="visible"/>
                                      </p:to>
                                    </p:set>
                                    <p:animEffect transition="in" filter="checkerboard(across)">
                                      <p:cBhvr>
                                        <p:cTn id="19" dur="500"/>
                                        <p:tgtEl>
                                          <p:spTgt spid="327752"/>
                                        </p:tgtEl>
                                      </p:cBhvr>
                                    </p:animEffect>
                                  </p:childTnLst>
                                </p:cTn>
                              </p:par>
                              <p:par>
                                <p:cTn id="20" presetID="5" presetClass="entr" presetSubtype="10" fill="hold" nodeType="withEffect">
                                  <p:stCondLst>
                                    <p:cond delay="0"/>
                                  </p:stCondLst>
                                  <p:childTnLst>
                                    <p:set>
                                      <p:cBhvr>
                                        <p:cTn id="21" dur="1" fill="hold">
                                          <p:stCondLst>
                                            <p:cond delay="0"/>
                                          </p:stCondLst>
                                        </p:cTn>
                                        <p:tgtEl>
                                          <p:spTgt spid="327751"/>
                                        </p:tgtEl>
                                        <p:attrNameLst>
                                          <p:attrName>style.visibility</p:attrName>
                                        </p:attrNameLst>
                                      </p:cBhvr>
                                      <p:to>
                                        <p:strVal val="visible"/>
                                      </p:to>
                                    </p:set>
                                    <p:animEffect transition="in" filter="checkerboard(across)">
                                      <p:cBhvr>
                                        <p:cTn id="22" dur="500"/>
                                        <p:tgtEl>
                                          <p:spTgt spid="327751"/>
                                        </p:tgtEl>
                                      </p:cBhvr>
                                    </p:animEffect>
                                  </p:childTnLst>
                                </p:cTn>
                              </p:par>
                              <p:par>
                                <p:cTn id="23" presetID="5" presetClass="entr" presetSubtype="10" fill="hold" nodeType="withEffect">
                                  <p:stCondLst>
                                    <p:cond delay="0"/>
                                  </p:stCondLst>
                                  <p:childTnLst>
                                    <p:set>
                                      <p:cBhvr>
                                        <p:cTn id="24" dur="1" fill="hold">
                                          <p:stCondLst>
                                            <p:cond delay="0"/>
                                          </p:stCondLst>
                                        </p:cTn>
                                        <p:tgtEl>
                                          <p:spTgt spid="327756"/>
                                        </p:tgtEl>
                                        <p:attrNameLst>
                                          <p:attrName>style.visibility</p:attrName>
                                        </p:attrNameLst>
                                      </p:cBhvr>
                                      <p:to>
                                        <p:strVal val="visible"/>
                                      </p:to>
                                    </p:set>
                                    <p:animEffect transition="in" filter="checkerboard(across)">
                                      <p:cBhvr>
                                        <p:cTn id="25" dur="500"/>
                                        <p:tgtEl>
                                          <p:spTgt spid="327756"/>
                                        </p:tgtEl>
                                      </p:cBhvr>
                                    </p:animEffect>
                                  </p:childTnLst>
                                </p:cTn>
                              </p:par>
                              <p:par>
                                <p:cTn id="26" presetID="5" presetClass="entr" presetSubtype="10" fill="hold" nodeType="withEffect">
                                  <p:stCondLst>
                                    <p:cond delay="0"/>
                                  </p:stCondLst>
                                  <p:childTnLst>
                                    <p:set>
                                      <p:cBhvr>
                                        <p:cTn id="27" dur="1" fill="hold">
                                          <p:stCondLst>
                                            <p:cond delay="0"/>
                                          </p:stCondLst>
                                        </p:cTn>
                                        <p:tgtEl>
                                          <p:spTgt spid="327685"/>
                                        </p:tgtEl>
                                        <p:attrNameLst>
                                          <p:attrName>style.visibility</p:attrName>
                                        </p:attrNameLst>
                                      </p:cBhvr>
                                      <p:to>
                                        <p:strVal val="visible"/>
                                      </p:to>
                                    </p:set>
                                    <p:animEffect transition="in" filter="checkerboard(across)">
                                      <p:cBhvr>
                                        <p:cTn id="28" dur="500"/>
                                        <p:tgtEl>
                                          <p:spTgt spid="327685"/>
                                        </p:tgtEl>
                                      </p:cBhvr>
                                    </p:animEffect>
                                  </p:childTnLst>
                                </p:cTn>
                              </p:par>
                              <p:par>
                                <p:cTn id="29" presetID="5" presetClass="entr" presetSubtype="10" fill="hold" nodeType="withEffect">
                                  <p:stCondLst>
                                    <p:cond delay="0"/>
                                  </p:stCondLst>
                                  <p:childTnLst>
                                    <p:set>
                                      <p:cBhvr>
                                        <p:cTn id="30" dur="1" fill="hold">
                                          <p:stCondLst>
                                            <p:cond delay="0"/>
                                          </p:stCondLst>
                                        </p:cTn>
                                        <p:tgtEl>
                                          <p:spTgt spid="327757"/>
                                        </p:tgtEl>
                                        <p:attrNameLst>
                                          <p:attrName>style.visibility</p:attrName>
                                        </p:attrNameLst>
                                      </p:cBhvr>
                                      <p:to>
                                        <p:strVal val="visible"/>
                                      </p:to>
                                    </p:set>
                                    <p:animEffect transition="in" filter="checkerboard(across)">
                                      <p:cBhvr>
                                        <p:cTn id="31" dur="500"/>
                                        <p:tgtEl>
                                          <p:spTgt spid="327757"/>
                                        </p:tgtEl>
                                      </p:cBhvr>
                                    </p:animEffect>
                                  </p:childTnLst>
                                </p:cTn>
                              </p:par>
                              <p:par>
                                <p:cTn id="32" presetID="5" presetClass="entr" presetSubtype="10" fill="hold" nodeType="withEffect">
                                  <p:stCondLst>
                                    <p:cond delay="0"/>
                                  </p:stCondLst>
                                  <p:childTnLst>
                                    <p:set>
                                      <p:cBhvr>
                                        <p:cTn id="33" dur="1" fill="hold">
                                          <p:stCondLst>
                                            <p:cond delay="0"/>
                                          </p:stCondLst>
                                        </p:cTn>
                                        <p:tgtEl>
                                          <p:spTgt spid="327753"/>
                                        </p:tgtEl>
                                        <p:attrNameLst>
                                          <p:attrName>style.visibility</p:attrName>
                                        </p:attrNameLst>
                                      </p:cBhvr>
                                      <p:to>
                                        <p:strVal val="visible"/>
                                      </p:to>
                                    </p:set>
                                    <p:animEffect transition="in" filter="checkerboard(across)">
                                      <p:cBhvr>
                                        <p:cTn id="34" dur="500"/>
                                        <p:tgtEl>
                                          <p:spTgt spid="327753"/>
                                        </p:tgtEl>
                                      </p:cBhvr>
                                    </p:animEffect>
                                  </p:childTnLst>
                                </p:cTn>
                              </p:par>
                              <p:par>
                                <p:cTn id="35" presetID="5" presetClass="entr" presetSubtype="10" fill="hold" nodeType="withEffect">
                                  <p:stCondLst>
                                    <p:cond delay="0"/>
                                  </p:stCondLst>
                                  <p:childTnLst>
                                    <p:set>
                                      <p:cBhvr>
                                        <p:cTn id="36" dur="1" fill="hold">
                                          <p:stCondLst>
                                            <p:cond delay="0"/>
                                          </p:stCondLst>
                                        </p:cTn>
                                        <p:tgtEl>
                                          <p:spTgt spid="327754"/>
                                        </p:tgtEl>
                                        <p:attrNameLst>
                                          <p:attrName>style.visibility</p:attrName>
                                        </p:attrNameLst>
                                      </p:cBhvr>
                                      <p:to>
                                        <p:strVal val="visible"/>
                                      </p:to>
                                    </p:set>
                                    <p:animEffect transition="in" filter="checkerboard(across)">
                                      <p:cBhvr>
                                        <p:cTn id="37" dur="500"/>
                                        <p:tgtEl>
                                          <p:spTgt spid="32775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327764"/>
                                        </p:tgtEl>
                                        <p:attrNameLst>
                                          <p:attrName>style.visibility</p:attrName>
                                        </p:attrNameLst>
                                      </p:cBhvr>
                                      <p:to>
                                        <p:strVal val="visible"/>
                                      </p:to>
                                    </p:set>
                                    <p:animEffect transition="in" filter="checkerboard(across)">
                                      <p:cBhvr>
                                        <p:cTn id="42" dur="500"/>
                                        <p:tgtEl>
                                          <p:spTgt spid="327764"/>
                                        </p:tgtEl>
                                      </p:cBhvr>
                                    </p:animEffect>
                                  </p:childTnLst>
                                </p:cTn>
                              </p:par>
                              <p:par>
                                <p:cTn id="43" presetID="5" presetClass="entr" presetSubtype="10" fill="hold" nodeType="withEffect">
                                  <p:stCondLst>
                                    <p:cond delay="0"/>
                                  </p:stCondLst>
                                  <p:childTnLst>
                                    <p:set>
                                      <p:cBhvr>
                                        <p:cTn id="44" dur="1" fill="hold">
                                          <p:stCondLst>
                                            <p:cond delay="0"/>
                                          </p:stCondLst>
                                        </p:cTn>
                                        <p:tgtEl>
                                          <p:spTgt spid="327690"/>
                                        </p:tgtEl>
                                        <p:attrNameLst>
                                          <p:attrName>style.visibility</p:attrName>
                                        </p:attrNameLst>
                                      </p:cBhvr>
                                      <p:to>
                                        <p:strVal val="visible"/>
                                      </p:to>
                                    </p:set>
                                    <p:animEffect transition="in" filter="checkerboard(across)">
                                      <p:cBhvr>
                                        <p:cTn id="45" dur="500"/>
                                        <p:tgtEl>
                                          <p:spTgt spid="327690"/>
                                        </p:tgtEl>
                                      </p:cBhvr>
                                    </p:animEffect>
                                  </p:childTnLst>
                                </p:cTn>
                              </p:par>
                              <p:par>
                                <p:cTn id="46" presetID="5" presetClass="entr" presetSubtype="10" fill="hold" nodeType="withEffect">
                                  <p:stCondLst>
                                    <p:cond delay="0"/>
                                  </p:stCondLst>
                                  <p:childTnLst>
                                    <p:set>
                                      <p:cBhvr>
                                        <p:cTn id="47" dur="1" fill="hold">
                                          <p:stCondLst>
                                            <p:cond delay="0"/>
                                          </p:stCondLst>
                                        </p:cTn>
                                        <p:tgtEl>
                                          <p:spTgt spid="327684"/>
                                        </p:tgtEl>
                                        <p:attrNameLst>
                                          <p:attrName>style.visibility</p:attrName>
                                        </p:attrNameLst>
                                      </p:cBhvr>
                                      <p:to>
                                        <p:strVal val="visible"/>
                                      </p:to>
                                    </p:set>
                                    <p:animEffect transition="in" filter="checkerboard(across)">
                                      <p:cBhvr>
                                        <p:cTn id="48" dur="500"/>
                                        <p:tgtEl>
                                          <p:spTgt spid="327684"/>
                                        </p:tgtEl>
                                      </p:cBhvr>
                                    </p:animEffect>
                                  </p:childTnLst>
                                </p:cTn>
                              </p:par>
                              <p:par>
                                <p:cTn id="49" presetID="5" presetClass="entr" presetSubtype="10" fill="hold" nodeType="withEffect">
                                  <p:stCondLst>
                                    <p:cond delay="0"/>
                                  </p:stCondLst>
                                  <p:childTnLst>
                                    <p:set>
                                      <p:cBhvr>
                                        <p:cTn id="50" dur="1" fill="hold">
                                          <p:stCondLst>
                                            <p:cond delay="0"/>
                                          </p:stCondLst>
                                        </p:cTn>
                                        <p:tgtEl>
                                          <p:spTgt spid="327762"/>
                                        </p:tgtEl>
                                        <p:attrNameLst>
                                          <p:attrName>style.visibility</p:attrName>
                                        </p:attrNameLst>
                                      </p:cBhvr>
                                      <p:to>
                                        <p:strVal val="visible"/>
                                      </p:to>
                                    </p:set>
                                    <p:animEffect transition="in" filter="checkerboard(across)">
                                      <p:cBhvr>
                                        <p:cTn id="51" dur="500"/>
                                        <p:tgtEl>
                                          <p:spTgt spid="327762"/>
                                        </p:tgtEl>
                                      </p:cBhvr>
                                    </p:animEffect>
                                  </p:childTnLst>
                                </p:cTn>
                              </p:par>
                              <p:par>
                                <p:cTn id="52" presetID="5" presetClass="entr" presetSubtype="10" fill="hold" nodeType="withEffect">
                                  <p:stCondLst>
                                    <p:cond delay="0"/>
                                  </p:stCondLst>
                                  <p:childTnLst>
                                    <p:set>
                                      <p:cBhvr>
                                        <p:cTn id="53" dur="1" fill="hold">
                                          <p:stCondLst>
                                            <p:cond delay="0"/>
                                          </p:stCondLst>
                                        </p:cTn>
                                        <p:tgtEl>
                                          <p:spTgt spid="327763"/>
                                        </p:tgtEl>
                                        <p:attrNameLst>
                                          <p:attrName>style.visibility</p:attrName>
                                        </p:attrNameLst>
                                      </p:cBhvr>
                                      <p:to>
                                        <p:strVal val="visible"/>
                                      </p:to>
                                    </p:set>
                                    <p:animEffect transition="in" filter="checkerboard(across)">
                                      <p:cBhvr>
                                        <p:cTn id="54" dur="500"/>
                                        <p:tgtEl>
                                          <p:spTgt spid="32776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327755"/>
                                        </p:tgtEl>
                                        <p:attrNameLst>
                                          <p:attrName>style.visibility</p:attrName>
                                        </p:attrNameLst>
                                      </p:cBhvr>
                                      <p:to>
                                        <p:strVal val="visible"/>
                                      </p:to>
                                    </p:set>
                                    <p:animEffect transition="in" filter="checkerboard(across)">
                                      <p:cBhvr>
                                        <p:cTn id="59" dur="500"/>
                                        <p:tgtEl>
                                          <p:spTgt spid="32775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nodeType="clickEffect">
                                  <p:stCondLst>
                                    <p:cond delay="0"/>
                                  </p:stCondLst>
                                  <p:childTnLst>
                                    <p:set>
                                      <p:cBhvr>
                                        <p:cTn id="63" dur="1" fill="hold">
                                          <p:stCondLst>
                                            <p:cond delay="0"/>
                                          </p:stCondLst>
                                        </p:cTn>
                                        <p:tgtEl>
                                          <p:spTgt spid="327705"/>
                                        </p:tgtEl>
                                        <p:attrNameLst>
                                          <p:attrName>style.visibility</p:attrName>
                                        </p:attrNameLst>
                                      </p:cBhvr>
                                      <p:to>
                                        <p:strVal val="visible"/>
                                      </p:to>
                                    </p:set>
                                    <p:animEffect transition="in" filter="checkerboard(across)">
                                      <p:cBhvr>
                                        <p:cTn id="64" dur="500"/>
                                        <p:tgtEl>
                                          <p:spTgt spid="327705"/>
                                        </p:tgtEl>
                                      </p:cBhvr>
                                    </p:animEffect>
                                  </p:childTnLst>
                                </p:cTn>
                              </p:par>
                              <p:par>
                                <p:cTn id="65" presetID="5" presetClass="entr" presetSubtype="10" fill="hold" nodeType="withEffect">
                                  <p:stCondLst>
                                    <p:cond delay="0"/>
                                  </p:stCondLst>
                                  <p:childTnLst>
                                    <p:set>
                                      <p:cBhvr>
                                        <p:cTn id="66" dur="1" fill="hold">
                                          <p:stCondLst>
                                            <p:cond delay="0"/>
                                          </p:stCondLst>
                                        </p:cTn>
                                        <p:tgtEl>
                                          <p:spTgt spid="327718"/>
                                        </p:tgtEl>
                                        <p:attrNameLst>
                                          <p:attrName>style.visibility</p:attrName>
                                        </p:attrNameLst>
                                      </p:cBhvr>
                                      <p:to>
                                        <p:strVal val="visible"/>
                                      </p:to>
                                    </p:set>
                                    <p:animEffect transition="in" filter="checkerboard(across)">
                                      <p:cBhvr>
                                        <p:cTn id="67" dur="500"/>
                                        <p:tgtEl>
                                          <p:spTgt spid="327718"/>
                                        </p:tgtEl>
                                      </p:cBhvr>
                                    </p:animEffect>
                                  </p:childTnLst>
                                </p:cTn>
                              </p:par>
                              <p:par>
                                <p:cTn id="68" presetID="5" presetClass="entr" presetSubtype="10" fill="hold" nodeType="withEffect">
                                  <p:stCondLst>
                                    <p:cond delay="0"/>
                                  </p:stCondLst>
                                  <p:childTnLst>
                                    <p:set>
                                      <p:cBhvr>
                                        <p:cTn id="69" dur="1" fill="hold">
                                          <p:stCondLst>
                                            <p:cond delay="0"/>
                                          </p:stCondLst>
                                        </p:cTn>
                                        <p:tgtEl>
                                          <p:spTgt spid="327715"/>
                                        </p:tgtEl>
                                        <p:attrNameLst>
                                          <p:attrName>style.visibility</p:attrName>
                                        </p:attrNameLst>
                                      </p:cBhvr>
                                      <p:to>
                                        <p:strVal val="visible"/>
                                      </p:to>
                                    </p:set>
                                    <p:animEffect transition="in" filter="checkerboard(across)">
                                      <p:cBhvr>
                                        <p:cTn id="70" dur="500"/>
                                        <p:tgtEl>
                                          <p:spTgt spid="327715"/>
                                        </p:tgtEl>
                                      </p:cBhvr>
                                    </p:animEffect>
                                  </p:childTnLst>
                                </p:cTn>
                              </p:par>
                              <p:par>
                                <p:cTn id="71" presetID="5" presetClass="entr" presetSubtype="10" fill="hold" nodeType="withEffect">
                                  <p:stCondLst>
                                    <p:cond delay="0"/>
                                  </p:stCondLst>
                                  <p:childTnLst>
                                    <p:set>
                                      <p:cBhvr>
                                        <p:cTn id="72" dur="1" fill="hold">
                                          <p:stCondLst>
                                            <p:cond delay="0"/>
                                          </p:stCondLst>
                                        </p:cTn>
                                        <p:tgtEl>
                                          <p:spTgt spid="327768"/>
                                        </p:tgtEl>
                                        <p:attrNameLst>
                                          <p:attrName>style.visibility</p:attrName>
                                        </p:attrNameLst>
                                      </p:cBhvr>
                                      <p:to>
                                        <p:strVal val="visible"/>
                                      </p:to>
                                    </p:set>
                                    <p:animEffect transition="in" filter="checkerboard(across)">
                                      <p:cBhvr>
                                        <p:cTn id="73" dur="500"/>
                                        <p:tgtEl>
                                          <p:spTgt spid="327768"/>
                                        </p:tgtEl>
                                      </p:cBhvr>
                                    </p:animEffect>
                                  </p:childTnLst>
                                </p:cTn>
                              </p:par>
                              <p:par>
                                <p:cTn id="74" presetID="5" presetClass="entr" presetSubtype="10" fill="hold" nodeType="withEffect">
                                  <p:stCondLst>
                                    <p:cond delay="0"/>
                                  </p:stCondLst>
                                  <p:childTnLst>
                                    <p:set>
                                      <p:cBhvr>
                                        <p:cTn id="75" dur="1" fill="hold">
                                          <p:stCondLst>
                                            <p:cond delay="0"/>
                                          </p:stCondLst>
                                        </p:cTn>
                                        <p:tgtEl>
                                          <p:spTgt spid="327769"/>
                                        </p:tgtEl>
                                        <p:attrNameLst>
                                          <p:attrName>style.visibility</p:attrName>
                                        </p:attrNameLst>
                                      </p:cBhvr>
                                      <p:to>
                                        <p:strVal val="visible"/>
                                      </p:to>
                                    </p:set>
                                    <p:animEffect transition="in" filter="checkerboard(across)">
                                      <p:cBhvr>
                                        <p:cTn id="76" dur="500"/>
                                        <p:tgtEl>
                                          <p:spTgt spid="327769"/>
                                        </p:tgtEl>
                                      </p:cBhvr>
                                    </p:animEffect>
                                  </p:childTnLst>
                                </p:cTn>
                              </p:par>
                              <p:par>
                                <p:cTn id="77" presetID="5" presetClass="entr" presetSubtype="10" fill="hold" nodeType="withEffect">
                                  <p:stCondLst>
                                    <p:cond delay="0"/>
                                  </p:stCondLst>
                                  <p:childTnLst>
                                    <p:set>
                                      <p:cBhvr>
                                        <p:cTn id="78" dur="1" fill="hold">
                                          <p:stCondLst>
                                            <p:cond delay="0"/>
                                          </p:stCondLst>
                                        </p:cTn>
                                        <p:tgtEl>
                                          <p:spTgt spid="327760"/>
                                        </p:tgtEl>
                                        <p:attrNameLst>
                                          <p:attrName>style.visibility</p:attrName>
                                        </p:attrNameLst>
                                      </p:cBhvr>
                                      <p:to>
                                        <p:strVal val="visible"/>
                                      </p:to>
                                    </p:set>
                                    <p:animEffect transition="in" filter="checkerboard(across)">
                                      <p:cBhvr>
                                        <p:cTn id="79" dur="500"/>
                                        <p:tgtEl>
                                          <p:spTgt spid="327760"/>
                                        </p:tgtEl>
                                      </p:cBhvr>
                                    </p:animEffect>
                                  </p:childTnLst>
                                </p:cTn>
                              </p:par>
                              <p:par>
                                <p:cTn id="80" presetID="5" presetClass="entr" presetSubtype="10" fill="hold" nodeType="withEffect">
                                  <p:stCondLst>
                                    <p:cond delay="0"/>
                                  </p:stCondLst>
                                  <p:childTnLst>
                                    <p:set>
                                      <p:cBhvr>
                                        <p:cTn id="81" dur="1" fill="hold">
                                          <p:stCondLst>
                                            <p:cond delay="0"/>
                                          </p:stCondLst>
                                        </p:cTn>
                                        <p:tgtEl>
                                          <p:spTgt spid="327761"/>
                                        </p:tgtEl>
                                        <p:attrNameLst>
                                          <p:attrName>style.visibility</p:attrName>
                                        </p:attrNameLst>
                                      </p:cBhvr>
                                      <p:to>
                                        <p:strVal val="visible"/>
                                      </p:to>
                                    </p:set>
                                    <p:animEffect transition="in" filter="checkerboard(across)">
                                      <p:cBhvr>
                                        <p:cTn id="82" dur="500"/>
                                        <p:tgtEl>
                                          <p:spTgt spid="32776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 presetClass="entr" presetSubtype="10" fill="hold" nodeType="clickEffect">
                                  <p:stCondLst>
                                    <p:cond delay="0"/>
                                  </p:stCondLst>
                                  <p:childTnLst>
                                    <p:set>
                                      <p:cBhvr>
                                        <p:cTn id="86" dur="1" fill="hold">
                                          <p:stCondLst>
                                            <p:cond delay="0"/>
                                          </p:stCondLst>
                                        </p:cTn>
                                        <p:tgtEl>
                                          <p:spTgt spid="327766"/>
                                        </p:tgtEl>
                                        <p:attrNameLst>
                                          <p:attrName>style.visibility</p:attrName>
                                        </p:attrNameLst>
                                      </p:cBhvr>
                                      <p:to>
                                        <p:strVal val="visible"/>
                                      </p:to>
                                    </p:set>
                                    <p:animEffect transition="in" filter="checkerboard(across)">
                                      <p:cBhvr>
                                        <p:cTn id="87" dur="500"/>
                                        <p:tgtEl>
                                          <p:spTgt spid="327766"/>
                                        </p:tgtEl>
                                      </p:cBhvr>
                                    </p:animEffect>
                                  </p:childTnLst>
                                </p:cTn>
                              </p:par>
                              <p:par>
                                <p:cTn id="88" presetID="5" presetClass="entr" presetSubtype="10" fill="hold" nodeType="withEffect">
                                  <p:stCondLst>
                                    <p:cond delay="0"/>
                                  </p:stCondLst>
                                  <p:childTnLst>
                                    <p:set>
                                      <p:cBhvr>
                                        <p:cTn id="89" dur="1" fill="hold">
                                          <p:stCondLst>
                                            <p:cond delay="0"/>
                                          </p:stCondLst>
                                        </p:cTn>
                                        <p:tgtEl>
                                          <p:spTgt spid="327767"/>
                                        </p:tgtEl>
                                        <p:attrNameLst>
                                          <p:attrName>style.visibility</p:attrName>
                                        </p:attrNameLst>
                                      </p:cBhvr>
                                      <p:to>
                                        <p:strVal val="visible"/>
                                      </p:to>
                                    </p:set>
                                    <p:animEffect transition="in" filter="checkerboard(across)">
                                      <p:cBhvr>
                                        <p:cTn id="90" dur="500"/>
                                        <p:tgtEl>
                                          <p:spTgt spid="32776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 presetClass="exit" presetSubtype="10" fill="hold" nodeType="clickEffect">
                                  <p:stCondLst>
                                    <p:cond delay="0"/>
                                  </p:stCondLst>
                                  <p:childTnLst>
                                    <p:animEffect transition="out" filter="checkerboard(across)">
                                      <p:cBhvr>
                                        <p:cTn id="94" dur="500"/>
                                        <p:tgtEl>
                                          <p:spTgt spid="327766"/>
                                        </p:tgtEl>
                                      </p:cBhvr>
                                    </p:animEffect>
                                    <p:set>
                                      <p:cBhvr>
                                        <p:cTn id="95" dur="1" fill="hold">
                                          <p:stCondLst>
                                            <p:cond delay="499"/>
                                          </p:stCondLst>
                                        </p:cTn>
                                        <p:tgtEl>
                                          <p:spTgt spid="327766"/>
                                        </p:tgtEl>
                                        <p:attrNameLst>
                                          <p:attrName>style.visibility</p:attrName>
                                        </p:attrNameLst>
                                      </p:cBhvr>
                                      <p:to>
                                        <p:strVal val="hidden"/>
                                      </p:to>
                                    </p:set>
                                  </p:childTnLst>
                                </p:cTn>
                              </p:par>
                              <p:par>
                                <p:cTn id="96" presetID="5" presetClass="exit" presetSubtype="10" fill="hold" nodeType="withEffect">
                                  <p:stCondLst>
                                    <p:cond delay="0"/>
                                  </p:stCondLst>
                                  <p:childTnLst>
                                    <p:animEffect transition="out" filter="checkerboard(across)">
                                      <p:cBhvr>
                                        <p:cTn id="97" dur="500"/>
                                        <p:tgtEl>
                                          <p:spTgt spid="327767"/>
                                        </p:tgtEl>
                                      </p:cBhvr>
                                    </p:animEffect>
                                    <p:set>
                                      <p:cBhvr>
                                        <p:cTn id="98" dur="1" fill="hold">
                                          <p:stCondLst>
                                            <p:cond delay="499"/>
                                          </p:stCondLst>
                                        </p:cTn>
                                        <p:tgtEl>
                                          <p:spTgt spid="327767"/>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 presetClass="exit" presetSubtype="10" fill="hold" nodeType="clickEffect">
                                  <p:stCondLst>
                                    <p:cond delay="0"/>
                                  </p:stCondLst>
                                  <p:childTnLst>
                                    <p:animEffect transition="out" filter="checkerboard(across)">
                                      <p:cBhvr>
                                        <p:cTn id="102" dur="500"/>
                                        <p:tgtEl>
                                          <p:spTgt spid="327727"/>
                                        </p:tgtEl>
                                      </p:cBhvr>
                                    </p:animEffect>
                                    <p:set>
                                      <p:cBhvr>
                                        <p:cTn id="103" dur="1" fill="hold">
                                          <p:stCondLst>
                                            <p:cond delay="499"/>
                                          </p:stCondLst>
                                        </p:cTn>
                                        <p:tgtEl>
                                          <p:spTgt spid="327727"/>
                                        </p:tgtEl>
                                        <p:attrNameLst>
                                          <p:attrName>style.visibility</p:attrName>
                                        </p:attrNameLst>
                                      </p:cBhvr>
                                      <p:to>
                                        <p:strVal val="hidden"/>
                                      </p:to>
                                    </p:set>
                                  </p:childTnLst>
                                </p:cTn>
                              </p:par>
                            </p:childTnLst>
                          </p:cTn>
                        </p:par>
                        <p:par>
                          <p:cTn id="104" fill="hold" nodeType="afterGroup">
                            <p:stCondLst>
                              <p:cond delay="500"/>
                            </p:stCondLst>
                            <p:childTnLst>
                              <p:par>
                                <p:cTn id="105" presetID="5" presetClass="entr" presetSubtype="10" fill="hold" nodeType="afterEffect">
                                  <p:stCondLst>
                                    <p:cond delay="0"/>
                                  </p:stCondLst>
                                  <p:childTnLst>
                                    <p:set>
                                      <p:cBhvr>
                                        <p:cTn id="106" dur="1" fill="hold">
                                          <p:stCondLst>
                                            <p:cond delay="0"/>
                                          </p:stCondLst>
                                        </p:cTn>
                                        <p:tgtEl>
                                          <p:spTgt spid="327735"/>
                                        </p:tgtEl>
                                        <p:attrNameLst>
                                          <p:attrName>style.visibility</p:attrName>
                                        </p:attrNameLst>
                                      </p:cBhvr>
                                      <p:to>
                                        <p:strVal val="visible"/>
                                      </p:to>
                                    </p:set>
                                    <p:animEffect transition="in" filter="checkerboard(across)">
                                      <p:cBhvr>
                                        <p:cTn id="107" dur="500"/>
                                        <p:tgtEl>
                                          <p:spTgt spid="327735"/>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5" presetClass="entr" presetSubtype="10" fill="hold" nodeType="clickEffect">
                                  <p:stCondLst>
                                    <p:cond delay="0"/>
                                  </p:stCondLst>
                                  <p:childTnLst>
                                    <p:set>
                                      <p:cBhvr>
                                        <p:cTn id="111" dur="1" fill="hold">
                                          <p:stCondLst>
                                            <p:cond delay="0"/>
                                          </p:stCondLst>
                                        </p:cTn>
                                        <p:tgtEl>
                                          <p:spTgt spid="327744"/>
                                        </p:tgtEl>
                                        <p:attrNameLst>
                                          <p:attrName>style.visibility</p:attrName>
                                        </p:attrNameLst>
                                      </p:cBhvr>
                                      <p:to>
                                        <p:strVal val="visible"/>
                                      </p:to>
                                    </p:set>
                                    <p:animEffect transition="in" filter="checkerboard(across)">
                                      <p:cBhvr>
                                        <p:cTn id="112" dur="500"/>
                                        <p:tgtEl>
                                          <p:spTgt spid="327744"/>
                                        </p:tgtEl>
                                      </p:cBhvr>
                                    </p:animEffect>
                                  </p:childTnLst>
                                </p:cTn>
                              </p:par>
                              <p:par>
                                <p:cTn id="113" presetID="5" presetClass="entr" presetSubtype="10" fill="hold" nodeType="withEffect">
                                  <p:stCondLst>
                                    <p:cond delay="0"/>
                                  </p:stCondLst>
                                  <p:childTnLst>
                                    <p:set>
                                      <p:cBhvr>
                                        <p:cTn id="114" dur="1" fill="hold">
                                          <p:stCondLst>
                                            <p:cond delay="0"/>
                                          </p:stCondLst>
                                        </p:cTn>
                                        <p:tgtEl>
                                          <p:spTgt spid="327746"/>
                                        </p:tgtEl>
                                        <p:attrNameLst>
                                          <p:attrName>style.visibility</p:attrName>
                                        </p:attrNameLst>
                                      </p:cBhvr>
                                      <p:to>
                                        <p:strVal val="visible"/>
                                      </p:to>
                                    </p:set>
                                    <p:animEffect transition="in" filter="checkerboard(across)">
                                      <p:cBhvr>
                                        <p:cTn id="115" dur="500"/>
                                        <p:tgtEl>
                                          <p:spTgt spid="327746"/>
                                        </p:tgtEl>
                                      </p:cBhvr>
                                    </p:animEffect>
                                  </p:childTnLst>
                                </p:cTn>
                              </p:par>
                              <p:par>
                                <p:cTn id="116" presetID="5" presetClass="entr" presetSubtype="10" fill="hold" nodeType="withEffect">
                                  <p:stCondLst>
                                    <p:cond delay="0"/>
                                  </p:stCondLst>
                                  <p:childTnLst>
                                    <p:set>
                                      <p:cBhvr>
                                        <p:cTn id="117" dur="1" fill="hold">
                                          <p:stCondLst>
                                            <p:cond delay="0"/>
                                          </p:stCondLst>
                                        </p:cTn>
                                        <p:tgtEl>
                                          <p:spTgt spid="327745"/>
                                        </p:tgtEl>
                                        <p:attrNameLst>
                                          <p:attrName>style.visibility</p:attrName>
                                        </p:attrNameLst>
                                      </p:cBhvr>
                                      <p:to>
                                        <p:strVal val="visible"/>
                                      </p:to>
                                    </p:set>
                                    <p:animEffect transition="in" filter="checkerboard(across)">
                                      <p:cBhvr>
                                        <p:cTn id="118" dur="500"/>
                                        <p:tgtEl>
                                          <p:spTgt spid="327745"/>
                                        </p:tgtEl>
                                      </p:cBhvr>
                                    </p:animEffect>
                                  </p:childTnLst>
                                </p:cTn>
                              </p:par>
                              <p:par>
                                <p:cTn id="119" presetID="5" presetClass="entr" presetSubtype="10" fill="hold" nodeType="withEffect">
                                  <p:stCondLst>
                                    <p:cond delay="0"/>
                                  </p:stCondLst>
                                  <p:childTnLst>
                                    <p:set>
                                      <p:cBhvr>
                                        <p:cTn id="120" dur="1" fill="hold">
                                          <p:stCondLst>
                                            <p:cond delay="0"/>
                                          </p:stCondLst>
                                        </p:cTn>
                                        <p:tgtEl>
                                          <p:spTgt spid="327758"/>
                                        </p:tgtEl>
                                        <p:attrNameLst>
                                          <p:attrName>style.visibility</p:attrName>
                                        </p:attrNameLst>
                                      </p:cBhvr>
                                      <p:to>
                                        <p:strVal val="visible"/>
                                      </p:to>
                                    </p:set>
                                    <p:animEffect transition="in" filter="checkerboard(across)">
                                      <p:cBhvr>
                                        <p:cTn id="121" dur="500"/>
                                        <p:tgtEl>
                                          <p:spTgt spid="327758"/>
                                        </p:tgtEl>
                                      </p:cBhvr>
                                    </p:animEffect>
                                  </p:childTnLst>
                                </p:cTn>
                              </p:par>
                              <p:par>
                                <p:cTn id="122" presetID="5" presetClass="entr" presetSubtype="10" fill="hold" nodeType="withEffect">
                                  <p:stCondLst>
                                    <p:cond delay="0"/>
                                  </p:stCondLst>
                                  <p:childTnLst>
                                    <p:set>
                                      <p:cBhvr>
                                        <p:cTn id="123" dur="1" fill="hold">
                                          <p:stCondLst>
                                            <p:cond delay="0"/>
                                          </p:stCondLst>
                                        </p:cTn>
                                        <p:tgtEl>
                                          <p:spTgt spid="327759"/>
                                        </p:tgtEl>
                                        <p:attrNameLst>
                                          <p:attrName>style.visibility</p:attrName>
                                        </p:attrNameLst>
                                      </p:cBhvr>
                                      <p:to>
                                        <p:strVal val="visible"/>
                                      </p:to>
                                    </p:set>
                                    <p:animEffect transition="in" filter="checkerboard(across)">
                                      <p:cBhvr>
                                        <p:cTn id="124" dur="500"/>
                                        <p:tgtEl>
                                          <p:spTgt spid="327759"/>
                                        </p:tgtEl>
                                      </p:cBhvr>
                                    </p:animEffect>
                                  </p:childTnLst>
                                </p:cTn>
                              </p:par>
                            </p:childTnLst>
                          </p:cTn>
                        </p:par>
                        <p:par>
                          <p:cTn id="125" fill="hold" nodeType="afterGroup">
                            <p:stCondLst>
                              <p:cond delay="500"/>
                            </p:stCondLst>
                            <p:childTnLst>
                              <p:par>
                                <p:cTn id="126" presetID="5" presetClass="entr" presetSubtype="10" fill="hold" nodeType="afterEffect">
                                  <p:stCondLst>
                                    <p:cond delay="0"/>
                                  </p:stCondLst>
                                  <p:childTnLst>
                                    <p:set>
                                      <p:cBhvr>
                                        <p:cTn id="127" dur="1" fill="hold">
                                          <p:stCondLst>
                                            <p:cond delay="0"/>
                                          </p:stCondLst>
                                        </p:cTn>
                                        <p:tgtEl>
                                          <p:spTgt spid="327687"/>
                                        </p:tgtEl>
                                        <p:attrNameLst>
                                          <p:attrName>style.visibility</p:attrName>
                                        </p:attrNameLst>
                                      </p:cBhvr>
                                      <p:to>
                                        <p:strVal val="visible"/>
                                      </p:to>
                                    </p:set>
                                    <p:animEffect transition="in" filter="checkerboard(across)">
                                      <p:cBhvr>
                                        <p:cTn id="128" dur="500"/>
                                        <p:tgtEl>
                                          <p:spTgt spid="327687"/>
                                        </p:tgtEl>
                                      </p:cBhvr>
                                    </p:animEffect>
                                  </p:childTnLst>
                                </p:cTn>
                              </p:par>
                              <p:par>
                                <p:cTn id="129" presetID="5" presetClass="entr" presetSubtype="10" fill="hold" nodeType="withEffect">
                                  <p:stCondLst>
                                    <p:cond delay="0"/>
                                  </p:stCondLst>
                                  <p:childTnLst>
                                    <p:set>
                                      <p:cBhvr>
                                        <p:cTn id="130" dur="1" fill="hold">
                                          <p:stCondLst>
                                            <p:cond delay="0"/>
                                          </p:stCondLst>
                                        </p:cTn>
                                        <p:tgtEl>
                                          <p:spTgt spid="327686"/>
                                        </p:tgtEl>
                                        <p:attrNameLst>
                                          <p:attrName>style.visibility</p:attrName>
                                        </p:attrNameLst>
                                      </p:cBhvr>
                                      <p:to>
                                        <p:strVal val="visible"/>
                                      </p:to>
                                    </p:set>
                                    <p:animEffect transition="in" filter="checkerboard(across)">
                                      <p:cBhvr>
                                        <p:cTn id="131" dur="500"/>
                                        <p:tgtEl>
                                          <p:spTgt spid="327686"/>
                                        </p:tgtEl>
                                      </p:cBhvr>
                                    </p:animEffect>
                                  </p:childTnLst>
                                </p:cTn>
                              </p:par>
                              <p:par>
                                <p:cTn id="132" presetID="5" presetClass="entr" presetSubtype="10" fill="hold" nodeType="withEffect">
                                  <p:stCondLst>
                                    <p:cond delay="0"/>
                                  </p:stCondLst>
                                  <p:childTnLst>
                                    <p:set>
                                      <p:cBhvr>
                                        <p:cTn id="133" dur="1" fill="hold">
                                          <p:stCondLst>
                                            <p:cond delay="0"/>
                                          </p:stCondLst>
                                        </p:cTn>
                                        <p:tgtEl>
                                          <p:spTgt spid="327688"/>
                                        </p:tgtEl>
                                        <p:attrNameLst>
                                          <p:attrName>style.visibility</p:attrName>
                                        </p:attrNameLst>
                                      </p:cBhvr>
                                      <p:to>
                                        <p:strVal val="visible"/>
                                      </p:to>
                                    </p:set>
                                    <p:animEffect transition="in" filter="checkerboard(across)">
                                      <p:cBhvr>
                                        <p:cTn id="134" dur="500"/>
                                        <p:tgtEl>
                                          <p:spTgt spid="327688"/>
                                        </p:tgtEl>
                                      </p:cBhvr>
                                    </p:animEffect>
                                  </p:childTnLst>
                                </p:cTn>
                              </p:par>
                              <p:par>
                                <p:cTn id="135" presetID="5" presetClass="entr" presetSubtype="10" fill="hold" nodeType="withEffect">
                                  <p:stCondLst>
                                    <p:cond delay="0"/>
                                  </p:stCondLst>
                                  <p:childTnLst>
                                    <p:set>
                                      <p:cBhvr>
                                        <p:cTn id="136" dur="1" fill="hold">
                                          <p:stCondLst>
                                            <p:cond delay="0"/>
                                          </p:stCondLst>
                                        </p:cTn>
                                        <p:tgtEl>
                                          <p:spTgt spid="327689"/>
                                        </p:tgtEl>
                                        <p:attrNameLst>
                                          <p:attrName>style.visibility</p:attrName>
                                        </p:attrNameLst>
                                      </p:cBhvr>
                                      <p:to>
                                        <p:strVal val="visible"/>
                                      </p:to>
                                    </p:set>
                                    <p:animEffect transition="in" filter="checkerboard(across)">
                                      <p:cBhvr>
                                        <p:cTn id="137" dur="500"/>
                                        <p:tgtEl>
                                          <p:spTgt spid="327689"/>
                                        </p:tgtEl>
                                      </p:cBhvr>
                                    </p:animEffect>
                                  </p:childTnLst>
                                </p:cTn>
                              </p:par>
                              <p:par>
                                <p:cTn id="138" presetID="5" presetClass="entr" presetSubtype="10" fill="hold" nodeType="withEffect">
                                  <p:stCondLst>
                                    <p:cond delay="0"/>
                                  </p:stCondLst>
                                  <p:childTnLst>
                                    <p:set>
                                      <p:cBhvr>
                                        <p:cTn id="139" dur="1" fill="hold">
                                          <p:stCondLst>
                                            <p:cond delay="0"/>
                                          </p:stCondLst>
                                        </p:cTn>
                                        <p:tgtEl>
                                          <p:spTgt spid="327748"/>
                                        </p:tgtEl>
                                        <p:attrNameLst>
                                          <p:attrName>style.visibility</p:attrName>
                                        </p:attrNameLst>
                                      </p:cBhvr>
                                      <p:to>
                                        <p:strVal val="visible"/>
                                      </p:to>
                                    </p:set>
                                    <p:animEffect transition="in" filter="checkerboard(across)">
                                      <p:cBhvr>
                                        <p:cTn id="140" dur="500"/>
                                        <p:tgtEl>
                                          <p:spTgt spid="327748"/>
                                        </p:tgtEl>
                                      </p:cBhvr>
                                    </p:animEffect>
                                  </p:childTnLst>
                                </p:cTn>
                              </p:par>
                              <p:par>
                                <p:cTn id="141" presetID="5" presetClass="entr" presetSubtype="10" fill="hold" nodeType="withEffect">
                                  <p:stCondLst>
                                    <p:cond delay="0"/>
                                  </p:stCondLst>
                                  <p:childTnLst>
                                    <p:set>
                                      <p:cBhvr>
                                        <p:cTn id="142" dur="1" fill="hold">
                                          <p:stCondLst>
                                            <p:cond delay="0"/>
                                          </p:stCondLst>
                                        </p:cTn>
                                        <p:tgtEl>
                                          <p:spTgt spid="327747"/>
                                        </p:tgtEl>
                                        <p:attrNameLst>
                                          <p:attrName>style.visibility</p:attrName>
                                        </p:attrNameLst>
                                      </p:cBhvr>
                                      <p:to>
                                        <p:strVal val="visible"/>
                                      </p:to>
                                    </p:set>
                                    <p:animEffect transition="in" filter="checkerboard(across)">
                                      <p:cBhvr>
                                        <p:cTn id="143" dur="500"/>
                                        <p:tgtEl>
                                          <p:spTgt spid="327747"/>
                                        </p:tgtEl>
                                      </p:cBhvr>
                                    </p:animEffect>
                                  </p:childTnLst>
                                </p:cTn>
                              </p:par>
                            </p:childTnLst>
                          </p:cTn>
                        </p:par>
                        <p:par>
                          <p:cTn id="144" fill="hold" nodeType="afterGroup">
                            <p:stCondLst>
                              <p:cond delay="1000"/>
                            </p:stCondLst>
                            <p:childTnLst>
                              <p:par>
                                <p:cTn id="145" presetID="5" presetClass="exit" presetSubtype="10" fill="hold" nodeType="afterEffect">
                                  <p:stCondLst>
                                    <p:cond delay="0"/>
                                  </p:stCondLst>
                                  <p:childTnLst>
                                    <p:animEffect transition="out" filter="checkerboard(across)">
                                      <p:cBhvr>
                                        <p:cTn id="146" dur="500"/>
                                        <p:tgtEl>
                                          <p:spTgt spid="327686"/>
                                        </p:tgtEl>
                                      </p:cBhvr>
                                    </p:animEffect>
                                    <p:set>
                                      <p:cBhvr>
                                        <p:cTn id="147" dur="1" fill="hold">
                                          <p:stCondLst>
                                            <p:cond delay="499"/>
                                          </p:stCondLst>
                                        </p:cTn>
                                        <p:tgtEl>
                                          <p:spTgt spid="327686"/>
                                        </p:tgtEl>
                                        <p:attrNameLst>
                                          <p:attrName>style.visibility</p:attrName>
                                        </p:attrNameLst>
                                      </p:cBhvr>
                                      <p:to>
                                        <p:strVal val="hidden"/>
                                      </p:to>
                                    </p:set>
                                  </p:childTnLst>
                                </p:cTn>
                              </p:par>
                              <p:par>
                                <p:cTn id="148" presetID="5" presetClass="exit" presetSubtype="10" fill="hold" nodeType="withEffect">
                                  <p:stCondLst>
                                    <p:cond delay="0"/>
                                  </p:stCondLst>
                                  <p:childTnLst>
                                    <p:animEffect transition="out" filter="checkerboard(across)">
                                      <p:cBhvr>
                                        <p:cTn id="149" dur="500"/>
                                        <p:tgtEl>
                                          <p:spTgt spid="327687"/>
                                        </p:tgtEl>
                                      </p:cBhvr>
                                    </p:animEffect>
                                    <p:set>
                                      <p:cBhvr>
                                        <p:cTn id="150" dur="1" fill="hold">
                                          <p:stCondLst>
                                            <p:cond delay="499"/>
                                          </p:stCondLst>
                                        </p:cTn>
                                        <p:tgtEl>
                                          <p:spTgt spid="327687"/>
                                        </p:tgtEl>
                                        <p:attrNameLst>
                                          <p:attrName>style.visibility</p:attrName>
                                        </p:attrNameLst>
                                      </p:cBhvr>
                                      <p:to>
                                        <p:strVal val="hidden"/>
                                      </p:to>
                                    </p:set>
                                  </p:childTnLst>
                                </p:cTn>
                              </p:par>
                              <p:par>
                                <p:cTn id="151" presetID="5" presetClass="exit" presetSubtype="10" fill="hold" nodeType="withEffect">
                                  <p:stCondLst>
                                    <p:cond delay="0"/>
                                  </p:stCondLst>
                                  <p:childTnLst>
                                    <p:animEffect transition="out" filter="checkerboard(across)">
                                      <p:cBhvr>
                                        <p:cTn id="152" dur="500"/>
                                        <p:tgtEl>
                                          <p:spTgt spid="327688"/>
                                        </p:tgtEl>
                                      </p:cBhvr>
                                    </p:animEffect>
                                    <p:set>
                                      <p:cBhvr>
                                        <p:cTn id="153" dur="1" fill="hold">
                                          <p:stCondLst>
                                            <p:cond delay="499"/>
                                          </p:stCondLst>
                                        </p:cTn>
                                        <p:tgtEl>
                                          <p:spTgt spid="327688"/>
                                        </p:tgtEl>
                                        <p:attrNameLst>
                                          <p:attrName>style.visibility</p:attrName>
                                        </p:attrNameLst>
                                      </p:cBhvr>
                                      <p:to>
                                        <p:strVal val="hidden"/>
                                      </p:to>
                                    </p:set>
                                  </p:childTnLst>
                                </p:cTn>
                              </p:par>
                              <p:par>
                                <p:cTn id="154" presetID="5" presetClass="exit" presetSubtype="10" fill="hold" nodeType="withEffect">
                                  <p:stCondLst>
                                    <p:cond delay="0"/>
                                  </p:stCondLst>
                                  <p:childTnLst>
                                    <p:animEffect transition="out" filter="checkerboard(across)">
                                      <p:cBhvr>
                                        <p:cTn id="155" dur="500"/>
                                        <p:tgtEl>
                                          <p:spTgt spid="327689"/>
                                        </p:tgtEl>
                                      </p:cBhvr>
                                    </p:animEffect>
                                    <p:set>
                                      <p:cBhvr>
                                        <p:cTn id="156" dur="1" fill="hold">
                                          <p:stCondLst>
                                            <p:cond delay="499"/>
                                          </p:stCondLst>
                                        </p:cTn>
                                        <p:tgtEl>
                                          <p:spTgt spid="327689"/>
                                        </p:tgtEl>
                                        <p:attrNameLst>
                                          <p:attrName>style.visibility</p:attrName>
                                        </p:attrNameLst>
                                      </p:cBhvr>
                                      <p:to>
                                        <p:strVal val="hidden"/>
                                      </p:to>
                                    </p:set>
                                  </p:childTnLst>
                                </p:cTn>
                              </p:par>
                              <p:par>
                                <p:cTn id="157" presetID="5" presetClass="exit" presetSubtype="10" fill="hold" nodeType="withEffect">
                                  <p:stCondLst>
                                    <p:cond delay="0"/>
                                  </p:stCondLst>
                                  <p:childTnLst>
                                    <p:animEffect transition="out" filter="checkerboard(across)">
                                      <p:cBhvr>
                                        <p:cTn id="158" dur="500"/>
                                        <p:tgtEl>
                                          <p:spTgt spid="327745"/>
                                        </p:tgtEl>
                                      </p:cBhvr>
                                    </p:animEffect>
                                    <p:set>
                                      <p:cBhvr>
                                        <p:cTn id="159" dur="1" fill="hold">
                                          <p:stCondLst>
                                            <p:cond delay="499"/>
                                          </p:stCondLst>
                                        </p:cTn>
                                        <p:tgtEl>
                                          <p:spTgt spid="327745"/>
                                        </p:tgtEl>
                                        <p:attrNameLst>
                                          <p:attrName>style.visibility</p:attrName>
                                        </p:attrNameLst>
                                      </p:cBhvr>
                                      <p:to>
                                        <p:strVal val="hidden"/>
                                      </p:to>
                                    </p:set>
                                  </p:childTnLst>
                                </p:cTn>
                              </p:par>
                              <p:par>
                                <p:cTn id="160" presetID="5" presetClass="exit" presetSubtype="10" fill="hold" nodeType="withEffect">
                                  <p:stCondLst>
                                    <p:cond delay="0"/>
                                  </p:stCondLst>
                                  <p:childTnLst>
                                    <p:animEffect transition="out" filter="checkerboard(across)">
                                      <p:cBhvr>
                                        <p:cTn id="161" dur="500"/>
                                        <p:tgtEl>
                                          <p:spTgt spid="327746"/>
                                        </p:tgtEl>
                                      </p:cBhvr>
                                    </p:animEffect>
                                    <p:set>
                                      <p:cBhvr>
                                        <p:cTn id="162" dur="1" fill="hold">
                                          <p:stCondLst>
                                            <p:cond delay="499"/>
                                          </p:stCondLst>
                                        </p:cTn>
                                        <p:tgtEl>
                                          <p:spTgt spid="327746"/>
                                        </p:tgtEl>
                                        <p:attrNameLst>
                                          <p:attrName>style.visibility</p:attrName>
                                        </p:attrNameLst>
                                      </p:cBhvr>
                                      <p:to>
                                        <p:strVal val="hidden"/>
                                      </p:to>
                                    </p:set>
                                  </p:childTnLst>
                                </p:cTn>
                              </p:par>
                              <p:par>
                                <p:cTn id="163" presetID="5" presetClass="exit" presetSubtype="10" fill="hold" nodeType="withEffect">
                                  <p:stCondLst>
                                    <p:cond delay="0"/>
                                  </p:stCondLst>
                                  <p:childTnLst>
                                    <p:animEffect transition="out" filter="checkerboard(across)">
                                      <p:cBhvr>
                                        <p:cTn id="164" dur="500"/>
                                        <p:tgtEl>
                                          <p:spTgt spid="327747"/>
                                        </p:tgtEl>
                                      </p:cBhvr>
                                    </p:animEffect>
                                    <p:set>
                                      <p:cBhvr>
                                        <p:cTn id="165" dur="1" fill="hold">
                                          <p:stCondLst>
                                            <p:cond delay="499"/>
                                          </p:stCondLst>
                                        </p:cTn>
                                        <p:tgtEl>
                                          <p:spTgt spid="327747"/>
                                        </p:tgtEl>
                                        <p:attrNameLst>
                                          <p:attrName>style.visibility</p:attrName>
                                        </p:attrNameLst>
                                      </p:cBhvr>
                                      <p:to>
                                        <p:strVal val="hidden"/>
                                      </p:to>
                                    </p:set>
                                  </p:childTnLst>
                                </p:cTn>
                              </p:par>
                              <p:par>
                                <p:cTn id="166" presetID="5" presetClass="exit" presetSubtype="10" fill="hold" nodeType="withEffect">
                                  <p:stCondLst>
                                    <p:cond delay="0"/>
                                  </p:stCondLst>
                                  <p:childTnLst>
                                    <p:animEffect transition="out" filter="checkerboard(across)">
                                      <p:cBhvr>
                                        <p:cTn id="167" dur="500"/>
                                        <p:tgtEl>
                                          <p:spTgt spid="327748"/>
                                        </p:tgtEl>
                                      </p:cBhvr>
                                    </p:animEffect>
                                    <p:set>
                                      <p:cBhvr>
                                        <p:cTn id="168" dur="1" fill="hold">
                                          <p:stCondLst>
                                            <p:cond delay="499"/>
                                          </p:stCondLst>
                                        </p:cTn>
                                        <p:tgtEl>
                                          <p:spTgt spid="327748"/>
                                        </p:tgtEl>
                                        <p:attrNameLst>
                                          <p:attrName>style.visibility</p:attrName>
                                        </p:attrNameLst>
                                      </p:cBhvr>
                                      <p:to>
                                        <p:strVal val="hidden"/>
                                      </p:to>
                                    </p:set>
                                  </p:childTnLst>
                                </p:cTn>
                              </p:par>
                              <p:par>
                                <p:cTn id="169" presetID="5" presetClass="exit" presetSubtype="10" fill="hold" nodeType="withEffect">
                                  <p:stCondLst>
                                    <p:cond delay="0"/>
                                  </p:stCondLst>
                                  <p:childTnLst>
                                    <p:animEffect transition="out" filter="checkerboard(across)">
                                      <p:cBhvr>
                                        <p:cTn id="170" dur="500"/>
                                        <p:tgtEl>
                                          <p:spTgt spid="327744"/>
                                        </p:tgtEl>
                                      </p:cBhvr>
                                    </p:animEffect>
                                    <p:set>
                                      <p:cBhvr>
                                        <p:cTn id="171" dur="1" fill="hold">
                                          <p:stCondLst>
                                            <p:cond delay="499"/>
                                          </p:stCondLst>
                                        </p:cTn>
                                        <p:tgtEl>
                                          <p:spTgt spid="327744"/>
                                        </p:tgtEl>
                                        <p:attrNameLst>
                                          <p:attrName>style.visibility</p:attrName>
                                        </p:attrNameLst>
                                      </p:cBhvr>
                                      <p:to>
                                        <p:strVal val="hidden"/>
                                      </p:to>
                                    </p:set>
                                  </p:childTnLst>
                                </p:cTn>
                              </p:par>
                            </p:childTnLst>
                          </p:cTn>
                        </p:par>
                        <p:par>
                          <p:cTn id="172" fill="hold" nodeType="afterGroup">
                            <p:stCondLst>
                              <p:cond delay="1500"/>
                            </p:stCondLst>
                            <p:childTnLst>
                              <p:par>
                                <p:cTn id="173" presetID="5" presetClass="entr" presetSubtype="10" fill="hold" nodeType="afterEffect">
                                  <p:stCondLst>
                                    <p:cond delay="0"/>
                                  </p:stCondLst>
                                  <p:childTnLst>
                                    <p:set>
                                      <p:cBhvr>
                                        <p:cTn id="174" dur="1" fill="hold">
                                          <p:stCondLst>
                                            <p:cond delay="0"/>
                                          </p:stCondLst>
                                        </p:cTn>
                                        <p:tgtEl>
                                          <p:spTgt spid="327703"/>
                                        </p:tgtEl>
                                        <p:attrNameLst>
                                          <p:attrName>style.visibility</p:attrName>
                                        </p:attrNameLst>
                                      </p:cBhvr>
                                      <p:to>
                                        <p:strVal val="visible"/>
                                      </p:to>
                                    </p:set>
                                    <p:animEffect transition="in" filter="checkerboard(across)">
                                      <p:cBhvr>
                                        <p:cTn id="175" dur="500"/>
                                        <p:tgtEl>
                                          <p:spTgt spid="327703"/>
                                        </p:tgtEl>
                                      </p:cBhvr>
                                    </p:animEffect>
                                  </p:childTnLst>
                                </p:cTn>
                              </p:par>
                              <p:par>
                                <p:cTn id="176" presetID="5" presetClass="entr" presetSubtype="10" fill="hold" nodeType="withEffect">
                                  <p:stCondLst>
                                    <p:cond delay="0"/>
                                  </p:stCondLst>
                                  <p:childTnLst>
                                    <p:set>
                                      <p:cBhvr>
                                        <p:cTn id="177" dur="1" fill="hold">
                                          <p:stCondLst>
                                            <p:cond delay="0"/>
                                          </p:stCondLst>
                                        </p:cTn>
                                        <p:tgtEl>
                                          <p:spTgt spid="327749"/>
                                        </p:tgtEl>
                                        <p:attrNameLst>
                                          <p:attrName>style.visibility</p:attrName>
                                        </p:attrNameLst>
                                      </p:cBhvr>
                                      <p:to>
                                        <p:strVal val="visible"/>
                                      </p:to>
                                    </p:set>
                                    <p:animEffect transition="in" filter="checkerboard(across)">
                                      <p:cBhvr>
                                        <p:cTn id="178" dur="500"/>
                                        <p:tgtEl>
                                          <p:spTgt spid="327749"/>
                                        </p:tgtEl>
                                      </p:cBhvr>
                                    </p:animEffect>
                                  </p:childTnLst>
                                </p:cTn>
                              </p:par>
                              <p:par>
                                <p:cTn id="179" presetID="5" presetClass="entr" presetSubtype="10" fill="hold" nodeType="withEffect">
                                  <p:stCondLst>
                                    <p:cond delay="0"/>
                                  </p:stCondLst>
                                  <p:childTnLst>
                                    <p:set>
                                      <p:cBhvr>
                                        <p:cTn id="180" dur="1" fill="hold">
                                          <p:stCondLst>
                                            <p:cond delay="0"/>
                                          </p:stCondLst>
                                        </p:cTn>
                                        <p:tgtEl>
                                          <p:spTgt spid="327750"/>
                                        </p:tgtEl>
                                        <p:attrNameLst>
                                          <p:attrName>style.visibility</p:attrName>
                                        </p:attrNameLst>
                                      </p:cBhvr>
                                      <p:to>
                                        <p:strVal val="visible"/>
                                      </p:to>
                                    </p:set>
                                    <p:animEffect transition="in" filter="checkerboard(across)">
                                      <p:cBhvr>
                                        <p:cTn id="181" dur="500"/>
                                        <p:tgtEl>
                                          <p:spTgt spid="327750"/>
                                        </p:tgtEl>
                                      </p:cBhvr>
                                    </p:animEffect>
                                  </p:childTnLst>
                                </p:cTn>
                              </p:par>
                              <p:par>
                                <p:cTn id="182" presetID="5" presetClass="entr" presetSubtype="10" fill="hold" nodeType="withEffect">
                                  <p:stCondLst>
                                    <p:cond delay="0"/>
                                  </p:stCondLst>
                                  <p:childTnLst>
                                    <p:set>
                                      <p:cBhvr>
                                        <p:cTn id="183" dur="1" fill="hold">
                                          <p:stCondLst>
                                            <p:cond delay="0"/>
                                          </p:stCondLst>
                                        </p:cTn>
                                        <p:tgtEl>
                                          <p:spTgt spid="327704"/>
                                        </p:tgtEl>
                                        <p:attrNameLst>
                                          <p:attrName>style.visibility</p:attrName>
                                        </p:attrNameLst>
                                      </p:cBhvr>
                                      <p:to>
                                        <p:strVal val="visible"/>
                                      </p:to>
                                    </p:set>
                                    <p:animEffect transition="in" filter="checkerboard(across)">
                                      <p:cBhvr>
                                        <p:cTn id="184" dur="500"/>
                                        <p:tgtEl>
                                          <p:spTgt spid="327704"/>
                                        </p:tgtEl>
                                      </p:cBhvr>
                                    </p:animEffect>
                                  </p:childTnLst>
                                </p:cTn>
                              </p:par>
                            </p:childTnLst>
                          </p:cTn>
                        </p:par>
                        <p:par>
                          <p:cTn id="185" fill="hold" nodeType="afterGroup">
                            <p:stCondLst>
                              <p:cond delay="2000"/>
                            </p:stCondLst>
                            <p:childTnLst>
                              <p:par>
                                <p:cTn id="186" presetID="5" presetClass="entr" presetSubtype="10" fill="hold" nodeType="afterEffect">
                                  <p:stCondLst>
                                    <p:cond delay="0"/>
                                  </p:stCondLst>
                                  <p:childTnLst>
                                    <p:set>
                                      <p:cBhvr>
                                        <p:cTn id="187" dur="1" fill="hold">
                                          <p:stCondLst>
                                            <p:cond delay="0"/>
                                          </p:stCondLst>
                                        </p:cTn>
                                        <p:tgtEl>
                                          <p:spTgt spid="327702"/>
                                        </p:tgtEl>
                                        <p:attrNameLst>
                                          <p:attrName>style.visibility</p:attrName>
                                        </p:attrNameLst>
                                      </p:cBhvr>
                                      <p:to>
                                        <p:strVal val="visible"/>
                                      </p:to>
                                    </p:set>
                                    <p:animEffect transition="in" filter="checkerboard(across)">
                                      <p:cBhvr>
                                        <p:cTn id="188" dur="500"/>
                                        <p:tgtEl>
                                          <p:spTgt spid="327702"/>
                                        </p:tgtEl>
                                      </p:cBhvr>
                                    </p:animEffec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5" presetClass="entr" presetSubtype="10" fill="hold" nodeType="clickEffect">
                                  <p:stCondLst>
                                    <p:cond delay="0"/>
                                  </p:stCondLst>
                                  <p:childTnLst>
                                    <p:set>
                                      <p:cBhvr>
                                        <p:cTn id="192" dur="1" fill="hold">
                                          <p:stCondLst>
                                            <p:cond delay="0"/>
                                          </p:stCondLst>
                                        </p:cTn>
                                        <p:tgtEl>
                                          <p:spTgt spid="327696"/>
                                        </p:tgtEl>
                                        <p:attrNameLst>
                                          <p:attrName>style.visibility</p:attrName>
                                        </p:attrNameLst>
                                      </p:cBhvr>
                                      <p:to>
                                        <p:strVal val="visible"/>
                                      </p:to>
                                    </p:set>
                                    <p:animEffect transition="in" filter="checkerboard(across)">
                                      <p:cBhvr>
                                        <p:cTn id="193" dur="500"/>
                                        <p:tgtEl>
                                          <p:spTgt spid="327696"/>
                                        </p:tgtEl>
                                      </p:cBhvr>
                                    </p:animEffect>
                                  </p:childTnLst>
                                </p:cTn>
                              </p:par>
                              <p:par>
                                <p:cTn id="194" presetID="5" presetClass="entr" presetSubtype="10" fill="hold" nodeType="withEffect">
                                  <p:stCondLst>
                                    <p:cond delay="0"/>
                                  </p:stCondLst>
                                  <p:childTnLst>
                                    <p:set>
                                      <p:cBhvr>
                                        <p:cTn id="195" dur="1" fill="hold">
                                          <p:stCondLst>
                                            <p:cond delay="0"/>
                                          </p:stCondLst>
                                        </p:cTn>
                                        <p:tgtEl>
                                          <p:spTgt spid="327765"/>
                                        </p:tgtEl>
                                        <p:attrNameLst>
                                          <p:attrName>style.visibility</p:attrName>
                                        </p:attrNameLst>
                                      </p:cBhvr>
                                      <p:to>
                                        <p:strVal val="visible"/>
                                      </p:to>
                                    </p:set>
                                    <p:animEffect transition="in" filter="checkerboard(across)">
                                      <p:cBhvr>
                                        <p:cTn id="196" dur="500"/>
                                        <p:tgtEl>
                                          <p:spTgt spid="327765"/>
                                        </p:tgtEl>
                                      </p:cBhvr>
                                    </p:animEffec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5" presetClass="entr" presetSubtype="10" fill="hold" nodeType="clickEffect">
                                  <p:stCondLst>
                                    <p:cond delay="0"/>
                                  </p:stCondLst>
                                  <p:childTnLst>
                                    <p:set>
                                      <p:cBhvr>
                                        <p:cTn id="200" dur="1" fill="hold">
                                          <p:stCondLst>
                                            <p:cond delay="0"/>
                                          </p:stCondLst>
                                        </p:cTn>
                                        <p:tgtEl>
                                          <p:spTgt spid="327716"/>
                                        </p:tgtEl>
                                        <p:attrNameLst>
                                          <p:attrName>style.visibility</p:attrName>
                                        </p:attrNameLst>
                                      </p:cBhvr>
                                      <p:to>
                                        <p:strVal val="visible"/>
                                      </p:to>
                                    </p:set>
                                    <p:animEffect transition="in" filter="checkerboard(across)">
                                      <p:cBhvr>
                                        <p:cTn id="201" dur="500"/>
                                        <p:tgtEl>
                                          <p:spTgt spid="327716"/>
                                        </p:tgtEl>
                                      </p:cBhvr>
                                    </p:animEffect>
                                  </p:childTnLst>
                                </p:cTn>
                              </p:par>
                              <p:par>
                                <p:cTn id="202" presetID="5" presetClass="entr" presetSubtype="10" fill="hold" nodeType="withEffect">
                                  <p:stCondLst>
                                    <p:cond delay="0"/>
                                  </p:stCondLst>
                                  <p:childTnLst>
                                    <p:set>
                                      <p:cBhvr>
                                        <p:cTn id="203" dur="1" fill="hold">
                                          <p:stCondLst>
                                            <p:cond delay="0"/>
                                          </p:stCondLst>
                                        </p:cTn>
                                        <p:tgtEl>
                                          <p:spTgt spid="327717"/>
                                        </p:tgtEl>
                                        <p:attrNameLst>
                                          <p:attrName>style.visibility</p:attrName>
                                        </p:attrNameLst>
                                      </p:cBhvr>
                                      <p:to>
                                        <p:strVal val="visible"/>
                                      </p:to>
                                    </p:set>
                                    <p:animEffect transition="in" filter="checkerboard(across)">
                                      <p:cBhvr>
                                        <p:cTn id="204" dur="500"/>
                                        <p:tgtEl>
                                          <p:spTgt spid="327717"/>
                                        </p:tgtEl>
                                      </p:cBhvr>
                                    </p:animEffect>
                                  </p:childTnLst>
                                </p:cTn>
                              </p:par>
                              <p:par>
                                <p:cTn id="205" presetID="5" presetClass="entr" presetSubtype="10" fill="hold" nodeType="withEffect">
                                  <p:stCondLst>
                                    <p:cond delay="0"/>
                                  </p:stCondLst>
                                  <p:childTnLst>
                                    <p:set>
                                      <p:cBhvr>
                                        <p:cTn id="206" dur="1" fill="hold">
                                          <p:stCondLst>
                                            <p:cond delay="0"/>
                                          </p:stCondLst>
                                        </p:cTn>
                                        <p:tgtEl>
                                          <p:spTgt spid="327706"/>
                                        </p:tgtEl>
                                        <p:attrNameLst>
                                          <p:attrName>style.visibility</p:attrName>
                                        </p:attrNameLst>
                                      </p:cBhvr>
                                      <p:to>
                                        <p:strVal val="visible"/>
                                      </p:to>
                                    </p:set>
                                    <p:animEffect transition="in" filter="checkerboard(across)">
                                      <p:cBhvr>
                                        <p:cTn id="207" dur="500"/>
                                        <p:tgtEl>
                                          <p:spTgt spid="327706"/>
                                        </p:tgtEl>
                                      </p:cBhvr>
                                    </p:animEffect>
                                  </p:childTnLst>
                                </p:cTn>
                              </p:par>
                              <p:par>
                                <p:cTn id="208" presetID="5" presetClass="entr" presetSubtype="10" fill="hold" nodeType="withEffect">
                                  <p:stCondLst>
                                    <p:cond delay="0"/>
                                  </p:stCondLst>
                                  <p:childTnLst>
                                    <p:set>
                                      <p:cBhvr>
                                        <p:cTn id="209" dur="1" fill="hold">
                                          <p:stCondLst>
                                            <p:cond delay="0"/>
                                          </p:stCondLst>
                                        </p:cTn>
                                        <p:tgtEl>
                                          <p:spTgt spid="327707"/>
                                        </p:tgtEl>
                                        <p:attrNameLst>
                                          <p:attrName>style.visibility</p:attrName>
                                        </p:attrNameLst>
                                      </p:cBhvr>
                                      <p:to>
                                        <p:strVal val="visible"/>
                                      </p:to>
                                    </p:set>
                                    <p:animEffect transition="in" filter="checkerboard(across)">
                                      <p:cBhvr>
                                        <p:cTn id="210" dur="500"/>
                                        <p:tgtEl>
                                          <p:spTgt spid="327707"/>
                                        </p:tgtEl>
                                      </p:cBhvr>
                                    </p:animEffect>
                                  </p:childTnLst>
                                </p:cTn>
                              </p:par>
                            </p:childTnLst>
                          </p:cTn>
                        </p:par>
                        <p:par>
                          <p:cTn id="211" fill="hold" nodeType="afterGroup">
                            <p:stCondLst>
                              <p:cond delay="500"/>
                            </p:stCondLst>
                            <p:childTnLst>
                              <p:par>
                                <p:cTn id="212" presetID="5" presetClass="exit" presetSubtype="10" fill="hold" nodeType="afterEffect">
                                  <p:stCondLst>
                                    <p:cond delay="0"/>
                                  </p:stCondLst>
                                  <p:childTnLst>
                                    <p:animEffect transition="out" filter="checkerboard(across)">
                                      <p:cBhvr>
                                        <p:cTn id="213" dur="500"/>
                                        <p:tgtEl>
                                          <p:spTgt spid="327716"/>
                                        </p:tgtEl>
                                      </p:cBhvr>
                                    </p:animEffect>
                                    <p:set>
                                      <p:cBhvr>
                                        <p:cTn id="214" dur="1" fill="hold">
                                          <p:stCondLst>
                                            <p:cond delay="499"/>
                                          </p:stCondLst>
                                        </p:cTn>
                                        <p:tgtEl>
                                          <p:spTgt spid="327716"/>
                                        </p:tgtEl>
                                        <p:attrNameLst>
                                          <p:attrName>style.visibility</p:attrName>
                                        </p:attrNameLst>
                                      </p:cBhvr>
                                      <p:to>
                                        <p:strVal val="hidden"/>
                                      </p:to>
                                    </p:set>
                                  </p:childTnLst>
                                </p:cTn>
                              </p:par>
                              <p:par>
                                <p:cTn id="215" presetID="5" presetClass="exit" presetSubtype="10" fill="hold" nodeType="withEffect">
                                  <p:stCondLst>
                                    <p:cond delay="0"/>
                                  </p:stCondLst>
                                  <p:childTnLst>
                                    <p:animEffect transition="out" filter="checkerboard(across)">
                                      <p:cBhvr>
                                        <p:cTn id="216" dur="500"/>
                                        <p:tgtEl>
                                          <p:spTgt spid="327717"/>
                                        </p:tgtEl>
                                      </p:cBhvr>
                                    </p:animEffect>
                                    <p:set>
                                      <p:cBhvr>
                                        <p:cTn id="217" dur="1" fill="hold">
                                          <p:stCondLst>
                                            <p:cond delay="499"/>
                                          </p:stCondLst>
                                        </p:cTn>
                                        <p:tgtEl>
                                          <p:spTgt spid="327717"/>
                                        </p:tgtEl>
                                        <p:attrNameLst>
                                          <p:attrName>style.visibility</p:attrName>
                                        </p:attrNameLst>
                                      </p:cBhvr>
                                      <p:to>
                                        <p:strVal val="hidden"/>
                                      </p:to>
                                    </p:set>
                                  </p:childTnLst>
                                </p:cTn>
                              </p:par>
                              <p:par>
                                <p:cTn id="218" presetID="5" presetClass="exit" presetSubtype="10" fill="hold" nodeType="withEffect">
                                  <p:stCondLst>
                                    <p:cond delay="0"/>
                                  </p:stCondLst>
                                  <p:childTnLst>
                                    <p:animEffect transition="out" filter="checkerboard(across)">
                                      <p:cBhvr>
                                        <p:cTn id="219" dur="500"/>
                                        <p:tgtEl>
                                          <p:spTgt spid="327707"/>
                                        </p:tgtEl>
                                      </p:cBhvr>
                                    </p:animEffect>
                                    <p:set>
                                      <p:cBhvr>
                                        <p:cTn id="220" dur="1" fill="hold">
                                          <p:stCondLst>
                                            <p:cond delay="499"/>
                                          </p:stCondLst>
                                        </p:cTn>
                                        <p:tgtEl>
                                          <p:spTgt spid="327707"/>
                                        </p:tgtEl>
                                        <p:attrNameLst>
                                          <p:attrName>style.visibility</p:attrName>
                                        </p:attrNameLst>
                                      </p:cBhvr>
                                      <p:to>
                                        <p:strVal val="hidden"/>
                                      </p:to>
                                    </p:set>
                                  </p:childTnLst>
                                </p:cTn>
                              </p:par>
                            </p:childTnLst>
                          </p:cTn>
                        </p:par>
                        <p:par>
                          <p:cTn id="221" fill="hold" nodeType="afterGroup">
                            <p:stCondLst>
                              <p:cond delay="1000"/>
                            </p:stCondLst>
                            <p:childTnLst>
                              <p:par>
                                <p:cTn id="222" presetID="5" presetClass="entr" presetSubtype="10" fill="hold" nodeType="afterEffect">
                                  <p:stCondLst>
                                    <p:cond delay="0"/>
                                  </p:stCondLst>
                                  <p:childTnLst>
                                    <p:set>
                                      <p:cBhvr>
                                        <p:cTn id="223" dur="1" fill="hold">
                                          <p:stCondLst>
                                            <p:cond delay="0"/>
                                          </p:stCondLst>
                                        </p:cTn>
                                        <p:tgtEl>
                                          <p:spTgt spid="327708"/>
                                        </p:tgtEl>
                                        <p:attrNameLst>
                                          <p:attrName>style.visibility</p:attrName>
                                        </p:attrNameLst>
                                      </p:cBhvr>
                                      <p:to>
                                        <p:strVal val="visible"/>
                                      </p:to>
                                    </p:set>
                                    <p:animEffect transition="in" filter="checkerboard(across)">
                                      <p:cBhvr>
                                        <p:cTn id="224" dur="500"/>
                                        <p:tgtEl>
                                          <p:spTgt spid="327708"/>
                                        </p:tgtEl>
                                      </p:cBhvr>
                                    </p:animEffect>
                                  </p:childTnLst>
                                </p:cTn>
                              </p:par>
                              <p:par>
                                <p:cTn id="225" presetID="5" presetClass="entr" presetSubtype="10" fill="hold" nodeType="withEffect">
                                  <p:stCondLst>
                                    <p:cond delay="0"/>
                                  </p:stCondLst>
                                  <p:childTnLst>
                                    <p:set>
                                      <p:cBhvr>
                                        <p:cTn id="226" dur="1" fill="hold">
                                          <p:stCondLst>
                                            <p:cond delay="0"/>
                                          </p:stCondLst>
                                        </p:cTn>
                                        <p:tgtEl>
                                          <p:spTgt spid="327709"/>
                                        </p:tgtEl>
                                        <p:attrNameLst>
                                          <p:attrName>style.visibility</p:attrName>
                                        </p:attrNameLst>
                                      </p:cBhvr>
                                      <p:to>
                                        <p:strVal val="visible"/>
                                      </p:to>
                                    </p:set>
                                    <p:animEffect transition="in" filter="checkerboard(across)">
                                      <p:cBhvr>
                                        <p:cTn id="227" dur="500"/>
                                        <p:tgtEl>
                                          <p:spTgt spid="327709"/>
                                        </p:tgtEl>
                                      </p:cBhvr>
                                    </p:animEffect>
                                  </p:childTnLst>
                                </p:cTn>
                              </p:par>
                              <p:par>
                                <p:cTn id="228" presetID="5" presetClass="entr" presetSubtype="10" fill="hold" nodeType="withEffect">
                                  <p:stCondLst>
                                    <p:cond delay="0"/>
                                  </p:stCondLst>
                                  <p:childTnLst>
                                    <p:set>
                                      <p:cBhvr>
                                        <p:cTn id="229" dur="1" fill="hold">
                                          <p:stCondLst>
                                            <p:cond delay="0"/>
                                          </p:stCondLst>
                                        </p:cTn>
                                        <p:tgtEl>
                                          <p:spTgt spid="327710"/>
                                        </p:tgtEl>
                                        <p:attrNameLst>
                                          <p:attrName>style.visibility</p:attrName>
                                        </p:attrNameLst>
                                      </p:cBhvr>
                                      <p:to>
                                        <p:strVal val="visible"/>
                                      </p:to>
                                    </p:set>
                                    <p:animEffect transition="in" filter="checkerboard(across)">
                                      <p:cBhvr>
                                        <p:cTn id="230" dur="500"/>
                                        <p:tgtEl>
                                          <p:spTgt spid="327710"/>
                                        </p:tgtEl>
                                      </p:cBhvr>
                                    </p:animEffect>
                                  </p:childTnLst>
                                </p:cTn>
                              </p:par>
                            </p:childTnLst>
                          </p:cTn>
                        </p:par>
                        <p:par>
                          <p:cTn id="231" fill="hold" nodeType="afterGroup">
                            <p:stCondLst>
                              <p:cond delay="1500"/>
                            </p:stCondLst>
                            <p:childTnLst>
                              <p:par>
                                <p:cTn id="232" presetID="5" presetClass="exit" presetSubtype="10" fill="hold" nodeType="afterEffect">
                                  <p:stCondLst>
                                    <p:cond delay="0"/>
                                  </p:stCondLst>
                                  <p:childTnLst>
                                    <p:animEffect transition="out" filter="checkerboard(across)">
                                      <p:cBhvr>
                                        <p:cTn id="233" dur="500"/>
                                        <p:tgtEl>
                                          <p:spTgt spid="327708"/>
                                        </p:tgtEl>
                                      </p:cBhvr>
                                    </p:animEffect>
                                    <p:set>
                                      <p:cBhvr>
                                        <p:cTn id="234" dur="1" fill="hold">
                                          <p:stCondLst>
                                            <p:cond delay="499"/>
                                          </p:stCondLst>
                                        </p:cTn>
                                        <p:tgtEl>
                                          <p:spTgt spid="327708"/>
                                        </p:tgtEl>
                                        <p:attrNameLst>
                                          <p:attrName>style.visibility</p:attrName>
                                        </p:attrNameLst>
                                      </p:cBhvr>
                                      <p:to>
                                        <p:strVal val="hidden"/>
                                      </p:to>
                                    </p:set>
                                  </p:childTnLst>
                                </p:cTn>
                              </p:par>
                              <p:par>
                                <p:cTn id="235" presetID="5" presetClass="exit" presetSubtype="10" fill="hold" nodeType="withEffect">
                                  <p:stCondLst>
                                    <p:cond delay="0"/>
                                  </p:stCondLst>
                                  <p:childTnLst>
                                    <p:animEffect transition="out" filter="checkerboard(across)">
                                      <p:cBhvr>
                                        <p:cTn id="236" dur="500"/>
                                        <p:tgtEl>
                                          <p:spTgt spid="327709"/>
                                        </p:tgtEl>
                                      </p:cBhvr>
                                    </p:animEffect>
                                    <p:set>
                                      <p:cBhvr>
                                        <p:cTn id="237" dur="1" fill="hold">
                                          <p:stCondLst>
                                            <p:cond delay="499"/>
                                          </p:stCondLst>
                                        </p:cTn>
                                        <p:tgtEl>
                                          <p:spTgt spid="327709"/>
                                        </p:tgtEl>
                                        <p:attrNameLst>
                                          <p:attrName>style.visibility</p:attrName>
                                        </p:attrNameLst>
                                      </p:cBhvr>
                                      <p:to>
                                        <p:strVal val="hidden"/>
                                      </p:to>
                                    </p:set>
                                  </p:childTnLst>
                                </p:cTn>
                              </p:par>
                              <p:par>
                                <p:cTn id="238" presetID="5" presetClass="exit" presetSubtype="10" fill="hold" nodeType="withEffect">
                                  <p:stCondLst>
                                    <p:cond delay="0"/>
                                  </p:stCondLst>
                                  <p:childTnLst>
                                    <p:animEffect transition="out" filter="checkerboard(across)">
                                      <p:cBhvr>
                                        <p:cTn id="239" dur="500"/>
                                        <p:tgtEl>
                                          <p:spTgt spid="327710"/>
                                        </p:tgtEl>
                                      </p:cBhvr>
                                    </p:animEffect>
                                    <p:set>
                                      <p:cBhvr>
                                        <p:cTn id="240" dur="1" fill="hold">
                                          <p:stCondLst>
                                            <p:cond delay="499"/>
                                          </p:stCondLst>
                                        </p:cTn>
                                        <p:tgtEl>
                                          <p:spTgt spid="327710"/>
                                        </p:tgtEl>
                                        <p:attrNameLst>
                                          <p:attrName>style.visibility</p:attrName>
                                        </p:attrNameLst>
                                      </p:cBhvr>
                                      <p:to>
                                        <p:strVal val="hidden"/>
                                      </p:to>
                                    </p:set>
                                  </p:childTnLst>
                                </p:cTn>
                              </p:par>
                            </p:childTnLst>
                          </p:cTn>
                        </p:par>
                        <p:par>
                          <p:cTn id="241" fill="hold" nodeType="afterGroup">
                            <p:stCondLst>
                              <p:cond delay="2000"/>
                            </p:stCondLst>
                            <p:childTnLst>
                              <p:par>
                                <p:cTn id="242" presetID="5" presetClass="entr" presetSubtype="10" fill="hold" nodeType="afterEffect">
                                  <p:stCondLst>
                                    <p:cond delay="0"/>
                                  </p:stCondLst>
                                  <p:childTnLst>
                                    <p:set>
                                      <p:cBhvr>
                                        <p:cTn id="243" dur="1" fill="hold">
                                          <p:stCondLst>
                                            <p:cond delay="0"/>
                                          </p:stCondLst>
                                        </p:cTn>
                                        <p:tgtEl>
                                          <p:spTgt spid="327711"/>
                                        </p:tgtEl>
                                        <p:attrNameLst>
                                          <p:attrName>style.visibility</p:attrName>
                                        </p:attrNameLst>
                                      </p:cBhvr>
                                      <p:to>
                                        <p:strVal val="visible"/>
                                      </p:to>
                                    </p:set>
                                    <p:animEffect transition="in" filter="checkerboard(across)">
                                      <p:cBhvr>
                                        <p:cTn id="244" dur="500"/>
                                        <p:tgtEl>
                                          <p:spTgt spid="327711"/>
                                        </p:tgtEl>
                                      </p:cBhvr>
                                    </p:animEffect>
                                  </p:childTnLst>
                                </p:cTn>
                              </p:par>
                              <p:par>
                                <p:cTn id="245" presetID="5" presetClass="entr" presetSubtype="10" fill="hold" nodeType="withEffect">
                                  <p:stCondLst>
                                    <p:cond delay="0"/>
                                  </p:stCondLst>
                                  <p:childTnLst>
                                    <p:set>
                                      <p:cBhvr>
                                        <p:cTn id="246" dur="1" fill="hold">
                                          <p:stCondLst>
                                            <p:cond delay="0"/>
                                          </p:stCondLst>
                                        </p:cTn>
                                        <p:tgtEl>
                                          <p:spTgt spid="327712"/>
                                        </p:tgtEl>
                                        <p:attrNameLst>
                                          <p:attrName>style.visibility</p:attrName>
                                        </p:attrNameLst>
                                      </p:cBhvr>
                                      <p:to>
                                        <p:strVal val="visible"/>
                                      </p:to>
                                    </p:set>
                                    <p:animEffect transition="in" filter="checkerboard(across)">
                                      <p:cBhvr>
                                        <p:cTn id="247" dur="500"/>
                                        <p:tgtEl>
                                          <p:spTgt spid="327712"/>
                                        </p:tgtEl>
                                      </p:cBhvr>
                                    </p:animEffect>
                                  </p:childTnLst>
                                </p:cTn>
                              </p:par>
                              <p:par>
                                <p:cTn id="248" presetID="5" presetClass="entr" presetSubtype="10" fill="hold" nodeType="withEffect">
                                  <p:stCondLst>
                                    <p:cond delay="0"/>
                                  </p:stCondLst>
                                  <p:childTnLst>
                                    <p:set>
                                      <p:cBhvr>
                                        <p:cTn id="249" dur="1" fill="hold">
                                          <p:stCondLst>
                                            <p:cond delay="0"/>
                                          </p:stCondLst>
                                        </p:cTn>
                                        <p:tgtEl>
                                          <p:spTgt spid="327713"/>
                                        </p:tgtEl>
                                        <p:attrNameLst>
                                          <p:attrName>style.visibility</p:attrName>
                                        </p:attrNameLst>
                                      </p:cBhvr>
                                      <p:to>
                                        <p:strVal val="visible"/>
                                      </p:to>
                                    </p:set>
                                    <p:animEffect transition="in" filter="checkerboard(across)">
                                      <p:cBhvr>
                                        <p:cTn id="250" dur="500"/>
                                        <p:tgtEl>
                                          <p:spTgt spid="327713"/>
                                        </p:tgtEl>
                                      </p:cBhvr>
                                    </p:animEffect>
                                  </p:childTnLst>
                                </p:cTn>
                              </p:par>
                              <p:par>
                                <p:cTn id="251" presetID="5" presetClass="entr" presetSubtype="10" fill="hold" nodeType="withEffect">
                                  <p:stCondLst>
                                    <p:cond delay="0"/>
                                  </p:stCondLst>
                                  <p:childTnLst>
                                    <p:set>
                                      <p:cBhvr>
                                        <p:cTn id="252" dur="1" fill="hold">
                                          <p:stCondLst>
                                            <p:cond delay="0"/>
                                          </p:stCondLst>
                                        </p:cTn>
                                        <p:tgtEl>
                                          <p:spTgt spid="327714"/>
                                        </p:tgtEl>
                                        <p:attrNameLst>
                                          <p:attrName>style.visibility</p:attrName>
                                        </p:attrNameLst>
                                      </p:cBhvr>
                                      <p:to>
                                        <p:strVal val="visible"/>
                                      </p:to>
                                    </p:set>
                                    <p:animEffect transition="in" filter="checkerboard(across)">
                                      <p:cBhvr>
                                        <p:cTn id="253" dur="500"/>
                                        <p:tgtEl>
                                          <p:spTgt spid="32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4" grpId="0" animBg="1"/>
      <p:bldP spid="327752" grpId="0"/>
      <p:bldP spid="327754" grpId="0"/>
      <p:bldP spid="327755" grpId="0"/>
      <p:bldP spid="327757" grpId="0"/>
      <p:bldP spid="327759" grpId="0"/>
      <p:bldP spid="327763" grpId="0"/>
      <p:bldP spid="327764" grpId="0"/>
      <p:bldP spid="327765" grpId="0" animBg="1"/>
      <p:bldP spid="327767" grpId="0"/>
      <p:bldP spid="327767"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ext Box 2">
            <a:extLst>
              <a:ext uri="{FF2B5EF4-FFF2-40B4-BE49-F238E27FC236}">
                <a16:creationId xmlns:a16="http://schemas.microsoft.com/office/drawing/2014/main" id="{A224E054-BEFA-66E0-037A-B015DECB56CE}"/>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(8)</a:t>
            </a:r>
          </a:p>
        </p:txBody>
      </p:sp>
      <p:sp>
        <p:nvSpPr>
          <p:cNvPr id="328707" name="Text Box 3">
            <a:extLst>
              <a:ext uri="{FF2B5EF4-FFF2-40B4-BE49-F238E27FC236}">
                <a16:creationId xmlns:a16="http://schemas.microsoft.com/office/drawing/2014/main" id="{36D45258-CDC1-31CB-6D86-7B982B0B3077}"/>
              </a:ext>
            </a:extLst>
          </p:cNvPr>
          <p:cNvSpPr txBox="1">
            <a:spLocks noChangeArrowheads="1"/>
          </p:cNvSpPr>
          <p:nvPr/>
        </p:nvSpPr>
        <p:spPr bwMode="auto">
          <a:xfrm>
            <a:off x="0" y="541338"/>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La liaison du récepteur avec le neurotransmetteur peut avoir deux effets</a:t>
            </a:r>
          </a:p>
        </p:txBody>
      </p:sp>
      <p:sp>
        <p:nvSpPr>
          <p:cNvPr id="328708" name="Line 4">
            <a:extLst>
              <a:ext uri="{FF2B5EF4-FFF2-40B4-BE49-F238E27FC236}">
                <a16:creationId xmlns:a16="http://schemas.microsoft.com/office/drawing/2014/main" id="{D60E0623-475D-7603-34B8-44A74A31A0F5}"/>
              </a:ext>
            </a:extLst>
          </p:cNvPr>
          <p:cNvSpPr>
            <a:spLocks noChangeShapeType="1"/>
          </p:cNvSpPr>
          <p:nvPr/>
        </p:nvSpPr>
        <p:spPr bwMode="auto">
          <a:xfrm flipH="1">
            <a:off x="3203575" y="1052513"/>
            <a:ext cx="1223963" cy="64928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8709" name="Line 5">
            <a:extLst>
              <a:ext uri="{FF2B5EF4-FFF2-40B4-BE49-F238E27FC236}">
                <a16:creationId xmlns:a16="http://schemas.microsoft.com/office/drawing/2014/main" id="{F5C5CDF3-86B9-64E2-C46E-8B083F2AC2BA}"/>
              </a:ext>
            </a:extLst>
          </p:cNvPr>
          <p:cNvSpPr>
            <a:spLocks noChangeShapeType="1"/>
          </p:cNvSpPr>
          <p:nvPr/>
        </p:nvSpPr>
        <p:spPr bwMode="auto">
          <a:xfrm>
            <a:off x="4643438" y="1052513"/>
            <a:ext cx="1081087" cy="64928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28710" name="Text Box 6">
            <a:extLst>
              <a:ext uri="{FF2B5EF4-FFF2-40B4-BE49-F238E27FC236}">
                <a16:creationId xmlns:a16="http://schemas.microsoft.com/office/drawing/2014/main" id="{6B686EB1-AEDB-7878-9D32-9AC2CD24C53B}"/>
              </a:ext>
            </a:extLst>
          </p:cNvPr>
          <p:cNvSpPr txBox="1">
            <a:spLocks noChangeArrowheads="1"/>
          </p:cNvSpPr>
          <p:nvPr/>
        </p:nvSpPr>
        <p:spPr bwMode="auto">
          <a:xfrm>
            <a:off x="34925" y="1844675"/>
            <a:ext cx="4427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Baisse de la polarité de la membrane du neurone post-synpatique</a:t>
            </a:r>
          </a:p>
        </p:txBody>
      </p:sp>
      <p:sp>
        <p:nvSpPr>
          <p:cNvPr id="328711" name="Text Box 7">
            <a:extLst>
              <a:ext uri="{FF2B5EF4-FFF2-40B4-BE49-F238E27FC236}">
                <a16:creationId xmlns:a16="http://schemas.microsoft.com/office/drawing/2014/main" id="{9A15A5D8-86BE-51CF-A364-3EBE619896F6}"/>
              </a:ext>
            </a:extLst>
          </p:cNvPr>
          <p:cNvSpPr txBox="1">
            <a:spLocks noChangeArrowheads="1"/>
          </p:cNvSpPr>
          <p:nvPr/>
        </p:nvSpPr>
        <p:spPr bwMode="auto">
          <a:xfrm>
            <a:off x="4681538" y="1844675"/>
            <a:ext cx="4427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a:t>Hyperpolarisation de la membrane post-synaptique</a:t>
            </a:r>
          </a:p>
        </p:txBody>
      </p:sp>
      <p:sp>
        <p:nvSpPr>
          <p:cNvPr id="328712" name="AutoShape 8">
            <a:extLst>
              <a:ext uri="{FF2B5EF4-FFF2-40B4-BE49-F238E27FC236}">
                <a16:creationId xmlns:a16="http://schemas.microsoft.com/office/drawing/2014/main" id="{26D8A8CD-57C0-4210-1C97-0961C6A7E208}"/>
              </a:ext>
            </a:extLst>
          </p:cNvPr>
          <p:cNvSpPr>
            <a:spLocks noChangeArrowheads="1"/>
          </p:cNvSpPr>
          <p:nvPr/>
        </p:nvSpPr>
        <p:spPr bwMode="auto">
          <a:xfrm>
            <a:off x="2052638" y="2565400"/>
            <a:ext cx="503237" cy="576263"/>
          </a:xfrm>
          <a:prstGeom prst="upDownArrow">
            <a:avLst>
              <a:gd name="adj1" fmla="val 50000"/>
              <a:gd name="adj2" fmla="val 22902"/>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28713" name="Text Box 9">
            <a:extLst>
              <a:ext uri="{FF2B5EF4-FFF2-40B4-BE49-F238E27FC236}">
                <a16:creationId xmlns:a16="http://schemas.microsoft.com/office/drawing/2014/main" id="{C745CDEE-8756-F221-56AF-070C23D1DED7}"/>
              </a:ext>
            </a:extLst>
          </p:cNvPr>
          <p:cNvSpPr txBox="1">
            <a:spLocks noChangeArrowheads="1"/>
          </p:cNvSpPr>
          <p:nvPr/>
        </p:nvSpPr>
        <p:spPr bwMode="auto">
          <a:xfrm>
            <a:off x="34925" y="3303588"/>
            <a:ext cx="4427538"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t>Ouverture de canaux à sodium</a:t>
            </a:r>
          </a:p>
          <a:p>
            <a:pPr algn="ctr">
              <a:spcBef>
                <a:spcPct val="50000"/>
              </a:spcBef>
              <a:buFontTx/>
              <a:buChar char="•"/>
            </a:pPr>
            <a:r>
              <a:rPr lang="fr-FR" altLang="fr-FR"/>
              <a:t> </a:t>
            </a:r>
            <a:r>
              <a:rPr lang="fr-FR" altLang="fr-FR">
                <a:sym typeface="Wingdings 3" pitchFamily="2" charset="2"/>
              </a:rPr>
              <a:t> polarité membranaire</a:t>
            </a:r>
          </a:p>
          <a:p>
            <a:pPr algn="ctr">
              <a:spcBef>
                <a:spcPct val="50000"/>
              </a:spcBef>
              <a:buFontTx/>
              <a:buChar char="•"/>
            </a:pPr>
            <a:r>
              <a:rPr lang="fr-FR" altLang="fr-FR">
                <a:sym typeface="Wingdings 3" pitchFamily="2" charset="2"/>
              </a:rPr>
              <a:t> PA si dépolarisation &gt; seuil</a:t>
            </a:r>
          </a:p>
          <a:p>
            <a:pPr algn="ctr">
              <a:spcBef>
                <a:spcPct val="50000"/>
              </a:spcBef>
              <a:buFontTx/>
              <a:buChar char="•"/>
            </a:pPr>
            <a:r>
              <a:rPr lang="fr-FR" altLang="fr-FR">
                <a:sym typeface="Wingdings 3" pitchFamily="2" charset="2"/>
              </a:rPr>
              <a:t> influx</a:t>
            </a:r>
          </a:p>
        </p:txBody>
      </p:sp>
      <p:sp>
        <p:nvSpPr>
          <p:cNvPr id="328714" name="Text Box 10">
            <a:extLst>
              <a:ext uri="{FF2B5EF4-FFF2-40B4-BE49-F238E27FC236}">
                <a16:creationId xmlns:a16="http://schemas.microsoft.com/office/drawing/2014/main" id="{EAB1958A-64F6-CC70-95E7-C78C590EBCEB}"/>
              </a:ext>
            </a:extLst>
          </p:cNvPr>
          <p:cNvSpPr txBox="1">
            <a:spLocks noChangeArrowheads="1"/>
          </p:cNvSpPr>
          <p:nvPr/>
        </p:nvSpPr>
        <p:spPr bwMode="auto">
          <a:xfrm>
            <a:off x="4643438" y="3213100"/>
            <a:ext cx="4427537"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t>Ouverture de canaux à Cl</a:t>
            </a:r>
            <a:r>
              <a:rPr lang="fr-FR" altLang="fr-FR" baseline="30000"/>
              <a:t>-</a:t>
            </a:r>
            <a:r>
              <a:rPr lang="fr-FR" altLang="fr-FR"/>
              <a:t> voire canaux supplémentaires à K</a:t>
            </a:r>
            <a:r>
              <a:rPr lang="fr-FR" altLang="fr-FR" baseline="30000"/>
              <a:t>+</a:t>
            </a:r>
          </a:p>
          <a:p>
            <a:pPr algn="ctr">
              <a:spcBef>
                <a:spcPct val="50000"/>
              </a:spcBef>
              <a:buFontTx/>
              <a:buChar char="•"/>
            </a:pPr>
            <a:r>
              <a:rPr lang="fr-FR" altLang="fr-FR"/>
              <a:t> </a:t>
            </a:r>
            <a:r>
              <a:rPr lang="fr-FR" altLang="fr-FR">
                <a:sym typeface="Wingdings 3" pitchFamily="2" charset="2"/>
              </a:rPr>
              <a:t> polarité membranaire</a:t>
            </a:r>
          </a:p>
          <a:p>
            <a:pPr algn="ctr">
              <a:spcBef>
                <a:spcPct val="50000"/>
              </a:spcBef>
              <a:buFontTx/>
              <a:buChar char="•"/>
            </a:pPr>
            <a:r>
              <a:rPr lang="fr-FR" altLang="fr-FR">
                <a:sym typeface="Wingdings 3" pitchFamily="2" charset="2"/>
              </a:rPr>
              <a:t> neurone plus difficile à dépolariser (&lt; seuil)</a:t>
            </a:r>
          </a:p>
        </p:txBody>
      </p:sp>
      <p:sp>
        <p:nvSpPr>
          <p:cNvPr id="328715" name="AutoShape 11">
            <a:extLst>
              <a:ext uri="{FF2B5EF4-FFF2-40B4-BE49-F238E27FC236}">
                <a16:creationId xmlns:a16="http://schemas.microsoft.com/office/drawing/2014/main" id="{2FC25E7B-48B5-CF41-3F9A-E32E6999CCAD}"/>
              </a:ext>
            </a:extLst>
          </p:cNvPr>
          <p:cNvSpPr>
            <a:spLocks noChangeArrowheads="1"/>
          </p:cNvSpPr>
          <p:nvPr/>
        </p:nvSpPr>
        <p:spPr bwMode="auto">
          <a:xfrm>
            <a:off x="6589713" y="2565400"/>
            <a:ext cx="503237" cy="576263"/>
          </a:xfrm>
          <a:prstGeom prst="upDownArrow">
            <a:avLst>
              <a:gd name="adj1" fmla="val 50000"/>
              <a:gd name="adj2" fmla="val 22902"/>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328716" name="Picture 12">
            <a:extLst>
              <a:ext uri="{FF2B5EF4-FFF2-40B4-BE49-F238E27FC236}">
                <a16:creationId xmlns:a16="http://schemas.microsoft.com/office/drawing/2014/main" id="{A19B44E5-D40A-2F84-C371-43C089C0F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4941888"/>
            <a:ext cx="2736850" cy="18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EA2E2D7-2A09-DAF7-AB2F-AB307352C7AA}"/>
              </a:ext>
            </a:extLst>
          </p:cNvPr>
          <p:cNvSpPr>
            <a:spLocks noChangeArrowheads="1"/>
          </p:cNvSpPr>
          <p:nvPr/>
        </p:nvSpPr>
        <p:spPr bwMode="auto">
          <a:xfrm>
            <a:off x="755650" y="2565400"/>
            <a:ext cx="75390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fr-FR" altLang="fr-FR" sz="4400" b="1"/>
              <a:t>1. Introduction et généralités sur le SN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2">
            <a:extLst>
              <a:ext uri="{FF2B5EF4-FFF2-40B4-BE49-F238E27FC236}">
                <a16:creationId xmlns:a16="http://schemas.microsoft.com/office/drawing/2014/main" id="{DA6B2D34-7FCF-EF82-38E3-3557EFD6FE00}"/>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(9)</a:t>
            </a:r>
          </a:p>
        </p:txBody>
      </p:sp>
      <p:sp>
        <p:nvSpPr>
          <p:cNvPr id="329731" name="Text Box 3">
            <a:extLst>
              <a:ext uri="{FF2B5EF4-FFF2-40B4-BE49-F238E27FC236}">
                <a16:creationId xmlns:a16="http://schemas.microsoft.com/office/drawing/2014/main" id="{5D587DBD-9C4E-FD5F-602C-7663495B15BC}"/>
              </a:ext>
            </a:extLst>
          </p:cNvPr>
          <p:cNvSpPr txBox="1">
            <a:spLocks noChangeArrowheads="1"/>
          </p:cNvSpPr>
          <p:nvPr/>
        </p:nvSpPr>
        <p:spPr bwMode="auto">
          <a:xfrm>
            <a:off x="323850" y="908050"/>
            <a:ext cx="83518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L’effet du neurotransmetteur est fonction du type de neurotransmetteur </a:t>
            </a:r>
            <a:r>
              <a:rPr lang="fr-FR" altLang="fr-FR" sz="1600" i="1"/>
              <a:t>(Ach, GABA, glutamate, dopamine…)</a:t>
            </a:r>
            <a:r>
              <a:rPr lang="fr-FR" altLang="fr-FR" sz="2400"/>
              <a:t> et du type de récepteur </a:t>
            </a:r>
            <a:r>
              <a:rPr lang="fr-FR" altLang="fr-FR" sz="1600" i="1"/>
              <a:t>(Nicotinique, muscarinique, GABA</a:t>
            </a:r>
            <a:r>
              <a:rPr lang="fr-FR" altLang="fr-FR" sz="1600" i="1" baseline="-25000"/>
              <a:t>A</a:t>
            </a:r>
            <a:r>
              <a:rPr lang="fr-FR" altLang="fr-FR" sz="1600" i="1"/>
              <a:t>, GABA</a:t>
            </a:r>
            <a:r>
              <a:rPr lang="fr-FR" altLang="fr-FR" sz="1600" i="1" baseline="-25000"/>
              <a:t>B</a:t>
            </a:r>
            <a:r>
              <a:rPr lang="fr-FR" altLang="fr-FR" sz="1600" i="1"/>
              <a:t>, AMPA, NMDA, récepteurs D</a:t>
            </a:r>
            <a:r>
              <a:rPr lang="fr-FR" altLang="fr-FR" sz="1600" i="1" baseline="-25000"/>
              <a:t>1</a:t>
            </a:r>
            <a:r>
              <a:rPr lang="fr-FR" altLang="fr-FR" sz="1600" i="1"/>
              <a:t> et D</a:t>
            </a:r>
            <a:r>
              <a:rPr lang="fr-FR" altLang="fr-FR" sz="1600" i="1" baseline="-25000"/>
              <a:t>2</a:t>
            </a:r>
            <a:r>
              <a:rPr lang="fr-FR" altLang="fr-FR" sz="1600" i="1"/>
              <a:t>…).</a:t>
            </a:r>
            <a:endParaRPr lang="fr-FR" altLang="fr-FR" sz="1600" i="1" baseline="-25000"/>
          </a:p>
        </p:txBody>
      </p:sp>
      <p:sp>
        <p:nvSpPr>
          <p:cNvPr id="329732" name="Text Box 4">
            <a:extLst>
              <a:ext uri="{FF2B5EF4-FFF2-40B4-BE49-F238E27FC236}">
                <a16:creationId xmlns:a16="http://schemas.microsoft.com/office/drawing/2014/main" id="{C9122CAA-9269-FE5E-CBE8-D59FD696757A}"/>
              </a:ext>
            </a:extLst>
          </p:cNvPr>
          <p:cNvSpPr txBox="1">
            <a:spLocks noChangeArrowheads="1"/>
          </p:cNvSpPr>
          <p:nvPr/>
        </p:nvSpPr>
        <p:spPr bwMode="auto">
          <a:xfrm>
            <a:off x="323850" y="2967038"/>
            <a:ext cx="882015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800"/>
              <a:t> Neurotransmetteur excitateur</a:t>
            </a:r>
          </a:p>
          <a:p>
            <a:pPr algn="just">
              <a:spcBef>
                <a:spcPct val="50000"/>
              </a:spcBef>
            </a:pPr>
            <a:r>
              <a:rPr lang="fr-FR" altLang="fr-FR" sz="2800">
                <a:sym typeface="Wingdings 3" pitchFamily="2" charset="2"/>
              </a:rPr>
              <a:t>	 </a:t>
            </a:r>
            <a:r>
              <a:rPr lang="fr-FR" altLang="fr-FR" sz="2800" b="1" u="sng">
                <a:solidFill>
                  <a:srgbClr val="0000FF"/>
                </a:solidFill>
                <a:sym typeface="Wingdings 3" pitchFamily="2" charset="2"/>
              </a:rPr>
              <a:t>PPSE</a:t>
            </a:r>
            <a:r>
              <a:rPr lang="fr-FR" altLang="fr-FR" sz="2800">
                <a:sym typeface="Wingdings 3" pitchFamily="2" charset="2"/>
              </a:rPr>
              <a:t> (potentiel post-synaptique excitateur)</a:t>
            </a:r>
          </a:p>
        </p:txBody>
      </p:sp>
      <p:sp>
        <p:nvSpPr>
          <p:cNvPr id="329733" name="Text Box 5">
            <a:extLst>
              <a:ext uri="{FF2B5EF4-FFF2-40B4-BE49-F238E27FC236}">
                <a16:creationId xmlns:a16="http://schemas.microsoft.com/office/drawing/2014/main" id="{6AE7608A-7697-0C9E-7E4B-764F93CC01FD}"/>
              </a:ext>
            </a:extLst>
          </p:cNvPr>
          <p:cNvSpPr txBox="1">
            <a:spLocks noChangeArrowheads="1"/>
          </p:cNvSpPr>
          <p:nvPr/>
        </p:nvSpPr>
        <p:spPr bwMode="auto">
          <a:xfrm>
            <a:off x="323850" y="4656138"/>
            <a:ext cx="882015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800"/>
              <a:t> Neurotransmetteur inhibiteur</a:t>
            </a:r>
          </a:p>
          <a:p>
            <a:pPr algn="just">
              <a:spcBef>
                <a:spcPct val="50000"/>
              </a:spcBef>
            </a:pPr>
            <a:r>
              <a:rPr lang="fr-FR" altLang="fr-FR" sz="2800">
                <a:sym typeface="Wingdings 3" pitchFamily="2" charset="2"/>
              </a:rPr>
              <a:t>	 </a:t>
            </a:r>
            <a:r>
              <a:rPr lang="fr-FR" altLang="fr-FR" sz="2800" b="1" u="sng">
                <a:solidFill>
                  <a:srgbClr val="0000FF"/>
                </a:solidFill>
                <a:sym typeface="Wingdings 3" pitchFamily="2" charset="2"/>
              </a:rPr>
              <a:t>PPSI</a:t>
            </a:r>
            <a:r>
              <a:rPr lang="fr-FR" altLang="fr-FR" sz="2800">
                <a:sym typeface="Wingdings 3" pitchFamily="2" charset="2"/>
              </a:rPr>
              <a:t> (potentiel post-synaptique inhibiteur)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ext Box 2">
            <a:extLst>
              <a:ext uri="{FF2B5EF4-FFF2-40B4-BE49-F238E27FC236}">
                <a16:creationId xmlns:a16="http://schemas.microsoft.com/office/drawing/2014/main" id="{6FDDF459-DE06-5556-E3E9-FD58C8C8F974}"/>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(10)</a:t>
            </a:r>
          </a:p>
        </p:txBody>
      </p:sp>
      <p:sp>
        <p:nvSpPr>
          <p:cNvPr id="330756" name="Text Box 4">
            <a:extLst>
              <a:ext uri="{FF2B5EF4-FFF2-40B4-BE49-F238E27FC236}">
                <a16:creationId xmlns:a16="http://schemas.microsoft.com/office/drawing/2014/main" id="{0F84F9D8-9E42-A3FE-151E-5C76BAB70529}"/>
              </a:ext>
            </a:extLst>
          </p:cNvPr>
          <p:cNvSpPr txBox="1">
            <a:spLocks noChangeArrowheads="1"/>
          </p:cNvSpPr>
          <p:nvPr/>
        </p:nvSpPr>
        <p:spPr bwMode="auto">
          <a:xfrm>
            <a:off x="323850" y="692150"/>
            <a:ext cx="8351838"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b="1"/>
              <a:t>Chaque neurone reçoit des terminaisons PPSE et PPSI</a:t>
            </a:r>
          </a:p>
          <a:p>
            <a:pPr algn="just">
              <a:spcBef>
                <a:spcPct val="50000"/>
              </a:spcBef>
            </a:pPr>
            <a:r>
              <a:rPr lang="fr-FR" altLang="fr-FR" sz="1700" i="1"/>
              <a:t>Exemple du neurone moteur:</a:t>
            </a:r>
          </a:p>
        </p:txBody>
      </p:sp>
      <p:sp>
        <p:nvSpPr>
          <p:cNvPr id="330757" name="Text Box 5">
            <a:extLst>
              <a:ext uri="{FF2B5EF4-FFF2-40B4-BE49-F238E27FC236}">
                <a16:creationId xmlns:a16="http://schemas.microsoft.com/office/drawing/2014/main" id="{C3BA21FA-CCAA-A87A-6871-05EE0547907C}"/>
              </a:ext>
            </a:extLst>
          </p:cNvPr>
          <p:cNvSpPr txBox="1">
            <a:spLocks noChangeArrowheads="1"/>
          </p:cNvSpPr>
          <p:nvPr/>
        </p:nvSpPr>
        <p:spPr bwMode="auto">
          <a:xfrm>
            <a:off x="323850" y="5303838"/>
            <a:ext cx="8351838"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buFontTx/>
              <a:buAutoNum type="arabicParenR"/>
            </a:pPr>
            <a:r>
              <a:rPr lang="fr-FR" altLang="fr-FR" b="1"/>
              <a:t>S’il y a plus de PPSE / PPSI, le neurone moteur est dépolarisé au-delà du seuil et il y a influx</a:t>
            </a:r>
          </a:p>
          <a:p>
            <a:pPr algn="just">
              <a:spcBef>
                <a:spcPct val="50000"/>
              </a:spcBef>
              <a:buFontTx/>
              <a:buAutoNum type="arabicParenR"/>
            </a:pPr>
            <a:r>
              <a:rPr lang="fr-FR" altLang="fr-FR" b="1"/>
              <a:t>S’il y a plus de PPSI / PPSE, le neurone moteur ne se dépolarise pas jusqu’au seuil et il n’y a pas d’influx.</a:t>
            </a:r>
          </a:p>
        </p:txBody>
      </p:sp>
      <p:grpSp>
        <p:nvGrpSpPr>
          <p:cNvPr id="330759" name="Group 7">
            <a:extLst>
              <a:ext uri="{FF2B5EF4-FFF2-40B4-BE49-F238E27FC236}">
                <a16:creationId xmlns:a16="http://schemas.microsoft.com/office/drawing/2014/main" id="{C835D499-2711-06CB-CE84-0DF05E914347}"/>
              </a:ext>
            </a:extLst>
          </p:cNvPr>
          <p:cNvGrpSpPr>
            <a:grpSpLocks/>
          </p:cNvGrpSpPr>
          <p:nvPr/>
        </p:nvGrpSpPr>
        <p:grpSpPr bwMode="auto">
          <a:xfrm>
            <a:off x="1546225" y="1773238"/>
            <a:ext cx="6554788" cy="3190875"/>
            <a:chOff x="974" y="1117"/>
            <a:chExt cx="4129" cy="2010"/>
          </a:xfrm>
        </p:grpSpPr>
        <p:pic>
          <p:nvPicPr>
            <p:cNvPr id="330755" name="Picture 3">
              <a:extLst>
                <a:ext uri="{FF2B5EF4-FFF2-40B4-BE49-F238E27FC236}">
                  <a16:creationId xmlns:a16="http://schemas.microsoft.com/office/drawing/2014/main" id="{4B6F4501-3E12-41D4-1569-E93D225C0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 y="1117"/>
              <a:ext cx="3811" cy="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58" name="Text Box 6">
              <a:extLst>
                <a:ext uri="{FF2B5EF4-FFF2-40B4-BE49-F238E27FC236}">
                  <a16:creationId xmlns:a16="http://schemas.microsoft.com/office/drawing/2014/main" id="{50381FED-19FB-061B-9C52-7EBD128673E0}"/>
                </a:ext>
              </a:extLst>
            </p:cNvPr>
            <p:cNvSpPr txBox="1">
              <a:spLocks noChangeArrowheads="1"/>
            </p:cNvSpPr>
            <p:nvPr/>
          </p:nvSpPr>
          <p:spPr bwMode="auto">
            <a:xfrm>
              <a:off x="3651" y="1434"/>
              <a:ext cx="14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ou motoneurone</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a:extLst>
              <a:ext uri="{FF2B5EF4-FFF2-40B4-BE49-F238E27FC236}">
                <a16:creationId xmlns:a16="http://schemas.microsoft.com/office/drawing/2014/main" id="{DBDF84F1-6C1A-7FCA-FC4E-64DDEFB420CA}"/>
              </a:ext>
            </a:extLst>
          </p:cNvPr>
          <p:cNvSpPr txBox="1">
            <a:spLocks noChangeArrowheads="1"/>
          </p:cNvSpPr>
          <p:nvPr/>
        </p:nvSpPr>
        <p:spPr bwMode="auto">
          <a:xfrm>
            <a:off x="73025" y="44450"/>
            <a:ext cx="8964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000"/>
              <a:t> La synapse (11)</a:t>
            </a:r>
          </a:p>
        </p:txBody>
      </p:sp>
      <p:sp>
        <p:nvSpPr>
          <p:cNvPr id="331779" name="Text Box 3">
            <a:extLst>
              <a:ext uri="{FF2B5EF4-FFF2-40B4-BE49-F238E27FC236}">
                <a16:creationId xmlns:a16="http://schemas.microsoft.com/office/drawing/2014/main" id="{10E763F2-93A2-CA37-51FA-EFCE1980105A}"/>
              </a:ext>
            </a:extLst>
          </p:cNvPr>
          <p:cNvSpPr txBox="1">
            <a:spLocks noChangeArrowheads="1"/>
          </p:cNvSpPr>
          <p:nvPr/>
        </p:nvSpPr>
        <p:spPr bwMode="auto">
          <a:xfrm>
            <a:off x="179388" y="1212850"/>
            <a:ext cx="8785225"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3200">
                <a:solidFill>
                  <a:srgbClr val="0000FF"/>
                </a:solidFill>
              </a:rPr>
              <a:t> La sommation temporelle :</a:t>
            </a:r>
          </a:p>
          <a:p>
            <a:pPr algn="just">
              <a:spcBef>
                <a:spcPct val="50000"/>
              </a:spcBef>
            </a:pPr>
            <a:r>
              <a:rPr lang="fr-FR" altLang="fr-FR" sz="2000"/>
              <a:t>Comme un PPSE (10 ms) dure de temps qu’un PA au niveau de la terminaison nerveuse (1-2 ms), il est possible d’avoir un deuxième PA arrivant à la terminaison nerveuse (en dehors de la période réfractaire) qui va générer un autre PPSE avant que le 1er ait diminué. Les 2 PPSE s’additionnent = dépolarisation plus forte.</a:t>
            </a:r>
          </a:p>
          <a:p>
            <a:pPr algn="just">
              <a:spcBef>
                <a:spcPct val="50000"/>
              </a:spcBef>
            </a:pPr>
            <a:endParaRPr lang="fr-FR" altLang="fr-FR" sz="2000"/>
          </a:p>
          <a:p>
            <a:pPr algn="just">
              <a:spcBef>
                <a:spcPct val="50000"/>
              </a:spcBef>
            </a:pPr>
            <a:endParaRPr lang="fr-FR" altLang="fr-FR" sz="2000"/>
          </a:p>
          <a:p>
            <a:pPr algn="just">
              <a:spcBef>
                <a:spcPct val="50000"/>
              </a:spcBef>
              <a:buFontTx/>
              <a:buChar char="•"/>
            </a:pPr>
            <a:r>
              <a:rPr lang="fr-FR" altLang="fr-FR" sz="3200">
                <a:solidFill>
                  <a:srgbClr val="0000FF"/>
                </a:solidFill>
              </a:rPr>
              <a:t> La sommation spatiale :</a:t>
            </a:r>
          </a:p>
          <a:p>
            <a:pPr algn="just">
              <a:spcBef>
                <a:spcPct val="50000"/>
              </a:spcBef>
            </a:pPr>
            <a:r>
              <a:rPr lang="fr-FR" altLang="fr-FR" sz="2000"/>
              <a:t>Comme une cellule nerveuse peut recevoir plusieurs synapses: possibilité d’avoir ajout de plusieurs PPSE en même temps (exemple d’avant).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a:extLst>
              <a:ext uri="{FF2B5EF4-FFF2-40B4-BE49-F238E27FC236}">
                <a16:creationId xmlns:a16="http://schemas.microsoft.com/office/drawing/2014/main" id="{15247043-7635-4745-671D-1B4F9413EF9B}"/>
              </a:ext>
            </a:extLst>
          </p:cNvPr>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152400" y="188913"/>
            <a:ext cx="4398963" cy="6553200"/>
          </a:xfrm>
          <a:prstGeom prst="rect">
            <a:avLst/>
          </a:prstGeom>
          <a:noFill/>
          <a:extLst>
            <a:ext uri="{909E8E84-426E-40DD-AFC4-6F175D3DCCD1}">
              <a14:hiddenFill xmlns:a14="http://schemas.microsoft.com/office/drawing/2010/main">
                <a:solidFill>
                  <a:srgbClr val="FFFFFF"/>
                </a:solidFill>
              </a14:hiddenFill>
            </a:ext>
          </a:extLst>
        </p:spPr>
      </p:pic>
      <p:pic>
        <p:nvPicPr>
          <p:cNvPr id="332803" name="Picture 3">
            <a:extLst>
              <a:ext uri="{FF2B5EF4-FFF2-40B4-BE49-F238E27FC236}">
                <a16:creationId xmlns:a16="http://schemas.microsoft.com/office/drawing/2014/main" id="{5769CD3F-CF8F-00C1-D816-E0794361DD2A}"/>
              </a:ext>
            </a:extLst>
          </p:cNvPr>
          <p:cNvPicPr>
            <a:picLocks noChangeAspect="1" noChangeArrowheads="1"/>
          </p:cNvPicPr>
          <p:nvPr/>
        </p:nvPicPr>
        <p:blipFill>
          <a:blip r:embed="rId3">
            <a:lum bright="-24000" contrast="42000"/>
            <a:extLst>
              <a:ext uri="{28A0092B-C50C-407E-A947-70E740481C1C}">
                <a14:useLocalDpi xmlns:a14="http://schemas.microsoft.com/office/drawing/2010/main" val="0"/>
              </a:ext>
            </a:extLst>
          </a:blip>
          <a:srcRect/>
          <a:stretch>
            <a:fillRect/>
          </a:stretch>
        </p:blipFill>
        <p:spPr bwMode="auto">
          <a:xfrm>
            <a:off x="4648200" y="4614863"/>
            <a:ext cx="4419600" cy="2198687"/>
          </a:xfrm>
          <a:prstGeom prst="rect">
            <a:avLst/>
          </a:prstGeom>
          <a:noFill/>
          <a:extLst>
            <a:ext uri="{909E8E84-426E-40DD-AFC4-6F175D3DCCD1}">
              <a14:hiddenFill xmlns:a14="http://schemas.microsoft.com/office/drawing/2010/main">
                <a:solidFill>
                  <a:srgbClr val="FFFFFF"/>
                </a:solidFill>
              </a14:hiddenFill>
            </a:ext>
          </a:extLst>
        </p:spPr>
      </p:pic>
      <p:sp>
        <p:nvSpPr>
          <p:cNvPr id="332804" name="AutoShape 4">
            <a:extLst>
              <a:ext uri="{FF2B5EF4-FFF2-40B4-BE49-F238E27FC236}">
                <a16:creationId xmlns:a16="http://schemas.microsoft.com/office/drawing/2014/main" id="{0E4DDB16-F51C-F211-4522-5D68FAB789B0}"/>
              </a:ext>
            </a:extLst>
          </p:cNvPr>
          <p:cNvSpPr>
            <a:spLocks noChangeArrowheads="1"/>
          </p:cNvSpPr>
          <p:nvPr/>
        </p:nvSpPr>
        <p:spPr bwMode="auto">
          <a:xfrm>
            <a:off x="2057400" y="6477000"/>
            <a:ext cx="2667000" cy="152400"/>
          </a:xfrm>
          <a:prstGeom prst="rightArrow">
            <a:avLst>
              <a:gd name="adj1" fmla="val 50000"/>
              <a:gd name="adj2" fmla="val 437500"/>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altLang="fr-FR">
              <a:solidFill>
                <a:srgbClr val="0000FF"/>
              </a:solidFill>
            </a:endParaRPr>
          </a:p>
        </p:txBody>
      </p:sp>
      <p:sp>
        <p:nvSpPr>
          <p:cNvPr id="332805" name="Rectangle 5">
            <a:extLst>
              <a:ext uri="{FF2B5EF4-FFF2-40B4-BE49-F238E27FC236}">
                <a16:creationId xmlns:a16="http://schemas.microsoft.com/office/drawing/2014/main" id="{17F46FB5-99B5-5114-DAA5-33A371037249}"/>
              </a:ext>
            </a:extLst>
          </p:cNvPr>
          <p:cNvSpPr>
            <a:spLocks noChangeArrowheads="1"/>
          </p:cNvSpPr>
          <p:nvPr/>
        </p:nvSpPr>
        <p:spPr bwMode="auto">
          <a:xfrm>
            <a:off x="107950" y="44450"/>
            <a:ext cx="755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fr-FR" altLang="fr-FR"/>
              <a:t>1.5. Exemple de signalisation synaptique : transmission neuromusculaire</a:t>
            </a:r>
          </a:p>
        </p:txBody>
      </p:sp>
      <p:sp>
        <p:nvSpPr>
          <p:cNvPr id="332806" name="Oval 6">
            <a:extLst>
              <a:ext uri="{FF2B5EF4-FFF2-40B4-BE49-F238E27FC236}">
                <a16:creationId xmlns:a16="http://schemas.microsoft.com/office/drawing/2014/main" id="{9F3AE6A6-BF9B-8F99-19F3-EAAEBF62811F}"/>
              </a:ext>
            </a:extLst>
          </p:cNvPr>
          <p:cNvSpPr>
            <a:spLocks noChangeArrowheads="1"/>
          </p:cNvSpPr>
          <p:nvPr/>
        </p:nvSpPr>
        <p:spPr bwMode="auto">
          <a:xfrm>
            <a:off x="7667625" y="6237288"/>
            <a:ext cx="649288" cy="1444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32807" name="Line 7">
            <a:extLst>
              <a:ext uri="{FF2B5EF4-FFF2-40B4-BE49-F238E27FC236}">
                <a16:creationId xmlns:a16="http://schemas.microsoft.com/office/drawing/2014/main" id="{8EE34FC9-4684-1AE7-8E9F-315E33A23A5B}"/>
              </a:ext>
            </a:extLst>
          </p:cNvPr>
          <p:cNvSpPr>
            <a:spLocks noChangeShapeType="1"/>
          </p:cNvSpPr>
          <p:nvPr/>
        </p:nvSpPr>
        <p:spPr bwMode="auto">
          <a:xfrm>
            <a:off x="7308850" y="4365625"/>
            <a:ext cx="360363" cy="19446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32808" name="Text Box 8">
            <a:extLst>
              <a:ext uri="{FF2B5EF4-FFF2-40B4-BE49-F238E27FC236}">
                <a16:creationId xmlns:a16="http://schemas.microsoft.com/office/drawing/2014/main" id="{3004FA83-49C4-F811-FFBC-487AED96FAFA}"/>
              </a:ext>
            </a:extLst>
          </p:cNvPr>
          <p:cNvSpPr txBox="1">
            <a:spLocks noChangeArrowheads="1"/>
          </p:cNvSpPr>
          <p:nvPr/>
        </p:nvSpPr>
        <p:spPr bwMode="auto">
          <a:xfrm>
            <a:off x="6588125" y="3644900"/>
            <a:ext cx="14398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a:solidFill>
                  <a:srgbClr val="FF0000"/>
                </a:solidFill>
              </a:rPr>
              <a:t>Récepteur nicotinique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a:extLst>
              <a:ext uri="{FF2B5EF4-FFF2-40B4-BE49-F238E27FC236}">
                <a16:creationId xmlns:a16="http://schemas.microsoft.com/office/drawing/2014/main" id="{B7D4DE6A-A3FC-54D5-237D-21FD57B8F782}"/>
              </a:ext>
            </a:extLst>
          </p:cNvPr>
          <p:cNvSpPr>
            <a:spLocks noChangeArrowheads="1"/>
          </p:cNvSpPr>
          <p:nvPr/>
        </p:nvSpPr>
        <p:spPr bwMode="auto">
          <a:xfrm>
            <a:off x="0" y="2717800"/>
            <a:ext cx="9144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fr-FR" altLang="fr-FR" sz="4400" b="1"/>
              <a:t>3. Le système nerveux et les relations avec l’environnement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44" name="Group 4">
            <a:extLst>
              <a:ext uri="{FF2B5EF4-FFF2-40B4-BE49-F238E27FC236}">
                <a16:creationId xmlns:a16="http://schemas.microsoft.com/office/drawing/2014/main" id="{DCBC890F-4799-E722-5C66-F42E72028B7C}"/>
              </a:ext>
            </a:extLst>
          </p:cNvPr>
          <p:cNvGrpSpPr>
            <a:grpSpLocks/>
          </p:cNvGrpSpPr>
          <p:nvPr/>
        </p:nvGrpSpPr>
        <p:grpSpPr bwMode="auto">
          <a:xfrm>
            <a:off x="827088" y="2492375"/>
            <a:ext cx="5329237" cy="4365625"/>
            <a:chOff x="521" y="2704"/>
            <a:chExt cx="1951" cy="1616"/>
          </a:xfrm>
        </p:grpSpPr>
        <p:pic>
          <p:nvPicPr>
            <p:cNvPr id="266245" name="Picture 5">
              <a:extLst>
                <a:ext uri="{FF2B5EF4-FFF2-40B4-BE49-F238E27FC236}">
                  <a16:creationId xmlns:a16="http://schemas.microsoft.com/office/drawing/2014/main" id="{9FDF0453-CA64-3013-2D0B-486888886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2704"/>
              <a:ext cx="1951" cy="1600"/>
            </a:xfrm>
            <a:prstGeom prst="rect">
              <a:avLst/>
            </a:prstGeom>
            <a:noFill/>
            <a:extLst>
              <a:ext uri="{909E8E84-426E-40DD-AFC4-6F175D3DCCD1}">
                <a14:hiddenFill xmlns:a14="http://schemas.microsoft.com/office/drawing/2010/main">
                  <a:solidFill>
                    <a:srgbClr val="FFFFFF"/>
                  </a:solidFill>
                </a14:hiddenFill>
              </a:ext>
            </a:extLst>
          </p:spPr>
        </p:pic>
        <p:sp>
          <p:nvSpPr>
            <p:cNvPr id="266246" name="Rectangle 6">
              <a:extLst>
                <a:ext uri="{FF2B5EF4-FFF2-40B4-BE49-F238E27FC236}">
                  <a16:creationId xmlns:a16="http://schemas.microsoft.com/office/drawing/2014/main" id="{FFF135F7-DE0C-B7E9-4FCF-2CC1353CBD09}"/>
                </a:ext>
              </a:extLst>
            </p:cNvPr>
            <p:cNvSpPr>
              <a:spLocks noChangeArrowheads="1"/>
            </p:cNvSpPr>
            <p:nvPr/>
          </p:nvSpPr>
          <p:spPr bwMode="auto">
            <a:xfrm>
              <a:off x="567" y="3339"/>
              <a:ext cx="1905" cy="9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47" name="Rectangle 7">
              <a:extLst>
                <a:ext uri="{FF2B5EF4-FFF2-40B4-BE49-F238E27FC236}">
                  <a16:creationId xmlns:a16="http://schemas.microsoft.com/office/drawing/2014/main" id="{E2F319A4-DAF2-6A96-477E-EE0949A05A28}"/>
                </a:ext>
              </a:extLst>
            </p:cNvPr>
            <p:cNvSpPr>
              <a:spLocks noChangeArrowheads="1"/>
            </p:cNvSpPr>
            <p:nvPr/>
          </p:nvSpPr>
          <p:spPr bwMode="auto">
            <a:xfrm>
              <a:off x="1565" y="2704"/>
              <a:ext cx="907" cy="9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66248" name="Text Box 8">
            <a:extLst>
              <a:ext uri="{FF2B5EF4-FFF2-40B4-BE49-F238E27FC236}">
                <a16:creationId xmlns:a16="http://schemas.microsoft.com/office/drawing/2014/main" id="{B66A3A63-989E-ED72-78BB-1AC29936982C}"/>
              </a:ext>
            </a:extLst>
          </p:cNvPr>
          <p:cNvSpPr txBox="1">
            <a:spLocks noChangeArrowheads="1"/>
          </p:cNvSpPr>
          <p:nvPr/>
        </p:nvSpPr>
        <p:spPr bwMode="auto">
          <a:xfrm>
            <a:off x="73025" y="2281238"/>
            <a:ext cx="89646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600"/>
              <a:t> Organisation de la moelle épinière (1)</a:t>
            </a:r>
          </a:p>
        </p:txBody>
      </p:sp>
      <p:sp>
        <p:nvSpPr>
          <p:cNvPr id="266249" name="Text Box 9">
            <a:extLst>
              <a:ext uri="{FF2B5EF4-FFF2-40B4-BE49-F238E27FC236}">
                <a16:creationId xmlns:a16="http://schemas.microsoft.com/office/drawing/2014/main" id="{F51C8537-882C-75BA-A99A-A32BF856B655}"/>
              </a:ext>
            </a:extLst>
          </p:cNvPr>
          <p:cNvSpPr txBox="1">
            <a:spLocks noChangeArrowheads="1"/>
          </p:cNvSpPr>
          <p:nvPr/>
        </p:nvSpPr>
        <p:spPr bwMode="auto">
          <a:xfrm>
            <a:off x="107950" y="3573463"/>
            <a:ext cx="90360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200"/>
              <a:t>Très fragile (grosseur d’un crayon)</a:t>
            </a:r>
          </a:p>
        </p:txBody>
      </p:sp>
      <p:sp>
        <p:nvSpPr>
          <p:cNvPr id="266250" name="Text Box 10">
            <a:extLst>
              <a:ext uri="{FF2B5EF4-FFF2-40B4-BE49-F238E27FC236}">
                <a16:creationId xmlns:a16="http://schemas.microsoft.com/office/drawing/2014/main" id="{03F77201-F9D6-7B14-1468-6C2183D07CA1}"/>
              </a:ext>
            </a:extLst>
          </p:cNvPr>
          <p:cNvSpPr txBox="1">
            <a:spLocks noChangeArrowheads="1"/>
          </p:cNvSpPr>
          <p:nvPr/>
        </p:nvSpPr>
        <p:spPr bwMode="auto">
          <a:xfrm>
            <a:off x="107950" y="4724400"/>
            <a:ext cx="903605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200"/>
              <a:t>Région centrale = grise (forme de H) entourée de substance blanche.</a:t>
            </a:r>
          </a:p>
        </p:txBody>
      </p:sp>
      <p:sp>
        <p:nvSpPr>
          <p:cNvPr id="266251" name="Line 11">
            <a:extLst>
              <a:ext uri="{FF2B5EF4-FFF2-40B4-BE49-F238E27FC236}">
                <a16:creationId xmlns:a16="http://schemas.microsoft.com/office/drawing/2014/main" id="{0B77E1BB-DE9B-EB8D-8B2A-86F5CE188920}"/>
              </a:ext>
            </a:extLst>
          </p:cNvPr>
          <p:cNvSpPr>
            <a:spLocks noChangeShapeType="1"/>
          </p:cNvSpPr>
          <p:nvPr/>
        </p:nvSpPr>
        <p:spPr bwMode="auto">
          <a:xfrm flipH="1" flipV="1">
            <a:off x="2339975" y="3357563"/>
            <a:ext cx="719138" cy="1366837"/>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52" name="Line 12">
            <a:extLst>
              <a:ext uri="{FF2B5EF4-FFF2-40B4-BE49-F238E27FC236}">
                <a16:creationId xmlns:a16="http://schemas.microsoft.com/office/drawing/2014/main" id="{5B20EC56-8079-489E-1F09-46E230E38249}"/>
              </a:ext>
            </a:extLst>
          </p:cNvPr>
          <p:cNvSpPr>
            <a:spLocks noChangeShapeType="1"/>
          </p:cNvSpPr>
          <p:nvPr/>
        </p:nvSpPr>
        <p:spPr bwMode="auto">
          <a:xfrm flipH="1" flipV="1">
            <a:off x="2771775" y="3357563"/>
            <a:ext cx="5113338" cy="143986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253" name="Rectangle 13">
            <a:extLst>
              <a:ext uri="{FF2B5EF4-FFF2-40B4-BE49-F238E27FC236}">
                <a16:creationId xmlns:a16="http://schemas.microsoft.com/office/drawing/2014/main" id="{D1E4028A-98AA-F7FE-9E75-362446C37CA3}"/>
              </a:ext>
            </a:extLst>
          </p:cNvPr>
          <p:cNvSpPr>
            <a:spLocks noChangeArrowheads="1"/>
          </p:cNvSpPr>
          <p:nvPr/>
        </p:nvSpPr>
        <p:spPr bwMode="auto">
          <a:xfrm>
            <a:off x="0" y="5700713"/>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fr-FR" sz="2000">
                <a:solidFill>
                  <a:srgbClr val="0000FF"/>
                </a:solidFill>
              </a:rPr>
              <a:t>C'est un cordon de tissu nerveux situé dans le canal vertébral et s'étendant de la première vertèbre cervicale à la deuxième vertèbre lombaire. Elle est protégée par les méninges.</a:t>
            </a:r>
          </a:p>
        </p:txBody>
      </p:sp>
      <p:sp>
        <p:nvSpPr>
          <p:cNvPr id="266254" name="Text Box 14">
            <a:extLst>
              <a:ext uri="{FF2B5EF4-FFF2-40B4-BE49-F238E27FC236}">
                <a16:creationId xmlns:a16="http://schemas.microsoft.com/office/drawing/2014/main" id="{4C40D85B-006E-9511-38F8-FFC36DC34F71}"/>
              </a:ext>
            </a:extLst>
          </p:cNvPr>
          <p:cNvSpPr txBox="1">
            <a:spLocks noChangeArrowheads="1"/>
          </p:cNvSpPr>
          <p:nvPr/>
        </p:nvSpPr>
        <p:spPr bwMode="auto">
          <a:xfrm>
            <a:off x="152400" y="304800"/>
            <a:ext cx="8839200" cy="56991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1. La moelle épinière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 Box 2">
            <a:extLst>
              <a:ext uri="{FF2B5EF4-FFF2-40B4-BE49-F238E27FC236}">
                <a16:creationId xmlns:a16="http://schemas.microsoft.com/office/drawing/2014/main" id="{530D607E-A570-6287-580E-03E7F90C3EEF}"/>
              </a:ext>
            </a:extLst>
          </p:cNvPr>
          <p:cNvSpPr txBox="1">
            <a:spLocks noChangeArrowheads="1"/>
          </p:cNvSpPr>
          <p:nvPr/>
        </p:nvSpPr>
        <p:spPr bwMode="auto">
          <a:xfrm>
            <a:off x="34925" y="671513"/>
            <a:ext cx="9036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1900"/>
              <a:t>La substance blanche : organisée en cordons et contient des fibres nerveuses motrices et sensitives qui s’étendent entre le cerveau et la ME. </a:t>
            </a:r>
          </a:p>
        </p:txBody>
      </p:sp>
      <p:sp>
        <p:nvSpPr>
          <p:cNvPr id="267267" name="Text Box 3">
            <a:extLst>
              <a:ext uri="{FF2B5EF4-FFF2-40B4-BE49-F238E27FC236}">
                <a16:creationId xmlns:a16="http://schemas.microsoft.com/office/drawing/2014/main" id="{C7927FC2-6573-5475-4D8D-3BE6EF261409}"/>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la moelle épinière (2)</a:t>
            </a:r>
          </a:p>
        </p:txBody>
      </p:sp>
      <p:pic>
        <p:nvPicPr>
          <p:cNvPr id="267268" name="Picture 4">
            <a:extLst>
              <a:ext uri="{FF2B5EF4-FFF2-40B4-BE49-F238E27FC236}">
                <a16:creationId xmlns:a16="http://schemas.microsoft.com/office/drawing/2014/main" id="{EE419B0E-248B-613C-5F0C-947A6FA98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3033713"/>
            <a:ext cx="6910387" cy="3811587"/>
          </a:xfrm>
          <a:prstGeom prst="rect">
            <a:avLst/>
          </a:prstGeom>
          <a:noFill/>
          <a:extLst>
            <a:ext uri="{909E8E84-426E-40DD-AFC4-6F175D3DCCD1}">
              <a14:hiddenFill xmlns:a14="http://schemas.microsoft.com/office/drawing/2010/main">
                <a:solidFill>
                  <a:srgbClr val="FFFFFF"/>
                </a:solidFill>
              </a14:hiddenFill>
            </a:ext>
          </a:extLst>
        </p:spPr>
      </p:pic>
      <p:sp>
        <p:nvSpPr>
          <p:cNvPr id="267269" name="Text Box 5">
            <a:extLst>
              <a:ext uri="{FF2B5EF4-FFF2-40B4-BE49-F238E27FC236}">
                <a16:creationId xmlns:a16="http://schemas.microsoft.com/office/drawing/2014/main" id="{036C5EC4-A075-DAD6-80C8-F7F0C5C3CEB5}"/>
              </a:ext>
            </a:extLst>
          </p:cNvPr>
          <p:cNvSpPr txBox="1">
            <a:spLocks noChangeArrowheads="1"/>
          </p:cNvSpPr>
          <p:nvPr/>
        </p:nvSpPr>
        <p:spPr bwMode="auto">
          <a:xfrm>
            <a:off x="34925" y="1514475"/>
            <a:ext cx="90360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La substance grise : divisé en 2 cornes dorsales (postérieures) et 2 cornes ventrales (antérieures). Elle contient les corps cellulaires des neurones, leurs dendrites et leurs synapses. C'est le centre nerveux de la moelle. Au centre, il y a le canal de l’ependyme</a:t>
            </a:r>
          </a:p>
        </p:txBody>
      </p:sp>
      <p:sp>
        <p:nvSpPr>
          <p:cNvPr id="267270" name="Line 6">
            <a:extLst>
              <a:ext uri="{FF2B5EF4-FFF2-40B4-BE49-F238E27FC236}">
                <a16:creationId xmlns:a16="http://schemas.microsoft.com/office/drawing/2014/main" id="{1DDE799D-0B27-ADE1-F9B7-BC4AD1AB03AE}"/>
              </a:ext>
            </a:extLst>
          </p:cNvPr>
          <p:cNvSpPr>
            <a:spLocks noChangeShapeType="1"/>
          </p:cNvSpPr>
          <p:nvPr/>
        </p:nvSpPr>
        <p:spPr bwMode="auto">
          <a:xfrm>
            <a:off x="2339975" y="1773238"/>
            <a:ext cx="1871663" cy="3455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7271" name="Line 7">
            <a:extLst>
              <a:ext uri="{FF2B5EF4-FFF2-40B4-BE49-F238E27FC236}">
                <a16:creationId xmlns:a16="http://schemas.microsoft.com/office/drawing/2014/main" id="{33FC0189-B822-FE56-1A69-3A8FDF134246}"/>
              </a:ext>
            </a:extLst>
          </p:cNvPr>
          <p:cNvSpPr>
            <a:spLocks noChangeShapeType="1"/>
          </p:cNvSpPr>
          <p:nvPr/>
        </p:nvSpPr>
        <p:spPr bwMode="auto">
          <a:xfrm>
            <a:off x="2484438" y="981075"/>
            <a:ext cx="1871662" cy="3455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a:extLst>
              <a:ext uri="{FF2B5EF4-FFF2-40B4-BE49-F238E27FC236}">
                <a16:creationId xmlns:a16="http://schemas.microsoft.com/office/drawing/2014/main" id="{664F8A75-16B8-E91C-508C-41182C3FE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412875"/>
            <a:ext cx="6227762" cy="5153025"/>
          </a:xfrm>
          <a:prstGeom prst="rect">
            <a:avLst/>
          </a:prstGeom>
          <a:noFill/>
          <a:extLst>
            <a:ext uri="{909E8E84-426E-40DD-AFC4-6F175D3DCCD1}">
              <a14:hiddenFill xmlns:a14="http://schemas.microsoft.com/office/drawing/2010/main">
                <a:solidFill>
                  <a:srgbClr val="FFFFFF"/>
                </a:solidFill>
              </a14:hiddenFill>
            </a:ext>
          </a:extLst>
        </p:spPr>
      </p:pic>
      <p:sp>
        <p:nvSpPr>
          <p:cNvPr id="268291" name="Text Box 3">
            <a:extLst>
              <a:ext uri="{FF2B5EF4-FFF2-40B4-BE49-F238E27FC236}">
                <a16:creationId xmlns:a16="http://schemas.microsoft.com/office/drawing/2014/main" id="{2F8B0DF9-D215-E1D0-4A6C-2420C3C3DC78}"/>
              </a:ext>
            </a:extLst>
          </p:cNvPr>
          <p:cNvSpPr txBox="1">
            <a:spLocks noChangeArrowheads="1"/>
          </p:cNvSpPr>
          <p:nvPr/>
        </p:nvSpPr>
        <p:spPr bwMode="auto">
          <a:xfrm>
            <a:off x="34925" y="620713"/>
            <a:ext cx="90360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200"/>
              <a:t>On a 31 paires de nerfs spinaux. Chaque paire possède une racine dorsale (ou postérieure) et une racine ventrale (ou antérieure).</a:t>
            </a:r>
          </a:p>
        </p:txBody>
      </p:sp>
      <p:sp>
        <p:nvSpPr>
          <p:cNvPr id="268292" name="Text Box 4">
            <a:extLst>
              <a:ext uri="{FF2B5EF4-FFF2-40B4-BE49-F238E27FC236}">
                <a16:creationId xmlns:a16="http://schemas.microsoft.com/office/drawing/2014/main" id="{706F6A3E-9E22-3930-3A80-6F50EFA6F3BD}"/>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la moelle épinière (3)</a:t>
            </a:r>
          </a:p>
        </p:txBody>
      </p:sp>
      <p:sp>
        <p:nvSpPr>
          <p:cNvPr id="268293" name="Text Box 5">
            <a:extLst>
              <a:ext uri="{FF2B5EF4-FFF2-40B4-BE49-F238E27FC236}">
                <a16:creationId xmlns:a16="http://schemas.microsoft.com/office/drawing/2014/main" id="{89094514-F69F-A09A-2D1C-1F32D7AF4736}"/>
              </a:ext>
            </a:extLst>
          </p:cNvPr>
          <p:cNvSpPr txBox="1">
            <a:spLocks noChangeArrowheads="1"/>
          </p:cNvSpPr>
          <p:nvPr/>
        </p:nvSpPr>
        <p:spPr bwMode="auto">
          <a:xfrm>
            <a:off x="0" y="5126038"/>
            <a:ext cx="34925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Racine dorsale : renflement appelé ganglion spinal qui contient les corps cellulaires des fibres nerveuses de la racine dorsale.</a:t>
            </a:r>
          </a:p>
        </p:txBody>
      </p:sp>
      <p:sp>
        <p:nvSpPr>
          <p:cNvPr id="268294" name="Text Box 6">
            <a:extLst>
              <a:ext uri="{FF2B5EF4-FFF2-40B4-BE49-F238E27FC236}">
                <a16:creationId xmlns:a16="http://schemas.microsoft.com/office/drawing/2014/main" id="{B009BB12-D727-9253-59E1-CAA68C3A6B32}"/>
              </a:ext>
            </a:extLst>
          </p:cNvPr>
          <p:cNvSpPr txBox="1">
            <a:spLocks noChangeArrowheads="1"/>
          </p:cNvSpPr>
          <p:nvPr/>
        </p:nvSpPr>
        <p:spPr bwMode="auto">
          <a:xfrm>
            <a:off x="-36513" y="2965450"/>
            <a:ext cx="3168651"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000"/>
              <a:t>Les fibres de la racine ventrale naissent des cellules nerveuses situées dans la corne ventrale de la matière grise de la ME.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a:extLst>
              <a:ext uri="{FF2B5EF4-FFF2-40B4-BE49-F238E27FC236}">
                <a16:creationId xmlns:a16="http://schemas.microsoft.com/office/drawing/2014/main" id="{52ED7AC6-36A5-7497-6788-2A12057B3DB3}"/>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la moelle épinière (4)</a:t>
            </a:r>
          </a:p>
        </p:txBody>
      </p:sp>
      <p:pic>
        <p:nvPicPr>
          <p:cNvPr id="269315" name="Picture 3">
            <a:extLst>
              <a:ext uri="{FF2B5EF4-FFF2-40B4-BE49-F238E27FC236}">
                <a16:creationId xmlns:a16="http://schemas.microsoft.com/office/drawing/2014/main" id="{0D8926AB-CAEF-12DE-8B67-9D5B4F43A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690688"/>
            <a:ext cx="6192838" cy="5122862"/>
          </a:xfrm>
          <a:prstGeom prst="rect">
            <a:avLst/>
          </a:prstGeom>
          <a:noFill/>
          <a:extLst>
            <a:ext uri="{909E8E84-426E-40DD-AFC4-6F175D3DCCD1}">
              <a14:hiddenFill xmlns:a14="http://schemas.microsoft.com/office/drawing/2010/main">
                <a:solidFill>
                  <a:srgbClr val="FFFFFF"/>
                </a:solidFill>
              </a14:hiddenFill>
            </a:ext>
          </a:extLst>
        </p:spPr>
      </p:pic>
      <p:sp>
        <p:nvSpPr>
          <p:cNvPr id="269316" name="Freeform 4">
            <a:extLst>
              <a:ext uri="{FF2B5EF4-FFF2-40B4-BE49-F238E27FC236}">
                <a16:creationId xmlns:a16="http://schemas.microsoft.com/office/drawing/2014/main" id="{B8022BFF-5700-0695-4D09-A5563E8D3919}"/>
              </a:ext>
            </a:extLst>
          </p:cNvPr>
          <p:cNvSpPr>
            <a:spLocks/>
          </p:cNvSpPr>
          <p:nvPr/>
        </p:nvSpPr>
        <p:spPr bwMode="auto">
          <a:xfrm>
            <a:off x="4500563" y="4149725"/>
            <a:ext cx="2087562" cy="153988"/>
          </a:xfrm>
          <a:custGeom>
            <a:avLst/>
            <a:gdLst>
              <a:gd name="T0" fmla="*/ 1315 w 1315"/>
              <a:gd name="T1" fmla="*/ 90 h 97"/>
              <a:gd name="T2" fmla="*/ 499 w 1315"/>
              <a:gd name="T3" fmla="*/ 90 h 97"/>
              <a:gd name="T4" fmla="*/ 226 w 1315"/>
              <a:gd name="T5" fmla="*/ 45 h 97"/>
              <a:gd name="T6" fmla="*/ 45 w 1315"/>
              <a:gd name="T7" fmla="*/ 45 h 97"/>
              <a:gd name="T8" fmla="*/ 0 w 1315"/>
              <a:gd name="T9" fmla="*/ 0 h 97"/>
            </a:gdLst>
            <a:ahLst/>
            <a:cxnLst>
              <a:cxn ang="0">
                <a:pos x="T0" y="T1"/>
              </a:cxn>
              <a:cxn ang="0">
                <a:pos x="T2" y="T3"/>
              </a:cxn>
              <a:cxn ang="0">
                <a:pos x="T4" y="T5"/>
              </a:cxn>
              <a:cxn ang="0">
                <a:pos x="T6" y="T7"/>
              </a:cxn>
              <a:cxn ang="0">
                <a:pos x="T8" y="T9"/>
              </a:cxn>
            </a:cxnLst>
            <a:rect l="0" t="0" r="r" b="b"/>
            <a:pathLst>
              <a:path w="1315" h="97">
                <a:moveTo>
                  <a:pt x="1315" y="90"/>
                </a:moveTo>
                <a:cubicBezTo>
                  <a:pt x="997" y="93"/>
                  <a:pt x="680" y="97"/>
                  <a:pt x="499" y="90"/>
                </a:cubicBezTo>
                <a:cubicBezTo>
                  <a:pt x="318" y="83"/>
                  <a:pt x="302" y="52"/>
                  <a:pt x="226" y="45"/>
                </a:cubicBezTo>
                <a:cubicBezTo>
                  <a:pt x="150" y="38"/>
                  <a:pt x="83" y="52"/>
                  <a:pt x="45" y="45"/>
                </a:cubicBezTo>
                <a:cubicBezTo>
                  <a:pt x="7" y="38"/>
                  <a:pt x="3" y="19"/>
                  <a:pt x="0" y="0"/>
                </a:cubicBezTo>
              </a:path>
            </a:pathLst>
          </a:custGeom>
          <a:noFill/>
          <a:ln w="508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9317" name="Text Box 5">
            <a:extLst>
              <a:ext uri="{FF2B5EF4-FFF2-40B4-BE49-F238E27FC236}">
                <a16:creationId xmlns:a16="http://schemas.microsoft.com/office/drawing/2014/main" id="{A809D9DF-D4C8-6C2F-2C65-6A1BA4B48BD6}"/>
              </a:ext>
            </a:extLst>
          </p:cNvPr>
          <p:cNvSpPr txBox="1">
            <a:spLocks noChangeArrowheads="1"/>
          </p:cNvSpPr>
          <p:nvPr/>
        </p:nvSpPr>
        <p:spPr bwMode="auto">
          <a:xfrm>
            <a:off x="5292725" y="3500438"/>
            <a:ext cx="3743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solidFill>
                  <a:srgbClr val="FF0000"/>
                </a:solidFill>
              </a:rPr>
              <a:t>Informations sensitives provenant des organes sensitifs</a:t>
            </a:r>
          </a:p>
        </p:txBody>
      </p:sp>
      <p:sp>
        <p:nvSpPr>
          <p:cNvPr id="269318" name="Line 6">
            <a:extLst>
              <a:ext uri="{FF2B5EF4-FFF2-40B4-BE49-F238E27FC236}">
                <a16:creationId xmlns:a16="http://schemas.microsoft.com/office/drawing/2014/main" id="{C51DCE6D-0C41-A873-8F72-041AF15A3B24}"/>
              </a:ext>
            </a:extLst>
          </p:cNvPr>
          <p:cNvSpPr>
            <a:spLocks noChangeShapeType="1"/>
          </p:cNvSpPr>
          <p:nvPr/>
        </p:nvSpPr>
        <p:spPr bwMode="auto">
          <a:xfrm flipH="1">
            <a:off x="4356100" y="2276475"/>
            <a:ext cx="1655763" cy="18732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9319" name="Text Box 7">
            <a:extLst>
              <a:ext uri="{FF2B5EF4-FFF2-40B4-BE49-F238E27FC236}">
                <a16:creationId xmlns:a16="http://schemas.microsoft.com/office/drawing/2014/main" id="{950192AD-F27A-5265-2ADB-6F02E94AEE97}"/>
              </a:ext>
            </a:extLst>
          </p:cNvPr>
          <p:cNvSpPr txBox="1">
            <a:spLocks noChangeArrowheads="1"/>
          </p:cNvSpPr>
          <p:nvPr/>
        </p:nvSpPr>
        <p:spPr bwMode="auto">
          <a:xfrm>
            <a:off x="5292725" y="1838325"/>
            <a:ext cx="3743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Fibres nerveuses afférentes</a:t>
            </a:r>
          </a:p>
        </p:txBody>
      </p:sp>
      <p:sp>
        <p:nvSpPr>
          <p:cNvPr id="269320" name="Freeform 8">
            <a:extLst>
              <a:ext uri="{FF2B5EF4-FFF2-40B4-BE49-F238E27FC236}">
                <a16:creationId xmlns:a16="http://schemas.microsoft.com/office/drawing/2014/main" id="{FD151898-EC7A-5E27-E274-87F21B613AB8}"/>
              </a:ext>
            </a:extLst>
          </p:cNvPr>
          <p:cNvSpPr>
            <a:spLocks/>
          </p:cNvSpPr>
          <p:nvPr/>
        </p:nvSpPr>
        <p:spPr bwMode="auto">
          <a:xfrm>
            <a:off x="3708400" y="4354513"/>
            <a:ext cx="2808288" cy="587375"/>
          </a:xfrm>
          <a:custGeom>
            <a:avLst/>
            <a:gdLst>
              <a:gd name="T0" fmla="*/ 0 w 1769"/>
              <a:gd name="T1" fmla="*/ 370 h 370"/>
              <a:gd name="T2" fmla="*/ 181 w 1769"/>
              <a:gd name="T3" fmla="*/ 233 h 370"/>
              <a:gd name="T4" fmla="*/ 363 w 1769"/>
              <a:gd name="T5" fmla="*/ 97 h 370"/>
              <a:gd name="T6" fmla="*/ 453 w 1769"/>
              <a:gd name="T7" fmla="*/ 52 h 370"/>
              <a:gd name="T8" fmla="*/ 680 w 1769"/>
              <a:gd name="T9" fmla="*/ 7 h 370"/>
              <a:gd name="T10" fmla="*/ 1179 w 1769"/>
              <a:gd name="T11" fmla="*/ 7 h 370"/>
              <a:gd name="T12" fmla="*/ 1769 w 1769"/>
              <a:gd name="T13" fmla="*/ 52 h 370"/>
            </a:gdLst>
            <a:ahLst/>
            <a:cxnLst>
              <a:cxn ang="0">
                <a:pos x="T0" y="T1"/>
              </a:cxn>
              <a:cxn ang="0">
                <a:pos x="T2" y="T3"/>
              </a:cxn>
              <a:cxn ang="0">
                <a:pos x="T4" y="T5"/>
              </a:cxn>
              <a:cxn ang="0">
                <a:pos x="T6" y="T7"/>
              </a:cxn>
              <a:cxn ang="0">
                <a:pos x="T8" y="T9"/>
              </a:cxn>
              <a:cxn ang="0">
                <a:pos x="T10" y="T11"/>
              </a:cxn>
              <a:cxn ang="0">
                <a:pos x="T12" y="T13"/>
              </a:cxn>
            </a:cxnLst>
            <a:rect l="0" t="0" r="r" b="b"/>
            <a:pathLst>
              <a:path w="1769" h="370">
                <a:moveTo>
                  <a:pt x="0" y="370"/>
                </a:moveTo>
                <a:cubicBezTo>
                  <a:pt x="60" y="324"/>
                  <a:pt x="120" y="279"/>
                  <a:pt x="181" y="233"/>
                </a:cubicBezTo>
                <a:cubicBezTo>
                  <a:pt x="242" y="187"/>
                  <a:pt x="318" y="127"/>
                  <a:pt x="363" y="97"/>
                </a:cubicBezTo>
                <a:cubicBezTo>
                  <a:pt x="408" y="67"/>
                  <a:pt x="400" y="67"/>
                  <a:pt x="453" y="52"/>
                </a:cubicBezTo>
                <a:cubicBezTo>
                  <a:pt x="506" y="37"/>
                  <a:pt x="559" y="14"/>
                  <a:pt x="680" y="7"/>
                </a:cubicBezTo>
                <a:cubicBezTo>
                  <a:pt x="801" y="0"/>
                  <a:pt x="998" y="0"/>
                  <a:pt x="1179" y="7"/>
                </a:cubicBezTo>
                <a:cubicBezTo>
                  <a:pt x="1360" y="14"/>
                  <a:pt x="1671" y="45"/>
                  <a:pt x="1769" y="52"/>
                </a:cubicBezTo>
              </a:path>
            </a:pathLst>
          </a:custGeom>
          <a:noFill/>
          <a:ln w="50800">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9321" name="Text Box 9">
            <a:extLst>
              <a:ext uri="{FF2B5EF4-FFF2-40B4-BE49-F238E27FC236}">
                <a16:creationId xmlns:a16="http://schemas.microsoft.com/office/drawing/2014/main" id="{7E17BC3E-99B7-FEAD-B495-3B8AD59DA13F}"/>
              </a:ext>
            </a:extLst>
          </p:cNvPr>
          <p:cNvSpPr txBox="1">
            <a:spLocks noChangeArrowheads="1"/>
          </p:cNvSpPr>
          <p:nvPr/>
        </p:nvSpPr>
        <p:spPr bwMode="auto">
          <a:xfrm>
            <a:off x="5076825" y="4889500"/>
            <a:ext cx="39592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solidFill>
                  <a:srgbClr val="0000FF"/>
                </a:solidFill>
              </a:rPr>
              <a:t>Informations motrices de la ME vers les muscles et glandes secrétoires</a:t>
            </a:r>
          </a:p>
        </p:txBody>
      </p:sp>
      <p:sp>
        <p:nvSpPr>
          <p:cNvPr id="269322" name="Line 10">
            <a:extLst>
              <a:ext uri="{FF2B5EF4-FFF2-40B4-BE49-F238E27FC236}">
                <a16:creationId xmlns:a16="http://schemas.microsoft.com/office/drawing/2014/main" id="{93681FFD-0536-9CA3-7A18-E9780723A2A6}"/>
              </a:ext>
            </a:extLst>
          </p:cNvPr>
          <p:cNvSpPr>
            <a:spLocks noChangeShapeType="1"/>
          </p:cNvSpPr>
          <p:nvPr/>
        </p:nvSpPr>
        <p:spPr bwMode="auto">
          <a:xfrm flipH="1" flipV="1">
            <a:off x="4572000" y="4437063"/>
            <a:ext cx="863600" cy="180022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9323" name="Text Box 11">
            <a:extLst>
              <a:ext uri="{FF2B5EF4-FFF2-40B4-BE49-F238E27FC236}">
                <a16:creationId xmlns:a16="http://schemas.microsoft.com/office/drawing/2014/main" id="{73EBF230-F905-5AB6-1D46-9A296040B5D5}"/>
              </a:ext>
            </a:extLst>
          </p:cNvPr>
          <p:cNvSpPr txBox="1">
            <a:spLocks noChangeArrowheads="1"/>
          </p:cNvSpPr>
          <p:nvPr/>
        </p:nvSpPr>
        <p:spPr bwMode="auto">
          <a:xfrm>
            <a:off x="5148263" y="6157913"/>
            <a:ext cx="3743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b="1"/>
              <a:t>Fibres nerveuses efférentes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43FADA4C-2A96-F674-7E4B-8A5E8F5FDE66}"/>
              </a:ext>
            </a:extLst>
          </p:cNvPr>
          <p:cNvSpPr>
            <a:spLocks noChangeArrowheads="1"/>
          </p:cNvSpPr>
          <p:nvPr/>
        </p:nvSpPr>
        <p:spPr bwMode="auto">
          <a:xfrm>
            <a:off x="107950" y="836613"/>
            <a:ext cx="8820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fr-FR" altLang="fr-FR" sz="2000" b="1" u="sng">
                <a:solidFill>
                  <a:srgbClr val="0000FF"/>
                </a:solidFill>
              </a:rPr>
              <a:t>La corne ventrale de la substance grise :</a:t>
            </a:r>
          </a:p>
          <a:p>
            <a:pPr algn="just"/>
            <a:endParaRPr lang="fr-FR" altLang="fr-FR" sz="2000" b="1" u="sng">
              <a:solidFill>
                <a:srgbClr val="0000FF"/>
              </a:solidFill>
            </a:endParaRPr>
          </a:p>
          <a:p>
            <a:pPr algn="just">
              <a:buFont typeface="Wingdings" pitchFamily="2" charset="2"/>
              <a:buChar char="Ø"/>
            </a:pPr>
            <a:r>
              <a:rPr lang="fr-FR" altLang="fr-FR" sz="2000"/>
              <a:t> fonction motrice. </a:t>
            </a:r>
          </a:p>
          <a:p>
            <a:pPr algn="just">
              <a:buFont typeface="Wingdings" pitchFamily="2" charset="2"/>
              <a:buChar char="Ø"/>
            </a:pPr>
            <a:endParaRPr lang="fr-FR" altLang="fr-FR" sz="2000"/>
          </a:p>
          <a:p>
            <a:pPr algn="just">
              <a:buFont typeface="Wingdings" pitchFamily="2" charset="2"/>
              <a:buChar char="Ø"/>
            </a:pPr>
            <a:r>
              <a:rPr lang="fr-FR" altLang="fr-FR" sz="2000"/>
              <a:t> contient les motoneurones dont les axones forment les fibres motrices des nerfs périphériques. </a:t>
            </a:r>
          </a:p>
        </p:txBody>
      </p:sp>
      <p:sp>
        <p:nvSpPr>
          <p:cNvPr id="270339" name="Rectangle 3">
            <a:extLst>
              <a:ext uri="{FF2B5EF4-FFF2-40B4-BE49-F238E27FC236}">
                <a16:creationId xmlns:a16="http://schemas.microsoft.com/office/drawing/2014/main" id="{F45A956A-6653-9708-5377-41611C7B5212}"/>
              </a:ext>
            </a:extLst>
          </p:cNvPr>
          <p:cNvSpPr>
            <a:spLocks noChangeArrowheads="1"/>
          </p:cNvSpPr>
          <p:nvPr/>
        </p:nvSpPr>
        <p:spPr bwMode="auto">
          <a:xfrm>
            <a:off x="0" y="3373438"/>
            <a:ext cx="9144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fr-FR" altLang="fr-FR" sz="2000" b="1" u="sng">
                <a:solidFill>
                  <a:srgbClr val="0000FF"/>
                </a:solidFill>
              </a:rPr>
              <a:t>La corne dorsale :</a:t>
            </a:r>
          </a:p>
          <a:p>
            <a:pPr algn="just"/>
            <a:endParaRPr lang="fr-FR" altLang="fr-FR" sz="2000" b="1" u="sng">
              <a:solidFill>
                <a:srgbClr val="0000FF"/>
              </a:solidFill>
            </a:endParaRPr>
          </a:p>
          <a:p>
            <a:pPr algn="just">
              <a:buFont typeface="Wingdings" pitchFamily="2" charset="2"/>
              <a:buChar char="Ø"/>
            </a:pPr>
            <a:r>
              <a:rPr lang="fr-FR" altLang="fr-FR" sz="2000"/>
              <a:t> fonction sensitive. </a:t>
            </a:r>
          </a:p>
          <a:p>
            <a:pPr algn="just">
              <a:buFont typeface="Wingdings" pitchFamily="2" charset="2"/>
              <a:buChar char="Ø"/>
            </a:pPr>
            <a:endParaRPr lang="fr-FR" altLang="fr-FR" sz="2000"/>
          </a:p>
          <a:p>
            <a:pPr algn="just">
              <a:buFont typeface="Wingdings" pitchFamily="2" charset="2"/>
              <a:buChar char="Ø"/>
            </a:pPr>
            <a:r>
              <a:rPr lang="fr-FR" altLang="fr-FR" sz="2000"/>
              <a:t> Ses neurones sont regroupés en 3 noyaux principaux :</a:t>
            </a:r>
          </a:p>
          <a:p>
            <a:pPr algn="just"/>
            <a:r>
              <a:rPr lang="fr-FR" altLang="fr-FR" sz="2000"/>
              <a:t> </a:t>
            </a:r>
          </a:p>
          <a:p>
            <a:pPr algn="ctr"/>
            <a:r>
              <a:rPr lang="fr-FR" altLang="fr-FR" sz="2000"/>
              <a:t>a) le noyau de</a:t>
            </a:r>
            <a:r>
              <a:rPr lang="fr-FR" altLang="fr-FR" sz="2000" b="1"/>
              <a:t> CLARKE</a:t>
            </a:r>
            <a:r>
              <a:rPr lang="fr-FR" altLang="fr-FR" sz="2000"/>
              <a:t> situé sur le bord médial du col de la corne dorsale</a:t>
            </a:r>
          </a:p>
          <a:p>
            <a:pPr algn="ctr"/>
            <a:r>
              <a:rPr lang="fr-FR" altLang="fr-FR" sz="2000"/>
              <a:t>b) le noyau de </a:t>
            </a:r>
            <a:r>
              <a:rPr lang="fr-FR" altLang="fr-FR" sz="2000" b="1"/>
              <a:t>BETCHEREW </a:t>
            </a:r>
            <a:r>
              <a:rPr lang="fr-FR" altLang="fr-FR" sz="2000"/>
              <a:t>est situé sur le bord latéral du col. </a:t>
            </a:r>
          </a:p>
          <a:p>
            <a:pPr algn="ctr"/>
            <a:r>
              <a:rPr lang="fr-FR" altLang="fr-FR" sz="2000"/>
              <a:t>c) le noyau propre de la corne dorsale.</a:t>
            </a:r>
          </a:p>
        </p:txBody>
      </p:sp>
      <p:sp>
        <p:nvSpPr>
          <p:cNvPr id="270340" name="Text Box 4">
            <a:extLst>
              <a:ext uri="{FF2B5EF4-FFF2-40B4-BE49-F238E27FC236}">
                <a16:creationId xmlns:a16="http://schemas.microsoft.com/office/drawing/2014/main" id="{A06DD6E1-2149-12FA-4A09-87541C22A8E7}"/>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la moelle épinière (5)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a:extLst>
              <a:ext uri="{FF2B5EF4-FFF2-40B4-BE49-F238E27FC236}">
                <a16:creationId xmlns:a16="http://schemas.microsoft.com/office/drawing/2014/main" id="{943EE468-FFF6-2B99-AFF4-4948D1D25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765175"/>
            <a:ext cx="4006850" cy="4103688"/>
          </a:xfrm>
          <a:prstGeom prst="rect">
            <a:avLst/>
          </a:prstGeom>
          <a:noFill/>
          <a:extLst>
            <a:ext uri="{909E8E84-426E-40DD-AFC4-6F175D3DCCD1}">
              <a14:hiddenFill xmlns:a14="http://schemas.microsoft.com/office/drawing/2010/main">
                <a:solidFill>
                  <a:srgbClr val="FFFFFF"/>
                </a:solidFill>
              </a14:hiddenFill>
            </a:ext>
          </a:extLst>
        </p:spPr>
      </p:pic>
      <p:sp>
        <p:nvSpPr>
          <p:cNvPr id="145412" name="Line 4">
            <a:extLst>
              <a:ext uri="{FF2B5EF4-FFF2-40B4-BE49-F238E27FC236}">
                <a16:creationId xmlns:a16="http://schemas.microsoft.com/office/drawing/2014/main" id="{BE4DEBAA-5471-87C5-32BF-81B3F0A8FA43}"/>
              </a:ext>
            </a:extLst>
          </p:cNvPr>
          <p:cNvSpPr>
            <a:spLocks noChangeShapeType="1"/>
          </p:cNvSpPr>
          <p:nvPr/>
        </p:nvSpPr>
        <p:spPr bwMode="auto">
          <a:xfrm>
            <a:off x="3851275" y="1484313"/>
            <a:ext cx="8651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5413" name="Line 5">
            <a:extLst>
              <a:ext uri="{FF2B5EF4-FFF2-40B4-BE49-F238E27FC236}">
                <a16:creationId xmlns:a16="http://schemas.microsoft.com/office/drawing/2014/main" id="{4E7A56F8-E369-90D1-3570-FE3D942DA0AA}"/>
              </a:ext>
            </a:extLst>
          </p:cNvPr>
          <p:cNvSpPr>
            <a:spLocks noChangeShapeType="1"/>
          </p:cNvSpPr>
          <p:nvPr/>
        </p:nvSpPr>
        <p:spPr bwMode="auto">
          <a:xfrm>
            <a:off x="3348038" y="2205038"/>
            <a:ext cx="1368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5414" name="Text Box 6">
            <a:extLst>
              <a:ext uri="{FF2B5EF4-FFF2-40B4-BE49-F238E27FC236}">
                <a16:creationId xmlns:a16="http://schemas.microsoft.com/office/drawing/2014/main" id="{665BFF77-5F6C-FFF2-D41D-A251F276F0DC}"/>
              </a:ext>
            </a:extLst>
          </p:cNvPr>
          <p:cNvSpPr txBox="1">
            <a:spLocks noChangeArrowheads="1"/>
          </p:cNvSpPr>
          <p:nvPr/>
        </p:nvSpPr>
        <p:spPr bwMode="auto">
          <a:xfrm>
            <a:off x="4932363" y="1268413"/>
            <a:ext cx="2160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Dans le crâne</a:t>
            </a:r>
          </a:p>
        </p:txBody>
      </p:sp>
      <p:sp>
        <p:nvSpPr>
          <p:cNvPr id="145415" name="Text Box 7">
            <a:extLst>
              <a:ext uri="{FF2B5EF4-FFF2-40B4-BE49-F238E27FC236}">
                <a16:creationId xmlns:a16="http://schemas.microsoft.com/office/drawing/2014/main" id="{14762842-F6EA-AC31-8345-D8282E460113}"/>
              </a:ext>
            </a:extLst>
          </p:cNvPr>
          <p:cNvSpPr txBox="1">
            <a:spLocks noChangeArrowheads="1"/>
          </p:cNvSpPr>
          <p:nvPr/>
        </p:nvSpPr>
        <p:spPr bwMode="auto">
          <a:xfrm>
            <a:off x="4932363" y="1844675"/>
            <a:ext cx="42116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Dans le canal vertébral de la colonne vertébrale</a:t>
            </a:r>
          </a:p>
        </p:txBody>
      </p:sp>
      <p:sp>
        <p:nvSpPr>
          <p:cNvPr id="145416" name="AutoShape 8">
            <a:extLst>
              <a:ext uri="{FF2B5EF4-FFF2-40B4-BE49-F238E27FC236}">
                <a16:creationId xmlns:a16="http://schemas.microsoft.com/office/drawing/2014/main" id="{E04F6C0A-60D7-946B-D74E-A0F071219C1F}"/>
              </a:ext>
            </a:extLst>
          </p:cNvPr>
          <p:cNvSpPr>
            <a:spLocks noChangeArrowheads="1"/>
          </p:cNvSpPr>
          <p:nvPr/>
        </p:nvSpPr>
        <p:spPr bwMode="auto">
          <a:xfrm>
            <a:off x="6156325" y="2925763"/>
            <a:ext cx="863600" cy="647700"/>
          </a:xfrm>
          <a:prstGeom prst="downArrow">
            <a:avLst>
              <a:gd name="adj1" fmla="val 50000"/>
              <a:gd name="adj2" fmla="val 25000"/>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5417" name="Text Box 9">
            <a:extLst>
              <a:ext uri="{FF2B5EF4-FFF2-40B4-BE49-F238E27FC236}">
                <a16:creationId xmlns:a16="http://schemas.microsoft.com/office/drawing/2014/main" id="{417D1BE8-4BA8-656A-E0C3-7297D5FBDB77}"/>
              </a:ext>
            </a:extLst>
          </p:cNvPr>
          <p:cNvSpPr txBox="1">
            <a:spLocks noChangeArrowheads="1"/>
          </p:cNvSpPr>
          <p:nvPr/>
        </p:nvSpPr>
        <p:spPr bwMode="auto">
          <a:xfrm>
            <a:off x="4067175" y="3789363"/>
            <a:ext cx="5076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t>Recouverts par 3 membranes = méninges (protection)</a:t>
            </a:r>
          </a:p>
        </p:txBody>
      </p:sp>
      <p:sp>
        <p:nvSpPr>
          <p:cNvPr id="145418" name="Text Box 10">
            <a:extLst>
              <a:ext uri="{FF2B5EF4-FFF2-40B4-BE49-F238E27FC236}">
                <a16:creationId xmlns:a16="http://schemas.microsoft.com/office/drawing/2014/main" id="{AA5327EF-A727-D0F3-AA97-47B48432C337}"/>
              </a:ext>
            </a:extLst>
          </p:cNvPr>
          <p:cNvSpPr txBox="1">
            <a:spLocks noChangeArrowheads="1"/>
          </p:cNvSpPr>
          <p:nvPr/>
        </p:nvSpPr>
        <p:spPr bwMode="auto">
          <a:xfrm>
            <a:off x="0" y="5232400"/>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400"/>
              <a:t>Espaces entre les membranes = liquide céphalorachidien. </a:t>
            </a:r>
          </a:p>
          <a:p>
            <a:pPr algn="just">
              <a:spcBef>
                <a:spcPct val="50000"/>
              </a:spcBef>
            </a:pPr>
            <a:r>
              <a:rPr lang="fr-FR" altLang="fr-FR" sz="2400"/>
              <a:t>Le SNC flotte dans un récipient rempli de liquide : protection</a:t>
            </a:r>
          </a:p>
        </p:txBody>
      </p:sp>
      <p:sp>
        <p:nvSpPr>
          <p:cNvPr id="145419" name="Text Box 11">
            <a:extLst>
              <a:ext uri="{FF2B5EF4-FFF2-40B4-BE49-F238E27FC236}">
                <a16:creationId xmlns:a16="http://schemas.microsoft.com/office/drawing/2014/main" id="{39E6FFAA-42E4-0A8E-9816-165DBE403F84}"/>
              </a:ext>
            </a:extLst>
          </p:cNvPr>
          <p:cNvSpPr txBox="1">
            <a:spLocks noChangeArrowheads="1"/>
          </p:cNvSpPr>
          <p:nvPr/>
        </p:nvSpPr>
        <p:spPr bwMode="auto">
          <a:xfrm>
            <a:off x="107950" y="115888"/>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système nerveux</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a:extLst>
              <a:ext uri="{FF2B5EF4-FFF2-40B4-BE49-F238E27FC236}">
                <a16:creationId xmlns:a16="http://schemas.microsoft.com/office/drawing/2014/main" id="{615F52E4-EFDF-CD80-11F0-426EF1A31A47}"/>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la moelle épinière (6)</a:t>
            </a:r>
          </a:p>
        </p:txBody>
      </p:sp>
      <p:grpSp>
        <p:nvGrpSpPr>
          <p:cNvPr id="271363" name="Group 3">
            <a:extLst>
              <a:ext uri="{FF2B5EF4-FFF2-40B4-BE49-F238E27FC236}">
                <a16:creationId xmlns:a16="http://schemas.microsoft.com/office/drawing/2014/main" id="{5651E90A-226A-70AF-FE53-33C678B08334}"/>
              </a:ext>
            </a:extLst>
          </p:cNvPr>
          <p:cNvGrpSpPr>
            <a:grpSpLocks/>
          </p:cNvGrpSpPr>
          <p:nvPr/>
        </p:nvGrpSpPr>
        <p:grpSpPr bwMode="auto">
          <a:xfrm>
            <a:off x="179388" y="620713"/>
            <a:ext cx="5329237" cy="4365625"/>
            <a:chOff x="521" y="2704"/>
            <a:chExt cx="1951" cy="1616"/>
          </a:xfrm>
        </p:grpSpPr>
        <p:pic>
          <p:nvPicPr>
            <p:cNvPr id="271364" name="Picture 4">
              <a:extLst>
                <a:ext uri="{FF2B5EF4-FFF2-40B4-BE49-F238E27FC236}">
                  <a16:creationId xmlns:a16="http://schemas.microsoft.com/office/drawing/2014/main" id="{BE3B4D3B-F67D-A8A5-E2E1-96409E587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2704"/>
              <a:ext cx="1951" cy="1600"/>
            </a:xfrm>
            <a:prstGeom prst="rect">
              <a:avLst/>
            </a:prstGeom>
            <a:noFill/>
            <a:extLst>
              <a:ext uri="{909E8E84-426E-40DD-AFC4-6F175D3DCCD1}">
                <a14:hiddenFill xmlns:a14="http://schemas.microsoft.com/office/drawing/2010/main">
                  <a:solidFill>
                    <a:srgbClr val="FFFFFF"/>
                  </a:solidFill>
                </a14:hiddenFill>
              </a:ext>
            </a:extLst>
          </p:spPr>
        </p:pic>
        <p:sp>
          <p:nvSpPr>
            <p:cNvPr id="271365" name="Rectangle 5">
              <a:extLst>
                <a:ext uri="{FF2B5EF4-FFF2-40B4-BE49-F238E27FC236}">
                  <a16:creationId xmlns:a16="http://schemas.microsoft.com/office/drawing/2014/main" id="{DA682C38-DAC2-ADB7-BA39-FC19E383F6ED}"/>
                </a:ext>
              </a:extLst>
            </p:cNvPr>
            <p:cNvSpPr>
              <a:spLocks noChangeArrowheads="1"/>
            </p:cNvSpPr>
            <p:nvPr/>
          </p:nvSpPr>
          <p:spPr bwMode="auto">
            <a:xfrm>
              <a:off x="567" y="3339"/>
              <a:ext cx="1905" cy="9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71366" name="Rectangle 6">
              <a:extLst>
                <a:ext uri="{FF2B5EF4-FFF2-40B4-BE49-F238E27FC236}">
                  <a16:creationId xmlns:a16="http://schemas.microsoft.com/office/drawing/2014/main" id="{2DE55090-B1F7-381F-0F26-DF887B2AEE83}"/>
                </a:ext>
              </a:extLst>
            </p:cNvPr>
            <p:cNvSpPr>
              <a:spLocks noChangeArrowheads="1"/>
            </p:cNvSpPr>
            <p:nvPr/>
          </p:nvSpPr>
          <p:spPr bwMode="auto">
            <a:xfrm>
              <a:off x="1565" y="2704"/>
              <a:ext cx="907" cy="98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71367" name="Text Box 7">
            <a:extLst>
              <a:ext uri="{FF2B5EF4-FFF2-40B4-BE49-F238E27FC236}">
                <a16:creationId xmlns:a16="http://schemas.microsoft.com/office/drawing/2014/main" id="{1532B13E-110A-CCD5-29B4-EB75D29B3EF5}"/>
              </a:ext>
            </a:extLst>
          </p:cNvPr>
          <p:cNvSpPr txBox="1">
            <a:spLocks noChangeArrowheads="1"/>
          </p:cNvSpPr>
          <p:nvPr/>
        </p:nvSpPr>
        <p:spPr bwMode="auto">
          <a:xfrm>
            <a:off x="3635375" y="908050"/>
            <a:ext cx="5508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a:solidFill>
                  <a:srgbClr val="0000FF"/>
                </a:solidFill>
              </a:rPr>
              <a:t>La substance grise = centre nerveux segmentaire</a:t>
            </a:r>
          </a:p>
        </p:txBody>
      </p:sp>
      <p:sp>
        <p:nvSpPr>
          <p:cNvPr id="271368" name="Line 8">
            <a:extLst>
              <a:ext uri="{FF2B5EF4-FFF2-40B4-BE49-F238E27FC236}">
                <a16:creationId xmlns:a16="http://schemas.microsoft.com/office/drawing/2014/main" id="{A8E5E5B8-BCD8-11E3-907D-B91C6F6A8898}"/>
              </a:ext>
            </a:extLst>
          </p:cNvPr>
          <p:cNvSpPr>
            <a:spLocks noChangeShapeType="1"/>
          </p:cNvSpPr>
          <p:nvPr/>
        </p:nvSpPr>
        <p:spPr bwMode="auto">
          <a:xfrm flipH="1">
            <a:off x="1692275" y="1125538"/>
            <a:ext cx="1800225" cy="3587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71369" name="Text Box 9">
            <a:extLst>
              <a:ext uri="{FF2B5EF4-FFF2-40B4-BE49-F238E27FC236}">
                <a16:creationId xmlns:a16="http://schemas.microsoft.com/office/drawing/2014/main" id="{9518C114-8FF8-7DB1-709A-AA905DD46CE2}"/>
              </a:ext>
            </a:extLst>
          </p:cNvPr>
          <p:cNvSpPr txBox="1">
            <a:spLocks noChangeArrowheads="1"/>
          </p:cNvSpPr>
          <p:nvPr/>
        </p:nvSpPr>
        <p:spPr bwMode="auto">
          <a:xfrm>
            <a:off x="0" y="27082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Wingdings" pitchFamily="2" charset="2"/>
              <a:buChar char="Ø"/>
            </a:pPr>
            <a:r>
              <a:rPr lang="fr-FR" altLang="fr-FR" sz="2400"/>
              <a:t> Centre nerveux car, c’est là que se déroulent les phénomènes réflexes</a:t>
            </a:r>
          </a:p>
        </p:txBody>
      </p:sp>
      <p:sp>
        <p:nvSpPr>
          <p:cNvPr id="271370" name="Text Box 10">
            <a:extLst>
              <a:ext uri="{FF2B5EF4-FFF2-40B4-BE49-F238E27FC236}">
                <a16:creationId xmlns:a16="http://schemas.microsoft.com/office/drawing/2014/main" id="{06715FFB-1FED-F4E5-AA83-D26BFDDD0C85}"/>
              </a:ext>
            </a:extLst>
          </p:cNvPr>
          <p:cNvSpPr txBox="1">
            <a:spLocks noChangeArrowheads="1"/>
          </p:cNvSpPr>
          <p:nvPr/>
        </p:nvSpPr>
        <p:spPr bwMode="auto">
          <a:xfrm>
            <a:off x="0" y="3949700"/>
            <a:ext cx="9144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Wingdings" pitchFamily="2" charset="2"/>
              <a:buChar char="Ø"/>
            </a:pPr>
            <a:r>
              <a:rPr lang="fr-FR" altLang="fr-FR" sz="2400"/>
              <a:t> Segmentaire, car la ME est formée de 31 segments étagés qui donne naissance aux racines d’un nerf spinal. Chaque segment = neuromère.</a:t>
            </a:r>
          </a:p>
          <a:p>
            <a:pPr algn="just">
              <a:spcBef>
                <a:spcPct val="50000"/>
              </a:spcBef>
              <a:buFont typeface="Wingdings" pitchFamily="2" charset="2"/>
              <a:buNone/>
            </a:pPr>
            <a:endParaRPr lang="fr-FR" altLang="fr-FR" sz="2400"/>
          </a:p>
          <a:p>
            <a:pPr algn="ctr">
              <a:spcBef>
                <a:spcPct val="50000"/>
              </a:spcBef>
              <a:buFont typeface="Wingdings" pitchFamily="2" charset="2"/>
              <a:buNone/>
            </a:pPr>
            <a:r>
              <a:rPr lang="fr-FR" altLang="fr-FR" sz="2400"/>
              <a:t>Neuromères : 8 cervicaux, 12 thoraciques, 5 lombaires, 5 sacrés et 1 coccygien.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a:extLst>
              <a:ext uri="{FF2B5EF4-FFF2-40B4-BE49-F238E27FC236}">
                <a16:creationId xmlns:a16="http://schemas.microsoft.com/office/drawing/2014/main" id="{ECBFF889-4AFB-7A45-C366-AAE7297AFBF2}"/>
              </a:ext>
            </a:extLst>
          </p:cNvPr>
          <p:cNvSpPr txBox="1">
            <a:spLocks noChangeArrowheads="1"/>
          </p:cNvSpPr>
          <p:nvPr/>
        </p:nvSpPr>
        <p:spPr bwMode="auto">
          <a:xfrm>
            <a:off x="152400" y="606425"/>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Notion de métamérie</a:t>
            </a:r>
          </a:p>
        </p:txBody>
      </p:sp>
      <p:sp>
        <p:nvSpPr>
          <p:cNvPr id="272387" name="Text Box 3">
            <a:extLst>
              <a:ext uri="{FF2B5EF4-FFF2-40B4-BE49-F238E27FC236}">
                <a16:creationId xmlns:a16="http://schemas.microsoft.com/office/drawing/2014/main" id="{E512CE69-8573-A347-1851-D82436502F89}"/>
              </a:ext>
            </a:extLst>
          </p:cNvPr>
          <p:cNvSpPr txBox="1">
            <a:spLocks noChangeArrowheads="1"/>
          </p:cNvSpPr>
          <p:nvPr/>
        </p:nvSpPr>
        <p:spPr bwMode="auto">
          <a:xfrm>
            <a:off x="152400" y="1423988"/>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cs typeface="Arial" panose="020B0604020202020204" pitchFamily="34" charset="0"/>
              </a:rPr>
              <a:t>Les informations arrivent à la moelle par 31 racines rachidiennes :</a:t>
            </a:r>
          </a:p>
        </p:txBody>
      </p:sp>
      <p:sp>
        <p:nvSpPr>
          <p:cNvPr id="272388" name="Text Box 4">
            <a:extLst>
              <a:ext uri="{FF2B5EF4-FFF2-40B4-BE49-F238E27FC236}">
                <a16:creationId xmlns:a16="http://schemas.microsoft.com/office/drawing/2014/main" id="{06792D78-9FC8-47E6-591F-8DB62D5A8B9C}"/>
              </a:ext>
            </a:extLst>
          </p:cNvPr>
          <p:cNvSpPr txBox="1">
            <a:spLocks noChangeArrowheads="1"/>
          </p:cNvSpPr>
          <p:nvPr/>
        </p:nvSpPr>
        <p:spPr bwMode="auto">
          <a:xfrm>
            <a:off x="228600" y="2566988"/>
            <a:ext cx="8763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8 racines cervicales</a:t>
            </a:r>
          </a:p>
          <a:p>
            <a:pPr algn="ctr">
              <a:spcBef>
                <a:spcPct val="50000"/>
              </a:spcBef>
            </a:pPr>
            <a:r>
              <a:rPr lang="fr-FR" altLang="fr-FR" sz="2400" b="1">
                <a:cs typeface="Arial" panose="020B0604020202020204" pitchFamily="34" charset="0"/>
              </a:rPr>
              <a:t>12 racines thoraciques</a:t>
            </a:r>
          </a:p>
          <a:p>
            <a:pPr algn="ctr">
              <a:spcBef>
                <a:spcPct val="50000"/>
              </a:spcBef>
            </a:pPr>
            <a:r>
              <a:rPr lang="fr-FR" altLang="fr-FR" sz="2400" b="1">
                <a:cs typeface="Arial" panose="020B0604020202020204" pitchFamily="34" charset="0"/>
              </a:rPr>
              <a:t>5 racines lombaires</a:t>
            </a:r>
          </a:p>
          <a:p>
            <a:pPr algn="ctr">
              <a:spcBef>
                <a:spcPct val="50000"/>
              </a:spcBef>
            </a:pPr>
            <a:r>
              <a:rPr lang="fr-FR" altLang="fr-FR" sz="2400" b="1">
                <a:cs typeface="Arial" panose="020B0604020202020204" pitchFamily="34" charset="0"/>
              </a:rPr>
              <a:t>5 racines sacrées</a:t>
            </a:r>
          </a:p>
          <a:p>
            <a:pPr algn="ctr">
              <a:spcBef>
                <a:spcPct val="50000"/>
              </a:spcBef>
            </a:pPr>
            <a:r>
              <a:rPr lang="fr-FR" altLang="fr-FR" sz="2400" b="1">
                <a:cs typeface="Arial" panose="020B0604020202020204" pitchFamily="34" charset="0"/>
              </a:rPr>
              <a:t>1 racine coccygiène</a:t>
            </a:r>
          </a:p>
        </p:txBody>
      </p:sp>
      <p:sp>
        <p:nvSpPr>
          <p:cNvPr id="272389" name="Text Box 5">
            <a:extLst>
              <a:ext uri="{FF2B5EF4-FFF2-40B4-BE49-F238E27FC236}">
                <a16:creationId xmlns:a16="http://schemas.microsoft.com/office/drawing/2014/main" id="{CE6E34B8-747B-D00C-023F-C9BBAEAD69E6}"/>
              </a:ext>
            </a:extLst>
          </p:cNvPr>
          <p:cNvSpPr txBox="1">
            <a:spLocks noChangeArrowheads="1"/>
          </p:cNvSpPr>
          <p:nvPr/>
        </p:nvSpPr>
        <p:spPr bwMode="auto">
          <a:xfrm>
            <a:off x="228600" y="566102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cs typeface="Arial" panose="020B0604020202020204" pitchFamily="34" charset="0"/>
              </a:rPr>
              <a:t>Les informations partent de la moelle par ces mêmes racines.</a:t>
            </a:r>
          </a:p>
        </p:txBody>
      </p:sp>
      <p:sp>
        <p:nvSpPr>
          <p:cNvPr id="272390" name="Text Box 6">
            <a:extLst>
              <a:ext uri="{FF2B5EF4-FFF2-40B4-BE49-F238E27FC236}">
                <a16:creationId xmlns:a16="http://schemas.microsoft.com/office/drawing/2014/main" id="{BDCABA6E-2458-F5AE-AC5A-36F4143D1FDA}"/>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la moelle épinière (7)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2387"/>
                                        </p:tgtEl>
                                        <p:attrNameLst>
                                          <p:attrName>style.visibility</p:attrName>
                                        </p:attrNameLst>
                                      </p:cBhvr>
                                      <p:to>
                                        <p:strVal val="visible"/>
                                      </p:to>
                                    </p:set>
                                    <p:animEffect transition="in" filter="dissolve">
                                      <p:cBhvr>
                                        <p:cTn id="7" dur="500"/>
                                        <p:tgtEl>
                                          <p:spTgt spid="272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2388"/>
                                        </p:tgtEl>
                                        <p:attrNameLst>
                                          <p:attrName>style.visibility</p:attrName>
                                        </p:attrNameLst>
                                      </p:cBhvr>
                                      <p:to>
                                        <p:strVal val="visible"/>
                                      </p:to>
                                    </p:set>
                                    <p:animEffect transition="in" filter="dissolve">
                                      <p:cBhvr>
                                        <p:cTn id="12" dur="500"/>
                                        <p:tgtEl>
                                          <p:spTgt spid="2723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2389"/>
                                        </p:tgtEl>
                                        <p:attrNameLst>
                                          <p:attrName>style.visibility</p:attrName>
                                        </p:attrNameLst>
                                      </p:cBhvr>
                                      <p:to>
                                        <p:strVal val="visible"/>
                                      </p:to>
                                    </p:set>
                                    <p:animEffect transition="in" filter="dissolve">
                                      <p:cBhvr>
                                        <p:cTn id="17" dur="500"/>
                                        <p:tgtEl>
                                          <p:spTgt spid="27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autoUpdateAnimBg="0"/>
      <p:bldP spid="272388" grpId="0" autoUpdateAnimBg="0"/>
      <p:bldP spid="272389"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a:extLst>
              <a:ext uri="{FF2B5EF4-FFF2-40B4-BE49-F238E27FC236}">
                <a16:creationId xmlns:a16="http://schemas.microsoft.com/office/drawing/2014/main" id="{4275E04D-4277-F798-8F0E-2E93FCF24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70175"/>
            <a:ext cx="79248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Text Box 3">
            <a:extLst>
              <a:ext uri="{FF2B5EF4-FFF2-40B4-BE49-F238E27FC236}">
                <a16:creationId xmlns:a16="http://schemas.microsoft.com/office/drawing/2014/main" id="{177BA08A-CF28-DDA2-860B-821E8223DF05}"/>
              </a:ext>
            </a:extLst>
          </p:cNvPr>
          <p:cNvSpPr txBox="1">
            <a:spLocks noChangeArrowheads="1"/>
          </p:cNvSpPr>
          <p:nvPr/>
        </p:nvSpPr>
        <p:spPr bwMode="auto">
          <a:xfrm>
            <a:off x="0" y="1201738"/>
            <a:ext cx="91440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fr-FR" altLang="fr-FR" sz="2400" b="1">
                <a:cs typeface="Arial" panose="020B0604020202020204" pitchFamily="34" charset="0"/>
              </a:rPr>
              <a:t>Chaque racine innerve un territoire corporel précis.</a:t>
            </a:r>
          </a:p>
        </p:txBody>
      </p:sp>
      <p:sp>
        <p:nvSpPr>
          <p:cNvPr id="273412" name="Text Box 4">
            <a:extLst>
              <a:ext uri="{FF2B5EF4-FFF2-40B4-BE49-F238E27FC236}">
                <a16:creationId xmlns:a16="http://schemas.microsoft.com/office/drawing/2014/main" id="{104D2408-E97D-A156-8B1C-952E8904A91E}"/>
              </a:ext>
            </a:extLst>
          </p:cNvPr>
          <p:cNvSpPr txBox="1">
            <a:spLocks noChangeArrowheads="1"/>
          </p:cNvSpPr>
          <p:nvPr/>
        </p:nvSpPr>
        <p:spPr bwMode="auto">
          <a:xfrm>
            <a:off x="228600" y="1887538"/>
            <a:ext cx="87630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pPr>
            <a:r>
              <a:rPr lang="fr-FR" altLang="fr-FR" sz="2400" b="1">
                <a:cs typeface="Arial" panose="020B0604020202020204" pitchFamily="34" charset="0"/>
              </a:rPr>
              <a:t>On appelle métamérie, la correspondance entre une racine rachidienne et une partie du corps.</a:t>
            </a:r>
          </a:p>
        </p:txBody>
      </p:sp>
      <p:sp>
        <p:nvSpPr>
          <p:cNvPr id="273413" name="Freeform 5">
            <a:extLst>
              <a:ext uri="{FF2B5EF4-FFF2-40B4-BE49-F238E27FC236}">
                <a16:creationId xmlns:a16="http://schemas.microsoft.com/office/drawing/2014/main" id="{0B59C286-F57A-0904-1732-A750E3795C6B}"/>
              </a:ext>
            </a:extLst>
          </p:cNvPr>
          <p:cNvSpPr>
            <a:spLocks/>
          </p:cNvSpPr>
          <p:nvPr/>
        </p:nvSpPr>
        <p:spPr bwMode="auto">
          <a:xfrm>
            <a:off x="7123113" y="5365750"/>
            <a:ext cx="773112" cy="635000"/>
          </a:xfrm>
          <a:custGeom>
            <a:avLst/>
            <a:gdLst>
              <a:gd name="T0" fmla="*/ 404 w 487"/>
              <a:gd name="T1" fmla="*/ 4 h 400"/>
              <a:gd name="T2" fmla="*/ 229 w 487"/>
              <a:gd name="T3" fmla="*/ 19 h 400"/>
              <a:gd name="T4" fmla="*/ 188 w 487"/>
              <a:gd name="T5" fmla="*/ 40 h 400"/>
              <a:gd name="T6" fmla="*/ 157 w 487"/>
              <a:gd name="T7" fmla="*/ 50 h 400"/>
              <a:gd name="T8" fmla="*/ 121 w 487"/>
              <a:gd name="T9" fmla="*/ 81 h 400"/>
              <a:gd name="T10" fmla="*/ 75 w 487"/>
              <a:gd name="T11" fmla="*/ 133 h 400"/>
              <a:gd name="T12" fmla="*/ 44 w 487"/>
              <a:gd name="T13" fmla="*/ 174 h 400"/>
              <a:gd name="T14" fmla="*/ 23 w 487"/>
              <a:gd name="T15" fmla="*/ 225 h 400"/>
              <a:gd name="T16" fmla="*/ 18 w 487"/>
              <a:gd name="T17" fmla="*/ 359 h 400"/>
              <a:gd name="T18" fmla="*/ 95 w 487"/>
              <a:gd name="T19" fmla="*/ 400 h 400"/>
              <a:gd name="T20" fmla="*/ 208 w 487"/>
              <a:gd name="T21" fmla="*/ 395 h 400"/>
              <a:gd name="T22" fmla="*/ 239 w 487"/>
              <a:gd name="T23" fmla="*/ 385 h 400"/>
              <a:gd name="T24" fmla="*/ 301 w 487"/>
              <a:gd name="T25" fmla="*/ 349 h 400"/>
              <a:gd name="T26" fmla="*/ 347 w 487"/>
              <a:gd name="T27" fmla="*/ 323 h 400"/>
              <a:gd name="T28" fmla="*/ 445 w 487"/>
              <a:gd name="T29" fmla="*/ 220 h 400"/>
              <a:gd name="T30" fmla="*/ 481 w 487"/>
              <a:gd name="T31" fmla="*/ 163 h 400"/>
              <a:gd name="T32" fmla="*/ 486 w 487"/>
              <a:gd name="T33" fmla="*/ 138 h 400"/>
              <a:gd name="T34" fmla="*/ 481 w 487"/>
              <a:gd name="T35" fmla="*/ 55 h 400"/>
              <a:gd name="T36" fmla="*/ 466 w 487"/>
              <a:gd name="T37" fmla="*/ 45 h 400"/>
              <a:gd name="T38" fmla="*/ 440 w 487"/>
              <a:gd name="T39" fmla="*/ 19 h 400"/>
              <a:gd name="T40" fmla="*/ 419 w 487"/>
              <a:gd name="T41" fmla="*/ 14 h 400"/>
              <a:gd name="T42" fmla="*/ 404 w 487"/>
              <a:gd name="T43" fmla="*/ 4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7" h="400">
                <a:moveTo>
                  <a:pt x="404" y="4"/>
                </a:moveTo>
                <a:cubicBezTo>
                  <a:pt x="347" y="22"/>
                  <a:pt x="285" y="0"/>
                  <a:pt x="229" y="19"/>
                </a:cubicBezTo>
                <a:cubicBezTo>
                  <a:pt x="212" y="38"/>
                  <a:pt x="224" y="29"/>
                  <a:pt x="188" y="40"/>
                </a:cubicBezTo>
                <a:cubicBezTo>
                  <a:pt x="178" y="43"/>
                  <a:pt x="157" y="50"/>
                  <a:pt x="157" y="50"/>
                </a:cubicBezTo>
                <a:cubicBezTo>
                  <a:pt x="146" y="63"/>
                  <a:pt x="134" y="70"/>
                  <a:pt x="121" y="81"/>
                </a:cubicBezTo>
                <a:cubicBezTo>
                  <a:pt x="103" y="97"/>
                  <a:pt x="92" y="116"/>
                  <a:pt x="75" y="133"/>
                </a:cubicBezTo>
                <a:cubicBezTo>
                  <a:pt x="63" y="145"/>
                  <a:pt x="44" y="174"/>
                  <a:pt x="44" y="174"/>
                </a:cubicBezTo>
                <a:cubicBezTo>
                  <a:pt x="39" y="194"/>
                  <a:pt x="29" y="206"/>
                  <a:pt x="23" y="225"/>
                </a:cubicBezTo>
                <a:cubicBezTo>
                  <a:pt x="15" y="273"/>
                  <a:pt x="0" y="305"/>
                  <a:pt x="18" y="359"/>
                </a:cubicBezTo>
                <a:cubicBezTo>
                  <a:pt x="22" y="372"/>
                  <a:pt x="83" y="396"/>
                  <a:pt x="95" y="400"/>
                </a:cubicBezTo>
                <a:cubicBezTo>
                  <a:pt x="133" y="398"/>
                  <a:pt x="170" y="399"/>
                  <a:pt x="208" y="395"/>
                </a:cubicBezTo>
                <a:cubicBezTo>
                  <a:pt x="219" y="394"/>
                  <a:pt x="239" y="385"/>
                  <a:pt x="239" y="385"/>
                </a:cubicBezTo>
                <a:cubicBezTo>
                  <a:pt x="260" y="371"/>
                  <a:pt x="277" y="357"/>
                  <a:pt x="301" y="349"/>
                </a:cubicBezTo>
                <a:cubicBezTo>
                  <a:pt x="316" y="338"/>
                  <a:pt x="329" y="329"/>
                  <a:pt x="347" y="323"/>
                </a:cubicBezTo>
                <a:cubicBezTo>
                  <a:pt x="382" y="291"/>
                  <a:pt x="406" y="246"/>
                  <a:pt x="445" y="220"/>
                </a:cubicBezTo>
                <a:cubicBezTo>
                  <a:pt x="456" y="203"/>
                  <a:pt x="468" y="178"/>
                  <a:pt x="481" y="163"/>
                </a:cubicBezTo>
                <a:cubicBezTo>
                  <a:pt x="483" y="155"/>
                  <a:pt x="486" y="146"/>
                  <a:pt x="486" y="138"/>
                </a:cubicBezTo>
                <a:cubicBezTo>
                  <a:pt x="486" y="110"/>
                  <a:pt x="487" y="82"/>
                  <a:pt x="481" y="55"/>
                </a:cubicBezTo>
                <a:cubicBezTo>
                  <a:pt x="480" y="49"/>
                  <a:pt x="471" y="49"/>
                  <a:pt x="466" y="45"/>
                </a:cubicBezTo>
                <a:cubicBezTo>
                  <a:pt x="456" y="38"/>
                  <a:pt x="451" y="25"/>
                  <a:pt x="440" y="19"/>
                </a:cubicBezTo>
                <a:cubicBezTo>
                  <a:pt x="434" y="15"/>
                  <a:pt x="426" y="17"/>
                  <a:pt x="419" y="14"/>
                </a:cubicBezTo>
                <a:cubicBezTo>
                  <a:pt x="413" y="12"/>
                  <a:pt x="409" y="7"/>
                  <a:pt x="404" y="4"/>
                </a:cubicBezTo>
                <a:close/>
              </a:path>
            </a:pathLst>
          </a:custGeom>
          <a:noFill/>
          <a:ln w="57150" cap="flat" cmpd="sng">
            <a:solidFill>
              <a:srgbClr val="0000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nvGrpSpPr>
          <p:cNvPr id="273414" name="Group 6">
            <a:extLst>
              <a:ext uri="{FF2B5EF4-FFF2-40B4-BE49-F238E27FC236}">
                <a16:creationId xmlns:a16="http://schemas.microsoft.com/office/drawing/2014/main" id="{F378D146-0160-56B2-B3AF-626A68AF3863}"/>
              </a:ext>
            </a:extLst>
          </p:cNvPr>
          <p:cNvGrpSpPr>
            <a:grpSpLocks/>
          </p:cNvGrpSpPr>
          <p:nvPr/>
        </p:nvGrpSpPr>
        <p:grpSpPr bwMode="auto">
          <a:xfrm>
            <a:off x="4049713" y="4522788"/>
            <a:ext cx="3730625" cy="1398587"/>
            <a:chOff x="2551" y="2849"/>
            <a:chExt cx="2350" cy="881"/>
          </a:xfrm>
        </p:grpSpPr>
        <p:sp>
          <p:nvSpPr>
            <p:cNvPr id="273415" name="Freeform 7">
              <a:extLst>
                <a:ext uri="{FF2B5EF4-FFF2-40B4-BE49-F238E27FC236}">
                  <a16:creationId xmlns:a16="http://schemas.microsoft.com/office/drawing/2014/main" id="{94AF2678-4A0B-3BA0-71A7-7CF8C641B55A}"/>
                </a:ext>
              </a:extLst>
            </p:cNvPr>
            <p:cNvSpPr>
              <a:spLocks/>
            </p:cNvSpPr>
            <p:nvPr/>
          </p:nvSpPr>
          <p:spPr bwMode="auto">
            <a:xfrm>
              <a:off x="2551" y="2849"/>
              <a:ext cx="2180" cy="797"/>
            </a:xfrm>
            <a:custGeom>
              <a:avLst/>
              <a:gdLst>
                <a:gd name="T0" fmla="*/ 0 w 2180"/>
                <a:gd name="T1" fmla="*/ 0 h 797"/>
                <a:gd name="T2" fmla="*/ 62 w 2180"/>
                <a:gd name="T3" fmla="*/ 36 h 797"/>
                <a:gd name="T4" fmla="*/ 144 w 2180"/>
                <a:gd name="T5" fmla="*/ 67 h 797"/>
                <a:gd name="T6" fmla="*/ 175 w 2180"/>
                <a:gd name="T7" fmla="*/ 77 h 797"/>
                <a:gd name="T8" fmla="*/ 262 w 2180"/>
                <a:gd name="T9" fmla="*/ 124 h 797"/>
                <a:gd name="T10" fmla="*/ 293 w 2180"/>
                <a:gd name="T11" fmla="*/ 134 h 797"/>
                <a:gd name="T12" fmla="*/ 308 w 2180"/>
                <a:gd name="T13" fmla="*/ 139 h 797"/>
                <a:gd name="T14" fmla="*/ 365 w 2180"/>
                <a:gd name="T15" fmla="*/ 180 h 797"/>
                <a:gd name="T16" fmla="*/ 411 w 2180"/>
                <a:gd name="T17" fmla="*/ 196 h 797"/>
                <a:gd name="T18" fmla="*/ 442 w 2180"/>
                <a:gd name="T19" fmla="*/ 216 h 797"/>
                <a:gd name="T20" fmla="*/ 473 w 2180"/>
                <a:gd name="T21" fmla="*/ 226 h 797"/>
                <a:gd name="T22" fmla="*/ 530 w 2180"/>
                <a:gd name="T23" fmla="*/ 257 h 797"/>
                <a:gd name="T24" fmla="*/ 648 w 2180"/>
                <a:gd name="T25" fmla="*/ 329 h 797"/>
                <a:gd name="T26" fmla="*/ 720 w 2180"/>
                <a:gd name="T27" fmla="*/ 365 h 797"/>
                <a:gd name="T28" fmla="*/ 807 w 2180"/>
                <a:gd name="T29" fmla="*/ 406 h 797"/>
                <a:gd name="T30" fmla="*/ 848 w 2180"/>
                <a:gd name="T31" fmla="*/ 427 h 797"/>
                <a:gd name="T32" fmla="*/ 864 w 2180"/>
                <a:gd name="T33" fmla="*/ 432 h 797"/>
                <a:gd name="T34" fmla="*/ 895 w 2180"/>
                <a:gd name="T35" fmla="*/ 448 h 797"/>
                <a:gd name="T36" fmla="*/ 926 w 2180"/>
                <a:gd name="T37" fmla="*/ 458 h 797"/>
                <a:gd name="T38" fmla="*/ 1111 w 2180"/>
                <a:gd name="T39" fmla="*/ 550 h 797"/>
                <a:gd name="T40" fmla="*/ 1193 w 2180"/>
                <a:gd name="T41" fmla="*/ 586 h 797"/>
                <a:gd name="T42" fmla="*/ 1301 w 2180"/>
                <a:gd name="T43" fmla="*/ 648 h 797"/>
                <a:gd name="T44" fmla="*/ 1409 w 2180"/>
                <a:gd name="T45" fmla="*/ 679 h 797"/>
                <a:gd name="T46" fmla="*/ 1471 w 2180"/>
                <a:gd name="T47" fmla="*/ 700 h 797"/>
                <a:gd name="T48" fmla="*/ 1512 w 2180"/>
                <a:gd name="T49" fmla="*/ 710 h 797"/>
                <a:gd name="T50" fmla="*/ 1712 w 2180"/>
                <a:gd name="T51" fmla="*/ 756 h 797"/>
                <a:gd name="T52" fmla="*/ 2000 w 2180"/>
                <a:gd name="T53" fmla="*/ 797 h 797"/>
                <a:gd name="T54" fmla="*/ 2067 w 2180"/>
                <a:gd name="T55" fmla="*/ 792 h 797"/>
                <a:gd name="T56" fmla="*/ 2098 w 2180"/>
                <a:gd name="T57" fmla="*/ 730 h 797"/>
                <a:gd name="T58" fmla="*/ 2150 w 2180"/>
                <a:gd name="T59" fmla="*/ 679 h 797"/>
                <a:gd name="T60" fmla="*/ 2180 w 2180"/>
                <a:gd name="T61" fmla="*/ 653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80" h="797">
                  <a:moveTo>
                    <a:pt x="0" y="0"/>
                  </a:moveTo>
                  <a:cubicBezTo>
                    <a:pt x="17" y="18"/>
                    <a:pt x="38" y="29"/>
                    <a:pt x="62" y="36"/>
                  </a:cubicBezTo>
                  <a:cubicBezTo>
                    <a:pt x="86" y="52"/>
                    <a:pt x="116" y="58"/>
                    <a:pt x="144" y="67"/>
                  </a:cubicBezTo>
                  <a:cubicBezTo>
                    <a:pt x="154" y="70"/>
                    <a:pt x="175" y="77"/>
                    <a:pt x="175" y="77"/>
                  </a:cubicBezTo>
                  <a:cubicBezTo>
                    <a:pt x="201" y="96"/>
                    <a:pt x="233" y="111"/>
                    <a:pt x="262" y="124"/>
                  </a:cubicBezTo>
                  <a:cubicBezTo>
                    <a:pt x="272" y="129"/>
                    <a:pt x="283" y="131"/>
                    <a:pt x="293" y="134"/>
                  </a:cubicBezTo>
                  <a:cubicBezTo>
                    <a:pt x="298" y="136"/>
                    <a:pt x="308" y="139"/>
                    <a:pt x="308" y="139"/>
                  </a:cubicBezTo>
                  <a:cubicBezTo>
                    <a:pt x="323" y="153"/>
                    <a:pt x="347" y="174"/>
                    <a:pt x="365" y="180"/>
                  </a:cubicBezTo>
                  <a:cubicBezTo>
                    <a:pt x="367" y="181"/>
                    <a:pt x="403" y="191"/>
                    <a:pt x="411" y="196"/>
                  </a:cubicBezTo>
                  <a:cubicBezTo>
                    <a:pt x="422" y="202"/>
                    <a:pt x="432" y="209"/>
                    <a:pt x="442" y="216"/>
                  </a:cubicBezTo>
                  <a:cubicBezTo>
                    <a:pt x="451" y="222"/>
                    <a:pt x="473" y="226"/>
                    <a:pt x="473" y="226"/>
                  </a:cubicBezTo>
                  <a:cubicBezTo>
                    <a:pt x="487" y="241"/>
                    <a:pt x="510" y="251"/>
                    <a:pt x="530" y="257"/>
                  </a:cubicBezTo>
                  <a:cubicBezTo>
                    <a:pt x="551" y="280"/>
                    <a:pt x="617" y="314"/>
                    <a:pt x="648" y="329"/>
                  </a:cubicBezTo>
                  <a:cubicBezTo>
                    <a:pt x="660" y="343"/>
                    <a:pt x="701" y="361"/>
                    <a:pt x="720" y="365"/>
                  </a:cubicBezTo>
                  <a:cubicBezTo>
                    <a:pt x="731" y="377"/>
                    <a:pt x="786" y="399"/>
                    <a:pt x="807" y="406"/>
                  </a:cubicBezTo>
                  <a:cubicBezTo>
                    <a:pt x="825" y="424"/>
                    <a:pt x="813" y="416"/>
                    <a:pt x="848" y="427"/>
                  </a:cubicBezTo>
                  <a:cubicBezTo>
                    <a:pt x="853" y="429"/>
                    <a:pt x="864" y="432"/>
                    <a:pt x="864" y="432"/>
                  </a:cubicBezTo>
                  <a:cubicBezTo>
                    <a:pt x="881" y="444"/>
                    <a:pt x="876" y="441"/>
                    <a:pt x="895" y="448"/>
                  </a:cubicBezTo>
                  <a:cubicBezTo>
                    <a:pt x="905" y="451"/>
                    <a:pt x="926" y="458"/>
                    <a:pt x="926" y="458"/>
                  </a:cubicBezTo>
                  <a:cubicBezTo>
                    <a:pt x="979" y="494"/>
                    <a:pt x="1049" y="535"/>
                    <a:pt x="1111" y="550"/>
                  </a:cubicBezTo>
                  <a:cubicBezTo>
                    <a:pt x="1132" y="565"/>
                    <a:pt x="1167" y="580"/>
                    <a:pt x="1193" y="586"/>
                  </a:cubicBezTo>
                  <a:cubicBezTo>
                    <a:pt x="1227" y="611"/>
                    <a:pt x="1265" y="625"/>
                    <a:pt x="1301" y="648"/>
                  </a:cubicBezTo>
                  <a:cubicBezTo>
                    <a:pt x="1326" y="664"/>
                    <a:pt x="1380" y="667"/>
                    <a:pt x="1409" y="679"/>
                  </a:cubicBezTo>
                  <a:cubicBezTo>
                    <a:pt x="1430" y="688"/>
                    <a:pt x="1449" y="694"/>
                    <a:pt x="1471" y="700"/>
                  </a:cubicBezTo>
                  <a:cubicBezTo>
                    <a:pt x="1485" y="704"/>
                    <a:pt x="1512" y="710"/>
                    <a:pt x="1512" y="710"/>
                  </a:cubicBezTo>
                  <a:cubicBezTo>
                    <a:pt x="1571" y="739"/>
                    <a:pt x="1647" y="746"/>
                    <a:pt x="1712" y="756"/>
                  </a:cubicBezTo>
                  <a:cubicBezTo>
                    <a:pt x="1809" y="771"/>
                    <a:pt x="1901" y="788"/>
                    <a:pt x="2000" y="797"/>
                  </a:cubicBezTo>
                  <a:cubicBezTo>
                    <a:pt x="2022" y="795"/>
                    <a:pt x="2045" y="796"/>
                    <a:pt x="2067" y="792"/>
                  </a:cubicBezTo>
                  <a:cubicBezTo>
                    <a:pt x="2084" y="789"/>
                    <a:pt x="2092" y="743"/>
                    <a:pt x="2098" y="730"/>
                  </a:cubicBezTo>
                  <a:cubicBezTo>
                    <a:pt x="2108" y="709"/>
                    <a:pt x="2132" y="692"/>
                    <a:pt x="2150" y="679"/>
                  </a:cubicBezTo>
                  <a:cubicBezTo>
                    <a:pt x="2157" y="668"/>
                    <a:pt x="2165" y="653"/>
                    <a:pt x="2180" y="653"/>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73416" name="Freeform 8">
              <a:extLst>
                <a:ext uri="{FF2B5EF4-FFF2-40B4-BE49-F238E27FC236}">
                  <a16:creationId xmlns:a16="http://schemas.microsoft.com/office/drawing/2014/main" id="{F1872586-4B09-8C8A-B403-DAC2C6E8F14A}"/>
                </a:ext>
              </a:extLst>
            </p:cNvPr>
            <p:cNvSpPr>
              <a:spLocks/>
            </p:cNvSpPr>
            <p:nvPr/>
          </p:nvSpPr>
          <p:spPr bwMode="auto">
            <a:xfrm>
              <a:off x="4546" y="3647"/>
              <a:ext cx="160" cy="83"/>
            </a:xfrm>
            <a:custGeom>
              <a:avLst/>
              <a:gdLst>
                <a:gd name="T0" fmla="*/ 0 w 160"/>
                <a:gd name="T1" fmla="*/ 0 h 83"/>
                <a:gd name="T2" fmla="*/ 98 w 160"/>
                <a:gd name="T3" fmla="*/ 82 h 83"/>
                <a:gd name="T4" fmla="*/ 160 w 160"/>
                <a:gd name="T5" fmla="*/ 82 h 83"/>
              </a:gdLst>
              <a:ahLst/>
              <a:cxnLst>
                <a:cxn ang="0">
                  <a:pos x="T0" y="T1"/>
                </a:cxn>
                <a:cxn ang="0">
                  <a:pos x="T2" y="T3"/>
                </a:cxn>
                <a:cxn ang="0">
                  <a:pos x="T4" y="T5"/>
                </a:cxn>
              </a:cxnLst>
              <a:rect l="0" t="0" r="r" b="b"/>
              <a:pathLst>
                <a:path w="160" h="83">
                  <a:moveTo>
                    <a:pt x="0" y="0"/>
                  </a:moveTo>
                  <a:cubicBezTo>
                    <a:pt x="29" y="27"/>
                    <a:pt x="52" y="79"/>
                    <a:pt x="98" y="82"/>
                  </a:cubicBezTo>
                  <a:cubicBezTo>
                    <a:pt x="119" y="83"/>
                    <a:pt x="139" y="82"/>
                    <a:pt x="160" y="82"/>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73417" name="Freeform 9">
              <a:extLst>
                <a:ext uri="{FF2B5EF4-FFF2-40B4-BE49-F238E27FC236}">
                  <a16:creationId xmlns:a16="http://schemas.microsoft.com/office/drawing/2014/main" id="{BCB28349-6EFC-95F4-0B81-2285B427C594}"/>
                </a:ext>
              </a:extLst>
            </p:cNvPr>
            <p:cNvSpPr>
              <a:spLocks/>
            </p:cNvSpPr>
            <p:nvPr/>
          </p:nvSpPr>
          <p:spPr bwMode="auto">
            <a:xfrm>
              <a:off x="4644" y="3554"/>
              <a:ext cx="257" cy="92"/>
            </a:xfrm>
            <a:custGeom>
              <a:avLst/>
              <a:gdLst>
                <a:gd name="T0" fmla="*/ 0 w 257"/>
                <a:gd name="T1" fmla="*/ 92 h 92"/>
                <a:gd name="T2" fmla="*/ 98 w 257"/>
                <a:gd name="T3" fmla="*/ 87 h 92"/>
                <a:gd name="T4" fmla="*/ 139 w 257"/>
                <a:gd name="T5" fmla="*/ 46 h 92"/>
                <a:gd name="T6" fmla="*/ 242 w 257"/>
                <a:gd name="T7" fmla="*/ 10 h 92"/>
                <a:gd name="T8" fmla="*/ 257 w 257"/>
                <a:gd name="T9" fmla="*/ 0 h 92"/>
              </a:gdLst>
              <a:ahLst/>
              <a:cxnLst>
                <a:cxn ang="0">
                  <a:pos x="T0" y="T1"/>
                </a:cxn>
                <a:cxn ang="0">
                  <a:pos x="T2" y="T3"/>
                </a:cxn>
                <a:cxn ang="0">
                  <a:pos x="T4" y="T5"/>
                </a:cxn>
                <a:cxn ang="0">
                  <a:pos x="T6" y="T7"/>
                </a:cxn>
                <a:cxn ang="0">
                  <a:pos x="T8" y="T9"/>
                </a:cxn>
              </a:cxnLst>
              <a:rect l="0" t="0" r="r" b="b"/>
              <a:pathLst>
                <a:path w="257" h="92">
                  <a:moveTo>
                    <a:pt x="0" y="92"/>
                  </a:moveTo>
                  <a:cubicBezTo>
                    <a:pt x="33" y="90"/>
                    <a:pt x="66" y="91"/>
                    <a:pt x="98" y="87"/>
                  </a:cubicBezTo>
                  <a:cubicBezTo>
                    <a:pt x="117" y="84"/>
                    <a:pt x="128" y="57"/>
                    <a:pt x="139" y="46"/>
                  </a:cubicBezTo>
                  <a:cubicBezTo>
                    <a:pt x="161" y="24"/>
                    <a:pt x="211" y="17"/>
                    <a:pt x="242" y="10"/>
                  </a:cubicBezTo>
                  <a:cubicBezTo>
                    <a:pt x="247" y="7"/>
                    <a:pt x="257" y="0"/>
                    <a:pt x="257" y="0"/>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73418" name="Freeform 10">
              <a:extLst>
                <a:ext uri="{FF2B5EF4-FFF2-40B4-BE49-F238E27FC236}">
                  <a16:creationId xmlns:a16="http://schemas.microsoft.com/office/drawing/2014/main" id="{3D194143-DA24-2CE8-834A-34F4C3AE6087}"/>
                </a:ext>
              </a:extLst>
            </p:cNvPr>
            <p:cNvSpPr>
              <a:spLocks/>
            </p:cNvSpPr>
            <p:nvPr/>
          </p:nvSpPr>
          <p:spPr bwMode="auto">
            <a:xfrm>
              <a:off x="4753" y="3451"/>
              <a:ext cx="72" cy="175"/>
            </a:xfrm>
            <a:custGeom>
              <a:avLst/>
              <a:gdLst>
                <a:gd name="T0" fmla="*/ 9 w 72"/>
                <a:gd name="T1" fmla="*/ 175 h 175"/>
                <a:gd name="T2" fmla="*/ 56 w 72"/>
                <a:gd name="T3" fmla="*/ 46 h 175"/>
                <a:gd name="T4" fmla="*/ 66 w 72"/>
                <a:gd name="T5" fmla="*/ 0 h 175"/>
              </a:gdLst>
              <a:ahLst/>
              <a:cxnLst>
                <a:cxn ang="0">
                  <a:pos x="T0" y="T1"/>
                </a:cxn>
                <a:cxn ang="0">
                  <a:pos x="T2" y="T3"/>
                </a:cxn>
                <a:cxn ang="0">
                  <a:pos x="T4" y="T5"/>
                </a:cxn>
              </a:cxnLst>
              <a:rect l="0" t="0" r="r" b="b"/>
              <a:pathLst>
                <a:path w="72" h="175">
                  <a:moveTo>
                    <a:pt x="9" y="175"/>
                  </a:moveTo>
                  <a:cubicBezTo>
                    <a:pt x="13" y="97"/>
                    <a:pt x="0" y="81"/>
                    <a:pt x="56" y="46"/>
                  </a:cubicBezTo>
                  <a:cubicBezTo>
                    <a:pt x="72" y="22"/>
                    <a:pt x="66" y="37"/>
                    <a:pt x="66" y="0"/>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273419" name="Freeform 11">
              <a:extLst>
                <a:ext uri="{FF2B5EF4-FFF2-40B4-BE49-F238E27FC236}">
                  <a16:creationId xmlns:a16="http://schemas.microsoft.com/office/drawing/2014/main" id="{E3683527-DB7A-3474-5273-8F042B308772}"/>
                </a:ext>
              </a:extLst>
            </p:cNvPr>
            <p:cNvSpPr>
              <a:spLocks/>
            </p:cNvSpPr>
            <p:nvPr/>
          </p:nvSpPr>
          <p:spPr bwMode="auto">
            <a:xfrm>
              <a:off x="4696" y="3632"/>
              <a:ext cx="108" cy="46"/>
            </a:xfrm>
            <a:custGeom>
              <a:avLst/>
              <a:gdLst>
                <a:gd name="T0" fmla="*/ 0 w 108"/>
                <a:gd name="T1" fmla="*/ 0 h 46"/>
                <a:gd name="T2" fmla="*/ 108 w 108"/>
                <a:gd name="T3" fmla="*/ 46 h 46"/>
              </a:gdLst>
              <a:ahLst/>
              <a:cxnLst>
                <a:cxn ang="0">
                  <a:pos x="T0" y="T1"/>
                </a:cxn>
                <a:cxn ang="0">
                  <a:pos x="T2" y="T3"/>
                </a:cxn>
              </a:cxnLst>
              <a:rect l="0" t="0" r="r" b="b"/>
              <a:pathLst>
                <a:path w="108" h="46">
                  <a:moveTo>
                    <a:pt x="0" y="0"/>
                  </a:moveTo>
                  <a:cubicBezTo>
                    <a:pt x="36" y="36"/>
                    <a:pt x="56" y="46"/>
                    <a:pt x="108" y="46"/>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273420" name="Text Box 12">
            <a:extLst>
              <a:ext uri="{FF2B5EF4-FFF2-40B4-BE49-F238E27FC236}">
                <a16:creationId xmlns:a16="http://schemas.microsoft.com/office/drawing/2014/main" id="{F9411F89-E6BE-CD38-41CF-74B38EF5A61F}"/>
              </a:ext>
            </a:extLst>
          </p:cNvPr>
          <p:cNvSpPr txBox="1">
            <a:spLocks noChangeArrowheads="1"/>
          </p:cNvSpPr>
          <p:nvPr/>
        </p:nvSpPr>
        <p:spPr bwMode="auto">
          <a:xfrm>
            <a:off x="152400" y="606425"/>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Notion de métamérie</a:t>
            </a:r>
          </a:p>
        </p:txBody>
      </p:sp>
      <p:sp>
        <p:nvSpPr>
          <p:cNvPr id="273421" name="Text Box 13">
            <a:extLst>
              <a:ext uri="{FF2B5EF4-FFF2-40B4-BE49-F238E27FC236}">
                <a16:creationId xmlns:a16="http://schemas.microsoft.com/office/drawing/2014/main" id="{A3E36B32-F879-2409-B612-FF835ADB6674}"/>
              </a:ext>
            </a:extLst>
          </p:cNvPr>
          <p:cNvSpPr txBox="1">
            <a:spLocks noChangeArrowheads="1"/>
          </p:cNvSpPr>
          <p:nvPr/>
        </p:nvSpPr>
        <p:spPr bwMode="auto">
          <a:xfrm>
            <a:off x="73025" y="44450"/>
            <a:ext cx="8964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Organisation de la moelle épinière (8)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3410"/>
                                        </p:tgtEl>
                                        <p:attrNameLst>
                                          <p:attrName>style.visibility</p:attrName>
                                        </p:attrNameLst>
                                      </p:cBhvr>
                                      <p:to>
                                        <p:strVal val="visible"/>
                                      </p:to>
                                    </p:set>
                                    <p:animEffect transition="in" filter="dissolve">
                                      <p:cBhvr>
                                        <p:cTn id="7" dur="500"/>
                                        <p:tgtEl>
                                          <p:spTgt spid="273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3411"/>
                                        </p:tgtEl>
                                        <p:attrNameLst>
                                          <p:attrName>style.visibility</p:attrName>
                                        </p:attrNameLst>
                                      </p:cBhvr>
                                      <p:to>
                                        <p:strVal val="visible"/>
                                      </p:to>
                                    </p:set>
                                    <p:animEffect transition="in" filter="dissolve">
                                      <p:cBhvr>
                                        <p:cTn id="12" dur="500"/>
                                        <p:tgtEl>
                                          <p:spTgt spid="273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3412"/>
                                        </p:tgtEl>
                                        <p:attrNameLst>
                                          <p:attrName>style.visibility</p:attrName>
                                        </p:attrNameLst>
                                      </p:cBhvr>
                                      <p:to>
                                        <p:strVal val="visible"/>
                                      </p:to>
                                    </p:set>
                                    <p:animEffect transition="in" filter="dissolve">
                                      <p:cBhvr>
                                        <p:cTn id="17" dur="500"/>
                                        <p:tgtEl>
                                          <p:spTgt spid="2734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nodeType="clickEffect">
                                  <p:stCondLst>
                                    <p:cond delay="0"/>
                                  </p:stCondLst>
                                  <p:childTnLst>
                                    <p:set>
                                      <p:cBhvr>
                                        <p:cTn id="21" dur="1" fill="hold">
                                          <p:stCondLst>
                                            <p:cond delay="0"/>
                                          </p:stCondLst>
                                        </p:cTn>
                                        <p:tgtEl>
                                          <p:spTgt spid="273413"/>
                                        </p:tgtEl>
                                        <p:attrNameLst>
                                          <p:attrName>style.visibility</p:attrName>
                                        </p:attrNameLst>
                                      </p:cBhvr>
                                      <p:to>
                                        <p:strVal val="visible"/>
                                      </p:to>
                                    </p:set>
                                    <p:anim calcmode="lin" valueType="num">
                                      <p:cBhvr additive="base">
                                        <p:cTn id="22" dur="500" fill="hold"/>
                                        <p:tgtEl>
                                          <p:spTgt spid="273413"/>
                                        </p:tgtEl>
                                        <p:attrNameLst>
                                          <p:attrName>ppt_x</p:attrName>
                                        </p:attrNameLst>
                                      </p:cBhvr>
                                      <p:tavLst>
                                        <p:tav tm="0">
                                          <p:val>
                                            <p:strVal val="0-#ppt_w/2"/>
                                          </p:val>
                                        </p:tav>
                                        <p:tav tm="100000">
                                          <p:val>
                                            <p:strVal val="#ppt_x"/>
                                          </p:val>
                                        </p:tav>
                                      </p:tavLst>
                                    </p:anim>
                                    <p:anim calcmode="lin" valueType="num">
                                      <p:cBhvr additive="base">
                                        <p:cTn id="23" dur="500" fill="hold"/>
                                        <p:tgtEl>
                                          <p:spTgt spid="273413"/>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73414"/>
                                        </p:tgtEl>
                                        <p:attrNameLst>
                                          <p:attrName>style.visibility</p:attrName>
                                        </p:attrNameLst>
                                      </p:cBhvr>
                                      <p:to>
                                        <p:strVal val="visible"/>
                                      </p:to>
                                    </p:set>
                                    <p:animEffect transition="in" filter="dissolve">
                                      <p:cBhvr>
                                        <p:cTn id="28" dur="500"/>
                                        <p:tgtEl>
                                          <p:spTgt spid="273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autoUpdateAnimBg="0"/>
      <p:bldP spid="273412"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6" name="Group 6">
            <a:extLst>
              <a:ext uri="{FF2B5EF4-FFF2-40B4-BE49-F238E27FC236}">
                <a16:creationId xmlns:a16="http://schemas.microsoft.com/office/drawing/2014/main" id="{8A146E68-A746-D9D6-0129-F53412E4129F}"/>
              </a:ext>
            </a:extLst>
          </p:cNvPr>
          <p:cNvGrpSpPr>
            <a:grpSpLocks/>
          </p:cNvGrpSpPr>
          <p:nvPr/>
        </p:nvGrpSpPr>
        <p:grpSpPr bwMode="auto">
          <a:xfrm>
            <a:off x="4724400" y="2057400"/>
            <a:ext cx="4419600" cy="2819400"/>
            <a:chOff x="96" y="1296"/>
            <a:chExt cx="2784" cy="1776"/>
          </a:xfrm>
        </p:grpSpPr>
        <p:sp>
          <p:nvSpPr>
            <p:cNvPr id="153607" name="Text Box 7">
              <a:extLst>
                <a:ext uri="{FF2B5EF4-FFF2-40B4-BE49-F238E27FC236}">
                  <a16:creationId xmlns:a16="http://schemas.microsoft.com/office/drawing/2014/main" id="{E3194AE6-B6FE-C751-AE6F-49EC3B8C0BCC}"/>
                </a:ext>
              </a:extLst>
            </p:cNvPr>
            <p:cNvSpPr txBox="1">
              <a:spLocks noChangeArrowheads="1"/>
            </p:cNvSpPr>
            <p:nvPr/>
          </p:nvSpPr>
          <p:spPr bwMode="auto">
            <a:xfrm>
              <a:off x="96" y="1296"/>
              <a:ext cx="27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latin typeface="Comic Sans MS" panose="030F0902030302020204" pitchFamily="66" charset="0"/>
                </a:rPr>
                <a:t>SUBSTANCE BLANCHE</a:t>
              </a:r>
            </a:p>
          </p:txBody>
        </p:sp>
        <p:sp>
          <p:nvSpPr>
            <p:cNvPr id="153608" name="AutoShape 8">
              <a:extLst>
                <a:ext uri="{FF2B5EF4-FFF2-40B4-BE49-F238E27FC236}">
                  <a16:creationId xmlns:a16="http://schemas.microsoft.com/office/drawing/2014/main" id="{399645F5-5593-6B4F-C7BF-E64F39B612BA}"/>
                </a:ext>
              </a:extLst>
            </p:cNvPr>
            <p:cNvSpPr>
              <a:spLocks noChangeArrowheads="1"/>
            </p:cNvSpPr>
            <p:nvPr/>
          </p:nvSpPr>
          <p:spPr bwMode="auto">
            <a:xfrm>
              <a:off x="1296" y="1632"/>
              <a:ext cx="768" cy="1440"/>
            </a:xfrm>
            <a:prstGeom prst="downArrow">
              <a:avLst>
                <a:gd name="adj1" fmla="val 55204"/>
                <a:gd name="adj2" fmla="val 61589"/>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153609" name="Text Box 9">
            <a:extLst>
              <a:ext uri="{FF2B5EF4-FFF2-40B4-BE49-F238E27FC236}">
                <a16:creationId xmlns:a16="http://schemas.microsoft.com/office/drawing/2014/main" id="{3301A68E-AE9E-B1DE-2D44-63234C64E761}"/>
              </a:ext>
            </a:extLst>
          </p:cNvPr>
          <p:cNvSpPr txBox="1">
            <a:spLocks noChangeArrowheads="1"/>
          </p:cNvSpPr>
          <p:nvPr/>
        </p:nvSpPr>
        <p:spPr bwMode="auto">
          <a:xfrm>
            <a:off x="5257800" y="5029200"/>
            <a:ext cx="388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latin typeface="Comic Sans MS" panose="030F0902030302020204" pitchFamily="66" charset="0"/>
              </a:rPr>
              <a:t>Voies de </a:t>
            </a:r>
            <a:r>
              <a:rPr lang="fr-FR" altLang="fr-FR" sz="2800" b="1" u="sng">
                <a:latin typeface="Comic Sans MS" panose="030F0902030302020204" pitchFamily="66" charset="0"/>
              </a:rPr>
              <a:t>conduction</a:t>
            </a:r>
            <a:r>
              <a:rPr lang="fr-FR" altLang="fr-FR" sz="2800" b="1">
                <a:latin typeface="Comic Sans MS" panose="030F0902030302020204" pitchFamily="66" charset="0"/>
              </a:rPr>
              <a:t> des informations</a:t>
            </a:r>
          </a:p>
        </p:txBody>
      </p:sp>
      <p:grpSp>
        <p:nvGrpSpPr>
          <p:cNvPr id="153610" name="Group 10">
            <a:extLst>
              <a:ext uri="{FF2B5EF4-FFF2-40B4-BE49-F238E27FC236}">
                <a16:creationId xmlns:a16="http://schemas.microsoft.com/office/drawing/2014/main" id="{2FAE38D4-B005-8247-7D0F-74119C13B36A}"/>
              </a:ext>
            </a:extLst>
          </p:cNvPr>
          <p:cNvGrpSpPr>
            <a:grpSpLocks/>
          </p:cNvGrpSpPr>
          <p:nvPr/>
        </p:nvGrpSpPr>
        <p:grpSpPr bwMode="auto">
          <a:xfrm>
            <a:off x="228600" y="2057400"/>
            <a:ext cx="3810000" cy="2819400"/>
            <a:chOff x="3360" y="1296"/>
            <a:chExt cx="2400" cy="1776"/>
          </a:xfrm>
        </p:grpSpPr>
        <p:sp>
          <p:nvSpPr>
            <p:cNvPr id="153611" name="Text Box 11">
              <a:extLst>
                <a:ext uri="{FF2B5EF4-FFF2-40B4-BE49-F238E27FC236}">
                  <a16:creationId xmlns:a16="http://schemas.microsoft.com/office/drawing/2014/main" id="{401BB6B4-A006-86AE-F1F4-FD0AD154219C}"/>
                </a:ext>
              </a:extLst>
            </p:cNvPr>
            <p:cNvSpPr txBox="1">
              <a:spLocks noChangeArrowheads="1"/>
            </p:cNvSpPr>
            <p:nvPr/>
          </p:nvSpPr>
          <p:spPr bwMode="auto">
            <a:xfrm>
              <a:off x="3360" y="1296"/>
              <a:ext cx="24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latin typeface="Comic Sans MS" panose="030F0902030302020204" pitchFamily="66" charset="0"/>
                </a:rPr>
                <a:t>SUBSTANCE GRISE</a:t>
              </a:r>
            </a:p>
          </p:txBody>
        </p:sp>
        <p:sp>
          <p:nvSpPr>
            <p:cNvPr id="153612" name="AutoShape 12">
              <a:extLst>
                <a:ext uri="{FF2B5EF4-FFF2-40B4-BE49-F238E27FC236}">
                  <a16:creationId xmlns:a16="http://schemas.microsoft.com/office/drawing/2014/main" id="{4657F74E-E7C9-EA5A-E479-67B57D95F0C9}"/>
                </a:ext>
              </a:extLst>
            </p:cNvPr>
            <p:cNvSpPr>
              <a:spLocks noChangeArrowheads="1"/>
            </p:cNvSpPr>
            <p:nvPr/>
          </p:nvSpPr>
          <p:spPr bwMode="auto">
            <a:xfrm>
              <a:off x="4176" y="1632"/>
              <a:ext cx="768" cy="1440"/>
            </a:xfrm>
            <a:prstGeom prst="downArrow">
              <a:avLst>
                <a:gd name="adj1" fmla="val 55204"/>
                <a:gd name="adj2" fmla="val 61589"/>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grpSp>
      <p:sp>
        <p:nvSpPr>
          <p:cNvPr id="153613" name="Text Box 13">
            <a:extLst>
              <a:ext uri="{FF2B5EF4-FFF2-40B4-BE49-F238E27FC236}">
                <a16:creationId xmlns:a16="http://schemas.microsoft.com/office/drawing/2014/main" id="{9FC0E877-385F-3C81-D385-83C165BD3E92}"/>
              </a:ext>
            </a:extLst>
          </p:cNvPr>
          <p:cNvSpPr txBox="1">
            <a:spLocks noChangeArrowheads="1"/>
          </p:cNvSpPr>
          <p:nvPr/>
        </p:nvSpPr>
        <p:spPr bwMode="auto">
          <a:xfrm>
            <a:off x="76200" y="5029200"/>
            <a:ext cx="4267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latin typeface="Comic Sans MS" panose="030F0902030302020204" pitchFamily="66" charset="0"/>
              </a:rPr>
              <a:t>Centres de </a:t>
            </a:r>
            <a:r>
              <a:rPr lang="fr-FR" altLang="fr-FR" sz="2800" b="1" u="sng">
                <a:latin typeface="Comic Sans MS" panose="030F0902030302020204" pitchFamily="66" charset="0"/>
              </a:rPr>
              <a:t>traitement</a:t>
            </a:r>
            <a:r>
              <a:rPr lang="fr-FR" altLang="fr-FR" sz="2800" b="1">
                <a:latin typeface="Comic Sans MS" panose="030F0902030302020204" pitchFamily="66" charset="0"/>
              </a:rPr>
              <a:t> des informations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10"/>
                                        </p:tgtEl>
                                        <p:attrNameLst>
                                          <p:attrName>style.visibility</p:attrName>
                                        </p:attrNameLst>
                                      </p:cBhvr>
                                      <p:to>
                                        <p:strVal val="visible"/>
                                      </p:to>
                                    </p:set>
                                    <p:animEffect transition="in" filter="dissolve">
                                      <p:cBhvr>
                                        <p:cTn id="7" dur="500"/>
                                        <p:tgtEl>
                                          <p:spTgt spid="153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nodeType="clickEffect">
                                  <p:stCondLst>
                                    <p:cond delay="0"/>
                                  </p:stCondLst>
                                  <p:childTnLst>
                                    <p:set>
                                      <p:cBhvr>
                                        <p:cTn id="11" dur="1" fill="hold">
                                          <p:stCondLst>
                                            <p:cond delay="0"/>
                                          </p:stCondLst>
                                        </p:cTn>
                                        <p:tgtEl>
                                          <p:spTgt spid="153613"/>
                                        </p:tgtEl>
                                        <p:attrNameLst>
                                          <p:attrName>style.visibility</p:attrName>
                                        </p:attrNameLst>
                                      </p:cBhvr>
                                      <p:to>
                                        <p:strVal val="visible"/>
                                      </p:to>
                                    </p:set>
                                    <p:anim calcmode="lin" valueType="num">
                                      <p:cBhvr additive="base">
                                        <p:cTn id="12" dur="500" fill="hold"/>
                                        <p:tgtEl>
                                          <p:spTgt spid="153613"/>
                                        </p:tgtEl>
                                        <p:attrNameLst>
                                          <p:attrName>ppt_x</p:attrName>
                                        </p:attrNameLst>
                                      </p:cBhvr>
                                      <p:tavLst>
                                        <p:tav tm="0">
                                          <p:val>
                                            <p:strVal val="0-#ppt_w/2"/>
                                          </p:val>
                                        </p:tav>
                                        <p:tav tm="100000">
                                          <p:val>
                                            <p:strVal val="#ppt_x"/>
                                          </p:val>
                                        </p:tav>
                                      </p:tavLst>
                                    </p:anim>
                                    <p:anim calcmode="lin" valueType="num">
                                      <p:cBhvr additive="base">
                                        <p:cTn id="13" dur="500" fill="hold"/>
                                        <p:tgtEl>
                                          <p:spTgt spid="15361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53606"/>
                                        </p:tgtEl>
                                        <p:attrNameLst>
                                          <p:attrName>style.visibility</p:attrName>
                                        </p:attrNameLst>
                                      </p:cBhvr>
                                      <p:to>
                                        <p:strVal val="visible"/>
                                      </p:to>
                                    </p:set>
                                    <p:animEffect transition="in" filter="dissolve">
                                      <p:cBhvr>
                                        <p:cTn id="18" dur="500"/>
                                        <p:tgtEl>
                                          <p:spTgt spid="1536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3" fill="hold" nodeType="clickEffect">
                                  <p:stCondLst>
                                    <p:cond delay="0"/>
                                  </p:stCondLst>
                                  <p:childTnLst>
                                    <p:set>
                                      <p:cBhvr>
                                        <p:cTn id="22" dur="1" fill="hold">
                                          <p:stCondLst>
                                            <p:cond delay="0"/>
                                          </p:stCondLst>
                                        </p:cTn>
                                        <p:tgtEl>
                                          <p:spTgt spid="153609"/>
                                        </p:tgtEl>
                                        <p:attrNameLst>
                                          <p:attrName>style.visibility</p:attrName>
                                        </p:attrNameLst>
                                      </p:cBhvr>
                                      <p:to>
                                        <p:strVal val="visible"/>
                                      </p:to>
                                    </p:set>
                                    <p:anim calcmode="lin" valueType="num">
                                      <p:cBhvr additive="base">
                                        <p:cTn id="23" dur="500" fill="hold"/>
                                        <p:tgtEl>
                                          <p:spTgt spid="153609"/>
                                        </p:tgtEl>
                                        <p:attrNameLst>
                                          <p:attrName>ppt_x</p:attrName>
                                        </p:attrNameLst>
                                      </p:cBhvr>
                                      <p:tavLst>
                                        <p:tav tm="0">
                                          <p:val>
                                            <p:strVal val="1+#ppt_w/2"/>
                                          </p:val>
                                        </p:tav>
                                        <p:tav tm="100000">
                                          <p:val>
                                            <p:strVal val="#ppt_x"/>
                                          </p:val>
                                        </p:tav>
                                      </p:tavLst>
                                    </p:anim>
                                    <p:anim calcmode="lin" valueType="num">
                                      <p:cBhvr additive="base">
                                        <p:cTn id="24" dur="500" fill="hold"/>
                                        <p:tgtEl>
                                          <p:spTgt spid="1536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9" grpId="0" autoUpdateAnimBg="0"/>
      <p:bldP spid="153613"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a:extLst>
              <a:ext uri="{FF2B5EF4-FFF2-40B4-BE49-F238E27FC236}">
                <a16:creationId xmlns:a16="http://schemas.microsoft.com/office/drawing/2014/main" id="{10D65859-8C93-CBA5-3095-FF3A92AF12EB}"/>
              </a:ext>
            </a:extLst>
          </p:cNvPr>
          <p:cNvSpPr txBox="1">
            <a:spLocks noChangeArrowheads="1"/>
          </p:cNvSpPr>
          <p:nvPr/>
        </p:nvSpPr>
        <p:spPr bwMode="auto">
          <a:xfrm>
            <a:off x="5940425" y="457200"/>
            <a:ext cx="30956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u="sng">
                <a:cs typeface="Arial" panose="020B0604020202020204" pitchFamily="34" charset="0"/>
              </a:rPr>
              <a:t>Conduction</a:t>
            </a:r>
            <a:r>
              <a:rPr lang="fr-FR" altLang="fr-FR" sz="2800" b="1">
                <a:cs typeface="Arial" panose="020B0604020202020204" pitchFamily="34" charset="0"/>
              </a:rPr>
              <a:t> des informations</a:t>
            </a:r>
          </a:p>
        </p:txBody>
      </p:sp>
      <p:sp>
        <p:nvSpPr>
          <p:cNvPr id="154627" name="Text Box 3">
            <a:extLst>
              <a:ext uri="{FF2B5EF4-FFF2-40B4-BE49-F238E27FC236}">
                <a16:creationId xmlns:a16="http://schemas.microsoft.com/office/drawing/2014/main" id="{2AE867D8-94D1-6349-F166-13F72D723F27}"/>
              </a:ext>
            </a:extLst>
          </p:cNvPr>
          <p:cNvSpPr txBox="1">
            <a:spLocks noChangeArrowheads="1"/>
          </p:cNvSpPr>
          <p:nvPr/>
        </p:nvSpPr>
        <p:spPr bwMode="auto">
          <a:xfrm>
            <a:off x="79375" y="457200"/>
            <a:ext cx="3581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u="sng">
                <a:cs typeface="Arial" panose="020B0604020202020204" pitchFamily="34" charset="0"/>
              </a:rPr>
              <a:t>Traitement</a:t>
            </a:r>
            <a:r>
              <a:rPr lang="fr-FR" altLang="fr-FR" sz="2800" b="1">
                <a:cs typeface="Arial" panose="020B0604020202020204" pitchFamily="34" charset="0"/>
              </a:rPr>
              <a:t> des informations</a:t>
            </a:r>
          </a:p>
        </p:txBody>
      </p:sp>
      <p:sp>
        <p:nvSpPr>
          <p:cNvPr id="154629" name="Text Box 5">
            <a:extLst>
              <a:ext uri="{FF2B5EF4-FFF2-40B4-BE49-F238E27FC236}">
                <a16:creationId xmlns:a16="http://schemas.microsoft.com/office/drawing/2014/main" id="{BF05274C-D241-6FD7-7124-CD984283B059}"/>
              </a:ext>
            </a:extLst>
          </p:cNvPr>
          <p:cNvSpPr txBox="1">
            <a:spLocks noChangeArrowheads="1"/>
          </p:cNvSpPr>
          <p:nvPr/>
        </p:nvSpPr>
        <p:spPr bwMode="auto">
          <a:xfrm>
            <a:off x="6019800" y="2025650"/>
            <a:ext cx="312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cs typeface="Arial" panose="020B0604020202020204" pitchFamily="34" charset="0"/>
              </a:rPr>
              <a:t>Voies des sensibilités (voies afférentes)</a:t>
            </a:r>
          </a:p>
        </p:txBody>
      </p:sp>
      <p:sp>
        <p:nvSpPr>
          <p:cNvPr id="154632" name="Text Box 8">
            <a:extLst>
              <a:ext uri="{FF2B5EF4-FFF2-40B4-BE49-F238E27FC236}">
                <a16:creationId xmlns:a16="http://schemas.microsoft.com/office/drawing/2014/main" id="{7E235395-6D6D-5F05-670B-59F9E22A114B}"/>
              </a:ext>
            </a:extLst>
          </p:cNvPr>
          <p:cNvSpPr txBox="1">
            <a:spLocks noChangeArrowheads="1"/>
          </p:cNvSpPr>
          <p:nvPr/>
        </p:nvSpPr>
        <p:spPr bwMode="auto">
          <a:xfrm>
            <a:off x="6172200" y="4724400"/>
            <a:ext cx="2971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0000"/>
                </a:solidFill>
                <a:cs typeface="Arial" panose="020B0604020202020204" pitchFamily="34" charset="0"/>
              </a:rPr>
              <a:t>Voies des motricités (voies efférentes)</a:t>
            </a:r>
          </a:p>
        </p:txBody>
      </p:sp>
      <p:sp>
        <p:nvSpPr>
          <p:cNvPr id="154634" name="Text Box 10">
            <a:extLst>
              <a:ext uri="{FF2B5EF4-FFF2-40B4-BE49-F238E27FC236}">
                <a16:creationId xmlns:a16="http://schemas.microsoft.com/office/drawing/2014/main" id="{DAA79A85-EFEC-6380-5223-6FC1DBEB41BD}"/>
              </a:ext>
            </a:extLst>
          </p:cNvPr>
          <p:cNvSpPr txBox="1">
            <a:spLocks noChangeArrowheads="1"/>
          </p:cNvSpPr>
          <p:nvPr/>
        </p:nvSpPr>
        <p:spPr bwMode="auto">
          <a:xfrm>
            <a:off x="381000" y="1765300"/>
            <a:ext cx="274955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cs typeface="Arial" panose="020B0604020202020204" pitchFamily="34" charset="0"/>
              </a:rPr>
              <a:t>CENTRES DE LA SENSIBILITÉ</a:t>
            </a:r>
          </a:p>
          <a:p>
            <a:pPr algn="ctr">
              <a:spcBef>
                <a:spcPct val="50000"/>
              </a:spcBef>
            </a:pPr>
            <a:r>
              <a:rPr lang="fr-FR" altLang="fr-FR" sz="2400" b="1">
                <a:solidFill>
                  <a:srgbClr val="0000FF"/>
                </a:solidFill>
                <a:cs typeface="Arial" panose="020B0604020202020204" pitchFamily="34" charset="0"/>
              </a:rPr>
              <a:t>Corne postérieure</a:t>
            </a:r>
          </a:p>
        </p:txBody>
      </p:sp>
      <p:sp>
        <p:nvSpPr>
          <p:cNvPr id="154635" name="Text Box 11">
            <a:extLst>
              <a:ext uri="{FF2B5EF4-FFF2-40B4-BE49-F238E27FC236}">
                <a16:creationId xmlns:a16="http://schemas.microsoft.com/office/drawing/2014/main" id="{D9ABA60E-5C3D-5CD3-DD9A-6CE7CFB825F7}"/>
              </a:ext>
            </a:extLst>
          </p:cNvPr>
          <p:cNvSpPr txBox="1">
            <a:spLocks noChangeArrowheads="1"/>
          </p:cNvSpPr>
          <p:nvPr/>
        </p:nvSpPr>
        <p:spPr bwMode="auto">
          <a:xfrm>
            <a:off x="533400" y="4579938"/>
            <a:ext cx="2749550"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0000"/>
                </a:solidFill>
                <a:cs typeface="Arial" panose="020B0604020202020204" pitchFamily="34" charset="0"/>
              </a:rPr>
              <a:t>CENTRES DE LA MOTRICITÉ</a:t>
            </a:r>
          </a:p>
          <a:p>
            <a:pPr algn="ctr">
              <a:spcBef>
                <a:spcPct val="50000"/>
              </a:spcBef>
            </a:pPr>
            <a:r>
              <a:rPr lang="fr-FR" altLang="fr-FR" sz="2400" b="1">
                <a:solidFill>
                  <a:srgbClr val="FF0000"/>
                </a:solidFill>
                <a:cs typeface="Arial" panose="020B0604020202020204" pitchFamily="34" charset="0"/>
              </a:rPr>
              <a:t>Corne antérieure</a:t>
            </a:r>
          </a:p>
        </p:txBody>
      </p:sp>
      <p:sp>
        <p:nvSpPr>
          <p:cNvPr id="154636" name="AutoShape 12">
            <a:extLst>
              <a:ext uri="{FF2B5EF4-FFF2-40B4-BE49-F238E27FC236}">
                <a16:creationId xmlns:a16="http://schemas.microsoft.com/office/drawing/2014/main" id="{0DBA9E01-290B-19CA-6921-3D598AF3B177}"/>
              </a:ext>
            </a:extLst>
          </p:cNvPr>
          <p:cNvSpPr>
            <a:spLocks noChangeArrowheads="1"/>
          </p:cNvSpPr>
          <p:nvPr/>
        </p:nvSpPr>
        <p:spPr bwMode="auto">
          <a:xfrm>
            <a:off x="3419475" y="2205038"/>
            <a:ext cx="2665413" cy="863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4637" name="AutoShape 13">
            <a:extLst>
              <a:ext uri="{FF2B5EF4-FFF2-40B4-BE49-F238E27FC236}">
                <a16:creationId xmlns:a16="http://schemas.microsoft.com/office/drawing/2014/main" id="{8819366A-D621-36BE-468D-3869645D0658}"/>
              </a:ext>
            </a:extLst>
          </p:cNvPr>
          <p:cNvSpPr>
            <a:spLocks noChangeArrowheads="1"/>
          </p:cNvSpPr>
          <p:nvPr/>
        </p:nvSpPr>
        <p:spPr bwMode="auto">
          <a:xfrm>
            <a:off x="3419475" y="4870450"/>
            <a:ext cx="2665413" cy="863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34"/>
                                        </p:tgtEl>
                                        <p:attrNameLst>
                                          <p:attrName>style.visibility</p:attrName>
                                        </p:attrNameLst>
                                      </p:cBhvr>
                                      <p:to>
                                        <p:strVal val="visible"/>
                                      </p:to>
                                    </p:set>
                                    <p:animEffect transition="in" filter="dissolve">
                                      <p:cBhvr>
                                        <p:cTn id="7" dur="500"/>
                                        <p:tgtEl>
                                          <p:spTgt spid="154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4635"/>
                                        </p:tgtEl>
                                        <p:attrNameLst>
                                          <p:attrName>style.visibility</p:attrName>
                                        </p:attrNameLst>
                                      </p:cBhvr>
                                      <p:to>
                                        <p:strVal val="visible"/>
                                      </p:to>
                                    </p:set>
                                    <p:animEffect transition="in" filter="dissolve">
                                      <p:cBhvr>
                                        <p:cTn id="12" dur="500"/>
                                        <p:tgtEl>
                                          <p:spTgt spid="154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4" grpId="0" autoUpdateAnimBg="0"/>
      <p:bldP spid="15463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a:extLst>
              <a:ext uri="{FF2B5EF4-FFF2-40B4-BE49-F238E27FC236}">
                <a16:creationId xmlns:a16="http://schemas.microsoft.com/office/drawing/2014/main" id="{0A59256E-3639-DE87-FD7F-B168EFC77710}"/>
              </a:ext>
            </a:extLst>
          </p:cNvPr>
          <p:cNvGrpSpPr>
            <a:grpSpLocks/>
          </p:cNvGrpSpPr>
          <p:nvPr/>
        </p:nvGrpSpPr>
        <p:grpSpPr bwMode="auto">
          <a:xfrm>
            <a:off x="1600200" y="1676400"/>
            <a:ext cx="6096000" cy="4038600"/>
            <a:chOff x="9936" y="1584"/>
            <a:chExt cx="4320" cy="3195"/>
          </a:xfrm>
        </p:grpSpPr>
        <p:pic>
          <p:nvPicPr>
            <p:cNvPr id="155651" name="Picture 3">
              <a:extLst>
                <a:ext uri="{FF2B5EF4-FFF2-40B4-BE49-F238E27FC236}">
                  <a16:creationId xmlns:a16="http://schemas.microsoft.com/office/drawing/2014/main" id="{B037EFFD-B861-6202-1B2C-4C19FA637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4" y="1584"/>
              <a:ext cx="4032" cy="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Line 4">
              <a:extLst>
                <a:ext uri="{FF2B5EF4-FFF2-40B4-BE49-F238E27FC236}">
                  <a16:creationId xmlns:a16="http://schemas.microsoft.com/office/drawing/2014/main" id="{2DECDCFB-15FF-A549-AAC9-BF7ACA05BE9F}"/>
                </a:ext>
              </a:extLst>
            </p:cNvPr>
            <p:cNvSpPr>
              <a:spLocks noChangeShapeType="1"/>
            </p:cNvSpPr>
            <p:nvPr/>
          </p:nvSpPr>
          <p:spPr bwMode="auto">
            <a:xfrm flipV="1">
              <a:off x="9936" y="3600"/>
              <a:ext cx="1872" cy="432"/>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55653" name="Line 5">
              <a:extLst>
                <a:ext uri="{FF2B5EF4-FFF2-40B4-BE49-F238E27FC236}">
                  <a16:creationId xmlns:a16="http://schemas.microsoft.com/office/drawing/2014/main" id="{88427F55-0BAC-31A8-E1B2-060D969C87FE}"/>
                </a:ext>
              </a:extLst>
            </p:cNvPr>
            <p:cNvSpPr>
              <a:spLocks noChangeShapeType="1"/>
            </p:cNvSpPr>
            <p:nvPr/>
          </p:nvSpPr>
          <p:spPr bwMode="auto">
            <a:xfrm flipV="1">
              <a:off x="10464" y="3888"/>
              <a:ext cx="1056" cy="672"/>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55654" name="Line 6">
              <a:extLst>
                <a:ext uri="{FF2B5EF4-FFF2-40B4-BE49-F238E27FC236}">
                  <a16:creationId xmlns:a16="http://schemas.microsoft.com/office/drawing/2014/main" id="{EAB442C3-3263-B4E9-2F27-21DF71178814}"/>
                </a:ext>
              </a:extLst>
            </p:cNvPr>
            <p:cNvSpPr>
              <a:spLocks noChangeShapeType="1"/>
            </p:cNvSpPr>
            <p:nvPr/>
          </p:nvSpPr>
          <p:spPr bwMode="auto">
            <a:xfrm flipH="1">
              <a:off x="11376" y="2016"/>
              <a:ext cx="2160" cy="57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55655" name="Line 7">
              <a:extLst>
                <a:ext uri="{FF2B5EF4-FFF2-40B4-BE49-F238E27FC236}">
                  <a16:creationId xmlns:a16="http://schemas.microsoft.com/office/drawing/2014/main" id="{0AB546CB-9C89-F3EF-51FA-CAC305488428}"/>
                </a:ext>
              </a:extLst>
            </p:cNvPr>
            <p:cNvSpPr>
              <a:spLocks noChangeShapeType="1"/>
            </p:cNvSpPr>
            <p:nvPr/>
          </p:nvSpPr>
          <p:spPr bwMode="auto">
            <a:xfrm flipH="1">
              <a:off x="11616" y="2736"/>
              <a:ext cx="2352" cy="28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55656" name="Line 8">
              <a:extLst>
                <a:ext uri="{FF2B5EF4-FFF2-40B4-BE49-F238E27FC236}">
                  <a16:creationId xmlns:a16="http://schemas.microsoft.com/office/drawing/2014/main" id="{021330F8-AA07-15D5-C52D-9EDB1A2DBE95}"/>
                </a:ext>
              </a:extLst>
            </p:cNvPr>
            <p:cNvSpPr>
              <a:spLocks noChangeShapeType="1"/>
            </p:cNvSpPr>
            <p:nvPr/>
          </p:nvSpPr>
          <p:spPr bwMode="auto">
            <a:xfrm flipH="1">
              <a:off x="11808" y="3312"/>
              <a:ext cx="1728"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sp>
        <p:nvSpPr>
          <p:cNvPr id="155657" name="Text Box 9">
            <a:extLst>
              <a:ext uri="{FF2B5EF4-FFF2-40B4-BE49-F238E27FC236}">
                <a16:creationId xmlns:a16="http://schemas.microsoft.com/office/drawing/2014/main" id="{7C195A4D-FE30-E504-492F-3E4242555CE0}"/>
              </a:ext>
            </a:extLst>
          </p:cNvPr>
          <p:cNvSpPr txBox="1">
            <a:spLocks noChangeArrowheads="1"/>
          </p:cNvSpPr>
          <p:nvPr/>
        </p:nvSpPr>
        <p:spPr bwMode="auto">
          <a:xfrm>
            <a:off x="76200" y="115888"/>
            <a:ext cx="9067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800" b="1">
                <a:cs typeface="Arial" panose="020B0604020202020204" pitchFamily="34" charset="0"/>
              </a:rPr>
              <a:t> Substance grise = centres de traitement de l’information.</a:t>
            </a:r>
          </a:p>
        </p:txBody>
      </p:sp>
      <p:grpSp>
        <p:nvGrpSpPr>
          <p:cNvPr id="155658" name="Group 10">
            <a:extLst>
              <a:ext uri="{FF2B5EF4-FFF2-40B4-BE49-F238E27FC236}">
                <a16:creationId xmlns:a16="http://schemas.microsoft.com/office/drawing/2014/main" id="{3BDE2464-EB50-57DF-8876-4D18BC5E2495}"/>
              </a:ext>
            </a:extLst>
          </p:cNvPr>
          <p:cNvGrpSpPr>
            <a:grpSpLocks/>
          </p:cNvGrpSpPr>
          <p:nvPr/>
        </p:nvGrpSpPr>
        <p:grpSpPr bwMode="auto">
          <a:xfrm>
            <a:off x="228600" y="2438400"/>
            <a:ext cx="2514600" cy="1524000"/>
            <a:chOff x="144" y="1536"/>
            <a:chExt cx="1584" cy="960"/>
          </a:xfrm>
        </p:grpSpPr>
        <p:sp>
          <p:nvSpPr>
            <p:cNvPr id="155659" name="AutoShape 11">
              <a:extLst>
                <a:ext uri="{FF2B5EF4-FFF2-40B4-BE49-F238E27FC236}">
                  <a16:creationId xmlns:a16="http://schemas.microsoft.com/office/drawing/2014/main" id="{FA25423A-7201-B351-8BBB-A85CBA7D3E8B}"/>
                </a:ext>
              </a:extLst>
            </p:cNvPr>
            <p:cNvSpPr>
              <a:spLocks/>
            </p:cNvSpPr>
            <p:nvPr/>
          </p:nvSpPr>
          <p:spPr bwMode="auto">
            <a:xfrm>
              <a:off x="1680" y="1536"/>
              <a:ext cx="48" cy="960"/>
            </a:xfrm>
            <a:prstGeom prst="leftBrace">
              <a:avLst>
                <a:gd name="adj1" fmla="val 166667"/>
                <a:gd name="adj2" fmla="val 50000"/>
              </a:avLst>
            </a:pr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55660" name="Text Box 12">
              <a:extLst>
                <a:ext uri="{FF2B5EF4-FFF2-40B4-BE49-F238E27FC236}">
                  <a16:creationId xmlns:a16="http://schemas.microsoft.com/office/drawing/2014/main" id="{6DF69236-E64F-DBDD-EA61-C4E5C1F1182D}"/>
                </a:ext>
              </a:extLst>
            </p:cNvPr>
            <p:cNvSpPr txBox="1">
              <a:spLocks noChangeArrowheads="1"/>
            </p:cNvSpPr>
            <p:nvPr/>
          </p:nvSpPr>
          <p:spPr bwMode="auto">
            <a:xfrm>
              <a:off x="144" y="1776"/>
              <a:ext cx="1392"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latin typeface="Comic Sans MS" panose="030F0902030302020204" pitchFamily="66" charset="0"/>
                </a:rPr>
                <a:t>Corne postérieure</a:t>
              </a:r>
            </a:p>
          </p:txBody>
        </p:sp>
      </p:grpSp>
      <p:grpSp>
        <p:nvGrpSpPr>
          <p:cNvPr id="155661" name="Group 13">
            <a:extLst>
              <a:ext uri="{FF2B5EF4-FFF2-40B4-BE49-F238E27FC236}">
                <a16:creationId xmlns:a16="http://schemas.microsoft.com/office/drawing/2014/main" id="{AC7C7DF1-061C-6609-BD8E-4388A330FDAF}"/>
              </a:ext>
            </a:extLst>
          </p:cNvPr>
          <p:cNvGrpSpPr>
            <a:grpSpLocks/>
          </p:cNvGrpSpPr>
          <p:nvPr/>
        </p:nvGrpSpPr>
        <p:grpSpPr bwMode="auto">
          <a:xfrm>
            <a:off x="5715000" y="3962400"/>
            <a:ext cx="2133600" cy="1143000"/>
            <a:chOff x="3600" y="2496"/>
            <a:chExt cx="1344" cy="720"/>
          </a:xfrm>
        </p:grpSpPr>
        <p:sp>
          <p:nvSpPr>
            <p:cNvPr id="155662" name="AutoShape 14">
              <a:extLst>
                <a:ext uri="{FF2B5EF4-FFF2-40B4-BE49-F238E27FC236}">
                  <a16:creationId xmlns:a16="http://schemas.microsoft.com/office/drawing/2014/main" id="{80AAF970-9075-EB8C-F6CB-06D9655F8881}"/>
                </a:ext>
              </a:extLst>
            </p:cNvPr>
            <p:cNvSpPr>
              <a:spLocks/>
            </p:cNvSpPr>
            <p:nvPr/>
          </p:nvSpPr>
          <p:spPr bwMode="auto">
            <a:xfrm>
              <a:off x="3600" y="2496"/>
              <a:ext cx="48" cy="720"/>
            </a:xfrm>
            <a:prstGeom prst="rightBrace">
              <a:avLst>
                <a:gd name="adj1" fmla="val 125000"/>
                <a:gd name="adj2" fmla="val 50000"/>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55663" name="Text Box 15">
              <a:extLst>
                <a:ext uri="{FF2B5EF4-FFF2-40B4-BE49-F238E27FC236}">
                  <a16:creationId xmlns:a16="http://schemas.microsoft.com/office/drawing/2014/main" id="{64A7853D-7863-01AB-0E19-2B3357F66810}"/>
                </a:ext>
              </a:extLst>
            </p:cNvPr>
            <p:cNvSpPr txBox="1">
              <a:spLocks noChangeArrowheads="1"/>
            </p:cNvSpPr>
            <p:nvPr/>
          </p:nvSpPr>
          <p:spPr bwMode="auto">
            <a:xfrm>
              <a:off x="3696" y="2592"/>
              <a:ext cx="124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00"/>
                  </a:solidFill>
                  <a:latin typeface="Comic Sans MS" panose="030F0902030302020204" pitchFamily="66" charset="0"/>
                </a:rPr>
                <a:t>Corne antérieure</a:t>
              </a:r>
            </a:p>
          </p:txBody>
        </p:sp>
      </p:grpSp>
      <p:grpSp>
        <p:nvGrpSpPr>
          <p:cNvPr id="155664" name="Group 16">
            <a:extLst>
              <a:ext uri="{FF2B5EF4-FFF2-40B4-BE49-F238E27FC236}">
                <a16:creationId xmlns:a16="http://schemas.microsoft.com/office/drawing/2014/main" id="{894E5133-3D17-E31D-ECDE-82CD26810556}"/>
              </a:ext>
            </a:extLst>
          </p:cNvPr>
          <p:cNvGrpSpPr>
            <a:grpSpLocks/>
          </p:cNvGrpSpPr>
          <p:nvPr/>
        </p:nvGrpSpPr>
        <p:grpSpPr bwMode="auto">
          <a:xfrm>
            <a:off x="3609975" y="1752600"/>
            <a:ext cx="4848225" cy="1195388"/>
            <a:chOff x="2274" y="1104"/>
            <a:chExt cx="3054" cy="753"/>
          </a:xfrm>
        </p:grpSpPr>
        <p:sp>
          <p:nvSpPr>
            <p:cNvPr id="155665" name="Line 17">
              <a:extLst>
                <a:ext uri="{FF2B5EF4-FFF2-40B4-BE49-F238E27FC236}">
                  <a16:creationId xmlns:a16="http://schemas.microsoft.com/office/drawing/2014/main" id="{C881BA26-6830-36C6-101E-4A81E46C0F1D}"/>
                </a:ext>
              </a:extLst>
            </p:cNvPr>
            <p:cNvSpPr>
              <a:spLocks noChangeShapeType="1"/>
            </p:cNvSpPr>
            <p:nvPr/>
          </p:nvSpPr>
          <p:spPr bwMode="auto">
            <a:xfrm flipV="1">
              <a:off x="2274" y="1392"/>
              <a:ext cx="1950" cy="465"/>
            </a:xfrm>
            <a:prstGeom prst="line">
              <a:avLst/>
            </a:prstGeom>
            <a:noFill/>
            <a:ln w="762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5666" name="Text Box 18">
              <a:extLst>
                <a:ext uri="{FF2B5EF4-FFF2-40B4-BE49-F238E27FC236}">
                  <a16:creationId xmlns:a16="http://schemas.microsoft.com/office/drawing/2014/main" id="{EAA723A8-5F8D-6E68-7439-2EB8515E8B1E}"/>
                </a:ext>
              </a:extLst>
            </p:cNvPr>
            <p:cNvSpPr txBox="1">
              <a:spLocks noChangeArrowheads="1"/>
            </p:cNvSpPr>
            <p:nvPr/>
          </p:nvSpPr>
          <p:spPr bwMode="auto">
            <a:xfrm>
              <a:off x="3792" y="1104"/>
              <a:ext cx="15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latin typeface="Comic Sans MS" panose="030F0902030302020204" pitchFamily="66" charset="0"/>
                </a:rPr>
                <a:t>Extéroception</a:t>
              </a:r>
            </a:p>
          </p:txBody>
        </p:sp>
      </p:grpSp>
      <p:grpSp>
        <p:nvGrpSpPr>
          <p:cNvPr id="155667" name="Group 19">
            <a:extLst>
              <a:ext uri="{FF2B5EF4-FFF2-40B4-BE49-F238E27FC236}">
                <a16:creationId xmlns:a16="http://schemas.microsoft.com/office/drawing/2014/main" id="{7507A4AB-6189-C752-773D-4DB1B95F1D72}"/>
              </a:ext>
            </a:extLst>
          </p:cNvPr>
          <p:cNvGrpSpPr>
            <a:grpSpLocks/>
          </p:cNvGrpSpPr>
          <p:nvPr/>
        </p:nvGrpSpPr>
        <p:grpSpPr bwMode="auto">
          <a:xfrm>
            <a:off x="3910013" y="2667000"/>
            <a:ext cx="4700587" cy="830263"/>
            <a:chOff x="2463" y="1680"/>
            <a:chExt cx="2961" cy="523"/>
          </a:xfrm>
        </p:grpSpPr>
        <p:sp>
          <p:nvSpPr>
            <p:cNvPr id="155668" name="Line 20">
              <a:extLst>
                <a:ext uri="{FF2B5EF4-FFF2-40B4-BE49-F238E27FC236}">
                  <a16:creationId xmlns:a16="http://schemas.microsoft.com/office/drawing/2014/main" id="{2324930E-A750-98D7-BC19-E3BE1067D1C0}"/>
                </a:ext>
              </a:extLst>
            </p:cNvPr>
            <p:cNvSpPr>
              <a:spLocks noChangeShapeType="1"/>
            </p:cNvSpPr>
            <p:nvPr/>
          </p:nvSpPr>
          <p:spPr bwMode="auto">
            <a:xfrm flipV="1">
              <a:off x="2463" y="1978"/>
              <a:ext cx="2178" cy="225"/>
            </a:xfrm>
            <a:prstGeom prst="line">
              <a:avLst/>
            </a:prstGeom>
            <a:noFill/>
            <a:ln w="762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5669" name="Text Box 21">
              <a:extLst>
                <a:ext uri="{FF2B5EF4-FFF2-40B4-BE49-F238E27FC236}">
                  <a16:creationId xmlns:a16="http://schemas.microsoft.com/office/drawing/2014/main" id="{39769788-916C-4DAD-A778-88AC20BF2FAB}"/>
                </a:ext>
              </a:extLst>
            </p:cNvPr>
            <p:cNvSpPr txBox="1">
              <a:spLocks noChangeArrowheads="1"/>
            </p:cNvSpPr>
            <p:nvPr/>
          </p:nvSpPr>
          <p:spPr bwMode="auto">
            <a:xfrm>
              <a:off x="3888" y="1680"/>
              <a:ext cx="15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latin typeface="Comic Sans MS" panose="030F0902030302020204" pitchFamily="66" charset="0"/>
                </a:rPr>
                <a:t>Proprioception</a:t>
              </a:r>
            </a:p>
          </p:txBody>
        </p:sp>
      </p:grpSp>
      <p:grpSp>
        <p:nvGrpSpPr>
          <p:cNvPr id="155670" name="Group 22">
            <a:extLst>
              <a:ext uri="{FF2B5EF4-FFF2-40B4-BE49-F238E27FC236}">
                <a16:creationId xmlns:a16="http://schemas.microsoft.com/office/drawing/2014/main" id="{672C4778-4611-7654-286D-A80BAB0B04BD}"/>
              </a:ext>
            </a:extLst>
          </p:cNvPr>
          <p:cNvGrpSpPr>
            <a:grpSpLocks/>
          </p:cNvGrpSpPr>
          <p:nvPr/>
        </p:nvGrpSpPr>
        <p:grpSpPr bwMode="auto">
          <a:xfrm>
            <a:off x="4203700" y="3636963"/>
            <a:ext cx="4992688" cy="457200"/>
            <a:chOff x="2648" y="2291"/>
            <a:chExt cx="3145" cy="288"/>
          </a:xfrm>
        </p:grpSpPr>
        <p:sp>
          <p:nvSpPr>
            <p:cNvPr id="155671" name="Line 23">
              <a:extLst>
                <a:ext uri="{FF2B5EF4-FFF2-40B4-BE49-F238E27FC236}">
                  <a16:creationId xmlns:a16="http://schemas.microsoft.com/office/drawing/2014/main" id="{D46FB2BC-644E-F40B-FF65-90FBBB7C79A2}"/>
                </a:ext>
              </a:extLst>
            </p:cNvPr>
            <p:cNvSpPr>
              <a:spLocks noChangeShapeType="1"/>
            </p:cNvSpPr>
            <p:nvPr/>
          </p:nvSpPr>
          <p:spPr bwMode="auto">
            <a:xfrm>
              <a:off x="2648" y="2423"/>
              <a:ext cx="1632" cy="15"/>
            </a:xfrm>
            <a:prstGeom prst="line">
              <a:avLst/>
            </a:prstGeom>
            <a:noFill/>
            <a:ln w="762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5672" name="Text Box 24">
              <a:extLst>
                <a:ext uri="{FF2B5EF4-FFF2-40B4-BE49-F238E27FC236}">
                  <a16:creationId xmlns:a16="http://schemas.microsoft.com/office/drawing/2014/main" id="{193E18BC-A290-D20B-A34E-606A8E4B5B02}"/>
                </a:ext>
              </a:extLst>
            </p:cNvPr>
            <p:cNvSpPr txBox="1">
              <a:spLocks noChangeArrowheads="1"/>
            </p:cNvSpPr>
            <p:nvPr/>
          </p:nvSpPr>
          <p:spPr bwMode="auto">
            <a:xfrm>
              <a:off x="4257" y="2291"/>
              <a:ext cx="15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latin typeface="Comic Sans MS" panose="030F0902030302020204" pitchFamily="66" charset="0"/>
                </a:rPr>
                <a:t>Intéroception</a:t>
              </a:r>
            </a:p>
          </p:txBody>
        </p:sp>
      </p:grpSp>
      <p:grpSp>
        <p:nvGrpSpPr>
          <p:cNvPr id="155673" name="Group 25">
            <a:extLst>
              <a:ext uri="{FF2B5EF4-FFF2-40B4-BE49-F238E27FC236}">
                <a16:creationId xmlns:a16="http://schemas.microsoft.com/office/drawing/2014/main" id="{A717E65E-2D68-AA87-D9EB-AE96B951CFA2}"/>
              </a:ext>
            </a:extLst>
          </p:cNvPr>
          <p:cNvGrpSpPr>
            <a:grpSpLocks/>
          </p:cNvGrpSpPr>
          <p:nvPr/>
        </p:nvGrpSpPr>
        <p:grpSpPr bwMode="auto">
          <a:xfrm>
            <a:off x="0" y="4214813"/>
            <a:ext cx="4294188" cy="1119187"/>
            <a:chOff x="0" y="2655"/>
            <a:chExt cx="2705" cy="705"/>
          </a:xfrm>
        </p:grpSpPr>
        <p:sp>
          <p:nvSpPr>
            <p:cNvPr id="155674" name="Line 26">
              <a:extLst>
                <a:ext uri="{FF2B5EF4-FFF2-40B4-BE49-F238E27FC236}">
                  <a16:creationId xmlns:a16="http://schemas.microsoft.com/office/drawing/2014/main" id="{E0A3E1A4-6CAC-1663-59DC-509E33EBFC96}"/>
                </a:ext>
              </a:extLst>
            </p:cNvPr>
            <p:cNvSpPr>
              <a:spLocks noChangeShapeType="1"/>
            </p:cNvSpPr>
            <p:nvPr/>
          </p:nvSpPr>
          <p:spPr bwMode="auto">
            <a:xfrm flipV="1">
              <a:off x="1008" y="2655"/>
              <a:ext cx="1697" cy="364"/>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5675" name="Text Box 27">
              <a:extLst>
                <a:ext uri="{FF2B5EF4-FFF2-40B4-BE49-F238E27FC236}">
                  <a16:creationId xmlns:a16="http://schemas.microsoft.com/office/drawing/2014/main" id="{058E41F1-0DF7-CD06-89A4-221602396318}"/>
                </a:ext>
              </a:extLst>
            </p:cNvPr>
            <p:cNvSpPr txBox="1">
              <a:spLocks noChangeArrowheads="1"/>
            </p:cNvSpPr>
            <p:nvPr/>
          </p:nvSpPr>
          <p:spPr bwMode="auto">
            <a:xfrm>
              <a:off x="0" y="3072"/>
              <a:ext cx="16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0000"/>
                  </a:solidFill>
                  <a:latin typeface="Comic Sans MS" panose="030F0902030302020204" pitchFamily="66" charset="0"/>
                </a:rPr>
                <a:t>Viscéromotricité</a:t>
              </a:r>
            </a:p>
          </p:txBody>
        </p:sp>
      </p:grpSp>
      <p:grpSp>
        <p:nvGrpSpPr>
          <p:cNvPr id="155676" name="Group 28">
            <a:extLst>
              <a:ext uri="{FF2B5EF4-FFF2-40B4-BE49-F238E27FC236}">
                <a16:creationId xmlns:a16="http://schemas.microsoft.com/office/drawing/2014/main" id="{972E0334-6D01-34DA-EC42-C0D9A5A51BFB}"/>
              </a:ext>
            </a:extLst>
          </p:cNvPr>
          <p:cNvGrpSpPr>
            <a:grpSpLocks/>
          </p:cNvGrpSpPr>
          <p:nvPr/>
        </p:nvGrpSpPr>
        <p:grpSpPr bwMode="auto">
          <a:xfrm>
            <a:off x="762000" y="4572000"/>
            <a:ext cx="3124200" cy="1447800"/>
            <a:chOff x="480" y="2880"/>
            <a:chExt cx="1968" cy="912"/>
          </a:xfrm>
        </p:grpSpPr>
        <p:sp>
          <p:nvSpPr>
            <p:cNvPr id="155677" name="Line 29">
              <a:extLst>
                <a:ext uri="{FF2B5EF4-FFF2-40B4-BE49-F238E27FC236}">
                  <a16:creationId xmlns:a16="http://schemas.microsoft.com/office/drawing/2014/main" id="{07D561DF-BBC2-FAB2-9A76-428AAF9E1978}"/>
                </a:ext>
              </a:extLst>
            </p:cNvPr>
            <p:cNvSpPr>
              <a:spLocks noChangeShapeType="1"/>
            </p:cNvSpPr>
            <p:nvPr/>
          </p:nvSpPr>
          <p:spPr bwMode="auto">
            <a:xfrm flipV="1">
              <a:off x="1441" y="2880"/>
              <a:ext cx="1007" cy="576"/>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5678" name="Text Box 30">
              <a:extLst>
                <a:ext uri="{FF2B5EF4-FFF2-40B4-BE49-F238E27FC236}">
                  <a16:creationId xmlns:a16="http://schemas.microsoft.com/office/drawing/2014/main" id="{DE7E0AE8-158C-6092-71C0-BBF4D2ED52CA}"/>
                </a:ext>
              </a:extLst>
            </p:cNvPr>
            <p:cNvSpPr txBox="1">
              <a:spLocks noChangeArrowheads="1"/>
            </p:cNvSpPr>
            <p:nvPr/>
          </p:nvSpPr>
          <p:spPr bwMode="auto">
            <a:xfrm>
              <a:off x="480" y="3504"/>
              <a:ext cx="18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0000"/>
                  </a:solidFill>
                  <a:latin typeface="Comic Sans MS" panose="030F0902030302020204" pitchFamily="66" charset="0"/>
                </a:rPr>
                <a:t>Somatomotricité</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dissolve">
                                      <p:cBhvr>
                                        <p:cTn id="7" dur="500"/>
                                        <p:tgtEl>
                                          <p:spTgt spid="155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5658"/>
                                        </p:tgtEl>
                                        <p:attrNameLst>
                                          <p:attrName>style.visibility</p:attrName>
                                        </p:attrNameLst>
                                      </p:cBhvr>
                                      <p:to>
                                        <p:strVal val="visible"/>
                                      </p:to>
                                    </p:set>
                                    <p:animEffect transition="in" filter="dissolve">
                                      <p:cBhvr>
                                        <p:cTn id="12" dur="500"/>
                                        <p:tgtEl>
                                          <p:spTgt spid="1556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5661"/>
                                        </p:tgtEl>
                                        <p:attrNameLst>
                                          <p:attrName>style.visibility</p:attrName>
                                        </p:attrNameLst>
                                      </p:cBhvr>
                                      <p:to>
                                        <p:strVal val="visible"/>
                                      </p:to>
                                    </p:set>
                                    <p:animEffect transition="in" filter="dissolve">
                                      <p:cBhvr>
                                        <p:cTn id="17" dur="500"/>
                                        <p:tgtEl>
                                          <p:spTgt spid="1556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5664"/>
                                        </p:tgtEl>
                                        <p:attrNameLst>
                                          <p:attrName>style.visibility</p:attrName>
                                        </p:attrNameLst>
                                      </p:cBhvr>
                                      <p:to>
                                        <p:strVal val="visible"/>
                                      </p:to>
                                    </p:set>
                                    <p:animEffect transition="in" filter="dissolve">
                                      <p:cBhvr>
                                        <p:cTn id="22" dur="500"/>
                                        <p:tgtEl>
                                          <p:spTgt spid="155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5667"/>
                                        </p:tgtEl>
                                        <p:attrNameLst>
                                          <p:attrName>style.visibility</p:attrName>
                                        </p:attrNameLst>
                                      </p:cBhvr>
                                      <p:to>
                                        <p:strVal val="visible"/>
                                      </p:to>
                                    </p:set>
                                    <p:animEffect transition="in" filter="dissolve">
                                      <p:cBhvr>
                                        <p:cTn id="27" dur="500"/>
                                        <p:tgtEl>
                                          <p:spTgt spid="15566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55670"/>
                                        </p:tgtEl>
                                        <p:attrNameLst>
                                          <p:attrName>style.visibility</p:attrName>
                                        </p:attrNameLst>
                                      </p:cBhvr>
                                      <p:to>
                                        <p:strVal val="visible"/>
                                      </p:to>
                                    </p:set>
                                    <p:animEffect transition="in" filter="dissolve">
                                      <p:cBhvr>
                                        <p:cTn id="32" dur="500"/>
                                        <p:tgtEl>
                                          <p:spTgt spid="1556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5673"/>
                                        </p:tgtEl>
                                        <p:attrNameLst>
                                          <p:attrName>style.visibility</p:attrName>
                                        </p:attrNameLst>
                                      </p:cBhvr>
                                      <p:to>
                                        <p:strVal val="visible"/>
                                      </p:to>
                                    </p:set>
                                    <p:animEffect transition="in" filter="dissolve">
                                      <p:cBhvr>
                                        <p:cTn id="37" dur="500"/>
                                        <p:tgtEl>
                                          <p:spTgt spid="1556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55676"/>
                                        </p:tgtEl>
                                        <p:attrNameLst>
                                          <p:attrName>style.visibility</p:attrName>
                                        </p:attrNameLst>
                                      </p:cBhvr>
                                      <p:to>
                                        <p:strVal val="visible"/>
                                      </p:to>
                                    </p:set>
                                    <p:animEffect transition="in" filter="dissolve">
                                      <p:cBhvr>
                                        <p:cTn id="42" dur="500"/>
                                        <p:tgtEl>
                                          <p:spTgt spid="155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8669E2C3-5A30-80F2-05FF-7ABE6B7FB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19300"/>
            <a:ext cx="6934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6675" name="Group 3">
            <a:extLst>
              <a:ext uri="{FF2B5EF4-FFF2-40B4-BE49-F238E27FC236}">
                <a16:creationId xmlns:a16="http://schemas.microsoft.com/office/drawing/2014/main" id="{0759E645-5F67-7221-21C0-FB3901171FEA}"/>
              </a:ext>
            </a:extLst>
          </p:cNvPr>
          <p:cNvGrpSpPr>
            <a:grpSpLocks/>
          </p:cNvGrpSpPr>
          <p:nvPr/>
        </p:nvGrpSpPr>
        <p:grpSpPr bwMode="auto">
          <a:xfrm>
            <a:off x="2749550" y="2089150"/>
            <a:ext cx="2509838" cy="3438525"/>
            <a:chOff x="1732" y="1316"/>
            <a:chExt cx="1581" cy="2166"/>
          </a:xfrm>
        </p:grpSpPr>
        <p:sp>
          <p:nvSpPr>
            <p:cNvPr id="156676" name="Freeform 4">
              <a:extLst>
                <a:ext uri="{FF2B5EF4-FFF2-40B4-BE49-F238E27FC236}">
                  <a16:creationId xmlns:a16="http://schemas.microsoft.com/office/drawing/2014/main" id="{433E6EC8-9D2A-0A39-413A-E0EA28F966D7}"/>
                </a:ext>
              </a:extLst>
            </p:cNvPr>
            <p:cNvSpPr>
              <a:spLocks/>
            </p:cNvSpPr>
            <p:nvPr/>
          </p:nvSpPr>
          <p:spPr bwMode="auto">
            <a:xfrm>
              <a:off x="1732" y="1316"/>
              <a:ext cx="836" cy="1070"/>
            </a:xfrm>
            <a:custGeom>
              <a:avLst/>
              <a:gdLst>
                <a:gd name="T0" fmla="*/ 17 w 836"/>
                <a:gd name="T1" fmla="*/ 47 h 1070"/>
                <a:gd name="T2" fmla="*/ 17 w 836"/>
                <a:gd name="T3" fmla="*/ 1014 h 1070"/>
                <a:gd name="T4" fmla="*/ 94 w 836"/>
                <a:gd name="T5" fmla="*/ 1070 h 1070"/>
                <a:gd name="T6" fmla="*/ 155 w 836"/>
                <a:gd name="T7" fmla="*/ 1065 h 1070"/>
                <a:gd name="T8" fmla="*/ 176 w 836"/>
                <a:gd name="T9" fmla="*/ 1039 h 1070"/>
                <a:gd name="T10" fmla="*/ 207 w 836"/>
                <a:gd name="T11" fmla="*/ 978 h 1070"/>
                <a:gd name="T12" fmla="*/ 227 w 836"/>
                <a:gd name="T13" fmla="*/ 911 h 1070"/>
                <a:gd name="T14" fmla="*/ 233 w 836"/>
                <a:gd name="T15" fmla="*/ 875 h 1070"/>
                <a:gd name="T16" fmla="*/ 248 w 836"/>
                <a:gd name="T17" fmla="*/ 870 h 1070"/>
                <a:gd name="T18" fmla="*/ 284 w 836"/>
                <a:gd name="T19" fmla="*/ 834 h 1070"/>
                <a:gd name="T20" fmla="*/ 294 w 836"/>
                <a:gd name="T21" fmla="*/ 823 h 1070"/>
                <a:gd name="T22" fmla="*/ 382 w 836"/>
                <a:gd name="T23" fmla="*/ 731 h 1070"/>
                <a:gd name="T24" fmla="*/ 485 w 836"/>
                <a:gd name="T25" fmla="*/ 638 h 1070"/>
                <a:gd name="T26" fmla="*/ 515 w 836"/>
                <a:gd name="T27" fmla="*/ 623 h 1070"/>
                <a:gd name="T28" fmla="*/ 557 w 836"/>
                <a:gd name="T29" fmla="*/ 613 h 1070"/>
                <a:gd name="T30" fmla="*/ 608 w 836"/>
                <a:gd name="T31" fmla="*/ 571 h 1070"/>
                <a:gd name="T32" fmla="*/ 603 w 836"/>
                <a:gd name="T33" fmla="*/ 556 h 1070"/>
                <a:gd name="T34" fmla="*/ 634 w 836"/>
                <a:gd name="T35" fmla="*/ 535 h 1070"/>
                <a:gd name="T36" fmla="*/ 654 w 836"/>
                <a:gd name="T37" fmla="*/ 494 h 1070"/>
                <a:gd name="T38" fmla="*/ 659 w 836"/>
                <a:gd name="T39" fmla="*/ 479 h 1070"/>
                <a:gd name="T40" fmla="*/ 670 w 836"/>
                <a:gd name="T41" fmla="*/ 469 h 1070"/>
                <a:gd name="T42" fmla="*/ 690 w 836"/>
                <a:gd name="T43" fmla="*/ 427 h 1070"/>
                <a:gd name="T44" fmla="*/ 773 w 836"/>
                <a:gd name="T45" fmla="*/ 294 h 1070"/>
                <a:gd name="T46" fmla="*/ 824 w 836"/>
                <a:gd name="T47" fmla="*/ 227 h 1070"/>
                <a:gd name="T48" fmla="*/ 762 w 836"/>
                <a:gd name="T49" fmla="*/ 186 h 1070"/>
                <a:gd name="T50" fmla="*/ 639 w 836"/>
                <a:gd name="T51" fmla="*/ 145 h 1070"/>
                <a:gd name="T52" fmla="*/ 505 w 836"/>
                <a:gd name="T53" fmla="*/ 109 h 1070"/>
                <a:gd name="T54" fmla="*/ 392 w 836"/>
                <a:gd name="T55" fmla="*/ 73 h 1070"/>
                <a:gd name="T56" fmla="*/ 320 w 836"/>
                <a:gd name="T57" fmla="*/ 62 h 1070"/>
                <a:gd name="T58" fmla="*/ 305 w 836"/>
                <a:gd name="T59" fmla="*/ 52 h 1070"/>
                <a:gd name="T60" fmla="*/ 222 w 836"/>
                <a:gd name="T61" fmla="*/ 31 h 1070"/>
                <a:gd name="T62" fmla="*/ 94 w 836"/>
                <a:gd name="T63" fmla="*/ 21 h 1070"/>
                <a:gd name="T64" fmla="*/ 17 w 836"/>
                <a:gd name="T65" fmla="*/ 47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6" h="1070">
                  <a:moveTo>
                    <a:pt x="17" y="47"/>
                  </a:moveTo>
                  <a:cubicBezTo>
                    <a:pt x="0" y="422"/>
                    <a:pt x="1" y="359"/>
                    <a:pt x="17" y="1014"/>
                  </a:cubicBezTo>
                  <a:cubicBezTo>
                    <a:pt x="17" y="1031"/>
                    <a:pt x="74" y="1065"/>
                    <a:pt x="94" y="1070"/>
                  </a:cubicBezTo>
                  <a:cubicBezTo>
                    <a:pt x="114" y="1068"/>
                    <a:pt x="135" y="1069"/>
                    <a:pt x="155" y="1065"/>
                  </a:cubicBezTo>
                  <a:cubicBezTo>
                    <a:pt x="162" y="1064"/>
                    <a:pt x="174" y="1043"/>
                    <a:pt x="176" y="1039"/>
                  </a:cubicBezTo>
                  <a:cubicBezTo>
                    <a:pt x="187" y="1013"/>
                    <a:pt x="195" y="1002"/>
                    <a:pt x="207" y="978"/>
                  </a:cubicBezTo>
                  <a:cubicBezTo>
                    <a:pt x="212" y="956"/>
                    <a:pt x="223" y="933"/>
                    <a:pt x="227" y="911"/>
                  </a:cubicBezTo>
                  <a:cubicBezTo>
                    <a:pt x="229" y="899"/>
                    <a:pt x="227" y="886"/>
                    <a:pt x="233" y="875"/>
                  </a:cubicBezTo>
                  <a:cubicBezTo>
                    <a:pt x="235" y="870"/>
                    <a:pt x="243" y="872"/>
                    <a:pt x="248" y="870"/>
                  </a:cubicBezTo>
                  <a:cubicBezTo>
                    <a:pt x="271" y="845"/>
                    <a:pt x="243" y="875"/>
                    <a:pt x="284" y="834"/>
                  </a:cubicBezTo>
                  <a:cubicBezTo>
                    <a:pt x="288" y="830"/>
                    <a:pt x="294" y="823"/>
                    <a:pt x="294" y="823"/>
                  </a:cubicBezTo>
                  <a:cubicBezTo>
                    <a:pt x="307" y="784"/>
                    <a:pt x="349" y="754"/>
                    <a:pt x="382" y="731"/>
                  </a:cubicBezTo>
                  <a:cubicBezTo>
                    <a:pt x="403" y="697"/>
                    <a:pt x="445" y="651"/>
                    <a:pt x="485" y="638"/>
                  </a:cubicBezTo>
                  <a:cubicBezTo>
                    <a:pt x="500" y="628"/>
                    <a:pt x="498" y="628"/>
                    <a:pt x="515" y="623"/>
                  </a:cubicBezTo>
                  <a:cubicBezTo>
                    <a:pt x="529" y="619"/>
                    <a:pt x="557" y="613"/>
                    <a:pt x="557" y="613"/>
                  </a:cubicBezTo>
                  <a:cubicBezTo>
                    <a:pt x="578" y="597"/>
                    <a:pt x="593" y="595"/>
                    <a:pt x="608" y="571"/>
                  </a:cubicBezTo>
                  <a:cubicBezTo>
                    <a:pt x="606" y="566"/>
                    <a:pt x="600" y="560"/>
                    <a:pt x="603" y="556"/>
                  </a:cubicBezTo>
                  <a:cubicBezTo>
                    <a:pt x="610" y="546"/>
                    <a:pt x="634" y="535"/>
                    <a:pt x="634" y="535"/>
                  </a:cubicBezTo>
                  <a:cubicBezTo>
                    <a:pt x="646" y="500"/>
                    <a:pt x="637" y="513"/>
                    <a:pt x="654" y="494"/>
                  </a:cubicBezTo>
                  <a:cubicBezTo>
                    <a:pt x="656" y="489"/>
                    <a:pt x="656" y="483"/>
                    <a:pt x="659" y="479"/>
                  </a:cubicBezTo>
                  <a:cubicBezTo>
                    <a:pt x="662" y="475"/>
                    <a:pt x="668" y="473"/>
                    <a:pt x="670" y="469"/>
                  </a:cubicBezTo>
                  <a:cubicBezTo>
                    <a:pt x="697" y="416"/>
                    <a:pt x="666" y="454"/>
                    <a:pt x="690" y="427"/>
                  </a:cubicBezTo>
                  <a:cubicBezTo>
                    <a:pt x="703" y="373"/>
                    <a:pt x="743" y="338"/>
                    <a:pt x="773" y="294"/>
                  </a:cubicBezTo>
                  <a:cubicBezTo>
                    <a:pt x="801" y="253"/>
                    <a:pt x="774" y="237"/>
                    <a:pt x="824" y="227"/>
                  </a:cubicBezTo>
                  <a:cubicBezTo>
                    <a:pt x="836" y="188"/>
                    <a:pt x="789" y="190"/>
                    <a:pt x="762" y="186"/>
                  </a:cubicBezTo>
                  <a:cubicBezTo>
                    <a:pt x="718" y="179"/>
                    <a:pt x="680" y="158"/>
                    <a:pt x="639" y="145"/>
                  </a:cubicBezTo>
                  <a:cubicBezTo>
                    <a:pt x="595" y="131"/>
                    <a:pt x="549" y="123"/>
                    <a:pt x="505" y="109"/>
                  </a:cubicBezTo>
                  <a:cubicBezTo>
                    <a:pt x="481" y="83"/>
                    <a:pt x="426" y="78"/>
                    <a:pt x="392" y="73"/>
                  </a:cubicBezTo>
                  <a:cubicBezTo>
                    <a:pt x="348" y="55"/>
                    <a:pt x="422" y="83"/>
                    <a:pt x="320" y="62"/>
                  </a:cubicBezTo>
                  <a:cubicBezTo>
                    <a:pt x="314" y="61"/>
                    <a:pt x="311" y="54"/>
                    <a:pt x="305" y="52"/>
                  </a:cubicBezTo>
                  <a:cubicBezTo>
                    <a:pt x="282" y="42"/>
                    <a:pt x="244" y="36"/>
                    <a:pt x="222" y="31"/>
                  </a:cubicBezTo>
                  <a:cubicBezTo>
                    <a:pt x="184" y="22"/>
                    <a:pt x="124" y="23"/>
                    <a:pt x="94" y="21"/>
                  </a:cubicBezTo>
                  <a:cubicBezTo>
                    <a:pt x="10" y="26"/>
                    <a:pt x="17" y="0"/>
                    <a:pt x="17" y="47"/>
                  </a:cubicBezTo>
                  <a:close/>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77" name="Freeform 5">
              <a:extLst>
                <a:ext uri="{FF2B5EF4-FFF2-40B4-BE49-F238E27FC236}">
                  <a16:creationId xmlns:a16="http://schemas.microsoft.com/office/drawing/2014/main" id="{F8D2D702-0F45-B1DA-EACB-DCAB2526CEEA}"/>
                </a:ext>
              </a:extLst>
            </p:cNvPr>
            <p:cNvSpPr>
              <a:spLocks/>
            </p:cNvSpPr>
            <p:nvPr/>
          </p:nvSpPr>
          <p:spPr bwMode="auto">
            <a:xfrm>
              <a:off x="2566" y="1656"/>
              <a:ext cx="747" cy="977"/>
            </a:xfrm>
            <a:custGeom>
              <a:avLst/>
              <a:gdLst>
                <a:gd name="T0" fmla="*/ 0 w 747"/>
                <a:gd name="T1" fmla="*/ 129 h 977"/>
                <a:gd name="T2" fmla="*/ 47 w 747"/>
                <a:gd name="T3" fmla="*/ 149 h 977"/>
                <a:gd name="T4" fmla="*/ 103 w 747"/>
                <a:gd name="T5" fmla="*/ 195 h 977"/>
                <a:gd name="T6" fmla="*/ 191 w 747"/>
                <a:gd name="T7" fmla="*/ 267 h 977"/>
                <a:gd name="T8" fmla="*/ 278 w 747"/>
                <a:gd name="T9" fmla="*/ 360 h 977"/>
                <a:gd name="T10" fmla="*/ 371 w 747"/>
                <a:gd name="T11" fmla="*/ 468 h 977"/>
                <a:gd name="T12" fmla="*/ 417 w 747"/>
                <a:gd name="T13" fmla="*/ 540 h 977"/>
                <a:gd name="T14" fmla="*/ 443 w 747"/>
                <a:gd name="T15" fmla="*/ 633 h 977"/>
                <a:gd name="T16" fmla="*/ 458 w 747"/>
                <a:gd name="T17" fmla="*/ 715 h 977"/>
                <a:gd name="T18" fmla="*/ 468 w 747"/>
                <a:gd name="T19" fmla="*/ 756 h 977"/>
                <a:gd name="T20" fmla="*/ 473 w 747"/>
                <a:gd name="T21" fmla="*/ 895 h 977"/>
                <a:gd name="T22" fmla="*/ 515 w 747"/>
                <a:gd name="T23" fmla="*/ 915 h 977"/>
                <a:gd name="T24" fmla="*/ 633 w 747"/>
                <a:gd name="T25" fmla="*/ 957 h 977"/>
                <a:gd name="T26" fmla="*/ 715 w 747"/>
                <a:gd name="T27" fmla="*/ 951 h 977"/>
                <a:gd name="T28" fmla="*/ 689 w 747"/>
                <a:gd name="T29" fmla="*/ 617 h 977"/>
                <a:gd name="T30" fmla="*/ 623 w 747"/>
                <a:gd name="T31" fmla="*/ 447 h 977"/>
                <a:gd name="T32" fmla="*/ 587 w 747"/>
                <a:gd name="T33" fmla="*/ 391 h 977"/>
                <a:gd name="T34" fmla="*/ 499 w 747"/>
                <a:gd name="T35" fmla="*/ 278 h 977"/>
                <a:gd name="T36" fmla="*/ 422 w 747"/>
                <a:gd name="T37" fmla="*/ 201 h 977"/>
                <a:gd name="T38" fmla="*/ 401 w 747"/>
                <a:gd name="T39" fmla="*/ 175 h 977"/>
                <a:gd name="T40" fmla="*/ 329 w 747"/>
                <a:gd name="T41" fmla="*/ 93 h 977"/>
                <a:gd name="T42" fmla="*/ 268 w 747"/>
                <a:gd name="T43" fmla="*/ 36 h 977"/>
                <a:gd name="T44" fmla="*/ 211 w 747"/>
                <a:gd name="T45" fmla="*/ 5 h 977"/>
                <a:gd name="T46" fmla="*/ 196 w 747"/>
                <a:gd name="T47" fmla="*/ 0 h 977"/>
                <a:gd name="T48" fmla="*/ 149 w 747"/>
                <a:gd name="T49" fmla="*/ 5 h 977"/>
                <a:gd name="T50" fmla="*/ 113 w 747"/>
                <a:gd name="T51" fmla="*/ 36 h 977"/>
                <a:gd name="T52" fmla="*/ 31 w 747"/>
                <a:gd name="T53" fmla="*/ 98 h 977"/>
                <a:gd name="T54" fmla="*/ 0 w 747"/>
                <a:gd name="T55" fmla="*/ 139 h 977"/>
                <a:gd name="T56" fmla="*/ 21 w 747"/>
                <a:gd name="T57" fmla="*/ 165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7" h="977">
                  <a:moveTo>
                    <a:pt x="0" y="129"/>
                  </a:moveTo>
                  <a:cubicBezTo>
                    <a:pt x="17" y="134"/>
                    <a:pt x="30" y="144"/>
                    <a:pt x="47" y="149"/>
                  </a:cubicBezTo>
                  <a:cubicBezTo>
                    <a:pt x="61" y="171"/>
                    <a:pt x="82" y="181"/>
                    <a:pt x="103" y="195"/>
                  </a:cubicBezTo>
                  <a:cubicBezTo>
                    <a:pt x="134" y="216"/>
                    <a:pt x="160" y="245"/>
                    <a:pt x="191" y="267"/>
                  </a:cubicBezTo>
                  <a:cubicBezTo>
                    <a:pt x="227" y="292"/>
                    <a:pt x="250" y="328"/>
                    <a:pt x="278" y="360"/>
                  </a:cubicBezTo>
                  <a:cubicBezTo>
                    <a:pt x="310" y="396"/>
                    <a:pt x="343" y="429"/>
                    <a:pt x="371" y="468"/>
                  </a:cubicBezTo>
                  <a:cubicBezTo>
                    <a:pt x="380" y="495"/>
                    <a:pt x="408" y="513"/>
                    <a:pt x="417" y="540"/>
                  </a:cubicBezTo>
                  <a:cubicBezTo>
                    <a:pt x="427" y="571"/>
                    <a:pt x="436" y="601"/>
                    <a:pt x="443" y="633"/>
                  </a:cubicBezTo>
                  <a:cubicBezTo>
                    <a:pt x="449" y="660"/>
                    <a:pt x="452" y="688"/>
                    <a:pt x="458" y="715"/>
                  </a:cubicBezTo>
                  <a:cubicBezTo>
                    <a:pt x="461" y="729"/>
                    <a:pt x="468" y="756"/>
                    <a:pt x="468" y="756"/>
                  </a:cubicBezTo>
                  <a:cubicBezTo>
                    <a:pt x="470" y="802"/>
                    <a:pt x="468" y="849"/>
                    <a:pt x="473" y="895"/>
                  </a:cubicBezTo>
                  <a:cubicBezTo>
                    <a:pt x="475" y="910"/>
                    <a:pt x="515" y="915"/>
                    <a:pt x="515" y="915"/>
                  </a:cubicBezTo>
                  <a:cubicBezTo>
                    <a:pt x="540" y="942"/>
                    <a:pt x="598" y="947"/>
                    <a:pt x="633" y="957"/>
                  </a:cubicBezTo>
                  <a:cubicBezTo>
                    <a:pt x="660" y="955"/>
                    <a:pt x="707" y="977"/>
                    <a:pt x="715" y="951"/>
                  </a:cubicBezTo>
                  <a:cubicBezTo>
                    <a:pt x="747" y="845"/>
                    <a:pt x="719" y="722"/>
                    <a:pt x="689" y="617"/>
                  </a:cubicBezTo>
                  <a:cubicBezTo>
                    <a:pt x="683" y="559"/>
                    <a:pt x="664" y="491"/>
                    <a:pt x="623" y="447"/>
                  </a:cubicBezTo>
                  <a:cubicBezTo>
                    <a:pt x="614" y="425"/>
                    <a:pt x="598" y="412"/>
                    <a:pt x="587" y="391"/>
                  </a:cubicBezTo>
                  <a:cubicBezTo>
                    <a:pt x="566" y="351"/>
                    <a:pt x="539" y="303"/>
                    <a:pt x="499" y="278"/>
                  </a:cubicBezTo>
                  <a:cubicBezTo>
                    <a:pt x="480" y="247"/>
                    <a:pt x="441" y="232"/>
                    <a:pt x="422" y="201"/>
                  </a:cubicBezTo>
                  <a:cubicBezTo>
                    <a:pt x="409" y="181"/>
                    <a:pt x="417" y="189"/>
                    <a:pt x="401" y="175"/>
                  </a:cubicBezTo>
                  <a:cubicBezTo>
                    <a:pt x="389" y="137"/>
                    <a:pt x="357" y="118"/>
                    <a:pt x="329" y="93"/>
                  </a:cubicBezTo>
                  <a:cubicBezTo>
                    <a:pt x="307" y="74"/>
                    <a:pt x="291" y="53"/>
                    <a:pt x="268" y="36"/>
                  </a:cubicBezTo>
                  <a:cubicBezTo>
                    <a:pt x="246" y="19"/>
                    <a:pt x="239" y="14"/>
                    <a:pt x="211" y="5"/>
                  </a:cubicBezTo>
                  <a:cubicBezTo>
                    <a:pt x="206" y="3"/>
                    <a:pt x="196" y="0"/>
                    <a:pt x="196" y="0"/>
                  </a:cubicBezTo>
                  <a:cubicBezTo>
                    <a:pt x="180" y="2"/>
                    <a:pt x="164" y="1"/>
                    <a:pt x="149" y="5"/>
                  </a:cubicBezTo>
                  <a:cubicBezTo>
                    <a:pt x="134" y="9"/>
                    <a:pt x="124" y="27"/>
                    <a:pt x="113" y="36"/>
                  </a:cubicBezTo>
                  <a:cubicBezTo>
                    <a:pt x="85" y="57"/>
                    <a:pt x="65" y="87"/>
                    <a:pt x="31" y="98"/>
                  </a:cubicBezTo>
                  <a:cubicBezTo>
                    <a:pt x="13" y="110"/>
                    <a:pt x="6" y="118"/>
                    <a:pt x="0" y="139"/>
                  </a:cubicBezTo>
                  <a:cubicBezTo>
                    <a:pt x="4" y="150"/>
                    <a:pt x="7" y="165"/>
                    <a:pt x="21" y="165"/>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78" name="Freeform 6">
              <a:extLst>
                <a:ext uri="{FF2B5EF4-FFF2-40B4-BE49-F238E27FC236}">
                  <a16:creationId xmlns:a16="http://schemas.microsoft.com/office/drawing/2014/main" id="{B47D360A-4CC5-5A25-CD58-C76E3DA2AAA9}"/>
                </a:ext>
              </a:extLst>
            </p:cNvPr>
            <p:cNvSpPr>
              <a:spLocks/>
            </p:cNvSpPr>
            <p:nvPr/>
          </p:nvSpPr>
          <p:spPr bwMode="auto">
            <a:xfrm>
              <a:off x="2688" y="2571"/>
              <a:ext cx="579" cy="814"/>
            </a:xfrm>
            <a:custGeom>
              <a:avLst/>
              <a:gdLst>
                <a:gd name="T0" fmla="*/ 346 w 579"/>
                <a:gd name="T1" fmla="*/ 0 h 814"/>
                <a:gd name="T2" fmla="*/ 310 w 579"/>
                <a:gd name="T3" fmla="*/ 139 h 814"/>
                <a:gd name="T4" fmla="*/ 305 w 579"/>
                <a:gd name="T5" fmla="*/ 180 h 814"/>
                <a:gd name="T6" fmla="*/ 274 w 579"/>
                <a:gd name="T7" fmla="*/ 232 h 814"/>
                <a:gd name="T8" fmla="*/ 218 w 579"/>
                <a:gd name="T9" fmla="*/ 402 h 814"/>
                <a:gd name="T10" fmla="*/ 156 w 579"/>
                <a:gd name="T11" fmla="*/ 479 h 814"/>
                <a:gd name="T12" fmla="*/ 141 w 579"/>
                <a:gd name="T13" fmla="*/ 499 h 814"/>
                <a:gd name="T14" fmla="*/ 115 w 579"/>
                <a:gd name="T15" fmla="*/ 525 h 814"/>
                <a:gd name="T16" fmla="*/ 7 w 579"/>
                <a:gd name="T17" fmla="*/ 659 h 814"/>
                <a:gd name="T18" fmla="*/ 2 w 579"/>
                <a:gd name="T19" fmla="*/ 674 h 814"/>
                <a:gd name="T20" fmla="*/ 38 w 579"/>
                <a:gd name="T21" fmla="*/ 705 h 814"/>
                <a:gd name="T22" fmla="*/ 94 w 579"/>
                <a:gd name="T23" fmla="*/ 751 h 814"/>
                <a:gd name="T24" fmla="*/ 166 w 579"/>
                <a:gd name="T25" fmla="*/ 813 h 814"/>
                <a:gd name="T26" fmla="*/ 218 w 579"/>
                <a:gd name="T27" fmla="*/ 808 h 814"/>
                <a:gd name="T28" fmla="*/ 233 w 579"/>
                <a:gd name="T29" fmla="*/ 777 h 814"/>
                <a:gd name="T30" fmla="*/ 259 w 579"/>
                <a:gd name="T31" fmla="*/ 746 h 814"/>
                <a:gd name="T32" fmla="*/ 285 w 579"/>
                <a:gd name="T33" fmla="*/ 726 h 814"/>
                <a:gd name="T34" fmla="*/ 326 w 579"/>
                <a:gd name="T35" fmla="*/ 664 h 814"/>
                <a:gd name="T36" fmla="*/ 382 w 579"/>
                <a:gd name="T37" fmla="*/ 592 h 814"/>
                <a:gd name="T38" fmla="*/ 413 w 579"/>
                <a:gd name="T39" fmla="*/ 551 h 814"/>
                <a:gd name="T40" fmla="*/ 429 w 579"/>
                <a:gd name="T41" fmla="*/ 520 h 814"/>
                <a:gd name="T42" fmla="*/ 449 w 579"/>
                <a:gd name="T43" fmla="*/ 474 h 814"/>
                <a:gd name="T44" fmla="*/ 470 w 579"/>
                <a:gd name="T45" fmla="*/ 427 h 814"/>
                <a:gd name="T46" fmla="*/ 506 w 579"/>
                <a:gd name="T47" fmla="*/ 335 h 814"/>
                <a:gd name="T48" fmla="*/ 531 w 579"/>
                <a:gd name="T49" fmla="*/ 247 h 814"/>
                <a:gd name="T50" fmla="*/ 573 w 579"/>
                <a:gd name="T51" fmla="*/ 144 h 814"/>
                <a:gd name="T52" fmla="*/ 567 w 579"/>
                <a:gd name="T53" fmla="*/ 72 h 814"/>
                <a:gd name="T54" fmla="*/ 485 w 579"/>
                <a:gd name="T55" fmla="*/ 57 h 814"/>
                <a:gd name="T56" fmla="*/ 454 w 579"/>
                <a:gd name="T57" fmla="*/ 47 h 814"/>
                <a:gd name="T58" fmla="*/ 439 w 579"/>
                <a:gd name="T59" fmla="*/ 42 h 814"/>
                <a:gd name="T60" fmla="*/ 346 w 579"/>
                <a:gd name="T61"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9" h="814">
                  <a:moveTo>
                    <a:pt x="346" y="0"/>
                  </a:moveTo>
                  <a:cubicBezTo>
                    <a:pt x="340" y="49"/>
                    <a:pt x="326" y="92"/>
                    <a:pt x="310" y="139"/>
                  </a:cubicBezTo>
                  <a:cubicBezTo>
                    <a:pt x="308" y="153"/>
                    <a:pt x="310" y="167"/>
                    <a:pt x="305" y="180"/>
                  </a:cubicBezTo>
                  <a:cubicBezTo>
                    <a:pt x="298" y="199"/>
                    <a:pt x="282" y="213"/>
                    <a:pt x="274" y="232"/>
                  </a:cubicBezTo>
                  <a:cubicBezTo>
                    <a:pt x="251" y="288"/>
                    <a:pt x="253" y="351"/>
                    <a:pt x="218" y="402"/>
                  </a:cubicBezTo>
                  <a:cubicBezTo>
                    <a:pt x="199" y="430"/>
                    <a:pt x="177" y="453"/>
                    <a:pt x="156" y="479"/>
                  </a:cubicBezTo>
                  <a:cubicBezTo>
                    <a:pt x="151" y="485"/>
                    <a:pt x="147" y="493"/>
                    <a:pt x="141" y="499"/>
                  </a:cubicBezTo>
                  <a:cubicBezTo>
                    <a:pt x="133" y="508"/>
                    <a:pt x="115" y="525"/>
                    <a:pt x="115" y="525"/>
                  </a:cubicBezTo>
                  <a:cubicBezTo>
                    <a:pt x="97" y="581"/>
                    <a:pt x="54" y="625"/>
                    <a:pt x="7" y="659"/>
                  </a:cubicBezTo>
                  <a:cubicBezTo>
                    <a:pt x="5" y="664"/>
                    <a:pt x="0" y="669"/>
                    <a:pt x="2" y="674"/>
                  </a:cubicBezTo>
                  <a:cubicBezTo>
                    <a:pt x="3" y="677"/>
                    <a:pt x="32" y="700"/>
                    <a:pt x="38" y="705"/>
                  </a:cubicBezTo>
                  <a:cubicBezTo>
                    <a:pt x="57" y="719"/>
                    <a:pt x="79" y="733"/>
                    <a:pt x="94" y="751"/>
                  </a:cubicBezTo>
                  <a:cubicBezTo>
                    <a:pt x="117" y="779"/>
                    <a:pt x="129" y="804"/>
                    <a:pt x="166" y="813"/>
                  </a:cubicBezTo>
                  <a:cubicBezTo>
                    <a:pt x="183" y="811"/>
                    <a:pt x="202" y="814"/>
                    <a:pt x="218" y="808"/>
                  </a:cubicBezTo>
                  <a:cubicBezTo>
                    <a:pt x="229" y="804"/>
                    <a:pt x="225" y="786"/>
                    <a:pt x="233" y="777"/>
                  </a:cubicBezTo>
                  <a:cubicBezTo>
                    <a:pt x="242" y="767"/>
                    <a:pt x="250" y="756"/>
                    <a:pt x="259" y="746"/>
                  </a:cubicBezTo>
                  <a:cubicBezTo>
                    <a:pt x="276" y="728"/>
                    <a:pt x="271" y="744"/>
                    <a:pt x="285" y="726"/>
                  </a:cubicBezTo>
                  <a:cubicBezTo>
                    <a:pt x="300" y="706"/>
                    <a:pt x="311" y="684"/>
                    <a:pt x="326" y="664"/>
                  </a:cubicBezTo>
                  <a:cubicBezTo>
                    <a:pt x="336" y="633"/>
                    <a:pt x="359" y="615"/>
                    <a:pt x="382" y="592"/>
                  </a:cubicBezTo>
                  <a:cubicBezTo>
                    <a:pt x="394" y="580"/>
                    <a:pt x="413" y="551"/>
                    <a:pt x="413" y="551"/>
                  </a:cubicBezTo>
                  <a:cubicBezTo>
                    <a:pt x="430" y="495"/>
                    <a:pt x="403" y="577"/>
                    <a:pt x="429" y="520"/>
                  </a:cubicBezTo>
                  <a:cubicBezTo>
                    <a:pt x="456" y="460"/>
                    <a:pt x="424" y="511"/>
                    <a:pt x="449" y="474"/>
                  </a:cubicBezTo>
                  <a:cubicBezTo>
                    <a:pt x="461" y="437"/>
                    <a:pt x="453" y="452"/>
                    <a:pt x="470" y="427"/>
                  </a:cubicBezTo>
                  <a:cubicBezTo>
                    <a:pt x="480" y="396"/>
                    <a:pt x="487" y="362"/>
                    <a:pt x="506" y="335"/>
                  </a:cubicBezTo>
                  <a:cubicBezTo>
                    <a:pt x="515" y="306"/>
                    <a:pt x="520" y="275"/>
                    <a:pt x="531" y="247"/>
                  </a:cubicBezTo>
                  <a:cubicBezTo>
                    <a:pt x="545" y="212"/>
                    <a:pt x="562" y="181"/>
                    <a:pt x="573" y="144"/>
                  </a:cubicBezTo>
                  <a:cubicBezTo>
                    <a:pt x="571" y="120"/>
                    <a:pt x="579" y="93"/>
                    <a:pt x="567" y="72"/>
                  </a:cubicBezTo>
                  <a:cubicBezTo>
                    <a:pt x="567" y="72"/>
                    <a:pt x="504" y="63"/>
                    <a:pt x="485" y="57"/>
                  </a:cubicBezTo>
                  <a:cubicBezTo>
                    <a:pt x="475" y="54"/>
                    <a:pt x="464" y="50"/>
                    <a:pt x="454" y="47"/>
                  </a:cubicBezTo>
                  <a:cubicBezTo>
                    <a:pt x="449" y="45"/>
                    <a:pt x="439" y="42"/>
                    <a:pt x="439" y="42"/>
                  </a:cubicBezTo>
                  <a:cubicBezTo>
                    <a:pt x="410" y="22"/>
                    <a:pt x="375" y="20"/>
                    <a:pt x="346" y="0"/>
                  </a:cubicBezTo>
                  <a:close/>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79" name="Freeform 7">
              <a:extLst>
                <a:ext uri="{FF2B5EF4-FFF2-40B4-BE49-F238E27FC236}">
                  <a16:creationId xmlns:a16="http://schemas.microsoft.com/office/drawing/2014/main" id="{624CC45F-6B17-47EB-28FE-772692ACA537}"/>
                </a:ext>
              </a:extLst>
            </p:cNvPr>
            <p:cNvSpPr>
              <a:spLocks/>
            </p:cNvSpPr>
            <p:nvPr/>
          </p:nvSpPr>
          <p:spPr bwMode="auto">
            <a:xfrm>
              <a:off x="2138" y="3241"/>
              <a:ext cx="413" cy="241"/>
            </a:xfrm>
            <a:custGeom>
              <a:avLst/>
              <a:gdLst>
                <a:gd name="T0" fmla="*/ 22 w 413"/>
                <a:gd name="T1" fmla="*/ 241 h 241"/>
                <a:gd name="T2" fmla="*/ 1 w 413"/>
                <a:gd name="T3" fmla="*/ 189 h 241"/>
                <a:gd name="T4" fmla="*/ 7 w 413"/>
                <a:gd name="T5" fmla="*/ 148 h 241"/>
                <a:gd name="T6" fmla="*/ 73 w 413"/>
                <a:gd name="T7" fmla="*/ 117 h 241"/>
                <a:gd name="T8" fmla="*/ 171 w 413"/>
                <a:gd name="T9" fmla="*/ 92 h 241"/>
                <a:gd name="T10" fmla="*/ 217 w 413"/>
                <a:gd name="T11" fmla="*/ 66 h 241"/>
                <a:gd name="T12" fmla="*/ 248 w 413"/>
                <a:gd name="T13" fmla="*/ 56 h 241"/>
                <a:gd name="T14" fmla="*/ 310 w 413"/>
                <a:gd name="T15" fmla="*/ 25 h 241"/>
                <a:gd name="T16" fmla="*/ 325 w 413"/>
                <a:gd name="T17" fmla="*/ 20 h 241"/>
                <a:gd name="T18" fmla="*/ 356 w 413"/>
                <a:gd name="T19" fmla="*/ 30 h 241"/>
                <a:gd name="T20" fmla="*/ 387 w 413"/>
                <a:gd name="T21" fmla="*/ 71 h 241"/>
                <a:gd name="T22" fmla="*/ 413 w 413"/>
                <a:gd name="T23" fmla="*/ 122 h 241"/>
                <a:gd name="T24" fmla="*/ 361 w 413"/>
                <a:gd name="T25" fmla="*/ 138 h 241"/>
                <a:gd name="T26" fmla="*/ 181 w 413"/>
                <a:gd name="T27" fmla="*/ 194 h 241"/>
                <a:gd name="T28" fmla="*/ 22 w 413"/>
                <a:gd name="T2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3" h="241">
                  <a:moveTo>
                    <a:pt x="22" y="241"/>
                  </a:moveTo>
                  <a:cubicBezTo>
                    <a:pt x="14" y="224"/>
                    <a:pt x="8" y="207"/>
                    <a:pt x="1" y="189"/>
                  </a:cubicBezTo>
                  <a:cubicBezTo>
                    <a:pt x="3" y="175"/>
                    <a:pt x="0" y="160"/>
                    <a:pt x="7" y="148"/>
                  </a:cubicBezTo>
                  <a:cubicBezTo>
                    <a:pt x="18" y="130"/>
                    <a:pt x="54" y="122"/>
                    <a:pt x="73" y="117"/>
                  </a:cubicBezTo>
                  <a:cubicBezTo>
                    <a:pt x="107" y="96"/>
                    <a:pt x="132" y="96"/>
                    <a:pt x="171" y="92"/>
                  </a:cubicBezTo>
                  <a:cubicBezTo>
                    <a:pt x="185" y="83"/>
                    <a:pt x="202" y="73"/>
                    <a:pt x="217" y="66"/>
                  </a:cubicBezTo>
                  <a:cubicBezTo>
                    <a:pt x="227" y="62"/>
                    <a:pt x="248" y="56"/>
                    <a:pt x="248" y="56"/>
                  </a:cubicBezTo>
                  <a:cubicBezTo>
                    <a:pt x="288" y="29"/>
                    <a:pt x="267" y="39"/>
                    <a:pt x="310" y="25"/>
                  </a:cubicBezTo>
                  <a:cubicBezTo>
                    <a:pt x="315" y="23"/>
                    <a:pt x="325" y="20"/>
                    <a:pt x="325" y="20"/>
                  </a:cubicBezTo>
                  <a:cubicBezTo>
                    <a:pt x="345" y="0"/>
                    <a:pt x="345" y="13"/>
                    <a:pt x="356" y="30"/>
                  </a:cubicBezTo>
                  <a:cubicBezTo>
                    <a:pt x="365" y="45"/>
                    <a:pt x="378" y="57"/>
                    <a:pt x="387" y="71"/>
                  </a:cubicBezTo>
                  <a:cubicBezTo>
                    <a:pt x="397" y="86"/>
                    <a:pt x="402" y="106"/>
                    <a:pt x="413" y="122"/>
                  </a:cubicBezTo>
                  <a:cubicBezTo>
                    <a:pt x="396" y="128"/>
                    <a:pt x="378" y="133"/>
                    <a:pt x="361" y="138"/>
                  </a:cubicBezTo>
                  <a:cubicBezTo>
                    <a:pt x="302" y="177"/>
                    <a:pt x="247" y="176"/>
                    <a:pt x="181" y="194"/>
                  </a:cubicBezTo>
                  <a:cubicBezTo>
                    <a:pt x="128" y="209"/>
                    <a:pt x="76" y="227"/>
                    <a:pt x="22" y="241"/>
                  </a:cubicBezTo>
                  <a:close/>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0" name="Freeform 8">
              <a:extLst>
                <a:ext uri="{FF2B5EF4-FFF2-40B4-BE49-F238E27FC236}">
                  <a16:creationId xmlns:a16="http://schemas.microsoft.com/office/drawing/2014/main" id="{2994EC0F-93C2-EF49-FB4F-3A8E9574D2BC}"/>
                </a:ext>
              </a:extLst>
            </p:cNvPr>
            <p:cNvSpPr>
              <a:spLocks/>
            </p:cNvSpPr>
            <p:nvPr/>
          </p:nvSpPr>
          <p:spPr bwMode="auto">
            <a:xfrm>
              <a:off x="2577" y="2726"/>
              <a:ext cx="371" cy="504"/>
            </a:xfrm>
            <a:custGeom>
              <a:avLst/>
              <a:gdLst>
                <a:gd name="T0" fmla="*/ 102 w 371"/>
                <a:gd name="T1" fmla="*/ 504 h 504"/>
                <a:gd name="T2" fmla="*/ 0 w 371"/>
                <a:gd name="T3" fmla="*/ 416 h 504"/>
                <a:gd name="T4" fmla="*/ 36 w 371"/>
                <a:gd name="T5" fmla="*/ 319 h 504"/>
                <a:gd name="T6" fmla="*/ 51 w 371"/>
                <a:gd name="T7" fmla="*/ 283 h 504"/>
                <a:gd name="T8" fmla="*/ 108 w 371"/>
                <a:gd name="T9" fmla="*/ 154 h 504"/>
                <a:gd name="T10" fmla="*/ 138 w 371"/>
                <a:gd name="T11" fmla="*/ 87 h 504"/>
                <a:gd name="T12" fmla="*/ 159 w 371"/>
                <a:gd name="T13" fmla="*/ 36 h 504"/>
                <a:gd name="T14" fmla="*/ 185 w 371"/>
                <a:gd name="T15" fmla="*/ 10 h 504"/>
                <a:gd name="T16" fmla="*/ 226 w 371"/>
                <a:gd name="T17" fmla="*/ 41 h 504"/>
                <a:gd name="T18" fmla="*/ 370 w 371"/>
                <a:gd name="T19" fmla="*/ 82 h 504"/>
                <a:gd name="T20" fmla="*/ 349 w 371"/>
                <a:gd name="T21" fmla="*/ 154 h 504"/>
                <a:gd name="T22" fmla="*/ 318 w 371"/>
                <a:gd name="T23" fmla="*/ 236 h 504"/>
                <a:gd name="T24" fmla="*/ 231 w 371"/>
                <a:gd name="T25" fmla="*/ 344 h 504"/>
                <a:gd name="T26" fmla="*/ 205 w 371"/>
                <a:gd name="T27" fmla="*/ 385 h 504"/>
                <a:gd name="T28" fmla="*/ 102 w 371"/>
                <a:gd name="T2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1" h="504">
                  <a:moveTo>
                    <a:pt x="102" y="504"/>
                  </a:moveTo>
                  <a:cubicBezTo>
                    <a:pt x="81" y="472"/>
                    <a:pt x="37" y="425"/>
                    <a:pt x="0" y="416"/>
                  </a:cubicBezTo>
                  <a:cubicBezTo>
                    <a:pt x="6" y="360"/>
                    <a:pt x="7" y="359"/>
                    <a:pt x="36" y="319"/>
                  </a:cubicBezTo>
                  <a:cubicBezTo>
                    <a:pt x="49" y="263"/>
                    <a:pt x="31" y="329"/>
                    <a:pt x="51" y="283"/>
                  </a:cubicBezTo>
                  <a:cubicBezTo>
                    <a:pt x="74" y="230"/>
                    <a:pt x="72" y="204"/>
                    <a:pt x="108" y="154"/>
                  </a:cubicBezTo>
                  <a:cubicBezTo>
                    <a:pt x="116" y="128"/>
                    <a:pt x="124" y="110"/>
                    <a:pt x="138" y="87"/>
                  </a:cubicBezTo>
                  <a:cubicBezTo>
                    <a:pt x="151" y="45"/>
                    <a:pt x="142" y="61"/>
                    <a:pt x="159" y="36"/>
                  </a:cubicBezTo>
                  <a:cubicBezTo>
                    <a:pt x="171" y="0"/>
                    <a:pt x="159" y="2"/>
                    <a:pt x="185" y="10"/>
                  </a:cubicBezTo>
                  <a:cubicBezTo>
                    <a:pt x="214" y="40"/>
                    <a:pt x="199" y="32"/>
                    <a:pt x="226" y="41"/>
                  </a:cubicBezTo>
                  <a:cubicBezTo>
                    <a:pt x="263" y="69"/>
                    <a:pt x="324" y="76"/>
                    <a:pt x="370" y="82"/>
                  </a:cubicBezTo>
                  <a:cubicBezTo>
                    <a:pt x="367" y="113"/>
                    <a:pt x="371" y="134"/>
                    <a:pt x="349" y="154"/>
                  </a:cubicBezTo>
                  <a:cubicBezTo>
                    <a:pt x="340" y="182"/>
                    <a:pt x="341" y="215"/>
                    <a:pt x="318" y="236"/>
                  </a:cubicBezTo>
                  <a:cubicBezTo>
                    <a:pt x="303" y="283"/>
                    <a:pt x="272" y="317"/>
                    <a:pt x="231" y="344"/>
                  </a:cubicBezTo>
                  <a:cubicBezTo>
                    <a:pt x="221" y="359"/>
                    <a:pt x="218" y="373"/>
                    <a:pt x="205" y="385"/>
                  </a:cubicBezTo>
                  <a:cubicBezTo>
                    <a:pt x="188" y="441"/>
                    <a:pt x="141" y="465"/>
                    <a:pt x="102" y="504"/>
                  </a:cubicBezTo>
                  <a:close/>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156681" name="Group 9">
            <a:extLst>
              <a:ext uri="{FF2B5EF4-FFF2-40B4-BE49-F238E27FC236}">
                <a16:creationId xmlns:a16="http://schemas.microsoft.com/office/drawing/2014/main" id="{20F8A054-CDD0-8EEF-DE66-B282B5B39592}"/>
              </a:ext>
            </a:extLst>
          </p:cNvPr>
          <p:cNvGrpSpPr>
            <a:grpSpLocks/>
          </p:cNvGrpSpPr>
          <p:nvPr/>
        </p:nvGrpSpPr>
        <p:grpSpPr bwMode="auto">
          <a:xfrm>
            <a:off x="2898775" y="2865438"/>
            <a:ext cx="1889125" cy="2951162"/>
            <a:chOff x="1826" y="1805"/>
            <a:chExt cx="1190" cy="1859"/>
          </a:xfrm>
        </p:grpSpPr>
        <p:sp>
          <p:nvSpPr>
            <p:cNvPr id="156682" name="Freeform 10">
              <a:extLst>
                <a:ext uri="{FF2B5EF4-FFF2-40B4-BE49-F238E27FC236}">
                  <a16:creationId xmlns:a16="http://schemas.microsoft.com/office/drawing/2014/main" id="{0143BEE3-28DA-759E-27BF-640DA5D6DEA6}"/>
                </a:ext>
              </a:extLst>
            </p:cNvPr>
            <p:cNvSpPr>
              <a:spLocks/>
            </p:cNvSpPr>
            <p:nvPr/>
          </p:nvSpPr>
          <p:spPr bwMode="auto">
            <a:xfrm>
              <a:off x="2402" y="1805"/>
              <a:ext cx="612" cy="726"/>
            </a:xfrm>
            <a:custGeom>
              <a:avLst/>
              <a:gdLst>
                <a:gd name="T0" fmla="*/ 0 w 612"/>
                <a:gd name="T1" fmla="*/ 350 h 726"/>
                <a:gd name="T2" fmla="*/ 41 w 612"/>
                <a:gd name="T3" fmla="*/ 232 h 726"/>
                <a:gd name="T4" fmla="*/ 72 w 612"/>
                <a:gd name="T5" fmla="*/ 98 h 726"/>
                <a:gd name="T6" fmla="*/ 108 w 612"/>
                <a:gd name="T7" fmla="*/ 57 h 726"/>
                <a:gd name="T8" fmla="*/ 159 w 612"/>
                <a:gd name="T9" fmla="*/ 0 h 726"/>
                <a:gd name="T10" fmla="*/ 211 w 612"/>
                <a:gd name="T11" fmla="*/ 41 h 726"/>
                <a:gd name="T12" fmla="*/ 349 w 612"/>
                <a:gd name="T13" fmla="*/ 160 h 726"/>
                <a:gd name="T14" fmla="*/ 391 w 612"/>
                <a:gd name="T15" fmla="*/ 190 h 726"/>
                <a:gd name="T16" fmla="*/ 427 w 612"/>
                <a:gd name="T17" fmla="*/ 232 h 726"/>
                <a:gd name="T18" fmla="*/ 468 w 612"/>
                <a:gd name="T19" fmla="*/ 304 h 726"/>
                <a:gd name="T20" fmla="*/ 509 w 612"/>
                <a:gd name="T21" fmla="*/ 355 h 726"/>
                <a:gd name="T22" fmla="*/ 545 w 612"/>
                <a:gd name="T23" fmla="*/ 412 h 726"/>
                <a:gd name="T24" fmla="*/ 581 w 612"/>
                <a:gd name="T25" fmla="*/ 504 h 726"/>
                <a:gd name="T26" fmla="*/ 601 w 612"/>
                <a:gd name="T27" fmla="*/ 535 h 726"/>
                <a:gd name="T28" fmla="*/ 612 w 612"/>
                <a:gd name="T29" fmla="*/ 550 h 726"/>
                <a:gd name="T30" fmla="*/ 545 w 612"/>
                <a:gd name="T31" fmla="*/ 612 h 726"/>
                <a:gd name="T32" fmla="*/ 463 w 612"/>
                <a:gd name="T33" fmla="*/ 664 h 726"/>
                <a:gd name="T34" fmla="*/ 252 w 612"/>
                <a:gd name="T35" fmla="*/ 720 h 726"/>
                <a:gd name="T36" fmla="*/ 216 w 612"/>
                <a:gd name="T37" fmla="*/ 715 h 726"/>
                <a:gd name="T38" fmla="*/ 185 w 612"/>
                <a:gd name="T39" fmla="*/ 674 h 726"/>
                <a:gd name="T40" fmla="*/ 108 w 612"/>
                <a:gd name="T41" fmla="*/ 586 h 726"/>
                <a:gd name="T42" fmla="*/ 77 w 612"/>
                <a:gd name="T43" fmla="*/ 530 h 726"/>
                <a:gd name="T44" fmla="*/ 61 w 612"/>
                <a:gd name="T45" fmla="*/ 499 h 726"/>
                <a:gd name="T46" fmla="*/ 0 w 612"/>
                <a:gd name="T47" fmla="*/ 35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2" h="726">
                  <a:moveTo>
                    <a:pt x="0" y="350"/>
                  </a:moveTo>
                  <a:cubicBezTo>
                    <a:pt x="45" y="365"/>
                    <a:pt x="32" y="271"/>
                    <a:pt x="41" y="232"/>
                  </a:cubicBezTo>
                  <a:cubicBezTo>
                    <a:pt x="49" y="194"/>
                    <a:pt x="57" y="130"/>
                    <a:pt x="72" y="98"/>
                  </a:cubicBezTo>
                  <a:cubicBezTo>
                    <a:pt x="94" y="53"/>
                    <a:pt x="67" y="123"/>
                    <a:pt x="108" y="57"/>
                  </a:cubicBezTo>
                  <a:cubicBezTo>
                    <a:pt x="121" y="36"/>
                    <a:pt x="138" y="14"/>
                    <a:pt x="159" y="0"/>
                  </a:cubicBezTo>
                  <a:cubicBezTo>
                    <a:pt x="178" y="12"/>
                    <a:pt x="193" y="28"/>
                    <a:pt x="211" y="41"/>
                  </a:cubicBezTo>
                  <a:cubicBezTo>
                    <a:pt x="260" y="78"/>
                    <a:pt x="307" y="114"/>
                    <a:pt x="349" y="160"/>
                  </a:cubicBezTo>
                  <a:cubicBezTo>
                    <a:pt x="361" y="173"/>
                    <a:pt x="379" y="178"/>
                    <a:pt x="391" y="190"/>
                  </a:cubicBezTo>
                  <a:cubicBezTo>
                    <a:pt x="404" y="203"/>
                    <a:pt x="414" y="219"/>
                    <a:pt x="427" y="232"/>
                  </a:cubicBezTo>
                  <a:cubicBezTo>
                    <a:pt x="436" y="258"/>
                    <a:pt x="449" y="285"/>
                    <a:pt x="468" y="304"/>
                  </a:cubicBezTo>
                  <a:cubicBezTo>
                    <a:pt x="476" y="334"/>
                    <a:pt x="478" y="345"/>
                    <a:pt x="509" y="355"/>
                  </a:cubicBezTo>
                  <a:cubicBezTo>
                    <a:pt x="516" y="375"/>
                    <a:pt x="531" y="396"/>
                    <a:pt x="545" y="412"/>
                  </a:cubicBezTo>
                  <a:cubicBezTo>
                    <a:pt x="559" y="455"/>
                    <a:pt x="555" y="464"/>
                    <a:pt x="581" y="504"/>
                  </a:cubicBezTo>
                  <a:cubicBezTo>
                    <a:pt x="595" y="526"/>
                    <a:pt x="586" y="514"/>
                    <a:pt x="601" y="535"/>
                  </a:cubicBezTo>
                  <a:cubicBezTo>
                    <a:pt x="605" y="540"/>
                    <a:pt x="612" y="550"/>
                    <a:pt x="612" y="550"/>
                  </a:cubicBezTo>
                  <a:cubicBezTo>
                    <a:pt x="602" y="591"/>
                    <a:pt x="579" y="595"/>
                    <a:pt x="545" y="612"/>
                  </a:cubicBezTo>
                  <a:cubicBezTo>
                    <a:pt x="529" y="637"/>
                    <a:pt x="491" y="653"/>
                    <a:pt x="463" y="664"/>
                  </a:cubicBezTo>
                  <a:cubicBezTo>
                    <a:pt x="395" y="726"/>
                    <a:pt x="352" y="716"/>
                    <a:pt x="252" y="720"/>
                  </a:cubicBezTo>
                  <a:cubicBezTo>
                    <a:pt x="240" y="718"/>
                    <a:pt x="228" y="719"/>
                    <a:pt x="216" y="715"/>
                  </a:cubicBezTo>
                  <a:cubicBezTo>
                    <a:pt x="200" y="710"/>
                    <a:pt x="194" y="688"/>
                    <a:pt x="185" y="674"/>
                  </a:cubicBezTo>
                  <a:cubicBezTo>
                    <a:pt x="165" y="642"/>
                    <a:pt x="133" y="614"/>
                    <a:pt x="108" y="586"/>
                  </a:cubicBezTo>
                  <a:cubicBezTo>
                    <a:pt x="103" y="570"/>
                    <a:pt x="87" y="544"/>
                    <a:pt x="77" y="530"/>
                  </a:cubicBezTo>
                  <a:cubicBezTo>
                    <a:pt x="60" y="474"/>
                    <a:pt x="87" y="556"/>
                    <a:pt x="61" y="499"/>
                  </a:cubicBezTo>
                  <a:cubicBezTo>
                    <a:pt x="43" y="460"/>
                    <a:pt x="35" y="373"/>
                    <a:pt x="0" y="350"/>
                  </a:cubicBezTo>
                  <a:close/>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3" name="Freeform 11">
              <a:extLst>
                <a:ext uri="{FF2B5EF4-FFF2-40B4-BE49-F238E27FC236}">
                  <a16:creationId xmlns:a16="http://schemas.microsoft.com/office/drawing/2014/main" id="{6DA7F4BE-B4F2-6A1B-2245-92B7962AFA88}"/>
                </a:ext>
              </a:extLst>
            </p:cNvPr>
            <p:cNvSpPr>
              <a:spLocks/>
            </p:cNvSpPr>
            <p:nvPr/>
          </p:nvSpPr>
          <p:spPr bwMode="auto">
            <a:xfrm>
              <a:off x="2633" y="2427"/>
              <a:ext cx="383" cy="350"/>
            </a:xfrm>
            <a:custGeom>
              <a:avLst/>
              <a:gdLst>
                <a:gd name="T0" fmla="*/ 0 w 383"/>
                <a:gd name="T1" fmla="*/ 124 h 350"/>
                <a:gd name="T2" fmla="*/ 16 w 383"/>
                <a:gd name="T3" fmla="*/ 139 h 350"/>
                <a:gd name="T4" fmla="*/ 36 w 383"/>
                <a:gd name="T5" fmla="*/ 170 h 350"/>
                <a:gd name="T6" fmla="*/ 62 w 383"/>
                <a:gd name="T7" fmla="*/ 268 h 350"/>
                <a:gd name="T8" fmla="*/ 134 w 383"/>
                <a:gd name="T9" fmla="*/ 294 h 350"/>
                <a:gd name="T10" fmla="*/ 180 w 383"/>
                <a:gd name="T11" fmla="*/ 309 h 350"/>
                <a:gd name="T12" fmla="*/ 196 w 383"/>
                <a:gd name="T13" fmla="*/ 314 h 350"/>
                <a:gd name="T14" fmla="*/ 278 w 383"/>
                <a:gd name="T15" fmla="*/ 350 h 350"/>
                <a:gd name="T16" fmla="*/ 334 w 383"/>
                <a:gd name="T17" fmla="*/ 288 h 350"/>
                <a:gd name="T18" fmla="*/ 350 w 383"/>
                <a:gd name="T19" fmla="*/ 232 h 350"/>
                <a:gd name="T20" fmla="*/ 370 w 383"/>
                <a:gd name="T21" fmla="*/ 124 h 350"/>
                <a:gd name="T22" fmla="*/ 376 w 383"/>
                <a:gd name="T23" fmla="*/ 0 h 350"/>
                <a:gd name="T24" fmla="*/ 293 w 383"/>
                <a:gd name="T25" fmla="*/ 62 h 350"/>
                <a:gd name="T26" fmla="*/ 268 w 383"/>
                <a:gd name="T27" fmla="*/ 83 h 350"/>
                <a:gd name="T28" fmla="*/ 124 w 383"/>
                <a:gd name="T29" fmla="*/ 108 h 350"/>
                <a:gd name="T30" fmla="*/ 0 w 383"/>
                <a:gd name="T31" fmla="*/ 12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350">
                  <a:moveTo>
                    <a:pt x="0" y="124"/>
                  </a:moveTo>
                  <a:cubicBezTo>
                    <a:pt x="5" y="129"/>
                    <a:pt x="11" y="133"/>
                    <a:pt x="16" y="139"/>
                  </a:cubicBezTo>
                  <a:cubicBezTo>
                    <a:pt x="24" y="149"/>
                    <a:pt x="36" y="170"/>
                    <a:pt x="36" y="170"/>
                  </a:cubicBezTo>
                  <a:cubicBezTo>
                    <a:pt x="41" y="187"/>
                    <a:pt x="55" y="261"/>
                    <a:pt x="62" y="268"/>
                  </a:cubicBezTo>
                  <a:cubicBezTo>
                    <a:pt x="87" y="293"/>
                    <a:pt x="101" y="289"/>
                    <a:pt x="134" y="294"/>
                  </a:cubicBezTo>
                  <a:cubicBezTo>
                    <a:pt x="149" y="299"/>
                    <a:pt x="165" y="304"/>
                    <a:pt x="180" y="309"/>
                  </a:cubicBezTo>
                  <a:cubicBezTo>
                    <a:pt x="185" y="311"/>
                    <a:pt x="196" y="314"/>
                    <a:pt x="196" y="314"/>
                  </a:cubicBezTo>
                  <a:cubicBezTo>
                    <a:pt x="223" y="332"/>
                    <a:pt x="246" y="344"/>
                    <a:pt x="278" y="350"/>
                  </a:cubicBezTo>
                  <a:cubicBezTo>
                    <a:pt x="337" y="343"/>
                    <a:pt x="320" y="347"/>
                    <a:pt x="334" y="288"/>
                  </a:cubicBezTo>
                  <a:cubicBezTo>
                    <a:pt x="338" y="269"/>
                    <a:pt x="350" y="232"/>
                    <a:pt x="350" y="232"/>
                  </a:cubicBezTo>
                  <a:cubicBezTo>
                    <a:pt x="354" y="195"/>
                    <a:pt x="363" y="160"/>
                    <a:pt x="370" y="124"/>
                  </a:cubicBezTo>
                  <a:cubicBezTo>
                    <a:pt x="374" y="79"/>
                    <a:pt x="383" y="43"/>
                    <a:pt x="376" y="0"/>
                  </a:cubicBezTo>
                  <a:cubicBezTo>
                    <a:pt x="349" y="19"/>
                    <a:pt x="323" y="52"/>
                    <a:pt x="293" y="62"/>
                  </a:cubicBezTo>
                  <a:cubicBezTo>
                    <a:pt x="284" y="68"/>
                    <a:pt x="277" y="77"/>
                    <a:pt x="268" y="83"/>
                  </a:cubicBezTo>
                  <a:cubicBezTo>
                    <a:pt x="233" y="105"/>
                    <a:pt x="162" y="104"/>
                    <a:pt x="124" y="108"/>
                  </a:cubicBezTo>
                  <a:cubicBezTo>
                    <a:pt x="82" y="118"/>
                    <a:pt x="43" y="132"/>
                    <a:pt x="0" y="124"/>
                  </a:cubicBezTo>
                  <a:close/>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4" name="Freeform 12">
              <a:extLst>
                <a:ext uri="{FF2B5EF4-FFF2-40B4-BE49-F238E27FC236}">
                  <a16:creationId xmlns:a16="http://schemas.microsoft.com/office/drawing/2014/main" id="{B6A743DB-5022-67B3-6E8E-40675CE82F13}"/>
                </a:ext>
              </a:extLst>
            </p:cNvPr>
            <p:cNvSpPr>
              <a:spLocks/>
            </p:cNvSpPr>
            <p:nvPr/>
          </p:nvSpPr>
          <p:spPr bwMode="auto">
            <a:xfrm>
              <a:off x="1826" y="2875"/>
              <a:ext cx="864" cy="789"/>
            </a:xfrm>
            <a:custGeom>
              <a:avLst/>
              <a:gdLst>
                <a:gd name="T0" fmla="*/ 51 w 864"/>
                <a:gd name="T1" fmla="*/ 15 h 789"/>
                <a:gd name="T2" fmla="*/ 25 w 864"/>
                <a:gd name="T3" fmla="*/ 216 h 789"/>
                <a:gd name="T4" fmla="*/ 10 w 864"/>
                <a:gd name="T5" fmla="*/ 262 h 789"/>
                <a:gd name="T6" fmla="*/ 0 w 864"/>
                <a:gd name="T7" fmla="*/ 293 h 789"/>
                <a:gd name="T8" fmla="*/ 5 w 864"/>
                <a:gd name="T9" fmla="*/ 416 h 789"/>
                <a:gd name="T10" fmla="*/ 41 w 864"/>
                <a:gd name="T11" fmla="*/ 514 h 789"/>
                <a:gd name="T12" fmla="*/ 67 w 864"/>
                <a:gd name="T13" fmla="*/ 612 h 789"/>
                <a:gd name="T14" fmla="*/ 92 w 864"/>
                <a:gd name="T15" fmla="*/ 668 h 789"/>
                <a:gd name="T16" fmla="*/ 180 w 864"/>
                <a:gd name="T17" fmla="*/ 740 h 789"/>
                <a:gd name="T18" fmla="*/ 355 w 864"/>
                <a:gd name="T19" fmla="*/ 787 h 789"/>
                <a:gd name="T20" fmla="*/ 545 w 864"/>
                <a:gd name="T21" fmla="*/ 766 h 789"/>
                <a:gd name="T22" fmla="*/ 586 w 864"/>
                <a:gd name="T23" fmla="*/ 756 h 789"/>
                <a:gd name="T24" fmla="*/ 648 w 864"/>
                <a:gd name="T25" fmla="*/ 746 h 789"/>
                <a:gd name="T26" fmla="*/ 740 w 864"/>
                <a:gd name="T27" fmla="*/ 710 h 789"/>
                <a:gd name="T28" fmla="*/ 781 w 864"/>
                <a:gd name="T29" fmla="*/ 684 h 789"/>
                <a:gd name="T30" fmla="*/ 833 w 864"/>
                <a:gd name="T31" fmla="*/ 668 h 789"/>
                <a:gd name="T32" fmla="*/ 864 w 864"/>
                <a:gd name="T33" fmla="*/ 658 h 789"/>
                <a:gd name="T34" fmla="*/ 823 w 864"/>
                <a:gd name="T35" fmla="*/ 586 h 789"/>
                <a:gd name="T36" fmla="*/ 781 w 864"/>
                <a:gd name="T37" fmla="*/ 555 h 789"/>
                <a:gd name="T38" fmla="*/ 735 w 864"/>
                <a:gd name="T39" fmla="*/ 519 h 789"/>
                <a:gd name="T40" fmla="*/ 699 w 864"/>
                <a:gd name="T41" fmla="*/ 524 h 789"/>
                <a:gd name="T42" fmla="*/ 658 w 864"/>
                <a:gd name="T43" fmla="*/ 555 h 789"/>
                <a:gd name="T44" fmla="*/ 452 w 864"/>
                <a:gd name="T45" fmla="*/ 596 h 789"/>
                <a:gd name="T46" fmla="*/ 334 w 864"/>
                <a:gd name="T47" fmla="*/ 617 h 789"/>
                <a:gd name="T48" fmla="*/ 236 w 864"/>
                <a:gd name="T49" fmla="*/ 566 h 789"/>
                <a:gd name="T50" fmla="*/ 195 w 864"/>
                <a:gd name="T51" fmla="*/ 257 h 789"/>
                <a:gd name="T52" fmla="*/ 164 w 864"/>
                <a:gd name="T53" fmla="*/ 67 h 789"/>
                <a:gd name="T54" fmla="*/ 133 w 864"/>
                <a:gd name="T55" fmla="*/ 10 h 789"/>
                <a:gd name="T56" fmla="*/ 103 w 864"/>
                <a:gd name="T57" fmla="*/ 0 h 789"/>
                <a:gd name="T58" fmla="*/ 56 w 864"/>
                <a:gd name="T59" fmla="*/ 10 h 789"/>
                <a:gd name="T60" fmla="*/ 46 w 864"/>
                <a:gd name="T61" fmla="*/ 26 h 789"/>
                <a:gd name="T62" fmla="*/ 51 w 864"/>
                <a:gd name="T63" fmla="*/ 1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4" h="789">
                  <a:moveTo>
                    <a:pt x="51" y="15"/>
                  </a:moveTo>
                  <a:cubicBezTo>
                    <a:pt x="71" y="80"/>
                    <a:pt x="44" y="153"/>
                    <a:pt x="25" y="216"/>
                  </a:cubicBezTo>
                  <a:cubicBezTo>
                    <a:pt x="13" y="254"/>
                    <a:pt x="18" y="236"/>
                    <a:pt x="10" y="262"/>
                  </a:cubicBezTo>
                  <a:cubicBezTo>
                    <a:pt x="7" y="272"/>
                    <a:pt x="0" y="293"/>
                    <a:pt x="0" y="293"/>
                  </a:cubicBezTo>
                  <a:cubicBezTo>
                    <a:pt x="2" y="334"/>
                    <a:pt x="1" y="375"/>
                    <a:pt x="5" y="416"/>
                  </a:cubicBezTo>
                  <a:cubicBezTo>
                    <a:pt x="8" y="450"/>
                    <a:pt x="34" y="480"/>
                    <a:pt x="41" y="514"/>
                  </a:cubicBezTo>
                  <a:cubicBezTo>
                    <a:pt x="47" y="547"/>
                    <a:pt x="51" y="582"/>
                    <a:pt x="67" y="612"/>
                  </a:cubicBezTo>
                  <a:cubicBezTo>
                    <a:pt x="72" y="633"/>
                    <a:pt x="80" y="650"/>
                    <a:pt x="92" y="668"/>
                  </a:cubicBezTo>
                  <a:cubicBezTo>
                    <a:pt x="105" y="711"/>
                    <a:pt x="142" y="725"/>
                    <a:pt x="180" y="740"/>
                  </a:cubicBezTo>
                  <a:cubicBezTo>
                    <a:pt x="237" y="763"/>
                    <a:pt x="295" y="775"/>
                    <a:pt x="355" y="787"/>
                  </a:cubicBezTo>
                  <a:cubicBezTo>
                    <a:pt x="443" y="784"/>
                    <a:pt x="475" y="789"/>
                    <a:pt x="545" y="766"/>
                  </a:cubicBezTo>
                  <a:cubicBezTo>
                    <a:pt x="567" y="759"/>
                    <a:pt x="557" y="761"/>
                    <a:pt x="586" y="756"/>
                  </a:cubicBezTo>
                  <a:cubicBezTo>
                    <a:pt x="607" y="752"/>
                    <a:pt x="648" y="746"/>
                    <a:pt x="648" y="746"/>
                  </a:cubicBezTo>
                  <a:cubicBezTo>
                    <a:pt x="680" y="733"/>
                    <a:pt x="708" y="726"/>
                    <a:pt x="740" y="710"/>
                  </a:cubicBezTo>
                  <a:cubicBezTo>
                    <a:pt x="754" y="703"/>
                    <a:pt x="766" y="690"/>
                    <a:pt x="781" y="684"/>
                  </a:cubicBezTo>
                  <a:cubicBezTo>
                    <a:pt x="794" y="679"/>
                    <a:pt x="819" y="672"/>
                    <a:pt x="833" y="668"/>
                  </a:cubicBezTo>
                  <a:cubicBezTo>
                    <a:pt x="843" y="665"/>
                    <a:pt x="864" y="658"/>
                    <a:pt x="864" y="658"/>
                  </a:cubicBezTo>
                  <a:cubicBezTo>
                    <a:pt x="858" y="608"/>
                    <a:pt x="858" y="613"/>
                    <a:pt x="823" y="586"/>
                  </a:cubicBezTo>
                  <a:cubicBezTo>
                    <a:pt x="809" y="575"/>
                    <a:pt x="781" y="555"/>
                    <a:pt x="781" y="555"/>
                  </a:cubicBezTo>
                  <a:cubicBezTo>
                    <a:pt x="767" y="534"/>
                    <a:pt x="760" y="525"/>
                    <a:pt x="735" y="519"/>
                  </a:cubicBezTo>
                  <a:cubicBezTo>
                    <a:pt x="723" y="521"/>
                    <a:pt x="710" y="520"/>
                    <a:pt x="699" y="524"/>
                  </a:cubicBezTo>
                  <a:cubicBezTo>
                    <a:pt x="684" y="529"/>
                    <a:pt x="676" y="549"/>
                    <a:pt x="658" y="555"/>
                  </a:cubicBezTo>
                  <a:cubicBezTo>
                    <a:pt x="624" y="593"/>
                    <a:pt x="496" y="591"/>
                    <a:pt x="452" y="596"/>
                  </a:cubicBezTo>
                  <a:cubicBezTo>
                    <a:pt x="400" y="612"/>
                    <a:pt x="395" y="612"/>
                    <a:pt x="334" y="617"/>
                  </a:cubicBezTo>
                  <a:cubicBezTo>
                    <a:pt x="311" y="583"/>
                    <a:pt x="271" y="583"/>
                    <a:pt x="236" y="566"/>
                  </a:cubicBezTo>
                  <a:cubicBezTo>
                    <a:pt x="229" y="461"/>
                    <a:pt x="219" y="359"/>
                    <a:pt x="195" y="257"/>
                  </a:cubicBezTo>
                  <a:cubicBezTo>
                    <a:pt x="191" y="154"/>
                    <a:pt x="210" y="130"/>
                    <a:pt x="164" y="67"/>
                  </a:cubicBezTo>
                  <a:cubicBezTo>
                    <a:pt x="159" y="52"/>
                    <a:pt x="149" y="18"/>
                    <a:pt x="133" y="10"/>
                  </a:cubicBezTo>
                  <a:cubicBezTo>
                    <a:pt x="124" y="5"/>
                    <a:pt x="103" y="0"/>
                    <a:pt x="103" y="0"/>
                  </a:cubicBezTo>
                  <a:cubicBezTo>
                    <a:pt x="87" y="3"/>
                    <a:pt x="68" y="0"/>
                    <a:pt x="56" y="10"/>
                  </a:cubicBezTo>
                  <a:cubicBezTo>
                    <a:pt x="51" y="14"/>
                    <a:pt x="50" y="22"/>
                    <a:pt x="46" y="26"/>
                  </a:cubicBezTo>
                  <a:cubicBezTo>
                    <a:pt x="43" y="29"/>
                    <a:pt x="49" y="19"/>
                    <a:pt x="51" y="15"/>
                  </a:cubicBezTo>
                  <a:close/>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5" name="Freeform 13">
              <a:extLst>
                <a:ext uri="{FF2B5EF4-FFF2-40B4-BE49-F238E27FC236}">
                  <a16:creationId xmlns:a16="http://schemas.microsoft.com/office/drawing/2014/main" id="{B604D6E5-DE6D-04F1-612F-87669B447173}"/>
                </a:ext>
              </a:extLst>
            </p:cNvPr>
            <p:cNvSpPr>
              <a:spLocks/>
            </p:cNvSpPr>
            <p:nvPr/>
          </p:nvSpPr>
          <p:spPr bwMode="auto">
            <a:xfrm>
              <a:off x="1867" y="3086"/>
              <a:ext cx="139" cy="46"/>
            </a:xfrm>
            <a:custGeom>
              <a:avLst/>
              <a:gdLst>
                <a:gd name="T0" fmla="*/ 0 w 139"/>
                <a:gd name="T1" fmla="*/ 15 h 46"/>
                <a:gd name="T2" fmla="*/ 103 w 139"/>
                <a:gd name="T3" fmla="*/ 31 h 46"/>
                <a:gd name="T4" fmla="*/ 128 w 139"/>
                <a:gd name="T5" fmla="*/ 10 h 46"/>
                <a:gd name="T6" fmla="*/ 139 w 139"/>
                <a:gd name="T7" fmla="*/ 0 h 46"/>
              </a:gdLst>
              <a:ahLst/>
              <a:cxnLst>
                <a:cxn ang="0">
                  <a:pos x="T0" y="T1"/>
                </a:cxn>
                <a:cxn ang="0">
                  <a:pos x="T2" y="T3"/>
                </a:cxn>
                <a:cxn ang="0">
                  <a:pos x="T4" y="T5"/>
                </a:cxn>
                <a:cxn ang="0">
                  <a:pos x="T6" y="T7"/>
                </a:cxn>
              </a:cxnLst>
              <a:rect l="0" t="0" r="r" b="b"/>
              <a:pathLst>
                <a:path w="139" h="46">
                  <a:moveTo>
                    <a:pt x="0" y="15"/>
                  </a:moveTo>
                  <a:cubicBezTo>
                    <a:pt x="46" y="46"/>
                    <a:pt x="10" y="37"/>
                    <a:pt x="103" y="31"/>
                  </a:cubicBezTo>
                  <a:cubicBezTo>
                    <a:pt x="122" y="10"/>
                    <a:pt x="103" y="29"/>
                    <a:pt x="128" y="10"/>
                  </a:cubicBezTo>
                  <a:cubicBezTo>
                    <a:pt x="132" y="7"/>
                    <a:pt x="139" y="0"/>
                    <a:pt x="139" y="0"/>
                  </a:cubicBez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6" name="Freeform 14">
              <a:extLst>
                <a:ext uri="{FF2B5EF4-FFF2-40B4-BE49-F238E27FC236}">
                  <a16:creationId xmlns:a16="http://schemas.microsoft.com/office/drawing/2014/main" id="{D8F8DC53-A3FC-E4C6-2385-280EECEE5292}"/>
                </a:ext>
              </a:extLst>
            </p:cNvPr>
            <p:cNvSpPr>
              <a:spLocks/>
            </p:cNvSpPr>
            <p:nvPr/>
          </p:nvSpPr>
          <p:spPr bwMode="auto">
            <a:xfrm>
              <a:off x="2036" y="3091"/>
              <a:ext cx="123" cy="208"/>
            </a:xfrm>
            <a:custGeom>
              <a:avLst/>
              <a:gdLst>
                <a:gd name="T0" fmla="*/ 26 w 123"/>
                <a:gd name="T1" fmla="*/ 87 h 208"/>
                <a:gd name="T2" fmla="*/ 47 w 123"/>
                <a:gd name="T3" fmla="*/ 0 h 208"/>
                <a:gd name="T4" fmla="*/ 83 w 123"/>
                <a:gd name="T5" fmla="*/ 31 h 208"/>
                <a:gd name="T6" fmla="*/ 114 w 123"/>
                <a:gd name="T7" fmla="*/ 113 h 208"/>
                <a:gd name="T8" fmla="*/ 62 w 123"/>
                <a:gd name="T9" fmla="*/ 206 h 208"/>
                <a:gd name="T10" fmla="*/ 37 w 123"/>
                <a:gd name="T11" fmla="*/ 113 h 208"/>
                <a:gd name="T12" fmla="*/ 26 w 123"/>
                <a:gd name="T13" fmla="*/ 87 h 208"/>
              </a:gdLst>
              <a:ahLst/>
              <a:cxnLst>
                <a:cxn ang="0">
                  <a:pos x="T0" y="T1"/>
                </a:cxn>
                <a:cxn ang="0">
                  <a:pos x="T2" y="T3"/>
                </a:cxn>
                <a:cxn ang="0">
                  <a:pos x="T4" y="T5"/>
                </a:cxn>
                <a:cxn ang="0">
                  <a:pos x="T6" y="T7"/>
                </a:cxn>
                <a:cxn ang="0">
                  <a:pos x="T8" y="T9"/>
                </a:cxn>
                <a:cxn ang="0">
                  <a:pos x="T10" y="T11"/>
                </a:cxn>
                <a:cxn ang="0">
                  <a:pos x="T12" y="T13"/>
                </a:cxn>
              </a:cxnLst>
              <a:rect l="0" t="0" r="r" b="b"/>
              <a:pathLst>
                <a:path w="123" h="208">
                  <a:moveTo>
                    <a:pt x="26" y="87"/>
                  </a:moveTo>
                  <a:cubicBezTo>
                    <a:pt x="20" y="51"/>
                    <a:pt x="0" y="11"/>
                    <a:pt x="47" y="0"/>
                  </a:cubicBezTo>
                  <a:cubicBezTo>
                    <a:pt x="61" y="9"/>
                    <a:pt x="72" y="18"/>
                    <a:pt x="83" y="31"/>
                  </a:cubicBezTo>
                  <a:cubicBezTo>
                    <a:pt x="92" y="59"/>
                    <a:pt x="107" y="83"/>
                    <a:pt x="114" y="113"/>
                  </a:cubicBezTo>
                  <a:cubicBezTo>
                    <a:pt x="108" y="199"/>
                    <a:pt x="123" y="183"/>
                    <a:pt x="62" y="206"/>
                  </a:cubicBezTo>
                  <a:cubicBezTo>
                    <a:pt x="13" y="191"/>
                    <a:pt x="47" y="208"/>
                    <a:pt x="37" y="113"/>
                  </a:cubicBezTo>
                  <a:cubicBezTo>
                    <a:pt x="36" y="104"/>
                    <a:pt x="26" y="78"/>
                    <a:pt x="26" y="87"/>
                  </a:cubicBezTo>
                  <a:close/>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7" name="Freeform 15">
              <a:extLst>
                <a:ext uri="{FF2B5EF4-FFF2-40B4-BE49-F238E27FC236}">
                  <a16:creationId xmlns:a16="http://schemas.microsoft.com/office/drawing/2014/main" id="{23E3AC82-8058-2A0A-BB0F-3F1419BE1039}"/>
                </a:ext>
              </a:extLst>
            </p:cNvPr>
            <p:cNvSpPr>
              <a:spLocks/>
            </p:cNvSpPr>
            <p:nvPr/>
          </p:nvSpPr>
          <p:spPr bwMode="auto">
            <a:xfrm>
              <a:off x="2505" y="2966"/>
              <a:ext cx="130" cy="151"/>
            </a:xfrm>
            <a:custGeom>
              <a:avLst/>
              <a:gdLst>
                <a:gd name="T0" fmla="*/ 0 w 130"/>
                <a:gd name="T1" fmla="*/ 68 h 151"/>
                <a:gd name="T2" fmla="*/ 66 w 130"/>
                <a:gd name="T3" fmla="*/ 7 h 151"/>
                <a:gd name="T4" fmla="*/ 108 w 130"/>
                <a:gd name="T5" fmla="*/ 12 h 151"/>
                <a:gd name="T6" fmla="*/ 87 w 130"/>
                <a:gd name="T7" fmla="*/ 79 h 151"/>
                <a:gd name="T8" fmla="*/ 66 w 130"/>
                <a:gd name="T9" fmla="*/ 109 h 151"/>
                <a:gd name="T10" fmla="*/ 46 w 130"/>
                <a:gd name="T11" fmla="*/ 151 h 151"/>
                <a:gd name="T12" fmla="*/ 0 w 130"/>
                <a:gd name="T13" fmla="*/ 68 h 151"/>
              </a:gdLst>
              <a:ahLst/>
              <a:cxnLst>
                <a:cxn ang="0">
                  <a:pos x="T0" y="T1"/>
                </a:cxn>
                <a:cxn ang="0">
                  <a:pos x="T2" y="T3"/>
                </a:cxn>
                <a:cxn ang="0">
                  <a:pos x="T4" y="T5"/>
                </a:cxn>
                <a:cxn ang="0">
                  <a:pos x="T6" y="T7"/>
                </a:cxn>
                <a:cxn ang="0">
                  <a:pos x="T8" y="T9"/>
                </a:cxn>
                <a:cxn ang="0">
                  <a:pos x="T10" y="T11"/>
                </a:cxn>
                <a:cxn ang="0">
                  <a:pos x="T12" y="T13"/>
                </a:cxn>
              </a:cxnLst>
              <a:rect l="0" t="0" r="r" b="b"/>
              <a:pathLst>
                <a:path w="130" h="151">
                  <a:moveTo>
                    <a:pt x="0" y="68"/>
                  </a:moveTo>
                  <a:cubicBezTo>
                    <a:pt x="16" y="44"/>
                    <a:pt x="38" y="14"/>
                    <a:pt x="66" y="7"/>
                  </a:cubicBezTo>
                  <a:cubicBezTo>
                    <a:pt x="80" y="9"/>
                    <a:pt x="100" y="0"/>
                    <a:pt x="108" y="12"/>
                  </a:cubicBezTo>
                  <a:cubicBezTo>
                    <a:pt x="130" y="46"/>
                    <a:pt x="101" y="61"/>
                    <a:pt x="87" y="79"/>
                  </a:cubicBezTo>
                  <a:cubicBezTo>
                    <a:pt x="79" y="89"/>
                    <a:pt x="66" y="109"/>
                    <a:pt x="66" y="109"/>
                  </a:cubicBezTo>
                  <a:cubicBezTo>
                    <a:pt x="54" y="145"/>
                    <a:pt x="63" y="132"/>
                    <a:pt x="46" y="151"/>
                  </a:cubicBezTo>
                  <a:cubicBezTo>
                    <a:pt x="17" y="140"/>
                    <a:pt x="0" y="98"/>
                    <a:pt x="0" y="68"/>
                  </a:cubicBezTo>
                  <a:close/>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8" name="Freeform 16">
              <a:extLst>
                <a:ext uri="{FF2B5EF4-FFF2-40B4-BE49-F238E27FC236}">
                  <a16:creationId xmlns:a16="http://schemas.microsoft.com/office/drawing/2014/main" id="{E0D070F3-CA54-551A-934A-56D190EE2FD5}"/>
                </a:ext>
              </a:extLst>
            </p:cNvPr>
            <p:cNvSpPr>
              <a:spLocks/>
            </p:cNvSpPr>
            <p:nvPr/>
          </p:nvSpPr>
          <p:spPr bwMode="auto">
            <a:xfrm>
              <a:off x="2227" y="3168"/>
              <a:ext cx="231" cy="167"/>
            </a:xfrm>
            <a:custGeom>
              <a:avLst/>
              <a:gdLst>
                <a:gd name="T0" fmla="*/ 231 w 231"/>
                <a:gd name="T1" fmla="*/ 77 h 167"/>
                <a:gd name="T2" fmla="*/ 200 w 231"/>
                <a:gd name="T3" fmla="*/ 36 h 167"/>
                <a:gd name="T4" fmla="*/ 170 w 231"/>
                <a:gd name="T5" fmla="*/ 0 h 167"/>
                <a:gd name="T6" fmla="*/ 123 w 231"/>
                <a:gd name="T7" fmla="*/ 26 h 167"/>
                <a:gd name="T8" fmla="*/ 62 w 231"/>
                <a:gd name="T9" fmla="*/ 57 h 167"/>
                <a:gd name="T10" fmla="*/ 36 w 231"/>
                <a:gd name="T11" fmla="*/ 72 h 167"/>
                <a:gd name="T12" fmla="*/ 0 w 231"/>
                <a:gd name="T13" fmla="*/ 113 h 167"/>
                <a:gd name="T14" fmla="*/ 62 w 231"/>
                <a:gd name="T15" fmla="*/ 149 h 167"/>
                <a:gd name="T16" fmla="*/ 77 w 231"/>
                <a:gd name="T17" fmla="*/ 139 h 167"/>
                <a:gd name="T18" fmla="*/ 87 w 231"/>
                <a:gd name="T19" fmla="*/ 123 h 167"/>
                <a:gd name="T20" fmla="*/ 134 w 231"/>
                <a:gd name="T21" fmla="*/ 108 h 167"/>
                <a:gd name="T22" fmla="*/ 164 w 231"/>
                <a:gd name="T23" fmla="*/ 98 h 167"/>
                <a:gd name="T24" fmla="*/ 180 w 231"/>
                <a:gd name="T25" fmla="*/ 93 h 167"/>
                <a:gd name="T26" fmla="*/ 231 w 231"/>
                <a:gd name="T27" fmla="*/ 7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167">
                  <a:moveTo>
                    <a:pt x="231" y="77"/>
                  </a:moveTo>
                  <a:cubicBezTo>
                    <a:pt x="208" y="42"/>
                    <a:pt x="220" y="54"/>
                    <a:pt x="200" y="36"/>
                  </a:cubicBezTo>
                  <a:cubicBezTo>
                    <a:pt x="194" y="17"/>
                    <a:pt x="187" y="11"/>
                    <a:pt x="170" y="0"/>
                  </a:cubicBezTo>
                  <a:cubicBezTo>
                    <a:pt x="154" y="10"/>
                    <a:pt x="141" y="20"/>
                    <a:pt x="123" y="26"/>
                  </a:cubicBezTo>
                  <a:cubicBezTo>
                    <a:pt x="104" y="38"/>
                    <a:pt x="83" y="49"/>
                    <a:pt x="62" y="57"/>
                  </a:cubicBezTo>
                  <a:cubicBezTo>
                    <a:pt x="25" y="90"/>
                    <a:pt x="79" y="44"/>
                    <a:pt x="36" y="72"/>
                  </a:cubicBezTo>
                  <a:cubicBezTo>
                    <a:pt x="21" y="82"/>
                    <a:pt x="10" y="99"/>
                    <a:pt x="0" y="113"/>
                  </a:cubicBezTo>
                  <a:cubicBezTo>
                    <a:pt x="8" y="167"/>
                    <a:pt x="11" y="157"/>
                    <a:pt x="62" y="149"/>
                  </a:cubicBezTo>
                  <a:cubicBezTo>
                    <a:pt x="67" y="146"/>
                    <a:pt x="73" y="143"/>
                    <a:pt x="77" y="139"/>
                  </a:cubicBezTo>
                  <a:cubicBezTo>
                    <a:pt x="81" y="134"/>
                    <a:pt x="82" y="126"/>
                    <a:pt x="87" y="123"/>
                  </a:cubicBezTo>
                  <a:cubicBezTo>
                    <a:pt x="89" y="122"/>
                    <a:pt x="125" y="111"/>
                    <a:pt x="134" y="108"/>
                  </a:cubicBezTo>
                  <a:cubicBezTo>
                    <a:pt x="144" y="105"/>
                    <a:pt x="154" y="101"/>
                    <a:pt x="164" y="98"/>
                  </a:cubicBezTo>
                  <a:cubicBezTo>
                    <a:pt x="169" y="96"/>
                    <a:pt x="180" y="93"/>
                    <a:pt x="180" y="93"/>
                  </a:cubicBezTo>
                  <a:cubicBezTo>
                    <a:pt x="193" y="83"/>
                    <a:pt x="216" y="62"/>
                    <a:pt x="231" y="77"/>
                  </a:cubicBezTo>
                  <a:close/>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89" name="Freeform 17">
              <a:extLst>
                <a:ext uri="{FF2B5EF4-FFF2-40B4-BE49-F238E27FC236}">
                  <a16:creationId xmlns:a16="http://schemas.microsoft.com/office/drawing/2014/main" id="{068DCFF1-F005-6E4B-E99E-7B196BA6DC3C}"/>
                </a:ext>
              </a:extLst>
            </p:cNvPr>
            <p:cNvSpPr>
              <a:spLocks/>
            </p:cNvSpPr>
            <p:nvPr/>
          </p:nvSpPr>
          <p:spPr bwMode="auto">
            <a:xfrm>
              <a:off x="1923" y="3441"/>
              <a:ext cx="129" cy="116"/>
            </a:xfrm>
            <a:custGeom>
              <a:avLst/>
              <a:gdLst>
                <a:gd name="T0" fmla="*/ 0 w 129"/>
                <a:gd name="T1" fmla="*/ 97 h 116"/>
                <a:gd name="T2" fmla="*/ 26 w 129"/>
                <a:gd name="T3" fmla="*/ 113 h 116"/>
                <a:gd name="T4" fmla="*/ 52 w 129"/>
                <a:gd name="T5" fmla="*/ 82 h 116"/>
                <a:gd name="T6" fmla="*/ 98 w 129"/>
                <a:gd name="T7" fmla="*/ 30 h 116"/>
                <a:gd name="T8" fmla="*/ 129 w 129"/>
                <a:gd name="T9" fmla="*/ 0 h 116"/>
              </a:gdLst>
              <a:ahLst/>
              <a:cxnLst>
                <a:cxn ang="0">
                  <a:pos x="T0" y="T1"/>
                </a:cxn>
                <a:cxn ang="0">
                  <a:pos x="T2" y="T3"/>
                </a:cxn>
                <a:cxn ang="0">
                  <a:pos x="T4" y="T5"/>
                </a:cxn>
                <a:cxn ang="0">
                  <a:pos x="T6" y="T7"/>
                </a:cxn>
                <a:cxn ang="0">
                  <a:pos x="T8" y="T9"/>
                </a:cxn>
              </a:cxnLst>
              <a:rect l="0" t="0" r="r" b="b"/>
              <a:pathLst>
                <a:path w="129" h="116">
                  <a:moveTo>
                    <a:pt x="0" y="97"/>
                  </a:moveTo>
                  <a:cubicBezTo>
                    <a:pt x="5" y="102"/>
                    <a:pt x="16" y="116"/>
                    <a:pt x="26" y="113"/>
                  </a:cubicBezTo>
                  <a:cubicBezTo>
                    <a:pt x="37" y="109"/>
                    <a:pt x="45" y="90"/>
                    <a:pt x="52" y="82"/>
                  </a:cubicBezTo>
                  <a:cubicBezTo>
                    <a:pt x="66" y="65"/>
                    <a:pt x="82" y="46"/>
                    <a:pt x="98" y="30"/>
                  </a:cubicBezTo>
                  <a:cubicBezTo>
                    <a:pt x="104" y="24"/>
                    <a:pt x="129" y="9"/>
                    <a:pt x="129" y="0"/>
                  </a:cubicBez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6690" name="Freeform 18">
              <a:extLst>
                <a:ext uri="{FF2B5EF4-FFF2-40B4-BE49-F238E27FC236}">
                  <a16:creationId xmlns:a16="http://schemas.microsoft.com/office/drawing/2014/main" id="{E4EBCD15-68CE-19D5-B0C2-533499D363C1}"/>
                </a:ext>
              </a:extLst>
            </p:cNvPr>
            <p:cNvSpPr>
              <a:spLocks/>
            </p:cNvSpPr>
            <p:nvPr/>
          </p:nvSpPr>
          <p:spPr bwMode="auto">
            <a:xfrm>
              <a:off x="2165" y="3518"/>
              <a:ext cx="26" cy="133"/>
            </a:xfrm>
            <a:custGeom>
              <a:avLst/>
              <a:gdLst>
                <a:gd name="T0" fmla="*/ 0 w 26"/>
                <a:gd name="T1" fmla="*/ 0 h 133"/>
                <a:gd name="T2" fmla="*/ 26 w 26"/>
                <a:gd name="T3" fmla="*/ 133 h 133"/>
              </a:gdLst>
              <a:ahLst/>
              <a:cxnLst>
                <a:cxn ang="0">
                  <a:pos x="T0" y="T1"/>
                </a:cxn>
                <a:cxn ang="0">
                  <a:pos x="T2" y="T3"/>
                </a:cxn>
              </a:cxnLst>
              <a:rect l="0" t="0" r="r" b="b"/>
              <a:pathLst>
                <a:path w="26" h="133">
                  <a:moveTo>
                    <a:pt x="0" y="0"/>
                  </a:moveTo>
                  <a:cubicBezTo>
                    <a:pt x="14" y="44"/>
                    <a:pt x="6" y="92"/>
                    <a:pt x="26" y="133"/>
                  </a:cubicBez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56691" name="Text Box 19">
            <a:extLst>
              <a:ext uri="{FF2B5EF4-FFF2-40B4-BE49-F238E27FC236}">
                <a16:creationId xmlns:a16="http://schemas.microsoft.com/office/drawing/2014/main" id="{0082DF18-D6A4-53C3-7756-538AF6258C2B}"/>
              </a:ext>
            </a:extLst>
          </p:cNvPr>
          <p:cNvSpPr txBox="1">
            <a:spLocks noChangeArrowheads="1"/>
          </p:cNvSpPr>
          <p:nvPr/>
        </p:nvSpPr>
        <p:spPr bwMode="auto">
          <a:xfrm>
            <a:off x="152400" y="304800"/>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800" b="1">
                <a:cs typeface="Arial" panose="020B0604020202020204" pitchFamily="34" charset="0"/>
              </a:rPr>
              <a:t> Substance blanche = voies de conduction</a:t>
            </a:r>
          </a:p>
        </p:txBody>
      </p:sp>
      <p:sp>
        <p:nvSpPr>
          <p:cNvPr id="156692" name="Text Box 20">
            <a:extLst>
              <a:ext uri="{FF2B5EF4-FFF2-40B4-BE49-F238E27FC236}">
                <a16:creationId xmlns:a16="http://schemas.microsoft.com/office/drawing/2014/main" id="{083E5B2F-FBE2-EA01-1360-50DA12911EB6}"/>
              </a:ext>
            </a:extLst>
          </p:cNvPr>
          <p:cNvSpPr txBox="1">
            <a:spLocks noChangeArrowheads="1"/>
          </p:cNvSpPr>
          <p:nvPr/>
        </p:nvSpPr>
        <p:spPr bwMode="auto">
          <a:xfrm>
            <a:off x="1828800" y="1143000"/>
            <a:ext cx="571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FF0000"/>
                </a:solidFill>
                <a:cs typeface="Arial" panose="020B0604020202020204" pitchFamily="34" charset="0"/>
              </a:rPr>
              <a:t>Voies afférentes (sensibilité)</a:t>
            </a:r>
          </a:p>
        </p:txBody>
      </p:sp>
      <p:sp>
        <p:nvSpPr>
          <p:cNvPr id="156693" name="Text Box 21">
            <a:extLst>
              <a:ext uri="{FF2B5EF4-FFF2-40B4-BE49-F238E27FC236}">
                <a16:creationId xmlns:a16="http://schemas.microsoft.com/office/drawing/2014/main" id="{6CE65B43-F2F9-26FF-C9F3-4B6FA40109FB}"/>
              </a:ext>
            </a:extLst>
          </p:cNvPr>
          <p:cNvSpPr txBox="1">
            <a:spLocks noChangeArrowheads="1"/>
          </p:cNvSpPr>
          <p:nvPr/>
        </p:nvSpPr>
        <p:spPr bwMode="auto">
          <a:xfrm>
            <a:off x="0" y="6019800"/>
            <a:ext cx="518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Voies efférentes (motricité)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500"/>
                                        <p:tgtEl>
                                          <p:spTgt spid="156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Effect transition="in" filter="dissolve">
                                      <p:cBhvr>
                                        <p:cTn id="12" dur="500"/>
                                        <p:tgtEl>
                                          <p:spTgt spid="156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6692"/>
                                        </p:tgtEl>
                                        <p:attrNameLst>
                                          <p:attrName>style.visibility</p:attrName>
                                        </p:attrNameLst>
                                      </p:cBhvr>
                                      <p:to>
                                        <p:strVal val="visible"/>
                                      </p:to>
                                    </p:set>
                                    <p:animEffect transition="in" filter="dissolve">
                                      <p:cBhvr>
                                        <p:cTn id="17" dur="500"/>
                                        <p:tgtEl>
                                          <p:spTgt spid="156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6681"/>
                                        </p:tgtEl>
                                        <p:attrNameLst>
                                          <p:attrName>style.visibility</p:attrName>
                                        </p:attrNameLst>
                                      </p:cBhvr>
                                      <p:to>
                                        <p:strVal val="visible"/>
                                      </p:to>
                                    </p:set>
                                    <p:animEffect transition="in" filter="dissolve">
                                      <p:cBhvr>
                                        <p:cTn id="22" dur="500"/>
                                        <p:tgtEl>
                                          <p:spTgt spid="1566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6693"/>
                                        </p:tgtEl>
                                        <p:attrNameLst>
                                          <p:attrName>style.visibility</p:attrName>
                                        </p:attrNameLst>
                                      </p:cBhvr>
                                      <p:to>
                                        <p:strVal val="visible"/>
                                      </p:to>
                                    </p:set>
                                    <p:animEffect transition="in" filter="dissolve">
                                      <p:cBhvr>
                                        <p:cTn id="27" dur="500"/>
                                        <p:tgtEl>
                                          <p:spTgt spid="156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92" grpId="0" autoUpdateAnimBg="0"/>
      <p:bldP spid="156693"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a:extLst>
              <a:ext uri="{FF2B5EF4-FFF2-40B4-BE49-F238E27FC236}">
                <a16:creationId xmlns:a16="http://schemas.microsoft.com/office/drawing/2014/main" id="{C6540AE5-1A26-ACF8-D219-A1EB1A5DA392}"/>
              </a:ext>
            </a:extLst>
          </p:cNvPr>
          <p:cNvSpPr txBox="1">
            <a:spLocks noChangeArrowheads="1"/>
          </p:cNvSpPr>
          <p:nvPr/>
        </p:nvSpPr>
        <p:spPr bwMode="auto">
          <a:xfrm>
            <a:off x="228600" y="3048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800" b="1">
                <a:cs typeface="Arial" panose="020B0604020202020204" pitchFamily="34" charset="0"/>
              </a:rPr>
              <a:t> Les 2 aspects de la métamérie :</a:t>
            </a:r>
          </a:p>
        </p:txBody>
      </p:sp>
      <p:sp>
        <p:nvSpPr>
          <p:cNvPr id="159747" name="Text Box 3">
            <a:extLst>
              <a:ext uri="{FF2B5EF4-FFF2-40B4-BE49-F238E27FC236}">
                <a16:creationId xmlns:a16="http://schemas.microsoft.com/office/drawing/2014/main" id="{4206FF1F-9110-6DF9-FC17-913113264B05}"/>
              </a:ext>
            </a:extLst>
          </p:cNvPr>
          <p:cNvSpPr txBox="1">
            <a:spLocks noChangeArrowheads="1"/>
          </p:cNvSpPr>
          <p:nvPr/>
        </p:nvSpPr>
        <p:spPr bwMode="auto">
          <a:xfrm>
            <a:off x="762000" y="548640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cs typeface="Arial" panose="020B0604020202020204" pitchFamily="34" charset="0"/>
              </a:rPr>
              <a:t>ME</a:t>
            </a:r>
          </a:p>
        </p:txBody>
      </p:sp>
      <p:grpSp>
        <p:nvGrpSpPr>
          <p:cNvPr id="159748" name="Group 4">
            <a:extLst>
              <a:ext uri="{FF2B5EF4-FFF2-40B4-BE49-F238E27FC236}">
                <a16:creationId xmlns:a16="http://schemas.microsoft.com/office/drawing/2014/main" id="{69A86C30-543F-607A-70F8-397B68766CD6}"/>
              </a:ext>
            </a:extLst>
          </p:cNvPr>
          <p:cNvGrpSpPr>
            <a:grpSpLocks/>
          </p:cNvGrpSpPr>
          <p:nvPr/>
        </p:nvGrpSpPr>
        <p:grpSpPr bwMode="auto">
          <a:xfrm>
            <a:off x="777875" y="4572000"/>
            <a:ext cx="6537325" cy="1143000"/>
            <a:chOff x="490" y="2880"/>
            <a:chExt cx="4118" cy="720"/>
          </a:xfrm>
        </p:grpSpPr>
        <p:sp>
          <p:nvSpPr>
            <p:cNvPr id="159749" name="Line 5">
              <a:extLst>
                <a:ext uri="{FF2B5EF4-FFF2-40B4-BE49-F238E27FC236}">
                  <a16:creationId xmlns:a16="http://schemas.microsoft.com/office/drawing/2014/main" id="{5497E8E8-0C37-E2CB-DED3-602EFD6937FE}"/>
                </a:ext>
              </a:extLst>
            </p:cNvPr>
            <p:cNvSpPr>
              <a:spLocks noChangeShapeType="1"/>
            </p:cNvSpPr>
            <p:nvPr/>
          </p:nvSpPr>
          <p:spPr bwMode="auto">
            <a:xfrm>
              <a:off x="1488" y="3600"/>
              <a:ext cx="177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0" name="Line 6">
              <a:extLst>
                <a:ext uri="{FF2B5EF4-FFF2-40B4-BE49-F238E27FC236}">
                  <a16:creationId xmlns:a16="http://schemas.microsoft.com/office/drawing/2014/main" id="{E430AE59-072A-ED2B-05F7-33C3A36178DF}"/>
                </a:ext>
              </a:extLst>
            </p:cNvPr>
            <p:cNvSpPr>
              <a:spLocks noChangeShapeType="1"/>
            </p:cNvSpPr>
            <p:nvPr/>
          </p:nvSpPr>
          <p:spPr bwMode="auto">
            <a:xfrm flipV="1">
              <a:off x="3254" y="3312"/>
              <a:ext cx="528" cy="28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1" name="Line 7">
              <a:extLst>
                <a:ext uri="{FF2B5EF4-FFF2-40B4-BE49-F238E27FC236}">
                  <a16:creationId xmlns:a16="http://schemas.microsoft.com/office/drawing/2014/main" id="{6AEF39D9-34D2-26E2-8756-45B11483B549}"/>
                </a:ext>
              </a:extLst>
            </p:cNvPr>
            <p:cNvSpPr>
              <a:spLocks noChangeShapeType="1"/>
            </p:cNvSpPr>
            <p:nvPr/>
          </p:nvSpPr>
          <p:spPr bwMode="auto">
            <a:xfrm flipH="1" flipV="1">
              <a:off x="960" y="3312"/>
              <a:ext cx="528" cy="28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2" name="Line 8">
              <a:extLst>
                <a:ext uri="{FF2B5EF4-FFF2-40B4-BE49-F238E27FC236}">
                  <a16:creationId xmlns:a16="http://schemas.microsoft.com/office/drawing/2014/main" id="{93C891B1-486E-7CFF-2CBA-3AF2F53E2F95}"/>
                </a:ext>
              </a:extLst>
            </p:cNvPr>
            <p:cNvSpPr>
              <a:spLocks noChangeShapeType="1"/>
            </p:cNvSpPr>
            <p:nvPr/>
          </p:nvSpPr>
          <p:spPr bwMode="auto">
            <a:xfrm>
              <a:off x="490" y="3312"/>
              <a:ext cx="480" cy="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3" name="Oval 9">
              <a:extLst>
                <a:ext uri="{FF2B5EF4-FFF2-40B4-BE49-F238E27FC236}">
                  <a16:creationId xmlns:a16="http://schemas.microsoft.com/office/drawing/2014/main" id="{7557C4DF-920F-1926-0141-C2A2E36E2D0F}"/>
                </a:ext>
              </a:extLst>
            </p:cNvPr>
            <p:cNvSpPr>
              <a:spLocks noChangeArrowheads="1"/>
            </p:cNvSpPr>
            <p:nvPr/>
          </p:nvSpPr>
          <p:spPr bwMode="auto">
            <a:xfrm>
              <a:off x="3408" y="2880"/>
              <a:ext cx="1200" cy="576"/>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grpSp>
        <p:nvGrpSpPr>
          <p:cNvPr id="159754" name="Group 10">
            <a:extLst>
              <a:ext uri="{FF2B5EF4-FFF2-40B4-BE49-F238E27FC236}">
                <a16:creationId xmlns:a16="http://schemas.microsoft.com/office/drawing/2014/main" id="{9D352A38-053D-192D-F430-750F435B6C58}"/>
              </a:ext>
            </a:extLst>
          </p:cNvPr>
          <p:cNvGrpSpPr>
            <a:grpSpLocks/>
          </p:cNvGrpSpPr>
          <p:nvPr/>
        </p:nvGrpSpPr>
        <p:grpSpPr bwMode="auto">
          <a:xfrm>
            <a:off x="777875" y="5715000"/>
            <a:ext cx="6537325" cy="914400"/>
            <a:chOff x="490" y="3600"/>
            <a:chExt cx="4118" cy="576"/>
          </a:xfrm>
        </p:grpSpPr>
        <p:sp>
          <p:nvSpPr>
            <p:cNvPr id="159755" name="Line 11">
              <a:extLst>
                <a:ext uri="{FF2B5EF4-FFF2-40B4-BE49-F238E27FC236}">
                  <a16:creationId xmlns:a16="http://schemas.microsoft.com/office/drawing/2014/main" id="{901523C4-A862-1E29-4224-B71D3CDA94F7}"/>
                </a:ext>
              </a:extLst>
            </p:cNvPr>
            <p:cNvSpPr>
              <a:spLocks noChangeShapeType="1"/>
            </p:cNvSpPr>
            <p:nvPr/>
          </p:nvSpPr>
          <p:spPr bwMode="auto">
            <a:xfrm>
              <a:off x="1488" y="3648"/>
              <a:ext cx="1776"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6" name="Line 12">
              <a:extLst>
                <a:ext uri="{FF2B5EF4-FFF2-40B4-BE49-F238E27FC236}">
                  <a16:creationId xmlns:a16="http://schemas.microsoft.com/office/drawing/2014/main" id="{FC27444D-D7C3-3DA9-6642-70A3F4C4B47F}"/>
                </a:ext>
              </a:extLst>
            </p:cNvPr>
            <p:cNvSpPr>
              <a:spLocks noChangeShapeType="1"/>
            </p:cNvSpPr>
            <p:nvPr/>
          </p:nvSpPr>
          <p:spPr bwMode="auto">
            <a:xfrm>
              <a:off x="3254" y="3643"/>
              <a:ext cx="528" cy="288"/>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7" name="Line 13">
              <a:extLst>
                <a:ext uri="{FF2B5EF4-FFF2-40B4-BE49-F238E27FC236}">
                  <a16:creationId xmlns:a16="http://schemas.microsoft.com/office/drawing/2014/main" id="{1173CB74-18CE-B7EC-1875-0A7E5D0E08E9}"/>
                </a:ext>
              </a:extLst>
            </p:cNvPr>
            <p:cNvSpPr>
              <a:spLocks noChangeShapeType="1"/>
            </p:cNvSpPr>
            <p:nvPr/>
          </p:nvSpPr>
          <p:spPr bwMode="auto">
            <a:xfrm flipV="1">
              <a:off x="965" y="3648"/>
              <a:ext cx="528" cy="288"/>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8" name="Line 14">
              <a:extLst>
                <a:ext uri="{FF2B5EF4-FFF2-40B4-BE49-F238E27FC236}">
                  <a16:creationId xmlns:a16="http://schemas.microsoft.com/office/drawing/2014/main" id="{310F8016-9BA5-8725-5379-8D9652A4D494}"/>
                </a:ext>
              </a:extLst>
            </p:cNvPr>
            <p:cNvSpPr>
              <a:spLocks noChangeShapeType="1"/>
            </p:cNvSpPr>
            <p:nvPr/>
          </p:nvSpPr>
          <p:spPr bwMode="auto">
            <a:xfrm>
              <a:off x="490" y="3936"/>
              <a:ext cx="480" cy="0"/>
            </a:xfrm>
            <a:prstGeom prst="line">
              <a:avLst/>
            </a:prstGeom>
            <a:noFill/>
            <a:ln w="571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59759" name="Oval 15">
              <a:extLst>
                <a:ext uri="{FF2B5EF4-FFF2-40B4-BE49-F238E27FC236}">
                  <a16:creationId xmlns:a16="http://schemas.microsoft.com/office/drawing/2014/main" id="{923B3409-98C5-CEEC-B660-AEF41B3CE79D}"/>
                </a:ext>
              </a:extLst>
            </p:cNvPr>
            <p:cNvSpPr>
              <a:spLocks noChangeArrowheads="1"/>
            </p:cNvSpPr>
            <p:nvPr/>
          </p:nvSpPr>
          <p:spPr bwMode="auto">
            <a:xfrm>
              <a:off x="3408" y="3600"/>
              <a:ext cx="1200" cy="576"/>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sp>
        <p:nvSpPr>
          <p:cNvPr id="159760" name="Text Box 16">
            <a:extLst>
              <a:ext uri="{FF2B5EF4-FFF2-40B4-BE49-F238E27FC236}">
                <a16:creationId xmlns:a16="http://schemas.microsoft.com/office/drawing/2014/main" id="{05E4FAA2-CF78-9A2E-4422-635D4B3A4BA2}"/>
              </a:ext>
            </a:extLst>
          </p:cNvPr>
          <p:cNvSpPr txBox="1">
            <a:spLocks noChangeArrowheads="1"/>
          </p:cNvSpPr>
          <p:nvPr/>
        </p:nvSpPr>
        <p:spPr bwMode="auto">
          <a:xfrm>
            <a:off x="7239000" y="4648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0000"/>
                </a:solidFill>
                <a:cs typeface="Arial" panose="020B0604020202020204" pitchFamily="34" charset="0"/>
              </a:rPr>
              <a:t>Dermatome</a:t>
            </a:r>
          </a:p>
        </p:txBody>
      </p:sp>
      <p:sp>
        <p:nvSpPr>
          <p:cNvPr id="159761" name="Text Box 17">
            <a:extLst>
              <a:ext uri="{FF2B5EF4-FFF2-40B4-BE49-F238E27FC236}">
                <a16:creationId xmlns:a16="http://schemas.microsoft.com/office/drawing/2014/main" id="{7D5998EB-14AF-AB1B-42D4-B81F227438D5}"/>
              </a:ext>
            </a:extLst>
          </p:cNvPr>
          <p:cNvSpPr txBox="1">
            <a:spLocks noChangeArrowheads="1"/>
          </p:cNvSpPr>
          <p:nvPr/>
        </p:nvSpPr>
        <p:spPr bwMode="auto">
          <a:xfrm>
            <a:off x="7315200" y="5943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0000FF"/>
                </a:solidFill>
                <a:cs typeface="Arial" panose="020B0604020202020204" pitchFamily="34" charset="0"/>
              </a:rPr>
              <a:t>Myotome</a:t>
            </a:r>
          </a:p>
        </p:txBody>
      </p:sp>
      <p:grpSp>
        <p:nvGrpSpPr>
          <p:cNvPr id="159762" name="Group 18">
            <a:extLst>
              <a:ext uri="{FF2B5EF4-FFF2-40B4-BE49-F238E27FC236}">
                <a16:creationId xmlns:a16="http://schemas.microsoft.com/office/drawing/2014/main" id="{68BB0410-0BBC-2FE4-CDBD-B66A007EE977}"/>
              </a:ext>
            </a:extLst>
          </p:cNvPr>
          <p:cNvGrpSpPr>
            <a:grpSpLocks/>
          </p:cNvGrpSpPr>
          <p:nvPr/>
        </p:nvGrpSpPr>
        <p:grpSpPr bwMode="auto">
          <a:xfrm>
            <a:off x="2133600" y="4724400"/>
            <a:ext cx="3124200" cy="1219200"/>
            <a:chOff x="1344" y="2976"/>
            <a:chExt cx="1968" cy="768"/>
          </a:xfrm>
        </p:grpSpPr>
        <p:grpSp>
          <p:nvGrpSpPr>
            <p:cNvPr id="159763" name="Group 19">
              <a:extLst>
                <a:ext uri="{FF2B5EF4-FFF2-40B4-BE49-F238E27FC236}">
                  <a16:creationId xmlns:a16="http://schemas.microsoft.com/office/drawing/2014/main" id="{BFC057CC-93AA-5635-5E7A-3EAE06D0AAF2}"/>
                </a:ext>
              </a:extLst>
            </p:cNvPr>
            <p:cNvGrpSpPr>
              <a:grpSpLocks/>
            </p:cNvGrpSpPr>
            <p:nvPr/>
          </p:nvGrpSpPr>
          <p:grpSpPr bwMode="auto">
            <a:xfrm>
              <a:off x="1344" y="2976"/>
              <a:ext cx="1968" cy="768"/>
              <a:chOff x="1344" y="2976"/>
              <a:chExt cx="1968" cy="768"/>
            </a:xfrm>
          </p:grpSpPr>
          <p:sp>
            <p:nvSpPr>
              <p:cNvPr id="159764" name="Oval 20">
                <a:extLst>
                  <a:ext uri="{FF2B5EF4-FFF2-40B4-BE49-F238E27FC236}">
                    <a16:creationId xmlns:a16="http://schemas.microsoft.com/office/drawing/2014/main" id="{C23B3005-BBF4-96A8-9D9C-BBEEE8424316}"/>
                  </a:ext>
                </a:extLst>
              </p:cNvPr>
              <p:cNvSpPr>
                <a:spLocks noChangeArrowheads="1"/>
              </p:cNvSpPr>
              <p:nvPr/>
            </p:nvSpPr>
            <p:spPr bwMode="auto">
              <a:xfrm>
                <a:off x="1728" y="3504"/>
                <a:ext cx="144" cy="240"/>
              </a:xfrm>
              <a:prstGeom prst="ellipse">
                <a:avLst/>
              </a:prstGeom>
              <a:noFill/>
              <a:ln w="3810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59765" name="Text Box 21">
                <a:extLst>
                  <a:ext uri="{FF2B5EF4-FFF2-40B4-BE49-F238E27FC236}">
                    <a16:creationId xmlns:a16="http://schemas.microsoft.com/office/drawing/2014/main" id="{29A0F81F-7140-FEE3-0DB4-5EC3823F5F5E}"/>
                  </a:ext>
                </a:extLst>
              </p:cNvPr>
              <p:cNvSpPr txBox="1">
                <a:spLocks noChangeArrowheads="1"/>
              </p:cNvSpPr>
              <p:nvPr/>
            </p:nvSpPr>
            <p:spPr bwMode="auto">
              <a:xfrm>
                <a:off x="1344" y="2976"/>
                <a:ext cx="19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cs typeface="Arial" panose="020B0604020202020204" pitchFamily="34" charset="0"/>
                  </a:rPr>
                  <a:t>Racine rachidienne</a:t>
                </a:r>
              </a:p>
            </p:txBody>
          </p:sp>
        </p:grpSp>
        <p:sp>
          <p:nvSpPr>
            <p:cNvPr id="159766" name="Line 22">
              <a:extLst>
                <a:ext uri="{FF2B5EF4-FFF2-40B4-BE49-F238E27FC236}">
                  <a16:creationId xmlns:a16="http://schemas.microsoft.com/office/drawing/2014/main" id="{E2F19F17-4092-6A8E-E2B8-5279A1718DE8}"/>
                </a:ext>
              </a:extLst>
            </p:cNvPr>
            <p:cNvSpPr>
              <a:spLocks noChangeShapeType="1"/>
            </p:cNvSpPr>
            <p:nvPr/>
          </p:nvSpPr>
          <p:spPr bwMode="auto">
            <a:xfrm flipH="1">
              <a:off x="1824" y="3264"/>
              <a:ext cx="432" cy="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159767" name="Group 23">
            <a:extLst>
              <a:ext uri="{FF2B5EF4-FFF2-40B4-BE49-F238E27FC236}">
                <a16:creationId xmlns:a16="http://schemas.microsoft.com/office/drawing/2014/main" id="{3B2FCDDE-888D-BBD5-B9B7-2ED9D5D0A57D}"/>
              </a:ext>
            </a:extLst>
          </p:cNvPr>
          <p:cNvGrpSpPr>
            <a:grpSpLocks/>
          </p:cNvGrpSpPr>
          <p:nvPr/>
        </p:nvGrpSpPr>
        <p:grpSpPr bwMode="auto">
          <a:xfrm>
            <a:off x="152400" y="1524000"/>
            <a:ext cx="8534400" cy="946150"/>
            <a:chOff x="96" y="960"/>
            <a:chExt cx="5376" cy="596"/>
          </a:xfrm>
        </p:grpSpPr>
        <p:sp>
          <p:nvSpPr>
            <p:cNvPr id="159768" name="Text Box 24">
              <a:extLst>
                <a:ext uri="{FF2B5EF4-FFF2-40B4-BE49-F238E27FC236}">
                  <a16:creationId xmlns:a16="http://schemas.microsoft.com/office/drawing/2014/main" id="{A4326937-E237-EE04-26BE-EC16F5B0C13D}"/>
                </a:ext>
              </a:extLst>
            </p:cNvPr>
            <p:cNvSpPr txBox="1">
              <a:spLocks noChangeArrowheads="1"/>
            </p:cNvSpPr>
            <p:nvPr/>
          </p:nvSpPr>
          <p:spPr bwMode="auto">
            <a:xfrm>
              <a:off x="96" y="960"/>
              <a:ext cx="220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rgbClr val="FF0000"/>
                  </a:solidFill>
                  <a:cs typeface="Arial" panose="020B0604020202020204" pitchFamily="34" charset="0"/>
                </a:rPr>
                <a:t>racine rachidienne</a:t>
              </a:r>
              <a:r>
                <a:rPr lang="fr-FR" altLang="fr-FR" sz="2800" b="1">
                  <a:solidFill>
                    <a:srgbClr val="0000FF"/>
                  </a:solidFill>
                  <a:cs typeface="Arial" panose="020B0604020202020204" pitchFamily="34" charset="0"/>
                </a:rPr>
                <a:t> </a:t>
              </a:r>
              <a:r>
                <a:rPr lang="fr-FR" altLang="fr-FR" sz="2800" b="1">
                  <a:solidFill>
                    <a:srgbClr val="FF0000"/>
                  </a:solidFill>
                  <a:cs typeface="Arial" panose="020B0604020202020204" pitchFamily="34" charset="0"/>
                </a:rPr>
                <a:t>(branche sensitive)</a:t>
              </a:r>
            </a:p>
          </p:txBody>
        </p:sp>
        <p:sp>
          <p:nvSpPr>
            <p:cNvPr id="159769" name="Rectangle 25">
              <a:extLst>
                <a:ext uri="{FF2B5EF4-FFF2-40B4-BE49-F238E27FC236}">
                  <a16:creationId xmlns:a16="http://schemas.microsoft.com/office/drawing/2014/main" id="{078E86F7-6975-A2D2-D5D8-3CBC7AF6BB97}"/>
                </a:ext>
              </a:extLst>
            </p:cNvPr>
            <p:cNvSpPr>
              <a:spLocks noChangeArrowheads="1"/>
            </p:cNvSpPr>
            <p:nvPr/>
          </p:nvSpPr>
          <p:spPr bwMode="auto">
            <a:xfrm>
              <a:off x="3648" y="1099"/>
              <a:ext cx="182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fr-FR" altLang="fr-FR" sz="2800" b="1">
                  <a:solidFill>
                    <a:srgbClr val="FF0000"/>
                  </a:solidFill>
                  <a:cs typeface="Arial" panose="020B0604020202020204" pitchFamily="34" charset="0"/>
                </a:rPr>
                <a:t>territoire cutané</a:t>
              </a:r>
            </a:p>
          </p:txBody>
        </p:sp>
        <p:sp>
          <p:nvSpPr>
            <p:cNvPr id="159770" name="Line 26">
              <a:extLst>
                <a:ext uri="{FF2B5EF4-FFF2-40B4-BE49-F238E27FC236}">
                  <a16:creationId xmlns:a16="http://schemas.microsoft.com/office/drawing/2014/main" id="{8DF64221-EF81-E00E-7AAA-90856B4D05C2}"/>
                </a:ext>
              </a:extLst>
            </p:cNvPr>
            <p:cNvSpPr>
              <a:spLocks noChangeShapeType="1"/>
            </p:cNvSpPr>
            <p:nvPr/>
          </p:nvSpPr>
          <p:spPr bwMode="auto">
            <a:xfrm>
              <a:off x="2256" y="1296"/>
              <a:ext cx="1344"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grpSp>
        <p:nvGrpSpPr>
          <p:cNvPr id="159771" name="Group 27">
            <a:extLst>
              <a:ext uri="{FF2B5EF4-FFF2-40B4-BE49-F238E27FC236}">
                <a16:creationId xmlns:a16="http://schemas.microsoft.com/office/drawing/2014/main" id="{0583F231-D92A-57B0-5C9E-063AEEE2F756}"/>
              </a:ext>
            </a:extLst>
          </p:cNvPr>
          <p:cNvGrpSpPr>
            <a:grpSpLocks/>
          </p:cNvGrpSpPr>
          <p:nvPr/>
        </p:nvGrpSpPr>
        <p:grpSpPr bwMode="auto">
          <a:xfrm>
            <a:off x="152400" y="3321050"/>
            <a:ext cx="8915400" cy="946150"/>
            <a:chOff x="96" y="2092"/>
            <a:chExt cx="5616" cy="596"/>
          </a:xfrm>
        </p:grpSpPr>
        <p:sp>
          <p:nvSpPr>
            <p:cNvPr id="159772" name="Text Box 28">
              <a:extLst>
                <a:ext uri="{FF2B5EF4-FFF2-40B4-BE49-F238E27FC236}">
                  <a16:creationId xmlns:a16="http://schemas.microsoft.com/office/drawing/2014/main" id="{F9B994A1-CC63-0DBB-42C5-336C1E5C991E}"/>
                </a:ext>
              </a:extLst>
            </p:cNvPr>
            <p:cNvSpPr txBox="1">
              <a:spLocks noChangeArrowheads="1"/>
            </p:cNvSpPr>
            <p:nvPr/>
          </p:nvSpPr>
          <p:spPr bwMode="auto">
            <a:xfrm>
              <a:off x="96" y="2092"/>
              <a:ext cx="220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rgbClr val="0000FF"/>
                  </a:solidFill>
                  <a:cs typeface="Arial" panose="020B0604020202020204" pitchFamily="34" charset="0"/>
                </a:rPr>
                <a:t>racine rachidienne (branche motrice)</a:t>
              </a:r>
            </a:p>
          </p:txBody>
        </p:sp>
        <p:sp>
          <p:nvSpPr>
            <p:cNvPr id="159773" name="Rectangle 29">
              <a:extLst>
                <a:ext uri="{FF2B5EF4-FFF2-40B4-BE49-F238E27FC236}">
                  <a16:creationId xmlns:a16="http://schemas.microsoft.com/office/drawing/2014/main" id="{C6390E99-4616-BAB8-3B86-BAA49AF6987E}"/>
                </a:ext>
              </a:extLst>
            </p:cNvPr>
            <p:cNvSpPr>
              <a:spLocks noChangeArrowheads="1"/>
            </p:cNvSpPr>
            <p:nvPr/>
          </p:nvSpPr>
          <p:spPr bwMode="auto">
            <a:xfrm>
              <a:off x="3312" y="2236"/>
              <a:ext cx="24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rgbClr val="0000FF"/>
                  </a:solidFill>
                  <a:cs typeface="Arial" panose="020B0604020202020204" pitchFamily="34" charset="0"/>
                </a:rPr>
                <a:t>territoire musculaire</a:t>
              </a:r>
            </a:p>
          </p:txBody>
        </p:sp>
        <p:sp>
          <p:nvSpPr>
            <p:cNvPr id="159774" name="Line 30">
              <a:extLst>
                <a:ext uri="{FF2B5EF4-FFF2-40B4-BE49-F238E27FC236}">
                  <a16:creationId xmlns:a16="http://schemas.microsoft.com/office/drawing/2014/main" id="{3355D774-1C2A-E577-02F5-29C12E366697}"/>
                </a:ext>
              </a:extLst>
            </p:cNvPr>
            <p:cNvSpPr>
              <a:spLocks noChangeShapeType="1"/>
            </p:cNvSpPr>
            <p:nvPr/>
          </p:nvSpPr>
          <p:spPr bwMode="auto">
            <a:xfrm>
              <a:off x="2256" y="2400"/>
              <a:ext cx="1056"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9767"/>
                                        </p:tgtEl>
                                        <p:attrNameLst>
                                          <p:attrName>style.visibility</p:attrName>
                                        </p:attrNameLst>
                                      </p:cBhvr>
                                      <p:to>
                                        <p:strVal val="visible"/>
                                      </p:to>
                                    </p:set>
                                    <p:animEffect transition="in" filter="dissolve">
                                      <p:cBhvr>
                                        <p:cTn id="7" dur="500"/>
                                        <p:tgtEl>
                                          <p:spTgt spid="1597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9771"/>
                                        </p:tgtEl>
                                        <p:attrNameLst>
                                          <p:attrName>style.visibility</p:attrName>
                                        </p:attrNameLst>
                                      </p:cBhvr>
                                      <p:to>
                                        <p:strVal val="visible"/>
                                      </p:to>
                                    </p:set>
                                    <p:animEffect transition="in" filter="dissolve">
                                      <p:cBhvr>
                                        <p:cTn id="12" dur="500"/>
                                        <p:tgtEl>
                                          <p:spTgt spid="1597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59748"/>
                                        </p:tgtEl>
                                        <p:attrNameLst>
                                          <p:attrName>style.visibility</p:attrName>
                                        </p:attrNameLst>
                                      </p:cBhvr>
                                      <p:to>
                                        <p:strVal val="visible"/>
                                      </p:to>
                                    </p:set>
                                    <p:animEffect transition="in" filter="randombar(horizontal)">
                                      <p:cBhvr>
                                        <p:cTn id="17" dur="500"/>
                                        <p:tgtEl>
                                          <p:spTgt spid="1597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9754"/>
                                        </p:tgtEl>
                                        <p:attrNameLst>
                                          <p:attrName>style.visibility</p:attrName>
                                        </p:attrNameLst>
                                      </p:cBhvr>
                                      <p:to>
                                        <p:strVal val="visible"/>
                                      </p:to>
                                    </p:set>
                                    <p:animEffect transition="in" filter="dissolve">
                                      <p:cBhvr>
                                        <p:cTn id="22" dur="500"/>
                                        <p:tgtEl>
                                          <p:spTgt spid="159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9747"/>
                                        </p:tgtEl>
                                        <p:attrNameLst>
                                          <p:attrName>style.visibility</p:attrName>
                                        </p:attrNameLst>
                                      </p:cBhvr>
                                      <p:to>
                                        <p:strVal val="visible"/>
                                      </p:to>
                                    </p:set>
                                    <p:animEffect transition="in" filter="dissolve">
                                      <p:cBhvr>
                                        <p:cTn id="27" dur="500"/>
                                        <p:tgtEl>
                                          <p:spTgt spid="1597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59762"/>
                                        </p:tgtEl>
                                        <p:attrNameLst>
                                          <p:attrName>style.visibility</p:attrName>
                                        </p:attrNameLst>
                                      </p:cBhvr>
                                      <p:to>
                                        <p:strVal val="visible"/>
                                      </p:to>
                                    </p:set>
                                    <p:animEffect transition="in" filter="dissolve">
                                      <p:cBhvr>
                                        <p:cTn id="32" dur="500"/>
                                        <p:tgtEl>
                                          <p:spTgt spid="1597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9760"/>
                                        </p:tgtEl>
                                        <p:attrNameLst>
                                          <p:attrName>style.visibility</p:attrName>
                                        </p:attrNameLst>
                                      </p:cBhvr>
                                      <p:to>
                                        <p:strVal val="visible"/>
                                      </p:to>
                                    </p:set>
                                    <p:animEffect transition="in" filter="dissolve">
                                      <p:cBhvr>
                                        <p:cTn id="37" dur="500"/>
                                        <p:tgtEl>
                                          <p:spTgt spid="15976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59761"/>
                                        </p:tgtEl>
                                        <p:attrNameLst>
                                          <p:attrName>style.visibility</p:attrName>
                                        </p:attrNameLst>
                                      </p:cBhvr>
                                      <p:to>
                                        <p:strVal val="visible"/>
                                      </p:to>
                                    </p:set>
                                    <p:animEffect transition="in" filter="dissolve">
                                      <p:cBhvr>
                                        <p:cTn id="42" dur="500"/>
                                        <p:tgtEl>
                                          <p:spTgt spid="159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utoUpdateAnimBg="0"/>
      <p:bldP spid="159760" grpId="0" autoUpdateAnimBg="0"/>
      <p:bldP spid="159761"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a:extLst>
              <a:ext uri="{FF2B5EF4-FFF2-40B4-BE49-F238E27FC236}">
                <a16:creationId xmlns:a16="http://schemas.microsoft.com/office/drawing/2014/main" id="{853C020F-824E-0C57-BE20-AD24CCA41B17}"/>
              </a:ext>
            </a:extLst>
          </p:cNvPr>
          <p:cNvSpPr txBox="1">
            <a:spLocks noChangeArrowheads="1"/>
          </p:cNvSpPr>
          <p:nvPr/>
        </p:nvSpPr>
        <p:spPr bwMode="auto">
          <a:xfrm>
            <a:off x="152400" y="228600"/>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fr-FR" altLang="fr-FR" sz="2800" b="1">
                <a:cs typeface="Arial" panose="020B0604020202020204" pitchFamily="34" charset="0"/>
              </a:rPr>
              <a:t> Fonction de la moelle épinière</a:t>
            </a:r>
          </a:p>
        </p:txBody>
      </p:sp>
      <p:sp>
        <p:nvSpPr>
          <p:cNvPr id="162819" name="Text Box 3">
            <a:extLst>
              <a:ext uri="{FF2B5EF4-FFF2-40B4-BE49-F238E27FC236}">
                <a16:creationId xmlns:a16="http://schemas.microsoft.com/office/drawing/2014/main" id="{8B527970-0A14-1FC6-54D8-C53E6B1DA983}"/>
              </a:ext>
            </a:extLst>
          </p:cNvPr>
          <p:cNvSpPr txBox="1">
            <a:spLocks noChangeArrowheads="1"/>
          </p:cNvSpPr>
          <p:nvPr/>
        </p:nvSpPr>
        <p:spPr bwMode="auto">
          <a:xfrm>
            <a:off x="0" y="10668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Le réflexe est une réponse à une stimulation.</a:t>
            </a:r>
          </a:p>
        </p:txBody>
      </p:sp>
      <p:sp>
        <p:nvSpPr>
          <p:cNvPr id="162820" name="Text Box 4">
            <a:extLst>
              <a:ext uri="{FF2B5EF4-FFF2-40B4-BE49-F238E27FC236}">
                <a16:creationId xmlns:a16="http://schemas.microsoft.com/office/drawing/2014/main" id="{742E9DEA-570B-8985-C52F-49ACB46037AD}"/>
              </a:ext>
            </a:extLst>
          </p:cNvPr>
          <p:cNvSpPr txBox="1">
            <a:spLocks noChangeArrowheads="1"/>
          </p:cNvSpPr>
          <p:nvPr/>
        </p:nvSpPr>
        <p:spPr bwMode="auto">
          <a:xfrm>
            <a:off x="0" y="1981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2 origines possibles :</a:t>
            </a:r>
          </a:p>
        </p:txBody>
      </p:sp>
      <p:grpSp>
        <p:nvGrpSpPr>
          <p:cNvPr id="162821" name="Group 5">
            <a:extLst>
              <a:ext uri="{FF2B5EF4-FFF2-40B4-BE49-F238E27FC236}">
                <a16:creationId xmlns:a16="http://schemas.microsoft.com/office/drawing/2014/main" id="{D127747D-3EED-A1DE-3688-0E1BE2AAE53D}"/>
              </a:ext>
            </a:extLst>
          </p:cNvPr>
          <p:cNvGrpSpPr>
            <a:grpSpLocks/>
          </p:cNvGrpSpPr>
          <p:nvPr/>
        </p:nvGrpSpPr>
        <p:grpSpPr bwMode="auto">
          <a:xfrm>
            <a:off x="1905000" y="2514600"/>
            <a:ext cx="5257800" cy="914400"/>
            <a:chOff x="1200" y="1584"/>
            <a:chExt cx="3312" cy="576"/>
          </a:xfrm>
        </p:grpSpPr>
        <p:sp>
          <p:nvSpPr>
            <p:cNvPr id="162822" name="Line 6">
              <a:extLst>
                <a:ext uri="{FF2B5EF4-FFF2-40B4-BE49-F238E27FC236}">
                  <a16:creationId xmlns:a16="http://schemas.microsoft.com/office/drawing/2014/main" id="{633E33C9-7B83-CA84-0FBD-4871E0F69AD0}"/>
                </a:ext>
              </a:extLst>
            </p:cNvPr>
            <p:cNvSpPr>
              <a:spLocks noChangeShapeType="1"/>
            </p:cNvSpPr>
            <p:nvPr/>
          </p:nvSpPr>
          <p:spPr bwMode="auto">
            <a:xfrm flipH="1">
              <a:off x="1200" y="1584"/>
              <a:ext cx="1680" cy="57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62823" name="Line 7">
              <a:extLst>
                <a:ext uri="{FF2B5EF4-FFF2-40B4-BE49-F238E27FC236}">
                  <a16:creationId xmlns:a16="http://schemas.microsoft.com/office/drawing/2014/main" id="{57D54722-A3E2-3BAB-F82B-D12BFEB53FF7}"/>
                </a:ext>
              </a:extLst>
            </p:cNvPr>
            <p:cNvSpPr>
              <a:spLocks noChangeShapeType="1"/>
            </p:cNvSpPr>
            <p:nvPr/>
          </p:nvSpPr>
          <p:spPr bwMode="auto">
            <a:xfrm>
              <a:off x="2832" y="1584"/>
              <a:ext cx="1680" cy="57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62824" name="Text Box 8">
            <a:extLst>
              <a:ext uri="{FF2B5EF4-FFF2-40B4-BE49-F238E27FC236}">
                <a16:creationId xmlns:a16="http://schemas.microsoft.com/office/drawing/2014/main" id="{AC229F45-69E5-FFCD-3C3B-CBCE5A46A098}"/>
              </a:ext>
            </a:extLst>
          </p:cNvPr>
          <p:cNvSpPr txBox="1">
            <a:spLocks noChangeArrowheads="1"/>
          </p:cNvSpPr>
          <p:nvPr/>
        </p:nvSpPr>
        <p:spPr bwMode="auto">
          <a:xfrm>
            <a:off x="914400" y="36576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Externe</a:t>
            </a:r>
          </a:p>
        </p:txBody>
      </p:sp>
      <p:sp>
        <p:nvSpPr>
          <p:cNvPr id="162825" name="Text Box 9">
            <a:extLst>
              <a:ext uri="{FF2B5EF4-FFF2-40B4-BE49-F238E27FC236}">
                <a16:creationId xmlns:a16="http://schemas.microsoft.com/office/drawing/2014/main" id="{CEF314FD-3354-8BAB-ADB0-D4E6DAD11EB4}"/>
              </a:ext>
            </a:extLst>
          </p:cNvPr>
          <p:cNvSpPr txBox="1">
            <a:spLocks noChangeArrowheads="1"/>
          </p:cNvSpPr>
          <p:nvPr/>
        </p:nvSpPr>
        <p:spPr bwMode="auto">
          <a:xfrm>
            <a:off x="6553200" y="3657600"/>
            <a:ext cx="182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Interne</a:t>
            </a:r>
          </a:p>
        </p:txBody>
      </p:sp>
      <p:grpSp>
        <p:nvGrpSpPr>
          <p:cNvPr id="162826" name="Group 10">
            <a:extLst>
              <a:ext uri="{FF2B5EF4-FFF2-40B4-BE49-F238E27FC236}">
                <a16:creationId xmlns:a16="http://schemas.microsoft.com/office/drawing/2014/main" id="{D10160B7-6743-9345-9E5A-726887B2985D}"/>
              </a:ext>
            </a:extLst>
          </p:cNvPr>
          <p:cNvGrpSpPr>
            <a:grpSpLocks/>
          </p:cNvGrpSpPr>
          <p:nvPr/>
        </p:nvGrpSpPr>
        <p:grpSpPr bwMode="auto">
          <a:xfrm>
            <a:off x="533400" y="4191000"/>
            <a:ext cx="2514600" cy="2393950"/>
            <a:chOff x="336" y="2640"/>
            <a:chExt cx="1584" cy="1508"/>
          </a:xfrm>
        </p:grpSpPr>
        <p:sp>
          <p:nvSpPr>
            <p:cNvPr id="162827" name="AutoShape 11">
              <a:extLst>
                <a:ext uri="{FF2B5EF4-FFF2-40B4-BE49-F238E27FC236}">
                  <a16:creationId xmlns:a16="http://schemas.microsoft.com/office/drawing/2014/main" id="{6B828330-F6D8-5342-1957-47D18AA4A18C}"/>
                </a:ext>
              </a:extLst>
            </p:cNvPr>
            <p:cNvSpPr>
              <a:spLocks noChangeArrowheads="1"/>
            </p:cNvSpPr>
            <p:nvPr/>
          </p:nvSpPr>
          <p:spPr bwMode="auto">
            <a:xfrm>
              <a:off x="816" y="2640"/>
              <a:ext cx="672" cy="864"/>
            </a:xfrm>
            <a:prstGeom prst="downArrow">
              <a:avLst>
                <a:gd name="adj1" fmla="val 50000"/>
                <a:gd name="adj2" fmla="val 3214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62828" name="Text Box 12">
              <a:extLst>
                <a:ext uri="{FF2B5EF4-FFF2-40B4-BE49-F238E27FC236}">
                  <a16:creationId xmlns:a16="http://schemas.microsoft.com/office/drawing/2014/main" id="{31651F15-06F4-EB9F-0FF5-316645012380}"/>
                </a:ext>
              </a:extLst>
            </p:cNvPr>
            <p:cNvSpPr txBox="1">
              <a:spLocks noChangeArrowheads="1"/>
            </p:cNvSpPr>
            <p:nvPr/>
          </p:nvSpPr>
          <p:spPr bwMode="auto">
            <a:xfrm>
              <a:off x="336" y="3552"/>
              <a:ext cx="1584"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Réflexe extéroceptif</a:t>
              </a:r>
            </a:p>
          </p:txBody>
        </p:sp>
      </p:grpSp>
      <p:grpSp>
        <p:nvGrpSpPr>
          <p:cNvPr id="162829" name="Group 13">
            <a:extLst>
              <a:ext uri="{FF2B5EF4-FFF2-40B4-BE49-F238E27FC236}">
                <a16:creationId xmlns:a16="http://schemas.microsoft.com/office/drawing/2014/main" id="{B41D18D1-E4A1-DB6E-D9ED-CD1BC7EB5A2F}"/>
              </a:ext>
            </a:extLst>
          </p:cNvPr>
          <p:cNvGrpSpPr>
            <a:grpSpLocks/>
          </p:cNvGrpSpPr>
          <p:nvPr/>
        </p:nvGrpSpPr>
        <p:grpSpPr bwMode="auto">
          <a:xfrm>
            <a:off x="6096000" y="4191000"/>
            <a:ext cx="2819400" cy="2393950"/>
            <a:chOff x="3840" y="2640"/>
            <a:chExt cx="1776" cy="1508"/>
          </a:xfrm>
        </p:grpSpPr>
        <p:sp>
          <p:nvSpPr>
            <p:cNvPr id="162830" name="AutoShape 14">
              <a:extLst>
                <a:ext uri="{FF2B5EF4-FFF2-40B4-BE49-F238E27FC236}">
                  <a16:creationId xmlns:a16="http://schemas.microsoft.com/office/drawing/2014/main" id="{FB2CC891-53AD-ABA1-FD80-C33569B5AC4F}"/>
                </a:ext>
              </a:extLst>
            </p:cNvPr>
            <p:cNvSpPr>
              <a:spLocks noChangeArrowheads="1"/>
            </p:cNvSpPr>
            <p:nvPr/>
          </p:nvSpPr>
          <p:spPr bwMode="auto">
            <a:xfrm>
              <a:off x="4368" y="2640"/>
              <a:ext cx="672" cy="864"/>
            </a:xfrm>
            <a:prstGeom prst="downArrow">
              <a:avLst>
                <a:gd name="adj1" fmla="val 50000"/>
                <a:gd name="adj2" fmla="val 32143"/>
              </a:avLst>
            </a:prstGeom>
            <a:solidFill>
              <a:srgbClr val="0000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
          <p:nvSpPr>
            <p:cNvPr id="162831" name="Text Box 15">
              <a:extLst>
                <a:ext uri="{FF2B5EF4-FFF2-40B4-BE49-F238E27FC236}">
                  <a16:creationId xmlns:a16="http://schemas.microsoft.com/office/drawing/2014/main" id="{6B9E472A-4036-2ED7-2CAC-E2EEF3826226}"/>
                </a:ext>
              </a:extLst>
            </p:cNvPr>
            <p:cNvSpPr txBox="1">
              <a:spLocks noChangeArrowheads="1"/>
            </p:cNvSpPr>
            <p:nvPr/>
          </p:nvSpPr>
          <p:spPr bwMode="auto">
            <a:xfrm>
              <a:off x="3840" y="3552"/>
              <a:ext cx="1776"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Réflexe proprioceptif</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2820"/>
                                        </p:tgtEl>
                                        <p:attrNameLst>
                                          <p:attrName>style.visibility</p:attrName>
                                        </p:attrNameLst>
                                      </p:cBhvr>
                                      <p:to>
                                        <p:strVal val="visible"/>
                                      </p:to>
                                    </p:set>
                                    <p:animEffect transition="in" filter="dissolve">
                                      <p:cBhvr>
                                        <p:cTn id="12" dur="500"/>
                                        <p:tgtEl>
                                          <p:spTgt spid="1628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62821"/>
                                        </p:tgtEl>
                                        <p:attrNameLst>
                                          <p:attrName>style.visibility</p:attrName>
                                        </p:attrNameLst>
                                      </p:cBhvr>
                                      <p:to>
                                        <p:strVal val="visible"/>
                                      </p:to>
                                    </p:set>
                                    <p:animEffect transition="in" filter="dissolve">
                                      <p:cBhvr>
                                        <p:cTn id="17" dur="500"/>
                                        <p:tgtEl>
                                          <p:spTgt spid="1628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2824"/>
                                        </p:tgtEl>
                                        <p:attrNameLst>
                                          <p:attrName>style.visibility</p:attrName>
                                        </p:attrNameLst>
                                      </p:cBhvr>
                                      <p:to>
                                        <p:strVal val="visible"/>
                                      </p:to>
                                    </p:set>
                                    <p:animEffect transition="in" filter="dissolve">
                                      <p:cBhvr>
                                        <p:cTn id="22" dur="500"/>
                                        <p:tgtEl>
                                          <p:spTgt spid="1628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62826"/>
                                        </p:tgtEl>
                                        <p:attrNameLst>
                                          <p:attrName>style.visibility</p:attrName>
                                        </p:attrNameLst>
                                      </p:cBhvr>
                                      <p:to>
                                        <p:strVal val="visible"/>
                                      </p:to>
                                    </p:set>
                                    <p:animEffect transition="in" filter="dissolve">
                                      <p:cBhvr>
                                        <p:cTn id="27" dur="500"/>
                                        <p:tgtEl>
                                          <p:spTgt spid="1628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62825"/>
                                        </p:tgtEl>
                                        <p:attrNameLst>
                                          <p:attrName>style.visibility</p:attrName>
                                        </p:attrNameLst>
                                      </p:cBhvr>
                                      <p:to>
                                        <p:strVal val="visible"/>
                                      </p:to>
                                    </p:set>
                                    <p:animEffect transition="in" filter="dissolve">
                                      <p:cBhvr>
                                        <p:cTn id="32" dur="500"/>
                                        <p:tgtEl>
                                          <p:spTgt spid="1628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62829"/>
                                        </p:tgtEl>
                                        <p:attrNameLst>
                                          <p:attrName>style.visibility</p:attrName>
                                        </p:attrNameLst>
                                      </p:cBhvr>
                                      <p:to>
                                        <p:strVal val="visible"/>
                                      </p:to>
                                    </p:set>
                                    <p:animEffect transition="in" filter="dissolve">
                                      <p:cBhvr>
                                        <p:cTn id="37" dur="5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autoUpdateAnimBg="0"/>
      <p:bldP spid="162820" grpId="0" autoUpdateAnimBg="0"/>
      <p:bldP spid="162824" grpId="0" autoUpdateAnimBg="0"/>
      <p:bldP spid="16282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8" name="Rectangle 18">
            <a:extLst>
              <a:ext uri="{FF2B5EF4-FFF2-40B4-BE49-F238E27FC236}">
                <a16:creationId xmlns:a16="http://schemas.microsoft.com/office/drawing/2014/main" id="{C3CF1AB8-D993-EF83-8F41-B8EE22870F4D}"/>
              </a:ext>
            </a:extLst>
          </p:cNvPr>
          <p:cNvSpPr>
            <a:spLocks noChangeArrowheads="1"/>
          </p:cNvSpPr>
          <p:nvPr/>
        </p:nvSpPr>
        <p:spPr bwMode="auto">
          <a:xfrm rot="2124568">
            <a:off x="4859338" y="3355975"/>
            <a:ext cx="1008062" cy="720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63842" name="Picture 2">
            <a:extLst>
              <a:ext uri="{FF2B5EF4-FFF2-40B4-BE49-F238E27FC236}">
                <a16:creationId xmlns:a16="http://schemas.microsoft.com/office/drawing/2014/main" id="{AB7C3263-2157-A58D-62F6-7D51BE081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27225"/>
            <a:ext cx="5943600" cy="4519613"/>
          </a:xfrm>
          <a:prstGeom prst="rect">
            <a:avLst/>
          </a:prstGeom>
          <a:noFill/>
          <a:extLst>
            <a:ext uri="{909E8E84-426E-40DD-AFC4-6F175D3DCCD1}">
              <a14:hiddenFill xmlns:a14="http://schemas.microsoft.com/office/drawing/2010/main">
                <a:solidFill>
                  <a:srgbClr val="FFFFFF"/>
                </a:solidFill>
              </a14:hiddenFill>
            </a:ext>
          </a:extLst>
        </p:spPr>
      </p:pic>
      <p:sp>
        <p:nvSpPr>
          <p:cNvPr id="163843" name="Text Box 3">
            <a:extLst>
              <a:ext uri="{FF2B5EF4-FFF2-40B4-BE49-F238E27FC236}">
                <a16:creationId xmlns:a16="http://schemas.microsoft.com/office/drawing/2014/main" id="{18BB8441-4618-E5EF-F0B7-218AC9426AD3}"/>
              </a:ext>
            </a:extLst>
          </p:cNvPr>
          <p:cNvSpPr txBox="1">
            <a:spLocks noChangeArrowheads="1"/>
          </p:cNvSpPr>
          <p:nvPr/>
        </p:nvSpPr>
        <p:spPr bwMode="auto">
          <a:xfrm>
            <a:off x="76200" y="381000"/>
            <a:ext cx="899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800" b="1">
                <a:cs typeface="Arial" panose="020B0604020202020204" pitchFamily="34" charset="0"/>
              </a:rPr>
              <a:t> Circuit du réflexe proprioceptif</a:t>
            </a:r>
          </a:p>
        </p:txBody>
      </p:sp>
      <p:grpSp>
        <p:nvGrpSpPr>
          <p:cNvPr id="163844" name="Group 4">
            <a:extLst>
              <a:ext uri="{FF2B5EF4-FFF2-40B4-BE49-F238E27FC236}">
                <a16:creationId xmlns:a16="http://schemas.microsoft.com/office/drawing/2014/main" id="{5BFB785B-9156-CD33-F32F-45F1F55FB4DA}"/>
              </a:ext>
            </a:extLst>
          </p:cNvPr>
          <p:cNvGrpSpPr>
            <a:grpSpLocks/>
          </p:cNvGrpSpPr>
          <p:nvPr/>
        </p:nvGrpSpPr>
        <p:grpSpPr bwMode="auto">
          <a:xfrm>
            <a:off x="2435225" y="2776538"/>
            <a:ext cx="4162425" cy="2085975"/>
            <a:chOff x="1065" y="1749"/>
            <a:chExt cx="2622" cy="1314"/>
          </a:xfrm>
        </p:grpSpPr>
        <p:sp>
          <p:nvSpPr>
            <p:cNvPr id="163845" name="Freeform 5">
              <a:extLst>
                <a:ext uri="{FF2B5EF4-FFF2-40B4-BE49-F238E27FC236}">
                  <a16:creationId xmlns:a16="http://schemas.microsoft.com/office/drawing/2014/main" id="{426B2CC6-FB91-ADCA-C8BD-F37675A27271}"/>
                </a:ext>
              </a:extLst>
            </p:cNvPr>
            <p:cNvSpPr>
              <a:spLocks/>
            </p:cNvSpPr>
            <p:nvPr/>
          </p:nvSpPr>
          <p:spPr bwMode="auto">
            <a:xfrm>
              <a:off x="1065" y="1749"/>
              <a:ext cx="2622" cy="1314"/>
            </a:xfrm>
            <a:custGeom>
              <a:avLst/>
              <a:gdLst>
                <a:gd name="T0" fmla="*/ 0 w 2622"/>
                <a:gd name="T1" fmla="*/ 745 h 1314"/>
                <a:gd name="T2" fmla="*/ 25 w 2622"/>
                <a:gd name="T3" fmla="*/ 673 h 1314"/>
                <a:gd name="T4" fmla="*/ 10 w 2622"/>
                <a:gd name="T5" fmla="*/ 514 h 1314"/>
                <a:gd name="T6" fmla="*/ 15 w 2622"/>
                <a:gd name="T7" fmla="*/ 252 h 1314"/>
                <a:gd name="T8" fmla="*/ 77 w 2622"/>
                <a:gd name="T9" fmla="*/ 210 h 1314"/>
                <a:gd name="T10" fmla="*/ 108 w 2622"/>
                <a:gd name="T11" fmla="*/ 190 h 1314"/>
                <a:gd name="T12" fmla="*/ 195 w 2622"/>
                <a:gd name="T13" fmla="*/ 108 h 1314"/>
                <a:gd name="T14" fmla="*/ 241 w 2622"/>
                <a:gd name="T15" fmla="*/ 87 h 1314"/>
                <a:gd name="T16" fmla="*/ 272 w 2622"/>
                <a:gd name="T17" fmla="*/ 77 h 1314"/>
                <a:gd name="T18" fmla="*/ 416 w 2622"/>
                <a:gd name="T19" fmla="*/ 20 h 1314"/>
                <a:gd name="T20" fmla="*/ 462 w 2622"/>
                <a:gd name="T21" fmla="*/ 5 h 1314"/>
                <a:gd name="T22" fmla="*/ 478 w 2622"/>
                <a:gd name="T23" fmla="*/ 0 h 1314"/>
                <a:gd name="T24" fmla="*/ 617 w 2622"/>
                <a:gd name="T25" fmla="*/ 5 h 1314"/>
                <a:gd name="T26" fmla="*/ 648 w 2622"/>
                <a:gd name="T27" fmla="*/ 15 h 1314"/>
                <a:gd name="T28" fmla="*/ 807 w 2622"/>
                <a:gd name="T29" fmla="*/ 82 h 1314"/>
                <a:gd name="T30" fmla="*/ 853 w 2622"/>
                <a:gd name="T31" fmla="*/ 97 h 1314"/>
                <a:gd name="T32" fmla="*/ 869 w 2622"/>
                <a:gd name="T33" fmla="*/ 102 h 1314"/>
                <a:gd name="T34" fmla="*/ 1152 w 2622"/>
                <a:gd name="T35" fmla="*/ 334 h 1314"/>
                <a:gd name="T36" fmla="*/ 1229 w 2622"/>
                <a:gd name="T37" fmla="*/ 468 h 1314"/>
                <a:gd name="T38" fmla="*/ 1249 w 2622"/>
                <a:gd name="T39" fmla="*/ 529 h 1314"/>
                <a:gd name="T40" fmla="*/ 1321 w 2622"/>
                <a:gd name="T41" fmla="*/ 642 h 1314"/>
                <a:gd name="T42" fmla="*/ 1368 w 2622"/>
                <a:gd name="T43" fmla="*/ 663 h 1314"/>
                <a:gd name="T44" fmla="*/ 1398 w 2622"/>
                <a:gd name="T45" fmla="*/ 673 h 1314"/>
                <a:gd name="T46" fmla="*/ 1414 w 2622"/>
                <a:gd name="T47" fmla="*/ 678 h 1314"/>
                <a:gd name="T48" fmla="*/ 1445 w 2622"/>
                <a:gd name="T49" fmla="*/ 694 h 1314"/>
                <a:gd name="T50" fmla="*/ 1476 w 2622"/>
                <a:gd name="T51" fmla="*/ 714 h 1314"/>
                <a:gd name="T52" fmla="*/ 1517 w 2622"/>
                <a:gd name="T53" fmla="*/ 756 h 1314"/>
                <a:gd name="T54" fmla="*/ 1548 w 2622"/>
                <a:gd name="T55" fmla="*/ 766 h 1314"/>
                <a:gd name="T56" fmla="*/ 1666 w 2622"/>
                <a:gd name="T57" fmla="*/ 843 h 1314"/>
                <a:gd name="T58" fmla="*/ 1733 w 2622"/>
                <a:gd name="T59" fmla="*/ 884 h 1314"/>
                <a:gd name="T60" fmla="*/ 1784 w 2622"/>
                <a:gd name="T61" fmla="*/ 920 h 1314"/>
                <a:gd name="T62" fmla="*/ 1918 w 2622"/>
                <a:gd name="T63" fmla="*/ 1008 h 1314"/>
                <a:gd name="T64" fmla="*/ 1980 w 2622"/>
                <a:gd name="T65" fmla="*/ 1049 h 1314"/>
                <a:gd name="T66" fmla="*/ 2057 w 2622"/>
                <a:gd name="T67" fmla="*/ 1105 h 1314"/>
                <a:gd name="T68" fmla="*/ 2180 w 2622"/>
                <a:gd name="T69" fmla="*/ 1177 h 1314"/>
                <a:gd name="T70" fmla="*/ 2237 w 2622"/>
                <a:gd name="T71" fmla="*/ 1208 h 1314"/>
                <a:gd name="T72" fmla="*/ 2427 w 2622"/>
                <a:gd name="T73" fmla="*/ 1270 h 1314"/>
                <a:gd name="T74" fmla="*/ 2622 w 2622"/>
                <a:gd name="T75" fmla="*/ 124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22" h="1314">
                  <a:moveTo>
                    <a:pt x="0" y="745"/>
                  </a:moveTo>
                  <a:cubicBezTo>
                    <a:pt x="41" y="759"/>
                    <a:pt x="16" y="702"/>
                    <a:pt x="25" y="673"/>
                  </a:cubicBezTo>
                  <a:cubicBezTo>
                    <a:pt x="22" y="601"/>
                    <a:pt x="21" y="573"/>
                    <a:pt x="10" y="514"/>
                  </a:cubicBezTo>
                  <a:cubicBezTo>
                    <a:pt x="12" y="427"/>
                    <a:pt x="9" y="339"/>
                    <a:pt x="15" y="252"/>
                  </a:cubicBezTo>
                  <a:cubicBezTo>
                    <a:pt x="16" y="242"/>
                    <a:pt x="69" y="215"/>
                    <a:pt x="77" y="210"/>
                  </a:cubicBezTo>
                  <a:cubicBezTo>
                    <a:pt x="88" y="204"/>
                    <a:pt x="108" y="190"/>
                    <a:pt x="108" y="190"/>
                  </a:cubicBezTo>
                  <a:cubicBezTo>
                    <a:pt x="128" y="159"/>
                    <a:pt x="159" y="120"/>
                    <a:pt x="195" y="108"/>
                  </a:cubicBezTo>
                  <a:cubicBezTo>
                    <a:pt x="219" y="91"/>
                    <a:pt x="204" y="99"/>
                    <a:pt x="241" y="87"/>
                  </a:cubicBezTo>
                  <a:cubicBezTo>
                    <a:pt x="251" y="84"/>
                    <a:pt x="272" y="77"/>
                    <a:pt x="272" y="77"/>
                  </a:cubicBezTo>
                  <a:cubicBezTo>
                    <a:pt x="304" y="42"/>
                    <a:pt x="372" y="34"/>
                    <a:pt x="416" y="20"/>
                  </a:cubicBezTo>
                  <a:cubicBezTo>
                    <a:pt x="431" y="15"/>
                    <a:pt x="447" y="10"/>
                    <a:pt x="462" y="5"/>
                  </a:cubicBezTo>
                  <a:cubicBezTo>
                    <a:pt x="467" y="3"/>
                    <a:pt x="478" y="0"/>
                    <a:pt x="478" y="0"/>
                  </a:cubicBezTo>
                  <a:cubicBezTo>
                    <a:pt x="524" y="2"/>
                    <a:pt x="571" y="1"/>
                    <a:pt x="617" y="5"/>
                  </a:cubicBezTo>
                  <a:cubicBezTo>
                    <a:pt x="628" y="6"/>
                    <a:pt x="648" y="15"/>
                    <a:pt x="648" y="15"/>
                  </a:cubicBezTo>
                  <a:cubicBezTo>
                    <a:pt x="696" y="48"/>
                    <a:pt x="752" y="64"/>
                    <a:pt x="807" y="82"/>
                  </a:cubicBezTo>
                  <a:cubicBezTo>
                    <a:pt x="822" y="87"/>
                    <a:pt x="838" y="92"/>
                    <a:pt x="853" y="97"/>
                  </a:cubicBezTo>
                  <a:cubicBezTo>
                    <a:pt x="858" y="99"/>
                    <a:pt x="869" y="102"/>
                    <a:pt x="869" y="102"/>
                  </a:cubicBezTo>
                  <a:cubicBezTo>
                    <a:pt x="965" y="173"/>
                    <a:pt x="1079" y="237"/>
                    <a:pt x="1152" y="334"/>
                  </a:cubicBezTo>
                  <a:cubicBezTo>
                    <a:pt x="1183" y="374"/>
                    <a:pt x="1210" y="421"/>
                    <a:pt x="1229" y="468"/>
                  </a:cubicBezTo>
                  <a:cubicBezTo>
                    <a:pt x="1237" y="487"/>
                    <a:pt x="1240" y="511"/>
                    <a:pt x="1249" y="529"/>
                  </a:cubicBezTo>
                  <a:cubicBezTo>
                    <a:pt x="1268" y="566"/>
                    <a:pt x="1284" y="617"/>
                    <a:pt x="1321" y="642"/>
                  </a:cubicBezTo>
                  <a:cubicBezTo>
                    <a:pt x="1332" y="650"/>
                    <a:pt x="1356" y="658"/>
                    <a:pt x="1368" y="663"/>
                  </a:cubicBezTo>
                  <a:cubicBezTo>
                    <a:pt x="1378" y="667"/>
                    <a:pt x="1388" y="670"/>
                    <a:pt x="1398" y="673"/>
                  </a:cubicBezTo>
                  <a:cubicBezTo>
                    <a:pt x="1403" y="675"/>
                    <a:pt x="1414" y="678"/>
                    <a:pt x="1414" y="678"/>
                  </a:cubicBezTo>
                  <a:cubicBezTo>
                    <a:pt x="1460" y="712"/>
                    <a:pt x="1399" y="670"/>
                    <a:pt x="1445" y="694"/>
                  </a:cubicBezTo>
                  <a:cubicBezTo>
                    <a:pt x="1456" y="700"/>
                    <a:pt x="1476" y="714"/>
                    <a:pt x="1476" y="714"/>
                  </a:cubicBezTo>
                  <a:cubicBezTo>
                    <a:pt x="1486" y="728"/>
                    <a:pt x="1501" y="748"/>
                    <a:pt x="1517" y="756"/>
                  </a:cubicBezTo>
                  <a:cubicBezTo>
                    <a:pt x="1527" y="761"/>
                    <a:pt x="1548" y="766"/>
                    <a:pt x="1548" y="766"/>
                  </a:cubicBezTo>
                  <a:cubicBezTo>
                    <a:pt x="1586" y="791"/>
                    <a:pt x="1622" y="829"/>
                    <a:pt x="1666" y="843"/>
                  </a:cubicBezTo>
                  <a:cubicBezTo>
                    <a:pt x="1689" y="859"/>
                    <a:pt x="1708" y="872"/>
                    <a:pt x="1733" y="884"/>
                  </a:cubicBezTo>
                  <a:cubicBezTo>
                    <a:pt x="1750" y="902"/>
                    <a:pt x="1764" y="907"/>
                    <a:pt x="1784" y="920"/>
                  </a:cubicBezTo>
                  <a:cubicBezTo>
                    <a:pt x="1829" y="950"/>
                    <a:pt x="1870" y="982"/>
                    <a:pt x="1918" y="1008"/>
                  </a:cubicBezTo>
                  <a:cubicBezTo>
                    <a:pt x="1940" y="1020"/>
                    <a:pt x="1957" y="1042"/>
                    <a:pt x="1980" y="1049"/>
                  </a:cubicBezTo>
                  <a:cubicBezTo>
                    <a:pt x="2004" y="1073"/>
                    <a:pt x="2032" y="1084"/>
                    <a:pt x="2057" y="1105"/>
                  </a:cubicBezTo>
                  <a:cubicBezTo>
                    <a:pt x="2090" y="1132"/>
                    <a:pt x="2139" y="1163"/>
                    <a:pt x="2180" y="1177"/>
                  </a:cubicBezTo>
                  <a:cubicBezTo>
                    <a:pt x="2194" y="1192"/>
                    <a:pt x="2217" y="1202"/>
                    <a:pt x="2237" y="1208"/>
                  </a:cubicBezTo>
                  <a:cubicBezTo>
                    <a:pt x="2296" y="1248"/>
                    <a:pt x="2356" y="1263"/>
                    <a:pt x="2427" y="1270"/>
                  </a:cubicBezTo>
                  <a:cubicBezTo>
                    <a:pt x="2492" y="1268"/>
                    <a:pt x="2622" y="1314"/>
                    <a:pt x="2622" y="1249"/>
                  </a:cubicBez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63846" name="Freeform 6">
              <a:extLst>
                <a:ext uri="{FF2B5EF4-FFF2-40B4-BE49-F238E27FC236}">
                  <a16:creationId xmlns:a16="http://schemas.microsoft.com/office/drawing/2014/main" id="{894C89D2-1605-27B7-B228-0D41157FEC01}"/>
                </a:ext>
              </a:extLst>
            </p:cNvPr>
            <p:cNvSpPr>
              <a:spLocks/>
            </p:cNvSpPr>
            <p:nvPr/>
          </p:nvSpPr>
          <p:spPr bwMode="auto">
            <a:xfrm>
              <a:off x="1095" y="2417"/>
              <a:ext cx="103" cy="46"/>
            </a:xfrm>
            <a:custGeom>
              <a:avLst/>
              <a:gdLst>
                <a:gd name="T0" fmla="*/ 0 w 103"/>
                <a:gd name="T1" fmla="*/ 0 h 46"/>
                <a:gd name="T2" fmla="*/ 103 w 103"/>
                <a:gd name="T3" fmla="*/ 46 h 46"/>
              </a:gdLst>
              <a:ahLst/>
              <a:cxnLst>
                <a:cxn ang="0">
                  <a:pos x="T0" y="T1"/>
                </a:cxn>
                <a:cxn ang="0">
                  <a:pos x="T2" y="T3"/>
                </a:cxn>
              </a:cxnLst>
              <a:rect l="0" t="0" r="r" b="b"/>
              <a:pathLst>
                <a:path w="103" h="46">
                  <a:moveTo>
                    <a:pt x="0" y="0"/>
                  </a:moveTo>
                  <a:cubicBezTo>
                    <a:pt x="22" y="31"/>
                    <a:pt x="66" y="46"/>
                    <a:pt x="103" y="46"/>
                  </a:cubicBezTo>
                </a:path>
              </a:pathLst>
            </a:custGeom>
            <a:noFill/>
            <a:ln w="571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63847" name="Freeform 7">
              <a:extLst>
                <a:ext uri="{FF2B5EF4-FFF2-40B4-BE49-F238E27FC236}">
                  <a16:creationId xmlns:a16="http://schemas.microsoft.com/office/drawing/2014/main" id="{E25D14A8-FE82-0047-8C04-D29773D7A62A}"/>
                </a:ext>
              </a:extLst>
            </p:cNvPr>
            <p:cNvSpPr>
              <a:spLocks/>
            </p:cNvSpPr>
            <p:nvPr/>
          </p:nvSpPr>
          <p:spPr bwMode="auto">
            <a:xfrm>
              <a:off x="2041" y="1821"/>
              <a:ext cx="104" cy="87"/>
            </a:xfrm>
            <a:custGeom>
              <a:avLst/>
              <a:gdLst>
                <a:gd name="T0" fmla="*/ 1 w 104"/>
                <a:gd name="T1" fmla="*/ 87 h 87"/>
                <a:gd name="T2" fmla="*/ 6 w 104"/>
                <a:gd name="T3" fmla="*/ 56 h 87"/>
                <a:gd name="T4" fmla="*/ 11 w 104"/>
                <a:gd name="T5" fmla="*/ 20 h 87"/>
                <a:gd name="T6" fmla="*/ 83 w 104"/>
                <a:gd name="T7" fmla="*/ 36 h 87"/>
                <a:gd name="T8" fmla="*/ 68 w 104"/>
                <a:gd name="T9" fmla="*/ 82 h 87"/>
                <a:gd name="T10" fmla="*/ 1 w 104"/>
                <a:gd name="T11" fmla="*/ 87 h 87"/>
              </a:gdLst>
              <a:ahLst/>
              <a:cxnLst>
                <a:cxn ang="0">
                  <a:pos x="T0" y="T1"/>
                </a:cxn>
                <a:cxn ang="0">
                  <a:pos x="T2" y="T3"/>
                </a:cxn>
                <a:cxn ang="0">
                  <a:pos x="T4" y="T5"/>
                </a:cxn>
                <a:cxn ang="0">
                  <a:pos x="T6" y="T7"/>
                </a:cxn>
                <a:cxn ang="0">
                  <a:pos x="T8" y="T9"/>
                </a:cxn>
                <a:cxn ang="0">
                  <a:pos x="T10" y="T11"/>
                </a:cxn>
              </a:cxnLst>
              <a:rect l="0" t="0" r="r" b="b"/>
              <a:pathLst>
                <a:path w="104" h="87">
                  <a:moveTo>
                    <a:pt x="1" y="87"/>
                  </a:moveTo>
                  <a:cubicBezTo>
                    <a:pt x="27" y="78"/>
                    <a:pt x="30" y="72"/>
                    <a:pt x="6" y="56"/>
                  </a:cubicBezTo>
                  <a:cubicBezTo>
                    <a:pt x="8" y="44"/>
                    <a:pt x="0" y="25"/>
                    <a:pt x="11" y="20"/>
                  </a:cubicBezTo>
                  <a:cubicBezTo>
                    <a:pt x="55" y="0"/>
                    <a:pt x="65" y="16"/>
                    <a:pt x="83" y="36"/>
                  </a:cubicBezTo>
                  <a:cubicBezTo>
                    <a:pt x="94" y="69"/>
                    <a:pt x="104" y="70"/>
                    <a:pt x="68" y="82"/>
                  </a:cubicBezTo>
                  <a:cubicBezTo>
                    <a:pt x="17" y="76"/>
                    <a:pt x="39" y="72"/>
                    <a:pt x="1" y="87"/>
                  </a:cubicBezTo>
                  <a:close/>
                </a:path>
              </a:pathLst>
            </a:custGeom>
            <a:noFill/>
            <a:ln w="3810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63848" name="Freeform 8">
            <a:extLst>
              <a:ext uri="{FF2B5EF4-FFF2-40B4-BE49-F238E27FC236}">
                <a16:creationId xmlns:a16="http://schemas.microsoft.com/office/drawing/2014/main" id="{E7E6224C-73C9-B1CA-D371-3146F878BBC0}"/>
              </a:ext>
            </a:extLst>
          </p:cNvPr>
          <p:cNvSpPr>
            <a:spLocks/>
          </p:cNvSpPr>
          <p:nvPr/>
        </p:nvSpPr>
        <p:spPr bwMode="auto">
          <a:xfrm>
            <a:off x="2397125" y="3940175"/>
            <a:ext cx="4156075" cy="1341438"/>
          </a:xfrm>
          <a:custGeom>
            <a:avLst/>
            <a:gdLst>
              <a:gd name="T0" fmla="*/ 139 w 2618"/>
              <a:gd name="T1" fmla="*/ 156 h 845"/>
              <a:gd name="T2" fmla="*/ 195 w 2618"/>
              <a:gd name="T3" fmla="*/ 115 h 845"/>
              <a:gd name="T4" fmla="*/ 159 w 2618"/>
              <a:gd name="T5" fmla="*/ 74 h 845"/>
              <a:gd name="T6" fmla="*/ 144 w 2618"/>
              <a:gd name="T7" fmla="*/ 23 h 845"/>
              <a:gd name="T8" fmla="*/ 128 w 2618"/>
              <a:gd name="T9" fmla="*/ 17 h 845"/>
              <a:gd name="T10" fmla="*/ 46 w 2618"/>
              <a:gd name="T11" fmla="*/ 64 h 845"/>
              <a:gd name="T12" fmla="*/ 0 w 2618"/>
              <a:gd name="T13" fmla="*/ 89 h 845"/>
              <a:gd name="T14" fmla="*/ 31 w 2618"/>
              <a:gd name="T15" fmla="*/ 105 h 845"/>
              <a:gd name="T16" fmla="*/ 51 w 2618"/>
              <a:gd name="T17" fmla="*/ 136 h 845"/>
              <a:gd name="T18" fmla="*/ 92 w 2618"/>
              <a:gd name="T19" fmla="*/ 146 h 845"/>
              <a:gd name="T20" fmla="*/ 175 w 2618"/>
              <a:gd name="T21" fmla="*/ 187 h 845"/>
              <a:gd name="T22" fmla="*/ 226 w 2618"/>
              <a:gd name="T23" fmla="*/ 259 h 845"/>
              <a:gd name="T24" fmla="*/ 236 w 2618"/>
              <a:gd name="T25" fmla="*/ 275 h 845"/>
              <a:gd name="T26" fmla="*/ 278 w 2618"/>
              <a:gd name="T27" fmla="*/ 305 h 845"/>
              <a:gd name="T28" fmla="*/ 314 w 2618"/>
              <a:gd name="T29" fmla="*/ 336 h 845"/>
              <a:gd name="T30" fmla="*/ 468 w 2618"/>
              <a:gd name="T31" fmla="*/ 424 h 845"/>
              <a:gd name="T32" fmla="*/ 632 w 2618"/>
              <a:gd name="T33" fmla="*/ 470 h 845"/>
              <a:gd name="T34" fmla="*/ 725 w 2618"/>
              <a:gd name="T35" fmla="*/ 485 h 845"/>
              <a:gd name="T36" fmla="*/ 905 w 2618"/>
              <a:gd name="T37" fmla="*/ 480 h 845"/>
              <a:gd name="T38" fmla="*/ 962 w 2618"/>
              <a:gd name="T39" fmla="*/ 465 h 845"/>
              <a:gd name="T40" fmla="*/ 992 w 2618"/>
              <a:gd name="T41" fmla="*/ 455 h 845"/>
              <a:gd name="T42" fmla="*/ 1064 w 2618"/>
              <a:gd name="T43" fmla="*/ 403 h 845"/>
              <a:gd name="T44" fmla="*/ 1111 w 2618"/>
              <a:gd name="T45" fmla="*/ 383 h 845"/>
              <a:gd name="T46" fmla="*/ 1188 w 2618"/>
              <a:gd name="T47" fmla="*/ 336 h 845"/>
              <a:gd name="T48" fmla="*/ 1280 w 2618"/>
              <a:gd name="T49" fmla="*/ 254 h 845"/>
              <a:gd name="T50" fmla="*/ 1332 w 2618"/>
              <a:gd name="T51" fmla="*/ 213 h 845"/>
              <a:gd name="T52" fmla="*/ 1460 w 2618"/>
              <a:gd name="T53" fmla="*/ 141 h 845"/>
              <a:gd name="T54" fmla="*/ 1579 w 2618"/>
              <a:gd name="T55" fmla="*/ 156 h 845"/>
              <a:gd name="T56" fmla="*/ 1738 w 2618"/>
              <a:gd name="T57" fmla="*/ 228 h 845"/>
              <a:gd name="T58" fmla="*/ 1877 w 2618"/>
              <a:gd name="T59" fmla="*/ 321 h 845"/>
              <a:gd name="T60" fmla="*/ 1918 w 2618"/>
              <a:gd name="T61" fmla="*/ 352 h 845"/>
              <a:gd name="T62" fmla="*/ 2067 w 2618"/>
              <a:gd name="T63" fmla="*/ 444 h 845"/>
              <a:gd name="T64" fmla="*/ 2150 w 2618"/>
              <a:gd name="T65" fmla="*/ 496 h 845"/>
              <a:gd name="T66" fmla="*/ 2227 w 2618"/>
              <a:gd name="T67" fmla="*/ 542 h 845"/>
              <a:gd name="T68" fmla="*/ 2309 w 2618"/>
              <a:gd name="T69" fmla="*/ 573 h 845"/>
              <a:gd name="T70" fmla="*/ 2324 w 2618"/>
              <a:gd name="T71" fmla="*/ 583 h 845"/>
              <a:gd name="T72" fmla="*/ 2340 w 2618"/>
              <a:gd name="T73" fmla="*/ 588 h 845"/>
              <a:gd name="T74" fmla="*/ 2396 w 2618"/>
              <a:gd name="T75" fmla="*/ 624 h 845"/>
              <a:gd name="T76" fmla="*/ 2504 w 2618"/>
              <a:gd name="T77" fmla="*/ 681 h 845"/>
              <a:gd name="T78" fmla="*/ 2551 w 2618"/>
              <a:gd name="T79" fmla="*/ 696 h 845"/>
              <a:gd name="T80" fmla="*/ 2566 w 2618"/>
              <a:gd name="T81" fmla="*/ 701 h 845"/>
              <a:gd name="T82" fmla="*/ 2618 w 2618"/>
              <a:gd name="T83" fmla="*/ 681 h 845"/>
              <a:gd name="T84" fmla="*/ 2607 w 2618"/>
              <a:gd name="T85" fmla="*/ 691 h 845"/>
              <a:gd name="T86" fmla="*/ 2597 w 2618"/>
              <a:gd name="T87" fmla="*/ 707 h 845"/>
              <a:gd name="T88" fmla="*/ 2566 w 2618"/>
              <a:gd name="T89" fmla="*/ 753 h 845"/>
              <a:gd name="T90" fmla="*/ 2582 w 2618"/>
              <a:gd name="T91" fmla="*/ 84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18" h="845">
                <a:moveTo>
                  <a:pt x="139" y="156"/>
                </a:moveTo>
                <a:cubicBezTo>
                  <a:pt x="167" y="112"/>
                  <a:pt x="150" y="130"/>
                  <a:pt x="195" y="115"/>
                </a:cubicBezTo>
                <a:cubicBezTo>
                  <a:pt x="178" y="104"/>
                  <a:pt x="171" y="91"/>
                  <a:pt x="159" y="74"/>
                </a:cubicBezTo>
                <a:cubicBezTo>
                  <a:pt x="154" y="57"/>
                  <a:pt x="155" y="37"/>
                  <a:pt x="144" y="23"/>
                </a:cubicBezTo>
                <a:cubicBezTo>
                  <a:pt x="140" y="19"/>
                  <a:pt x="133" y="19"/>
                  <a:pt x="128" y="17"/>
                </a:cubicBezTo>
                <a:cubicBezTo>
                  <a:pt x="4" y="35"/>
                  <a:pt x="71" y="0"/>
                  <a:pt x="46" y="64"/>
                </a:cubicBezTo>
                <a:cubicBezTo>
                  <a:pt x="40" y="80"/>
                  <a:pt x="0" y="89"/>
                  <a:pt x="0" y="89"/>
                </a:cubicBezTo>
                <a:cubicBezTo>
                  <a:pt x="9" y="96"/>
                  <a:pt x="23" y="97"/>
                  <a:pt x="31" y="105"/>
                </a:cubicBezTo>
                <a:cubicBezTo>
                  <a:pt x="40" y="114"/>
                  <a:pt x="51" y="136"/>
                  <a:pt x="51" y="136"/>
                </a:cubicBezTo>
                <a:cubicBezTo>
                  <a:pt x="59" y="203"/>
                  <a:pt x="56" y="170"/>
                  <a:pt x="92" y="146"/>
                </a:cubicBezTo>
                <a:cubicBezTo>
                  <a:pt x="180" y="154"/>
                  <a:pt x="132" y="148"/>
                  <a:pt x="175" y="187"/>
                </a:cubicBezTo>
                <a:cubicBezTo>
                  <a:pt x="185" y="219"/>
                  <a:pt x="203" y="236"/>
                  <a:pt x="226" y="259"/>
                </a:cubicBezTo>
                <a:cubicBezTo>
                  <a:pt x="230" y="263"/>
                  <a:pt x="232" y="270"/>
                  <a:pt x="236" y="275"/>
                </a:cubicBezTo>
                <a:cubicBezTo>
                  <a:pt x="245" y="286"/>
                  <a:pt x="271" y="300"/>
                  <a:pt x="278" y="305"/>
                </a:cubicBezTo>
                <a:cubicBezTo>
                  <a:pt x="290" y="313"/>
                  <a:pt x="302" y="327"/>
                  <a:pt x="314" y="336"/>
                </a:cubicBezTo>
                <a:cubicBezTo>
                  <a:pt x="360" y="371"/>
                  <a:pt x="412" y="411"/>
                  <a:pt x="468" y="424"/>
                </a:cubicBezTo>
                <a:cubicBezTo>
                  <a:pt x="519" y="450"/>
                  <a:pt x="577" y="457"/>
                  <a:pt x="632" y="470"/>
                </a:cubicBezTo>
                <a:cubicBezTo>
                  <a:pt x="663" y="477"/>
                  <a:pt x="725" y="485"/>
                  <a:pt x="725" y="485"/>
                </a:cubicBezTo>
                <a:cubicBezTo>
                  <a:pt x="785" y="483"/>
                  <a:pt x="845" y="483"/>
                  <a:pt x="905" y="480"/>
                </a:cubicBezTo>
                <a:cubicBezTo>
                  <a:pt x="922" y="479"/>
                  <a:pt x="946" y="470"/>
                  <a:pt x="962" y="465"/>
                </a:cubicBezTo>
                <a:cubicBezTo>
                  <a:pt x="972" y="462"/>
                  <a:pt x="992" y="455"/>
                  <a:pt x="992" y="455"/>
                </a:cubicBezTo>
                <a:cubicBezTo>
                  <a:pt x="1017" y="438"/>
                  <a:pt x="1039" y="420"/>
                  <a:pt x="1064" y="403"/>
                </a:cubicBezTo>
                <a:cubicBezTo>
                  <a:pt x="1078" y="393"/>
                  <a:pt x="1111" y="383"/>
                  <a:pt x="1111" y="383"/>
                </a:cubicBezTo>
                <a:cubicBezTo>
                  <a:pt x="1135" y="365"/>
                  <a:pt x="1159" y="345"/>
                  <a:pt x="1188" y="336"/>
                </a:cubicBezTo>
                <a:cubicBezTo>
                  <a:pt x="1223" y="313"/>
                  <a:pt x="1251" y="283"/>
                  <a:pt x="1280" y="254"/>
                </a:cubicBezTo>
                <a:cubicBezTo>
                  <a:pt x="1297" y="237"/>
                  <a:pt x="1309" y="220"/>
                  <a:pt x="1332" y="213"/>
                </a:cubicBezTo>
                <a:cubicBezTo>
                  <a:pt x="1365" y="178"/>
                  <a:pt x="1414" y="153"/>
                  <a:pt x="1460" y="141"/>
                </a:cubicBezTo>
                <a:cubicBezTo>
                  <a:pt x="1520" y="145"/>
                  <a:pt x="1533" y="145"/>
                  <a:pt x="1579" y="156"/>
                </a:cubicBezTo>
                <a:cubicBezTo>
                  <a:pt x="1603" y="183"/>
                  <a:pt x="1697" y="201"/>
                  <a:pt x="1738" y="228"/>
                </a:cubicBezTo>
                <a:cubicBezTo>
                  <a:pt x="1784" y="258"/>
                  <a:pt x="1830" y="295"/>
                  <a:pt x="1877" y="321"/>
                </a:cubicBezTo>
                <a:cubicBezTo>
                  <a:pt x="1892" y="330"/>
                  <a:pt x="1903" y="343"/>
                  <a:pt x="1918" y="352"/>
                </a:cubicBezTo>
                <a:cubicBezTo>
                  <a:pt x="1968" y="381"/>
                  <a:pt x="2018" y="412"/>
                  <a:pt x="2067" y="444"/>
                </a:cubicBezTo>
                <a:cubicBezTo>
                  <a:pt x="2094" y="462"/>
                  <a:pt x="2122" y="479"/>
                  <a:pt x="2150" y="496"/>
                </a:cubicBezTo>
                <a:cubicBezTo>
                  <a:pt x="2176" y="512"/>
                  <a:pt x="2198" y="533"/>
                  <a:pt x="2227" y="542"/>
                </a:cubicBezTo>
                <a:cubicBezTo>
                  <a:pt x="2251" y="558"/>
                  <a:pt x="2281" y="566"/>
                  <a:pt x="2309" y="573"/>
                </a:cubicBezTo>
                <a:cubicBezTo>
                  <a:pt x="2314" y="576"/>
                  <a:pt x="2319" y="580"/>
                  <a:pt x="2324" y="583"/>
                </a:cubicBezTo>
                <a:cubicBezTo>
                  <a:pt x="2329" y="585"/>
                  <a:pt x="2335" y="585"/>
                  <a:pt x="2340" y="588"/>
                </a:cubicBezTo>
                <a:cubicBezTo>
                  <a:pt x="2359" y="600"/>
                  <a:pt x="2374" y="617"/>
                  <a:pt x="2396" y="624"/>
                </a:cubicBezTo>
                <a:cubicBezTo>
                  <a:pt x="2429" y="647"/>
                  <a:pt x="2468" y="665"/>
                  <a:pt x="2504" y="681"/>
                </a:cubicBezTo>
                <a:cubicBezTo>
                  <a:pt x="2509" y="683"/>
                  <a:pt x="2541" y="693"/>
                  <a:pt x="2551" y="696"/>
                </a:cubicBezTo>
                <a:cubicBezTo>
                  <a:pt x="2556" y="698"/>
                  <a:pt x="2566" y="701"/>
                  <a:pt x="2566" y="701"/>
                </a:cubicBezTo>
                <a:cubicBezTo>
                  <a:pt x="2571" y="700"/>
                  <a:pt x="2618" y="705"/>
                  <a:pt x="2618" y="681"/>
                </a:cubicBezTo>
                <a:cubicBezTo>
                  <a:pt x="2618" y="676"/>
                  <a:pt x="2610" y="687"/>
                  <a:pt x="2607" y="691"/>
                </a:cubicBezTo>
                <a:cubicBezTo>
                  <a:pt x="2603" y="696"/>
                  <a:pt x="2600" y="701"/>
                  <a:pt x="2597" y="707"/>
                </a:cubicBezTo>
                <a:cubicBezTo>
                  <a:pt x="2588" y="725"/>
                  <a:pt x="2577" y="736"/>
                  <a:pt x="2566" y="753"/>
                </a:cubicBezTo>
                <a:cubicBezTo>
                  <a:pt x="2585" y="790"/>
                  <a:pt x="2582" y="795"/>
                  <a:pt x="2582" y="845"/>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nvGrpSpPr>
          <p:cNvPr id="163849" name="Group 9">
            <a:extLst>
              <a:ext uri="{FF2B5EF4-FFF2-40B4-BE49-F238E27FC236}">
                <a16:creationId xmlns:a16="http://schemas.microsoft.com/office/drawing/2014/main" id="{508B8E18-84AC-85D5-962E-398B5A3F32D2}"/>
              </a:ext>
            </a:extLst>
          </p:cNvPr>
          <p:cNvGrpSpPr>
            <a:grpSpLocks/>
          </p:cNvGrpSpPr>
          <p:nvPr/>
        </p:nvGrpSpPr>
        <p:grpSpPr bwMode="auto">
          <a:xfrm>
            <a:off x="6477000" y="2514600"/>
            <a:ext cx="2667000" cy="2286000"/>
            <a:chOff x="4080" y="1584"/>
            <a:chExt cx="1680" cy="1440"/>
          </a:xfrm>
        </p:grpSpPr>
        <p:sp>
          <p:nvSpPr>
            <p:cNvPr id="163850" name="Text Box 10">
              <a:extLst>
                <a:ext uri="{FF2B5EF4-FFF2-40B4-BE49-F238E27FC236}">
                  <a16:creationId xmlns:a16="http://schemas.microsoft.com/office/drawing/2014/main" id="{1CCED8F7-136B-0FD3-E68E-CA2CF04D9D5D}"/>
                </a:ext>
              </a:extLst>
            </p:cNvPr>
            <p:cNvSpPr txBox="1">
              <a:spLocks noChangeArrowheads="1"/>
            </p:cNvSpPr>
            <p:nvPr/>
          </p:nvSpPr>
          <p:spPr bwMode="auto">
            <a:xfrm>
              <a:off x="4310" y="1584"/>
              <a:ext cx="145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6600"/>
                  </a:solidFill>
                  <a:cs typeface="Arial" panose="020B0604020202020204" pitchFamily="34" charset="0"/>
                </a:rPr>
                <a:t>Stimulation : étirement du muscle</a:t>
              </a:r>
            </a:p>
          </p:txBody>
        </p:sp>
        <p:sp>
          <p:nvSpPr>
            <p:cNvPr id="163851" name="Line 11">
              <a:extLst>
                <a:ext uri="{FF2B5EF4-FFF2-40B4-BE49-F238E27FC236}">
                  <a16:creationId xmlns:a16="http://schemas.microsoft.com/office/drawing/2014/main" id="{73BF1C2D-94CB-A2BD-AD5D-9DEAAAD12ED1}"/>
                </a:ext>
              </a:extLst>
            </p:cNvPr>
            <p:cNvSpPr>
              <a:spLocks noChangeShapeType="1"/>
            </p:cNvSpPr>
            <p:nvPr/>
          </p:nvSpPr>
          <p:spPr bwMode="auto">
            <a:xfrm flipH="1">
              <a:off x="4080" y="2304"/>
              <a:ext cx="1008" cy="72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63852" name="Text Box 12">
            <a:extLst>
              <a:ext uri="{FF2B5EF4-FFF2-40B4-BE49-F238E27FC236}">
                <a16:creationId xmlns:a16="http://schemas.microsoft.com/office/drawing/2014/main" id="{19E24EF8-1CFC-8983-2E14-96BFCC4DA04A}"/>
              </a:ext>
            </a:extLst>
          </p:cNvPr>
          <p:cNvSpPr txBox="1">
            <a:spLocks noChangeArrowheads="1"/>
          </p:cNvSpPr>
          <p:nvPr/>
        </p:nvSpPr>
        <p:spPr bwMode="auto">
          <a:xfrm>
            <a:off x="2057400" y="21336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rgbClr val="0000FF"/>
                </a:solidFill>
                <a:cs typeface="Arial" panose="020B0604020202020204" pitchFamily="34" charset="0"/>
              </a:rPr>
              <a:t>Nerf sensitif</a:t>
            </a:r>
          </a:p>
        </p:txBody>
      </p:sp>
      <p:sp>
        <p:nvSpPr>
          <p:cNvPr id="163853" name="Text Box 13">
            <a:extLst>
              <a:ext uri="{FF2B5EF4-FFF2-40B4-BE49-F238E27FC236}">
                <a16:creationId xmlns:a16="http://schemas.microsoft.com/office/drawing/2014/main" id="{12B3FC59-1F7F-47E4-296A-C9D733209C66}"/>
              </a:ext>
            </a:extLst>
          </p:cNvPr>
          <p:cNvSpPr txBox="1">
            <a:spLocks noChangeArrowheads="1"/>
          </p:cNvSpPr>
          <p:nvPr/>
        </p:nvSpPr>
        <p:spPr bwMode="auto">
          <a:xfrm>
            <a:off x="2133600" y="49530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800" b="1">
                <a:solidFill>
                  <a:srgbClr val="FF0000"/>
                </a:solidFill>
                <a:cs typeface="Arial" panose="020B0604020202020204" pitchFamily="34" charset="0"/>
              </a:rPr>
              <a:t>Nerf moteur</a:t>
            </a:r>
          </a:p>
        </p:txBody>
      </p:sp>
      <p:sp>
        <p:nvSpPr>
          <p:cNvPr id="163854" name="Text Box 14">
            <a:extLst>
              <a:ext uri="{FF2B5EF4-FFF2-40B4-BE49-F238E27FC236}">
                <a16:creationId xmlns:a16="http://schemas.microsoft.com/office/drawing/2014/main" id="{FC50C30C-77B0-36EB-B8F7-F0565C9E5EC9}"/>
              </a:ext>
            </a:extLst>
          </p:cNvPr>
          <p:cNvSpPr txBox="1">
            <a:spLocks noChangeArrowheads="1"/>
          </p:cNvSpPr>
          <p:nvPr/>
        </p:nvSpPr>
        <p:spPr bwMode="auto">
          <a:xfrm>
            <a:off x="0" y="3581400"/>
            <a:ext cx="259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Connexion sensori-motrice directe</a:t>
            </a:r>
          </a:p>
        </p:txBody>
      </p:sp>
      <p:sp>
        <p:nvSpPr>
          <p:cNvPr id="163855" name="Text Box 15">
            <a:extLst>
              <a:ext uri="{FF2B5EF4-FFF2-40B4-BE49-F238E27FC236}">
                <a16:creationId xmlns:a16="http://schemas.microsoft.com/office/drawing/2014/main" id="{6631ABB9-680E-354F-1CC6-A0C7FD1CDCC0}"/>
              </a:ext>
            </a:extLst>
          </p:cNvPr>
          <p:cNvSpPr txBox="1">
            <a:spLocks noChangeArrowheads="1"/>
          </p:cNvSpPr>
          <p:nvPr/>
        </p:nvSpPr>
        <p:spPr bwMode="auto">
          <a:xfrm>
            <a:off x="2743200" y="6019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400" b="1">
                <a:solidFill>
                  <a:srgbClr val="FF0000"/>
                </a:solidFill>
                <a:cs typeface="Arial" panose="020B0604020202020204" pitchFamily="34" charset="0"/>
              </a:rPr>
              <a:t>Contraction musculaire</a:t>
            </a:r>
          </a:p>
        </p:txBody>
      </p:sp>
      <p:sp>
        <p:nvSpPr>
          <p:cNvPr id="163859" name="Rectangle 19">
            <a:extLst>
              <a:ext uri="{FF2B5EF4-FFF2-40B4-BE49-F238E27FC236}">
                <a16:creationId xmlns:a16="http://schemas.microsoft.com/office/drawing/2014/main" id="{C13E6723-641A-A88B-1534-9B4CA1EC395C}"/>
              </a:ext>
            </a:extLst>
          </p:cNvPr>
          <p:cNvSpPr>
            <a:spLocks noChangeArrowheads="1"/>
          </p:cNvSpPr>
          <p:nvPr/>
        </p:nvSpPr>
        <p:spPr bwMode="auto">
          <a:xfrm rot="2124568">
            <a:off x="6659563" y="765175"/>
            <a:ext cx="1008062" cy="720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3860" name="Rectangle 20">
            <a:extLst>
              <a:ext uri="{FF2B5EF4-FFF2-40B4-BE49-F238E27FC236}">
                <a16:creationId xmlns:a16="http://schemas.microsoft.com/office/drawing/2014/main" id="{D0FE521A-C215-168D-7694-94EDBDD96A40}"/>
              </a:ext>
            </a:extLst>
          </p:cNvPr>
          <p:cNvSpPr>
            <a:spLocks noChangeArrowheads="1"/>
          </p:cNvSpPr>
          <p:nvPr/>
        </p:nvSpPr>
        <p:spPr bwMode="auto">
          <a:xfrm rot="1912199">
            <a:off x="4932363" y="3357563"/>
            <a:ext cx="719137" cy="6477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3856" name="Line 16">
            <a:extLst>
              <a:ext uri="{FF2B5EF4-FFF2-40B4-BE49-F238E27FC236}">
                <a16:creationId xmlns:a16="http://schemas.microsoft.com/office/drawing/2014/main" id="{2445284A-235F-9FF8-BA38-9457D7DE2172}"/>
              </a:ext>
            </a:extLst>
          </p:cNvPr>
          <p:cNvSpPr>
            <a:spLocks noChangeShapeType="1"/>
          </p:cNvSpPr>
          <p:nvPr/>
        </p:nvSpPr>
        <p:spPr bwMode="auto">
          <a:xfrm flipH="1" flipV="1">
            <a:off x="5076825" y="3644900"/>
            <a:ext cx="503238" cy="288925"/>
          </a:xfrm>
          <a:prstGeom prst="line">
            <a:avLst/>
          </a:prstGeom>
          <a:noFill/>
          <a:ln w="88900">
            <a:solidFill>
              <a:srgbClr val="0000FF"/>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61" name="Rectangle 21">
            <a:extLst>
              <a:ext uri="{FF2B5EF4-FFF2-40B4-BE49-F238E27FC236}">
                <a16:creationId xmlns:a16="http://schemas.microsoft.com/office/drawing/2014/main" id="{15FA8308-F3B6-6ED3-660E-AA48A3CAE030}"/>
              </a:ext>
            </a:extLst>
          </p:cNvPr>
          <p:cNvSpPr>
            <a:spLocks noChangeArrowheads="1"/>
          </p:cNvSpPr>
          <p:nvPr/>
        </p:nvSpPr>
        <p:spPr bwMode="auto">
          <a:xfrm rot="1912199">
            <a:off x="4572000" y="4508500"/>
            <a:ext cx="719138" cy="6477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63857" name="Line 17">
            <a:extLst>
              <a:ext uri="{FF2B5EF4-FFF2-40B4-BE49-F238E27FC236}">
                <a16:creationId xmlns:a16="http://schemas.microsoft.com/office/drawing/2014/main" id="{6544295C-ED0A-ED85-A19C-0EB263C9E083}"/>
              </a:ext>
            </a:extLst>
          </p:cNvPr>
          <p:cNvSpPr>
            <a:spLocks noChangeShapeType="1"/>
          </p:cNvSpPr>
          <p:nvPr/>
        </p:nvSpPr>
        <p:spPr bwMode="auto">
          <a:xfrm rot="10800000" flipH="1" flipV="1">
            <a:off x="4859338" y="4581525"/>
            <a:ext cx="503237" cy="288925"/>
          </a:xfrm>
          <a:prstGeom prst="line">
            <a:avLst/>
          </a:prstGeom>
          <a:noFill/>
          <a:ln w="889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anim calcmode="lin" valueType="num">
                                      <p:cBhvr additive="base">
                                        <p:cTn id="7" dur="500" fill="hold"/>
                                        <p:tgtEl>
                                          <p:spTgt spid="163842"/>
                                        </p:tgtEl>
                                        <p:attrNameLst>
                                          <p:attrName>ppt_x</p:attrName>
                                        </p:attrNameLst>
                                      </p:cBhvr>
                                      <p:tavLst>
                                        <p:tav tm="0">
                                          <p:val>
                                            <p:strVal val="0-#ppt_w/2"/>
                                          </p:val>
                                        </p:tav>
                                        <p:tav tm="100000">
                                          <p:val>
                                            <p:strVal val="#ppt_x"/>
                                          </p:val>
                                        </p:tav>
                                      </p:tavLst>
                                    </p:anim>
                                    <p:anim calcmode="lin" valueType="num">
                                      <p:cBhvr additive="base">
                                        <p:cTn id="8" dur="500" fill="hold"/>
                                        <p:tgtEl>
                                          <p:spTgt spid="1638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3849"/>
                                        </p:tgtEl>
                                        <p:attrNameLst>
                                          <p:attrName>style.visibility</p:attrName>
                                        </p:attrNameLst>
                                      </p:cBhvr>
                                      <p:to>
                                        <p:strVal val="visible"/>
                                      </p:to>
                                    </p:set>
                                    <p:animEffect transition="in" filter="dissolve">
                                      <p:cBhvr>
                                        <p:cTn id="13" dur="500"/>
                                        <p:tgtEl>
                                          <p:spTgt spid="16384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63844"/>
                                        </p:tgtEl>
                                        <p:attrNameLst>
                                          <p:attrName>style.visibility</p:attrName>
                                        </p:attrNameLst>
                                      </p:cBhvr>
                                      <p:to>
                                        <p:strVal val="visible"/>
                                      </p:to>
                                    </p:set>
                                    <p:animEffect transition="in" filter="dissolve">
                                      <p:cBhvr>
                                        <p:cTn id="18" dur="500"/>
                                        <p:tgtEl>
                                          <p:spTgt spid="1638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63852"/>
                                        </p:tgtEl>
                                        <p:attrNameLst>
                                          <p:attrName>style.visibility</p:attrName>
                                        </p:attrNameLst>
                                      </p:cBhvr>
                                      <p:to>
                                        <p:strVal val="visible"/>
                                      </p:to>
                                    </p:set>
                                    <p:animEffect transition="in" filter="dissolve">
                                      <p:cBhvr>
                                        <p:cTn id="23" dur="500"/>
                                        <p:tgtEl>
                                          <p:spTgt spid="1638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3848"/>
                                        </p:tgtEl>
                                        <p:attrNameLst>
                                          <p:attrName>style.visibility</p:attrName>
                                        </p:attrNameLst>
                                      </p:cBhvr>
                                      <p:to>
                                        <p:strVal val="visible"/>
                                      </p:to>
                                    </p:set>
                                    <p:animEffect transition="in" filter="dissolve">
                                      <p:cBhvr>
                                        <p:cTn id="28" dur="500"/>
                                        <p:tgtEl>
                                          <p:spTgt spid="16384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63853"/>
                                        </p:tgtEl>
                                        <p:attrNameLst>
                                          <p:attrName>style.visibility</p:attrName>
                                        </p:attrNameLst>
                                      </p:cBhvr>
                                      <p:to>
                                        <p:strVal val="visible"/>
                                      </p:to>
                                    </p:set>
                                    <p:animEffect transition="in" filter="dissolve">
                                      <p:cBhvr>
                                        <p:cTn id="33" dur="500"/>
                                        <p:tgtEl>
                                          <p:spTgt spid="16385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163854"/>
                                        </p:tgtEl>
                                        <p:attrNameLst>
                                          <p:attrName>style.visibility</p:attrName>
                                        </p:attrNameLst>
                                      </p:cBhvr>
                                      <p:to>
                                        <p:strVal val="visible"/>
                                      </p:to>
                                    </p:set>
                                    <p:animEffect transition="in" filter="dissolve">
                                      <p:cBhvr>
                                        <p:cTn id="38" dur="500"/>
                                        <p:tgtEl>
                                          <p:spTgt spid="16385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63855"/>
                                        </p:tgtEl>
                                        <p:attrNameLst>
                                          <p:attrName>style.visibility</p:attrName>
                                        </p:attrNameLst>
                                      </p:cBhvr>
                                      <p:to>
                                        <p:strVal val="visible"/>
                                      </p:to>
                                    </p:set>
                                    <p:anim calcmode="lin" valueType="num">
                                      <p:cBhvr additive="base">
                                        <p:cTn id="43" dur="500" fill="hold"/>
                                        <p:tgtEl>
                                          <p:spTgt spid="163855"/>
                                        </p:tgtEl>
                                        <p:attrNameLst>
                                          <p:attrName>ppt_x</p:attrName>
                                        </p:attrNameLst>
                                      </p:cBhvr>
                                      <p:tavLst>
                                        <p:tav tm="0">
                                          <p:val>
                                            <p:strVal val="0-#ppt_w/2"/>
                                          </p:val>
                                        </p:tav>
                                        <p:tav tm="100000">
                                          <p:val>
                                            <p:strVal val="#ppt_x"/>
                                          </p:val>
                                        </p:tav>
                                      </p:tavLst>
                                    </p:anim>
                                    <p:anim calcmode="lin" valueType="num">
                                      <p:cBhvr additive="base">
                                        <p:cTn id="44" dur="500" fill="hold"/>
                                        <p:tgtEl>
                                          <p:spTgt spid="1638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2" grpId="0" autoUpdateAnimBg="0"/>
      <p:bldP spid="163853" grpId="0" autoUpdateAnimBg="0"/>
      <p:bldP spid="163854" grpId="0" autoUpdateAnimBg="0"/>
      <p:bldP spid="16385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a:extLst>
              <a:ext uri="{FF2B5EF4-FFF2-40B4-BE49-F238E27FC236}">
                <a16:creationId xmlns:a16="http://schemas.microsoft.com/office/drawing/2014/main" id="{A30A9E8B-BC5D-7D32-A1D1-CA9D70B15AD3}"/>
              </a:ext>
            </a:extLst>
          </p:cNvPr>
          <p:cNvSpPr txBox="1">
            <a:spLocks noChangeArrowheads="1"/>
          </p:cNvSpPr>
          <p:nvPr/>
        </p:nvSpPr>
        <p:spPr bwMode="auto">
          <a:xfrm>
            <a:off x="107950" y="549275"/>
            <a:ext cx="89646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système nerveux (SN) est adapté pour fournir des signaux rapides sur de longues distances (mm – m)</a:t>
            </a:r>
          </a:p>
        </p:txBody>
      </p:sp>
      <p:sp>
        <p:nvSpPr>
          <p:cNvPr id="9222" name="Text Box 6">
            <a:extLst>
              <a:ext uri="{FF2B5EF4-FFF2-40B4-BE49-F238E27FC236}">
                <a16:creationId xmlns:a16="http://schemas.microsoft.com/office/drawing/2014/main" id="{30EDBBCB-6D93-36AF-9165-E198D17F8528}"/>
              </a:ext>
            </a:extLst>
          </p:cNvPr>
          <p:cNvSpPr txBox="1">
            <a:spLocks noChangeArrowheads="1"/>
          </p:cNvSpPr>
          <p:nvPr/>
        </p:nvSpPr>
        <p:spPr bwMode="auto">
          <a:xfrm>
            <a:off x="107950" y="1598613"/>
            <a:ext cx="8964613" cy="470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400"/>
              <a:t> Le SN =</a:t>
            </a:r>
          </a:p>
          <a:p>
            <a:pPr lvl="1" algn="just">
              <a:spcBef>
                <a:spcPct val="50000"/>
              </a:spcBef>
              <a:buFont typeface="Wingdings" pitchFamily="2" charset="2"/>
              <a:buChar char="Ø"/>
            </a:pPr>
            <a:r>
              <a:rPr lang="fr-FR" altLang="fr-FR" sz="2400"/>
              <a:t> encéphale</a:t>
            </a:r>
          </a:p>
          <a:p>
            <a:pPr lvl="1" algn="just">
              <a:spcBef>
                <a:spcPct val="50000"/>
              </a:spcBef>
              <a:buFont typeface="Wingdings" pitchFamily="2" charset="2"/>
              <a:buChar char="Ø"/>
            </a:pPr>
            <a:r>
              <a:rPr lang="fr-FR" altLang="fr-FR" sz="2400"/>
              <a:t> moelle épinière</a:t>
            </a:r>
          </a:p>
          <a:p>
            <a:pPr lvl="1" algn="just">
              <a:spcBef>
                <a:spcPct val="50000"/>
              </a:spcBef>
              <a:buFont typeface="Wingdings" pitchFamily="2" charset="2"/>
              <a:buChar char="Ø"/>
            </a:pPr>
            <a:r>
              <a:rPr lang="fr-FR" altLang="fr-FR" sz="2400"/>
              <a:t> nerfs périphériques</a:t>
            </a:r>
          </a:p>
          <a:p>
            <a:pPr lvl="1" algn="just">
              <a:spcBef>
                <a:spcPct val="50000"/>
              </a:spcBef>
              <a:buFont typeface="Wingdings" pitchFamily="2" charset="2"/>
              <a:buNone/>
            </a:pPr>
            <a:r>
              <a:rPr lang="fr-FR" altLang="fr-FR"/>
              <a:t>(nerfs crâniens et rachidiens)</a:t>
            </a:r>
          </a:p>
          <a:p>
            <a:pPr lvl="1" algn="just">
              <a:spcBef>
                <a:spcPct val="50000"/>
              </a:spcBef>
              <a:buFont typeface="Wingdings" pitchFamily="2" charset="2"/>
              <a:buChar char="Ø"/>
            </a:pPr>
            <a:r>
              <a:rPr lang="fr-FR" altLang="fr-FR" sz="2400"/>
              <a:t> SN végétatif ou autonome</a:t>
            </a:r>
          </a:p>
          <a:p>
            <a:pPr lvl="1" algn="just">
              <a:spcBef>
                <a:spcPct val="50000"/>
              </a:spcBef>
              <a:buFont typeface="Wingdings" pitchFamily="2" charset="2"/>
              <a:buChar char="Ø"/>
            </a:pPr>
            <a:r>
              <a:rPr lang="fr-FR" altLang="fr-FR" sz="2400"/>
              <a:t> SN entérique</a:t>
            </a:r>
          </a:p>
          <a:p>
            <a:pPr algn="just">
              <a:spcBef>
                <a:spcPct val="50000"/>
              </a:spcBef>
              <a:buFontTx/>
              <a:buChar char="•"/>
            </a:pPr>
            <a:endParaRPr lang="fr-FR" altLang="fr-FR" sz="2400"/>
          </a:p>
          <a:p>
            <a:pPr algn="just">
              <a:spcBef>
                <a:spcPct val="50000"/>
              </a:spcBef>
              <a:buFontTx/>
              <a:buChar char="•"/>
            </a:pPr>
            <a:endParaRPr lang="fr-FR" altLang="fr-FR" sz="2400"/>
          </a:p>
        </p:txBody>
      </p:sp>
      <p:sp>
        <p:nvSpPr>
          <p:cNvPr id="9223" name="AutoShape 7">
            <a:extLst>
              <a:ext uri="{FF2B5EF4-FFF2-40B4-BE49-F238E27FC236}">
                <a16:creationId xmlns:a16="http://schemas.microsoft.com/office/drawing/2014/main" id="{6E17C0DC-D3A2-300E-EB15-531FDE836903}"/>
              </a:ext>
            </a:extLst>
          </p:cNvPr>
          <p:cNvSpPr>
            <a:spLocks/>
          </p:cNvSpPr>
          <p:nvPr/>
        </p:nvSpPr>
        <p:spPr bwMode="auto">
          <a:xfrm>
            <a:off x="4787900" y="2205038"/>
            <a:ext cx="288925" cy="863600"/>
          </a:xfrm>
          <a:prstGeom prst="rightBrace">
            <a:avLst>
              <a:gd name="adj1" fmla="val 2490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4" name="AutoShape 8">
            <a:extLst>
              <a:ext uri="{FF2B5EF4-FFF2-40B4-BE49-F238E27FC236}">
                <a16:creationId xmlns:a16="http://schemas.microsoft.com/office/drawing/2014/main" id="{114E684B-9058-A18E-0053-58489285EAF7}"/>
              </a:ext>
            </a:extLst>
          </p:cNvPr>
          <p:cNvSpPr>
            <a:spLocks/>
          </p:cNvSpPr>
          <p:nvPr/>
        </p:nvSpPr>
        <p:spPr bwMode="auto">
          <a:xfrm>
            <a:off x="4716463" y="3357563"/>
            <a:ext cx="433387" cy="1871662"/>
          </a:xfrm>
          <a:prstGeom prst="rightBrace">
            <a:avLst>
              <a:gd name="adj1" fmla="val 3598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225" name="Text Box 9">
            <a:extLst>
              <a:ext uri="{FF2B5EF4-FFF2-40B4-BE49-F238E27FC236}">
                <a16:creationId xmlns:a16="http://schemas.microsoft.com/office/drawing/2014/main" id="{7E350C0B-4740-DED4-2D80-33860F7CB960}"/>
              </a:ext>
            </a:extLst>
          </p:cNvPr>
          <p:cNvSpPr txBox="1">
            <a:spLocks noChangeArrowheads="1"/>
          </p:cNvSpPr>
          <p:nvPr/>
        </p:nvSpPr>
        <p:spPr bwMode="auto">
          <a:xfrm>
            <a:off x="5364163" y="2276475"/>
            <a:ext cx="3600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rPr>
              <a:t>SNC (central)</a:t>
            </a:r>
          </a:p>
        </p:txBody>
      </p:sp>
      <p:sp>
        <p:nvSpPr>
          <p:cNvPr id="9226" name="Text Box 10">
            <a:extLst>
              <a:ext uri="{FF2B5EF4-FFF2-40B4-BE49-F238E27FC236}">
                <a16:creationId xmlns:a16="http://schemas.microsoft.com/office/drawing/2014/main" id="{E84B9D6D-E27F-707A-3ED7-136BB6A817CF}"/>
              </a:ext>
            </a:extLst>
          </p:cNvPr>
          <p:cNvSpPr txBox="1">
            <a:spLocks noChangeArrowheads="1"/>
          </p:cNvSpPr>
          <p:nvPr/>
        </p:nvSpPr>
        <p:spPr bwMode="auto">
          <a:xfrm>
            <a:off x="5364163" y="3854450"/>
            <a:ext cx="3600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rPr>
              <a:t>SNP (périphérique)</a:t>
            </a:r>
          </a:p>
        </p:txBody>
      </p:sp>
      <p:sp>
        <p:nvSpPr>
          <p:cNvPr id="9227" name="Line 11">
            <a:extLst>
              <a:ext uri="{FF2B5EF4-FFF2-40B4-BE49-F238E27FC236}">
                <a16:creationId xmlns:a16="http://schemas.microsoft.com/office/drawing/2014/main" id="{09C1ADC9-1877-84D6-D1CF-303C51B97E65}"/>
              </a:ext>
            </a:extLst>
          </p:cNvPr>
          <p:cNvSpPr>
            <a:spLocks noChangeShapeType="1"/>
          </p:cNvSpPr>
          <p:nvPr/>
        </p:nvSpPr>
        <p:spPr bwMode="auto">
          <a:xfrm>
            <a:off x="2700338" y="4654550"/>
            <a:ext cx="719137" cy="790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28" name="Line 12">
            <a:extLst>
              <a:ext uri="{FF2B5EF4-FFF2-40B4-BE49-F238E27FC236}">
                <a16:creationId xmlns:a16="http://schemas.microsoft.com/office/drawing/2014/main" id="{64443A8F-3437-B619-3AFA-BE063B1FC07D}"/>
              </a:ext>
            </a:extLst>
          </p:cNvPr>
          <p:cNvSpPr>
            <a:spLocks noChangeShapeType="1"/>
          </p:cNvSpPr>
          <p:nvPr/>
        </p:nvSpPr>
        <p:spPr bwMode="auto">
          <a:xfrm>
            <a:off x="2484438" y="5157788"/>
            <a:ext cx="71437"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29" name="Text Box 13">
            <a:extLst>
              <a:ext uri="{FF2B5EF4-FFF2-40B4-BE49-F238E27FC236}">
                <a16:creationId xmlns:a16="http://schemas.microsoft.com/office/drawing/2014/main" id="{5090B278-F0B2-86B1-99CF-BE33D55E9CC1}"/>
              </a:ext>
            </a:extLst>
          </p:cNvPr>
          <p:cNvSpPr txBox="1">
            <a:spLocks noChangeArrowheads="1"/>
          </p:cNvSpPr>
          <p:nvPr/>
        </p:nvSpPr>
        <p:spPr bwMode="auto">
          <a:xfrm>
            <a:off x="3059113" y="5408613"/>
            <a:ext cx="6084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Innerve les vaisseaux sanguins et organes internes</a:t>
            </a:r>
          </a:p>
        </p:txBody>
      </p:sp>
      <p:sp>
        <p:nvSpPr>
          <p:cNvPr id="9230" name="Text Box 14">
            <a:extLst>
              <a:ext uri="{FF2B5EF4-FFF2-40B4-BE49-F238E27FC236}">
                <a16:creationId xmlns:a16="http://schemas.microsoft.com/office/drawing/2014/main" id="{9F500A11-045A-7725-D76D-4056EB82D4B8}"/>
              </a:ext>
            </a:extLst>
          </p:cNvPr>
          <p:cNvSpPr txBox="1">
            <a:spLocks noChangeArrowheads="1"/>
          </p:cNvSpPr>
          <p:nvPr/>
        </p:nvSpPr>
        <p:spPr bwMode="auto">
          <a:xfrm>
            <a:off x="2159000" y="5768975"/>
            <a:ext cx="608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t>Contrôle l’activité du tube digestif</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5" name="Group 7">
            <a:extLst>
              <a:ext uri="{FF2B5EF4-FFF2-40B4-BE49-F238E27FC236}">
                <a16:creationId xmlns:a16="http://schemas.microsoft.com/office/drawing/2014/main" id="{04D1F3C9-3BF3-2597-B002-BA62B012BFAF}"/>
              </a:ext>
            </a:extLst>
          </p:cNvPr>
          <p:cNvGrpSpPr>
            <a:grpSpLocks/>
          </p:cNvGrpSpPr>
          <p:nvPr/>
        </p:nvGrpSpPr>
        <p:grpSpPr bwMode="auto">
          <a:xfrm>
            <a:off x="34925" y="1079500"/>
            <a:ext cx="7848600" cy="4652963"/>
            <a:chOff x="521" y="2704"/>
            <a:chExt cx="1951" cy="1616"/>
          </a:xfrm>
        </p:grpSpPr>
        <p:pic>
          <p:nvPicPr>
            <p:cNvPr id="78856" name="Picture 8">
              <a:extLst>
                <a:ext uri="{FF2B5EF4-FFF2-40B4-BE49-F238E27FC236}">
                  <a16:creationId xmlns:a16="http://schemas.microsoft.com/office/drawing/2014/main" id="{3B064453-8628-198D-4220-5D4E127FA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 y="2704"/>
              <a:ext cx="1951" cy="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8857" name="Rectangle 9">
              <a:extLst>
                <a:ext uri="{FF2B5EF4-FFF2-40B4-BE49-F238E27FC236}">
                  <a16:creationId xmlns:a16="http://schemas.microsoft.com/office/drawing/2014/main" id="{432AD228-D18A-B784-19A2-A1556C63565D}"/>
                </a:ext>
              </a:extLst>
            </p:cNvPr>
            <p:cNvSpPr>
              <a:spLocks noChangeArrowheads="1"/>
            </p:cNvSpPr>
            <p:nvPr/>
          </p:nvSpPr>
          <p:spPr bwMode="auto">
            <a:xfrm>
              <a:off x="567" y="3339"/>
              <a:ext cx="1905" cy="981"/>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858" name="Rectangle 10">
              <a:extLst>
                <a:ext uri="{FF2B5EF4-FFF2-40B4-BE49-F238E27FC236}">
                  <a16:creationId xmlns:a16="http://schemas.microsoft.com/office/drawing/2014/main" id="{E98D36C2-1053-ABF7-8DB8-24EF7F236ABE}"/>
                </a:ext>
              </a:extLst>
            </p:cNvPr>
            <p:cNvSpPr>
              <a:spLocks noChangeArrowheads="1"/>
            </p:cNvSpPr>
            <p:nvPr/>
          </p:nvSpPr>
          <p:spPr bwMode="auto">
            <a:xfrm>
              <a:off x="1565" y="2704"/>
              <a:ext cx="907" cy="981"/>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78852" name="Rectangle 4">
            <a:extLst>
              <a:ext uri="{FF2B5EF4-FFF2-40B4-BE49-F238E27FC236}">
                <a16:creationId xmlns:a16="http://schemas.microsoft.com/office/drawing/2014/main" id="{ED0A26E2-FCB5-79B6-61C4-9AD566F49C8C}"/>
              </a:ext>
            </a:extLst>
          </p:cNvPr>
          <p:cNvSpPr>
            <a:spLocks noChangeArrowheads="1"/>
          </p:cNvSpPr>
          <p:nvPr/>
        </p:nvSpPr>
        <p:spPr bwMode="auto">
          <a:xfrm>
            <a:off x="0" y="4645025"/>
            <a:ext cx="91440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fr-FR" altLang="fr-FR" sz="1700"/>
              <a:t>Déroulement :</a:t>
            </a:r>
          </a:p>
          <a:p>
            <a:pPr algn="just">
              <a:buFontTx/>
              <a:buAutoNum type="arabicParenR"/>
            </a:pPr>
            <a:r>
              <a:rPr lang="fr-FR" altLang="fr-FR" sz="1700"/>
              <a:t>Information sensitive périphérique (tact, douleur etc ...) véhiculée par le nerf périphérique puis par le nerf spinal. Il pénètre par la racine dorsale jusqu'à la substance grise médullaire. </a:t>
            </a:r>
          </a:p>
          <a:p>
            <a:pPr>
              <a:buFontTx/>
              <a:buAutoNum type="arabicParenR"/>
            </a:pPr>
            <a:r>
              <a:rPr lang="fr-FR" altLang="fr-FR" sz="1700"/>
              <a:t>Par articulation monosynaptique (ou </a:t>
            </a:r>
            <a:r>
              <a:rPr lang="fr-FR" altLang="fr-FR" sz="1700" b="1">
                <a:solidFill>
                  <a:srgbClr val="FF0000"/>
                </a:solidFill>
              </a:rPr>
              <a:t>plurisynaptique</a:t>
            </a:r>
            <a:r>
              <a:rPr lang="fr-FR" altLang="fr-FR" sz="1700"/>
              <a:t>), l'influx nerveux aboutit à un motoneurone de la corne ventrale. L'influx nerveux moteur efférent chemine alors dans la racine ventrale, puis dans le nerf spinal jusqu'à la plaque motrice de la fibre musculaire qui réagit par contraction. </a:t>
            </a:r>
          </a:p>
        </p:txBody>
      </p:sp>
      <p:sp>
        <p:nvSpPr>
          <p:cNvPr id="78860" name="Freeform 12">
            <a:extLst>
              <a:ext uri="{FF2B5EF4-FFF2-40B4-BE49-F238E27FC236}">
                <a16:creationId xmlns:a16="http://schemas.microsoft.com/office/drawing/2014/main" id="{8147E138-22C6-0044-7753-6600F10C0904}"/>
              </a:ext>
            </a:extLst>
          </p:cNvPr>
          <p:cNvSpPr>
            <a:spLocks/>
          </p:cNvSpPr>
          <p:nvPr/>
        </p:nvSpPr>
        <p:spPr bwMode="auto">
          <a:xfrm>
            <a:off x="4572000" y="1820863"/>
            <a:ext cx="2413000" cy="600075"/>
          </a:xfrm>
          <a:custGeom>
            <a:avLst/>
            <a:gdLst>
              <a:gd name="T0" fmla="*/ 1361 w 1384"/>
              <a:gd name="T1" fmla="*/ 242 h 431"/>
              <a:gd name="T2" fmla="*/ 1361 w 1384"/>
              <a:gd name="T3" fmla="*/ 60 h 431"/>
              <a:gd name="T4" fmla="*/ 1225 w 1384"/>
              <a:gd name="T5" fmla="*/ 15 h 431"/>
              <a:gd name="T6" fmla="*/ 953 w 1384"/>
              <a:gd name="T7" fmla="*/ 15 h 431"/>
              <a:gd name="T8" fmla="*/ 726 w 1384"/>
              <a:gd name="T9" fmla="*/ 106 h 431"/>
              <a:gd name="T10" fmla="*/ 227 w 1384"/>
              <a:gd name="T11" fmla="*/ 378 h 431"/>
              <a:gd name="T12" fmla="*/ 0 w 1384"/>
              <a:gd name="T13" fmla="*/ 423 h 431"/>
            </a:gdLst>
            <a:ahLst/>
            <a:cxnLst>
              <a:cxn ang="0">
                <a:pos x="T0" y="T1"/>
              </a:cxn>
              <a:cxn ang="0">
                <a:pos x="T2" y="T3"/>
              </a:cxn>
              <a:cxn ang="0">
                <a:pos x="T4" y="T5"/>
              </a:cxn>
              <a:cxn ang="0">
                <a:pos x="T6" y="T7"/>
              </a:cxn>
              <a:cxn ang="0">
                <a:pos x="T8" y="T9"/>
              </a:cxn>
              <a:cxn ang="0">
                <a:pos x="T10" y="T11"/>
              </a:cxn>
              <a:cxn ang="0">
                <a:pos x="T12" y="T13"/>
              </a:cxn>
            </a:cxnLst>
            <a:rect l="0" t="0" r="r" b="b"/>
            <a:pathLst>
              <a:path w="1384" h="431">
                <a:moveTo>
                  <a:pt x="1361" y="242"/>
                </a:moveTo>
                <a:cubicBezTo>
                  <a:pt x="1372" y="170"/>
                  <a:pt x="1384" y="98"/>
                  <a:pt x="1361" y="60"/>
                </a:cubicBezTo>
                <a:cubicBezTo>
                  <a:pt x="1338" y="22"/>
                  <a:pt x="1293" y="22"/>
                  <a:pt x="1225" y="15"/>
                </a:cubicBezTo>
                <a:cubicBezTo>
                  <a:pt x="1157" y="8"/>
                  <a:pt x="1036" y="0"/>
                  <a:pt x="953" y="15"/>
                </a:cubicBezTo>
                <a:cubicBezTo>
                  <a:pt x="870" y="30"/>
                  <a:pt x="847" y="46"/>
                  <a:pt x="726" y="106"/>
                </a:cubicBezTo>
                <a:cubicBezTo>
                  <a:pt x="605" y="166"/>
                  <a:pt x="348" y="325"/>
                  <a:pt x="227" y="378"/>
                </a:cubicBezTo>
                <a:cubicBezTo>
                  <a:pt x="106" y="431"/>
                  <a:pt x="53" y="427"/>
                  <a:pt x="0" y="423"/>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78861" name="Picture 13">
            <a:extLst>
              <a:ext uri="{FF2B5EF4-FFF2-40B4-BE49-F238E27FC236}">
                <a16:creationId xmlns:a16="http://schemas.microsoft.com/office/drawing/2014/main" id="{0CA48E8C-8A81-8217-7025-57619AFE5A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132013"/>
            <a:ext cx="1252537" cy="281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66" name="Line 18">
            <a:extLst>
              <a:ext uri="{FF2B5EF4-FFF2-40B4-BE49-F238E27FC236}">
                <a16:creationId xmlns:a16="http://schemas.microsoft.com/office/drawing/2014/main" id="{487A3307-7628-5EE2-B88D-4DB8869603D0}"/>
              </a:ext>
            </a:extLst>
          </p:cNvPr>
          <p:cNvSpPr>
            <a:spLocks noChangeShapeType="1"/>
          </p:cNvSpPr>
          <p:nvPr/>
        </p:nvSpPr>
        <p:spPr bwMode="auto">
          <a:xfrm flipH="1">
            <a:off x="2339975" y="1773238"/>
            <a:ext cx="144463" cy="1428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67" name="Line 19">
            <a:extLst>
              <a:ext uri="{FF2B5EF4-FFF2-40B4-BE49-F238E27FC236}">
                <a16:creationId xmlns:a16="http://schemas.microsoft.com/office/drawing/2014/main" id="{FD4A2486-8B7A-16D7-7DD9-ADA854128695}"/>
              </a:ext>
            </a:extLst>
          </p:cNvPr>
          <p:cNvSpPr>
            <a:spLocks noChangeShapeType="1"/>
          </p:cNvSpPr>
          <p:nvPr/>
        </p:nvSpPr>
        <p:spPr bwMode="auto">
          <a:xfrm>
            <a:off x="2484438" y="1773238"/>
            <a:ext cx="0" cy="21590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69" name="Oval 21">
            <a:extLst>
              <a:ext uri="{FF2B5EF4-FFF2-40B4-BE49-F238E27FC236}">
                <a16:creationId xmlns:a16="http://schemas.microsoft.com/office/drawing/2014/main" id="{A74B086D-3B04-DCFD-9E17-6B9C15742554}"/>
              </a:ext>
            </a:extLst>
          </p:cNvPr>
          <p:cNvSpPr>
            <a:spLocks noChangeArrowheads="1"/>
          </p:cNvSpPr>
          <p:nvPr/>
        </p:nvSpPr>
        <p:spPr bwMode="auto">
          <a:xfrm>
            <a:off x="2627313" y="2205038"/>
            <a:ext cx="144462" cy="142875"/>
          </a:xfrm>
          <a:prstGeom prst="ellipse">
            <a:avLst/>
          </a:prstGeom>
          <a:solidFill>
            <a:srgbClr val="0000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870" name="Freeform 22">
            <a:extLst>
              <a:ext uri="{FF2B5EF4-FFF2-40B4-BE49-F238E27FC236}">
                <a16:creationId xmlns:a16="http://schemas.microsoft.com/office/drawing/2014/main" id="{ECB78AC1-380F-28C5-99A1-CCB852E5A054}"/>
              </a:ext>
            </a:extLst>
          </p:cNvPr>
          <p:cNvSpPr>
            <a:spLocks/>
          </p:cNvSpPr>
          <p:nvPr/>
        </p:nvSpPr>
        <p:spPr bwMode="auto">
          <a:xfrm>
            <a:off x="2627313" y="1773238"/>
            <a:ext cx="4392612" cy="2303462"/>
          </a:xfrm>
          <a:custGeom>
            <a:avLst/>
            <a:gdLst>
              <a:gd name="T0" fmla="*/ 0 w 2857"/>
              <a:gd name="T1" fmla="*/ 287 h 1421"/>
              <a:gd name="T2" fmla="*/ 136 w 2857"/>
              <a:gd name="T3" fmla="*/ 378 h 1421"/>
              <a:gd name="T4" fmla="*/ 453 w 2857"/>
              <a:gd name="T5" fmla="*/ 378 h 1421"/>
              <a:gd name="T6" fmla="*/ 680 w 2857"/>
              <a:gd name="T7" fmla="*/ 332 h 1421"/>
              <a:gd name="T8" fmla="*/ 816 w 2857"/>
              <a:gd name="T9" fmla="*/ 287 h 1421"/>
              <a:gd name="T10" fmla="*/ 952 w 2857"/>
              <a:gd name="T11" fmla="*/ 378 h 1421"/>
              <a:gd name="T12" fmla="*/ 1224 w 2857"/>
              <a:gd name="T13" fmla="*/ 423 h 1421"/>
              <a:gd name="T14" fmla="*/ 1905 w 2857"/>
              <a:gd name="T15" fmla="*/ 287 h 1421"/>
              <a:gd name="T16" fmla="*/ 2313 w 2857"/>
              <a:gd name="T17" fmla="*/ 106 h 1421"/>
              <a:gd name="T18" fmla="*/ 2676 w 2857"/>
              <a:gd name="T19" fmla="*/ 60 h 1421"/>
              <a:gd name="T20" fmla="*/ 2767 w 2857"/>
              <a:gd name="T21" fmla="*/ 468 h 1421"/>
              <a:gd name="T22" fmla="*/ 2767 w 2857"/>
              <a:gd name="T23" fmla="*/ 1240 h 1421"/>
              <a:gd name="T24" fmla="*/ 2857 w 2857"/>
              <a:gd name="T25" fmla="*/ 142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7" h="1421">
                <a:moveTo>
                  <a:pt x="0" y="287"/>
                </a:moveTo>
                <a:cubicBezTo>
                  <a:pt x="30" y="325"/>
                  <a:pt x="61" y="363"/>
                  <a:pt x="136" y="378"/>
                </a:cubicBezTo>
                <a:cubicBezTo>
                  <a:pt x="211" y="393"/>
                  <a:pt x="362" y="386"/>
                  <a:pt x="453" y="378"/>
                </a:cubicBezTo>
                <a:cubicBezTo>
                  <a:pt x="544" y="370"/>
                  <a:pt x="620" y="347"/>
                  <a:pt x="680" y="332"/>
                </a:cubicBezTo>
                <a:cubicBezTo>
                  <a:pt x="740" y="317"/>
                  <a:pt x="771" y="279"/>
                  <a:pt x="816" y="287"/>
                </a:cubicBezTo>
                <a:cubicBezTo>
                  <a:pt x="861" y="295"/>
                  <a:pt x="884" y="355"/>
                  <a:pt x="952" y="378"/>
                </a:cubicBezTo>
                <a:cubicBezTo>
                  <a:pt x="1020" y="401"/>
                  <a:pt x="1065" y="438"/>
                  <a:pt x="1224" y="423"/>
                </a:cubicBezTo>
                <a:cubicBezTo>
                  <a:pt x="1383" y="408"/>
                  <a:pt x="1723" y="340"/>
                  <a:pt x="1905" y="287"/>
                </a:cubicBezTo>
                <a:cubicBezTo>
                  <a:pt x="2087" y="234"/>
                  <a:pt x="2185" y="144"/>
                  <a:pt x="2313" y="106"/>
                </a:cubicBezTo>
                <a:cubicBezTo>
                  <a:pt x="2441" y="68"/>
                  <a:pt x="2600" y="0"/>
                  <a:pt x="2676" y="60"/>
                </a:cubicBezTo>
                <a:cubicBezTo>
                  <a:pt x="2752" y="120"/>
                  <a:pt x="2752" y="271"/>
                  <a:pt x="2767" y="468"/>
                </a:cubicBezTo>
                <a:cubicBezTo>
                  <a:pt x="2782" y="665"/>
                  <a:pt x="2752" y="1081"/>
                  <a:pt x="2767" y="1240"/>
                </a:cubicBezTo>
                <a:cubicBezTo>
                  <a:pt x="2782" y="1399"/>
                  <a:pt x="2819" y="1410"/>
                  <a:pt x="2857" y="1421"/>
                </a:cubicBezTo>
              </a:path>
            </a:pathLst>
          </a:custGeom>
          <a:noFill/>
          <a:ln w="317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71" name="Line 23">
            <a:extLst>
              <a:ext uri="{FF2B5EF4-FFF2-40B4-BE49-F238E27FC236}">
                <a16:creationId xmlns:a16="http://schemas.microsoft.com/office/drawing/2014/main" id="{21ABA24D-5A91-A96E-62C6-BC051C819CE2}"/>
              </a:ext>
            </a:extLst>
          </p:cNvPr>
          <p:cNvSpPr>
            <a:spLocks noChangeShapeType="1"/>
          </p:cNvSpPr>
          <p:nvPr/>
        </p:nvSpPr>
        <p:spPr bwMode="auto">
          <a:xfrm flipV="1">
            <a:off x="6948488" y="4005263"/>
            <a:ext cx="144462" cy="142875"/>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72" name="Oval 24">
            <a:extLst>
              <a:ext uri="{FF2B5EF4-FFF2-40B4-BE49-F238E27FC236}">
                <a16:creationId xmlns:a16="http://schemas.microsoft.com/office/drawing/2014/main" id="{52DBDC0D-6D43-5229-3052-F8CFA53CD4F3}"/>
              </a:ext>
            </a:extLst>
          </p:cNvPr>
          <p:cNvSpPr>
            <a:spLocks noChangeArrowheads="1"/>
          </p:cNvSpPr>
          <p:nvPr/>
        </p:nvSpPr>
        <p:spPr bwMode="auto">
          <a:xfrm>
            <a:off x="5651500" y="1557338"/>
            <a:ext cx="360363" cy="360362"/>
          </a:xfrm>
          <a:prstGeom prst="ellipse">
            <a:avLst/>
          </a:prstGeom>
          <a:noFill/>
          <a:ln w="317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cs typeface="Arial" panose="020B0604020202020204" pitchFamily="34" charset="0"/>
              </a:rPr>
              <a:t>1</a:t>
            </a:r>
          </a:p>
        </p:txBody>
      </p:sp>
      <p:sp>
        <p:nvSpPr>
          <p:cNvPr id="78873" name="Oval 25">
            <a:extLst>
              <a:ext uri="{FF2B5EF4-FFF2-40B4-BE49-F238E27FC236}">
                <a16:creationId xmlns:a16="http://schemas.microsoft.com/office/drawing/2014/main" id="{A29E7E1B-D37C-97C2-6774-6E71E7BE7CFE}"/>
              </a:ext>
            </a:extLst>
          </p:cNvPr>
          <p:cNvSpPr>
            <a:spLocks noChangeArrowheads="1"/>
          </p:cNvSpPr>
          <p:nvPr/>
        </p:nvSpPr>
        <p:spPr bwMode="auto">
          <a:xfrm>
            <a:off x="5651500" y="2205038"/>
            <a:ext cx="360363" cy="360362"/>
          </a:xfrm>
          <a:prstGeom prst="ellipse">
            <a:avLst/>
          </a:prstGeom>
          <a:noFill/>
          <a:ln w="317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ltLang="fr-FR">
                <a:solidFill>
                  <a:srgbClr val="0000FF"/>
                </a:solidFill>
                <a:cs typeface="Arial" panose="020B0604020202020204" pitchFamily="34" charset="0"/>
              </a:rPr>
              <a:t>2</a:t>
            </a:r>
          </a:p>
        </p:txBody>
      </p:sp>
      <p:sp>
        <p:nvSpPr>
          <p:cNvPr id="78874" name="Text Box 26">
            <a:extLst>
              <a:ext uri="{FF2B5EF4-FFF2-40B4-BE49-F238E27FC236}">
                <a16:creationId xmlns:a16="http://schemas.microsoft.com/office/drawing/2014/main" id="{23251BB0-6B85-4DA2-6931-75EAE42B40AF}"/>
              </a:ext>
            </a:extLst>
          </p:cNvPr>
          <p:cNvSpPr txBox="1">
            <a:spLocks noChangeArrowheads="1"/>
          </p:cNvSpPr>
          <p:nvPr/>
        </p:nvSpPr>
        <p:spPr bwMode="auto">
          <a:xfrm>
            <a:off x="4067175" y="3068638"/>
            <a:ext cx="2520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000">
                <a:solidFill>
                  <a:srgbClr val="FF0000"/>
                </a:solidFill>
                <a:cs typeface="Arial" panose="020B0604020202020204" pitchFamily="34" charset="0"/>
              </a:rPr>
              <a:t>Stimulation cutanée</a:t>
            </a:r>
          </a:p>
        </p:txBody>
      </p:sp>
      <p:sp>
        <p:nvSpPr>
          <p:cNvPr id="78875" name="Freeform 27">
            <a:extLst>
              <a:ext uri="{FF2B5EF4-FFF2-40B4-BE49-F238E27FC236}">
                <a16:creationId xmlns:a16="http://schemas.microsoft.com/office/drawing/2014/main" id="{9C1450C6-4AB0-9B49-0043-8980384C9A06}"/>
              </a:ext>
            </a:extLst>
          </p:cNvPr>
          <p:cNvSpPr>
            <a:spLocks/>
          </p:cNvSpPr>
          <p:nvPr/>
        </p:nvSpPr>
        <p:spPr bwMode="auto">
          <a:xfrm>
            <a:off x="2484438" y="1557338"/>
            <a:ext cx="2232025" cy="863600"/>
          </a:xfrm>
          <a:custGeom>
            <a:avLst/>
            <a:gdLst>
              <a:gd name="T0" fmla="*/ 1270 w 1270"/>
              <a:gd name="T1" fmla="*/ 559 h 559"/>
              <a:gd name="T2" fmla="*/ 1043 w 1270"/>
              <a:gd name="T3" fmla="*/ 514 h 559"/>
              <a:gd name="T4" fmla="*/ 952 w 1270"/>
              <a:gd name="T5" fmla="*/ 514 h 559"/>
              <a:gd name="T6" fmla="*/ 771 w 1270"/>
              <a:gd name="T7" fmla="*/ 378 h 559"/>
              <a:gd name="T8" fmla="*/ 635 w 1270"/>
              <a:gd name="T9" fmla="*/ 241 h 559"/>
              <a:gd name="T10" fmla="*/ 499 w 1270"/>
              <a:gd name="T11" fmla="*/ 105 h 559"/>
              <a:gd name="T12" fmla="*/ 362 w 1270"/>
              <a:gd name="T13" fmla="*/ 15 h 559"/>
              <a:gd name="T14" fmla="*/ 226 w 1270"/>
              <a:gd name="T15" fmla="*/ 15 h 559"/>
              <a:gd name="T16" fmla="*/ 45 w 1270"/>
              <a:gd name="T17" fmla="*/ 60 h 559"/>
              <a:gd name="T18" fmla="*/ 0 w 1270"/>
              <a:gd name="T19" fmla="*/ 151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0" h="559">
                <a:moveTo>
                  <a:pt x="1270" y="559"/>
                </a:moveTo>
                <a:cubicBezTo>
                  <a:pt x="1183" y="540"/>
                  <a:pt x="1096" y="521"/>
                  <a:pt x="1043" y="514"/>
                </a:cubicBezTo>
                <a:cubicBezTo>
                  <a:pt x="990" y="507"/>
                  <a:pt x="997" y="537"/>
                  <a:pt x="952" y="514"/>
                </a:cubicBezTo>
                <a:cubicBezTo>
                  <a:pt x="907" y="491"/>
                  <a:pt x="824" y="424"/>
                  <a:pt x="771" y="378"/>
                </a:cubicBezTo>
                <a:cubicBezTo>
                  <a:pt x="718" y="332"/>
                  <a:pt x="680" y="286"/>
                  <a:pt x="635" y="241"/>
                </a:cubicBezTo>
                <a:cubicBezTo>
                  <a:pt x="590" y="196"/>
                  <a:pt x="545" y="143"/>
                  <a:pt x="499" y="105"/>
                </a:cubicBezTo>
                <a:cubicBezTo>
                  <a:pt x="453" y="67"/>
                  <a:pt x="407" y="30"/>
                  <a:pt x="362" y="15"/>
                </a:cubicBezTo>
                <a:cubicBezTo>
                  <a:pt x="317" y="0"/>
                  <a:pt x="279" y="8"/>
                  <a:pt x="226" y="15"/>
                </a:cubicBezTo>
                <a:cubicBezTo>
                  <a:pt x="173" y="22"/>
                  <a:pt x="82" y="37"/>
                  <a:pt x="45" y="60"/>
                </a:cubicBezTo>
                <a:cubicBezTo>
                  <a:pt x="8" y="83"/>
                  <a:pt x="4" y="117"/>
                  <a:pt x="0" y="151"/>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76" name="Oval 28">
            <a:extLst>
              <a:ext uri="{FF2B5EF4-FFF2-40B4-BE49-F238E27FC236}">
                <a16:creationId xmlns:a16="http://schemas.microsoft.com/office/drawing/2014/main" id="{8255A536-187C-FECC-98EE-4FC509F77448}"/>
              </a:ext>
            </a:extLst>
          </p:cNvPr>
          <p:cNvSpPr>
            <a:spLocks noChangeArrowheads="1"/>
          </p:cNvSpPr>
          <p:nvPr/>
        </p:nvSpPr>
        <p:spPr bwMode="auto">
          <a:xfrm>
            <a:off x="2339975" y="1916113"/>
            <a:ext cx="144463" cy="1428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78878" name="Freeform 30">
            <a:extLst>
              <a:ext uri="{FF2B5EF4-FFF2-40B4-BE49-F238E27FC236}">
                <a16:creationId xmlns:a16="http://schemas.microsoft.com/office/drawing/2014/main" id="{1E8D72F3-1B13-92E7-E9DB-A6CDA7751074}"/>
              </a:ext>
            </a:extLst>
          </p:cNvPr>
          <p:cNvSpPr>
            <a:spLocks/>
          </p:cNvSpPr>
          <p:nvPr/>
        </p:nvSpPr>
        <p:spPr bwMode="auto">
          <a:xfrm>
            <a:off x="2398713" y="1989138"/>
            <a:ext cx="85725" cy="215900"/>
          </a:xfrm>
          <a:custGeom>
            <a:avLst/>
            <a:gdLst>
              <a:gd name="T0" fmla="*/ 8 w 54"/>
              <a:gd name="T1" fmla="*/ 0 h 136"/>
              <a:gd name="T2" fmla="*/ 8 w 54"/>
              <a:gd name="T3" fmla="*/ 91 h 136"/>
              <a:gd name="T4" fmla="*/ 54 w 54"/>
              <a:gd name="T5" fmla="*/ 136 h 136"/>
            </a:gdLst>
            <a:ahLst/>
            <a:cxnLst>
              <a:cxn ang="0">
                <a:pos x="T0" y="T1"/>
              </a:cxn>
              <a:cxn ang="0">
                <a:pos x="T2" y="T3"/>
              </a:cxn>
              <a:cxn ang="0">
                <a:pos x="T4" y="T5"/>
              </a:cxn>
            </a:cxnLst>
            <a:rect l="0" t="0" r="r" b="b"/>
            <a:pathLst>
              <a:path w="54" h="136">
                <a:moveTo>
                  <a:pt x="8" y="0"/>
                </a:moveTo>
                <a:cubicBezTo>
                  <a:pt x="4" y="34"/>
                  <a:pt x="0" y="68"/>
                  <a:pt x="8" y="91"/>
                </a:cubicBezTo>
                <a:cubicBezTo>
                  <a:pt x="16" y="114"/>
                  <a:pt x="35" y="125"/>
                  <a:pt x="54" y="136"/>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79" name="Line 31">
            <a:extLst>
              <a:ext uri="{FF2B5EF4-FFF2-40B4-BE49-F238E27FC236}">
                <a16:creationId xmlns:a16="http://schemas.microsoft.com/office/drawing/2014/main" id="{AB3560AD-F4D5-3562-BE67-21060D4CE174}"/>
              </a:ext>
            </a:extLst>
          </p:cNvPr>
          <p:cNvSpPr>
            <a:spLocks noChangeShapeType="1"/>
          </p:cNvSpPr>
          <p:nvPr/>
        </p:nvSpPr>
        <p:spPr bwMode="auto">
          <a:xfrm flipV="1">
            <a:off x="2484438" y="2133600"/>
            <a:ext cx="215900" cy="7302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80" name="Line 32">
            <a:extLst>
              <a:ext uri="{FF2B5EF4-FFF2-40B4-BE49-F238E27FC236}">
                <a16:creationId xmlns:a16="http://schemas.microsoft.com/office/drawing/2014/main" id="{8B7BEAF7-8F36-5EB2-CDD8-7E54E767D3A0}"/>
              </a:ext>
            </a:extLst>
          </p:cNvPr>
          <p:cNvSpPr>
            <a:spLocks noChangeShapeType="1"/>
          </p:cNvSpPr>
          <p:nvPr/>
        </p:nvSpPr>
        <p:spPr bwMode="auto">
          <a:xfrm>
            <a:off x="2484438" y="2205038"/>
            <a:ext cx="142875" cy="1444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81" name="Text Box 33">
            <a:extLst>
              <a:ext uri="{FF2B5EF4-FFF2-40B4-BE49-F238E27FC236}">
                <a16:creationId xmlns:a16="http://schemas.microsoft.com/office/drawing/2014/main" id="{3A4C9B0B-58CA-FB9B-4720-02CCC0E87BF0}"/>
              </a:ext>
            </a:extLst>
          </p:cNvPr>
          <p:cNvSpPr txBox="1">
            <a:spLocks noChangeArrowheads="1"/>
          </p:cNvSpPr>
          <p:nvPr/>
        </p:nvSpPr>
        <p:spPr bwMode="auto">
          <a:xfrm>
            <a:off x="76200" y="115888"/>
            <a:ext cx="8991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Tx/>
              <a:buChar char="•"/>
            </a:pPr>
            <a:r>
              <a:rPr lang="fr-FR" altLang="fr-FR" sz="2800" b="1">
                <a:cs typeface="Arial" panose="020B0604020202020204" pitchFamily="34" charset="0"/>
              </a:rPr>
              <a:t> Circuit du réflexe extéroceptif</a:t>
            </a:r>
          </a:p>
        </p:txBody>
      </p:sp>
      <p:sp>
        <p:nvSpPr>
          <p:cNvPr id="78882" name="Line 34">
            <a:extLst>
              <a:ext uri="{FF2B5EF4-FFF2-40B4-BE49-F238E27FC236}">
                <a16:creationId xmlns:a16="http://schemas.microsoft.com/office/drawing/2014/main" id="{21BF4E98-81E0-E529-7FF9-CA1CABD4CA8F}"/>
              </a:ext>
            </a:extLst>
          </p:cNvPr>
          <p:cNvSpPr>
            <a:spLocks noChangeShapeType="1"/>
          </p:cNvSpPr>
          <p:nvPr/>
        </p:nvSpPr>
        <p:spPr bwMode="auto">
          <a:xfrm flipH="1">
            <a:off x="6156325" y="1700213"/>
            <a:ext cx="792163"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83" name="Line 35">
            <a:extLst>
              <a:ext uri="{FF2B5EF4-FFF2-40B4-BE49-F238E27FC236}">
                <a16:creationId xmlns:a16="http://schemas.microsoft.com/office/drawing/2014/main" id="{270081BD-35FE-3AA2-92AD-CDD7615559FD}"/>
              </a:ext>
            </a:extLst>
          </p:cNvPr>
          <p:cNvSpPr>
            <a:spLocks noChangeShapeType="1"/>
          </p:cNvSpPr>
          <p:nvPr/>
        </p:nvSpPr>
        <p:spPr bwMode="auto">
          <a:xfrm flipV="1">
            <a:off x="4787900" y="2492375"/>
            <a:ext cx="720725" cy="144463"/>
          </a:xfrm>
          <a:prstGeom prst="line">
            <a:avLst/>
          </a:prstGeom>
          <a:noFill/>
          <a:ln w="889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84" name="Line 36">
            <a:extLst>
              <a:ext uri="{FF2B5EF4-FFF2-40B4-BE49-F238E27FC236}">
                <a16:creationId xmlns:a16="http://schemas.microsoft.com/office/drawing/2014/main" id="{DD4CBCE5-F1E0-8EE2-BC4C-3B0EB480610C}"/>
              </a:ext>
            </a:extLst>
          </p:cNvPr>
          <p:cNvSpPr>
            <a:spLocks noChangeShapeType="1"/>
          </p:cNvSpPr>
          <p:nvPr/>
        </p:nvSpPr>
        <p:spPr bwMode="auto">
          <a:xfrm flipH="1">
            <a:off x="7164388" y="3141663"/>
            <a:ext cx="576262" cy="79216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85" name="Text Box 37">
            <a:extLst>
              <a:ext uri="{FF2B5EF4-FFF2-40B4-BE49-F238E27FC236}">
                <a16:creationId xmlns:a16="http://schemas.microsoft.com/office/drawing/2014/main" id="{0B9BF848-D039-16C6-AFC2-690A2DCAA0BD}"/>
              </a:ext>
            </a:extLst>
          </p:cNvPr>
          <p:cNvSpPr txBox="1">
            <a:spLocks noChangeArrowheads="1"/>
          </p:cNvSpPr>
          <p:nvPr/>
        </p:nvSpPr>
        <p:spPr bwMode="auto">
          <a:xfrm>
            <a:off x="6588125" y="2781300"/>
            <a:ext cx="2520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fr-FR" altLang="fr-FR" sz="2000">
                <a:solidFill>
                  <a:srgbClr val="0000FF"/>
                </a:solidFill>
              </a:rPr>
              <a:t>Plaque motrice</a:t>
            </a:r>
          </a:p>
        </p:txBody>
      </p:sp>
      <p:sp>
        <p:nvSpPr>
          <p:cNvPr id="78886" name="Text Box 38">
            <a:extLst>
              <a:ext uri="{FF2B5EF4-FFF2-40B4-BE49-F238E27FC236}">
                <a16:creationId xmlns:a16="http://schemas.microsoft.com/office/drawing/2014/main" id="{1EA07FD5-0700-0573-FDED-D7A31AD0DFD8}"/>
              </a:ext>
            </a:extLst>
          </p:cNvPr>
          <p:cNvSpPr txBox="1">
            <a:spLocks noChangeArrowheads="1"/>
          </p:cNvSpPr>
          <p:nvPr/>
        </p:nvSpPr>
        <p:spPr bwMode="auto">
          <a:xfrm>
            <a:off x="250825" y="2924175"/>
            <a:ext cx="259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Connexion sensori-motrice indirecte</a:t>
            </a:r>
          </a:p>
        </p:txBody>
      </p:sp>
      <p:sp>
        <p:nvSpPr>
          <p:cNvPr id="78888" name="Line 40">
            <a:extLst>
              <a:ext uri="{FF2B5EF4-FFF2-40B4-BE49-F238E27FC236}">
                <a16:creationId xmlns:a16="http://schemas.microsoft.com/office/drawing/2014/main" id="{383D10BD-5972-FAE1-BAE8-7242CFAC4D0D}"/>
              </a:ext>
            </a:extLst>
          </p:cNvPr>
          <p:cNvSpPr>
            <a:spLocks noChangeShapeType="1"/>
          </p:cNvSpPr>
          <p:nvPr/>
        </p:nvSpPr>
        <p:spPr bwMode="auto">
          <a:xfrm>
            <a:off x="1331913" y="1484313"/>
            <a:ext cx="1008062" cy="64928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8889" name="Text Box 41">
            <a:extLst>
              <a:ext uri="{FF2B5EF4-FFF2-40B4-BE49-F238E27FC236}">
                <a16:creationId xmlns:a16="http://schemas.microsoft.com/office/drawing/2014/main" id="{CB033CEF-EBD6-D727-748B-B432B0E3F1F1}"/>
              </a:ext>
            </a:extLst>
          </p:cNvPr>
          <p:cNvSpPr txBox="1">
            <a:spLocks noChangeArrowheads="1"/>
          </p:cNvSpPr>
          <p:nvPr/>
        </p:nvSpPr>
        <p:spPr bwMode="auto">
          <a:xfrm>
            <a:off x="107950" y="944563"/>
            <a:ext cx="2952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a:solidFill>
                  <a:srgbClr val="FF0000"/>
                </a:solidFill>
                <a:cs typeface="Arial" panose="020B0604020202020204" pitchFamily="34" charset="0"/>
              </a:rPr>
              <a:t>Neurone d’association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8886"/>
                                        </p:tgtEl>
                                        <p:attrNameLst>
                                          <p:attrName>style.visibility</p:attrName>
                                        </p:attrNameLst>
                                      </p:cBhvr>
                                      <p:to>
                                        <p:strVal val="visible"/>
                                      </p:to>
                                    </p:set>
                                    <p:animEffect transition="in" filter="dissolve">
                                      <p:cBhvr>
                                        <p:cTn id="7" dur="500"/>
                                        <p:tgtEl>
                                          <p:spTgt spid="78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86"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3">
            <a:extLst>
              <a:ext uri="{FF2B5EF4-FFF2-40B4-BE49-F238E27FC236}">
                <a16:creationId xmlns:a16="http://schemas.microsoft.com/office/drawing/2014/main" id="{8F43799E-566C-0138-9B7C-7CDE7D9D9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16113"/>
            <a:ext cx="278765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5">
            <a:extLst>
              <a:ext uri="{FF2B5EF4-FFF2-40B4-BE49-F238E27FC236}">
                <a16:creationId xmlns:a16="http://schemas.microsoft.com/office/drawing/2014/main" id="{B0BAC5E9-E13A-7B2B-A448-5171CD72AAA7}"/>
              </a:ext>
            </a:extLst>
          </p:cNvPr>
          <p:cNvSpPr txBox="1">
            <a:spLocks noChangeArrowheads="1"/>
          </p:cNvSpPr>
          <p:nvPr/>
        </p:nvSpPr>
        <p:spPr bwMode="auto">
          <a:xfrm>
            <a:off x="900113" y="6308725"/>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Moelle épinière</a:t>
            </a:r>
          </a:p>
        </p:txBody>
      </p:sp>
      <p:sp>
        <p:nvSpPr>
          <p:cNvPr id="167942" name="Text Box 6">
            <a:extLst>
              <a:ext uri="{FF2B5EF4-FFF2-40B4-BE49-F238E27FC236}">
                <a16:creationId xmlns:a16="http://schemas.microsoft.com/office/drawing/2014/main" id="{314566F2-C44D-26A4-2C2E-E5F05974C195}"/>
              </a:ext>
            </a:extLst>
          </p:cNvPr>
          <p:cNvSpPr txBox="1">
            <a:spLocks noChangeArrowheads="1"/>
          </p:cNvSpPr>
          <p:nvPr/>
        </p:nvSpPr>
        <p:spPr bwMode="auto">
          <a:xfrm>
            <a:off x="107950" y="1316038"/>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Cerveau</a:t>
            </a:r>
          </a:p>
        </p:txBody>
      </p:sp>
      <p:sp>
        <p:nvSpPr>
          <p:cNvPr id="167944" name="AutoShape 8">
            <a:extLst>
              <a:ext uri="{FF2B5EF4-FFF2-40B4-BE49-F238E27FC236}">
                <a16:creationId xmlns:a16="http://schemas.microsoft.com/office/drawing/2014/main" id="{82CED15D-BCD1-8C13-13C6-0534ECA97D49}"/>
              </a:ext>
            </a:extLst>
          </p:cNvPr>
          <p:cNvSpPr>
            <a:spLocks/>
          </p:cNvSpPr>
          <p:nvPr/>
        </p:nvSpPr>
        <p:spPr bwMode="auto">
          <a:xfrm>
            <a:off x="3203575" y="4437063"/>
            <a:ext cx="381000" cy="1811337"/>
          </a:xfrm>
          <a:prstGeom prst="rightBrace">
            <a:avLst>
              <a:gd name="adj1" fmla="val 39618"/>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67945" name="Text Box 9">
            <a:extLst>
              <a:ext uri="{FF2B5EF4-FFF2-40B4-BE49-F238E27FC236}">
                <a16:creationId xmlns:a16="http://schemas.microsoft.com/office/drawing/2014/main" id="{A70095BB-37DC-1271-E891-FCEA9306F054}"/>
              </a:ext>
            </a:extLst>
          </p:cNvPr>
          <p:cNvSpPr txBox="1">
            <a:spLocks noChangeArrowheads="1"/>
          </p:cNvSpPr>
          <p:nvPr/>
        </p:nvSpPr>
        <p:spPr bwMode="auto">
          <a:xfrm>
            <a:off x="3779838" y="513238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BULBE</a:t>
            </a:r>
          </a:p>
        </p:txBody>
      </p:sp>
      <p:sp>
        <p:nvSpPr>
          <p:cNvPr id="167947" name="AutoShape 11">
            <a:extLst>
              <a:ext uri="{FF2B5EF4-FFF2-40B4-BE49-F238E27FC236}">
                <a16:creationId xmlns:a16="http://schemas.microsoft.com/office/drawing/2014/main" id="{5A2137AC-4D2F-4DA9-EB05-562FC389F36E}"/>
              </a:ext>
            </a:extLst>
          </p:cNvPr>
          <p:cNvSpPr>
            <a:spLocks/>
          </p:cNvSpPr>
          <p:nvPr/>
        </p:nvSpPr>
        <p:spPr bwMode="auto">
          <a:xfrm>
            <a:off x="3203575" y="3789363"/>
            <a:ext cx="381000" cy="612775"/>
          </a:xfrm>
          <a:prstGeom prst="rightBrace">
            <a:avLst>
              <a:gd name="adj1" fmla="val 13403"/>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67948" name="Text Box 12">
            <a:extLst>
              <a:ext uri="{FF2B5EF4-FFF2-40B4-BE49-F238E27FC236}">
                <a16:creationId xmlns:a16="http://schemas.microsoft.com/office/drawing/2014/main" id="{4B8CFAD2-E59E-DEC4-F9A4-3CAA0D9F4C10}"/>
              </a:ext>
            </a:extLst>
          </p:cNvPr>
          <p:cNvSpPr txBox="1">
            <a:spLocks noChangeArrowheads="1"/>
          </p:cNvSpPr>
          <p:nvPr/>
        </p:nvSpPr>
        <p:spPr bwMode="auto">
          <a:xfrm>
            <a:off x="3563938" y="3860800"/>
            <a:ext cx="436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PONT ou PROTUBÉRANCE</a:t>
            </a:r>
          </a:p>
        </p:txBody>
      </p:sp>
      <p:sp>
        <p:nvSpPr>
          <p:cNvPr id="167950" name="AutoShape 14">
            <a:extLst>
              <a:ext uri="{FF2B5EF4-FFF2-40B4-BE49-F238E27FC236}">
                <a16:creationId xmlns:a16="http://schemas.microsoft.com/office/drawing/2014/main" id="{0095C7FB-CBAD-D174-941F-516BBC6675FF}"/>
              </a:ext>
            </a:extLst>
          </p:cNvPr>
          <p:cNvSpPr>
            <a:spLocks/>
          </p:cNvSpPr>
          <p:nvPr/>
        </p:nvSpPr>
        <p:spPr bwMode="auto">
          <a:xfrm>
            <a:off x="3203575" y="1989138"/>
            <a:ext cx="381000" cy="1765300"/>
          </a:xfrm>
          <a:prstGeom prst="rightBrace">
            <a:avLst>
              <a:gd name="adj1" fmla="val 38611"/>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67951" name="Text Box 15">
            <a:extLst>
              <a:ext uri="{FF2B5EF4-FFF2-40B4-BE49-F238E27FC236}">
                <a16:creationId xmlns:a16="http://schemas.microsoft.com/office/drawing/2014/main" id="{314FD520-A0DA-8052-6541-789E8EDD866B}"/>
              </a:ext>
            </a:extLst>
          </p:cNvPr>
          <p:cNvSpPr txBox="1">
            <a:spLocks noChangeArrowheads="1"/>
          </p:cNvSpPr>
          <p:nvPr/>
        </p:nvSpPr>
        <p:spPr bwMode="auto">
          <a:xfrm>
            <a:off x="3708400" y="26368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MÉSENCÉPHALE</a:t>
            </a:r>
          </a:p>
        </p:txBody>
      </p:sp>
      <p:sp>
        <p:nvSpPr>
          <p:cNvPr id="167953" name="AutoShape 17">
            <a:extLst>
              <a:ext uri="{FF2B5EF4-FFF2-40B4-BE49-F238E27FC236}">
                <a16:creationId xmlns:a16="http://schemas.microsoft.com/office/drawing/2014/main" id="{1056D8AB-27BF-FE24-2889-69F568CFD99A}"/>
              </a:ext>
            </a:extLst>
          </p:cNvPr>
          <p:cNvSpPr>
            <a:spLocks/>
          </p:cNvSpPr>
          <p:nvPr/>
        </p:nvSpPr>
        <p:spPr bwMode="auto">
          <a:xfrm>
            <a:off x="7635875" y="1844675"/>
            <a:ext cx="381000" cy="4537075"/>
          </a:xfrm>
          <a:prstGeom prst="rightBrace">
            <a:avLst>
              <a:gd name="adj1" fmla="val 99236"/>
              <a:gd name="adj2" fmla="val 50000"/>
            </a:avLst>
          </a:prstGeom>
          <a:noFill/>
          <a:ln w="571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fr-FR"/>
          </a:p>
        </p:txBody>
      </p:sp>
      <p:sp>
        <p:nvSpPr>
          <p:cNvPr id="167954" name="Text Box 18">
            <a:extLst>
              <a:ext uri="{FF2B5EF4-FFF2-40B4-BE49-F238E27FC236}">
                <a16:creationId xmlns:a16="http://schemas.microsoft.com/office/drawing/2014/main" id="{D944DDDA-EBDC-2B95-28F4-8236A6C28209}"/>
              </a:ext>
            </a:extLst>
          </p:cNvPr>
          <p:cNvSpPr txBox="1">
            <a:spLocks noChangeArrowheads="1"/>
          </p:cNvSpPr>
          <p:nvPr/>
        </p:nvSpPr>
        <p:spPr bwMode="auto">
          <a:xfrm rot="-5400000">
            <a:off x="7005638" y="3425825"/>
            <a:ext cx="281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Tronc cérébral = 3 étages</a:t>
            </a:r>
          </a:p>
        </p:txBody>
      </p:sp>
      <p:sp>
        <p:nvSpPr>
          <p:cNvPr id="167956" name="Text Box 20">
            <a:extLst>
              <a:ext uri="{FF2B5EF4-FFF2-40B4-BE49-F238E27FC236}">
                <a16:creationId xmlns:a16="http://schemas.microsoft.com/office/drawing/2014/main" id="{26929ABB-C03C-9B4C-4BC7-F0AF25CF5D0B}"/>
              </a:ext>
            </a:extLst>
          </p:cNvPr>
          <p:cNvSpPr txBox="1">
            <a:spLocks noChangeArrowheads="1"/>
          </p:cNvSpPr>
          <p:nvPr/>
        </p:nvSpPr>
        <p:spPr bwMode="auto">
          <a:xfrm>
            <a:off x="152400" y="44450"/>
            <a:ext cx="8839200" cy="121126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2. L’encéphale</a:t>
            </a:r>
          </a:p>
          <a:p>
            <a:pPr algn="ctr">
              <a:spcBef>
                <a:spcPct val="50000"/>
              </a:spcBef>
            </a:pPr>
            <a:r>
              <a:rPr lang="fr-FR" altLang="fr-FR" sz="2800" b="1">
                <a:solidFill>
                  <a:srgbClr val="0000FF"/>
                </a:solidFill>
                <a:cs typeface="Arial" panose="020B0604020202020204" pitchFamily="34" charset="0"/>
              </a:rPr>
              <a:t>2.a. Le tronc cérébral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7939"/>
                                        </p:tgtEl>
                                        <p:attrNameLst>
                                          <p:attrName>style.visibility</p:attrName>
                                        </p:attrNameLst>
                                      </p:cBhvr>
                                      <p:to>
                                        <p:strVal val="visible"/>
                                      </p:to>
                                    </p:set>
                                    <p:animEffect transition="in" filter="dissolve">
                                      <p:cBhvr>
                                        <p:cTn id="7" dur="500"/>
                                        <p:tgtEl>
                                          <p:spTgt spid="167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Text Box 4">
            <a:extLst>
              <a:ext uri="{FF2B5EF4-FFF2-40B4-BE49-F238E27FC236}">
                <a16:creationId xmlns:a16="http://schemas.microsoft.com/office/drawing/2014/main" id="{A2ABC3DD-7947-3749-DBF0-86BDE9C9460C}"/>
              </a:ext>
            </a:extLst>
          </p:cNvPr>
          <p:cNvSpPr txBox="1">
            <a:spLocks noChangeArrowheads="1"/>
          </p:cNvSpPr>
          <p:nvPr/>
        </p:nvSpPr>
        <p:spPr bwMode="auto">
          <a:xfrm>
            <a:off x="152400" y="2286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2.a.1. Le bulbe rachidien</a:t>
            </a:r>
          </a:p>
        </p:txBody>
      </p:sp>
      <p:sp>
        <p:nvSpPr>
          <p:cNvPr id="205829" name="Text Box 5">
            <a:extLst>
              <a:ext uri="{FF2B5EF4-FFF2-40B4-BE49-F238E27FC236}">
                <a16:creationId xmlns:a16="http://schemas.microsoft.com/office/drawing/2014/main" id="{24BE200B-1FF7-B955-3DA1-8530E7FDF1EF}"/>
              </a:ext>
            </a:extLst>
          </p:cNvPr>
          <p:cNvSpPr txBox="1">
            <a:spLocks noChangeArrowheads="1"/>
          </p:cNvSpPr>
          <p:nvPr/>
        </p:nvSpPr>
        <p:spPr bwMode="auto">
          <a:xfrm>
            <a:off x="0" y="1268413"/>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3000" b="1"/>
              <a:t>On y trouve la formation réticulée. Elle s’étend sur toute la longueur du tronc cérébral</a:t>
            </a:r>
          </a:p>
        </p:txBody>
      </p:sp>
      <p:sp>
        <p:nvSpPr>
          <p:cNvPr id="205830" name="Line 6">
            <a:extLst>
              <a:ext uri="{FF2B5EF4-FFF2-40B4-BE49-F238E27FC236}">
                <a16:creationId xmlns:a16="http://schemas.microsoft.com/office/drawing/2014/main" id="{4E1BCA16-E615-54F5-7B7B-F5071FFD6E3A}"/>
              </a:ext>
            </a:extLst>
          </p:cNvPr>
          <p:cNvSpPr>
            <a:spLocks noChangeShapeType="1"/>
          </p:cNvSpPr>
          <p:nvPr/>
        </p:nvSpPr>
        <p:spPr bwMode="auto">
          <a:xfrm>
            <a:off x="4572000" y="2349500"/>
            <a:ext cx="0" cy="4175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5831" name="Text Box 7">
            <a:extLst>
              <a:ext uri="{FF2B5EF4-FFF2-40B4-BE49-F238E27FC236}">
                <a16:creationId xmlns:a16="http://schemas.microsoft.com/office/drawing/2014/main" id="{464FB1A4-EABA-27AF-8554-3C550C09309E}"/>
              </a:ext>
            </a:extLst>
          </p:cNvPr>
          <p:cNvSpPr txBox="1">
            <a:spLocks noChangeArrowheads="1"/>
          </p:cNvSpPr>
          <p:nvPr/>
        </p:nvSpPr>
        <p:spPr bwMode="auto">
          <a:xfrm>
            <a:off x="34925" y="2967038"/>
            <a:ext cx="4321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Portion bulbaire du centre cardio-vasculaire</a:t>
            </a:r>
          </a:p>
        </p:txBody>
      </p:sp>
      <p:sp>
        <p:nvSpPr>
          <p:cNvPr id="205832" name="Text Box 8">
            <a:extLst>
              <a:ext uri="{FF2B5EF4-FFF2-40B4-BE49-F238E27FC236}">
                <a16:creationId xmlns:a16="http://schemas.microsoft.com/office/drawing/2014/main" id="{90EE6351-6F60-8835-4A12-4D38E0E0934E}"/>
              </a:ext>
            </a:extLst>
          </p:cNvPr>
          <p:cNvSpPr txBox="1">
            <a:spLocks noChangeArrowheads="1"/>
          </p:cNvSpPr>
          <p:nvPr/>
        </p:nvSpPr>
        <p:spPr bwMode="auto">
          <a:xfrm>
            <a:off x="4572000" y="2997200"/>
            <a:ext cx="43211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t>Portion bulbaire du centre respiratoire</a:t>
            </a:r>
          </a:p>
        </p:txBody>
      </p:sp>
      <p:sp>
        <p:nvSpPr>
          <p:cNvPr id="205833" name="AutoShape 9">
            <a:extLst>
              <a:ext uri="{FF2B5EF4-FFF2-40B4-BE49-F238E27FC236}">
                <a16:creationId xmlns:a16="http://schemas.microsoft.com/office/drawing/2014/main" id="{7A237663-9398-E794-5DF0-2AAF5A4D833F}"/>
              </a:ext>
            </a:extLst>
          </p:cNvPr>
          <p:cNvSpPr>
            <a:spLocks noChangeArrowheads="1"/>
          </p:cNvSpPr>
          <p:nvPr/>
        </p:nvSpPr>
        <p:spPr bwMode="auto">
          <a:xfrm>
            <a:off x="1836738" y="4005263"/>
            <a:ext cx="647700" cy="503237"/>
          </a:xfrm>
          <a:prstGeom prst="downArrow">
            <a:avLst>
              <a:gd name="adj1" fmla="val 50000"/>
              <a:gd name="adj2" fmla="val 25000"/>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834" name="AutoShape 10">
            <a:extLst>
              <a:ext uri="{FF2B5EF4-FFF2-40B4-BE49-F238E27FC236}">
                <a16:creationId xmlns:a16="http://schemas.microsoft.com/office/drawing/2014/main" id="{AEB28A47-9C66-E636-E9AF-0125FAC818E3}"/>
              </a:ext>
            </a:extLst>
          </p:cNvPr>
          <p:cNvSpPr>
            <a:spLocks noChangeArrowheads="1"/>
          </p:cNvSpPr>
          <p:nvPr/>
        </p:nvSpPr>
        <p:spPr bwMode="auto">
          <a:xfrm>
            <a:off x="6372225" y="4005263"/>
            <a:ext cx="647700" cy="503237"/>
          </a:xfrm>
          <a:prstGeom prst="downArrow">
            <a:avLst>
              <a:gd name="adj1" fmla="val 50000"/>
              <a:gd name="adj2" fmla="val 25000"/>
            </a:avLst>
          </a:prstGeom>
          <a:solidFill>
            <a:srgbClr val="0000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05835" name="Text Box 11">
            <a:extLst>
              <a:ext uri="{FF2B5EF4-FFF2-40B4-BE49-F238E27FC236}">
                <a16:creationId xmlns:a16="http://schemas.microsoft.com/office/drawing/2014/main" id="{9A0B948C-BD46-AAC3-33F8-FBC48E0A0087}"/>
              </a:ext>
            </a:extLst>
          </p:cNvPr>
          <p:cNvSpPr txBox="1">
            <a:spLocks noChangeArrowheads="1"/>
          </p:cNvSpPr>
          <p:nvPr/>
        </p:nvSpPr>
        <p:spPr bwMode="auto">
          <a:xfrm>
            <a:off x="-36513" y="4838700"/>
            <a:ext cx="4321176"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Contrôle de la résistance vasculaire, de la pression artérielle et de l’activité cardiaque</a:t>
            </a:r>
          </a:p>
        </p:txBody>
      </p:sp>
      <p:sp>
        <p:nvSpPr>
          <p:cNvPr id="205836" name="Text Box 12">
            <a:extLst>
              <a:ext uri="{FF2B5EF4-FFF2-40B4-BE49-F238E27FC236}">
                <a16:creationId xmlns:a16="http://schemas.microsoft.com/office/drawing/2014/main" id="{53498560-6657-BF53-B14B-5BDE65172556}"/>
              </a:ext>
            </a:extLst>
          </p:cNvPr>
          <p:cNvSpPr txBox="1">
            <a:spLocks noChangeArrowheads="1"/>
          </p:cNvSpPr>
          <p:nvPr/>
        </p:nvSpPr>
        <p:spPr bwMode="auto">
          <a:xfrm>
            <a:off x="4643438" y="5032375"/>
            <a:ext cx="4321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t>Contrôle des mouvements inspiratoires et expiratoires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4">
            <a:extLst>
              <a:ext uri="{FF2B5EF4-FFF2-40B4-BE49-F238E27FC236}">
                <a16:creationId xmlns:a16="http://schemas.microsoft.com/office/drawing/2014/main" id="{CC724BC2-AE9D-7994-C53E-C73E572B5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0"/>
            <a:ext cx="4471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7877" name="Rectangle 5">
            <a:extLst>
              <a:ext uri="{FF2B5EF4-FFF2-40B4-BE49-F238E27FC236}">
                <a16:creationId xmlns:a16="http://schemas.microsoft.com/office/drawing/2014/main" id="{4C4F4C6C-639F-8AAF-3262-34BA6E574591}"/>
              </a:ext>
            </a:extLst>
          </p:cNvPr>
          <p:cNvSpPr>
            <a:spLocks noChangeArrowheads="1"/>
          </p:cNvSpPr>
          <p:nvPr/>
        </p:nvSpPr>
        <p:spPr bwMode="auto">
          <a:xfrm>
            <a:off x="2484438" y="3644900"/>
            <a:ext cx="1150937" cy="576263"/>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a:extLst>
              <a:ext uri="{FF2B5EF4-FFF2-40B4-BE49-F238E27FC236}">
                <a16:creationId xmlns:a16="http://schemas.microsoft.com/office/drawing/2014/main" id="{251FE5FF-6898-43D7-41B0-B2FCE927166A}"/>
              </a:ext>
            </a:extLst>
          </p:cNvPr>
          <p:cNvSpPr txBox="1">
            <a:spLocks noChangeArrowheads="1"/>
          </p:cNvSpPr>
          <p:nvPr/>
        </p:nvSpPr>
        <p:spPr bwMode="auto">
          <a:xfrm>
            <a:off x="152400" y="2286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2.a.2. Les noyaux des nerfs crâniens</a:t>
            </a:r>
          </a:p>
        </p:txBody>
      </p:sp>
      <p:sp>
        <p:nvSpPr>
          <p:cNvPr id="169987" name="Rectangle 3">
            <a:extLst>
              <a:ext uri="{FF2B5EF4-FFF2-40B4-BE49-F238E27FC236}">
                <a16:creationId xmlns:a16="http://schemas.microsoft.com/office/drawing/2014/main" id="{E93308DD-0D50-6017-77FC-310D01046F6F}"/>
              </a:ext>
            </a:extLst>
          </p:cNvPr>
          <p:cNvSpPr>
            <a:spLocks noChangeArrowheads="1"/>
          </p:cNvSpPr>
          <p:nvPr/>
        </p:nvSpPr>
        <p:spPr bwMode="auto">
          <a:xfrm>
            <a:off x="188913" y="1762125"/>
            <a:ext cx="87757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2800">
                <a:cs typeface="Arial" panose="020B0604020202020204" pitchFamily="34" charset="0"/>
              </a:rPr>
              <a:t>Ils sont situés sur toute la longueur du tronc cérébral =</a:t>
            </a:r>
            <a:r>
              <a:rPr lang="fr-FR" altLang="fr-FR" sz="2800" b="1">
                <a:cs typeface="Arial" panose="020B0604020202020204" pitchFamily="34" charset="0"/>
              </a:rPr>
              <a:t> </a:t>
            </a:r>
            <a:r>
              <a:rPr lang="fr-FR" altLang="fr-FR" sz="3000" b="1">
                <a:solidFill>
                  <a:srgbClr val="0000FF"/>
                </a:solidFill>
                <a:cs typeface="Arial" panose="020B0604020202020204" pitchFamily="34" charset="0"/>
              </a:rPr>
              <a:t>centres nerveux moteurs et sensitifs</a:t>
            </a:r>
          </a:p>
        </p:txBody>
      </p:sp>
      <p:sp>
        <p:nvSpPr>
          <p:cNvPr id="169988" name="Rectangle 4">
            <a:extLst>
              <a:ext uri="{FF2B5EF4-FFF2-40B4-BE49-F238E27FC236}">
                <a16:creationId xmlns:a16="http://schemas.microsoft.com/office/drawing/2014/main" id="{E2B1FD44-A79E-D02E-1288-3AF596A38AF3}"/>
              </a:ext>
            </a:extLst>
          </p:cNvPr>
          <p:cNvSpPr>
            <a:spLocks noChangeArrowheads="1"/>
          </p:cNvSpPr>
          <p:nvPr/>
        </p:nvSpPr>
        <p:spPr bwMode="auto">
          <a:xfrm>
            <a:off x="0" y="3935413"/>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fr-FR" altLang="fr-FR" sz="3000" b="1">
                <a:cs typeface="Arial" panose="020B0604020202020204" pitchFamily="34" charset="0"/>
              </a:rPr>
              <a:t>Ils donnent naissance à des nerfs </a:t>
            </a:r>
            <a:r>
              <a:rPr lang="fr-FR" altLang="fr-FR" sz="3000" b="1" u="sng">
                <a:cs typeface="Arial" panose="020B0604020202020204" pitchFamily="34" charset="0"/>
              </a:rPr>
              <a:t>sensitifs, mixtes et moteurs.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9987"/>
                                        </p:tgtEl>
                                        <p:attrNameLst>
                                          <p:attrName>style.visibility</p:attrName>
                                        </p:attrNameLst>
                                      </p:cBhvr>
                                      <p:to>
                                        <p:strVal val="visible"/>
                                      </p:to>
                                    </p:set>
                                    <p:animEffect transition="in" filter="dissolve">
                                      <p:cBhvr>
                                        <p:cTn id="7" dur="500"/>
                                        <p:tgtEl>
                                          <p:spTgt spid="169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dissolve">
                                      <p:cBhvr>
                                        <p:cTn id="12" dur="500"/>
                                        <p:tgtEl>
                                          <p:spTgt spid="169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autoUpdateAnimBg="0"/>
      <p:bldP spid="169988"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117" name="Group 269">
            <a:extLst>
              <a:ext uri="{FF2B5EF4-FFF2-40B4-BE49-F238E27FC236}">
                <a16:creationId xmlns:a16="http://schemas.microsoft.com/office/drawing/2014/main" id="{CBB9AB94-C9ED-8EA7-8452-16A892310E98}"/>
              </a:ext>
            </a:extLst>
          </p:cNvPr>
          <p:cNvGraphicFramePr>
            <a:graphicFrameLocks noGrp="1"/>
          </p:cNvGraphicFramePr>
          <p:nvPr/>
        </p:nvGraphicFramePr>
        <p:xfrm>
          <a:off x="457200" y="503238"/>
          <a:ext cx="8382000" cy="1412876"/>
        </p:xfrm>
        <a:graphic>
          <a:graphicData uri="http://schemas.openxmlformats.org/drawingml/2006/table">
            <a:tbl>
              <a:tblPr/>
              <a:tblGrid>
                <a:gridCol w="2922588">
                  <a:extLst>
                    <a:ext uri="{9D8B030D-6E8A-4147-A177-3AD203B41FA5}">
                      <a16:colId xmlns:a16="http://schemas.microsoft.com/office/drawing/2014/main" val="3004874125"/>
                    </a:ext>
                  </a:extLst>
                </a:gridCol>
                <a:gridCol w="976312">
                  <a:extLst>
                    <a:ext uri="{9D8B030D-6E8A-4147-A177-3AD203B41FA5}">
                      <a16:colId xmlns:a16="http://schemas.microsoft.com/office/drawing/2014/main" val="1497497437"/>
                    </a:ext>
                  </a:extLst>
                </a:gridCol>
                <a:gridCol w="936625">
                  <a:extLst>
                    <a:ext uri="{9D8B030D-6E8A-4147-A177-3AD203B41FA5}">
                      <a16:colId xmlns:a16="http://schemas.microsoft.com/office/drawing/2014/main" val="1281959157"/>
                    </a:ext>
                  </a:extLst>
                </a:gridCol>
                <a:gridCol w="863600">
                  <a:extLst>
                    <a:ext uri="{9D8B030D-6E8A-4147-A177-3AD203B41FA5}">
                      <a16:colId xmlns:a16="http://schemas.microsoft.com/office/drawing/2014/main" val="479036631"/>
                    </a:ext>
                  </a:extLst>
                </a:gridCol>
                <a:gridCol w="2682875">
                  <a:extLst>
                    <a:ext uri="{9D8B030D-6E8A-4147-A177-3AD203B41FA5}">
                      <a16:colId xmlns:a16="http://schemas.microsoft.com/office/drawing/2014/main" val="2696331586"/>
                    </a:ext>
                  </a:extLst>
                </a:gridCol>
              </a:tblGrid>
              <a:tr h="4095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6600"/>
                          </a:solidFill>
                          <a:effectLst/>
                          <a:latin typeface="Arial" panose="020B0604020202020204" pitchFamily="34" charset="0"/>
                          <a:cs typeface="Arial" panose="020B0604020202020204" pitchFamily="34" charset="0"/>
                        </a:rPr>
                        <a:t>I. Olfactif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rPr>
                        <a:t>Odorat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1761942"/>
                  </a:ext>
                </a:extLst>
              </a:tr>
              <a:tr h="366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6600"/>
                          </a:solidFill>
                          <a:effectLst/>
                          <a:latin typeface="Arial" panose="020B0604020202020204" pitchFamily="34" charset="0"/>
                          <a:cs typeface="Arial" panose="020B0604020202020204" pitchFamily="34" charset="0"/>
                        </a:rPr>
                        <a:t>II. Optique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rPr>
                        <a:t>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5742665"/>
                  </a:ext>
                </a:extLst>
              </a:tr>
              <a:tr h="6365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6600"/>
                          </a:solidFill>
                          <a:effectLst/>
                          <a:latin typeface="Arial" panose="020B0604020202020204" pitchFamily="34" charset="0"/>
                          <a:cs typeface="Arial" panose="020B0604020202020204" pitchFamily="34" charset="0"/>
                        </a:rPr>
                        <a:t>VIII. Auditif et Vestibulaire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6600"/>
                          </a:solidFill>
                          <a:effectLst/>
                          <a:latin typeface="Arial" panose="020B0604020202020204" pitchFamily="34" charset="0"/>
                          <a:cs typeface="Arial" panose="020B0604020202020204" pitchFamily="34" charset="0"/>
                        </a:rPr>
                        <a:t>Audition et équilibration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3730928"/>
                  </a:ext>
                </a:extLst>
              </a:tr>
            </a:tbl>
          </a:graphicData>
        </a:graphic>
      </p:graphicFrame>
      <p:sp>
        <p:nvSpPr>
          <p:cNvPr id="206883" name="Text Box 35">
            <a:extLst>
              <a:ext uri="{FF2B5EF4-FFF2-40B4-BE49-F238E27FC236}">
                <a16:creationId xmlns:a16="http://schemas.microsoft.com/office/drawing/2014/main" id="{7CB650CC-C192-0A5E-8D11-2B4C621D1CFF}"/>
              </a:ext>
            </a:extLst>
          </p:cNvPr>
          <p:cNvSpPr txBox="1">
            <a:spLocks noChangeArrowheads="1"/>
          </p:cNvSpPr>
          <p:nvPr/>
        </p:nvSpPr>
        <p:spPr bwMode="auto">
          <a:xfrm>
            <a:off x="3059113" y="44450"/>
            <a:ext cx="1296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cs typeface="Arial" panose="020B0604020202020204" pitchFamily="34" charset="0"/>
              </a:rPr>
              <a:t>Sensitif</a:t>
            </a:r>
          </a:p>
        </p:txBody>
      </p:sp>
      <p:sp>
        <p:nvSpPr>
          <p:cNvPr id="206884" name="Text Box 36">
            <a:extLst>
              <a:ext uri="{FF2B5EF4-FFF2-40B4-BE49-F238E27FC236}">
                <a16:creationId xmlns:a16="http://schemas.microsoft.com/office/drawing/2014/main" id="{07E7B703-4891-41A3-6B54-17E03548E59D}"/>
              </a:ext>
            </a:extLst>
          </p:cNvPr>
          <p:cNvSpPr txBox="1">
            <a:spLocks noChangeArrowheads="1"/>
          </p:cNvSpPr>
          <p:nvPr/>
        </p:nvSpPr>
        <p:spPr bwMode="auto">
          <a:xfrm>
            <a:off x="4154488" y="44450"/>
            <a:ext cx="1281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cs typeface="Arial" panose="020B0604020202020204" pitchFamily="34" charset="0"/>
              </a:rPr>
              <a:t>Moteur</a:t>
            </a:r>
          </a:p>
        </p:txBody>
      </p:sp>
      <p:sp>
        <p:nvSpPr>
          <p:cNvPr id="206885" name="Text Box 37">
            <a:extLst>
              <a:ext uri="{FF2B5EF4-FFF2-40B4-BE49-F238E27FC236}">
                <a16:creationId xmlns:a16="http://schemas.microsoft.com/office/drawing/2014/main" id="{11A11624-7008-B24B-15C5-E64B27497A14}"/>
              </a:ext>
            </a:extLst>
          </p:cNvPr>
          <p:cNvSpPr txBox="1">
            <a:spLocks noChangeArrowheads="1"/>
          </p:cNvSpPr>
          <p:nvPr/>
        </p:nvSpPr>
        <p:spPr bwMode="auto">
          <a:xfrm>
            <a:off x="5076825" y="68263"/>
            <a:ext cx="1279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cs typeface="Arial" panose="020B0604020202020204" pitchFamily="34" charset="0"/>
              </a:rPr>
              <a:t>Mixte</a:t>
            </a:r>
          </a:p>
        </p:txBody>
      </p:sp>
      <p:sp>
        <p:nvSpPr>
          <p:cNvPr id="206886" name="Text Box 38">
            <a:extLst>
              <a:ext uri="{FF2B5EF4-FFF2-40B4-BE49-F238E27FC236}">
                <a16:creationId xmlns:a16="http://schemas.microsoft.com/office/drawing/2014/main" id="{57F74109-250F-CECE-9D52-1847C51E9556}"/>
              </a:ext>
            </a:extLst>
          </p:cNvPr>
          <p:cNvSpPr txBox="1">
            <a:spLocks noChangeArrowheads="1"/>
          </p:cNvSpPr>
          <p:nvPr/>
        </p:nvSpPr>
        <p:spPr bwMode="auto">
          <a:xfrm>
            <a:off x="6748463" y="79375"/>
            <a:ext cx="1279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000" b="1">
                <a:cs typeface="Arial" panose="020B0604020202020204" pitchFamily="34" charset="0"/>
              </a:rPr>
              <a:t>Fonction</a:t>
            </a:r>
          </a:p>
        </p:txBody>
      </p:sp>
      <p:graphicFrame>
        <p:nvGraphicFramePr>
          <p:cNvPr id="207070" name="Group 222">
            <a:extLst>
              <a:ext uri="{FF2B5EF4-FFF2-40B4-BE49-F238E27FC236}">
                <a16:creationId xmlns:a16="http://schemas.microsoft.com/office/drawing/2014/main" id="{65756D29-C31E-13B2-6610-201034D91E68}"/>
              </a:ext>
            </a:extLst>
          </p:cNvPr>
          <p:cNvGraphicFramePr>
            <a:graphicFrameLocks noGrp="1"/>
          </p:cNvGraphicFramePr>
          <p:nvPr/>
        </p:nvGraphicFramePr>
        <p:xfrm>
          <a:off x="457200" y="1916113"/>
          <a:ext cx="8382000" cy="2154239"/>
        </p:xfrm>
        <a:graphic>
          <a:graphicData uri="http://schemas.openxmlformats.org/drawingml/2006/table">
            <a:tbl>
              <a:tblPr/>
              <a:tblGrid>
                <a:gridCol w="2922588">
                  <a:extLst>
                    <a:ext uri="{9D8B030D-6E8A-4147-A177-3AD203B41FA5}">
                      <a16:colId xmlns:a16="http://schemas.microsoft.com/office/drawing/2014/main" val="1115231944"/>
                    </a:ext>
                  </a:extLst>
                </a:gridCol>
                <a:gridCol w="976312">
                  <a:extLst>
                    <a:ext uri="{9D8B030D-6E8A-4147-A177-3AD203B41FA5}">
                      <a16:colId xmlns:a16="http://schemas.microsoft.com/office/drawing/2014/main" val="3518835699"/>
                    </a:ext>
                  </a:extLst>
                </a:gridCol>
                <a:gridCol w="936625">
                  <a:extLst>
                    <a:ext uri="{9D8B030D-6E8A-4147-A177-3AD203B41FA5}">
                      <a16:colId xmlns:a16="http://schemas.microsoft.com/office/drawing/2014/main" val="461066120"/>
                    </a:ext>
                  </a:extLst>
                </a:gridCol>
                <a:gridCol w="863600">
                  <a:extLst>
                    <a:ext uri="{9D8B030D-6E8A-4147-A177-3AD203B41FA5}">
                      <a16:colId xmlns:a16="http://schemas.microsoft.com/office/drawing/2014/main" val="819391022"/>
                    </a:ext>
                  </a:extLst>
                </a:gridCol>
                <a:gridCol w="2682875">
                  <a:extLst>
                    <a:ext uri="{9D8B030D-6E8A-4147-A177-3AD203B41FA5}">
                      <a16:colId xmlns:a16="http://schemas.microsoft.com/office/drawing/2014/main" val="314165729"/>
                    </a:ext>
                  </a:extLst>
                </a:gridCol>
              </a:tblGrid>
              <a:tr h="608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0000FF"/>
                          </a:solidFill>
                          <a:effectLst/>
                          <a:latin typeface="Arial" panose="020B0604020202020204" pitchFamily="34" charset="0"/>
                          <a:cs typeface="Arial" panose="020B0604020202020204" pitchFamily="34" charset="0"/>
                        </a:rPr>
                        <a:t>III. Moteur oculaire commun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rPr>
                        <a:t>Motricité oculaire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19567497"/>
                  </a:ext>
                </a:extLst>
              </a:tr>
              <a:tr h="493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0000FF"/>
                          </a:solidFill>
                          <a:effectLst/>
                          <a:latin typeface="Arial" panose="020B0604020202020204" pitchFamily="34" charset="0"/>
                          <a:cs typeface="Arial" panose="020B0604020202020204" pitchFamily="34" charset="0"/>
                        </a:rPr>
                        <a:t>IV. Pathétique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rPr>
                        <a:t>Motricité oculaire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4308098"/>
                  </a:ext>
                </a:extLst>
              </a:tr>
              <a:tr h="608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0000FF"/>
                          </a:solidFill>
                          <a:effectLst/>
                          <a:latin typeface="Arial" panose="020B0604020202020204" pitchFamily="34" charset="0"/>
                          <a:cs typeface="Arial" panose="020B0604020202020204" pitchFamily="34" charset="0"/>
                        </a:rPr>
                        <a:t>VI. Moteur oculaire externe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rPr>
                        <a:t>Motricité oculaire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06673250"/>
                  </a:ext>
                </a:extLst>
              </a:tr>
              <a:tr h="4445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0000FF"/>
                          </a:solidFill>
                          <a:effectLst/>
                          <a:latin typeface="Arial" panose="020B0604020202020204" pitchFamily="34" charset="0"/>
                          <a:cs typeface="Arial" panose="020B0604020202020204" pitchFamily="34" charset="0"/>
                        </a:rPr>
                        <a:t>XII. Grand hypoglosse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0000FF"/>
                          </a:solidFill>
                          <a:effectLst/>
                          <a:latin typeface="Arial" panose="020B0604020202020204" pitchFamily="34" charset="0"/>
                          <a:cs typeface="Arial" panose="020B0604020202020204" pitchFamily="34" charset="0"/>
                        </a:rPr>
                        <a:t>Musculature linguale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0257259"/>
                  </a:ext>
                </a:extLst>
              </a:tr>
            </a:tbl>
          </a:graphicData>
        </a:graphic>
      </p:graphicFrame>
      <p:graphicFrame>
        <p:nvGraphicFramePr>
          <p:cNvPr id="207115" name="Group 267">
            <a:extLst>
              <a:ext uri="{FF2B5EF4-FFF2-40B4-BE49-F238E27FC236}">
                <a16:creationId xmlns:a16="http://schemas.microsoft.com/office/drawing/2014/main" id="{996F5A7D-BD08-C157-A7E5-D42079F35447}"/>
              </a:ext>
            </a:extLst>
          </p:cNvPr>
          <p:cNvGraphicFramePr>
            <a:graphicFrameLocks noGrp="1"/>
          </p:cNvGraphicFramePr>
          <p:nvPr/>
        </p:nvGraphicFramePr>
        <p:xfrm>
          <a:off x="468313" y="4076700"/>
          <a:ext cx="8382000" cy="2563495"/>
        </p:xfrm>
        <a:graphic>
          <a:graphicData uri="http://schemas.openxmlformats.org/drawingml/2006/table">
            <a:tbl>
              <a:tblPr/>
              <a:tblGrid>
                <a:gridCol w="2922587">
                  <a:extLst>
                    <a:ext uri="{9D8B030D-6E8A-4147-A177-3AD203B41FA5}">
                      <a16:colId xmlns:a16="http://schemas.microsoft.com/office/drawing/2014/main" val="1850917220"/>
                    </a:ext>
                  </a:extLst>
                </a:gridCol>
                <a:gridCol w="965200">
                  <a:extLst>
                    <a:ext uri="{9D8B030D-6E8A-4147-A177-3AD203B41FA5}">
                      <a16:colId xmlns:a16="http://schemas.microsoft.com/office/drawing/2014/main" val="19452900"/>
                    </a:ext>
                  </a:extLst>
                </a:gridCol>
                <a:gridCol w="936625">
                  <a:extLst>
                    <a:ext uri="{9D8B030D-6E8A-4147-A177-3AD203B41FA5}">
                      <a16:colId xmlns:a16="http://schemas.microsoft.com/office/drawing/2014/main" val="2033846297"/>
                    </a:ext>
                  </a:extLst>
                </a:gridCol>
                <a:gridCol w="863600">
                  <a:extLst>
                    <a:ext uri="{9D8B030D-6E8A-4147-A177-3AD203B41FA5}">
                      <a16:colId xmlns:a16="http://schemas.microsoft.com/office/drawing/2014/main" val="2883950218"/>
                    </a:ext>
                  </a:extLst>
                </a:gridCol>
                <a:gridCol w="2693988">
                  <a:extLst>
                    <a:ext uri="{9D8B030D-6E8A-4147-A177-3AD203B41FA5}">
                      <a16:colId xmlns:a16="http://schemas.microsoft.com/office/drawing/2014/main" val="2600565060"/>
                    </a:ext>
                  </a:extLst>
                </a:gridCol>
              </a:tblGrid>
              <a:tr h="5365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0000"/>
                          </a:solidFill>
                          <a:effectLst/>
                          <a:latin typeface="Arial" panose="020B0604020202020204" pitchFamily="34" charset="0"/>
                          <a:cs typeface="Arial" panose="020B0604020202020204" pitchFamily="34" charset="0"/>
                        </a:rPr>
                        <a:t>V. Trijumeau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rPr>
                        <a:t>Mastication et gustation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53865674"/>
                  </a:ext>
                </a:extLst>
              </a:tr>
              <a:tr h="5349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0000"/>
                          </a:solidFill>
                          <a:effectLst/>
                          <a:latin typeface="Arial" panose="020B0604020202020204" pitchFamily="34" charset="0"/>
                          <a:cs typeface="Arial" panose="020B0604020202020204" pitchFamily="34" charset="0"/>
                        </a:rPr>
                        <a:t>VII. Facial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rPr>
                        <a:t>Innervation de la face et du cou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7370938"/>
                  </a:ext>
                </a:extLst>
              </a:tr>
              <a:tr h="482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0000"/>
                          </a:solidFill>
                          <a:effectLst/>
                          <a:latin typeface="Arial" panose="020B0604020202020204" pitchFamily="34" charset="0"/>
                          <a:cs typeface="Arial" panose="020B0604020202020204" pitchFamily="34" charset="0"/>
                        </a:rPr>
                        <a:t>IX. Glosso-pharyngien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rPr>
                        <a:t>Langue et pharynx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7859056"/>
                  </a:ext>
                </a:extLst>
              </a:tr>
              <a:tr h="482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0000"/>
                          </a:solidFill>
                          <a:effectLst/>
                          <a:latin typeface="Arial" panose="020B0604020202020204" pitchFamily="34" charset="0"/>
                          <a:cs typeface="Arial" panose="020B0604020202020204" pitchFamily="34" charset="0"/>
                        </a:rPr>
                        <a:t>X. Pneumogastrique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rPr>
                        <a:t>Viscères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1805100"/>
                  </a:ext>
                </a:extLst>
              </a:tr>
              <a:tr h="482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1" i="0" u="none" strike="noStrike" cap="none" normalizeH="0" baseline="0">
                          <a:ln>
                            <a:noFill/>
                          </a:ln>
                          <a:solidFill>
                            <a:srgbClr val="FF0000"/>
                          </a:solidFill>
                          <a:effectLst/>
                          <a:latin typeface="Arial" panose="020B0604020202020204" pitchFamily="34" charset="0"/>
                          <a:cs typeface="Arial" panose="020B0604020202020204" pitchFamily="34" charset="0"/>
                        </a:rPr>
                        <a:t>X. Grand hypoglosse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fr-FR" sz="1600" b="0" i="0" u="none" strike="noStrike" cap="none" normalizeH="0" baseline="0">
                          <a:ln>
                            <a:noFill/>
                          </a:ln>
                          <a:solidFill>
                            <a:srgbClr val="FF0000"/>
                          </a:solidFill>
                          <a:effectLst/>
                          <a:latin typeface="Arial" panose="020B0604020202020204" pitchFamily="34" charset="0"/>
                          <a:cs typeface="Arial" panose="020B0604020202020204" pitchFamily="34" charset="0"/>
                        </a:rPr>
                        <a:t>Pharynx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581585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7117"/>
                                        </p:tgtEl>
                                        <p:attrNameLst>
                                          <p:attrName>style.visibility</p:attrName>
                                        </p:attrNameLst>
                                      </p:cBhvr>
                                      <p:to>
                                        <p:strVal val="visible"/>
                                      </p:to>
                                    </p:set>
                                    <p:animEffect transition="in" filter="dissolve">
                                      <p:cBhvr>
                                        <p:cTn id="7" dur="500"/>
                                        <p:tgtEl>
                                          <p:spTgt spid="2071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7070"/>
                                        </p:tgtEl>
                                        <p:attrNameLst>
                                          <p:attrName>style.visibility</p:attrName>
                                        </p:attrNameLst>
                                      </p:cBhvr>
                                      <p:to>
                                        <p:strVal val="visible"/>
                                      </p:to>
                                    </p:set>
                                    <p:animEffect transition="in" filter="dissolve">
                                      <p:cBhvr>
                                        <p:cTn id="12" dur="500"/>
                                        <p:tgtEl>
                                          <p:spTgt spid="2070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7115"/>
                                        </p:tgtEl>
                                        <p:attrNameLst>
                                          <p:attrName>style.visibility</p:attrName>
                                        </p:attrNameLst>
                                      </p:cBhvr>
                                      <p:to>
                                        <p:strVal val="visible"/>
                                      </p:to>
                                    </p:set>
                                    <p:animEffect transition="in" filter="dissolve">
                                      <p:cBhvr>
                                        <p:cTn id="17" dur="500"/>
                                        <p:tgtEl>
                                          <p:spTgt spid="207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8" name="Picture 4">
            <a:extLst>
              <a:ext uri="{FF2B5EF4-FFF2-40B4-BE49-F238E27FC236}">
                <a16:creationId xmlns:a16="http://schemas.microsoft.com/office/drawing/2014/main" id="{91EEBECB-2AA4-631B-AD52-020A23030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669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a:extLst>
              <a:ext uri="{FF2B5EF4-FFF2-40B4-BE49-F238E27FC236}">
                <a16:creationId xmlns:a16="http://schemas.microsoft.com/office/drawing/2014/main" id="{04F42870-FC76-04F1-9E92-CFE8087E1B8F}"/>
              </a:ext>
            </a:extLst>
          </p:cNvPr>
          <p:cNvSpPr txBox="1">
            <a:spLocks noChangeArrowheads="1"/>
          </p:cNvSpPr>
          <p:nvPr/>
        </p:nvSpPr>
        <p:spPr bwMode="auto">
          <a:xfrm>
            <a:off x="152400" y="2286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2.a.3. Les centres moteurs particuliers</a:t>
            </a:r>
          </a:p>
        </p:txBody>
      </p:sp>
      <p:sp>
        <p:nvSpPr>
          <p:cNvPr id="173059" name="Text Box 3">
            <a:extLst>
              <a:ext uri="{FF2B5EF4-FFF2-40B4-BE49-F238E27FC236}">
                <a16:creationId xmlns:a16="http://schemas.microsoft.com/office/drawing/2014/main" id="{CEB26141-2648-A6C9-9173-B9FF86973363}"/>
              </a:ext>
            </a:extLst>
          </p:cNvPr>
          <p:cNvSpPr txBox="1">
            <a:spLocks noChangeArrowheads="1"/>
          </p:cNvSpPr>
          <p:nvPr/>
        </p:nvSpPr>
        <p:spPr bwMode="auto">
          <a:xfrm>
            <a:off x="0" y="1414463"/>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solidFill>
                  <a:srgbClr val="0000FF"/>
                </a:solidFill>
                <a:cs typeface="Arial" panose="020B0604020202020204" pitchFamily="34" charset="0"/>
              </a:rPr>
              <a:t>Ils se répartissent sur toute l’étendue du tronc cérébral.</a:t>
            </a:r>
          </a:p>
        </p:txBody>
      </p:sp>
      <p:sp>
        <p:nvSpPr>
          <p:cNvPr id="173060" name="Text Box 4">
            <a:extLst>
              <a:ext uri="{FF2B5EF4-FFF2-40B4-BE49-F238E27FC236}">
                <a16:creationId xmlns:a16="http://schemas.microsoft.com/office/drawing/2014/main" id="{35B26B31-4737-0FD4-75AA-D2E56CC9F0D2}"/>
              </a:ext>
            </a:extLst>
          </p:cNvPr>
          <p:cNvSpPr txBox="1">
            <a:spLocks noChangeArrowheads="1"/>
          </p:cNvSpPr>
          <p:nvPr/>
        </p:nvSpPr>
        <p:spPr bwMode="auto">
          <a:xfrm>
            <a:off x="0" y="2636838"/>
            <a:ext cx="91440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cs typeface="Arial" panose="020B0604020202020204" pitchFamily="34" charset="0"/>
              </a:rPr>
              <a:t>Noyaux vestibulaires</a:t>
            </a:r>
            <a:r>
              <a:rPr lang="fr-FR" altLang="fr-FR" sz="2400" b="1">
                <a:cs typeface="Arial" panose="020B0604020202020204" pitchFamily="34" charset="0"/>
              </a:rPr>
              <a:t> :</a:t>
            </a:r>
          </a:p>
          <a:p>
            <a:pPr algn="ctr">
              <a:spcBef>
                <a:spcPct val="50000"/>
              </a:spcBef>
            </a:pPr>
            <a:r>
              <a:rPr lang="fr-FR" altLang="fr-FR" sz="2400" b="1">
                <a:cs typeface="Arial" panose="020B0604020202020204" pitchFamily="34" charset="0"/>
              </a:rPr>
              <a:t>Ils reçoivent les fibres nerveuses vestibulaires. Situés globalement à la jonction entre le bulbe et la protubérance. Contrôle des programmes primaires posturaux.</a:t>
            </a:r>
          </a:p>
        </p:txBody>
      </p:sp>
      <p:sp>
        <p:nvSpPr>
          <p:cNvPr id="173061" name="Text Box 5">
            <a:extLst>
              <a:ext uri="{FF2B5EF4-FFF2-40B4-BE49-F238E27FC236}">
                <a16:creationId xmlns:a16="http://schemas.microsoft.com/office/drawing/2014/main" id="{9BC33CE0-D70D-76CE-2346-0AEF88B5D967}"/>
              </a:ext>
            </a:extLst>
          </p:cNvPr>
          <p:cNvSpPr txBox="1">
            <a:spLocks noChangeArrowheads="1"/>
          </p:cNvSpPr>
          <p:nvPr/>
        </p:nvSpPr>
        <p:spPr bwMode="auto">
          <a:xfrm>
            <a:off x="0" y="5148263"/>
            <a:ext cx="9144000"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u="sng">
                <a:cs typeface="Arial" panose="020B0604020202020204" pitchFamily="34" charset="0"/>
              </a:rPr>
              <a:t>Noyaux du mésencéphale</a:t>
            </a:r>
            <a:r>
              <a:rPr lang="fr-FR" altLang="fr-FR" sz="2400" b="1">
                <a:cs typeface="Arial" panose="020B0604020202020204" pitchFamily="34" charset="0"/>
              </a:rPr>
              <a:t> :</a:t>
            </a:r>
          </a:p>
          <a:p>
            <a:pPr algn="ctr">
              <a:spcBef>
                <a:spcPct val="50000"/>
              </a:spcBef>
            </a:pPr>
            <a:r>
              <a:rPr lang="fr-FR" altLang="fr-FR" sz="2400" b="1">
                <a:cs typeface="Arial" panose="020B0604020202020204" pitchFamily="34" charset="0"/>
              </a:rPr>
              <a:t>Contrôle des programmes primaires locomoteurs (substance noire par exemple).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dissolve">
                                      <p:cBhvr>
                                        <p:cTn id="7" dur="500"/>
                                        <p:tgtEl>
                                          <p:spTgt spid="173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3060"/>
                                        </p:tgtEl>
                                        <p:attrNameLst>
                                          <p:attrName>style.visibility</p:attrName>
                                        </p:attrNameLst>
                                      </p:cBhvr>
                                      <p:to>
                                        <p:strVal val="visible"/>
                                      </p:to>
                                    </p:set>
                                    <p:animEffect transition="in" filter="dissolve">
                                      <p:cBhvr>
                                        <p:cTn id="12" dur="500"/>
                                        <p:tgtEl>
                                          <p:spTgt spid="1730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3061"/>
                                        </p:tgtEl>
                                        <p:attrNameLst>
                                          <p:attrName>style.visibility</p:attrName>
                                        </p:attrNameLst>
                                      </p:cBhvr>
                                      <p:to>
                                        <p:strVal val="visible"/>
                                      </p:to>
                                    </p:set>
                                    <p:animEffect transition="in" filter="dissolve">
                                      <p:cBhvr>
                                        <p:cTn id="17" dur="500"/>
                                        <p:tgtEl>
                                          <p:spTgt spid="173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utoUpdateAnimBg="0"/>
      <p:bldP spid="173060" grpId="0" autoUpdateAnimBg="0"/>
      <p:bldP spid="173061"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a:extLst>
              <a:ext uri="{FF2B5EF4-FFF2-40B4-BE49-F238E27FC236}">
                <a16:creationId xmlns:a16="http://schemas.microsoft.com/office/drawing/2014/main" id="{F1520FB0-C228-CEFD-43C8-9B0CC1BF7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0"/>
            <a:ext cx="4471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08901" name="Rectangle 5">
            <a:extLst>
              <a:ext uri="{FF2B5EF4-FFF2-40B4-BE49-F238E27FC236}">
                <a16:creationId xmlns:a16="http://schemas.microsoft.com/office/drawing/2014/main" id="{4293DD61-928C-AF41-7B77-56B8BD70F027}"/>
              </a:ext>
            </a:extLst>
          </p:cNvPr>
          <p:cNvSpPr>
            <a:spLocks noChangeArrowheads="1"/>
          </p:cNvSpPr>
          <p:nvPr/>
        </p:nvSpPr>
        <p:spPr bwMode="auto">
          <a:xfrm>
            <a:off x="5292725" y="3789363"/>
            <a:ext cx="1150938" cy="576262"/>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a:extLst>
              <a:ext uri="{FF2B5EF4-FFF2-40B4-BE49-F238E27FC236}">
                <a16:creationId xmlns:a16="http://schemas.microsoft.com/office/drawing/2014/main" id="{81970B7D-E77D-006D-B32A-AB6E8828C85E}"/>
              </a:ext>
            </a:extLst>
          </p:cNvPr>
          <p:cNvSpPr txBox="1">
            <a:spLocks noChangeArrowheads="1"/>
          </p:cNvSpPr>
          <p:nvPr/>
        </p:nvSpPr>
        <p:spPr bwMode="auto">
          <a:xfrm>
            <a:off x="152400" y="228600"/>
            <a:ext cx="868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2.a.4. La formation réticulée (</a:t>
            </a:r>
            <a:r>
              <a:rPr lang="fr-FR" altLang="fr-FR" sz="2800" b="1">
                <a:solidFill>
                  <a:srgbClr val="FF0000"/>
                </a:solidFill>
                <a:cs typeface="Arial" panose="020B0604020202020204" pitchFamily="34" charset="0"/>
              </a:rPr>
              <a:t>FR</a:t>
            </a:r>
            <a:r>
              <a:rPr lang="fr-FR" altLang="fr-FR" sz="2800" b="1">
                <a:cs typeface="Arial" panose="020B0604020202020204" pitchFamily="34" charset="0"/>
              </a:rPr>
              <a:t>)</a:t>
            </a:r>
          </a:p>
        </p:txBody>
      </p:sp>
      <p:sp>
        <p:nvSpPr>
          <p:cNvPr id="174083" name="Text Box 3">
            <a:extLst>
              <a:ext uri="{FF2B5EF4-FFF2-40B4-BE49-F238E27FC236}">
                <a16:creationId xmlns:a16="http://schemas.microsoft.com/office/drawing/2014/main" id="{B4130F41-28E4-F4FD-E740-7C5365FAD1A7}"/>
              </a:ext>
            </a:extLst>
          </p:cNvPr>
          <p:cNvSpPr txBox="1">
            <a:spLocks noChangeArrowheads="1"/>
          </p:cNvSpPr>
          <p:nvPr/>
        </p:nvSpPr>
        <p:spPr bwMode="auto">
          <a:xfrm>
            <a:off x="0" y="14478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800" b="1">
                <a:cs typeface="Arial" panose="020B0604020202020204" pitchFamily="34" charset="0"/>
              </a:rPr>
              <a:t>Structure diffuse qui s’étend sur toute la hauteur du tronc cérébral et même au-delà.</a:t>
            </a:r>
          </a:p>
        </p:txBody>
      </p:sp>
      <p:grpSp>
        <p:nvGrpSpPr>
          <p:cNvPr id="174084" name="Group 4">
            <a:extLst>
              <a:ext uri="{FF2B5EF4-FFF2-40B4-BE49-F238E27FC236}">
                <a16:creationId xmlns:a16="http://schemas.microsoft.com/office/drawing/2014/main" id="{724B0D32-E7F5-4F7E-80DE-D9C2E322E285}"/>
              </a:ext>
            </a:extLst>
          </p:cNvPr>
          <p:cNvGrpSpPr>
            <a:grpSpLocks/>
          </p:cNvGrpSpPr>
          <p:nvPr/>
        </p:nvGrpSpPr>
        <p:grpSpPr bwMode="auto">
          <a:xfrm>
            <a:off x="304800" y="2438400"/>
            <a:ext cx="5410200" cy="4079875"/>
            <a:chOff x="192" y="2171"/>
            <a:chExt cx="2640" cy="1935"/>
          </a:xfrm>
        </p:grpSpPr>
        <p:pic>
          <p:nvPicPr>
            <p:cNvPr id="174085" name="Picture 5">
              <a:extLst>
                <a:ext uri="{FF2B5EF4-FFF2-40B4-BE49-F238E27FC236}">
                  <a16:creationId xmlns:a16="http://schemas.microsoft.com/office/drawing/2014/main" id="{23925F58-8CAC-CA81-FE39-30A9C3BBF29D}"/>
                </a:ext>
              </a:extLst>
            </p:cNvPr>
            <p:cNvPicPr>
              <a:picLocks noChangeAspect="1" noChangeArrowheads="1"/>
            </p:cNvPicPr>
            <p:nvPr/>
          </p:nvPicPr>
          <p:blipFill>
            <a:blip r:embed="rId2">
              <a:lum bright="-36000" contrast="36000"/>
              <a:extLst>
                <a:ext uri="{28A0092B-C50C-407E-A947-70E740481C1C}">
                  <a14:useLocalDpi xmlns:a14="http://schemas.microsoft.com/office/drawing/2010/main" val="0"/>
                </a:ext>
              </a:extLst>
            </a:blip>
            <a:srcRect/>
            <a:stretch>
              <a:fillRect/>
            </a:stretch>
          </p:blipFill>
          <p:spPr bwMode="auto">
            <a:xfrm>
              <a:off x="192" y="2171"/>
              <a:ext cx="2640" cy="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Freeform 6">
              <a:extLst>
                <a:ext uri="{FF2B5EF4-FFF2-40B4-BE49-F238E27FC236}">
                  <a16:creationId xmlns:a16="http://schemas.microsoft.com/office/drawing/2014/main" id="{6B64A4FB-6DB5-4531-B9F5-02B9B64B572A}"/>
                </a:ext>
              </a:extLst>
            </p:cNvPr>
            <p:cNvSpPr>
              <a:spLocks/>
            </p:cNvSpPr>
            <p:nvPr/>
          </p:nvSpPr>
          <p:spPr bwMode="auto">
            <a:xfrm>
              <a:off x="1316" y="3048"/>
              <a:ext cx="1015" cy="588"/>
            </a:xfrm>
            <a:custGeom>
              <a:avLst/>
              <a:gdLst>
                <a:gd name="T0" fmla="*/ 4 w 1015"/>
                <a:gd name="T1" fmla="*/ 77 h 588"/>
                <a:gd name="T2" fmla="*/ 17 w 1015"/>
                <a:gd name="T3" fmla="*/ 46 h 588"/>
                <a:gd name="T4" fmla="*/ 41 w 1015"/>
                <a:gd name="T5" fmla="*/ 29 h 588"/>
                <a:gd name="T6" fmla="*/ 50 w 1015"/>
                <a:gd name="T7" fmla="*/ 19 h 588"/>
                <a:gd name="T8" fmla="*/ 103 w 1015"/>
                <a:gd name="T9" fmla="*/ 0 h 588"/>
                <a:gd name="T10" fmla="*/ 150 w 1015"/>
                <a:gd name="T11" fmla="*/ 6 h 588"/>
                <a:gd name="T12" fmla="*/ 164 w 1015"/>
                <a:gd name="T13" fmla="*/ 11 h 588"/>
                <a:gd name="T14" fmla="*/ 214 w 1015"/>
                <a:gd name="T15" fmla="*/ 38 h 588"/>
                <a:gd name="T16" fmla="*/ 246 w 1015"/>
                <a:gd name="T17" fmla="*/ 61 h 588"/>
                <a:gd name="T18" fmla="*/ 319 w 1015"/>
                <a:gd name="T19" fmla="*/ 126 h 588"/>
                <a:gd name="T20" fmla="*/ 394 w 1015"/>
                <a:gd name="T21" fmla="*/ 179 h 588"/>
                <a:gd name="T22" fmla="*/ 417 w 1015"/>
                <a:gd name="T23" fmla="*/ 190 h 588"/>
                <a:gd name="T24" fmla="*/ 446 w 1015"/>
                <a:gd name="T25" fmla="*/ 203 h 588"/>
                <a:gd name="T26" fmla="*/ 524 w 1015"/>
                <a:gd name="T27" fmla="*/ 230 h 588"/>
                <a:gd name="T28" fmla="*/ 588 w 1015"/>
                <a:gd name="T29" fmla="*/ 261 h 588"/>
                <a:gd name="T30" fmla="*/ 652 w 1015"/>
                <a:gd name="T31" fmla="*/ 294 h 588"/>
                <a:gd name="T32" fmla="*/ 687 w 1015"/>
                <a:gd name="T33" fmla="*/ 310 h 588"/>
                <a:gd name="T34" fmla="*/ 718 w 1015"/>
                <a:gd name="T35" fmla="*/ 325 h 588"/>
                <a:gd name="T36" fmla="*/ 734 w 1015"/>
                <a:gd name="T37" fmla="*/ 331 h 588"/>
                <a:gd name="T38" fmla="*/ 772 w 1015"/>
                <a:gd name="T39" fmla="*/ 350 h 588"/>
                <a:gd name="T40" fmla="*/ 868 w 1015"/>
                <a:gd name="T41" fmla="*/ 406 h 588"/>
                <a:gd name="T42" fmla="*/ 887 w 1015"/>
                <a:gd name="T43" fmla="*/ 414 h 588"/>
                <a:gd name="T44" fmla="*/ 906 w 1015"/>
                <a:gd name="T45" fmla="*/ 424 h 588"/>
                <a:gd name="T46" fmla="*/ 934 w 1015"/>
                <a:gd name="T47" fmla="*/ 448 h 588"/>
                <a:gd name="T48" fmla="*/ 951 w 1015"/>
                <a:gd name="T49" fmla="*/ 464 h 588"/>
                <a:gd name="T50" fmla="*/ 980 w 1015"/>
                <a:gd name="T51" fmla="*/ 490 h 588"/>
                <a:gd name="T52" fmla="*/ 1009 w 1015"/>
                <a:gd name="T53" fmla="*/ 542 h 588"/>
                <a:gd name="T54" fmla="*/ 978 w 1015"/>
                <a:gd name="T55" fmla="*/ 582 h 588"/>
                <a:gd name="T56" fmla="*/ 918 w 1015"/>
                <a:gd name="T57" fmla="*/ 581 h 588"/>
                <a:gd name="T58" fmla="*/ 886 w 1015"/>
                <a:gd name="T59" fmla="*/ 570 h 588"/>
                <a:gd name="T60" fmla="*/ 850 w 1015"/>
                <a:gd name="T61" fmla="*/ 550 h 588"/>
                <a:gd name="T62" fmla="*/ 793 w 1015"/>
                <a:gd name="T63" fmla="*/ 517 h 588"/>
                <a:gd name="T64" fmla="*/ 738 w 1015"/>
                <a:gd name="T65" fmla="*/ 485 h 588"/>
                <a:gd name="T66" fmla="*/ 690 w 1015"/>
                <a:gd name="T67" fmla="*/ 464 h 588"/>
                <a:gd name="T68" fmla="*/ 639 w 1015"/>
                <a:gd name="T69" fmla="*/ 440 h 588"/>
                <a:gd name="T70" fmla="*/ 625 w 1015"/>
                <a:gd name="T71" fmla="*/ 434 h 588"/>
                <a:gd name="T72" fmla="*/ 604 w 1015"/>
                <a:gd name="T73" fmla="*/ 426 h 588"/>
                <a:gd name="T74" fmla="*/ 561 w 1015"/>
                <a:gd name="T75" fmla="*/ 410 h 588"/>
                <a:gd name="T76" fmla="*/ 498 w 1015"/>
                <a:gd name="T77" fmla="*/ 386 h 588"/>
                <a:gd name="T78" fmla="*/ 463 w 1015"/>
                <a:gd name="T79" fmla="*/ 374 h 588"/>
                <a:gd name="T80" fmla="*/ 414 w 1015"/>
                <a:gd name="T81" fmla="*/ 349 h 588"/>
                <a:gd name="T82" fmla="*/ 382 w 1015"/>
                <a:gd name="T83" fmla="*/ 341 h 588"/>
                <a:gd name="T84" fmla="*/ 223 w 1015"/>
                <a:gd name="T85" fmla="*/ 317 h 588"/>
                <a:gd name="T86" fmla="*/ 174 w 1015"/>
                <a:gd name="T87" fmla="*/ 309 h 588"/>
                <a:gd name="T88" fmla="*/ 148 w 1015"/>
                <a:gd name="T89" fmla="*/ 304 h 588"/>
                <a:gd name="T90" fmla="*/ 132 w 1015"/>
                <a:gd name="T91" fmla="*/ 301 h 588"/>
                <a:gd name="T92" fmla="*/ 87 w 1015"/>
                <a:gd name="T93" fmla="*/ 280 h 588"/>
                <a:gd name="T94" fmla="*/ 66 w 1015"/>
                <a:gd name="T95" fmla="*/ 261 h 588"/>
                <a:gd name="T96" fmla="*/ 42 w 1015"/>
                <a:gd name="T97" fmla="*/ 234 h 588"/>
                <a:gd name="T98" fmla="*/ 25 w 1015"/>
                <a:gd name="T99" fmla="*/ 208 h 588"/>
                <a:gd name="T100" fmla="*/ 2 w 1015"/>
                <a:gd name="T101" fmla="*/ 142 h 588"/>
                <a:gd name="T102" fmla="*/ 2 w 1015"/>
                <a:gd name="T103" fmla="*/ 70 h 588"/>
                <a:gd name="T104" fmla="*/ 20 w 1015"/>
                <a:gd name="T105" fmla="*/ 5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5" h="588">
                  <a:moveTo>
                    <a:pt x="4" y="77"/>
                  </a:moveTo>
                  <a:cubicBezTo>
                    <a:pt x="19" y="72"/>
                    <a:pt x="7" y="56"/>
                    <a:pt x="17" y="46"/>
                  </a:cubicBezTo>
                  <a:cubicBezTo>
                    <a:pt x="24" y="39"/>
                    <a:pt x="32" y="34"/>
                    <a:pt x="41" y="29"/>
                  </a:cubicBezTo>
                  <a:cubicBezTo>
                    <a:pt x="49" y="24"/>
                    <a:pt x="44" y="24"/>
                    <a:pt x="50" y="19"/>
                  </a:cubicBezTo>
                  <a:cubicBezTo>
                    <a:pt x="66" y="7"/>
                    <a:pt x="84" y="5"/>
                    <a:pt x="103" y="0"/>
                  </a:cubicBezTo>
                  <a:cubicBezTo>
                    <a:pt x="120" y="1"/>
                    <a:pt x="134" y="4"/>
                    <a:pt x="150" y="6"/>
                  </a:cubicBezTo>
                  <a:cubicBezTo>
                    <a:pt x="155" y="8"/>
                    <a:pt x="159" y="10"/>
                    <a:pt x="164" y="11"/>
                  </a:cubicBezTo>
                  <a:cubicBezTo>
                    <a:pt x="179" y="20"/>
                    <a:pt x="201" y="25"/>
                    <a:pt x="214" y="38"/>
                  </a:cubicBezTo>
                  <a:cubicBezTo>
                    <a:pt x="221" y="45"/>
                    <a:pt x="236" y="56"/>
                    <a:pt x="246" y="61"/>
                  </a:cubicBezTo>
                  <a:cubicBezTo>
                    <a:pt x="265" y="85"/>
                    <a:pt x="293" y="110"/>
                    <a:pt x="319" y="126"/>
                  </a:cubicBezTo>
                  <a:cubicBezTo>
                    <a:pt x="330" y="141"/>
                    <a:pt x="376" y="170"/>
                    <a:pt x="394" y="179"/>
                  </a:cubicBezTo>
                  <a:cubicBezTo>
                    <a:pt x="403" y="184"/>
                    <a:pt x="407" y="189"/>
                    <a:pt x="417" y="190"/>
                  </a:cubicBezTo>
                  <a:cubicBezTo>
                    <a:pt x="426" y="197"/>
                    <a:pt x="435" y="201"/>
                    <a:pt x="446" y="203"/>
                  </a:cubicBezTo>
                  <a:cubicBezTo>
                    <a:pt x="468" y="214"/>
                    <a:pt x="499" y="226"/>
                    <a:pt x="524" y="230"/>
                  </a:cubicBezTo>
                  <a:cubicBezTo>
                    <a:pt x="538" y="241"/>
                    <a:pt x="571" y="252"/>
                    <a:pt x="588" y="261"/>
                  </a:cubicBezTo>
                  <a:cubicBezTo>
                    <a:pt x="609" y="271"/>
                    <a:pt x="629" y="290"/>
                    <a:pt x="652" y="294"/>
                  </a:cubicBezTo>
                  <a:cubicBezTo>
                    <a:pt x="661" y="301"/>
                    <a:pt x="676" y="308"/>
                    <a:pt x="687" y="310"/>
                  </a:cubicBezTo>
                  <a:cubicBezTo>
                    <a:pt x="696" y="317"/>
                    <a:pt x="707" y="322"/>
                    <a:pt x="718" y="325"/>
                  </a:cubicBezTo>
                  <a:cubicBezTo>
                    <a:pt x="723" y="329"/>
                    <a:pt x="728" y="330"/>
                    <a:pt x="734" y="331"/>
                  </a:cubicBezTo>
                  <a:cubicBezTo>
                    <a:pt x="743" y="337"/>
                    <a:pt x="762" y="348"/>
                    <a:pt x="772" y="350"/>
                  </a:cubicBezTo>
                  <a:cubicBezTo>
                    <a:pt x="790" y="364"/>
                    <a:pt x="846" y="402"/>
                    <a:pt x="868" y="406"/>
                  </a:cubicBezTo>
                  <a:cubicBezTo>
                    <a:pt x="874" y="410"/>
                    <a:pt x="879" y="413"/>
                    <a:pt x="887" y="414"/>
                  </a:cubicBezTo>
                  <a:cubicBezTo>
                    <a:pt x="891" y="420"/>
                    <a:pt x="899" y="420"/>
                    <a:pt x="906" y="424"/>
                  </a:cubicBezTo>
                  <a:cubicBezTo>
                    <a:pt x="917" y="431"/>
                    <a:pt x="923" y="441"/>
                    <a:pt x="934" y="448"/>
                  </a:cubicBezTo>
                  <a:cubicBezTo>
                    <a:pt x="939" y="454"/>
                    <a:pt x="944" y="460"/>
                    <a:pt x="951" y="464"/>
                  </a:cubicBezTo>
                  <a:cubicBezTo>
                    <a:pt x="958" y="475"/>
                    <a:pt x="971" y="480"/>
                    <a:pt x="980" y="490"/>
                  </a:cubicBezTo>
                  <a:cubicBezTo>
                    <a:pt x="992" y="504"/>
                    <a:pt x="1001" y="525"/>
                    <a:pt x="1009" y="542"/>
                  </a:cubicBezTo>
                  <a:cubicBezTo>
                    <a:pt x="1015" y="572"/>
                    <a:pt x="1002" y="580"/>
                    <a:pt x="978" y="582"/>
                  </a:cubicBezTo>
                  <a:cubicBezTo>
                    <a:pt x="959" y="588"/>
                    <a:pt x="938" y="584"/>
                    <a:pt x="918" y="581"/>
                  </a:cubicBezTo>
                  <a:cubicBezTo>
                    <a:pt x="909" y="577"/>
                    <a:pt x="896" y="572"/>
                    <a:pt x="886" y="570"/>
                  </a:cubicBezTo>
                  <a:cubicBezTo>
                    <a:pt x="877" y="561"/>
                    <a:pt x="862" y="556"/>
                    <a:pt x="850" y="550"/>
                  </a:cubicBezTo>
                  <a:cubicBezTo>
                    <a:pt x="831" y="541"/>
                    <a:pt x="810" y="529"/>
                    <a:pt x="793" y="517"/>
                  </a:cubicBezTo>
                  <a:cubicBezTo>
                    <a:pt x="778" y="506"/>
                    <a:pt x="757" y="488"/>
                    <a:pt x="738" y="485"/>
                  </a:cubicBezTo>
                  <a:cubicBezTo>
                    <a:pt x="722" y="477"/>
                    <a:pt x="706" y="470"/>
                    <a:pt x="690" y="464"/>
                  </a:cubicBezTo>
                  <a:cubicBezTo>
                    <a:pt x="673" y="457"/>
                    <a:pt x="657" y="445"/>
                    <a:pt x="639" y="440"/>
                  </a:cubicBezTo>
                  <a:cubicBezTo>
                    <a:pt x="634" y="437"/>
                    <a:pt x="631" y="435"/>
                    <a:pt x="625" y="434"/>
                  </a:cubicBezTo>
                  <a:cubicBezTo>
                    <a:pt x="618" y="430"/>
                    <a:pt x="612" y="427"/>
                    <a:pt x="604" y="426"/>
                  </a:cubicBezTo>
                  <a:cubicBezTo>
                    <a:pt x="592" y="418"/>
                    <a:pt x="576" y="413"/>
                    <a:pt x="561" y="410"/>
                  </a:cubicBezTo>
                  <a:cubicBezTo>
                    <a:pt x="543" y="397"/>
                    <a:pt x="520" y="388"/>
                    <a:pt x="498" y="386"/>
                  </a:cubicBezTo>
                  <a:cubicBezTo>
                    <a:pt x="486" y="382"/>
                    <a:pt x="474" y="380"/>
                    <a:pt x="463" y="374"/>
                  </a:cubicBezTo>
                  <a:cubicBezTo>
                    <a:pt x="447" y="366"/>
                    <a:pt x="433" y="352"/>
                    <a:pt x="414" y="349"/>
                  </a:cubicBezTo>
                  <a:cubicBezTo>
                    <a:pt x="405" y="344"/>
                    <a:pt x="392" y="342"/>
                    <a:pt x="382" y="341"/>
                  </a:cubicBezTo>
                  <a:cubicBezTo>
                    <a:pt x="333" y="321"/>
                    <a:pt x="274" y="319"/>
                    <a:pt x="223" y="317"/>
                  </a:cubicBezTo>
                  <a:cubicBezTo>
                    <a:pt x="206" y="315"/>
                    <a:pt x="191" y="312"/>
                    <a:pt x="174" y="309"/>
                  </a:cubicBezTo>
                  <a:cubicBezTo>
                    <a:pt x="166" y="305"/>
                    <a:pt x="156" y="305"/>
                    <a:pt x="148" y="304"/>
                  </a:cubicBezTo>
                  <a:cubicBezTo>
                    <a:pt x="133" y="299"/>
                    <a:pt x="153" y="305"/>
                    <a:pt x="132" y="301"/>
                  </a:cubicBezTo>
                  <a:cubicBezTo>
                    <a:pt x="116" y="298"/>
                    <a:pt x="101" y="286"/>
                    <a:pt x="87" y="280"/>
                  </a:cubicBezTo>
                  <a:cubicBezTo>
                    <a:pt x="81" y="274"/>
                    <a:pt x="74" y="266"/>
                    <a:pt x="66" y="261"/>
                  </a:cubicBezTo>
                  <a:cubicBezTo>
                    <a:pt x="59" y="252"/>
                    <a:pt x="52" y="240"/>
                    <a:pt x="42" y="234"/>
                  </a:cubicBezTo>
                  <a:cubicBezTo>
                    <a:pt x="38" y="224"/>
                    <a:pt x="30" y="218"/>
                    <a:pt x="25" y="208"/>
                  </a:cubicBezTo>
                  <a:cubicBezTo>
                    <a:pt x="14" y="186"/>
                    <a:pt x="6" y="167"/>
                    <a:pt x="2" y="142"/>
                  </a:cubicBezTo>
                  <a:cubicBezTo>
                    <a:pt x="1" y="112"/>
                    <a:pt x="0" y="109"/>
                    <a:pt x="2" y="70"/>
                  </a:cubicBezTo>
                  <a:cubicBezTo>
                    <a:pt x="2" y="61"/>
                    <a:pt x="20" y="50"/>
                    <a:pt x="20" y="50"/>
                  </a:cubicBezTo>
                </a:path>
              </a:pathLst>
            </a:custGeom>
            <a:noFill/>
            <a:ln w="5715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grpSp>
      <p:sp>
        <p:nvSpPr>
          <p:cNvPr id="174087" name="Text Box 7">
            <a:extLst>
              <a:ext uri="{FF2B5EF4-FFF2-40B4-BE49-F238E27FC236}">
                <a16:creationId xmlns:a16="http://schemas.microsoft.com/office/drawing/2014/main" id="{4C5A1433-C29A-0F0B-721C-80F3F262B1D2}"/>
              </a:ext>
            </a:extLst>
          </p:cNvPr>
          <p:cNvSpPr txBox="1">
            <a:spLocks noChangeArrowheads="1"/>
          </p:cNvSpPr>
          <p:nvPr/>
        </p:nvSpPr>
        <p:spPr bwMode="auto">
          <a:xfrm>
            <a:off x="4038600" y="56388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Bulbe</a:t>
            </a:r>
          </a:p>
        </p:txBody>
      </p:sp>
      <p:sp>
        <p:nvSpPr>
          <p:cNvPr id="174088" name="Text Box 8">
            <a:extLst>
              <a:ext uri="{FF2B5EF4-FFF2-40B4-BE49-F238E27FC236}">
                <a16:creationId xmlns:a16="http://schemas.microsoft.com/office/drawing/2014/main" id="{3C24DFE4-FA3C-DD6A-4595-142B34301645}"/>
              </a:ext>
            </a:extLst>
          </p:cNvPr>
          <p:cNvSpPr txBox="1">
            <a:spLocks noChangeArrowheads="1"/>
          </p:cNvSpPr>
          <p:nvPr/>
        </p:nvSpPr>
        <p:spPr bwMode="auto">
          <a:xfrm>
            <a:off x="3200400" y="57150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Pont</a:t>
            </a:r>
          </a:p>
        </p:txBody>
      </p:sp>
      <p:sp>
        <p:nvSpPr>
          <p:cNvPr id="174089" name="Text Box 9">
            <a:extLst>
              <a:ext uri="{FF2B5EF4-FFF2-40B4-BE49-F238E27FC236}">
                <a16:creationId xmlns:a16="http://schemas.microsoft.com/office/drawing/2014/main" id="{FAA153BB-321E-25DA-11F0-EAC4A5805493}"/>
              </a:ext>
            </a:extLst>
          </p:cNvPr>
          <p:cNvSpPr txBox="1">
            <a:spLocks noChangeArrowheads="1"/>
          </p:cNvSpPr>
          <p:nvPr/>
        </p:nvSpPr>
        <p:spPr bwMode="auto">
          <a:xfrm>
            <a:off x="2362200" y="57150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Més.</a:t>
            </a:r>
          </a:p>
        </p:txBody>
      </p:sp>
      <p:sp>
        <p:nvSpPr>
          <p:cNvPr id="174090" name="Text Box 10">
            <a:extLst>
              <a:ext uri="{FF2B5EF4-FFF2-40B4-BE49-F238E27FC236}">
                <a16:creationId xmlns:a16="http://schemas.microsoft.com/office/drawing/2014/main" id="{4BF7AC5D-D50A-17A9-3E6F-C7A05A3D2729}"/>
              </a:ext>
            </a:extLst>
          </p:cNvPr>
          <p:cNvSpPr txBox="1">
            <a:spLocks noChangeArrowheads="1"/>
          </p:cNvSpPr>
          <p:nvPr/>
        </p:nvSpPr>
        <p:spPr bwMode="auto">
          <a:xfrm>
            <a:off x="1676400" y="57912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FF0000"/>
                </a:solidFill>
                <a:cs typeface="Arial" panose="020B0604020202020204" pitchFamily="34" charset="0"/>
              </a:rPr>
              <a:t>FR</a:t>
            </a:r>
          </a:p>
        </p:txBody>
      </p:sp>
      <p:sp>
        <p:nvSpPr>
          <p:cNvPr id="174091" name="Text Box 11">
            <a:extLst>
              <a:ext uri="{FF2B5EF4-FFF2-40B4-BE49-F238E27FC236}">
                <a16:creationId xmlns:a16="http://schemas.microsoft.com/office/drawing/2014/main" id="{0F75117E-C2B4-978D-7FE1-C3CACD4F6BEE}"/>
              </a:ext>
            </a:extLst>
          </p:cNvPr>
          <p:cNvSpPr txBox="1">
            <a:spLocks noChangeArrowheads="1"/>
          </p:cNvSpPr>
          <p:nvPr/>
        </p:nvSpPr>
        <p:spPr bwMode="auto">
          <a:xfrm>
            <a:off x="228600" y="53340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Hypothalamus</a:t>
            </a:r>
          </a:p>
        </p:txBody>
      </p:sp>
      <p:sp>
        <p:nvSpPr>
          <p:cNvPr id="174092" name="Text Box 12">
            <a:extLst>
              <a:ext uri="{FF2B5EF4-FFF2-40B4-BE49-F238E27FC236}">
                <a16:creationId xmlns:a16="http://schemas.microsoft.com/office/drawing/2014/main" id="{5D313039-AA24-6DEF-C0F7-871998B54C8C}"/>
              </a:ext>
            </a:extLst>
          </p:cNvPr>
          <p:cNvSpPr txBox="1">
            <a:spLocks noChangeArrowheads="1"/>
          </p:cNvSpPr>
          <p:nvPr/>
        </p:nvSpPr>
        <p:spPr bwMode="auto">
          <a:xfrm>
            <a:off x="304800" y="49530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cs typeface="Arial" panose="020B0604020202020204" pitchFamily="34" charset="0"/>
              </a:rPr>
              <a:t>Thalamus</a:t>
            </a:r>
          </a:p>
        </p:txBody>
      </p:sp>
      <p:sp>
        <p:nvSpPr>
          <p:cNvPr id="174093" name="Text Box 13">
            <a:extLst>
              <a:ext uri="{FF2B5EF4-FFF2-40B4-BE49-F238E27FC236}">
                <a16:creationId xmlns:a16="http://schemas.microsoft.com/office/drawing/2014/main" id="{BDE9EAEF-C4A0-828A-50C8-3154677C4AB3}"/>
              </a:ext>
            </a:extLst>
          </p:cNvPr>
          <p:cNvSpPr txBox="1">
            <a:spLocks noChangeArrowheads="1"/>
          </p:cNvSpPr>
          <p:nvPr/>
        </p:nvSpPr>
        <p:spPr bwMode="auto">
          <a:xfrm>
            <a:off x="5715000" y="2963863"/>
            <a:ext cx="3200400"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sz="2400" b="1">
                <a:solidFill>
                  <a:srgbClr val="0000FF"/>
                </a:solidFill>
                <a:cs typeface="Arial" panose="020B0604020202020204" pitchFamily="34" charset="0"/>
              </a:rPr>
              <a:t>Elle a une fonction activatrice :</a:t>
            </a:r>
          </a:p>
          <a:p>
            <a:pPr algn="ctr">
              <a:spcBef>
                <a:spcPct val="50000"/>
              </a:spcBef>
            </a:pPr>
            <a:endParaRPr lang="fr-FR" altLang="fr-FR" sz="2400" b="1">
              <a:solidFill>
                <a:srgbClr val="0000FF"/>
              </a:solidFill>
              <a:cs typeface="Arial" panose="020B0604020202020204" pitchFamily="34" charset="0"/>
            </a:endParaRPr>
          </a:p>
          <a:p>
            <a:pPr algn="ctr">
              <a:spcBef>
                <a:spcPct val="50000"/>
              </a:spcBef>
            </a:pPr>
            <a:r>
              <a:rPr lang="fr-FR" altLang="fr-FR" sz="2400" b="1">
                <a:solidFill>
                  <a:srgbClr val="0000FF"/>
                </a:solidFill>
                <a:cs typeface="Arial" panose="020B0604020202020204" pitchFamily="34" charset="0"/>
              </a:rPr>
              <a:t>* Des structures cérébrales</a:t>
            </a:r>
          </a:p>
          <a:p>
            <a:pPr algn="ctr">
              <a:lnSpc>
                <a:spcPct val="50000"/>
              </a:lnSpc>
              <a:spcBef>
                <a:spcPct val="50000"/>
              </a:spcBef>
            </a:pPr>
            <a:endParaRPr lang="fr-FR" altLang="fr-FR" sz="2400" b="1">
              <a:solidFill>
                <a:srgbClr val="0000FF"/>
              </a:solidFill>
              <a:cs typeface="Arial" panose="020B0604020202020204" pitchFamily="34" charset="0"/>
            </a:endParaRPr>
          </a:p>
          <a:p>
            <a:pPr algn="ctr">
              <a:spcBef>
                <a:spcPct val="50000"/>
              </a:spcBef>
            </a:pPr>
            <a:r>
              <a:rPr lang="fr-FR" altLang="fr-FR" sz="2400" b="1">
                <a:solidFill>
                  <a:srgbClr val="0000FF"/>
                </a:solidFill>
                <a:cs typeface="Arial" panose="020B0604020202020204" pitchFamily="34" charset="0"/>
              </a:rPr>
              <a:t>* Des effecteurs périphériques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 calcmode="lin" valueType="num">
                                      <p:cBhvr additive="base">
                                        <p:cTn id="7" dur="500" fill="hold"/>
                                        <p:tgtEl>
                                          <p:spTgt spid="174083"/>
                                        </p:tgtEl>
                                        <p:attrNameLst>
                                          <p:attrName>ppt_x</p:attrName>
                                        </p:attrNameLst>
                                      </p:cBhvr>
                                      <p:tavLst>
                                        <p:tav tm="0">
                                          <p:val>
                                            <p:strVal val="0-#ppt_w/2"/>
                                          </p:val>
                                        </p:tav>
                                        <p:tav tm="100000">
                                          <p:val>
                                            <p:strVal val="#ppt_x"/>
                                          </p:val>
                                        </p:tav>
                                      </p:tavLst>
                                    </p:anim>
                                    <p:anim calcmode="lin" valueType="num">
                                      <p:cBhvr additive="base">
                                        <p:cTn id="8" dur="500" fill="hold"/>
                                        <p:tgtEl>
                                          <p:spTgt spid="1740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74084"/>
                                        </p:tgtEl>
                                        <p:attrNameLst>
                                          <p:attrName>style.visibility</p:attrName>
                                        </p:attrNameLst>
                                      </p:cBhvr>
                                      <p:to>
                                        <p:strVal val="visible"/>
                                      </p:to>
                                    </p:set>
                                    <p:animEffect transition="in" filter="dissolve">
                                      <p:cBhvr>
                                        <p:cTn id="13" dur="500"/>
                                        <p:tgtEl>
                                          <p:spTgt spid="17408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174087"/>
                                        </p:tgtEl>
                                        <p:attrNameLst>
                                          <p:attrName>style.visibility</p:attrName>
                                        </p:attrNameLst>
                                      </p:cBhvr>
                                      <p:to>
                                        <p:strVal val="visible"/>
                                      </p:to>
                                    </p:set>
                                    <p:anim calcmode="lin" valueType="num">
                                      <p:cBhvr additive="base">
                                        <p:cTn id="18" dur="500" fill="hold"/>
                                        <p:tgtEl>
                                          <p:spTgt spid="174087"/>
                                        </p:tgtEl>
                                        <p:attrNameLst>
                                          <p:attrName>ppt_x</p:attrName>
                                        </p:attrNameLst>
                                      </p:cBhvr>
                                      <p:tavLst>
                                        <p:tav tm="0">
                                          <p:val>
                                            <p:strVal val="0-#ppt_w/2"/>
                                          </p:val>
                                        </p:tav>
                                        <p:tav tm="100000">
                                          <p:val>
                                            <p:strVal val="#ppt_x"/>
                                          </p:val>
                                        </p:tav>
                                      </p:tavLst>
                                    </p:anim>
                                    <p:anim calcmode="lin" valueType="num">
                                      <p:cBhvr additive="base">
                                        <p:cTn id="19" dur="500" fill="hold"/>
                                        <p:tgtEl>
                                          <p:spTgt spid="174087"/>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174088"/>
                                        </p:tgtEl>
                                        <p:attrNameLst>
                                          <p:attrName>style.visibility</p:attrName>
                                        </p:attrNameLst>
                                      </p:cBhvr>
                                      <p:to>
                                        <p:strVal val="visible"/>
                                      </p:to>
                                    </p:set>
                                    <p:anim calcmode="lin" valueType="num">
                                      <p:cBhvr additive="base">
                                        <p:cTn id="24" dur="500" fill="hold"/>
                                        <p:tgtEl>
                                          <p:spTgt spid="174088"/>
                                        </p:tgtEl>
                                        <p:attrNameLst>
                                          <p:attrName>ppt_x</p:attrName>
                                        </p:attrNameLst>
                                      </p:cBhvr>
                                      <p:tavLst>
                                        <p:tav tm="0">
                                          <p:val>
                                            <p:strVal val="0-#ppt_w/2"/>
                                          </p:val>
                                        </p:tav>
                                        <p:tav tm="100000">
                                          <p:val>
                                            <p:strVal val="#ppt_x"/>
                                          </p:val>
                                        </p:tav>
                                      </p:tavLst>
                                    </p:anim>
                                    <p:anim calcmode="lin" valueType="num">
                                      <p:cBhvr additive="base">
                                        <p:cTn id="25" dur="500" fill="hold"/>
                                        <p:tgtEl>
                                          <p:spTgt spid="174088"/>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174089"/>
                                        </p:tgtEl>
                                        <p:attrNameLst>
                                          <p:attrName>style.visibility</p:attrName>
                                        </p:attrNameLst>
                                      </p:cBhvr>
                                      <p:to>
                                        <p:strVal val="visible"/>
                                      </p:to>
                                    </p:set>
                                    <p:anim calcmode="lin" valueType="num">
                                      <p:cBhvr additive="base">
                                        <p:cTn id="30" dur="500" fill="hold"/>
                                        <p:tgtEl>
                                          <p:spTgt spid="174089"/>
                                        </p:tgtEl>
                                        <p:attrNameLst>
                                          <p:attrName>ppt_x</p:attrName>
                                        </p:attrNameLst>
                                      </p:cBhvr>
                                      <p:tavLst>
                                        <p:tav tm="0">
                                          <p:val>
                                            <p:strVal val="0-#ppt_w/2"/>
                                          </p:val>
                                        </p:tav>
                                        <p:tav tm="100000">
                                          <p:val>
                                            <p:strVal val="#ppt_x"/>
                                          </p:val>
                                        </p:tav>
                                      </p:tavLst>
                                    </p:anim>
                                    <p:anim calcmode="lin" valueType="num">
                                      <p:cBhvr additive="base">
                                        <p:cTn id="31" dur="500" fill="hold"/>
                                        <p:tgtEl>
                                          <p:spTgt spid="174089"/>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childTnLst>
                                    <p:set>
                                      <p:cBhvr>
                                        <p:cTn id="35" dur="1" fill="hold">
                                          <p:stCondLst>
                                            <p:cond delay="0"/>
                                          </p:stCondLst>
                                        </p:cTn>
                                        <p:tgtEl>
                                          <p:spTgt spid="174090"/>
                                        </p:tgtEl>
                                        <p:attrNameLst>
                                          <p:attrName>style.visibility</p:attrName>
                                        </p:attrNameLst>
                                      </p:cBhvr>
                                      <p:to>
                                        <p:strVal val="visible"/>
                                      </p:to>
                                    </p:set>
                                    <p:anim calcmode="lin" valueType="num">
                                      <p:cBhvr additive="base">
                                        <p:cTn id="36" dur="500" fill="hold"/>
                                        <p:tgtEl>
                                          <p:spTgt spid="174090"/>
                                        </p:tgtEl>
                                        <p:attrNameLst>
                                          <p:attrName>ppt_x</p:attrName>
                                        </p:attrNameLst>
                                      </p:cBhvr>
                                      <p:tavLst>
                                        <p:tav tm="0">
                                          <p:val>
                                            <p:strVal val="0-#ppt_w/2"/>
                                          </p:val>
                                        </p:tav>
                                        <p:tav tm="100000">
                                          <p:val>
                                            <p:strVal val="#ppt_x"/>
                                          </p:val>
                                        </p:tav>
                                      </p:tavLst>
                                    </p:anim>
                                    <p:anim calcmode="lin" valueType="num">
                                      <p:cBhvr additive="base">
                                        <p:cTn id="37" dur="500" fill="hold"/>
                                        <p:tgtEl>
                                          <p:spTgt spid="174090"/>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174091"/>
                                        </p:tgtEl>
                                        <p:attrNameLst>
                                          <p:attrName>style.visibility</p:attrName>
                                        </p:attrNameLst>
                                      </p:cBhvr>
                                      <p:to>
                                        <p:strVal val="visible"/>
                                      </p:to>
                                    </p:set>
                                    <p:anim calcmode="lin" valueType="num">
                                      <p:cBhvr additive="base">
                                        <p:cTn id="42" dur="500" fill="hold"/>
                                        <p:tgtEl>
                                          <p:spTgt spid="174091"/>
                                        </p:tgtEl>
                                        <p:attrNameLst>
                                          <p:attrName>ppt_x</p:attrName>
                                        </p:attrNameLst>
                                      </p:cBhvr>
                                      <p:tavLst>
                                        <p:tav tm="0">
                                          <p:val>
                                            <p:strVal val="0-#ppt_w/2"/>
                                          </p:val>
                                        </p:tav>
                                        <p:tav tm="100000">
                                          <p:val>
                                            <p:strVal val="#ppt_x"/>
                                          </p:val>
                                        </p:tav>
                                      </p:tavLst>
                                    </p:anim>
                                    <p:anim calcmode="lin" valueType="num">
                                      <p:cBhvr additive="base">
                                        <p:cTn id="43" dur="500" fill="hold"/>
                                        <p:tgtEl>
                                          <p:spTgt spid="17409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childTnLst>
                                    <p:set>
                                      <p:cBhvr>
                                        <p:cTn id="47" dur="1" fill="hold">
                                          <p:stCondLst>
                                            <p:cond delay="0"/>
                                          </p:stCondLst>
                                        </p:cTn>
                                        <p:tgtEl>
                                          <p:spTgt spid="174092"/>
                                        </p:tgtEl>
                                        <p:attrNameLst>
                                          <p:attrName>style.visibility</p:attrName>
                                        </p:attrNameLst>
                                      </p:cBhvr>
                                      <p:to>
                                        <p:strVal val="visible"/>
                                      </p:to>
                                    </p:set>
                                    <p:anim calcmode="lin" valueType="num">
                                      <p:cBhvr additive="base">
                                        <p:cTn id="48" dur="500" fill="hold"/>
                                        <p:tgtEl>
                                          <p:spTgt spid="174092"/>
                                        </p:tgtEl>
                                        <p:attrNameLst>
                                          <p:attrName>ppt_x</p:attrName>
                                        </p:attrNameLst>
                                      </p:cBhvr>
                                      <p:tavLst>
                                        <p:tav tm="0">
                                          <p:val>
                                            <p:strVal val="0-#ppt_w/2"/>
                                          </p:val>
                                        </p:tav>
                                        <p:tav tm="100000">
                                          <p:val>
                                            <p:strVal val="#ppt_x"/>
                                          </p:val>
                                        </p:tav>
                                      </p:tavLst>
                                    </p:anim>
                                    <p:anim calcmode="lin" valueType="num">
                                      <p:cBhvr additive="base">
                                        <p:cTn id="49" dur="500" fill="hold"/>
                                        <p:tgtEl>
                                          <p:spTgt spid="174092"/>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p:cTn id="53" dur="1" fill="hold">
                                          <p:stCondLst>
                                            <p:cond delay="0"/>
                                          </p:stCondLst>
                                        </p:cTn>
                                        <p:tgtEl>
                                          <p:spTgt spid="174093">
                                            <p:txEl>
                                              <p:pRg st="0" end="0"/>
                                            </p:txEl>
                                          </p:spTgt>
                                        </p:tgtEl>
                                        <p:attrNameLst>
                                          <p:attrName>style.visibility</p:attrName>
                                        </p:attrNameLst>
                                      </p:cBhvr>
                                      <p:to>
                                        <p:strVal val="visible"/>
                                      </p:to>
                                    </p:set>
                                    <p:anim calcmode="lin" valueType="num">
                                      <p:cBhvr additive="base">
                                        <p:cTn id="54" dur="500" fill="hold"/>
                                        <p:tgtEl>
                                          <p:spTgt spid="174093">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740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174093">
                                            <p:txEl>
                                              <p:pRg st="2" end="2"/>
                                            </p:txEl>
                                          </p:spTgt>
                                        </p:tgtEl>
                                        <p:attrNameLst>
                                          <p:attrName>style.visibility</p:attrName>
                                        </p:attrNameLst>
                                      </p:cBhvr>
                                      <p:to>
                                        <p:strVal val="visible"/>
                                      </p:to>
                                    </p:set>
                                    <p:anim calcmode="lin" valueType="num">
                                      <p:cBhvr additive="base">
                                        <p:cTn id="60" dur="500" fill="hold"/>
                                        <p:tgtEl>
                                          <p:spTgt spid="174093">
                                            <p:txEl>
                                              <p:pRg st="2" end="2"/>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740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nodeType="clickEffect">
                                  <p:stCondLst>
                                    <p:cond delay="0"/>
                                  </p:stCondLst>
                                  <p:childTnLst>
                                    <p:set>
                                      <p:cBhvr>
                                        <p:cTn id="65" dur="1" fill="hold">
                                          <p:stCondLst>
                                            <p:cond delay="0"/>
                                          </p:stCondLst>
                                        </p:cTn>
                                        <p:tgtEl>
                                          <p:spTgt spid="174093">
                                            <p:txEl>
                                              <p:pRg st="4" end="4"/>
                                            </p:txEl>
                                          </p:spTgt>
                                        </p:tgtEl>
                                        <p:attrNameLst>
                                          <p:attrName>style.visibility</p:attrName>
                                        </p:attrNameLst>
                                      </p:cBhvr>
                                      <p:to>
                                        <p:strVal val="visible"/>
                                      </p:to>
                                    </p:set>
                                    <p:anim calcmode="lin" valueType="num">
                                      <p:cBhvr additive="base">
                                        <p:cTn id="66" dur="500" fill="hold"/>
                                        <p:tgtEl>
                                          <p:spTgt spid="174093">
                                            <p:txEl>
                                              <p:pRg st="4" end="4"/>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17409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autoUpdateAnimBg="0"/>
      <p:bldP spid="174087" grpId="0" autoUpdateAnimBg="0"/>
      <p:bldP spid="174088" grpId="0" autoUpdateAnimBg="0"/>
      <p:bldP spid="174089" grpId="0" autoUpdateAnimBg="0"/>
      <p:bldP spid="174090" grpId="0" autoUpdateAnimBg="0"/>
      <p:bldP spid="174091" grpId="0" autoUpdateAnimBg="0"/>
      <p:bldP spid="174092" grpId="0" autoUpdateAnimBg="0"/>
      <p:bldP spid="174093" grpId="0" build="p" autoUpdateAnimBg="0"/>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12411</TotalTime>
  <Words>9116</Words>
  <Application>Microsoft Macintosh PowerPoint</Application>
  <PresentationFormat>Affichage à l'écran (4:3)</PresentationFormat>
  <Paragraphs>1303</Paragraphs>
  <Slides>203</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203</vt:i4>
      </vt:variant>
    </vt:vector>
  </HeadingPairs>
  <TitlesOfParts>
    <vt:vector size="211" baseType="lpstr">
      <vt:lpstr>Arial</vt:lpstr>
      <vt:lpstr>Wingdings</vt:lpstr>
      <vt:lpstr>Times New Roman</vt:lpstr>
      <vt:lpstr>Comic Sans MS</vt:lpstr>
      <vt:lpstr>Symbol</vt:lpstr>
      <vt:lpstr>Wingdings 3</vt:lpstr>
      <vt:lpstr>Arial Unicode MS</vt:lpstr>
      <vt:lpstr>Modèle par défaut</vt:lpstr>
      <vt:lpstr>Neurophysiologie, signalisation cellulaire et contraction musculaire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Il y a différentes enveloppes musculaires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Fristouilloust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Neurophysiologie et signalisation cellulaire</dc:title>
  <dc:creator> </dc:creator>
  <cp:lastModifiedBy>benoit bideau</cp:lastModifiedBy>
  <cp:revision>440</cp:revision>
  <dcterms:created xsi:type="dcterms:W3CDTF">2004-12-27T12:25:14Z</dcterms:created>
  <dcterms:modified xsi:type="dcterms:W3CDTF">2023-11-13T13:46:04Z</dcterms:modified>
</cp:coreProperties>
</file>