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0" r:id="rId5"/>
    <p:sldId id="272" r:id="rId6"/>
    <p:sldId id="273" r:id="rId7"/>
    <p:sldId id="275" r:id="rId8"/>
    <p:sldId id="261" r:id="rId9"/>
    <p:sldId id="260" r:id="rId10"/>
    <p:sldId id="262" r:id="rId11"/>
    <p:sldId id="268" r:id="rId12"/>
    <p:sldId id="265" r:id="rId13"/>
  </p:sldIdLst>
  <p:sldSz cx="12192000" cy="6858000"/>
  <p:notesSz cx="6858000" cy="9144000"/>
  <p:custDataLst>
    <p:tags r:id="rId14"/>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Style à thème 1 - Accentuation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3D9A45-4A61-4C4A-B01D-32549133246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FA9F64E-79CD-4179-B4A5-1B8CB4CECF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B3AC899-A6DC-4C05-9935-C27C469FAAC2}"/>
              </a:ext>
            </a:extLst>
          </p:cNvPr>
          <p:cNvSpPr>
            <a:spLocks noGrp="1"/>
          </p:cNvSpPr>
          <p:nvPr>
            <p:ph type="dt" sz="half" idx="10"/>
          </p:nvPr>
        </p:nvSpPr>
        <p:spPr/>
        <p:txBody>
          <a:bodyPr/>
          <a:lstStyle/>
          <a:p>
            <a:fld id="{1679AD08-8E4B-4EFD-9546-7E050E3F475E}" type="datetimeFigureOut">
              <a:rPr lang="fr-FR" smtClean="0"/>
              <a:t>03/10/2021</a:t>
            </a:fld>
            <a:endParaRPr lang="fr-FR"/>
          </a:p>
        </p:txBody>
      </p:sp>
      <p:sp>
        <p:nvSpPr>
          <p:cNvPr id="5" name="Espace réservé du pied de page 4">
            <a:extLst>
              <a:ext uri="{FF2B5EF4-FFF2-40B4-BE49-F238E27FC236}">
                <a16:creationId xmlns:a16="http://schemas.microsoft.com/office/drawing/2014/main" id="{6B6A4E2C-3BA6-4CBE-801D-171DECAAF07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2279A3D-7686-426B-814E-C8C2C5CE4FB6}"/>
              </a:ext>
            </a:extLst>
          </p:cNvPr>
          <p:cNvSpPr>
            <a:spLocks noGrp="1"/>
          </p:cNvSpPr>
          <p:nvPr>
            <p:ph type="sldNum" sz="quarter" idx="12"/>
          </p:nvPr>
        </p:nvSpPr>
        <p:spPr/>
        <p:txBody>
          <a:bodyPr/>
          <a:lstStyle/>
          <a:p>
            <a:fld id="{6DB2A1D6-FC9E-4724-95ED-15E14AB9D730}" type="slidenum">
              <a:rPr lang="fr-FR" smtClean="0"/>
              <a:t>‹N°›</a:t>
            </a:fld>
            <a:endParaRPr lang="fr-FR"/>
          </a:p>
        </p:txBody>
      </p:sp>
    </p:spTree>
    <p:extLst>
      <p:ext uri="{BB962C8B-B14F-4D97-AF65-F5344CB8AC3E}">
        <p14:creationId xmlns:p14="http://schemas.microsoft.com/office/powerpoint/2010/main" val="1626206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129FE1-6B93-402D-8126-EAAC17A9C69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29019FF-29C5-4EFF-896D-AE469246C59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8E7BF20-4D80-4019-B810-CA174CEF0EA2}"/>
              </a:ext>
            </a:extLst>
          </p:cNvPr>
          <p:cNvSpPr>
            <a:spLocks noGrp="1"/>
          </p:cNvSpPr>
          <p:nvPr>
            <p:ph type="dt" sz="half" idx="10"/>
          </p:nvPr>
        </p:nvSpPr>
        <p:spPr/>
        <p:txBody>
          <a:bodyPr/>
          <a:lstStyle/>
          <a:p>
            <a:fld id="{1679AD08-8E4B-4EFD-9546-7E050E3F475E}" type="datetimeFigureOut">
              <a:rPr lang="fr-FR" smtClean="0"/>
              <a:t>03/10/2021</a:t>
            </a:fld>
            <a:endParaRPr lang="fr-FR"/>
          </a:p>
        </p:txBody>
      </p:sp>
      <p:sp>
        <p:nvSpPr>
          <p:cNvPr id="5" name="Espace réservé du pied de page 4">
            <a:extLst>
              <a:ext uri="{FF2B5EF4-FFF2-40B4-BE49-F238E27FC236}">
                <a16:creationId xmlns:a16="http://schemas.microsoft.com/office/drawing/2014/main" id="{08B769F5-CB82-47E9-8572-6CABCE80953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557A43A-A8AC-447E-BBA2-B6FB7F46AC3F}"/>
              </a:ext>
            </a:extLst>
          </p:cNvPr>
          <p:cNvSpPr>
            <a:spLocks noGrp="1"/>
          </p:cNvSpPr>
          <p:nvPr>
            <p:ph type="sldNum" sz="quarter" idx="12"/>
          </p:nvPr>
        </p:nvSpPr>
        <p:spPr/>
        <p:txBody>
          <a:bodyPr/>
          <a:lstStyle/>
          <a:p>
            <a:fld id="{6DB2A1D6-FC9E-4724-95ED-15E14AB9D730}" type="slidenum">
              <a:rPr lang="fr-FR" smtClean="0"/>
              <a:t>‹N°›</a:t>
            </a:fld>
            <a:endParaRPr lang="fr-FR"/>
          </a:p>
        </p:txBody>
      </p:sp>
    </p:spTree>
    <p:extLst>
      <p:ext uri="{BB962C8B-B14F-4D97-AF65-F5344CB8AC3E}">
        <p14:creationId xmlns:p14="http://schemas.microsoft.com/office/powerpoint/2010/main" val="456560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4FBC231-8A58-48F5-B069-524BF8AEAD4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8CB1AC4B-1F54-4494-A032-25E92CBB898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14E2B2F-D7AB-40C0-A538-758C7997923C}"/>
              </a:ext>
            </a:extLst>
          </p:cNvPr>
          <p:cNvSpPr>
            <a:spLocks noGrp="1"/>
          </p:cNvSpPr>
          <p:nvPr>
            <p:ph type="dt" sz="half" idx="10"/>
          </p:nvPr>
        </p:nvSpPr>
        <p:spPr/>
        <p:txBody>
          <a:bodyPr/>
          <a:lstStyle/>
          <a:p>
            <a:fld id="{1679AD08-8E4B-4EFD-9546-7E050E3F475E}" type="datetimeFigureOut">
              <a:rPr lang="fr-FR" smtClean="0"/>
              <a:t>03/10/2021</a:t>
            </a:fld>
            <a:endParaRPr lang="fr-FR"/>
          </a:p>
        </p:txBody>
      </p:sp>
      <p:sp>
        <p:nvSpPr>
          <p:cNvPr id="5" name="Espace réservé du pied de page 4">
            <a:extLst>
              <a:ext uri="{FF2B5EF4-FFF2-40B4-BE49-F238E27FC236}">
                <a16:creationId xmlns:a16="http://schemas.microsoft.com/office/drawing/2014/main" id="{23291843-AB7B-4E99-9605-222B2E2BDBF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50B9979-70B2-4CD0-B2DB-5E68D36E341F}"/>
              </a:ext>
            </a:extLst>
          </p:cNvPr>
          <p:cNvSpPr>
            <a:spLocks noGrp="1"/>
          </p:cNvSpPr>
          <p:nvPr>
            <p:ph type="sldNum" sz="quarter" idx="12"/>
          </p:nvPr>
        </p:nvSpPr>
        <p:spPr/>
        <p:txBody>
          <a:bodyPr/>
          <a:lstStyle/>
          <a:p>
            <a:fld id="{6DB2A1D6-FC9E-4724-95ED-15E14AB9D730}" type="slidenum">
              <a:rPr lang="fr-FR" smtClean="0"/>
              <a:t>‹N°›</a:t>
            </a:fld>
            <a:endParaRPr lang="fr-FR"/>
          </a:p>
        </p:txBody>
      </p:sp>
    </p:spTree>
    <p:extLst>
      <p:ext uri="{BB962C8B-B14F-4D97-AF65-F5344CB8AC3E}">
        <p14:creationId xmlns:p14="http://schemas.microsoft.com/office/powerpoint/2010/main" val="119948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217DD1-0666-4018-9B55-8B6E366A4BB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C1AB1BC-69F7-413A-9FA5-43C2AA1ECDD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DD98368-3C65-48A7-9006-3177FFF1BFAC}"/>
              </a:ext>
            </a:extLst>
          </p:cNvPr>
          <p:cNvSpPr>
            <a:spLocks noGrp="1"/>
          </p:cNvSpPr>
          <p:nvPr>
            <p:ph type="dt" sz="half" idx="10"/>
          </p:nvPr>
        </p:nvSpPr>
        <p:spPr/>
        <p:txBody>
          <a:bodyPr/>
          <a:lstStyle/>
          <a:p>
            <a:fld id="{1679AD08-8E4B-4EFD-9546-7E050E3F475E}" type="datetimeFigureOut">
              <a:rPr lang="fr-FR" smtClean="0"/>
              <a:t>03/10/2021</a:t>
            </a:fld>
            <a:endParaRPr lang="fr-FR"/>
          </a:p>
        </p:txBody>
      </p:sp>
      <p:sp>
        <p:nvSpPr>
          <p:cNvPr id="5" name="Espace réservé du pied de page 4">
            <a:extLst>
              <a:ext uri="{FF2B5EF4-FFF2-40B4-BE49-F238E27FC236}">
                <a16:creationId xmlns:a16="http://schemas.microsoft.com/office/drawing/2014/main" id="{A179E34F-10C5-4ABE-A21F-1FB6924F4E6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5DB3A4B-D14C-462A-A78B-C8A3F7F8977A}"/>
              </a:ext>
            </a:extLst>
          </p:cNvPr>
          <p:cNvSpPr>
            <a:spLocks noGrp="1"/>
          </p:cNvSpPr>
          <p:nvPr>
            <p:ph type="sldNum" sz="quarter" idx="12"/>
          </p:nvPr>
        </p:nvSpPr>
        <p:spPr/>
        <p:txBody>
          <a:bodyPr/>
          <a:lstStyle/>
          <a:p>
            <a:fld id="{6DB2A1D6-FC9E-4724-95ED-15E14AB9D730}" type="slidenum">
              <a:rPr lang="fr-FR" smtClean="0"/>
              <a:t>‹N°›</a:t>
            </a:fld>
            <a:endParaRPr lang="fr-FR"/>
          </a:p>
        </p:txBody>
      </p:sp>
    </p:spTree>
    <p:extLst>
      <p:ext uri="{BB962C8B-B14F-4D97-AF65-F5344CB8AC3E}">
        <p14:creationId xmlns:p14="http://schemas.microsoft.com/office/powerpoint/2010/main" val="2712159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4A01BA-D2D3-4429-AB9A-08CC924D3501}"/>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76E980D-89E8-489A-B7B4-9064B3CCBC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4859C898-58FD-4334-9500-6ED987844F22}"/>
              </a:ext>
            </a:extLst>
          </p:cNvPr>
          <p:cNvSpPr>
            <a:spLocks noGrp="1"/>
          </p:cNvSpPr>
          <p:nvPr>
            <p:ph type="dt" sz="half" idx="10"/>
          </p:nvPr>
        </p:nvSpPr>
        <p:spPr/>
        <p:txBody>
          <a:bodyPr/>
          <a:lstStyle/>
          <a:p>
            <a:fld id="{1679AD08-8E4B-4EFD-9546-7E050E3F475E}" type="datetimeFigureOut">
              <a:rPr lang="fr-FR" smtClean="0"/>
              <a:t>03/10/2021</a:t>
            </a:fld>
            <a:endParaRPr lang="fr-FR"/>
          </a:p>
        </p:txBody>
      </p:sp>
      <p:sp>
        <p:nvSpPr>
          <p:cNvPr id="5" name="Espace réservé du pied de page 4">
            <a:extLst>
              <a:ext uri="{FF2B5EF4-FFF2-40B4-BE49-F238E27FC236}">
                <a16:creationId xmlns:a16="http://schemas.microsoft.com/office/drawing/2014/main" id="{911A4FE5-ABDC-4016-BDAB-12CF4879CA8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F3C4668-E939-48E1-9CB1-CDEF23B7A3DA}"/>
              </a:ext>
            </a:extLst>
          </p:cNvPr>
          <p:cNvSpPr>
            <a:spLocks noGrp="1"/>
          </p:cNvSpPr>
          <p:nvPr>
            <p:ph type="sldNum" sz="quarter" idx="12"/>
          </p:nvPr>
        </p:nvSpPr>
        <p:spPr/>
        <p:txBody>
          <a:bodyPr/>
          <a:lstStyle/>
          <a:p>
            <a:fld id="{6DB2A1D6-FC9E-4724-95ED-15E14AB9D730}" type="slidenum">
              <a:rPr lang="fr-FR" smtClean="0"/>
              <a:t>‹N°›</a:t>
            </a:fld>
            <a:endParaRPr lang="fr-FR"/>
          </a:p>
        </p:txBody>
      </p:sp>
    </p:spTree>
    <p:extLst>
      <p:ext uri="{BB962C8B-B14F-4D97-AF65-F5344CB8AC3E}">
        <p14:creationId xmlns:p14="http://schemas.microsoft.com/office/powerpoint/2010/main" val="1864016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69D092-F71C-4424-96AF-07548024553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729D934E-8C7D-4104-8F77-FBFF8728120C}"/>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2A5E88AD-BE8C-4DB2-934B-C2EA0134424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573F808D-34AC-4018-B452-5FFD7AC69C10}"/>
              </a:ext>
            </a:extLst>
          </p:cNvPr>
          <p:cNvSpPr>
            <a:spLocks noGrp="1"/>
          </p:cNvSpPr>
          <p:nvPr>
            <p:ph type="dt" sz="half" idx="10"/>
          </p:nvPr>
        </p:nvSpPr>
        <p:spPr/>
        <p:txBody>
          <a:bodyPr/>
          <a:lstStyle/>
          <a:p>
            <a:fld id="{1679AD08-8E4B-4EFD-9546-7E050E3F475E}" type="datetimeFigureOut">
              <a:rPr lang="fr-FR" smtClean="0"/>
              <a:t>03/10/2021</a:t>
            </a:fld>
            <a:endParaRPr lang="fr-FR"/>
          </a:p>
        </p:txBody>
      </p:sp>
      <p:sp>
        <p:nvSpPr>
          <p:cNvPr id="6" name="Espace réservé du pied de page 5">
            <a:extLst>
              <a:ext uri="{FF2B5EF4-FFF2-40B4-BE49-F238E27FC236}">
                <a16:creationId xmlns:a16="http://schemas.microsoft.com/office/drawing/2014/main" id="{3D2D6714-48C2-4E47-BA94-BB2E516A921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2958C91-D8DE-4158-8115-8433E9FD754D}"/>
              </a:ext>
            </a:extLst>
          </p:cNvPr>
          <p:cNvSpPr>
            <a:spLocks noGrp="1"/>
          </p:cNvSpPr>
          <p:nvPr>
            <p:ph type="sldNum" sz="quarter" idx="12"/>
          </p:nvPr>
        </p:nvSpPr>
        <p:spPr/>
        <p:txBody>
          <a:bodyPr/>
          <a:lstStyle/>
          <a:p>
            <a:fld id="{6DB2A1D6-FC9E-4724-95ED-15E14AB9D730}" type="slidenum">
              <a:rPr lang="fr-FR" smtClean="0"/>
              <a:t>‹N°›</a:t>
            </a:fld>
            <a:endParaRPr lang="fr-FR"/>
          </a:p>
        </p:txBody>
      </p:sp>
    </p:spTree>
    <p:extLst>
      <p:ext uri="{BB962C8B-B14F-4D97-AF65-F5344CB8AC3E}">
        <p14:creationId xmlns:p14="http://schemas.microsoft.com/office/powerpoint/2010/main" val="2861778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AADB9E-E2D3-4279-B630-7A926E5FF67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080A9AEA-4D00-42FC-BF8F-1D2852A856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2DAC402-9CC9-453D-A36C-0F66945A818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4AC4CC5-F24E-4678-89E8-FFCF6120BB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3B4799ED-1521-4B3D-B31F-D2C6BAC1B6F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A171FF4-720D-4B75-8EDC-9E3F97A3A949}"/>
              </a:ext>
            </a:extLst>
          </p:cNvPr>
          <p:cNvSpPr>
            <a:spLocks noGrp="1"/>
          </p:cNvSpPr>
          <p:nvPr>
            <p:ph type="dt" sz="half" idx="10"/>
          </p:nvPr>
        </p:nvSpPr>
        <p:spPr/>
        <p:txBody>
          <a:bodyPr/>
          <a:lstStyle/>
          <a:p>
            <a:fld id="{1679AD08-8E4B-4EFD-9546-7E050E3F475E}" type="datetimeFigureOut">
              <a:rPr lang="fr-FR" smtClean="0"/>
              <a:t>03/10/2021</a:t>
            </a:fld>
            <a:endParaRPr lang="fr-FR"/>
          </a:p>
        </p:txBody>
      </p:sp>
      <p:sp>
        <p:nvSpPr>
          <p:cNvPr id="8" name="Espace réservé du pied de page 7">
            <a:extLst>
              <a:ext uri="{FF2B5EF4-FFF2-40B4-BE49-F238E27FC236}">
                <a16:creationId xmlns:a16="http://schemas.microsoft.com/office/drawing/2014/main" id="{8752D646-3F67-4F36-A284-59C17BE5DF5C}"/>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6242198-B01D-4927-98BE-C21667E36D81}"/>
              </a:ext>
            </a:extLst>
          </p:cNvPr>
          <p:cNvSpPr>
            <a:spLocks noGrp="1"/>
          </p:cNvSpPr>
          <p:nvPr>
            <p:ph type="sldNum" sz="quarter" idx="12"/>
          </p:nvPr>
        </p:nvSpPr>
        <p:spPr/>
        <p:txBody>
          <a:bodyPr/>
          <a:lstStyle/>
          <a:p>
            <a:fld id="{6DB2A1D6-FC9E-4724-95ED-15E14AB9D730}" type="slidenum">
              <a:rPr lang="fr-FR" smtClean="0"/>
              <a:t>‹N°›</a:t>
            </a:fld>
            <a:endParaRPr lang="fr-FR"/>
          </a:p>
        </p:txBody>
      </p:sp>
    </p:spTree>
    <p:extLst>
      <p:ext uri="{BB962C8B-B14F-4D97-AF65-F5344CB8AC3E}">
        <p14:creationId xmlns:p14="http://schemas.microsoft.com/office/powerpoint/2010/main" val="281207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39D3A4-5515-451F-AAD8-8236205A719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3AA7AB5-840F-47A3-B26F-C26F300D556C}"/>
              </a:ext>
            </a:extLst>
          </p:cNvPr>
          <p:cNvSpPr>
            <a:spLocks noGrp="1"/>
          </p:cNvSpPr>
          <p:nvPr>
            <p:ph type="dt" sz="half" idx="10"/>
          </p:nvPr>
        </p:nvSpPr>
        <p:spPr/>
        <p:txBody>
          <a:bodyPr/>
          <a:lstStyle/>
          <a:p>
            <a:fld id="{1679AD08-8E4B-4EFD-9546-7E050E3F475E}" type="datetimeFigureOut">
              <a:rPr lang="fr-FR" smtClean="0"/>
              <a:t>03/10/2021</a:t>
            </a:fld>
            <a:endParaRPr lang="fr-FR"/>
          </a:p>
        </p:txBody>
      </p:sp>
      <p:sp>
        <p:nvSpPr>
          <p:cNvPr id="4" name="Espace réservé du pied de page 3">
            <a:extLst>
              <a:ext uri="{FF2B5EF4-FFF2-40B4-BE49-F238E27FC236}">
                <a16:creationId xmlns:a16="http://schemas.microsoft.com/office/drawing/2014/main" id="{70172EC9-1D0E-4E44-AA5A-D720C3CB9ED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BE77D87B-7FA2-42ED-AF6E-D24586539124}"/>
              </a:ext>
            </a:extLst>
          </p:cNvPr>
          <p:cNvSpPr>
            <a:spLocks noGrp="1"/>
          </p:cNvSpPr>
          <p:nvPr>
            <p:ph type="sldNum" sz="quarter" idx="12"/>
          </p:nvPr>
        </p:nvSpPr>
        <p:spPr/>
        <p:txBody>
          <a:bodyPr/>
          <a:lstStyle/>
          <a:p>
            <a:fld id="{6DB2A1D6-FC9E-4724-95ED-15E14AB9D730}" type="slidenum">
              <a:rPr lang="fr-FR" smtClean="0"/>
              <a:t>‹N°›</a:t>
            </a:fld>
            <a:endParaRPr lang="fr-FR"/>
          </a:p>
        </p:txBody>
      </p:sp>
    </p:spTree>
    <p:extLst>
      <p:ext uri="{BB962C8B-B14F-4D97-AF65-F5344CB8AC3E}">
        <p14:creationId xmlns:p14="http://schemas.microsoft.com/office/powerpoint/2010/main" val="194265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E4DBE28-42B3-4327-B7DC-FF1370C64C65}"/>
              </a:ext>
            </a:extLst>
          </p:cNvPr>
          <p:cNvSpPr>
            <a:spLocks noGrp="1"/>
          </p:cNvSpPr>
          <p:nvPr>
            <p:ph type="dt" sz="half" idx="10"/>
          </p:nvPr>
        </p:nvSpPr>
        <p:spPr/>
        <p:txBody>
          <a:bodyPr/>
          <a:lstStyle/>
          <a:p>
            <a:fld id="{1679AD08-8E4B-4EFD-9546-7E050E3F475E}" type="datetimeFigureOut">
              <a:rPr lang="fr-FR" smtClean="0"/>
              <a:t>03/10/2021</a:t>
            </a:fld>
            <a:endParaRPr lang="fr-FR"/>
          </a:p>
        </p:txBody>
      </p:sp>
      <p:sp>
        <p:nvSpPr>
          <p:cNvPr id="3" name="Espace réservé du pied de page 2">
            <a:extLst>
              <a:ext uri="{FF2B5EF4-FFF2-40B4-BE49-F238E27FC236}">
                <a16:creationId xmlns:a16="http://schemas.microsoft.com/office/drawing/2014/main" id="{61C147DF-FF83-45D7-8B03-D6C02A7BA97C}"/>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7E11592-AB45-46EB-91D5-E1FB056082E4}"/>
              </a:ext>
            </a:extLst>
          </p:cNvPr>
          <p:cNvSpPr>
            <a:spLocks noGrp="1"/>
          </p:cNvSpPr>
          <p:nvPr>
            <p:ph type="sldNum" sz="quarter" idx="12"/>
          </p:nvPr>
        </p:nvSpPr>
        <p:spPr/>
        <p:txBody>
          <a:bodyPr/>
          <a:lstStyle/>
          <a:p>
            <a:fld id="{6DB2A1D6-FC9E-4724-95ED-15E14AB9D730}" type="slidenum">
              <a:rPr lang="fr-FR" smtClean="0"/>
              <a:t>‹N°›</a:t>
            </a:fld>
            <a:endParaRPr lang="fr-FR"/>
          </a:p>
        </p:txBody>
      </p:sp>
    </p:spTree>
    <p:extLst>
      <p:ext uri="{BB962C8B-B14F-4D97-AF65-F5344CB8AC3E}">
        <p14:creationId xmlns:p14="http://schemas.microsoft.com/office/powerpoint/2010/main" val="823899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95B123-FC19-4E85-8AE1-FFED595BE7D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38AB0DF-86DC-47DF-BC40-717F471D58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04A76B8-622F-40A4-905F-09CF4D633D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4733B47-87FE-4B04-86BA-29AE175CDCA6}"/>
              </a:ext>
            </a:extLst>
          </p:cNvPr>
          <p:cNvSpPr>
            <a:spLocks noGrp="1"/>
          </p:cNvSpPr>
          <p:nvPr>
            <p:ph type="dt" sz="half" idx="10"/>
          </p:nvPr>
        </p:nvSpPr>
        <p:spPr/>
        <p:txBody>
          <a:bodyPr/>
          <a:lstStyle/>
          <a:p>
            <a:fld id="{1679AD08-8E4B-4EFD-9546-7E050E3F475E}" type="datetimeFigureOut">
              <a:rPr lang="fr-FR" smtClean="0"/>
              <a:t>03/10/2021</a:t>
            </a:fld>
            <a:endParaRPr lang="fr-FR"/>
          </a:p>
        </p:txBody>
      </p:sp>
      <p:sp>
        <p:nvSpPr>
          <p:cNvPr id="6" name="Espace réservé du pied de page 5">
            <a:extLst>
              <a:ext uri="{FF2B5EF4-FFF2-40B4-BE49-F238E27FC236}">
                <a16:creationId xmlns:a16="http://schemas.microsoft.com/office/drawing/2014/main" id="{9C9F0876-C697-4E6E-8692-34378FE1C72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9D6103D-727C-4EFA-9875-2902ACAA1C0F}"/>
              </a:ext>
            </a:extLst>
          </p:cNvPr>
          <p:cNvSpPr>
            <a:spLocks noGrp="1"/>
          </p:cNvSpPr>
          <p:nvPr>
            <p:ph type="sldNum" sz="quarter" idx="12"/>
          </p:nvPr>
        </p:nvSpPr>
        <p:spPr/>
        <p:txBody>
          <a:bodyPr/>
          <a:lstStyle/>
          <a:p>
            <a:fld id="{6DB2A1D6-FC9E-4724-95ED-15E14AB9D730}" type="slidenum">
              <a:rPr lang="fr-FR" smtClean="0"/>
              <a:t>‹N°›</a:t>
            </a:fld>
            <a:endParaRPr lang="fr-FR"/>
          </a:p>
        </p:txBody>
      </p:sp>
    </p:spTree>
    <p:extLst>
      <p:ext uri="{BB962C8B-B14F-4D97-AF65-F5344CB8AC3E}">
        <p14:creationId xmlns:p14="http://schemas.microsoft.com/office/powerpoint/2010/main" val="491636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30E8E8-B7EC-4F53-A7D7-C82233E7A882}"/>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F38CABCE-9F88-4294-88E3-DAB34230BF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38CBD13-F4A7-43E4-AAEE-CE24CCFCDE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9B21885-A9A7-42FA-81A5-3F1C585B3141}"/>
              </a:ext>
            </a:extLst>
          </p:cNvPr>
          <p:cNvSpPr>
            <a:spLocks noGrp="1"/>
          </p:cNvSpPr>
          <p:nvPr>
            <p:ph type="dt" sz="half" idx="10"/>
          </p:nvPr>
        </p:nvSpPr>
        <p:spPr/>
        <p:txBody>
          <a:bodyPr/>
          <a:lstStyle/>
          <a:p>
            <a:fld id="{1679AD08-8E4B-4EFD-9546-7E050E3F475E}" type="datetimeFigureOut">
              <a:rPr lang="fr-FR" smtClean="0"/>
              <a:t>03/10/2021</a:t>
            </a:fld>
            <a:endParaRPr lang="fr-FR"/>
          </a:p>
        </p:txBody>
      </p:sp>
      <p:sp>
        <p:nvSpPr>
          <p:cNvPr id="6" name="Espace réservé du pied de page 5">
            <a:extLst>
              <a:ext uri="{FF2B5EF4-FFF2-40B4-BE49-F238E27FC236}">
                <a16:creationId xmlns:a16="http://schemas.microsoft.com/office/drawing/2014/main" id="{EA39A42B-9D62-4B68-AFFA-4949C5F4F3F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ADDD078-F34A-482D-8068-843A8AE182BD}"/>
              </a:ext>
            </a:extLst>
          </p:cNvPr>
          <p:cNvSpPr>
            <a:spLocks noGrp="1"/>
          </p:cNvSpPr>
          <p:nvPr>
            <p:ph type="sldNum" sz="quarter" idx="12"/>
          </p:nvPr>
        </p:nvSpPr>
        <p:spPr/>
        <p:txBody>
          <a:bodyPr/>
          <a:lstStyle/>
          <a:p>
            <a:fld id="{6DB2A1D6-FC9E-4724-95ED-15E14AB9D730}" type="slidenum">
              <a:rPr lang="fr-FR" smtClean="0"/>
              <a:t>‹N°›</a:t>
            </a:fld>
            <a:endParaRPr lang="fr-FR"/>
          </a:p>
        </p:txBody>
      </p:sp>
    </p:spTree>
    <p:extLst>
      <p:ext uri="{BB962C8B-B14F-4D97-AF65-F5344CB8AC3E}">
        <p14:creationId xmlns:p14="http://schemas.microsoft.com/office/powerpoint/2010/main" val="2361038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52D23BF-11A8-4C3B-A2F7-0A98BA6344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2F6D8D2-7050-418B-A954-4CA469A1C1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D88D448-1134-461E-AF9C-DD723C93C1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79AD08-8E4B-4EFD-9546-7E050E3F475E}" type="datetimeFigureOut">
              <a:rPr lang="fr-FR" smtClean="0"/>
              <a:t>03/10/2021</a:t>
            </a:fld>
            <a:endParaRPr lang="fr-FR"/>
          </a:p>
        </p:txBody>
      </p:sp>
      <p:sp>
        <p:nvSpPr>
          <p:cNvPr id="5" name="Espace réservé du pied de page 4">
            <a:extLst>
              <a:ext uri="{FF2B5EF4-FFF2-40B4-BE49-F238E27FC236}">
                <a16:creationId xmlns:a16="http://schemas.microsoft.com/office/drawing/2014/main" id="{67DFC70E-EDBF-4688-83F2-7C26E5EE9E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F3214CA6-24DF-4EA6-BB3C-A12F5C4DEE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B2A1D6-FC9E-4724-95ED-15E14AB9D730}" type="slidenum">
              <a:rPr lang="fr-FR" smtClean="0"/>
              <a:t>‹N°›</a:t>
            </a:fld>
            <a:endParaRPr lang="fr-FR"/>
          </a:p>
        </p:txBody>
      </p:sp>
    </p:spTree>
    <p:extLst>
      <p:ext uri="{BB962C8B-B14F-4D97-AF65-F5344CB8AC3E}">
        <p14:creationId xmlns:p14="http://schemas.microsoft.com/office/powerpoint/2010/main" val="3822501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webmd.com/eye-health/ss/slideshow-eye-conditions-overview" TargetMode="External"/><Relationship Id="rId2" Type="http://schemas.openxmlformats.org/officeDocument/2006/relationships/hyperlink" Target="https://www.webmd.com/eye-health/picture-of-the-eyes" TargetMode="External"/><Relationship Id="rId1" Type="http://schemas.openxmlformats.org/officeDocument/2006/relationships/slideLayout" Target="../slideLayouts/slideLayout2.xml"/><Relationship Id="rId5" Type="http://schemas.openxmlformats.org/officeDocument/2006/relationships/hyperlink" Target="https://www.webmd.com/eye-health/news/20190630/eye-injuries-from-fireworks-have-nearly-doubled" TargetMode="External"/><Relationship Id="rId4" Type="http://schemas.openxmlformats.org/officeDocument/2006/relationships/hyperlink" Target="https://www.webmd.com/eye-health/eye-assessment/default.htm"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guide-vue.fr/la-sante-de-vos-yeux/les-defauts-visuels/l-hypermetropie" TargetMode="External"/><Relationship Id="rId3" Type="http://schemas.openxmlformats.org/officeDocument/2006/relationships/hyperlink" Target="https://www.youtube.com/watch?v=vQi3VMuzVjY" TargetMode="External"/><Relationship Id="rId7" Type="http://schemas.openxmlformats.org/officeDocument/2006/relationships/hyperlink" Target="https://www.guide-vue.fr/la-sante-de-vos-yeux/les-defauts-visuels/la-myopie" TargetMode="External"/><Relationship Id="rId2" Type="http://schemas.openxmlformats.org/officeDocument/2006/relationships/hyperlink" Target="https://www.franceculture.fr/sciences/objets-impossibles-ou-serpents-tournants-comment-les-illusions-doptique-trompent-votre-cerveau" TargetMode="External"/><Relationship Id="rId1" Type="http://schemas.openxmlformats.org/officeDocument/2006/relationships/slideLayout" Target="../slideLayouts/slideLayout2.xml"/><Relationship Id="rId6" Type="http://schemas.openxmlformats.org/officeDocument/2006/relationships/hyperlink" Target="https://explorable.com/visual-system-en" TargetMode="External"/><Relationship Id="rId5" Type="http://schemas.openxmlformats.org/officeDocument/2006/relationships/hyperlink" Target="https://en.wikipedia.org/wiki/Eye" TargetMode="External"/><Relationship Id="rId4" Type="http://schemas.openxmlformats.org/officeDocument/2006/relationships/hyperlink" Target="https://www.youtube.com/watch?v=2va8DyKjw7s" TargetMode="External"/><Relationship Id="rId9" Type="http://schemas.openxmlformats.org/officeDocument/2006/relationships/hyperlink" Target="https://www.guide-vue.fr/la-sante-de-vos-yeux/les-defauts-visuels/l-astigmatisme"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uide-vue.fr/la-sante-de-vos-yeux/les-defauts-visuels/la-myopie"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guide-vue.fr/la-sante-de-vos-yeux/les-defauts-visuels/l-hypermetropie"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uide-vue.fr/la-sante-de-vos-yeux/les-defauts-visuels/l-astigmatisme"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 3" descr="Une image contenant yeux, fermer&#10;&#10;Description générée automatiquement">
            <a:extLst>
              <a:ext uri="{FF2B5EF4-FFF2-40B4-BE49-F238E27FC236}">
                <a16:creationId xmlns:a16="http://schemas.microsoft.com/office/drawing/2014/main" id="{D5D72747-B2A2-461C-96E3-E285726B6558}"/>
              </a:ext>
            </a:extLst>
          </p:cNvPr>
          <p:cNvPicPr>
            <a:picLocks noChangeAspect="1"/>
          </p:cNvPicPr>
          <p:nvPr/>
        </p:nvPicPr>
        <p:blipFill rotWithShape="1">
          <a:blip r:embed="rId2">
            <a:extLst>
              <a:ext uri="{28A0092B-C50C-407E-A947-70E740481C1C}">
                <a14:useLocalDpi xmlns:a14="http://schemas.microsoft.com/office/drawing/2010/main" val="0"/>
              </a:ext>
            </a:extLst>
          </a:blip>
          <a:srcRect t="9091" r="31342"/>
          <a:stretch/>
        </p:blipFill>
        <p:spPr>
          <a:xfrm>
            <a:off x="3523488" y="10"/>
            <a:ext cx="8668512" cy="6857990"/>
          </a:xfrm>
          <a:prstGeom prst="rect">
            <a:avLst/>
          </a:prstGeom>
        </p:spPr>
      </p:pic>
      <p:sp>
        <p:nvSpPr>
          <p:cNvPr id="14" name="Rectangle 13">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AB9F1D20-3271-4DFB-8329-CE9B505EC36E}"/>
              </a:ext>
            </a:extLst>
          </p:cNvPr>
          <p:cNvSpPr>
            <a:spLocks noGrp="1"/>
          </p:cNvSpPr>
          <p:nvPr>
            <p:ph type="ctrTitle"/>
          </p:nvPr>
        </p:nvSpPr>
        <p:spPr>
          <a:xfrm>
            <a:off x="477981" y="1122363"/>
            <a:ext cx="4023360" cy="3204134"/>
          </a:xfrm>
        </p:spPr>
        <p:txBody>
          <a:bodyPr vert="horz" lIns="91440" tIns="45720" rIns="91440" bIns="45720" rtlCol="0" anchor="b">
            <a:normAutofit/>
          </a:bodyPr>
          <a:lstStyle/>
          <a:p>
            <a:pPr algn="l"/>
            <a:r>
              <a:rPr lang="en-US" sz="4800" b="1"/>
              <a:t>La vue</a:t>
            </a:r>
            <a:endParaRPr lang="en-US" sz="4800" b="1" dirty="0"/>
          </a:p>
        </p:txBody>
      </p:sp>
      <p:sp>
        <p:nvSpPr>
          <p:cNvPr id="16" name="Rectangle 1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8" name="Rectangle 1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ZoneTexte 5">
            <a:extLst>
              <a:ext uri="{FF2B5EF4-FFF2-40B4-BE49-F238E27FC236}">
                <a16:creationId xmlns:a16="http://schemas.microsoft.com/office/drawing/2014/main" id="{61540BB1-58E0-4AC9-8BC9-F58BC5E454F4}"/>
              </a:ext>
            </a:extLst>
          </p:cNvPr>
          <p:cNvSpPr txBox="1"/>
          <p:nvPr/>
        </p:nvSpPr>
        <p:spPr>
          <a:xfrm>
            <a:off x="477981" y="4676872"/>
            <a:ext cx="4621920" cy="461665"/>
          </a:xfrm>
          <a:prstGeom prst="rect">
            <a:avLst/>
          </a:prstGeom>
          <a:noFill/>
        </p:spPr>
        <p:txBody>
          <a:bodyPr wrap="square" rtlCol="0">
            <a:spAutoFit/>
          </a:bodyPr>
          <a:lstStyle/>
          <a:p>
            <a:r>
              <a:rPr lang="fr-FR" sz="2400" dirty="0">
                <a:latin typeface="+mj-lt"/>
              </a:rPr>
              <a:t>Pierre Laporte &amp; Thibaut Stanzioni</a:t>
            </a:r>
          </a:p>
        </p:txBody>
      </p:sp>
    </p:spTree>
    <p:extLst>
      <p:ext uri="{BB962C8B-B14F-4D97-AF65-F5344CB8AC3E}">
        <p14:creationId xmlns:p14="http://schemas.microsoft.com/office/powerpoint/2010/main" val="414425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D1E162D4-5188-44BF-864C-0D946A2ECD8E}"/>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b="1" kern="1200" dirty="0" err="1">
                <a:solidFill>
                  <a:srgbClr val="FFFFFF"/>
                </a:solidFill>
                <a:latin typeface="+mn-lt"/>
                <a:ea typeface="+mj-ea"/>
                <a:cs typeface="+mj-cs"/>
              </a:rPr>
              <a:t>Glossaire</a:t>
            </a:r>
            <a:endParaRPr lang="en-US" sz="3600" b="1" kern="1200" dirty="0">
              <a:solidFill>
                <a:srgbClr val="FFFFFF"/>
              </a:solidFill>
              <a:latin typeface="+mn-lt"/>
              <a:ea typeface="+mj-ea"/>
              <a:cs typeface="+mj-cs"/>
            </a:endParaRPr>
          </a:p>
        </p:txBody>
      </p:sp>
      <p:graphicFrame>
        <p:nvGraphicFramePr>
          <p:cNvPr id="6" name="Tableau 6">
            <a:extLst>
              <a:ext uri="{FF2B5EF4-FFF2-40B4-BE49-F238E27FC236}">
                <a16:creationId xmlns:a16="http://schemas.microsoft.com/office/drawing/2014/main" id="{540D51BB-5177-4DBF-ABD9-8CD53E927D43}"/>
              </a:ext>
            </a:extLst>
          </p:cNvPr>
          <p:cNvGraphicFramePr>
            <a:graphicFrameLocks noGrp="1"/>
          </p:cNvGraphicFramePr>
          <p:nvPr>
            <p:ph idx="1"/>
            <p:extLst>
              <p:ext uri="{D42A27DB-BD31-4B8C-83A1-F6EECF244321}">
                <p14:modId xmlns:p14="http://schemas.microsoft.com/office/powerpoint/2010/main" val="2807232476"/>
              </p:ext>
            </p:extLst>
          </p:nvPr>
        </p:nvGraphicFramePr>
        <p:xfrm>
          <a:off x="4835769" y="517213"/>
          <a:ext cx="6638809" cy="6083689"/>
        </p:xfrm>
        <a:graphic>
          <a:graphicData uri="http://schemas.openxmlformats.org/drawingml/2006/table">
            <a:tbl>
              <a:tblPr firstRow="1" bandRow="1">
                <a:tableStyleId>{69CF1AB2-1976-4502-BF36-3FF5EA218861}</a:tableStyleId>
              </a:tblPr>
              <a:tblGrid>
                <a:gridCol w="3469363">
                  <a:extLst>
                    <a:ext uri="{9D8B030D-6E8A-4147-A177-3AD203B41FA5}">
                      <a16:colId xmlns:a16="http://schemas.microsoft.com/office/drawing/2014/main" val="2915875818"/>
                    </a:ext>
                  </a:extLst>
                </a:gridCol>
                <a:gridCol w="3169446">
                  <a:extLst>
                    <a:ext uri="{9D8B030D-6E8A-4147-A177-3AD203B41FA5}">
                      <a16:colId xmlns:a16="http://schemas.microsoft.com/office/drawing/2014/main" val="3487200576"/>
                    </a:ext>
                  </a:extLst>
                </a:gridCol>
              </a:tblGrid>
              <a:tr h="376473">
                <a:tc>
                  <a:txBody>
                    <a:bodyPr/>
                    <a:lstStyle/>
                    <a:p>
                      <a:r>
                        <a:rPr lang="fr-FR" sz="1800" b="0" dirty="0"/>
                        <a:t>Globe oculaire</a:t>
                      </a:r>
                    </a:p>
                  </a:txBody>
                  <a:tcPr marL="104284" marR="104284" marT="52142" marB="52142"/>
                </a:tc>
                <a:tc>
                  <a:txBody>
                    <a:bodyPr/>
                    <a:lstStyle/>
                    <a:p>
                      <a:r>
                        <a:rPr lang="fr-FR" sz="1800" b="0" dirty="0" err="1"/>
                        <a:t>Eyeball</a:t>
                      </a:r>
                      <a:endParaRPr lang="fr-FR" sz="1800" b="0" dirty="0"/>
                    </a:p>
                  </a:txBody>
                  <a:tcPr marL="104284" marR="104284" marT="52142" marB="52142"/>
                </a:tc>
                <a:extLst>
                  <a:ext uri="{0D108BD9-81ED-4DB2-BD59-A6C34878D82A}">
                    <a16:rowId xmlns:a16="http://schemas.microsoft.com/office/drawing/2014/main" val="267693916"/>
                  </a:ext>
                </a:extLst>
              </a:tr>
              <a:tr h="380339">
                <a:tc>
                  <a:txBody>
                    <a:bodyPr/>
                    <a:lstStyle/>
                    <a:p>
                      <a:r>
                        <a:rPr lang="fr-FR" sz="1800" dirty="0"/>
                        <a:t>Cornée</a:t>
                      </a:r>
                    </a:p>
                  </a:txBody>
                  <a:tcPr marL="104284" marR="104284" marT="52142" marB="52142"/>
                </a:tc>
                <a:tc>
                  <a:txBody>
                    <a:bodyPr/>
                    <a:lstStyle/>
                    <a:p>
                      <a:r>
                        <a:rPr lang="fr-FR" sz="1800" dirty="0" err="1"/>
                        <a:t>Cornea</a:t>
                      </a:r>
                      <a:endParaRPr lang="fr-FR" sz="1800" dirty="0"/>
                    </a:p>
                  </a:txBody>
                  <a:tcPr marL="104284" marR="104284" marT="52142" marB="52142"/>
                </a:tc>
                <a:extLst>
                  <a:ext uri="{0D108BD9-81ED-4DB2-BD59-A6C34878D82A}">
                    <a16:rowId xmlns:a16="http://schemas.microsoft.com/office/drawing/2014/main" val="124027583"/>
                  </a:ext>
                </a:extLst>
              </a:tr>
              <a:tr h="380339">
                <a:tc>
                  <a:txBody>
                    <a:bodyPr/>
                    <a:lstStyle/>
                    <a:p>
                      <a:r>
                        <a:rPr lang="fr-FR" sz="1800" dirty="0"/>
                        <a:t>Pupille</a:t>
                      </a:r>
                    </a:p>
                  </a:txBody>
                  <a:tcPr marL="104284" marR="104284" marT="52142" marB="52142"/>
                </a:tc>
                <a:tc>
                  <a:txBody>
                    <a:bodyPr/>
                    <a:lstStyle/>
                    <a:p>
                      <a:r>
                        <a:rPr lang="fr-FR" sz="1800" dirty="0" err="1"/>
                        <a:t>Pupil</a:t>
                      </a:r>
                      <a:endParaRPr lang="fr-FR" sz="1800" dirty="0"/>
                    </a:p>
                  </a:txBody>
                  <a:tcPr marL="104284" marR="104284" marT="52142" marB="52142"/>
                </a:tc>
                <a:extLst>
                  <a:ext uri="{0D108BD9-81ED-4DB2-BD59-A6C34878D82A}">
                    <a16:rowId xmlns:a16="http://schemas.microsoft.com/office/drawing/2014/main" val="4276324140"/>
                  </a:ext>
                </a:extLst>
              </a:tr>
              <a:tr h="380339">
                <a:tc>
                  <a:txBody>
                    <a:bodyPr/>
                    <a:lstStyle/>
                    <a:p>
                      <a:r>
                        <a:rPr lang="fr-FR" sz="1800"/>
                        <a:t>Iris</a:t>
                      </a:r>
                    </a:p>
                  </a:txBody>
                  <a:tcPr marL="104284" marR="104284" marT="52142" marB="52142"/>
                </a:tc>
                <a:tc>
                  <a:txBody>
                    <a:bodyPr/>
                    <a:lstStyle/>
                    <a:p>
                      <a:r>
                        <a:rPr lang="fr-FR" sz="1800" dirty="0"/>
                        <a:t>Iris</a:t>
                      </a:r>
                    </a:p>
                  </a:txBody>
                  <a:tcPr marL="104284" marR="104284" marT="52142" marB="52142"/>
                </a:tc>
                <a:extLst>
                  <a:ext uri="{0D108BD9-81ED-4DB2-BD59-A6C34878D82A}">
                    <a16:rowId xmlns:a16="http://schemas.microsoft.com/office/drawing/2014/main" val="3697365529"/>
                  </a:ext>
                </a:extLst>
              </a:tr>
              <a:tr h="380339">
                <a:tc>
                  <a:txBody>
                    <a:bodyPr/>
                    <a:lstStyle/>
                    <a:p>
                      <a:r>
                        <a:rPr lang="fr-FR" sz="1800" dirty="0"/>
                        <a:t>Cristallin</a:t>
                      </a:r>
                    </a:p>
                  </a:txBody>
                  <a:tcPr marL="104284" marR="104284" marT="52142" marB="5214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Lens</a:t>
                      </a:r>
                    </a:p>
                  </a:txBody>
                  <a:tcPr marL="104284" marR="104284" marT="52142" marB="52142"/>
                </a:tc>
                <a:extLst>
                  <a:ext uri="{0D108BD9-81ED-4DB2-BD59-A6C34878D82A}">
                    <a16:rowId xmlns:a16="http://schemas.microsoft.com/office/drawing/2014/main" val="63586945"/>
                  </a:ext>
                </a:extLst>
              </a:tr>
              <a:tr h="380339">
                <a:tc>
                  <a:txBody>
                    <a:bodyPr/>
                    <a:lstStyle/>
                    <a:p>
                      <a:r>
                        <a:rPr lang="fr-FR" sz="1800" dirty="0"/>
                        <a:t>Rétine</a:t>
                      </a:r>
                    </a:p>
                  </a:txBody>
                  <a:tcPr marL="104284" marR="104284" marT="52142" marB="52142"/>
                </a:tc>
                <a:tc>
                  <a:txBody>
                    <a:bodyPr/>
                    <a:lstStyle/>
                    <a:p>
                      <a:r>
                        <a:rPr lang="fr-FR" sz="1800" dirty="0" err="1"/>
                        <a:t>Retina</a:t>
                      </a:r>
                      <a:endParaRPr lang="fr-FR" sz="1800" dirty="0"/>
                    </a:p>
                  </a:txBody>
                  <a:tcPr marL="104284" marR="104284" marT="52142" marB="52142"/>
                </a:tc>
                <a:extLst>
                  <a:ext uri="{0D108BD9-81ED-4DB2-BD59-A6C34878D82A}">
                    <a16:rowId xmlns:a16="http://schemas.microsoft.com/office/drawing/2014/main" val="3948865225"/>
                  </a:ext>
                </a:extLst>
              </a:tr>
              <a:tr h="380339">
                <a:tc>
                  <a:txBody>
                    <a:bodyPr/>
                    <a:lstStyle/>
                    <a:p>
                      <a:r>
                        <a:rPr lang="fr-FR" sz="1800" dirty="0"/>
                        <a:t>Macula</a:t>
                      </a:r>
                    </a:p>
                  </a:txBody>
                  <a:tcPr marL="104284" marR="104284" marT="52142" marB="52142"/>
                </a:tc>
                <a:tc>
                  <a:txBody>
                    <a:bodyPr/>
                    <a:lstStyle/>
                    <a:p>
                      <a:r>
                        <a:rPr lang="fr-FR" sz="1800" dirty="0"/>
                        <a:t>Macula</a:t>
                      </a:r>
                    </a:p>
                  </a:txBody>
                  <a:tcPr marL="104284" marR="104284" marT="52142" marB="52142"/>
                </a:tc>
                <a:extLst>
                  <a:ext uri="{0D108BD9-81ED-4DB2-BD59-A6C34878D82A}">
                    <a16:rowId xmlns:a16="http://schemas.microsoft.com/office/drawing/2014/main" val="1321742297"/>
                  </a:ext>
                </a:extLst>
              </a:tr>
              <a:tr h="380339">
                <a:tc>
                  <a:txBody>
                    <a:bodyPr/>
                    <a:lstStyle/>
                    <a:p>
                      <a:r>
                        <a:rPr lang="fr-FR" sz="1800" dirty="0"/>
                        <a:t>Fovéa</a:t>
                      </a:r>
                    </a:p>
                  </a:txBody>
                  <a:tcPr marL="104284" marR="104284" marT="52142" marB="52142"/>
                </a:tc>
                <a:tc>
                  <a:txBody>
                    <a:bodyPr/>
                    <a:lstStyle/>
                    <a:p>
                      <a:r>
                        <a:rPr lang="fr-FR" sz="1800" dirty="0" err="1"/>
                        <a:t>Fovea</a:t>
                      </a:r>
                      <a:endParaRPr lang="fr-FR" sz="1800" dirty="0"/>
                    </a:p>
                  </a:txBody>
                  <a:tcPr marL="104284" marR="104284" marT="52142" marB="52142"/>
                </a:tc>
                <a:extLst>
                  <a:ext uri="{0D108BD9-81ED-4DB2-BD59-A6C34878D82A}">
                    <a16:rowId xmlns:a16="http://schemas.microsoft.com/office/drawing/2014/main" val="2600171925"/>
                  </a:ext>
                </a:extLst>
              </a:tr>
              <a:tr h="380339">
                <a:tc>
                  <a:txBody>
                    <a:bodyPr/>
                    <a:lstStyle/>
                    <a:p>
                      <a:r>
                        <a:rPr lang="fr-FR" sz="1800" dirty="0"/>
                        <a:t>Cônes</a:t>
                      </a:r>
                    </a:p>
                  </a:txBody>
                  <a:tcPr marL="104284" marR="104284" marT="52142" marB="5214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err="1"/>
                        <a:t>Cones</a:t>
                      </a:r>
                      <a:endParaRPr lang="fr-FR" sz="1800" dirty="0"/>
                    </a:p>
                  </a:txBody>
                  <a:tcPr marL="104284" marR="104284" marT="52142" marB="52142"/>
                </a:tc>
                <a:extLst>
                  <a:ext uri="{0D108BD9-81ED-4DB2-BD59-A6C34878D82A}">
                    <a16:rowId xmlns:a16="http://schemas.microsoft.com/office/drawing/2014/main" val="4255742436"/>
                  </a:ext>
                </a:extLst>
              </a:tr>
              <a:tr h="380339">
                <a:tc>
                  <a:txBody>
                    <a:bodyPr/>
                    <a:lstStyle/>
                    <a:p>
                      <a:r>
                        <a:rPr lang="fr-FR" sz="1800" dirty="0"/>
                        <a:t>Bâtonnets</a:t>
                      </a:r>
                    </a:p>
                  </a:txBody>
                  <a:tcPr marL="104284" marR="104284" marT="52142" marB="52142"/>
                </a:tc>
                <a:tc>
                  <a:txBody>
                    <a:bodyPr/>
                    <a:lstStyle/>
                    <a:p>
                      <a:r>
                        <a:rPr lang="fr-FR" sz="1800" dirty="0" err="1"/>
                        <a:t>Rods</a:t>
                      </a:r>
                      <a:endParaRPr lang="fr-FR" sz="1800" dirty="0"/>
                    </a:p>
                  </a:txBody>
                  <a:tcPr marL="104284" marR="104284" marT="52142" marB="52142"/>
                </a:tc>
                <a:extLst>
                  <a:ext uri="{0D108BD9-81ED-4DB2-BD59-A6C34878D82A}">
                    <a16:rowId xmlns:a16="http://schemas.microsoft.com/office/drawing/2014/main" val="3010900045"/>
                  </a:ext>
                </a:extLst>
              </a:tr>
              <a:tr h="380339">
                <a:tc>
                  <a:txBody>
                    <a:bodyPr/>
                    <a:lstStyle/>
                    <a:p>
                      <a:r>
                        <a:rPr lang="fr-FR" sz="1800" dirty="0"/>
                        <a:t>Nerf optique</a:t>
                      </a:r>
                    </a:p>
                  </a:txBody>
                  <a:tcPr marL="104284" marR="104284" marT="52142" marB="5214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Optic nerve</a:t>
                      </a:r>
                    </a:p>
                  </a:txBody>
                  <a:tcPr marL="104284" marR="104284" marT="52142" marB="52142"/>
                </a:tc>
                <a:extLst>
                  <a:ext uri="{0D108BD9-81ED-4DB2-BD59-A6C34878D82A}">
                    <a16:rowId xmlns:a16="http://schemas.microsoft.com/office/drawing/2014/main" val="840825861"/>
                  </a:ext>
                </a:extLst>
              </a:tr>
              <a:tr h="380339">
                <a:tc>
                  <a:txBody>
                    <a:bodyPr/>
                    <a:lstStyle/>
                    <a:p>
                      <a:r>
                        <a:rPr lang="fr-FR" sz="1800" dirty="0"/>
                        <a:t>Myopie</a:t>
                      </a:r>
                    </a:p>
                  </a:txBody>
                  <a:tcPr marL="104284" marR="104284" marT="52142" marB="52142"/>
                </a:tc>
                <a:tc>
                  <a:txBody>
                    <a:bodyPr/>
                    <a:lstStyle/>
                    <a:p>
                      <a:r>
                        <a:rPr lang="fr-FR" sz="1800" dirty="0" err="1"/>
                        <a:t>Myopia</a:t>
                      </a:r>
                      <a:endParaRPr lang="fr-FR" sz="1800" dirty="0"/>
                    </a:p>
                  </a:txBody>
                  <a:tcPr marL="104284" marR="104284" marT="52142" marB="52142"/>
                </a:tc>
                <a:extLst>
                  <a:ext uri="{0D108BD9-81ED-4DB2-BD59-A6C34878D82A}">
                    <a16:rowId xmlns:a16="http://schemas.microsoft.com/office/drawing/2014/main" val="3230754838"/>
                  </a:ext>
                </a:extLst>
              </a:tr>
              <a:tr h="380339">
                <a:tc>
                  <a:txBody>
                    <a:bodyPr/>
                    <a:lstStyle/>
                    <a:p>
                      <a:r>
                        <a:rPr lang="fr-FR" sz="1800" dirty="0"/>
                        <a:t>Hypermétropie</a:t>
                      </a:r>
                    </a:p>
                  </a:txBody>
                  <a:tcPr marL="104284" marR="104284" marT="52142" marB="52142"/>
                </a:tc>
                <a:tc>
                  <a:txBody>
                    <a:bodyPr/>
                    <a:lstStyle/>
                    <a:p>
                      <a:r>
                        <a:rPr lang="fr-FR" sz="1800" dirty="0" err="1"/>
                        <a:t>Hyperopia</a:t>
                      </a:r>
                      <a:endParaRPr lang="fr-FR" sz="1800" dirty="0"/>
                    </a:p>
                  </a:txBody>
                  <a:tcPr marL="104284" marR="104284" marT="52142" marB="52142"/>
                </a:tc>
                <a:extLst>
                  <a:ext uri="{0D108BD9-81ED-4DB2-BD59-A6C34878D82A}">
                    <a16:rowId xmlns:a16="http://schemas.microsoft.com/office/drawing/2014/main" val="270187692"/>
                  </a:ext>
                </a:extLst>
              </a:tr>
              <a:tr h="380339">
                <a:tc>
                  <a:txBody>
                    <a:bodyPr/>
                    <a:lstStyle/>
                    <a:p>
                      <a:r>
                        <a:rPr lang="fr-FR" sz="1800" dirty="0"/>
                        <a:t>Astigmatisme</a:t>
                      </a:r>
                    </a:p>
                  </a:txBody>
                  <a:tcPr marL="104284" marR="104284" marT="52142" marB="52142"/>
                </a:tc>
                <a:tc>
                  <a:txBody>
                    <a:bodyPr/>
                    <a:lstStyle/>
                    <a:p>
                      <a:r>
                        <a:rPr lang="fr-FR" sz="1800" dirty="0" err="1"/>
                        <a:t>Astigmatism</a:t>
                      </a:r>
                      <a:endParaRPr lang="fr-FR" sz="1800" dirty="0"/>
                    </a:p>
                  </a:txBody>
                  <a:tcPr marL="104284" marR="104284" marT="52142" marB="52142"/>
                </a:tc>
                <a:extLst>
                  <a:ext uri="{0D108BD9-81ED-4DB2-BD59-A6C34878D82A}">
                    <a16:rowId xmlns:a16="http://schemas.microsoft.com/office/drawing/2014/main" val="2745437726"/>
                  </a:ext>
                </a:extLst>
              </a:tr>
              <a:tr h="380339">
                <a:tc>
                  <a:txBody>
                    <a:bodyPr/>
                    <a:lstStyle/>
                    <a:p>
                      <a:r>
                        <a:rPr lang="fr-FR" sz="1800" dirty="0"/>
                        <a:t>Presbytie</a:t>
                      </a:r>
                    </a:p>
                  </a:txBody>
                  <a:tcPr marL="104284" marR="104284" marT="52142" marB="52142"/>
                </a:tc>
                <a:tc>
                  <a:txBody>
                    <a:bodyPr/>
                    <a:lstStyle/>
                    <a:p>
                      <a:r>
                        <a:rPr lang="fr-FR" sz="1800" dirty="0" err="1"/>
                        <a:t>Presbyopia</a:t>
                      </a:r>
                      <a:endParaRPr lang="fr-FR" sz="1800" dirty="0"/>
                    </a:p>
                  </a:txBody>
                  <a:tcPr marL="104284" marR="104284" marT="52142" marB="52142"/>
                </a:tc>
                <a:extLst>
                  <a:ext uri="{0D108BD9-81ED-4DB2-BD59-A6C34878D82A}">
                    <a16:rowId xmlns:a16="http://schemas.microsoft.com/office/drawing/2014/main" val="1010325882"/>
                  </a:ext>
                </a:extLst>
              </a:tr>
              <a:tr h="380339">
                <a:tc>
                  <a:txBody>
                    <a:bodyPr/>
                    <a:lstStyle/>
                    <a:p>
                      <a:r>
                        <a:rPr lang="fr-FR" sz="1800" dirty="0"/>
                        <a:t>Daltonisme</a:t>
                      </a:r>
                    </a:p>
                  </a:txBody>
                  <a:tcPr marL="104284" marR="104284" marT="52142" marB="52142"/>
                </a:tc>
                <a:tc>
                  <a:txBody>
                    <a:bodyPr/>
                    <a:lstStyle/>
                    <a:p>
                      <a:r>
                        <a:rPr lang="fr-FR" sz="1800" dirty="0" err="1"/>
                        <a:t>Daltonism</a:t>
                      </a:r>
                      <a:endParaRPr lang="fr-FR" sz="1800" dirty="0"/>
                    </a:p>
                  </a:txBody>
                  <a:tcPr marL="104284" marR="104284" marT="52142" marB="52142"/>
                </a:tc>
                <a:extLst>
                  <a:ext uri="{0D108BD9-81ED-4DB2-BD59-A6C34878D82A}">
                    <a16:rowId xmlns:a16="http://schemas.microsoft.com/office/drawing/2014/main" val="59690015"/>
                  </a:ext>
                </a:extLst>
              </a:tr>
            </a:tbl>
          </a:graphicData>
        </a:graphic>
      </p:graphicFrame>
    </p:spTree>
    <p:extLst>
      <p:ext uri="{BB962C8B-B14F-4D97-AF65-F5344CB8AC3E}">
        <p14:creationId xmlns:p14="http://schemas.microsoft.com/office/powerpoint/2010/main" val="2381269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D1E162D4-5188-44BF-864C-0D946A2ECD8E}"/>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b="1" kern="1200" dirty="0" err="1">
                <a:solidFill>
                  <a:srgbClr val="FFFFFF"/>
                </a:solidFill>
                <a:latin typeface="+mn-lt"/>
                <a:ea typeface="+mj-ea"/>
                <a:cs typeface="+mj-cs"/>
              </a:rPr>
              <a:t>Texte</a:t>
            </a:r>
            <a:r>
              <a:rPr lang="en-US" sz="3600" b="1" kern="1200" dirty="0">
                <a:solidFill>
                  <a:srgbClr val="FFFFFF"/>
                </a:solidFill>
                <a:latin typeface="+mn-lt"/>
                <a:ea typeface="+mj-ea"/>
                <a:cs typeface="+mj-cs"/>
              </a:rPr>
              <a:t> à </a:t>
            </a:r>
            <a:r>
              <a:rPr lang="en-US" sz="3600" b="1" kern="1200" dirty="0" err="1">
                <a:solidFill>
                  <a:srgbClr val="FFFFFF"/>
                </a:solidFill>
                <a:latin typeface="+mn-lt"/>
                <a:ea typeface="+mj-ea"/>
                <a:cs typeface="+mj-cs"/>
              </a:rPr>
              <a:t>traduire</a:t>
            </a:r>
            <a:endParaRPr lang="en-US" sz="3600" b="1" kern="1200" dirty="0">
              <a:solidFill>
                <a:srgbClr val="FFFFFF"/>
              </a:solidFill>
              <a:latin typeface="+mn-lt"/>
              <a:ea typeface="+mj-ea"/>
              <a:cs typeface="+mj-cs"/>
            </a:endParaRPr>
          </a:p>
        </p:txBody>
      </p:sp>
      <p:sp>
        <p:nvSpPr>
          <p:cNvPr id="7" name="ZoneTexte 6">
            <a:extLst>
              <a:ext uri="{FF2B5EF4-FFF2-40B4-BE49-F238E27FC236}">
                <a16:creationId xmlns:a16="http://schemas.microsoft.com/office/drawing/2014/main" id="{718C0A4C-1ED6-42AE-ACD5-CBDDF422E1CF}"/>
              </a:ext>
            </a:extLst>
          </p:cNvPr>
          <p:cNvSpPr txBox="1"/>
          <p:nvPr/>
        </p:nvSpPr>
        <p:spPr>
          <a:xfrm>
            <a:off x="4216526" y="279516"/>
            <a:ext cx="7825452" cy="6582699"/>
          </a:xfrm>
          <a:prstGeom prst="rect">
            <a:avLst/>
          </a:prstGeom>
          <a:noFill/>
        </p:spPr>
        <p:txBody>
          <a:bodyPr wrap="square">
            <a:spAutoFit/>
          </a:bodyPr>
          <a:lstStyle/>
          <a:p>
            <a:pPr marL="0" marR="0">
              <a:lnSpc>
                <a:spcPct val="107000"/>
              </a:lnSpc>
              <a:spcBef>
                <a:spcPts val="0"/>
              </a:spcBef>
              <a:spcAft>
                <a:spcPts val="800"/>
              </a:spcAft>
            </a:pPr>
            <a:r>
              <a:rPr lang="en-US" sz="2000" b="1" kern="1800" spc="-20" dirty="0">
                <a:solidFill>
                  <a:srgbClr val="333132"/>
                </a:solidFill>
                <a:effectLst/>
                <a:latin typeface="Source Sans Pro" panose="020B0503030403020204" pitchFamily="34" charset="0"/>
                <a:ea typeface="Times New Roman" panose="02020603050405020304" pitchFamily="18" charset="0"/>
                <a:cs typeface="Times New Roman" panose="02020603050405020304" pitchFamily="18" charset="0"/>
              </a:rPr>
              <a:t>Eye Injuries From Fireworks Have Nearly Doubled</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60"/>
              </a:spcAft>
            </a:pPr>
            <a:r>
              <a:rPr lang="en-US" sz="1100" b="0" i="0" dirty="0">
                <a:solidFill>
                  <a:srgbClr val="444444"/>
                </a:solidFill>
                <a:effectLst/>
                <a:latin typeface="Source Sans Pro" panose="020B0503030403020204" pitchFamily="34" charset="0"/>
              </a:rPr>
              <a:t>By Robert </a:t>
            </a:r>
            <a:r>
              <a:rPr lang="en-US" sz="1100" b="0" i="0" dirty="0" err="1">
                <a:solidFill>
                  <a:srgbClr val="444444"/>
                </a:solidFill>
                <a:effectLst/>
                <a:latin typeface="Source Sans Pro" panose="020B0503030403020204" pitchFamily="34" charset="0"/>
              </a:rPr>
              <a:t>Preidt</a:t>
            </a:r>
            <a:br>
              <a:rPr lang="en-US" sz="1100" dirty="0"/>
            </a:br>
            <a:r>
              <a:rPr lang="en-US" sz="1100" b="0" i="1" dirty="0" err="1">
                <a:solidFill>
                  <a:srgbClr val="444444"/>
                </a:solidFill>
                <a:effectLst/>
                <a:latin typeface="Source Sans Pro" panose="020B0503030403020204" pitchFamily="34" charset="0"/>
              </a:rPr>
              <a:t>HealthDay</a:t>
            </a:r>
            <a:r>
              <a:rPr lang="en-US" sz="1100" b="0" i="1" dirty="0">
                <a:solidFill>
                  <a:srgbClr val="444444"/>
                </a:solidFill>
                <a:effectLst/>
                <a:latin typeface="Source Sans Pro" panose="020B0503030403020204" pitchFamily="34" charset="0"/>
              </a:rPr>
              <a:t> Reporter</a:t>
            </a:r>
            <a:endParaRPr lang="en-US" sz="1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nSpc>
                <a:spcPct val="107000"/>
              </a:lnSpc>
              <a:spcBef>
                <a:spcPts val="0"/>
              </a:spcBef>
              <a:spcAft>
                <a:spcPts val="86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SUNDAY, June 30, 2019 (</a:t>
            </a:r>
            <a:r>
              <a:rPr lang="en-US" sz="1100" dirty="0" err="1">
                <a:effectLst/>
                <a:latin typeface="Times New Roman" panose="02020603050405020304" pitchFamily="18" charset="0"/>
                <a:ea typeface="Times New Roman" panose="02020603050405020304" pitchFamily="18" charset="0"/>
                <a:cs typeface="Times New Roman" panose="02020603050405020304" pitchFamily="18" charset="0"/>
              </a:rPr>
              <a:t>HealthDay</a:t>
            </a: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News) -- As communities across America enjoy fireworks this July Fourth, folks should keep </a:t>
            </a:r>
            <a:r>
              <a:rPr lang="en-US" sz="1100" dirty="0">
                <a:solidFill>
                  <a:srgbClr val="187AAB"/>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eye</a:t>
            </a: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safety in mind.</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6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The number of eye injuries caused by fireworks nearly doubled from 2016 to 2017, and the American Academy of Ophthalmology (AAO) is urging Americans to take proper safety precautions this holiday.</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6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Fireworks-related </a:t>
            </a:r>
            <a:r>
              <a:rPr lang="en-US" sz="1100" dirty="0">
                <a:solidFill>
                  <a:srgbClr val="187AAB"/>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eye</a:t>
            </a: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injuries rose from 700 in 2016 to 1,200 in 2017, according to the U.S. Consumer Product Safety Commission. Those injuries included ruptured eyeballs and damaged corneas and retinas.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6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"An average of 280 people a day will go to the emergency room with fireworks-related injuries during the two weeks before and after July Fourth," said Dr. Dianna </a:t>
            </a:r>
            <a:r>
              <a:rPr lang="en-US" sz="1100" dirty="0" err="1">
                <a:effectLst/>
                <a:latin typeface="Times New Roman" panose="02020603050405020304" pitchFamily="18" charset="0"/>
                <a:ea typeface="Times New Roman" panose="02020603050405020304" pitchFamily="18" charset="0"/>
                <a:cs typeface="Times New Roman" panose="02020603050405020304" pitchFamily="18" charset="0"/>
              </a:rPr>
              <a:t>Seldomridge</a:t>
            </a: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clinical spokesperson for the AAO.</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6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"Don't be a part of these alarming statistics. Learn how to protect yourself and your children," she urged in an AAO news release.</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6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Most injuries are caused by legal fireworks that parents buy for their children, including sparklers, firecrackers, bottle rockets and Roman candles, according to the AAO.</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60"/>
              </a:spcAft>
            </a:pP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The academy offered the following fireworks safety tips.</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Keep a safe distance from fireworks</a:t>
            </a: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A recent study found that bystanders account for 65% of people injured by fireworks. Stacy Young was one of those. She was 100 yards away when shrapnel from an illegal firework penetrated her skull. Her </a:t>
            </a:r>
            <a:r>
              <a:rPr lang="en-US" sz="1100" dirty="0">
                <a:solidFill>
                  <a:srgbClr val="187AAB"/>
                </a:solidFill>
                <a:effectLst/>
                <a:latin typeface="Times New Roman" panose="02020603050405020304" pitchFamily="18" charset="0"/>
                <a:ea typeface="Times New Roman" panose="02020603050405020304" pitchFamily="18" charset="0"/>
                <a:cs typeface="Times New Roman" panose="02020603050405020304" pitchFamily="18" charset="0"/>
                <a:hlinkClick r:id="rId4"/>
              </a:rPr>
              <a:t>eye</a:t>
            </a: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couldn't be saved and had to be removed.</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Don't pick up duds and misfires</a:t>
            </a: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Ohio firefighter Jay Northup took all the right precautions for his backyard Fourth of July fireworks celebration, but a decision to inspect a "dud" was almost fatal and nearly cost him his sight.</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Supervise children closely</a:t>
            </a: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Sparklers seem like harmless fun for children, but they cause about 1,400 eye injuries each year. </a:t>
            </a:r>
            <a:r>
              <a:rPr lang="fr-FR" sz="1100" dirty="0">
                <a:effectLst/>
                <a:latin typeface="Times New Roman" panose="02020603050405020304" pitchFamily="18" charset="0"/>
                <a:ea typeface="Times New Roman" panose="02020603050405020304" pitchFamily="18" charset="0"/>
                <a:cs typeface="Times New Roman" panose="02020603050405020304" pitchFamily="18" charset="0"/>
              </a:rPr>
              <a:t>Even </a:t>
            </a:r>
            <a:r>
              <a:rPr lang="fr-FR" sz="1100" dirty="0" err="1">
                <a:effectLst/>
                <a:latin typeface="Times New Roman" panose="02020603050405020304" pitchFamily="18" charset="0"/>
                <a:ea typeface="Times New Roman" panose="02020603050405020304" pitchFamily="18" charset="0"/>
                <a:cs typeface="Times New Roman" panose="02020603050405020304" pitchFamily="18" charset="0"/>
              </a:rPr>
              <a:t>tiny</a:t>
            </a:r>
            <a:r>
              <a:rPr lang="fr-FR" sz="1100" dirty="0">
                <a:effectLst/>
                <a:latin typeface="Times New Roman" panose="02020603050405020304" pitchFamily="18" charset="0"/>
                <a:ea typeface="Times New Roman" panose="02020603050405020304" pitchFamily="18" charset="0"/>
                <a:cs typeface="Times New Roman" panose="02020603050405020304" pitchFamily="18" charset="0"/>
              </a:rPr>
              <a:t> poppers or </a:t>
            </a:r>
            <a:r>
              <a:rPr lang="fr-FR" sz="1100" dirty="0" err="1">
                <a:effectLst/>
                <a:latin typeface="Times New Roman" panose="02020603050405020304" pitchFamily="18" charset="0"/>
                <a:ea typeface="Times New Roman" panose="02020603050405020304" pitchFamily="18" charset="0"/>
                <a:cs typeface="Times New Roman" panose="02020603050405020304" pitchFamily="18" charset="0"/>
              </a:rPr>
              <a:t>snappers</a:t>
            </a:r>
            <a:r>
              <a:rPr lang="fr-FR" sz="1100" dirty="0">
                <a:effectLst/>
                <a:latin typeface="Times New Roman" panose="02020603050405020304" pitchFamily="18" charset="0"/>
                <a:ea typeface="Times New Roman" panose="02020603050405020304" pitchFamily="18" charset="0"/>
                <a:cs typeface="Times New Roman" panose="02020603050405020304" pitchFamily="18" charset="0"/>
              </a:rPr>
              <a:t> can </a:t>
            </a:r>
            <a:r>
              <a:rPr lang="fr-FR" sz="1100" dirty="0" err="1">
                <a:effectLst/>
                <a:latin typeface="Times New Roman" panose="02020603050405020304" pitchFamily="18" charset="0"/>
                <a:ea typeface="Times New Roman" panose="02020603050405020304" pitchFamily="18" charset="0"/>
                <a:cs typeface="Times New Roman" panose="02020603050405020304" pitchFamily="18" charset="0"/>
              </a:rPr>
              <a:t>be</a:t>
            </a:r>
            <a:r>
              <a:rPr lang="fr-FR" sz="11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1100" dirty="0" err="1">
                <a:effectLst/>
                <a:latin typeface="Times New Roman" panose="02020603050405020304" pitchFamily="18" charset="0"/>
                <a:ea typeface="Times New Roman" panose="02020603050405020304" pitchFamily="18" charset="0"/>
                <a:cs typeface="Times New Roman" panose="02020603050405020304" pitchFamily="18" charset="0"/>
              </a:rPr>
              <a:t>dangerous</a:t>
            </a:r>
            <a:r>
              <a:rPr lang="fr-FR" sz="11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sz="1100" b="1" dirty="0">
                <a:effectLst/>
                <a:latin typeface="Times New Roman" panose="02020603050405020304" pitchFamily="18" charset="0"/>
                <a:ea typeface="Times New Roman" panose="02020603050405020304" pitchFamily="18" charset="0"/>
                <a:cs typeface="Times New Roman" panose="02020603050405020304" pitchFamily="18" charset="0"/>
              </a:rPr>
              <a:t>Wear protective eyewear</a:t>
            </a:r>
            <a:r>
              <a:rPr lang="en-US" sz="1100" dirty="0">
                <a:effectLst/>
                <a:latin typeface="Times New Roman" panose="02020603050405020304" pitchFamily="18" charset="0"/>
                <a:ea typeface="Times New Roman" panose="02020603050405020304" pitchFamily="18" charset="0"/>
                <a:cs typeface="Times New Roman" panose="02020603050405020304" pitchFamily="18" charset="0"/>
              </a:rPr>
              <a:t>: Buy American National Standards Institute (ANSI)-approved safety glasses for the entire family.</a:t>
            </a:r>
          </a:p>
          <a:p>
            <a:pPr marR="0" lvl="0">
              <a:lnSpc>
                <a:spcPct val="107000"/>
              </a:lnSpc>
              <a:spcBef>
                <a:spcPts val="0"/>
              </a:spcBef>
              <a:spcAft>
                <a:spcPts val="800"/>
              </a:spcAft>
              <a:buSzPts val="1000"/>
              <a:tabLst>
                <a:tab pos="457200" algn="l"/>
              </a:tabLst>
            </a:pPr>
            <a:r>
              <a:rPr lang="en-US" sz="1100" dirty="0">
                <a:latin typeface="Times New Roman" panose="02020603050405020304" pitchFamily="18" charset="0"/>
                <a:ea typeface="Calibri" panose="020F0502020204030204" pitchFamily="34" charset="0"/>
                <a:cs typeface="Times New Roman" panose="02020603050405020304" pitchFamily="18" charset="0"/>
              </a:rPr>
              <a:t>[…]</a:t>
            </a:r>
          </a:p>
          <a:p>
            <a:pPr marR="0" lvl="0">
              <a:lnSpc>
                <a:spcPct val="107000"/>
              </a:lnSpc>
              <a:spcBef>
                <a:spcPts val="0"/>
              </a:spcBef>
              <a:spcAft>
                <a:spcPts val="800"/>
              </a:spcAft>
              <a:buSzPts val="1000"/>
              <a:tabLst>
                <a:tab pos="457200" algn="l"/>
              </a:tabLst>
            </a:pPr>
            <a:r>
              <a:rPr lang="en-US" sz="1100" dirty="0">
                <a:latin typeface="Times New Roman" panose="02020603050405020304" pitchFamily="18" charset="0"/>
                <a:ea typeface="Calibri" panose="020F0502020204030204" pitchFamily="34" charset="0"/>
                <a:cs typeface="Times New Roman" panose="02020603050405020304" pitchFamily="18" charset="0"/>
              </a:rPr>
              <a:t>(317 mots)</a:t>
            </a:r>
          </a:p>
          <a:p>
            <a:pPr marR="0" lvl="0">
              <a:lnSpc>
                <a:spcPct val="107000"/>
              </a:lnSpc>
              <a:spcBef>
                <a:spcPts val="0"/>
              </a:spcBef>
              <a:spcAft>
                <a:spcPts val="800"/>
              </a:spcAft>
              <a:buSzPts val="1000"/>
              <a:tabLst>
                <a:tab pos="457200" algn="l"/>
              </a:tabLst>
            </a:pP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Source : </a:t>
            </a:r>
            <a:r>
              <a:rPr lang="en-US" sz="1100" dirty="0">
                <a:effectLst/>
                <a:latin typeface="Times New Roman" panose="02020603050405020304" pitchFamily="18" charset="0"/>
                <a:ea typeface="Calibri" panose="020F0502020204030204" pitchFamily="34" charset="0"/>
                <a:cs typeface="Times New Roman" panose="02020603050405020304" pitchFamily="18" charset="0"/>
                <a:hlinkClick r:id="rId5"/>
              </a:rPr>
              <a:t>https://www.webmd.com/eye-health/news/20190630/eye-injuries-from-fireworks-have-nearly-doubled</a:t>
            </a:r>
            <a:r>
              <a:rPr lang="en-US" sz="1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fr-FR" sz="105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03618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D1E162D4-5188-44BF-864C-0D946A2ECD8E}"/>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600" b="1" kern="1200" dirty="0">
                <a:solidFill>
                  <a:srgbClr val="FFFFFF"/>
                </a:solidFill>
                <a:latin typeface="+mn-lt"/>
                <a:ea typeface="+mj-ea"/>
                <a:cs typeface="+mj-cs"/>
              </a:rPr>
              <a:t>Sources</a:t>
            </a:r>
          </a:p>
        </p:txBody>
      </p:sp>
      <p:sp>
        <p:nvSpPr>
          <p:cNvPr id="4" name="Espace réservé du contenu 3">
            <a:extLst>
              <a:ext uri="{FF2B5EF4-FFF2-40B4-BE49-F238E27FC236}">
                <a16:creationId xmlns:a16="http://schemas.microsoft.com/office/drawing/2014/main" id="{F909D385-7DCB-44F0-B227-F3271F70D577}"/>
              </a:ext>
            </a:extLst>
          </p:cNvPr>
          <p:cNvSpPr>
            <a:spLocks noGrp="1"/>
          </p:cNvSpPr>
          <p:nvPr>
            <p:ph idx="1"/>
          </p:nvPr>
        </p:nvSpPr>
        <p:spPr>
          <a:xfrm>
            <a:off x="4598376" y="703385"/>
            <a:ext cx="6755423" cy="5473578"/>
          </a:xfrm>
        </p:spPr>
        <p:txBody>
          <a:bodyPr/>
          <a:lstStyle/>
          <a:p>
            <a:pPr marL="0" indent="0">
              <a:buNone/>
            </a:pPr>
            <a:r>
              <a:rPr lang="fr-FR" sz="1800" dirty="0">
                <a:hlinkClick r:id="rId2"/>
              </a:rPr>
              <a:t>https://www.franceculture.fr/sciences/objets-impossibles-ou-serpents-tournants-comment-les-illusions-doptique-trompent-votre-cerveau</a:t>
            </a:r>
            <a:endParaRPr lang="fr-FR" sz="1800" dirty="0"/>
          </a:p>
          <a:p>
            <a:pPr marL="0" indent="0">
              <a:buNone/>
            </a:pPr>
            <a:r>
              <a:rPr lang="fr-FR" sz="1800" dirty="0">
                <a:hlinkClick r:id="rId3"/>
              </a:rPr>
              <a:t>https://www.youtube.com/watch?v=vQi3VMuzVjY</a:t>
            </a:r>
            <a:endParaRPr lang="fr-FR" sz="1800" dirty="0"/>
          </a:p>
          <a:p>
            <a:pPr marL="0" indent="0">
              <a:buNone/>
            </a:pPr>
            <a:r>
              <a:rPr lang="fr-FR" sz="1800" dirty="0">
                <a:hlinkClick r:id="rId4"/>
              </a:rPr>
              <a:t>https://www.youtube.com/watch?v=2va8DyKjw7s</a:t>
            </a:r>
            <a:endParaRPr lang="fr-FR" sz="1800" dirty="0"/>
          </a:p>
          <a:p>
            <a:pPr marL="0" indent="0">
              <a:buNone/>
            </a:pPr>
            <a:r>
              <a:rPr lang="fr-FR" sz="1800" dirty="0">
                <a:hlinkClick r:id="rId5"/>
              </a:rPr>
              <a:t>https://en.wikipedia.org/wiki/Eye</a:t>
            </a:r>
            <a:endParaRPr lang="fr-FR" sz="1800" dirty="0"/>
          </a:p>
          <a:p>
            <a:pPr marL="0" indent="0">
              <a:buNone/>
            </a:pPr>
            <a:r>
              <a:rPr lang="fr-FR" sz="1800" dirty="0">
                <a:hlinkClick r:id="rId6"/>
              </a:rPr>
              <a:t>https://explorable.com/visual-system-en</a:t>
            </a:r>
            <a:endParaRPr lang="fr-FR" sz="1800" dirty="0"/>
          </a:p>
          <a:p>
            <a:pPr marL="0" indent="0">
              <a:buNone/>
            </a:pPr>
            <a:r>
              <a:rPr lang="fr-FR" sz="1800" dirty="0">
                <a:hlinkClick r:id="rId7"/>
              </a:rPr>
              <a:t>https://www.guide-vue.fr/la-sante-de-vos-yeux/les-defauts-visuels/la-myopie</a:t>
            </a:r>
            <a:endParaRPr lang="fr-FR" sz="1800" dirty="0"/>
          </a:p>
          <a:p>
            <a:pPr marL="0" indent="0">
              <a:buNone/>
            </a:pPr>
            <a:r>
              <a:rPr lang="fr-FR" sz="1800" dirty="0">
                <a:hlinkClick r:id="rId8"/>
              </a:rPr>
              <a:t>https://www.guide-vue.fr/la-sante-de-vos-yeux/les-defauts-visuels/l-hypermetropie</a:t>
            </a:r>
            <a:r>
              <a:rPr lang="fr-FR" sz="1800" dirty="0"/>
              <a:t> </a:t>
            </a:r>
          </a:p>
          <a:p>
            <a:pPr marL="0" indent="0">
              <a:buNone/>
            </a:pPr>
            <a:r>
              <a:rPr lang="fr-FR" sz="1800" dirty="0">
                <a:hlinkClick r:id="rId9"/>
              </a:rPr>
              <a:t>https://www.guide-vue.fr/la-sante-de-vos-yeux/les-defauts-visuels/l-astigmatisme</a:t>
            </a:r>
            <a:r>
              <a:rPr lang="fr-FR" sz="1800" dirty="0"/>
              <a:t> </a:t>
            </a:r>
          </a:p>
          <a:p>
            <a:pPr marL="0" indent="0">
              <a:buNone/>
            </a:pPr>
            <a:endParaRPr lang="fr-FR" sz="1800" dirty="0"/>
          </a:p>
          <a:p>
            <a:endParaRPr lang="fr-FR" dirty="0"/>
          </a:p>
        </p:txBody>
      </p:sp>
    </p:spTree>
    <p:extLst>
      <p:ext uri="{BB962C8B-B14F-4D97-AF65-F5344CB8AC3E}">
        <p14:creationId xmlns:p14="http://schemas.microsoft.com/office/powerpoint/2010/main" val="3643991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24A70C9-1E65-48A8-BA8C-54DB6AB4D2CA}"/>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200" b="1" kern="1200" dirty="0">
                <a:solidFill>
                  <a:srgbClr val="FFFFFF"/>
                </a:solidFill>
                <a:latin typeface="+mn-lt"/>
                <a:ea typeface="+mj-ea"/>
                <a:cs typeface="+mj-cs"/>
              </a:rPr>
              <a:t>L’oeil</a:t>
            </a:r>
          </a:p>
        </p:txBody>
      </p:sp>
      <p:pic>
        <p:nvPicPr>
          <p:cNvPr id="1026" name="Picture 2" descr="Anatomie de l&amp;#39;oeil - Docteur Ancel, chirurgien ophtalmologiste à Neuilly">
            <a:extLst>
              <a:ext uri="{FF2B5EF4-FFF2-40B4-BE49-F238E27FC236}">
                <a16:creationId xmlns:a16="http://schemas.microsoft.com/office/drawing/2014/main" id="{9905AD19-72D9-422A-90C0-8BD11469E63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777316" y="1563143"/>
            <a:ext cx="6780700" cy="37293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9004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E0A9C0A-0956-41E6-A8E4-0B31B2F8214E}"/>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200" b="1" kern="1200" dirty="0">
                <a:solidFill>
                  <a:srgbClr val="FFFFFF"/>
                </a:solidFill>
                <a:latin typeface="+mn-lt"/>
                <a:ea typeface="+mj-ea"/>
                <a:cs typeface="+mj-cs"/>
              </a:rPr>
              <a:t>Les problèmes de </a:t>
            </a:r>
            <a:r>
              <a:rPr lang="en-US" sz="3200" b="1" kern="1200" dirty="0" err="1">
                <a:solidFill>
                  <a:srgbClr val="FFFFFF"/>
                </a:solidFill>
                <a:latin typeface="+mn-lt"/>
                <a:ea typeface="+mj-ea"/>
                <a:cs typeface="+mj-cs"/>
              </a:rPr>
              <a:t>vue</a:t>
            </a:r>
            <a:endParaRPr lang="en-US" sz="3200" b="1" kern="1200" dirty="0">
              <a:solidFill>
                <a:srgbClr val="FFFFFF"/>
              </a:solidFill>
              <a:latin typeface="+mn-lt"/>
              <a:ea typeface="+mj-ea"/>
              <a:cs typeface="+mj-cs"/>
            </a:endParaRPr>
          </a:p>
        </p:txBody>
      </p:sp>
      <p:pic>
        <p:nvPicPr>
          <p:cNvPr id="2050" name="Picture 2" descr="Problèmes de vue : tous nos conseils - GSMC Mutuelle">
            <a:extLst>
              <a:ext uri="{FF2B5EF4-FFF2-40B4-BE49-F238E27FC236}">
                <a16:creationId xmlns:a16="http://schemas.microsoft.com/office/drawing/2014/main" id="{AEF69136-9BBE-4CC3-A451-40C870E04C8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777316" y="1173253"/>
            <a:ext cx="6780700" cy="4509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021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E0A9C0A-0956-41E6-A8E4-0B31B2F8214E}"/>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3200" b="1" kern="1200" dirty="0">
                <a:solidFill>
                  <a:srgbClr val="FFFFFF"/>
                </a:solidFill>
                <a:latin typeface="+mn-lt"/>
                <a:ea typeface="+mj-ea"/>
                <a:cs typeface="+mj-cs"/>
              </a:rPr>
              <a:t>Les problèmes de </a:t>
            </a:r>
            <a:r>
              <a:rPr lang="en-US" sz="3200" b="1" kern="1200" dirty="0" err="1">
                <a:solidFill>
                  <a:srgbClr val="FFFFFF"/>
                </a:solidFill>
                <a:latin typeface="+mn-lt"/>
                <a:ea typeface="+mj-ea"/>
                <a:cs typeface="+mj-cs"/>
              </a:rPr>
              <a:t>vue</a:t>
            </a:r>
            <a:r>
              <a:rPr lang="en-US" sz="3200" b="1" kern="1200" dirty="0">
                <a:solidFill>
                  <a:srgbClr val="FFFFFF"/>
                </a:solidFill>
                <a:latin typeface="+mn-lt"/>
                <a:ea typeface="+mj-ea"/>
                <a:cs typeface="+mj-cs"/>
              </a:rPr>
              <a:t> : </a:t>
            </a:r>
            <a:r>
              <a:rPr lang="en-US" sz="3200" b="1" kern="1200" dirty="0" err="1">
                <a:solidFill>
                  <a:srgbClr val="FFFFFF"/>
                </a:solidFill>
                <a:latin typeface="+mn-lt"/>
                <a:ea typeface="+mj-ea"/>
                <a:cs typeface="+mj-cs"/>
              </a:rPr>
              <a:t>myopie</a:t>
            </a:r>
            <a:endParaRPr lang="en-US" sz="3200" b="1" kern="1200" dirty="0">
              <a:solidFill>
                <a:srgbClr val="FFFFFF"/>
              </a:solidFill>
              <a:latin typeface="+mn-lt"/>
              <a:ea typeface="+mj-ea"/>
              <a:cs typeface="+mj-cs"/>
            </a:endParaRPr>
          </a:p>
        </p:txBody>
      </p:sp>
      <p:pic>
        <p:nvPicPr>
          <p:cNvPr id="1026" name="Picture 2" descr="schéma de l'oeil myope">
            <a:extLst>
              <a:ext uri="{FF2B5EF4-FFF2-40B4-BE49-F238E27FC236}">
                <a16:creationId xmlns:a16="http://schemas.microsoft.com/office/drawing/2014/main" id="{CADAD673-3F45-458F-B4BE-2B569B0AE5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792" y="928997"/>
            <a:ext cx="6214867" cy="4642932"/>
          </a:xfrm>
          <a:prstGeom prst="rect">
            <a:avLst/>
          </a:prstGeom>
          <a:noFill/>
          <a:extLst>
            <a:ext uri="{909E8E84-426E-40DD-AFC4-6F175D3DCCD1}">
              <a14:hiddenFill xmlns:a14="http://schemas.microsoft.com/office/drawing/2010/main">
                <a:solidFill>
                  <a:srgbClr val="FFFFFF"/>
                </a:solidFill>
              </a14:hiddenFill>
            </a:ext>
          </a:extLst>
        </p:spPr>
      </p:pic>
      <p:sp>
        <p:nvSpPr>
          <p:cNvPr id="8" name="ZoneTexte 7">
            <a:extLst>
              <a:ext uri="{FF2B5EF4-FFF2-40B4-BE49-F238E27FC236}">
                <a16:creationId xmlns:a16="http://schemas.microsoft.com/office/drawing/2014/main" id="{DA83AAB6-CA76-49F3-BFBE-F28048749640}"/>
              </a:ext>
            </a:extLst>
          </p:cNvPr>
          <p:cNvSpPr txBox="1"/>
          <p:nvPr/>
        </p:nvSpPr>
        <p:spPr>
          <a:xfrm>
            <a:off x="5076792" y="5796977"/>
            <a:ext cx="6097508" cy="646331"/>
          </a:xfrm>
          <a:prstGeom prst="rect">
            <a:avLst/>
          </a:prstGeom>
          <a:noFill/>
        </p:spPr>
        <p:txBody>
          <a:bodyPr wrap="square">
            <a:spAutoFit/>
          </a:bodyPr>
          <a:lstStyle/>
          <a:p>
            <a:r>
              <a:rPr lang="fr-FR" dirty="0">
                <a:hlinkClick r:id="rId3"/>
              </a:rPr>
              <a:t>https://www.guide-vue.fr/la-sante-de-vos-yeux/les-defauts-visuels/la-myopie</a:t>
            </a:r>
            <a:r>
              <a:rPr lang="fr-FR" dirty="0"/>
              <a:t> </a:t>
            </a:r>
          </a:p>
        </p:txBody>
      </p:sp>
    </p:spTree>
    <p:extLst>
      <p:ext uri="{BB962C8B-B14F-4D97-AF65-F5344CB8AC3E}">
        <p14:creationId xmlns:p14="http://schemas.microsoft.com/office/powerpoint/2010/main" val="2475108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E0A9C0A-0956-41E6-A8E4-0B31B2F8214E}"/>
              </a:ext>
            </a:extLst>
          </p:cNvPr>
          <p:cNvSpPr>
            <a:spLocks noGrp="1"/>
          </p:cNvSpPr>
          <p:nvPr>
            <p:ph type="title"/>
          </p:nvPr>
        </p:nvSpPr>
        <p:spPr>
          <a:xfrm>
            <a:off x="1028699" y="1967266"/>
            <a:ext cx="2713741" cy="2547257"/>
          </a:xfrm>
          <a:noFill/>
        </p:spPr>
        <p:txBody>
          <a:bodyPr vert="horz" lIns="91440" tIns="45720" rIns="91440" bIns="45720" rtlCol="0" anchor="ctr">
            <a:normAutofit/>
          </a:bodyPr>
          <a:lstStyle/>
          <a:p>
            <a:pPr algn="ctr"/>
            <a:r>
              <a:rPr lang="en-US" sz="3200" b="1" kern="1200" dirty="0">
                <a:solidFill>
                  <a:srgbClr val="FFFFFF"/>
                </a:solidFill>
                <a:latin typeface="+mn-lt"/>
                <a:ea typeface="+mj-ea"/>
                <a:cs typeface="+mj-cs"/>
              </a:rPr>
              <a:t>Les problèmes de </a:t>
            </a:r>
            <a:r>
              <a:rPr lang="en-US" sz="3200" b="1" kern="1200" dirty="0" err="1">
                <a:solidFill>
                  <a:srgbClr val="FFFFFF"/>
                </a:solidFill>
                <a:latin typeface="+mn-lt"/>
                <a:ea typeface="+mj-ea"/>
                <a:cs typeface="+mj-cs"/>
              </a:rPr>
              <a:t>vue</a:t>
            </a:r>
            <a:r>
              <a:rPr lang="en-US" sz="3200" b="1" kern="1200" dirty="0">
                <a:solidFill>
                  <a:srgbClr val="FFFFFF"/>
                </a:solidFill>
                <a:latin typeface="+mn-lt"/>
                <a:ea typeface="+mj-ea"/>
                <a:cs typeface="+mj-cs"/>
              </a:rPr>
              <a:t> : </a:t>
            </a:r>
            <a:r>
              <a:rPr lang="en-US" sz="3200" b="1" kern="1200" dirty="0" err="1">
                <a:solidFill>
                  <a:srgbClr val="FFFFFF"/>
                </a:solidFill>
                <a:latin typeface="+mn-lt"/>
                <a:ea typeface="+mj-ea"/>
                <a:cs typeface="+mj-cs"/>
              </a:rPr>
              <a:t>hypermétropie</a:t>
            </a:r>
            <a:endParaRPr lang="en-US" sz="3200" b="1" kern="1200" dirty="0">
              <a:solidFill>
                <a:srgbClr val="FFFFFF"/>
              </a:solidFill>
              <a:latin typeface="+mn-lt"/>
              <a:ea typeface="+mj-ea"/>
              <a:cs typeface="+mj-cs"/>
            </a:endParaRPr>
          </a:p>
        </p:txBody>
      </p:sp>
      <p:pic>
        <p:nvPicPr>
          <p:cNvPr id="2050" name="Picture 2" descr="schéma d'un oeil hypermétrope">
            <a:extLst>
              <a:ext uri="{FF2B5EF4-FFF2-40B4-BE49-F238E27FC236}">
                <a16:creationId xmlns:a16="http://schemas.microsoft.com/office/drawing/2014/main" id="{E8BCCAB4-D716-462D-BA53-F7763EE07A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9066" y="838986"/>
            <a:ext cx="6415512" cy="4811634"/>
          </a:xfrm>
          <a:prstGeom prst="rect">
            <a:avLst/>
          </a:prstGeom>
          <a:noFill/>
          <a:extLst>
            <a:ext uri="{909E8E84-426E-40DD-AFC4-6F175D3DCCD1}">
              <a14:hiddenFill xmlns:a14="http://schemas.microsoft.com/office/drawing/2010/main">
                <a:solidFill>
                  <a:srgbClr val="FFFFFF"/>
                </a:solidFill>
              </a14:hiddenFill>
            </a:ext>
          </a:extLst>
        </p:spPr>
      </p:pic>
      <p:sp>
        <p:nvSpPr>
          <p:cNvPr id="7" name="ZoneTexte 6">
            <a:extLst>
              <a:ext uri="{FF2B5EF4-FFF2-40B4-BE49-F238E27FC236}">
                <a16:creationId xmlns:a16="http://schemas.microsoft.com/office/drawing/2014/main" id="{1E55A6E4-9B39-4519-ADA2-A9B5A322CDF4}"/>
              </a:ext>
            </a:extLst>
          </p:cNvPr>
          <p:cNvSpPr txBox="1"/>
          <p:nvPr/>
        </p:nvSpPr>
        <p:spPr>
          <a:xfrm>
            <a:off x="5059066" y="5796977"/>
            <a:ext cx="6097508" cy="646331"/>
          </a:xfrm>
          <a:prstGeom prst="rect">
            <a:avLst/>
          </a:prstGeom>
          <a:noFill/>
        </p:spPr>
        <p:txBody>
          <a:bodyPr wrap="square">
            <a:spAutoFit/>
          </a:bodyPr>
          <a:lstStyle/>
          <a:p>
            <a:r>
              <a:rPr lang="fr-FR" dirty="0">
                <a:hlinkClick r:id="rId3"/>
              </a:rPr>
              <a:t>https://www.guide-vue.fr/la-sante-de-vos-yeux/les-defauts-visuels/l-hypermetropie</a:t>
            </a:r>
            <a:r>
              <a:rPr lang="fr-FR" dirty="0"/>
              <a:t> </a:t>
            </a:r>
          </a:p>
        </p:txBody>
      </p:sp>
    </p:spTree>
    <p:extLst>
      <p:ext uri="{BB962C8B-B14F-4D97-AF65-F5344CB8AC3E}">
        <p14:creationId xmlns:p14="http://schemas.microsoft.com/office/powerpoint/2010/main" val="3451984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E0A9C0A-0956-41E6-A8E4-0B31B2F8214E}"/>
              </a:ext>
            </a:extLst>
          </p:cNvPr>
          <p:cNvSpPr>
            <a:spLocks noGrp="1"/>
          </p:cNvSpPr>
          <p:nvPr>
            <p:ph type="title"/>
          </p:nvPr>
        </p:nvSpPr>
        <p:spPr>
          <a:xfrm>
            <a:off x="1028699" y="1967266"/>
            <a:ext cx="2713741" cy="2547257"/>
          </a:xfrm>
          <a:noFill/>
        </p:spPr>
        <p:txBody>
          <a:bodyPr vert="horz" lIns="91440" tIns="45720" rIns="91440" bIns="45720" rtlCol="0" anchor="ctr">
            <a:normAutofit/>
          </a:bodyPr>
          <a:lstStyle/>
          <a:p>
            <a:pPr algn="ctr"/>
            <a:r>
              <a:rPr lang="en-US" sz="3200" b="1" kern="1200" dirty="0">
                <a:solidFill>
                  <a:srgbClr val="FFFFFF"/>
                </a:solidFill>
                <a:latin typeface="+mn-lt"/>
                <a:ea typeface="+mj-ea"/>
                <a:cs typeface="+mj-cs"/>
              </a:rPr>
              <a:t>Les problèmes de </a:t>
            </a:r>
            <a:r>
              <a:rPr lang="en-US" sz="3200" b="1" kern="1200" dirty="0" err="1">
                <a:solidFill>
                  <a:srgbClr val="FFFFFF"/>
                </a:solidFill>
                <a:latin typeface="+mn-lt"/>
                <a:ea typeface="+mj-ea"/>
                <a:cs typeface="+mj-cs"/>
              </a:rPr>
              <a:t>vue</a:t>
            </a:r>
            <a:r>
              <a:rPr lang="en-US" sz="3200" b="1" kern="1200" dirty="0">
                <a:solidFill>
                  <a:srgbClr val="FFFFFF"/>
                </a:solidFill>
                <a:latin typeface="+mn-lt"/>
                <a:ea typeface="+mj-ea"/>
                <a:cs typeface="+mj-cs"/>
              </a:rPr>
              <a:t> : </a:t>
            </a:r>
            <a:r>
              <a:rPr lang="en-US" sz="3200" b="1" kern="1200" dirty="0" err="1">
                <a:solidFill>
                  <a:srgbClr val="FFFFFF"/>
                </a:solidFill>
                <a:latin typeface="+mn-lt"/>
                <a:ea typeface="+mj-ea"/>
                <a:cs typeface="+mj-cs"/>
              </a:rPr>
              <a:t>astigmatisme</a:t>
            </a:r>
            <a:endParaRPr lang="en-US" sz="3200" b="1" kern="1200" dirty="0">
              <a:solidFill>
                <a:srgbClr val="FFFFFF"/>
              </a:solidFill>
              <a:latin typeface="+mn-lt"/>
              <a:ea typeface="+mj-ea"/>
              <a:cs typeface="+mj-cs"/>
            </a:endParaRPr>
          </a:p>
        </p:txBody>
      </p:sp>
      <p:pic>
        <p:nvPicPr>
          <p:cNvPr id="2050" name="Picture 2">
            <a:extLst>
              <a:ext uri="{FF2B5EF4-FFF2-40B4-BE49-F238E27FC236}">
                <a16:creationId xmlns:a16="http://schemas.microsoft.com/office/drawing/2014/main" id="{E8BCCAB4-D716-462D-BA53-F7763EE07A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5059066" y="840325"/>
            <a:ext cx="6415512" cy="4808956"/>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a:extLst>
              <a:ext uri="{FF2B5EF4-FFF2-40B4-BE49-F238E27FC236}">
                <a16:creationId xmlns:a16="http://schemas.microsoft.com/office/drawing/2014/main" id="{DB942AA0-BACF-4988-823F-05806505977A}"/>
              </a:ext>
            </a:extLst>
          </p:cNvPr>
          <p:cNvSpPr txBox="1"/>
          <p:nvPr/>
        </p:nvSpPr>
        <p:spPr>
          <a:xfrm>
            <a:off x="5059066" y="5824230"/>
            <a:ext cx="6094428" cy="646331"/>
          </a:xfrm>
          <a:prstGeom prst="rect">
            <a:avLst/>
          </a:prstGeom>
          <a:noFill/>
        </p:spPr>
        <p:txBody>
          <a:bodyPr wrap="square">
            <a:spAutoFit/>
          </a:bodyPr>
          <a:lstStyle/>
          <a:p>
            <a:r>
              <a:rPr lang="fr-FR" dirty="0">
                <a:hlinkClick r:id="rId3"/>
              </a:rPr>
              <a:t>https://www.guide-vue.fr/la-sante-de-vos-yeux/les-defauts-visuels/l-astigmatisme</a:t>
            </a:r>
            <a:r>
              <a:rPr lang="fr-FR" dirty="0"/>
              <a:t> </a:t>
            </a:r>
          </a:p>
        </p:txBody>
      </p:sp>
    </p:spTree>
    <p:extLst>
      <p:ext uri="{BB962C8B-B14F-4D97-AF65-F5344CB8AC3E}">
        <p14:creationId xmlns:p14="http://schemas.microsoft.com/office/powerpoint/2010/main" val="12656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E0A9C0A-0956-41E6-A8E4-0B31B2F8214E}"/>
              </a:ext>
            </a:extLst>
          </p:cNvPr>
          <p:cNvSpPr>
            <a:spLocks noGrp="1"/>
          </p:cNvSpPr>
          <p:nvPr>
            <p:ph type="title"/>
          </p:nvPr>
        </p:nvSpPr>
        <p:spPr>
          <a:xfrm>
            <a:off x="1028699" y="1967266"/>
            <a:ext cx="2713741" cy="2547257"/>
          </a:xfrm>
          <a:noFill/>
        </p:spPr>
        <p:txBody>
          <a:bodyPr vert="horz" lIns="91440" tIns="45720" rIns="91440" bIns="45720" rtlCol="0" anchor="ctr">
            <a:normAutofit/>
          </a:bodyPr>
          <a:lstStyle/>
          <a:p>
            <a:pPr algn="ctr"/>
            <a:r>
              <a:rPr lang="en-US" sz="3200" b="1" kern="1200" dirty="0" err="1">
                <a:solidFill>
                  <a:srgbClr val="FFFFFF"/>
                </a:solidFill>
                <a:latin typeface="+mn-lt"/>
                <a:ea typeface="+mj-ea"/>
                <a:cs typeface="+mj-cs"/>
              </a:rPr>
              <a:t>Autres</a:t>
            </a:r>
            <a:r>
              <a:rPr lang="en-US" sz="3200" b="1" kern="1200" dirty="0">
                <a:solidFill>
                  <a:srgbClr val="FFFFFF"/>
                </a:solidFill>
                <a:latin typeface="+mn-lt"/>
                <a:ea typeface="+mj-ea"/>
                <a:cs typeface="+mj-cs"/>
              </a:rPr>
              <a:t> </a:t>
            </a:r>
            <a:r>
              <a:rPr lang="en-US" sz="3200" b="1" kern="1200" dirty="0" err="1">
                <a:solidFill>
                  <a:srgbClr val="FFFFFF"/>
                </a:solidFill>
                <a:latin typeface="+mn-lt"/>
                <a:ea typeface="+mj-ea"/>
                <a:cs typeface="+mj-cs"/>
              </a:rPr>
              <a:t>problèmes</a:t>
            </a:r>
            <a:r>
              <a:rPr lang="en-US" sz="3200" b="1" kern="1200" dirty="0">
                <a:solidFill>
                  <a:srgbClr val="FFFFFF"/>
                </a:solidFill>
                <a:latin typeface="+mn-lt"/>
                <a:ea typeface="+mj-ea"/>
                <a:cs typeface="+mj-cs"/>
              </a:rPr>
              <a:t> de l’oeil</a:t>
            </a:r>
          </a:p>
        </p:txBody>
      </p:sp>
      <p:sp>
        <p:nvSpPr>
          <p:cNvPr id="3" name="ZoneTexte 2">
            <a:extLst>
              <a:ext uri="{FF2B5EF4-FFF2-40B4-BE49-F238E27FC236}">
                <a16:creationId xmlns:a16="http://schemas.microsoft.com/office/drawing/2014/main" id="{B930C498-3DA0-49F6-917A-0462D33B7479}"/>
              </a:ext>
            </a:extLst>
          </p:cNvPr>
          <p:cNvSpPr txBox="1"/>
          <p:nvPr/>
        </p:nvSpPr>
        <p:spPr>
          <a:xfrm>
            <a:off x="5377344" y="1995177"/>
            <a:ext cx="5008227" cy="2554545"/>
          </a:xfrm>
          <a:prstGeom prst="rect">
            <a:avLst/>
          </a:prstGeom>
          <a:noFill/>
        </p:spPr>
        <p:txBody>
          <a:bodyPr wrap="square" rtlCol="0">
            <a:spAutoFit/>
          </a:bodyPr>
          <a:lstStyle/>
          <a:p>
            <a:pPr marL="285750" indent="-285750">
              <a:buFont typeface="Arial" panose="020B0604020202020204" pitchFamily="34" charset="0"/>
              <a:buChar char="•"/>
            </a:pPr>
            <a:r>
              <a:rPr lang="fr-FR" sz="3200" dirty="0"/>
              <a:t>Presbytie</a:t>
            </a:r>
          </a:p>
          <a:p>
            <a:pPr marL="285750" indent="-285750">
              <a:buFont typeface="Arial" panose="020B0604020202020204" pitchFamily="34" charset="0"/>
              <a:buChar char="•"/>
            </a:pPr>
            <a:r>
              <a:rPr lang="fr-FR" sz="3200" dirty="0"/>
              <a:t>Daltonisme</a:t>
            </a:r>
          </a:p>
          <a:p>
            <a:pPr marL="285750" indent="-285750">
              <a:buFont typeface="Arial" panose="020B0604020202020204" pitchFamily="34" charset="0"/>
              <a:buChar char="•"/>
            </a:pPr>
            <a:r>
              <a:rPr lang="fr-FR" sz="3200" dirty="0"/>
              <a:t>Cataracte</a:t>
            </a:r>
          </a:p>
          <a:p>
            <a:pPr marL="285750" indent="-285750">
              <a:buFont typeface="Arial" panose="020B0604020202020204" pitchFamily="34" charset="0"/>
              <a:buChar char="•"/>
            </a:pPr>
            <a:r>
              <a:rPr lang="fr-FR" sz="3200" dirty="0"/>
              <a:t>Strabisme</a:t>
            </a:r>
          </a:p>
          <a:p>
            <a:pPr marL="285750" indent="-285750">
              <a:buFont typeface="Arial" panose="020B0604020202020204" pitchFamily="34" charset="0"/>
              <a:buChar char="•"/>
            </a:pPr>
            <a:r>
              <a:rPr lang="fr-FR" sz="3200" dirty="0"/>
              <a:t>Etc.</a:t>
            </a:r>
          </a:p>
        </p:txBody>
      </p:sp>
    </p:spTree>
    <p:extLst>
      <p:ext uri="{BB962C8B-B14F-4D97-AF65-F5344CB8AC3E}">
        <p14:creationId xmlns:p14="http://schemas.microsoft.com/office/powerpoint/2010/main" val="546770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0"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5D1FDCAA-D295-40E2-BBC1-EEE5D2D28507}"/>
              </a:ext>
            </a:extLst>
          </p:cNvPr>
          <p:cNvSpPr>
            <a:spLocks noGrp="1"/>
          </p:cNvSpPr>
          <p:nvPr>
            <p:ph type="title"/>
          </p:nvPr>
        </p:nvSpPr>
        <p:spPr>
          <a:xfrm>
            <a:off x="966952" y="1204108"/>
            <a:ext cx="2669406" cy="1781175"/>
          </a:xfrm>
        </p:spPr>
        <p:txBody>
          <a:bodyPr>
            <a:normAutofit fontScale="90000"/>
          </a:bodyPr>
          <a:lstStyle/>
          <a:p>
            <a:r>
              <a:rPr lang="fr-FR" sz="3200" b="1" dirty="0">
                <a:solidFill>
                  <a:srgbClr val="FFFFFF"/>
                </a:solidFill>
                <a:latin typeface="+mn-lt"/>
              </a:rPr>
              <a:t>Le cerveau et la vue : illusions d’optique</a:t>
            </a:r>
          </a:p>
        </p:txBody>
      </p:sp>
      <p:sp>
        <p:nvSpPr>
          <p:cNvPr id="3078" name="Content Placeholder 3077">
            <a:extLst>
              <a:ext uri="{FF2B5EF4-FFF2-40B4-BE49-F238E27FC236}">
                <a16:creationId xmlns:a16="http://schemas.microsoft.com/office/drawing/2014/main" id="{F9CEF78B-E6F9-4EAE-A094-CCF9B5CE7AB5}"/>
              </a:ext>
            </a:extLst>
          </p:cNvPr>
          <p:cNvSpPr>
            <a:spLocks noGrp="1"/>
          </p:cNvSpPr>
          <p:nvPr>
            <p:ph idx="1"/>
          </p:nvPr>
        </p:nvSpPr>
        <p:spPr>
          <a:xfrm>
            <a:off x="966951" y="4057650"/>
            <a:ext cx="2669407" cy="1724813"/>
          </a:xfrm>
        </p:spPr>
        <p:txBody>
          <a:bodyPr>
            <a:normAutofit/>
          </a:bodyPr>
          <a:lstStyle/>
          <a:p>
            <a:pPr marL="0" indent="0">
              <a:buNone/>
            </a:pPr>
            <a:r>
              <a:rPr lang="en-US" sz="2000" dirty="0"/>
              <a:t>La grille </a:t>
            </a:r>
            <a:r>
              <a:rPr lang="en-US" sz="2000" dirty="0" err="1"/>
              <a:t>d’Hermann</a:t>
            </a:r>
            <a:endParaRPr lang="en-US" sz="2000" dirty="0"/>
          </a:p>
        </p:txBody>
      </p:sp>
      <p:pic>
        <p:nvPicPr>
          <p:cNvPr id="4100" name="Picture 4" descr="La grille d'Hermann, un casse-tête visuel.">
            <a:extLst>
              <a:ext uri="{FF2B5EF4-FFF2-40B4-BE49-F238E27FC236}">
                <a16:creationId xmlns:a16="http://schemas.microsoft.com/office/drawing/2014/main" id="{BA9C0621-FEE2-4F6A-906F-11CA4A3D68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4070" y="1343064"/>
            <a:ext cx="6096000" cy="3619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3429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80"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288521" y="381403"/>
            <a:ext cx="2200313" cy="3342508"/>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id="{5D1FDCAA-D295-40E2-BBC1-EEE5D2D28507}"/>
              </a:ext>
            </a:extLst>
          </p:cNvPr>
          <p:cNvSpPr>
            <a:spLocks noGrp="1"/>
          </p:cNvSpPr>
          <p:nvPr>
            <p:ph type="title"/>
          </p:nvPr>
        </p:nvSpPr>
        <p:spPr>
          <a:xfrm>
            <a:off x="966952" y="1204108"/>
            <a:ext cx="2669406" cy="1781175"/>
          </a:xfrm>
        </p:spPr>
        <p:txBody>
          <a:bodyPr>
            <a:normAutofit fontScale="90000"/>
          </a:bodyPr>
          <a:lstStyle/>
          <a:p>
            <a:r>
              <a:rPr lang="fr-FR" sz="3200" b="1" dirty="0">
                <a:solidFill>
                  <a:srgbClr val="FFFFFF"/>
                </a:solidFill>
                <a:latin typeface="+mn-lt"/>
              </a:rPr>
              <a:t>Le cerveau et la vue : illusions d’optique</a:t>
            </a:r>
          </a:p>
        </p:txBody>
      </p:sp>
      <p:pic>
        <p:nvPicPr>
          <p:cNvPr id="3" name="Picture 2">
            <a:extLst>
              <a:ext uri="{FF2B5EF4-FFF2-40B4-BE49-F238E27FC236}">
                <a16:creationId xmlns:a16="http://schemas.microsoft.com/office/drawing/2014/main" id="{C05691D1-94E5-4465-93C7-C05C5A823B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863" y="200064"/>
            <a:ext cx="5808442" cy="590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11730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Diapositive 1 - &amp;quot;La vue&amp;quot;&quot;/&gt;&lt;property id=&quot;20307&quot; value=&quot;256&quot;/&gt;&lt;/object&gt;&lt;object type=&quot;3&quot; unique_id=&quot;10004&quot;&gt;&lt;property id=&quot;20148&quot; value=&quot;5&quot;/&gt;&lt;property id=&quot;20300&quot; value=&quot;Diapositive 2 - &amp;quot;L’oeil&amp;quot;&quot;/&gt;&lt;property id=&quot;20307&quot; value=&quot;257&quot;/&gt;&lt;/object&gt;&lt;object type=&quot;3&quot; unique_id=&quot;10005&quot;&gt;&lt;property id=&quot;20148&quot; value=&quot;5&quot;/&gt;&lt;property id=&quot;20300&quot; value=&quot;Diapositive 3 - &amp;quot;Les problèmes de vue&amp;quot;&quot;/&gt;&lt;property id=&quot;20307&quot; value=&quot;259&quot;/&gt;&lt;/object&gt;&lt;object type=&quot;3&quot; unique_id=&quot;10006&quot;&gt;&lt;property id=&quot;20148&quot; value=&quot;5&quot;/&gt;&lt;property id=&quot;20300&quot; value=&quot;Diapositive 9 - &amp;quot;Le cerveau et la vue : illusions d’optique&amp;quot;&quot;/&gt;&lt;property id=&quot;20307&quot; value=&quot;260&quot;/&gt;&lt;/object&gt;&lt;object type=&quot;3&quot; unique_id=&quot;10007&quot;&gt;&lt;property id=&quot;20148&quot; value=&quot;5&quot;/&gt;&lt;property id=&quot;20300&quot; value=&quot;Diapositive 8 - &amp;quot;Le cerveau et la vue : illusions d’optique&amp;quot;&quot;/&gt;&lt;property id=&quot;20307&quot; value=&quot;261&quot;/&gt;&lt;/object&gt;&lt;object type=&quot;3&quot; unique_id=&quot;10008&quot;&gt;&lt;property id=&quot;20148&quot; value=&quot;5&quot;/&gt;&lt;property id=&quot;20300&quot; value=&quot;Diapositive 10 - &amp;quot;Glossaire&amp;quot;&quot;/&gt;&lt;property id=&quot;20307&quot; value=&quot;262&quot;/&gt;&lt;/object&gt;&lt;object type=&quot;3&quot; unique_id=&quot;10009&quot;&gt;&lt;property id=&quot;20148&quot; value=&quot;5&quot;/&gt;&lt;property id=&quot;20300&quot; value=&quot;Diapositive 12 - &amp;quot;Sources&amp;quot;&quot;/&gt;&lt;property id=&quot;20307&quot; value=&quot;265&quot;/&gt;&lt;/object&gt;&lt;object type=&quot;3&quot; unique_id=&quot;10127&quot;&gt;&lt;property id=&quot;20148&quot; value=&quot;5&quot;/&gt;&lt;property id=&quot;20300&quot; value=&quot;Diapositive 4 - &amp;quot;Les problèmes de vue : myopie&amp;quot;&quot;/&gt;&lt;property id=&quot;20307&quot; value=&quot;270&quot;/&gt;&lt;/object&gt;&lt;object type=&quot;3&quot; unique_id=&quot;10128&quot;&gt;&lt;property id=&quot;20148&quot; value=&quot;5&quot;/&gt;&lt;property id=&quot;20300&quot; value=&quot;Diapositive 5 - &amp;quot;Les problèmes de vue : hypermétropie&amp;quot;&quot;/&gt;&lt;property id=&quot;20307&quot; value=&quot;272&quot;/&gt;&lt;/object&gt;&lt;object type=&quot;3&quot; unique_id=&quot;10129&quot;&gt;&lt;property id=&quot;20148&quot; value=&quot;5&quot;/&gt;&lt;property id=&quot;20300&quot; value=&quot;Diapositive 6 - &amp;quot;Les problèmes de vue : astigmatisme&amp;quot;&quot;/&gt;&lt;property id=&quot;20307&quot; value=&quot;273&quot;/&gt;&lt;/object&gt;&lt;object type=&quot;3&quot; unique_id=&quot;10130&quot;&gt;&lt;property id=&quot;20148&quot; value=&quot;5&quot;/&gt;&lt;property id=&quot;20300&quot; value=&quot;Diapositive 11 - &amp;quot;Texte à traduire&amp;quot;&quot;/&gt;&lt;property id=&quot;20307&quot; value=&quot;268&quot;/&gt;&lt;/object&gt;&lt;object type=&quot;3&quot; unique_id=&quot;10197&quot;&gt;&lt;property id=&quot;20148&quot; value=&quot;5&quot;/&gt;&lt;property id=&quot;20300&quot; value=&quot;Diapositive 7 - &amp;quot;Autres problèmes de l’oeil&amp;quot;&quot;/&gt;&lt;property id=&quot;20307&quot; value=&quot;275&quot;/&gt;&lt;/object&gt;&lt;/object&gt;&lt;object type=&quot;8&quot; unique_id=&quot;10018&quot;&gt;&lt;/object&gt;&lt;/object&gt;&lt;/database&gt;"/>
  <p:tag name="SECTOMILLISECCONVERTED"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TotalTime>
  <Words>623</Words>
  <Application>Microsoft Office PowerPoint</Application>
  <PresentationFormat>Grand écran</PresentationFormat>
  <Paragraphs>78</Paragraphs>
  <Slides>12</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12</vt:i4>
      </vt:variant>
    </vt:vector>
  </HeadingPairs>
  <TitlesOfParts>
    <vt:vector size="19" baseType="lpstr">
      <vt:lpstr>Arial</vt:lpstr>
      <vt:lpstr>Calibri</vt:lpstr>
      <vt:lpstr>Calibri Light</vt:lpstr>
      <vt:lpstr>Source Sans Pro</vt:lpstr>
      <vt:lpstr>Symbol</vt:lpstr>
      <vt:lpstr>Times New Roman</vt:lpstr>
      <vt:lpstr>Thème Office</vt:lpstr>
      <vt:lpstr>La vue</vt:lpstr>
      <vt:lpstr>L’oeil</vt:lpstr>
      <vt:lpstr>Les problèmes de vue</vt:lpstr>
      <vt:lpstr>Les problèmes de vue : myopie</vt:lpstr>
      <vt:lpstr>Les problèmes de vue : hypermétropie</vt:lpstr>
      <vt:lpstr>Les problèmes de vue : astigmatisme</vt:lpstr>
      <vt:lpstr>Autres problèmes de l’oeil</vt:lpstr>
      <vt:lpstr>Le cerveau et la vue : illusions d’optique</vt:lpstr>
      <vt:lpstr>Le cerveau et la vue : illusions d’optique</vt:lpstr>
      <vt:lpstr>Glossaire</vt:lpstr>
      <vt:lpstr>Texte à traduire</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vue</dc:title>
  <dc:creator>Pierre Laporte</dc:creator>
  <cp:lastModifiedBy>Thibaut STANZIONI</cp:lastModifiedBy>
  <cp:revision>9</cp:revision>
  <dcterms:created xsi:type="dcterms:W3CDTF">2021-10-02T15:13:36Z</dcterms:created>
  <dcterms:modified xsi:type="dcterms:W3CDTF">2021-10-03T20:22:05Z</dcterms:modified>
</cp:coreProperties>
</file>