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21" r:id="rId3"/>
    <p:sldId id="303" r:id="rId4"/>
    <p:sldId id="302" r:id="rId5"/>
    <p:sldId id="297" r:id="rId6"/>
    <p:sldId id="310" r:id="rId7"/>
    <p:sldId id="314" r:id="rId8"/>
    <p:sldId id="299" r:id="rId9"/>
    <p:sldId id="292" r:id="rId10"/>
    <p:sldId id="312" r:id="rId11"/>
    <p:sldId id="309" r:id="rId12"/>
    <p:sldId id="258" r:id="rId13"/>
    <p:sldId id="308" r:id="rId14"/>
    <p:sldId id="317" r:id="rId15"/>
    <p:sldId id="270" r:id="rId16"/>
    <p:sldId id="318" r:id="rId17"/>
    <p:sldId id="319" r:id="rId18"/>
    <p:sldId id="320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7C80A3B-7B29-DF5E-C0FD-A200009B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008112"/>
          </a:xfrm>
        </p:spPr>
        <p:txBody>
          <a:bodyPr>
            <a:normAutofit/>
          </a:bodyPr>
          <a:lstStyle/>
          <a:p>
            <a:r>
              <a:rPr lang="fr-FR" sz="2400" b="1" i="1" dirty="0">
                <a:solidFill>
                  <a:srgbClr val="00B05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Dipl</a:t>
            </a:r>
            <a:r>
              <a:rPr lang="fr-FR" sz="2400" b="1" i="1" dirty="0">
                <a:solidFill>
                  <a:srgbClr val="00B05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ôme d’Etudes Celtiques 2025-2026</a:t>
            </a:r>
            <a:br>
              <a:rPr lang="fr-FR" sz="2400" b="1" i="1" dirty="0">
                <a:solidFill>
                  <a:srgbClr val="00B05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b="1" i="1" dirty="0">
                <a:solidFill>
                  <a:srgbClr val="00B05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Semestre 1</a:t>
            </a:r>
            <a:endParaRPr lang="fr-FR" sz="2400" b="1" i="1" dirty="0">
              <a:solidFill>
                <a:srgbClr val="00B05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92873DB-479D-FCFC-217A-B38901AA1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endParaRPr lang="fr-FR" sz="2800" b="1" dirty="0">
              <a:solidFill>
                <a:schemeClr val="accent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L’art celtique ancien </a:t>
            </a: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V. </a:t>
            </a:r>
            <a:r>
              <a:rPr lang="fr-FR" sz="2800" b="1" dirty="0" err="1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Defente</a:t>
            </a:r>
            <a:endParaRPr lang="fr-FR" sz="2800" b="1" dirty="0">
              <a:solidFill>
                <a:schemeClr val="accent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67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21C14-660C-3C99-97D9-4E68DA88D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1874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– Berru, Marne, France ; tombe à char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casque en bronze « de type Berru » / « 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art gaulois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 ».</a:t>
            </a:r>
          </a:p>
        </p:txBody>
      </p:sp>
      <p:pic>
        <p:nvPicPr>
          <p:cNvPr id="13" name="Espace réservé du contenu 12" descr="Une image contenant Photographie de nature morte, nature morte, bouteille&#10;&#10;Description générée automatiquement">
            <a:extLst>
              <a:ext uri="{FF2B5EF4-FFF2-40B4-BE49-F238E27FC236}">
                <a16:creationId xmlns:a16="http://schemas.microsoft.com/office/drawing/2014/main" id="{09CCF7DB-EE3C-4F65-46B3-F2B5ED7818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672" y="1600200"/>
            <a:ext cx="3003655" cy="4525963"/>
          </a:xfr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67A263A1-3C7C-AFCD-EB1A-00D2B981B3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413966"/>
            <a:ext cx="2186552" cy="2449215"/>
          </a:xfrm>
        </p:spPr>
      </p:pic>
      <p:pic>
        <p:nvPicPr>
          <p:cNvPr id="6" name="Espace réservé du contenu 5" descr="Berru - 1874 - in E. de Barthélémy 1874, pl.V.jpg">
            <a:extLst>
              <a:ext uri="{FF2B5EF4-FFF2-40B4-BE49-F238E27FC236}">
                <a16:creationId xmlns:a16="http://schemas.microsoft.com/office/drawing/2014/main" id="{3280DF59-D1CC-C88B-52B6-61D5529811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955" r="-21955"/>
          <a:stretch>
            <a:fillRect/>
          </a:stretch>
        </p:blipFill>
        <p:spPr>
          <a:xfrm>
            <a:off x="92462" y="3543867"/>
            <a:ext cx="2419159" cy="2711094"/>
          </a:xfrm>
          <a:prstGeom prst="rect">
            <a:avLst/>
          </a:prstGeom>
        </p:spPr>
      </p:pic>
      <p:pic>
        <p:nvPicPr>
          <p:cNvPr id="14" name="Espace réservé du contenu 6" descr="Berru - 1874 - in A. Bertrand 1875 et 1876, pl.IX.jpg">
            <a:extLst>
              <a:ext uri="{FF2B5EF4-FFF2-40B4-BE49-F238E27FC236}">
                <a16:creationId xmlns:a16="http://schemas.microsoft.com/office/drawing/2014/main" id="{D5891E0A-E333-1E3A-91C9-88DD07EC51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612" r="-92612"/>
          <a:stretch>
            <a:fillRect/>
          </a:stretch>
        </p:blipFill>
        <p:spPr>
          <a:xfrm>
            <a:off x="589332" y="3536685"/>
            <a:ext cx="4708471" cy="258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8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1879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- Klein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Aspergle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Bade-Wurtemberg,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inhumation sous tumulus / « 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Kelten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 ».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72816"/>
            <a:ext cx="3557623" cy="4525963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780928"/>
            <a:ext cx="3178696" cy="2523425"/>
          </a:xfrm>
        </p:spPr>
      </p:pic>
    </p:spTree>
    <p:extLst>
      <p:ext uri="{BB962C8B-B14F-4D97-AF65-F5344CB8AC3E}">
        <p14:creationId xmlns:p14="http://schemas.microsoft.com/office/powerpoint/2010/main" val="466327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1886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-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Aylesford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Kent, Grande-Bretagne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seau, bronze / « 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Late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Celtic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 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».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50" y="2810669"/>
            <a:ext cx="2171700" cy="2105025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892" y="1600200"/>
            <a:ext cx="3629215" cy="4525963"/>
          </a:xfrm>
        </p:spPr>
      </p:pic>
    </p:spTree>
    <p:extLst>
      <p:ext uri="{BB962C8B-B14F-4D97-AF65-F5344CB8AC3E}">
        <p14:creationId xmlns:p14="http://schemas.microsoft.com/office/powerpoint/2010/main" val="4224175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1902 - </a:t>
            </a:r>
            <a:r>
              <a:rPr lang="fr-FR" sz="20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Pfalzfeld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Rhein-Hundsrück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Kreis, Rhénanie-Palatinat, Allemagne ; (</a:t>
            </a:r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1608/1609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 / publication de 1902 : « 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pré-romain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 ».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17083"/>
            <a:ext cx="4038600" cy="3892196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297" y="1600200"/>
            <a:ext cx="3180406" cy="4525963"/>
          </a:xfrm>
        </p:spPr>
      </p:pic>
    </p:spTree>
    <p:extLst>
      <p:ext uri="{BB962C8B-B14F-4D97-AF65-F5344CB8AC3E}">
        <p14:creationId xmlns:p14="http://schemas.microsoft.com/office/powerpoint/2010/main" val="3048065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81D961-3B93-F471-2D5D-26D6B887F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Entre 1900 et 1945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: des publications en Grande-Bretagne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arts insulaires (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J.Romilly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-Allen) / arts continentaux (P.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Jacobsthal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5A8FA4-6FA0-D3B3-711B-309A737FA4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1904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FEFFDD-E405-EE6C-37AA-5032B48AFE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1944 (1969)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CE78C399-7C76-20EB-6F8F-2039CBFD2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500" y="2348880"/>
            <a:ext cx="2808000" cy="3439797"/>
          </a:xfrm>
          <a:prstGeom prst="rect">
            <a:avLst/>
          </a:prstGeo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E00841C3-8EDA-3D07-68B2-859677FCB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" b="-33"/>
          <a:stretch>
            <a:fillRect/>
          </a:stretch>
        </p:blipFill>
        <p:spPr>
          <a:xfrm>
            <a:off x="1763688" y="2378786"/>
            <a:ext cx="1632423" cy="251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74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Lengyel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L’art gaulois dans les médailles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1954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2434431"/>
            <a:ext cx="2857500" cy="2857500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204864"/>
            <a:ext cx="2670751" cy="3777283"/>
          </a:xfrm>
        </p:spPr>
      </p:pic>
    </p:spTree>
    <p:extLst>
      <p:ext uri="{BB962C8B-B14F-4D97-AF65-F5344CB8AC3E}">
        <p14:creationId xmlns:p14="http://schemas.microsoft.com/office/powerpoint/2010/main" val="163132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6AA66-AED8-E82E-6D45-0A9868A7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années 1970-1990: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JVS.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Megaw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1970 / P.-M. Duval, 1977 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R. &amp; V.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Megaw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1989 / J. &amp; J. Laing, 1992  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981499CB-7736-7178-4C8D-83F58BF57C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16849"/>
            <a:ext cx="1717577" cy="2156957"/>
          </a:xfr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80D5A228-6040-5DE2-4E2F-CE9CA29B61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573016"/>
            <a:ext cx="1926232" cy="2553147"/>
          </a:xfrm>
          <a:prstGeom prst="rect">
            <a:avLst/>
          </a:prstGeom>
        </p:spPr>
      </p:pic>
      <p:pic>
        <p:nvPicPr>
          <p:cNvPr id="7" name="Espace réservé du contenu 8">
            <a:extLst>
              <a:ext uri="{FF2B5EF4-FFF2-40B4-BE49-F238E27FC236}">
                <a16:creationId xmlns:a16="http://schemas.microsoft.com/office/drawing/2014/main" id="{0556FA59-DC50-8A55-CFE5-5E2726A6A0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540" y="2191655"/>
            <a:ext cx="2023025" cy="2762721"/>
          </a:xfrm>
        </p:spPr>
      </p:pic>
      <p:pic>
        <p:nvPicPr>
          <p:cNvPr id="8" name="Espace réservé du contenu 8">
            <a:extLst>
              <a:ext uri="{FF2B5EF4-FFF2-40B4-BE49-F238E27FC236}">
                <a16:creationId xmlns:a16="http://schemas.microsoft.com/office/drawing/2014/main" id="{C77F50BE-6492-E3CE-F4C7-B07404A631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129" y="3573016"/>
            <a:ext cx="1812279" cy="25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7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ADA0FC-738E-6513-49AF-679177AD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années 2000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Jope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E.M., 2000 ; C.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Eluère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2004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R. &amp; V.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Megaw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2005 ; D.W. Harding, 2007.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4" name="Espace réservé du contenu 3" descr="Une image contenant texte, art, Police, conception&#10;&#10;Description générée automatiquement">
            <a:extLst>
              <a:ext uri="{FF2B5EF4-FFF2-40B4-BE49-F238E27FC236}">
                <a16:creationId xmlns:a16="http://schemas.microsoft.com/office/drawing/2014/main" id="{B5D90E4F-677C-F4FE-D1BB-35DA634B12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42" y="1509924"/>
            <a:ext cx="2287080" cy="3076948"/>
          </a:xfr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F25B6B5E-4812-6537-1B75-CEED2A6406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944" y="3048398"/>
            <a:ext cx="2104681" cy="2630852"/>
          </a:xfrm>
        </p:spPr>
      </p:pic>
      <p:pic>
        <p:nvPicPr>
          <p:cNvPr id="7" name="Espace réservé du contenu 8">
            <a:extLst>
              <a:ext uri="{FF2B5EF4-FFF2-40B4-BE49-F238E27FC236}">
                <a16:creationId xmlns:a16="http://schemas.microsoft.com/office/drawing/2014/main" id="{4F1CE335-3E45-1749-3FA1-DBA4D7C13E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405" y="3639326"/>
            <a:ext cx="1675017" cy="2486837"/>
          </a:xfrm>
          <a:prstGeom prst="rect">
            <a:avLst/>
          </a:prstGeom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1FF94DD6-BEBE-7B4B-565A-9DF8812F4D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202" y="2420888"/>
            <a:ext cx="1849378" cy="26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5710B5-0E35-5184-24F8-592F1009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expositions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Frankfurt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am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Main, 2002 ; Berne 2009, 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L’art des Celtes 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Stuttgart 2021-2013, 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Die </a:t>
            </a:r>
            <a:r>
              <a:rPr lang="fr-FR" sz="18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Welt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der </a:t>
            </a:r>
            <a:r>
              <a:rPr lang="fr-FR" sz="18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Kelten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; Londres 2015-2016, </a:t>
            </a:r>
            <a:r>
              <a:rPr lang="fr-FR" sz="18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Celts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Art and Identity.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1BB216-2C1B-24A6-5FBE-F13F4A2AE4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31B491C1-C14F-8203-3AE2-7FD66DCF7B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864" y="3249919"/>
            <a:ext cx="1752738" cy="2166579"/>
          </a:xfr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22015A57-85ED-574D-1707-7BDF58DEE0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795" y="3913838"/>
            <a:ext cx="1539366" cy="2212325"/>
          </a:xfrm>
          <a:prstGeom prst="rect">
            <a:avLst/>
          </a:prstGeom>
        </p:spPr>
      </p:pic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FB7DBEAE-F9BE-9ABA-F053-65C44966A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571" y="1600200"/>
            <a:ext cx="2580229" cy="2348009"/>
          </a:xfrm>
          <a:prstGeom prst="rect">
            <a:avLst/>
          </a:prstGeom>
        </p:spPr>
      </p:pic>
      <p:pic>
        <p:nvPicPr>
          <p:cNvPr id="3" name="Espace réservé du contenu 8">
            <a:extLst>
              <a:ext uri="{FF2B5EF4-FFF2-40B4-BE49-F238E27FC236}">
                <a16:creationId xmlns:a16="http://schemas.microsoft.com/office/drawing/2014/main" id="{CFD4B707-B799-1615-6DB9-22049BF6C5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66" y="1606838"/>
            <a:ext cx="2056387" cy="30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4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27C0F-C5B6-E74B-DB9D-B96CDA5F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fr-FR" sz="31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L’art celtique ancien</a:t>
            </a:r>
            <a:br>
              <a:rPr lang="fr-FR" sz="31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31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(Ve-Ier siècles av. J.-C.). </a:t>
            </a:r>
            <a:br>
              <a:rPr lang="fr-FR" sz="44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9DF973-5EC5-B288-31E6-57F7F8A67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2952329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Histoire de la recherche :</a:t>
            </a:r>
          </a:p>
          <a:p>
            <a:pPr marL="0" indent="0" algn="ctr">
              <a:buNone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des Etrusques aux Celtes</a:t>
            </a:r>
          </a:p>
        </p:txBody>
      </p:sp>
    </p:spTree>
    <p:extLst>
      <p:ext uri="{BB962C8B-B14F-4D97-AF65-F5344CB8AC3E}">
        <p14:creationId xmlns:p14="http://schemas.microsoft.com/office/powerpoint/2010/main" val="123004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1856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- J.O. Westwood, « Celtic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Ornament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 », in Owen Jones, 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The 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Grammar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of 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Ornament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1856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Livre de Kells, Trinity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College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Dublin, v. 700-800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Muiredach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Monasterboice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Co. Louth, Irlande  ; v. 920.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« 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Celtic Art 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»</a:t>
            </a:r>
          </a:p>
        </p:txBody>
      </p:sp>
      <p:pic>
        <p:nvPicPr>
          <p:cNvPr id="7" name="Espace réservé du contenu 6" descr="Book of Kells, Christ en majesté - 220px-KellsFol032vChristEnthroned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03" r="-8203"/>
          <a:stretch>
            <a:fillRect/>
          </a:stretch>
        </p:blipFill>
        <p:spPr>
          <a:xfrm>
            <a:off x="2123728" y="3573016"/>
            <a:ext cx="1413590" cy="1584176"/>
          </a:xfrm>
        </p:spPr>
      </p:pic>
      <p:pic>
        <p:nvPicPr>
          <p:cNvPr id="9" name="Espace réservé du contenu 8" descr="Muiredach,Monasterboice, Co. Louth - Croix, v. 990_NEW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526" r="-36526"/>
          <a:stretch>
            <a:fillRect/>
          </a:stretch>
        </p:blipFill>
        <p:spPr>
          <a:xfrm>
            <a:off x="4572000" y="2492896"/>
            <a:ext cx="3533973" cy="3960440"/>
          </a:xfrm>
        </p:spPr>
      </p:pic>
    </p:spTree>
    <p:extLst>
      <p:ext uri="{BB962C8B-B14F-4D97-AF65-F5344CB8AC3E}">
        <p14:creationId xmlns:p14="http://schemas.microsoft.com/office/powerpoint/2010/main" val="373881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1849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-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Nonnweiler-Schwarzenbach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St. Wendel,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Sarre, Allemagne; éléments en tôle d’or / « étrusque ».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12776"/>
            <a:ext cx="3394720" cy="2190392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717032"/>
            <a:ext cx="2845308" cy="2895600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442298"/>
            <a:ext cx="3995033" cy="265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1857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–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Battersea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Tamise, Grande-Bretagne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bouclier ; bronze, verre rouge / « 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Kelts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 ».</a:t>
            </a:r>
          </a:p>
        </p:txBody>
      </p:sp>
      <p:pic>
        <p:nvPicPr>
          <p:cNvPr id="7" name="Espace réservé du contenu 6" descr="1857 - Battersea Schield - tumblr_inline_nq3j21n0MZ1sfjjkp_128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828" r="-1078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391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conférence donnée à Dublin, Académie royale, le 9 février 1857: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J.M. Kemble, 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Horae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ferales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1863 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(publication posthume par A.W.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Franks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R.G. Latham)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« 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Keltic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Art 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»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916832"/>
            <a:ext cx="2808312" cy="4163293"/>
          </a:xfrm>
        </p:spPr>
      </p:pic>
    </p:spTree>
    <p:extLst>
      <p:ext uri="{BB962C8B-B14F-4D97-AF65-F5344CB8AC3E}">
        <p14:creationId xmlns:p14="http://schemas.microsoft.com/office/powerpoint/2010/main" val="196727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0FBB78-ADB4-7643-B612-60A07255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986252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1841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- Amfreville-sous-les-Monts, Eure, France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casque ; bronze, fer, or, verre rouge 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publications de 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1860 / 1862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« 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invasions barbares en Gaule (IIIe siècle 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J.-C.) » ;</a:t>
            </a:r>
            <a:b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« haut Moyen-Age ?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F40892EF-1A50-A9F7-09C4-22B214B8E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708920"/>
            <a:ext cx="4107532" cy="315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9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282154"/>
          </a:xfrm>
        </p:spPr>
        <p:txBody>
          <a:bodyPr>
            <a:normAutofit/>
          </a:bodyPr>
          <a:lstStyle/>
          <a:p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1869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Waldalgesheim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Mainz-Bingen, Rhénanie-Palatinat,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tombe à char / bijoux, or ; cruche à bec tubulaire, bronze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« 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pré-romain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 »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84784"/>
            <a:ext cx="3099304" cy="3615463"/>
          </a:xfrm>
          <a:prstGeom prst="rect">
            <a:avLst/>
          </a:prstGeom>
        </p:spPr>
      </p:pic>
      <p:pic>
        <p:nvPicPr>
          <p:cNvPr id="8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660" b="-24660"/>
          <a:stretch>
            <a:fillRect/>
          </a:stretch>
        </p:blipFill>
        <p:spPr>
          <a:xfrm>
            <a:off x="5724128" y="908720"/>
            <a:ext cx="3096344" cy="3469999"/>
          </a:xfrm>
        </p:spPr>
      </p:pic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262200"/>
            <a:ext cx="2592288" cy="325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2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1874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- Rodenbach, Kr. Kaiserslautern, Palatinat,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v.450-400 av. J.-C. / « 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étrusque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 ».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85" b="-16685"/>
          <a:stretch>
            <a:fillRect/>
          </a:stretch>
        </p:blipFill>
        <p:spPr>
          <a:xfrm>
            <a:off x="628650" y="1831324"/>
            <a:ext cx="3886200" cy="4339939"/>
          </a:xfrm>
        </p:spPr>
      </p:pic>
      <p:pic>
        <p:nvPicPr>
          <p:cNvPr id="5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7" b="-16667"/>
          <a:stretch>
            <a:fillRect/>
          </a:stretch>
        </p:blipFill>
        <p:spPr>
          <a:xfrm>
            <a:off x="5181947" y="2178728"/>
            <a:ext cx="2780607" cy="3645131"/>
          </a:xfrm>
        </p:spPr>
      </p:pic>
    </p:spTree>
    <p:extLst>
      <p:ext uri="{BB962C8B-B14F-4D97-AF65-F5344CB8AC3E}">
        <p14:creationId xmlns:p14="http://schemas.microsoft.com/office/powerpoint/2010/main" val="33307270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529</Words>
  <Application>Microsoft Macintosh PowerPoint</Application>
  <PresentationFormat>Affichage à l'écran (4:3)</PresentationFormat>
  <Paragraphs>28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Futura Medium</vt:lpstr>
      <vt:lpstr>Futura Medium</vt:lpstr>
      <vt:lpstr>Thème Office</vt:lpstr>
      <vt:lpstr>Diplôme d’Etudes Celtiques 2025-2026 Semestre 1</vt:lpstr>
      <vt:lpstr>L’art celtique ancien (Ve-Ier siècles av. J.-C.).  </vt:lpstr>
      <vt:lpstr>1856 - J.O. Westwood, « Celtic Ornament », in Owen Jones, The Grammar of Ornament, 1856 : 1. Livre de Kells, Trinity College Dublin, v. 700-800 ; 2. Muiredach, Monasterboice, Co. Louth, Irlande  ; v. 920. « Celtic Art »</vt:lpstr>
      <vt:lpstr>1849 - Nonnweiler-Schwarzenbach, Kr. St. Wendel, Sarre, Allemagne; éléments en tôle d’or / « étrusque ».</vt:lpstr>
      <vt:lpstr>1857 – Battersea, Tamise, Grande-Bretagne ; bouclier ; bronze, verre rouge / « Kelts ».</vt:lpstr>
      <vt:lpstr>conférence donnée à Dublin, Académie royale, le 9 février 1857: J.M. Kemble, Horae ferales, 1863  (publication posthume par A.W. Franks et R.G. Latham) « Keltic Art » </vt:lpstr>
      <vt:lpstr>1841 - Amfreville-sous-les-Monts, Eure, France ; casque ; bronze, fer, or, verre rouge  publications de 1860 / 1862 : « invasions barbares en Gaule (IIIe siècle ap. J.-C.) » ; « haut Moyen-Age ?  </vt:lpstr>
      <vt:lpstr>1869–Waldalgesheim, Kr. Mainz-Bingen, Rhénanie-Palatinat, Allemagne ;  tombe à char / bijoux, or ; cruche à bec tubulaire, bronze ; « pré-romain »</vt:lpstr>
      <vt:lpstr>1874 - Rodenbach, Kr. Kaiserslautern, Palatinat, Allemagne ; v.450-400 av. J.-C. / « étrusque ».</vt:lpstr>
      <vt:lpstr>1874 – Berru, Marne, France ; tombe à char ; casque en bronze « de type Berru » / « art gaulois ».</vt:lpstr>
      <vt:lpstr>1879 - Klein Aspergle, Bade-Wurtemberg, Allemagne ; inhumation sous tumulus / « Kelten ».</vt:lpstr>
      <vt:lpstr>1886 - Aylesford, Kent, Grande-Bretagne ; seau, bronze / « Late Celtic ».</vt:lpstr>
      <vt:lpstr>1902 - Pfalzfeld, Rhein-Hundsrück Kreis, Rhénanie-Palatinat, Allemagne ; (1608/1609) / publication de 1902 : « pré-romain ».</vt:lpstr>
      <vt:lpstr>Entre 1900 et 1945 : des publications en Grande-Bretagne : arts insulaires (J.Romilly-Allen) / arts continentaux (P. Jacobsthal)</vt:lpstr>
      <vt:lpstr>L. Lengyel, L’art gaulois dans les médailles, 1954</vt:lpstr>
      <vt:lpstr>Les années 1970-1990:  JVS. Megaw, 1970 / P.-M. Duval, 1977   R. &amp; V. Megaw, 1989 / J. &amp; J. Laing, 1992   </vt:lpstr>
      <vt:lpstr>Les années 2000 : Jope E.M., 2000 ; C. Eluère, 2004 ; R. &amp; V. Megaw, 2005 ; D.W. Harding, 2007. </vt:lpstr>
      <vt:lpstr>Les expositions : Frankfurt am Main, 2002 ; Berne 2009, L’art des Celtes ; Stuttgart 2021-2013, Die Welt der Kelten ; Londres 2015-2016, Celts. Art and Identity.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 des mondes celtes au temps d’Hérodote (v. 485-v. 425 av. J.-C.)</dc:title>
  <cp:lastModifiedBy>Virginie Defente</cp:lastModifiedBy>
  <cp:revision>87</cp:revision>
  <dcterms:modified xsi:type="dcterms:W3CDTF">2025-10-20T19:11:05Z</dcterms:modified>
</cp:coreProperties>
</file>