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09" r:id="rId3"/>
    <p:sldId id="403" r:id="rId4"/>
    <p:sldId id="326" r:id="rId5"/>
    <p:sldId id="353" r:id="rId6"/>
    <p:sldId id="338" r:id="rId7"/>
    <p:sldId id="323" r:id="rId8"/>
    <p:sldId id="415" r:id="rId9"/>
    <p:sldId id="385" r:id="rId10"/>
    <p:sldId id="355" r:id="rId11"/>
    <p:sldId id="384" r:id="rId12"/>
    <p:sldId id="290" r:id="rId13"/>
    <p:sldId id="410" r:id="rId14"/>
    <p:sldId id="372" r:id="rId15"/>
    <p:sldId id="412" r:id="rId16"/>
    <p:sldId id="394" r:id="rId17"/>
    <p:sldId id="395" r:id="rId18"/>
    <p:sldId id="374" r:id="rId19"/>
    <p:sldId id="294" r:id="rId20"/>
    <p:sldId id="291" r:id="rId21"/>
    <p:sldId id="296" r:id="rId22"/>
    <p:sldId id="380" r:id="rId23"/>
    <p:sldId id="292" r:id="rId24"/>
    <p:sldId id="280" r:id="rId25"/>
    <p:sldId id="266" r:id="rId26"/>
    <p:sldId id="278" r:id="rId27"/>
    <p:sldId id="381" r:id="rId28"/>
    <p:sldId id="416" r:id="rId29"/>
    <p:sldId id="391" r:id="rId30"/>
    <p:sldId id="262" r:id="rId31"/>
    <p:sldId id="413" r:id="rId32"/>
    <p:sldId id="297" r:id="rId33"/>
    <p:sldId id="389" r:id="rId34"/>
    <p:sldId id="282" r:id="rId35"/>
    <p:sldId id="390" r:id="rId36"/>
    <p:sldId id="367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490"/>
  </p:normalViewPr>
  <p:slideViewPr>
    <p:cSldViewPr>
      <p:cViewPr varScale="1">
        <p:scale>
          <a:sx n="121" d="100"/>
          <a:sy n="121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9:42:29.3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31:45.1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36 24575,'-6'-17'0,"5"10"0,-5-5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9:51:05.8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1 155 24575,'9'-10'0,"1"0"0,0 0 0,0 0 0,0 0 0,0 0 0,0 0 0,0 0 0,1-7 0,7-3 0,-5 1 0,0 2 0,-9 16 0,-4 9 0,0 4 0,0 5 0,0-7 0,0 7 0,0-5 0,0 5 0,0-7 0,0 7 0,0-5 0,0 5 0,0-7 0,-7 17 0,5-13 0,-5 14 0,7-11 0,0-5 0,-5 5 0,4-7 0,-3 7 0,4-5 0,0 5 0,0-7 0,0 7 0,0-10 0,0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9:51:07.0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9:51:13.1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9:51:32.9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14 24575,'17'-6'0,"-5"4"0,5-4 0,-7 6 0,0 0 0,7 0 0,-6 0 0,7 0 0,-8 0 0,7 0 0,-6 0 0,7 5 0,-8 0 0,1 13 0,-5 1 0,-1-1 0,-5 0 0,0-8 0,0 7 0,0-6 0,0 7 0,0-8 0,-4-1 0,3 1 0,-9 8 0,4-7 0,-13 8 0,7-9 0,-12 9 0,12-8 0,-5 6 0,7-7 0,-1 0 0,1 0 0,0 0 0,0 0 0,0 0 0,5 0 0,-4 0 0,3 0 0,-4 0 0,5 0 0,-6 7 0,14-10 0,-3 5 0,10-12 0,0 0 0,7 0 0,2-6 0,0 4 0,5-3 0,-12 5 0,5 0 0,-7 0 0,7 0 0,-5 0 0,5 0 0,-7 0 0,-4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00:19.8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03:05.5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0 196 24575,'71'-54'0,"1"0"0,-15 10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03:13.7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60 0 24575,'0'10'0,"0"0"0,-6 7 0,5-5 0,-5 5 0,6-7 0,-4 0 0,3 7 0,-4-5 0,-1 12 0,5-5 0,-11 8 0,6-8 0,-1 5 0,3-12 0,4 5 0,0-7 0,0 7 0,0-5 0,0 5 0,0-7 0,0 7 0,0-5 0,0 12 0,0-5 0,0 0 0,0-2 0,0-11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03:14.6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03:17.9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60 24575,'-6'-10'0,"6"0"0,6 0 0,3 0 0,1 5 0,0-4 0,7 8 0,-5-4 0,5 5 0,-7 0 0,7 0 0,-5 0 0,5 0 0,-7 0 0,7 0 0,-5 0 0,5 0 0,-7 0 0,7 0 0,-5 5 0,1 0 0,-4 5 0,-8 0 0,3 0 0,-4 7 0,0-5 0,0 5 0,0-7 0,0 7 0,0-5 0,0 12 0,0-5 0,0 0 0,-6 5 0,0-12 0,-1 5 0,-3 0 0,4-5 0,-1 13 0,-3-6 0,4 0 0,-5-2 0,1-7 0,4 0 0,-3-1 0,3 1 0,-4 0 0,5 0 0,-4 0 0,3 0 0,-4 0 0,0 0 0,-7 7 0,5-5 0,-12 1 0,12-5 0,-5-2 0,7-1 0,0 4 0,-1-3 0,10-1 0,10-6 0,2-1 0,14-9 0,-6 9 0,0-4 0,5 6 0,-5-6 0,7 5 0,24-5 0,-26 6 0,34 0 0,-27-14 0,8 10 0,-2-10 0,-18 14 0,5 0 0,-17 0 0,5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03:49.3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03:19.6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24:59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0:06:06.78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9T16:25:58.4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7:30.9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8:24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24575,'35'-26'0,"0"-3"0,1-6 0,-2 1 0,-1 1 0,-5 6 0,-5 9 0,-7 6 0,-6 8 0,-5 7 0,-4 6 0,-3 7 0,-1 6 0,-1 4 0,-1 5 0,0 1 0,0-1 0,0 1 0,-1 1 0,-1-1 0,1-1 0,0-3 0,1-6 0,3-6 0,0-6 0,0-3 0,-1-1 0,-3 5 0,3-4 0,-1 3 0,4-6 0,0 3 0,0 2 0,0 3 0,0 5 0,0 1 0,0-3 0,0-4 0,0-3 0,0-3 0,0 2 0,-4 0 0,3-1 0,-3 1 0,4-3 0,0 2 0,-1 2 0,-3 9 0,-4 9 0,-1 5 0,0 2 0,4-16 0,3-3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8:25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8:30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1 240 24575,'0'-16'0,"1"-2"0,3-4 0,3-2 0,2 1 0,6-3 0,2 4 0,4 0 0,3 3 0,0 6 0,0 2 0,-4 3 0,-5 4 0,-2 1 0,2 1 0,3-1 0,5 1 0,1 1 0,-6 2 0,-7 7 0,-6 11 0,-4 5 0,-1 5 0,0-1 0,0-1 0,0 3 0,0-1 0,0-3 0,-2-4 0,-2-2 0,-3-2 0,-3 0 0,-4 1 0,-3 5 0,-6 4 0,1 2 0,4-2 0,3-6 0,6-3 0,-3 1 0,-2 6 0,-3 7 0,-5 5 0,-1-2 0,1-5 0,4-7 0,8-8 0,8-6 0,10-6 0,11-2 0,10-3 0,7-1 0,2-3 0,-9 0 0,-8 1 0,-10 2 0,-3 2 0,3 0 0,4 0 0,8-1 0,4-2 0,0-1 0,-2-1 0,-14 2 0,-3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8:31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8:35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6 24575,'36'-2'0,"4"-1"0,-17 2 0,-1 5 0,-19 8 0,-1 5 0,0 8 0,-1 6 0,-1 4 0,0 9 0,0-3 0,0-4 0,0-5 0,0-15 0,0-2 0,0-7 0,0 3 0,-1 1 0,-1 2 0,-4-2 0,-4 2 0,-5 0 0,-5 2 0,-3 2 0,-1 0 0,2-3 0,4-5 0,5-6 0,2-4 0,5-1 0,3-2 0,1-1 0,2-1 0,2-2 0,5-2 0,7 0 0,9-1 0,5 1 0,1 2 0,-3 4 0,-4 2 0,-3 1 0,-2 0 0,0 0 0,-6 0 0,1 2 0,-8 2 0,2 1 0,0 5 0,1 3 0,3 2 0,-5-3 0,1 0 0,-4-5 0,2 4 0,0 3 0,0 2 0,-2-3 0,-1-1 0,-1-1 0,0 4 0,0 4 0,0 2 0,0 0 0,-1-3 0,-4-2 0,-6 0 0,-6-1 0,-4 0 0,1-1 0,5-3 0,4-4 0,4-3 0,-2-2 0,-3-2 0,-4 0 0,-1 0 0,-4 0 0,0 0 0,-3 0 0,-2-2 0,0-5 0,8 3 0,-1-6 0,16 7 0,-3-6 0,6 4 0,0-4 0,-4 3 0,0 0 0,-1 4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04:07.0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28:3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30:22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1 291 24575,'6'-26'0,"4"2"0,6-3 0,3 3 0,6-2 0,3 2 0,-2 4 0,-3 4 0,-9 3 0,-3 2 0,-3 3 0,-2 0 0,-1 4 0,-1-1 0,3-1 0,2-4 0,6-7 0,-6 6 0,0 0 0,-9 17 0,0 7 0,0 9 0,0 2 0,0-1 0,0-2 0,0 0 0,0 1 0,0 2 0,0 0 0,0-3 0,0 0 0,0-2 0,0 0 0,0-1 0,0 1 0,0 2 0,0 1 0,0 2 0,0 0 0,0-3 0,0 0 0,0-4 0,0-1 0,0 0 0,0 0 0,0 5 0,0 1 0,0 2 0,0 0 0,0-3 0,0 0 0,0-2 0,0-1 0,-3 1 0,1 0 0,-1-3 0,1-3 0,2-3 0,0-2 0,0 0 0,-2-1 0,0-1 0,-1 1 0,1-5 0,2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30:23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30:2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162 210 24575,'0'-28'0,"0"0"0,0-2 0,2 11 0,2 0 0,4 12 0,3-3 0,8-1 0,7 1 0,7-1 0,2 0 0,-5 1 0,-6 2 0,-7 3 0,-4 3 0,-4 2 0,0 0 0,0 3 0,-1 5 0,0 6 0,-3 8 0,-3 10 0,-1 11 0,-1 4 0,0-3 0,-2-8 0,-3-7 0,-2-5 0,-2-1 0,-2 0 0,-1 1 0,0 0 0,-1-2 0,-2 3 0,-4-1 0,-3 3 0,2 0 0,2-6 0,5-4 0,1-3 0,-2-1 0,-3 4 0,-1 0 0,1-1 0,3-3 0,1-2 0,1 2 0,-2 2 0,-3 3 0,-1 0 0,0 0 0,6-6 0,-6 2 0,10-8 0,-7 4 0,8-4 0,-2 1 0,5-2 0,5-4 0,8-1 0,12-2 0,9-5 0,8-3 0,0-1 0,-6 2 0,-6 4 0,-5 3 0,-2 0 0,0 2 0,-2 0 0,-2 0 0,-2 0 0,-2 0 0,2 0 0,4 0 0,5-2 0,2 0 0,0-3 0,-3 0 0,-9 2 0,-5 1 0,-5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30:2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30:33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 24575,'36'-5'0,"9"1"0,2 4 0,-10 2 0,-12 7 0,-13 7 0,0 7 0,5 7 0,1 3 0,1 0 0,-3-4 0,-3-7 0,-3-9 0,-2-3 0,2-3 0,2 0 0,0 4 0,-3 2 0,-4 7 0,-3 7 0,-3 5 0,-5 3 0,-5 0 0,-6-3 0,-3-4 0,1-4 0,-3-7 0,-2-5 0,-7-5 0,-2-5 0,0-2 0,1 0 0,4 0 0,2 0 0,6 0 0,5 0 0,12-2 0,14-2 0,13-3 0,10-1 0,7 3 0,-3 3 0,-4 2 0,-5 1 0,-5 5 0,-3 4 0,-4 6 0,-1 1 0,-2-1 0,-3-2 0,-2-1 0,-2-2 0,-2 0 0,0-1 0,-1-3 0,-2 1 0,2-3 0,1 4 0,1-3 0,2 5 0,-4-3 0,0 2 0,-1 1 0,-2 2 0,1-2 0,1 2 0,-1-1 0,0 2 0,-2 8 0,-3 8 0,-6 4 0,-7 0 0,-5-5 0,0-7 0,2-3 0,2-7 0,1-5 0,-4-5 0,6-2 0,-8 0 0,7 0 0,-7-2 0,1-2 0,-1-1 0,0-2 0,1 0 0,-3-1 0,-3-3 0,8 5 0,-3-6 0,11 2 0,-4-5 0,1-2 0,3 0 0,5 7 0,3 0 0,3 2 0,0-11 0,0 11 0,0-6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6:30:3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2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37.7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10:43.9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0 24575,'-15'0'0,"3"0"0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9:49:09.2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31:35.9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0 228 24575,'10'-10'0,"7"-2"0,-5 2 0,5-2 0,0 1 0,-5 1 0,12-3 0,-5 1 0,7-7 0,-7 6 0,16-7 0,-21 9 0,21-3 0,-16-4 0,0 9 0,15-10 0,-20 13 0,14-2 0,-18 8 0,-5 5 0,-1 5 0,-4 0 0,0 0 0,0 17 0,0-13 0,0 14 0,0-11 0,-11 2 0,8 0 0,-9 5 0,12-5 0,0 17 0,-6-7 0,5 0 0,-5 6 0,6-21 0,-6 20 0,5-22 0,-5 5 0,6-7 0,-6 7 0,5-5 0,-5 5 0,0 0 0,0-5 0,-1 5 0,3-11 0,4-2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31:36.8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31:39.6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112 107 24575,'0'-19'0,"4"2"0,2 7 0,4 0 0,-1 4 0,1-3 0,0 4 0,0-5 0,0 0 0,0 4 0,0 2 0,0 4 0,7 11 0,-10-3 0,5 9 0,-12 10 0,0-13 0,0 14 0,0-11 0,0-6 0,0 7 0,0-9 0,-7 19 0,5-14 0,-10 13 0,5-10 0,-5 2 0,1 0 0,4 6 0,-2-14 0,-4 14 0,6-6 0,-10 0 0,12-2 0,-1-7 0,-4 7 0,9-5 0,-17 12 0,11-12 0,-6 5 0,4-7 0,2 7 0,-11 2 0,10 0 0,-9-2 0,16-7 0,-9 7 0,9-5 0,-10 5 0,10-16 0,1-2 0,6-9 0,11-1 0,-6 5 0,14 0 0,-13 6 0,5 0 0,0-12 0,-5 9 0,5-8 0,-7 11 0,17 0 0,-13 0 0,13 0 0,-17 0 0,8 0 0,-7 0 0,14 0 0,4 0 0,-8 0 0,24 0 0,-31 0 0,13 0 0,-17 0 0,7 0 0,-9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31:40.8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31:43.8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47 24575,'17'-12'0,"-6"2"0,14-3 0,-13 7 0,5 1 0,-7 5 0,0 0 0,7 0 0,-6 0 0,7 0 0,-8 0 0,7 0 0,-6 0 0,7 0 0,-8 0 0,-1 4 0,9 9 0,-4 16 0,0-8 0,-7 7 0,-1-11 0,-5-6 0,5 7 0,-6-9 0,0 9 0,0-7 0,0 7 0,0-9 0,0 9 0,-12 1 0,5 0 0,-10-2 0,5 0 0,2-10 0,-2 5 0,2-8 0,0-3 0,-17 4 0,12-5 0,-12 0 0,17 4 0,0-3 0,4-1 0,6-5 0,13-1 0,-1 2 0,5-1 0,-7 4 0,7-3 0,-5 4 0,5 0 0,-7 0 0,0 4 0,0 1 0,0 5 0,7 2 0,-5-2 0,5 1 0,-7-1 0,0 0 0,-5 7 0,4-5 0,-4 5 0,13 0 0,-11-5 0,9 5 0,-9 0 0,5 2 0,-5 0 0,3-2 0,-5-7 0,1 8 0,-2-7 0,-4 6 0,-4-7 0,-2 0 0,-11-4 0,5-2 0,-5-4 0,7 0 0,-7 0 0,-2 0 0,0 0 0,-6 0 0,13 0 0,-12 12 0,5-9 0,0 8 0,1-11 0,8 0 0,-7 0 0,5-4 0,-5-2 0,7-4 0,4 0 0,2 0 0,-1 0 0,-7-7 0,-2-2 0,-3 0 0,5 2 0,7 11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4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9.xml"/><Relationship Id="rId3" Type="http://schemas.openxmlformats.org/officeDocument/2006/relationships/image" Target="../media/image30.jpeg"/><Relationship Id="rId7" Type="http://schemas.openxmlformats.org/officeDocument/2006/relationships/image" Target="../media/image280.png"/><Relationship Id="rId12" Type="http://schemas.openxmlformats.org/officeDocument/2006/relationships/customXml" Target="../ink/ink8.xml"/><Relationship Id="rId17" Type="http://schemas.openxmlformats.org/officeDocument/2006/relationships/image" Target="../media/image32.jpeg"/><Relationship Id="rId2" Type="http://schemas.openxmlformats.org/officeDocument/2006/relationships/image" Target="../media/image29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0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customXml" Target="../ink/ink7.xml"/><Relationship Id="rId4" Type="http://schemas.openxmlformats.org/officeDocument/2006/relationships/image" Target="../media/image31.jpg"/><Relationship Id="rId9" Type="http://schemas.openxmlformats.org/officeDocument/2006/relationships/image" Target="../media/image290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4.jpg"/><Relationship Id="rId7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customXml" Target="../ink/ink11.xml"/><Relationship Id="rId9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43.jpeg"/><Relationship Id="rId7" Type="http://schemas.openxmlformats.org/officeDocument/2006/relationships/image" Target="../media/image52.png"/><Relationship Id="rId12" Type="http://schemas.openxmlformats.org/officeDocument/2006/relationships/customXml" Target="../ink/ink20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61.png"/><Relationship Id="rId12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66.png"/><Relationship Id="rId10" Type="http://schemas.openxmlformats.org/officeDocument/2006/relationships/customXml" Target="../ink/ink22.xml"/><Relationship Id="rId4" Type="http://schemas.openxmlformats.org/officeDocument/2006/relationships/customXml" Target="../ink/ink21.xml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6.jpeg"/><Relationship Id="rId7" Type="http://schemas.openxmlformats.org/officeDocument/2006/relationships/customXml" Target="../ink/ink24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customXml" Target="../ink/ink23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customXml" Target="../ink/ink29.xml"/><Relationship Id="rId3" Type="http://schemas.openxmlformats.org/officeDocument/2006/relationships/image" Target="../media/image69.jpeg"/><Relationship Id="rId7" Type="http://schemas.openxmlformats.org/officeDocument/2006/relationships/image" Target="../media/image81.png"/><Relationship Id="rId12" Type="http://schemas.openxmlformats.org/officeDocument/2006/relationships/customXml" Target="../ink/ink28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11" Type="http://schemas.openxmlformats.org/officeDocument/2006/relationships/image" Target="../media/image83.png"/><Relationship Id="rId5" Type="http://schemas.openxmlformats.org/officeDocument/2006/relationships/image" Target="../media/image71.jpeg"/><Relationship Id="rId15" Type="http://schemas.openxmlformats.org/officeDocument/2006/relationships/customXml" Target="../ink/ink30.xml"/><Relationship Id="rId10" Type="http://schemas.openxmlformats.org/officeDocument/2006/relationships/customXml" Target="../ink/ink27.xml"/><Relationship Id="rId4" Type="http://schemas.openxmlformats.org/officeDocument/2006/relationships/image" Target="../media/image70.jpeg"/><Relationship Id="rId9" Type="http://schemas.openxmlformats.org/officeDocument/2006/relationships/image" Target="../media/image82.png"/><Relationship Id="rId1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5.png"/><Relationship Id="rId3" Type="http://schemas.openxmlformats.org/officeDocument/2006/relationships/image" Target="../media/image78.jpeg"/><Relationship Id="rId7" Type="http://schemas.openxmlformats.org/officeDocument/2006/relationships/customXml" Target="../ink/ink32.xml"/><Relationship Id="rId12" Type="http://schemas.openxmlformats.org/officeDocument/2006/relationships/customXml" Target="../ink/ink35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94.png"/><Relationship Id="rId4" Type="http://schemas.openxmlformats.org/officeDocument/2006/relationships/image" Target="../media/image79.jpeg"/><Relationship Id="rId9" Type="http://schemas.openxmlformats.org/officeDocument/2006/relationships/customXml" Target="../ink/ink33.xml"/><Relationship Id="rId14" Type="http://schemas.openxmlformats.org/officeDocument/2006/relationships/customXml" Target="../ink/ink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38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4244-75E4-2B66-0745-46108D7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0316"/>
            <a:ext cx="8229600" cy="1019505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Licence 2, semestre 4 </a:t>
            </a:r>
            <a:b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2025-2026</a:t>
            </a:r>
            <a:endParaRPr lang="fr-FR" sz="32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83039-2D70-3680-0CD4-A9CEE7F8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131"/>
            <a:ext cx="8229600" cy="4108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UEO Celtes –</a:t>
            </a:r>
            <a:endParaRPr lang="fr-FR" sz="4000" b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Origine et connaissance</a:t>
            </a: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 mondes celtiques</a:t>
            </a:r>
            <a:endParaRPr lang="fr-FR" sz="4000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17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87834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Joseph Déchelette 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Roanne, 8 janvier 1862 </a:t>
            </a:r>
            <a:r>
              <a:rPr lang="mr-IN" sz="1800" dirty="0">
                <a:latin typeface="Futura Medium" panose="020B0602020204020303" pitchFamily="34" charset="-79"/>
              </a:rPr>
              <a:t>–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Vingré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4 octobre 1914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</a:t>
            </a:r>
            <a:b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Manuel d’archéologie préhistorique, celtique et gallo-romaine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II. </a:t>
            </a:r>
            <a:r>
              <a:rPr lang="fr-FR" sz="2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Archéologie celtique ou protohistorique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vol. IV. </a:t>
            </a:r>
            <a:r>
              <a:rPr lang="fr-FR" sz="2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Second âge du Fer ou époque de La </a:t>
            </a:r>
            <a:r>
              <a:rPr lang="fr-FR" sz="22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éd. Picard, Paris, 1914.</a:t>
            </a:r>
          </a:p>
        </p:txBody>
      </p:sp>
      <p:pic>
        <p:nvPicPr>
          <p:cNvPr id="7" name="Espace réservé du contenu 6" descr="220px-Joseph_Dechelett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09" r="-8609"/>
          <a:stretch>
            <a:fillRect/>
          </a:stretch>
        </p:blipFill>
        <p:spPr>
          <a:xfrm>
            <a:off x="899592" y="2492896"/>
            <a:ext cx="2458616" cy="2755312"/>
          </a:xfrm>
        </p:spPr>
      </p:pic>
      <p:pic>
        <p:nvPicPr>
          <p:cNvPr id="8" name="Espace réservé du contenu 7" descr="Déchelette J., Manuel d'archéologie préhistorique et celtique, vol. IV. Second âge du Fer, 1914 - BNf.gallica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37" r="-13137"/>
          <a:stretch>
            <a:fillRect/>
          </a:stretch>
        </p:blipFill>
        <p:spPr>
          <a:xfrm>
            <a:off x="4932040" y="2462472"/>
            <a:ext cx="3113523" cy="3489251"/>
          </a:xfrm>
        </p:spPr>
      </p:pic>
    </p:spTree>
    <p:extLst>
      <p:ext uri="{BB962C8B-B14F-4D97-AF65-F5344CB8AC3E}">
        <p14:creationId xmlns:p14="http://schemas.microsoft.com/office/powerpoint/2010/main" val="366659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99E94-4606-F54C-A3E4-247D90E4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2EE05E-2B02-AC41-8DDF-98B7E619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Premier âge du Fer</a:t>
            </a: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période de Hallstatt</a:t>
            </a:r>
          </a:p>
          <a:p>
            <a:pPr marL="0" indent="0" algn="ctr">
              <a:buNone/>
            </a:pP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(VIIIe-VIe siècles av. J.-C.).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90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Hallstatt, Basse-Autriche ; VIIIe-VIe siècles av. J.-C.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7" y="1628800"/>
            <a:ext cx="3788557" cy="3417325"/>
          </a:xfrm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32897"/>
            <a:ext cx="2688336" cy="35707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149080"/>
            <a:ext cx="3358582" cy="21319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8D296220-0A50-2D40-80E7-B41B314C9992}"/>
                  </a:ext>
                </a:extLst>
              </p14:cNvPr>
              <p14:cNvContentPartPr/>
              <p14:nvPr/>
            </p14:nvContentPartPr>
            <p14:xfrm>
              <a:off x="2812692" y="2235483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8D296220-0A50-2D40-80E7-B41B314C99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6692" y="219984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66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81E27-4E68-A0E5-2776-05653D34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Carte des sites princiers (VIIe-Ve siècles av. J.-C.)</a:t>
            </a:r>
            <a:r>
              <a:rPr lang="fr-FR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</a:t>
            </a:r>
            <a:r>
              <a:rPr lang="fr-FR" sz="13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rouge</a:t>
            </a:r>
            <a:r>
              <a:rPr lang="fr-FR" sz="13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le site de La </a:t>
            </a:r>
            <a:r>
              <a:rPr lang="fr-FR" sz="13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  <a:br>
              <a:rPr lang="fr-FR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0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Ldkr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Sigmaringen, Bade-Wurtemberg, et ses environs.</a:t>
            </a:r>
            <a:b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332D912C-670D-FF98-333E-DBA6DA47E2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50885"/>
            <a:ext cx="4038600" cy="2758569"/>
          </a:xfr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9631EB9-1133-11E8-1D53-05439774B0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27937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5626FCC-8504-78C5-2D62-BAB2BFF9D876}"/>
                  </a:ext>
                </a:extLst>
              </p14:cNvPr>
              <p14:cNvContentPartPr/>
              <p14:nvPr/>
            </p14:nvContentPartPr>
            <p14:xfrm>
              <a:off x="2269686" y="4539354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5626FCC-8504-78C5-2D62-BAB2BFF9D8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046" y="450335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33A54E0F-588F-D290-29B5-5494996B113A}"/>
                  </a:ext>
                </a:extLst>
              </p14:cNvPr>
              <p14:cNvContentPartPr/>
              <p14:nvPr/>
            </p14:nvContentPartPr>
            <p14:xfrm>
              <a:off x="6335166" y="3056154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33A54E0F-588F-D290-29B5-5494996B11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2526" y="299351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1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2D12CFC-CE51-734A-8AC7-10C2B292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Ldkr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Sigmaringen, Bade-Wurtemberg,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vue aérienne du site, à proximité du cours du Danube.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B515E91A-4E26-614A-86C8-DB9FCDC54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58194"/>
            <a:ext cx="4038600" cy="2614520"/>
          </a:xfrm>
        </p:spPr>
      </p:pic>
      <p:pic>
        <p:nvPicPr>
          <p:cNvPr id="8" name="Espace réservé du contenu 9">
            <a:extLst>
              <a:ext uri="{FF2B5EF4-FFF2-40B4-BE49-F238E27FC236}">
                <a16:creationId xmlns:a16="http://schemas.microsoft.com/office/drawing/2014/main" id="{81D824E0-C8ED-0F43-94B8-2EE87A9A4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24241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721236B7-6A39-174C-9AE9-798714C86DB3}"/>
                  </a:ext>
                </a:extLst>
              </p14:cNvPr>
              <p14:cNvContentPartPr/>
              <p14:nvPr/>
            </p14:nvContentPartPr>
            <p14:xfrm>
              <a:off x="5415852" y="2880243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721236B7-6A39-174C-9AE9-798714C86D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0212" y="284460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08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1F451-03CF-386F-66D2-F247D2E2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Sigmaringen, Bade-Wurtemberg,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Hohmichele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(fouilles G.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Riek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1936-1938) ; tombe à char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Diam. 85 m, H. 13, 5 m ; VIe siècle av. J.-C.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7B054F-B6A2-DE1C-F0A2-2277E83060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6" y="1600199"/>
            <a:ext cx="2806791" cy="2271849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8042A8-2F18-2426-BDA8-5B5C9097F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84650"/>
            <a:ext cx="2794000" cy="2146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D9DF9-635C-7FB7-08E8-CD5CCFD3A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1" y="3660357"/>
            <a:ext cx="1576363" cy="1640850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E007B67-054C-7902-E33E-395DF403C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322" y="1577407"/>
            <a:ext cx="3635852" cy="2476109"/>
          </a:xfrm>
          <a:prstGeom prst="rect">
            <a:avLst/>
          </a:prstGeom>
        </p:spPr>
      </p:pic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8E139CE2-514A-9BA3-8FED-2D0E8026B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053516"/>
            <a:ext cx="3029054" cy="22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FFA26-A0CC-754E-A741-F189D52B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Ldkr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Sigmaringen, Bade-Wurtemberg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nécropole de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Bettelbühl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IV 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tombe centrale, déposée en décembre 2010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C752FA1-A4E1-C749-8F6A-2BF54025C4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076057"/>
            <a:ext cx="3209841" cy="3526263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7CBD41-B545-8D40-A3FE-FE9B324884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876" y="1457359"/>
            <a:ext cx="2615140" cy="174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888CAD-EF9A-814F-A726-6765C58E5C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94" y="3720736"/>
            <a:ext cx="3425865" cy="24873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904137-558A-7244-BFFA-D757F78828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21" y="1485703"/>
            <a:ext cx="2290695" cy="19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DA030-88AE-EF4D-8417-692A28E6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Sigmaringen, Bade-Wurtemberg, Allemagne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La ville haute ; 2. Détail du rempart en briques crues (Ve siècle av. J.-C.);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Tesson d’amphore grecque (Ve siècle av. J.-C.).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F3F5C62-EAE2-0047-90C7-C08CA3464E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600200"/>
            <a:ext cx="4038600" cy="2727140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F2F947E-1062-A041-9772-D9643479ED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735" y="1469610"/>
            <a:ext cx="2943449" cy="2988319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EE57B9-F187-874B-BC02-982AA6A3E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09901"/>
            <a:ext cx="3224490" cy="214966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5E7CB1F5-8748-F34B-98AE-8E682B807128}"/>
              </a:ext>
            </a:extLst>
          </p:cNvPr>
          <p:cNvGrpSpPr/>
          <p:nvPr/>
        </p:nvGrpSpPr>
        <p:grpSpPr>
          <a:xfrm>
            <a:off x="4524852" y="4180923"/>
            <a:ext cx="183240" cy="192600"/>
            <a:chOff x="4524852" y="4180923"/>
            <a:chExt cx="18324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BF3E6553-4AFA-194F-9AE5-AD61B456E151}"/>
                    </a:ext>
                  </a:extLst>
                </p14:cNvPr>
                <p14:cNvContentPartPr/>
                <p14:nvPr/>
              </p14:nvContentPartPr>
              <p14:xfrm>
                <a:off x="4524852" y="4180923"/>
                <a:ext cx="140760" cy="18792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BF3E6553-4AFA-194F-9AE5-AD61B456E1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5852" y="4172283"/>
                  <a:ext cx="158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577EEC12-4C31-B544-A0C7-9B86878AB8D3}"/>
                    </a:ext>
                  </a:extLst>
                </p14:cNvPr>
                <p14:cNvContentPartPr/>
                <p14:nvPr/>
              </p14:nvContentPartPr>
              <p14:xfrm>
                <a:off x="4707732" y="4373163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577EEC12-4C31-B544-A0C7-9B86878AB8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98732" y="43641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D4A8A4-C737-3848-A086-0E25D76C098B}"/>
              </a:ext>
            </a:extLst>
          </p:cNvPr>
          <p:cNvGrpSpPr/>
          <p:nvPr/>
        </p:nvGrpSpPr>
        <p:grpSpPr>
          <a:xfrm>
            <a:off x="8679612" y="4265163"/>
            <a:ext cx="243360" cy="227880"/>
            <a:chOff x="8679612" y="4265163"/>
            <a:chExt cx="2433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0B79A99C-240E-0E48-853C-B35358FE6076}"/>
                    </a:ext>
                  </a:extLst>
                </p14:cNvPr>
                <p14:cNvContentPartPr/>
                <p14:nvPr/>
              </p14:nvContentPartPr>
              <p14:xfrm>
                <a:off x="8679612" y="4265163"/>
                <a:ext cx="165240" cy="2278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0B79A99C-240E-0E48-853C-B35358FE60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70612" y="4256523"/>
                  <a:ext cx="182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A6766627-4CC1-D243-B62B-888463B8F58E}"/>
                    </a:ext>
                  </a:extLst>
                </p14:cNvPr>
                <p14:cNvContentPartPr/>
                <p14:nvPr/>
              </p14:nvContentPartPr>
              <p14:xfrm>
                <a:off x="8922612" y="4475403"/>
                <a:ext cx="360" cy="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A6766627-4CC1-D243-B62B-888463B8F5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3612" y="44664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FF70D1D-2F14-9F44-9B97-421D35B04BE9}"/>
              </a:ext>
            </a:extLst>
          </p:cNvPr>
          <p:cNvGrpSpPr/>
          <p:nvPr/>
        </p:nvGrpSpPr>
        <p:grpSpPr>
          <a:xfrm>
            <a:off x="7958532" y="6291243"/>
            <a:ext cx="246600" cy="246960"/>
            <a:chOff x="7958532" y="6291243"/>
            <a:chExt cx="2466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5371E531-E503-5748-BD4C-C31DB6AB5F95}"/>
                    </a:ext>
                  </a:extLst>
                </p14:cNvPr>
                <p14:cNvContentPartPr/>
                <p14:nvPr/>
              </p14:nvContentPartPr>
              <p14:xfrm>
                <a:off x="7958532" y="6291243"/>
                <a:ext cx="151560" cy="23580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5371E531-E503-5748-BD4C-C31DB6AB5F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49892" y="6282603"/>
                  <a:ext cx="16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45AC0436-9AC8-5246-9C3E-B972C0432388}"/>
                    </a:ext>
                  </a:extLst>
                </p14:cNvPr>
                <p14:cNvContentPartPr/>
                <p14:nvPr/>
              </p14:nvContentPartPr>
              <p14:xfrm>
                <a:off x="8200092" y="6524883"/>
                <a:ext cx="5040" cy="1332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45AC0436-9AC8-5246-9C3E-B972C04323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91092" y="6515883"/>
                  <a:ext cx="22680" cy="30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2D3D04C-9E8E-8F43-B021-3E4A1D0E57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729" y="4733230"/>
            <a:ext cx="1391359" cy="18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9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C8253-6523-3040-AED9-81F44013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Ldkr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Sigmaringen, Bade-Wurtemberg, Allemagne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Fouilles en cours (porte monumentale de la ville basse)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Reconstitution (ville haute et ville basse).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64B02F3-9BE4-8841-B67B-9CF577DFAE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37" y="1772817"/>
            <a:ext cx="3356763" cy="223224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C182B0C-60E9-814B-A47B-F334287E2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780928"/>
            <a:ext cx="4562020" cy="3226000"/>
          </a:xfr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6681B3B-733C-464B-8F50-ACCADED4831F}"/>
              </a:ext>
            </a:extLst>
          </p:cNvPr>
          <p:cNvGrpSpPr/>
          <p:nvPr/>
        </p:nvGrpSpPr>
        <p:grpSpPr>
          <a:xfrm>
            <a:off x="3827892" y="3886803"/>
            <a:ext cx="93960" cy="135720"/>
            <a:chOff x="3827892" y="3886803"/>
            <a:chExt cx="9396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6CA4F5CA-9A19-314A-8B3E-245E7B1412B5}"/>
                    </a:ext>
                  </a:extLst>
                </p14:cNvPr>
                <p14:cNvContentPartPr/>
                <p14:nvPr/>
              </p14:nvContentPartPr>
              <p14:xfrm>
                <a:off x="3827892" y="3886803"/>
                <a:ext cx="50040" cy="13572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6CA4F5CA-9A19-314A-8B3E-245E7B1412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9252" y="3878163"/>
                  <a:ext cx="67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1251C692-27EF-6F41-9DDA-AF99921F71A1}"/>
                    </a:ext>
                  </a:extLst>
                </p14:cNvPr>
                <p14:cNvContentPartPr/>
                <p14:nvPr/>
              </p14:nvContentPartPr>
              <p14:xfrm>
                <a:off x="3921492" y="4018563"/>
                <a:ext cx="360" cy="36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1251C692-27EF-6F41-9DDA-AF99921F71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12852" y="4009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6D3C06DD-96BF-2641-83A2-D98C180105EB}"/>
                  </a:ext>
                </a:extLst>
              </p14:cNvPr>
              <p14:cNvContentPartPr/>
              <p14:nvPr/>
            </p14:nvContentPartPr>
            <p14:xfrm>
              <a:off x="8767812" y="6006123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6D3C06DD-96BF-2641-83A2-D98C180105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8812" y="59971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1A10E3D-2F50-034C-A6CD-A46ABF77EA85}"/>
                  </a:ext>
                </a:extLst>
              </p14:cNvPr>
              <p14:cNvContentPartPr/>
              <p14:nvPr/>
            </p14:nvContentPartPr>
            <p14:xfrm>
              <a:off x="8604372" y="5874723"/>
              <a:ext cx="76680" cy="150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1A10E3D-2F50-034C-A6CD-A46ABF77EA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5372" y="5865723"/>
                <a:ext cx="9432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28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L’Etrurie et l’expansion étrusque 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aux VIIe-VIe siècles av. J.-C.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BFA5B8D8-6992-FB4B-9A01-59D303FF637C}"/>
                  </a:ext>
                </a:extLst>
              </p14:cNvPr>
              <p14:cNvContentPartPr/>
              <p14:nvPr/>
            </p14:nvContentPartPr>
            <p14:xfrm>
              <a:off x="3805370" y="333924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BFA5B8D8-6992-FB4B-9A01-59D303FF63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370" y="3267603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0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048"/>
            <a:ext cx="8229600" cy="2501461"/>
          </a:xfrm>
        </p:spPr>
        <p:txBody>
          <a:bodyPr>
            <a:normAutofit/>
          </a:bodyPr>
          <a:lstStyle/>
          <a:p>
            <a:r>
              <a:rPr lang="fr-FR" sz="20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L2.S4 – UEO Celtes – Origine et connaissance des mondes celtiques</a:t>
            </a: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et l’archéologie</a:t>
            </a:r>
            <a:b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(CM. V. </a:t>
            </a:r>
            <a:r>
              <a:rPr lang="fr-FR" sz="28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r>
              <a:rPr lang="fr-FR" sz="2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74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 ; Bade-Wurtemberg (fouilles 1979)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chambre funéraire (fin VIe siècle av. J.-C.).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84784"/>
            <a:ext cx="2458713" cy="242944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77072"/>
            <a:ext cx="4038600" cy="1953897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4529"/>
            <a:ext cx="3805701" cy="40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Eberdingen</a:t>
            </a:r>
            <a:r>
              <a:rPr lang="fr-FR" sz="2400" dirty="0"/>
              <a:t>-Hochdorf, Bade-Wurtemberg, Allemagne ;</a:t>
            </a:r>
            <a:br>
              <a:rPr lang="fr-FR" sz="2400" dirty="0"/>
            </a:br>
            <a:r>
              <a:rPr lang="fr-FR" sz="2400" dirty="0"/>
              <a:t>restitution ; VIe siècle av. J.-C.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360" y="2011521"/>
            <a:ext cx="6431280" cy="3703320"/>
          </a:xfrm>
        </p:spPr>
      </p:pic>
    </p:spTree>
    <p:extLst>
      <p:ext uri="{BB962C8B-B14F-4D97-AF65-F5344CB8AC3E}">
        <p14:creationId xmlns:p14="http://schemas.microsoft.com/office/powerpoint/2010/main" val="221637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 Allemagne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char à quatre roues, fer ; VIe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95740"/>
            <a:ext cx="4038600" cy="293488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57420"/>
            <a:ext cx="4038600" cy="2011523"/>
          </a:xfrm>
        </p:spPr>
      </p:pic>
    </p:spTree>
    <p:extLst>
      <p:ext uri="{BB962C8B-B14F-4D97-AF65-F5344CB8AC3E}">
        <p14:creationId xmlns:p14="http://schemas.microsoft.com/office/powerpoint/2010/main" val="317536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 Allemagne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vaisselle, bronze ; 2. hache, pique, couteau, fer.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548" y="1600200"/>
            <a:ext cx="2047904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83125"/>
            <a:ext cx="4038600" cy="25601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2CB71B22-26B9-2947-93D7-DB931C21259C}"/>
                  </a:ext>
                </a:extLst>
              </p14:cNvPr>
              <p14:cNvContentPartPr/>
              <p14:nvPr/>
            </p14:nvContentPartPr>
            <p14:xfrm>
              <a:off x="3532850" y="5961483"/>
              <a:ext cx="92520" cy="709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2CB71B22-26B9-2947-93D7-DB931C2125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3850" y="5952843"/>
                <a:ext cx="11016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e 9">
            <a:extLst>
              <a:ext uri="{FF2B5EF4-FFF2-40B4-BE49-F238E27FC236}">
                <a16:creationId xmlns:a16="http://schemas.microsoft.com/office/drawing/2014/main" id="{E1C86F90-5D81-3240-B8BB-2D1F8B1E17D9}"/>
              </a:ext>
            </a:extLst>
          </p:cNvPr>
          <p:cNvGrpSpPr/>
          <p:nvPr/>
        </p:nvGrpSpPr>
        <p:grpSpPr>
          <a:xfrm>
            <a:off x="3605570" y="5973363"/>
            <a:ext cx="53640" cy="159840"/>
            <a:chOff x="3605570" y="5973363"/>
            <a:chExt cx="5364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3E346445-100D-5141-9FEE-37012B621906}"/>
                    </a:ext>
                  </a:extLst>
                </p14:cNvPr>
                <p14:cNvContentPartPr/>
                <p14:nvPr/>
              </p14:nvContentPartPr>
              <p14:xfrm>
                <a:off x="3605570" y="5973363"/>
                <a:ext cx="21960" cy="15912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3E346445-100D-5141-9FEE-37012B6219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96930" y="5964363"/>
                  <a:ext cx="39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84352291-E50A-714F-9BDF-D2A9B9259F73}"/>
                    </a:ext>
                  </a:extLst>
                </p14:cNvPr>
                <p14:cNvContentPartPr/>
                <p14:nvPr/>
              </p14:nvContentPartPr>
              <p14:xfrm>
                <a:off x="3658850" y="6132843"/>
                <a:ext cx="360" cy="3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84352291-E50A-714F-9BDF-D2A9B9259F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0210" y="61242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B10A7C6-59E7-2A4C-BA87-3FD8E710C30B}"/>
              </a:ext>
            </a:extLst>
          </p:cNvPr>
          <p:cNvGrpSpPr/>
          <p:nvPr/>
        </p:nvGrpSpPr>
        <p:grpSpPr>
          <a:xfrm>
            <a:off x="8766170" y="4980483"/>
            <a:ext cx="219240" cy="190800"/>
            <a:chOff x="8766170" y="4980483"/>
            <a:chExt cx="21924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FA8DBF9-D666-8E44-8309-B2BB0C835ECF}"/>
                    </a:ext>
                  </a:extLst>
                </p14:cNvPr>
                <p14:cNvContentPartPr/>
                <p14:nvPr/>
              </p14:nvContentPartPr>
              <p14:xfrm>
                <a:off x="8766170" y="4980483"/>
                <a:ext cx="163440" cy="1908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FA8DBF9-D666-8E44-8309-B2BB0C835E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57170" y="4971483"/>
                  <a:ext cx="181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A8C801DC-0C6E-8A4F-BA18-4E85F80F91B7}"/>
                    </a:ext>
                  </a:extLst>
                </p14:cNvPr>
                <p14:cNvContentPartPr/>
                <p14:nvPr/>
              </p14:nvContentPartPr>
              <p14:xfrm>
                <a:off x="8985050" y="5155443"/>
                <a:ext cx="360" cy="36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A8C801DC-0C6E-8A4F-BA18-4E85F80F91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76050" y="51464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716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chaudron, bronze ; VIe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70574"/>
            <a:ext cx="4038600" cy="4185215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166" y="1600200"/>
            <a:ext cx="3468668" cy="4525963"/>
          </a:xfrm>
        </p:spPr>
      </p:pic>
    </p:spTree>
    <p:extLst>
      <p:ext uri="{BB962C8B-B14F-4D97-AF65-F5344CB8AC3E}">
        <p14:creationId xmlns:p14="http://schemas.microsoft.com/office/powerpoint/2010/main" val="374711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 Allemagne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chaudron, bronze ; tissus laine ; détail des lions, bronze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fin VIe siècle av. J.-C.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2911299" cy="3129211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72816"/>
            <a:ext cx="4718213" cy="3573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509120"/>
            <a:ext cx="196821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43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4752" cy="1282154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 Allemagne ; 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banquette (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kliné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 ; fin VIe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715" y="2420888"/>
            <a:ext cx="5804446" cy="189355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2" y="4383958"/>
            <a:ext cx="3252480" cy="208547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853" y="4383958"/>
            <a:ext cx="4514075" cy="2085478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7E020FCD-89B6-6E48-8C84-9F339EE4F9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638" y="1556149"/>
            <a:ext cx="4038600" cy="8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80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 Allemagne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 ? ; écorce de bouleau ; VIe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49122"/>
            <a:ext cx="4038600" cy="362811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21108"/>
            <a:ext cx="4038600" cy="1684146"/>
          </a:xfrm>
        </p:spPr>
      </p:pic>
    </p:spTree>
    <p:extLst>
      <p:ext uri="{BB962C8B-B14F-4D97-AF65-F5344CB8AC3E}">
        <p14:creationId xmlns:p14="http://schemas.microsoft.com/office/powerpoint/2010/main" val="175259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70794-8AB6-F598-3BBE-31B5A9ED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 Allemagne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bracelet, or ; 5 perles en ambre ; plaque de ceinture, or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torque, or ; ornements (de chaussures), or.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43266F2-CDC4-9B01-A227-5ECE357D9B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542" y="2708920"/>
            <a:ext cx="1293502" cy="1143000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EAEF1928-1C53-EBDA-00DA-D30329FFB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27" y="1595727"/>
            <a:ext cx="3184014" cy="1938532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C290A14A-5198-4EF8-211D-64D76B6D5C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60" y="1611964"/>
            <a:ext cx="2314600" cy="1922295"/>
          </a:xfrm>
          <a:prstGeom prst="rect">
            <a:avLst/>
          </a:prstGeom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56F7569B-8455-B082-8B22-0362821FCD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79" y="4149080"/>
            <a:ext cx="4175895" cy="2094930"/>
          </a:xfrm>
          <a:prstGeom prst="rect">
            <a:avLst/>
          </a:prstGeom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A0A21014-CC4E-ED6A-AC37-2F5F1A884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241" y="3741386"/>
            <a:ext cx="2314600" cy="24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Hirschlanden-Ditzingen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Bade-Wurtemberg, Allemagne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; grès ; VIe siècle av. J.-C.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Kr. Ludwigsburg, Bade-Wurtemberg, Allemagne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poignard dans son fourreau, bronze et fourreau, or ; VIe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3" y="4042952"/>
            <a:ext cx="2154559" cy="232802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01A50B-7B76-5546-8A9C-A25EAE8C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3" y="1611262"/>
            <a:ext cx="1981689" cy="22519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67EBFDC-F64A-324F-BB1E-98D7AF73F0B2}"/>
                  </a:ext>
                </a:extLst>
              </p14:cNvPr>
              <p14:cNvContentPartPr/>
              <p14:nvPr/>
            </p14:nvContentPartPr>
            <p14:xfrm>
              <a:off x="1808090" y="260808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67EBFDC-F64A-324F-BB1E-98D7AF73F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0090" y="259008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5A9BFF78-0B17-C24C-BC42-868FE4D774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922465"/>
            <a:ext cx="1613328" cy="1881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B9432FC-C925-394F-ABAB-297B711D0364}"/>
                  </a:ext>
                </a:extLst>
              </p14:cNvPr>
              <p14:cNvContentPartPr/>
              <p14:nvPr/>
            </p14:nvContentPartPr>
            <p14:xfrm>
              <a:off x="1859440" y="412404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B9432FC-C925-394F-ABAB-297B711D03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5440" y="4016403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9D95965-E2D9-BF42-A2D4-81D2857772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682" y="1611263"/>
            <a:ext cx="2943091" cy="4759718"/>
          </a:xfrm>
        </p:spPr>
      </p:pic>
    </p:spTree>
    <p:extLst>
      <p:ext uri="{BB962C8B-B14F-4D97-AF65-F5344CB8AC3E}">
        <p14:creationId xmlns:p14="http://schemas.microsoft.com/office/powerpoint/2010/main" val="33347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048"/>
            <a:ext cx="8229600" cy="2501461"/>
          </a:xfrm>
        </p:spPr>
        <p:txBody>
          <a:bodyPr>
            <a:normAutofit/>
          </a:bodyPr>
          <a:lstStyle/>
          <a:p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3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et l’archéologie</a:t>
            </a:r>
          </a:p>
          <a:p>
            <a:pPr marL="0" indent="0" algn="ctr">
              <a:buNone/>
            </a:pPr>
            <a:endParaRPr lang="fr-FR" b="1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L’archéologie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« 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Science qui a pour objet l'étude des civilisations humaines passées à partir des monuments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objets qui en subsistent » (d’après CNRTL).</a:t>
            </a:r>
            <a:endParaRPr lang="fr-FR" sz="24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b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042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374" y="0"/>
            <a:ext cx="511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3B285-BE5A-A671-CA7D-51C6A23D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Vix, Châtillon-sur-Seine, Côte d’Or, France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Carte de situation ; 2. Plan de la colline Saint-Marcel 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Vue aérienne.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E3B4C1F-8395-8C7D-38A0-AF4217698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7638"/>
            <a:ext cx="2530624" cy="2399031"/>
          </a:xfr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388DB83F-C23F-2CFF-6FCB-D3BF50BDB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816669"/>
            <a:ext cx="2366652" cy="2399032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D2F46ED6-80A8-377C-A60B-69C7659322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8840"/>
            <a:ext cx="4038600" cy="31623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9CF73821-53CE-CCDE-25D5-07629E1AE744}"/>
                  </a:ext>
                </a:extLst>
              </p14:cNvPr>
              <p14:cNvContentPartPr/>
              <p14:nvPr/>
            </p14:nvContentPartPr>
            <p14:xfrm>
              <a:off x="3482886" y="5287434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9CF73821-53CE-CCDE-25D5-07629E1AE7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8886" y="517979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B6A11D36-F83C-86E1-21AF-8963D0D4D367}"/>
                  </a:ext>
                </a:extLst>
              </p14:cNvPr>
              <p14:cNvContentPartPr/>
              <p14:nvPr/>
            </p14:nvContentPartPr>
            <p14:xfrm>
              <a:off x="1989246" y="2288994"/>
              <a:ext cx="360" cy="3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B6A11D36-F83C-86E1-21AF-8963D0D4D3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3606" y="225299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641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Vix, Côte d’Or, Fr. ; 1. Plan de la tombe de la « Dame de Vix »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Torque, or ; 3. Cratère, bronze ; H. 1, 64 m.</a:t>
            </a:r>
          </a:p>
        </p:txBody>
      </p:sp>
      <p:pic>
        <p:nvPicPr>
          <p:cNvPr id="5" name="Espace réservé du contenu 4" descr="Vix - plan_tombe_aquarelle_jnicolle copi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01" b="-5801"/>
          <a:stretch>
            <a:fillRect/>
          </a:stretch>
        </p:blipFill>
        <p:spPr>
          <a:xfrm>
            <a:off x="467544" y="1484784"/>
            <a:ext cx="2656875" cy="297749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2276872"/>
            <a:ext cx="3394720" cy="3804382"/>
          </a:xfrm>
        </p:spPr>
      </p:pic>
      <p:pic>
        <p:nvPicPr>
          <p:cNvPr id="7" name="Image 6" descr="Vix Torque, or, in Rolley C. 2003, pl. 13, A _ 300 dpi copi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149080"/>
            <a:ext cx="2289885" cy="1963606"/>
          </a:xfrm>
          <a:prstGeom prst="rect">
            <a:avLst/>
          </a:prstGeom>
        </p:spPr>
      </p:pic>
      <p:pic>
        <p:nvPicPr>
          <p:cNvPr id="8" name="Image 7" descr="Vix Torque, or - Détail cheval ailé D, in Rolley C. 2003, pl. 14, b bas D _ 300 dpi copi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797152"/>
            <a:ext cx="1722362" cy="132668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27C3818-A196-84B9-2260-FF4E3EC99ECD}"/>
              </a:ext>
            </a:extLst>
          </p:cNvPr>
          <p:cNvGrpSpPr/>
          <p:nvPr/>
        </p:nvGrpSpPr>
        <p:grpSpPr>
          <a:xfrm>
            <a:off x="3033966" y="3773634"/>
            <a:ext cx="135720" cy="256680"/>
            <a:chOff x="3033966" y="3773634"/>
            <a:chExt cx="1357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69E79542-1C50-08F2-B2D4-C0FB7FFA10D3}"/>
                    </a:ext>
                  </a:extLst>
                </p14:cNvPr>
                <p14:cNvContentPartPr/>
                <p14:nvPr/>
              </p14:nvContentPartPr>
              <p14:xfrm>
                <a:off x="3033966" y="3773634"/>
                <a:ext cx="92520" cy="2538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69E79542-1C50-08F2-B2D4-C0FB7FFA10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6326" y="3755634"/>
                  <a:ext cx="128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33107281-92B8-9FD6-50FF-F44E148B481F}"/>
                    </a:ext>
                  </a:extLst>
                </p14:cNvPr>
                <p14:cNvContentPartPr/>
                <p14:nvPr/>
              </p14:nvContentPartPr>
              <p14:xfrm>
                <a:off x="3169326" y="4029954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33107281-92B8-9FD6-50FF-F44E148B48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1326" y="40123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F8BA1E0-F808-9755-7154-D8C5C1A4B8CD}"/>
              </a:ext>
            </a:extLst>
          </p:cNvPr>
          <p:cNvGrpSpPr/>
          <p:nvPr/>
        </p:nvGrpSpPr>
        <p:grpSpPr>
          <a:xfrm>
            <a:off x="4850886" y="5852994"/>
            <a:ext cx="191880" cy="257400"/>
            <a:chOff x="4850886" y="5852994"/>
            <a:chExt cx="1918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A5342D92-38E6-823F-2631-37168B8E8F2F}"/>
                    </a:ext>
                  </a:extLst>
                </p14:cNvPr>
                <p14:cNvContentPartPr/>
                <p14:nvPr/>
              </p14:nvContentPartPr>
              <p14:xfrm>
                <a:off x="4850886" y="5852994"/>
                <a:ext cx="135000" cy="25560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A5342D92-38E6-823F-2631-37168B8E8F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33246" y="5835354"/>
                  <a:ext cx="170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09E1B28-012A-8913-ECC2-CA168F32A016}"/>
                    </a:ext>
                  </a:extLst>
                </p14:cNvPr>
                <p14:cNvContentPartPr/>
                <p14:nvPr/>
              </p14:nvContentPartPr>
              <p14:xfrm>
                <a:off x="5042406" y="6110034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09E1B28-012A-8913-ECC2-CA168F32A0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24406" y="609239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74AA0A9-9268-642D-FF5F-15FA7721744D}"/>
              </a:ext>
            </a:extLst>
          </p:cNvPr>
          <p:cNvGrpSpPr/>
          <p:nvPr/>
        </p:nvGrpSpPr>
        <p:grpSpPr>
          <a:xfrm>
            <a:off x="8610366" y="5795394"/>
            <a:ext cx="201600" cy="273600"/>
            <a:chOff x="8610366" y="5795394"/>
            <a:chExt cx="20160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861D7DA0-A2F3-937D-C820-F7FE847D2897}"/>
                    </a:ext>
                  </a:extLst>
                </p14:cNvPr>
                <p14:cNvContentPartPr/>
                <p14:nvPr/>
              </p14:nvContentPartPr>
              <p14:xfrm>
                <a:off x="8610366" y="5795394"/>
                <a:ext cx="123840" cy="2736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861D7DA0-A2F3-937D-C820-F7FE847D28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92726" y="5777394"/>
                  <a:ext cx="159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7B408910-9EB9-8664-D2F0-1A163A5A6EB5}"/>
                    </a:ext>
                  </a:extLst>
                </p14:cNvPr>
                <p14:cNvContentPartPr/>
                <p14:nvPr/>
              </p14:nvContentPartPr>
              <p14:xfrm>
                <a:off x="8811606" y="6047754"/>
                <a:ext cx="360" cy="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7B408910-9EB9-8664-D2F0-1A163A5A6E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93606" y="60301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7601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80C11-959A-304A-9298-54056DEF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Vix, Côte d’Or, France 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et 2. Nouvelles fouilles en 2019 à l’emplacement de la tombe découverte en 1953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Fibules à timbale, bronze, corail ; 4. Crochets, bronze (60 ex. découverts au niveau du char en 1953) ; 5. Fragment du bassin à ombilic étrusque (retrouvé en 2019 dans les remblais de la fouille ancienne).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DADBBD-F045-0E44-95FA-2AEE1F8E17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99" y="173540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7FBA2395-C4B9-B84F-B9C3-FECF60EFBB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757327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EC8AD20A-E94D-5F43-955A-6351BEA3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75" y="4759150"/>
            <a:ext cx="2336043" cy="15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FD4BFCB4-A86A-CE49-8DC4-569C5CF1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374" y="4739075"/>
            <a:ext cx="2387252" cy="15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35BBA791-40A9-8F4A-BD29-66AF337A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480" y="4759150"/>
            <a:ext cx="2336043" cy="15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61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Mont Saint-Marcel, Vix, Côte d’Or,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Vue aérienne du site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Prospections géophysiques sur le plateau ; 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Vue aérienne des fouilles en cours du bâtiment à abside (fouilles 2002-2007).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2880320" cy="182036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73197"/>
            <a:ext cx="3259988" cy="1808950"/>
          </a:xfr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60" y="2060848"/>
            <a:ext cx="4116195" cy="392129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1A94E94-8431-749A-B78F-3F68BD0274DC}"/>
              </a:ext>
            </a:extLst>
          </p:cNvPr>
          <p:cNvGrpSpPr/>
          <p:nvPr/>
        </p:nvGrpSpPr>
        <p:grpSpPr>
          <a:xfrm>
            <a:off x="3552208" y="3615821"/>
            <a:ext cx="155520" cy="295560"/>
            <a:chOff x="3552208" y="3615821"/>
            <a:chExt cx="1555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9960287D-FDAB-3575-23FE-C166B29F1411}"/>
                    </a:ext>
                  </a:extLst>
                </p14:cNvPr>
                <p14:cNvContentPartPr/>
                <p14:nvPr/>
              </p14:nvContentPartPr>
              <p14:xfrm>
                <a:off x="3552208" y="3615821"/>
                <a:ext cx="90360" cy="28944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9960287D-FDAB-3575-23FE-C166B29F14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34568" y="3597821"/>
                  <a:ext cx="126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0485096F-43DD-DBDE-0B57-BFF70C14D188}"/>
                    </a:ext>
                  </a:extLst>
                </p14:cNvPr>
                <p14:cNvContentPartPr/>
                <p14:nvPr/>
              </p14:nvContentPartPr>
              <p14:xfrm>
                <a:off x="3707368" y="3911021"/>
                <a:ext cx="360" cy="36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0485096F-43DD-DBDE-0B57-BFF70C14D1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89728" y="38930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783E375-3D0C-7D33-6F79-6CF1D37ECD7F}"/>
              </a:ext>
            </a:extLst>
          </p:cNvPr>
          <p:cNvGrpSpPr/>
          <p:nvPr/>
        </p:nvGrpSpPr>
        <p:grpSpPr>
          <a:xfrm>
            <a:off x="3924448" y="5704181"/>
            <a:ext cx="237240" cy="307440"/>
            <a:chOff x="3924448" y="5704181"/>
            <a:chExt cx="2372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8D989D18-59D3-5F19-5ADD-DE2CCDCFCCA4}"/>
                    </a:ext>
                  </a:extLst>
                </p14:cNvPr>
                <p14:cNvContentPartPr/>
                <p14:nvPr/>
              </p14:nvContentPartPr>
              <p14:xfrm>
                <a:off x="3924448" y="5704181"/>
                <a:ext cx="163080" cy="28980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8D989D18-59D3-5F19-5ADD-DE2CCDCFCC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6448" y="5686541"/>
                  <a:ext cx="198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B44D7702-C6E2-71E0-770E-3269B76180E5}"/>
                    </a:ext>
                  </a:extLst>
                </p14:cNvPr>
                <p14:cNvContentPartPr/>
                <p14:nvPr/>
              </p14:nvContentPartPr>
              <p14:xfrm>
                <a:off x="4161328" y="6011261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B44D7702-C6E2-71E0-770E-3269B76180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3688" y="59932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5B3D4B-3792-585D-5222-6DC5B50E5E3F}"/>
              </a:ext>
            </a:extLst>
          </p:cNvPr>
          <p:cNvGrpSpPr/>
          <p:nvPr/>
        </p:nvGrpSpPr>
        <p:grpSpPr>
          <a:xfrm>
            <a:off x="8533168" y="5626421"/>
            <a:ext cx="246960" cy="351360"/>
            <a:chOff x="8533168" y="5626421"/>
            <a:chExt cx="2469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26109326-38C9-C217-5AC5-21C1454A803D}"/>
                    </a:ext>
                  </a:extLst>
                </p14:cNvPr>
                <p14:cNvContentPartPr/>
                <p14:nvPr/>
              </p14:nvContentPartPr>
              <p14:xfrm>
                <a:off x="8533168" y="5626421"/>
                <a:ext cx="163440" cy="351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26109326-38C9-C217-5AC5-21C1454A80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15528" y="5608421"/>
                  <a:ext cx="199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2A47F1CF-3192-1E0A-9C93-5D329ADA61F5}"/>
                    </a:ext>
                  </a:extLst>
                </p14:cNvPr>
                <p14:cNvContentPartPr/>
                <p14:nvPr/>
              </p14:nvContentPartPr>
              <p14:xfrm>
                <a:off x="8779768" y="5969861"/>
                <a:ext cx="360" cy="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2A47F1CF-3192-1E0A-9C93-5D329ADA61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61768" y="59518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8406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993D58B-E2F7-C748-AFEB-2B68BCBC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Mont Saint-Marcel, Vix, Côte d’Or, France ;</a:t>
            </a:r>
            <a:br>
              <a:rPr lang="fr-FR" sz="2400" dirty="0"/>
            </a:br>
            <a:r>
              <a:rPr lang="fr-FR" sz="2400" dirty="0"/>
              <a:t>reconstitution des grands bâtiments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4B46DE-FD65-9A46-8483-22A608E3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7164938-5EC4-F940-B3CA-BE038C999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37" y="1600200"/>
            <a:ext cx="833650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0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739891-F7E1-CE49-BD55-114C52F7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Les </a:t>
            </a:r>
            <a:r>
              <a:rPr lang="fr-FR" sz="2800"/>
              <a:t>sites d’habitat </a:t>
            </a:r>
            <a:r>
              <a:rPr lang="fr-FR" sz="2800" dirty="0"/>
              <a:t>« princiers » :</a:t>
            </a:r>
            <a:br>
              <a:rPr lang="fr-FR" sz="2800" dirty="0"/>
            </a:br>
            <a:r>
              <a:rPr lang="fr-FR" sz="2800" dirty="0"/>
              <a:t>Phase des VIIe-VIe siècles av. J.-C. (</a:t>
            </a:r>
            <a:r>
              <a:rPr lang="fr-FR" sz="2200" i="1" dirty="0"/>
              <a:t>en jaune</a:t>
            </a:r>
            <a:r>
              <a:rPr lang="fr-FR" sz="2800" dirty="0"/>
              <a:t>) ;</a:t>
            </a:r>
            <a:br>
              <a:rPr lang="fr-FR" sz="2800" dirty="0"/>
            </a:br>
            <a:r>
              <a:rPr lang="fr-FR" sz="2800" dirty="0"/>
              <a:t>Phase des Ve-IVe siècles av. J.-C. (</a:t>
            </a:r>
            <a:r>
              <a:rPr lang="fr-FR" sz="2200" i="1" dirty="0"/>
              <a:t>en vert</a:t>
            </a:r>
            <a:r>
              <a:rPr lang="fr-FR" sz="2800" dirty="0"/>
              <a:t>).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9CDEA6A-996E-E14E-A918-F1FCDDCB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15281"/>
            <a:ext cx="7467600" cy="4495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14:cNvPr>
              <p14:cNvContentPartPr/>
              <p14:nvPr/>
            </p14:nvContentPartPr>
            <p14:xfrm>
              <a:off x="4689012" y="3177243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012" y="315960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14:cNvPr>
              <p14:cNvContentPartPr/>
              <p14:nvPr/>
            </p14:nvContentPartPr>
            <p14:xfrm>
              <a:off x="4681452" y="3183723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5452" y="314808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14:cNvPr>
              <p14:cNvContentPartPr/>
              <p14:nvPr/>
            </p14:nvContentPartPr>
            <p14:xfrm>
              <a:off x="3454443" y="3242763"/>
              <a:ext cx="972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43" y="3206763"/>
                <a:ext cx="8136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35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1846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Hallstatt, Basse-Autriche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(fouilles entre 1846 et 1864 par J.G.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Ramsauer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24" y="1601565"/>
            <a:ext cx="3425952" cy="452323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8200" y="2254811"/>
            <a:ext cx="4038600" cy="3216740"/>
          </a:xfrm>
        </p:spPr>
      </p:pic>
    </p:spTree>
    <p:extLst>
      <p:ext uri="{BB962C8B-B14F-4D97-AF65-F5344CB8AC3E}">
        <p14:creationId xmlns:p14="http://schemas.microsoft.com/office/powerpoint/2010/main" val="31906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1857 - La Tène, Kt. Neuchâtel, Suisse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(premières découvertes, novembre 1857).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068960"/>
            <a:ext cx="4038600" cy="3122436"/>
          </a:xfrm>
        </p:spPr>
      </p:pic>
      <p:pic>
        <p:nvPicPr>
          <p:cNvPr id="7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677" b="-38677"/>
          <a:stretch>
            <a:fillRect/>
          </a:stretch>
        </p:blipFill>
        <p:spPr>
          <a:xfrm>
            <a:off x="395536" y="90872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49067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Kt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Neuchâtel, Suisse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lances, fer ; épées dans leur fourreau, fer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57" y="1600200"/>
            <a:ext cx="3472685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43" y="1600200"/>
            <a:ext cx="3483114" cy="4525963"/>
          </a:xfrm>
        </p:spPr>
      </p:pic>
    </p:spTree>
    <p:extLst>
      <p:ext uri="{BB962C8B-B14F-4D97-AF65-F5344CB8AC3E}">
        <p14:creationId xmlns:p14="http://schemas.microsoft.com/office/powerpoint/2010/main" val="343571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1864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mr-IN" sz="1600" dirty="0">
                <a:latin typeface="Futura Medium" panose="020B0602020204020303" pitchFamily="34" charset="-79"/>
              </a:rPr>
              <a:t>–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Paul Broca, « Qu’est-ce que les Celtes ? », in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Bulletins de la Société d’anthropologie de Paris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5-1, 1864, 457-464. </a:t>
            </a:r>
            <a:endParaRPr lang="fr-FR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fr-FR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fr-FR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1867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Création du Musée des Antiquités nationales par décret impérial le 12 mai 1867.</a:t>
            </a:r>
          </a:p>
          <a:p>
            <a:pPr marL="0" indent="0">
              <a:buNone/>
            </a:pP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(1862. approbation par l’empereur Napoléon III de « la création au château de Saint-Germain-en-Laye d’un musée d’antiquités celtiques et gallo-romaines  », décret du 8 mars 1862.</a:t>
            </a:r>
          </a:p>
          <a:p>
            <a:pPr marL="0" indent="0">
              <a:buNone/>
            </a:pP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1852. Création du Musée romain-germanique de Mayence -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Römisch-Germanische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Zentralmuseums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Mainz/RGZM).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0EB96D-20B0-B446-8BA7-8B9506A4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0" y="4709502"/>
            <a:ext cx="2193652" cy="15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8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2E7FE3-558F-578B-51BA-E9DF15C0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98178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1871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1. Congrès international d’anthropologie et d’archéologie préhistoriques, Ve session, tenu à Bologne, Italie, du 1</a:t>
            </a:r>
            <a:r>
              <a:rPr lang="fr-FR" sz="1800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er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au 7 octobre 1871.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Marzabotto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Bologne, Italie / Environs du Camp-de-Châlons, Marne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épées en fer et fibules de type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Marzabotto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(d’après G. de Mortillet, 1870-1871).</a:t>
            </a:r>
            <a:endParaRPr lang="fr-FR" sz="1800" dirty="0"/>
          </a:p>
        </p:txBody>
      </p:sp>
      <p:pic>
        <p:nvPicPr>
          <p:cNvPr id="7" name="Espace réservé du contenu 3" descr="Congrès Bologne 1871 - 1ère couverture.pdf">
            <a:extLst>
              <a:ext uri="{FF2B5EF4-FFF2-40B4-BE49-F238E27FC236}">
                <a16:creationId xmlns:a16="http://schemas.microsoft.com/office/drawing/2014/main" id="{56D3486E-E503-D0DD-0ADD-15BBC8A2C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57" r="-78657"/>
          <a:stretch>
            <a:fillRect/>
          </a:stretch>
        </p:blipFill>
        <p:spPr>
          <a:xfrm>
            <a:off x="-1332656" y="1402340"/>
            <a:ext cx="8267756" cy="4546940"/>
          </a:xfrm>
        </p:spPr>
      </p:pic>
      <p:pic>
        <p:nvPicPr>
          <p:cNvPr id="8" name="Espace réservé du contenu 3" descr="Marzabotto, Mortillet G. de , in RA 1870-1871.jpg">
            <a:extLst>
              <a:ext uri="{FF2B5EF4-FFF2-40B4-BE49-F238E27FC236}">
                <a16:creationId xmlns:a16="http://schemas.microsoft.com/office/drawing/2014/main" id="{978ED378-E3FC-4212-AF39-F4F5748902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938" r="-135938"/>
          <a:stretch>
            <a:fillRect/>
          </a:stretch>
        </p:blipFill>
        <p:spPr>
          <a:xfrm>
            <a:off x="2753096" y="2169806"/>
            <a:ext cx="7766367" cy="3208310"/>
          </a:xfrm>
        </p:spPr>
      </p:pic>
    </p:spTree>
    <p:extLst>
      <p:ext uri="{BB962C8B-B14F-4D97-AF65-F5344CB8AC3E}">
        <p14:creationId xmlns:p14="http://schemas.microsoft.com/office/powerpoint/2010/main" val="3879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FEA51-B524-EF46-9E36-391FA2A5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1874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Congrès international d’anthropologie et d’archéologie préhistoriques, VIIe session, tenue à Stockholm, Suède, en 1874.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01067F-5A62-2045-9641-9FFA26282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9984" y="1567253"/>
            <a:ext cx="475252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2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division de l’âge du Fer en deux périodes :</a:t>
            </a:r>
          </a:p>
          <a:p>
            <a:pPr marL="0" indent="0">
              <a:buNone/>
            </a:pPr>
            <a:endParaRPr lang="fr-FR" sz="59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51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Période de HALLSTATT ou Premier âge du Fer /</a:t>
            </a:r>
          </a:p>
          <a:p>
            <a:pPr marL="0" indent="0">
              <a:buNone/>
            </a:pPr>
            <a:r>
              <a:rPr lang="fr-FR" sz="51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</a:t>
            </a:r>
            <a:r>
              <a:rPr lang="fr-FR" sz="4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VIIIe-VIe siècles av. J.-C.</a:t>
            </a:r>
          </a:p>
          <a:p>
            <a:endParaRPr lang="fr-FR" sz="51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51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Période de LA TENE ou Second âge du Fer /</a:t>
            </a:r>
          </a:p>
          <a:p>
            <a:pPr marL="0" indent="0">
              <a:buNone/>
            </a:pPr>
            <a:r>
              <a:rPr lang="fr-FR" sz="51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</a:t>
            </a:r>
            <a:r>
              <a:rPr lang="fr-FR" sz="4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Ve-Ier siècles av. J.-C.</a:t>
            </a:r>
          </a:p>
          <a:p>
            <a:endParaRPr lang="fr-FR" sz="5900" dirty="0"/>
          </a:p>
          <a:p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3E42B67-81D4-6F46-97C7-6364845D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sz="2500" dirty="0"/>
          </a:p>
          <a:p>
            <a:pPr marL="0" indent="0" algn="ctr">
              <a:buNone/>
            </a:pPr>
            <a:endParaRPr lang="fr-FR" sz="2500" dirty="0"/>
          </a:p>
          <a:p>
            <a:pPr marL="0" indent="0" algn="ctr">
              <a:buNone/>
            </a:pPr>
            <a:r>
              <a:rPr lang="fr-FR" sz="2500" dirty="0"/>
              <a:t>Hans Hildebrand (Stockholm, 1842-1913)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ABAC7F-C566-6240-AF08-EFD4F7C78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94768"/>
            <a:ext cx="2260699" cy="28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9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1186</Words>
  <Application>Microsoft Macintosh PowerPoint</Application>
  <PresentationFormat>Affichage à l'écran (4:3)</PresentationFormat>
  <Paragraphs>77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Futura Medium</vt:lpstr>
      <vt:lpstr>Futura Medium</vt:lpstr>
      <vt:lpstr>Thème Office</vt:lpstr>
      <vt:lpstr>Licence 2, semestre 4  2025-2026</vt:lpstr>
      <vt:lpstr>L2.S4 – UEO Celtes – Origine et connaissance des mondes celtiques   </vt:lpstr>
      <vt:lpstr>  </vt:lpstr>
      <vt:lpstr>1846- Hallstatt, Basse-Autriche ; (fouilles entre 1846 et 1864 par J.G. Ramsauer).</vt:lpstr>
      <vt:lpstr>1857 - La Tène, Kt. Neuchâtel, Suisse (premières découvertes, novembre 1857).</vt:lpstr>
      <vt:lpstr>La Tène, Kt. Neuchâtel, Suisse ; lances, fer ; épées dans leur fourreau, fer</vt:lpstr>
      <vt:lpstr>Présentation PowerPoint</vt:lpstr>
      <vt:lpstr>1871 – 1. Congrès international d’anthropologie et d’archéologie préhistoriques, Ve session, tenu à Bologne, Italie, du 1er au 7 octobre 1871. 2. Marzabotto, Bologne, Italie / Environs du Camp-de-Châlons, Marne ; épées en fer et fibules de type Marzabotto (d’après G. de Mortillet, 1870-1871).</vt:lpstr>
      <vt:lpstr>1874 - Congrès international d’anthropologie et d’archéologie préhistoriques, VIIe session, tenue à Stockholm, Suède, en 1874.</vt:lpstr>
      <vt:lpstr>Joseph Déchelette (Roanne, 8 janvier 1862 – Vingré, 4 octobre 1914), Manuel d’archéologie préhistorique, celtique et gallo-romaine, II. Archéologie celtique ou protohistorique, vol. IV. Second âge du Fer ou époque de La Tène, éd. Picard, Paris, 1914.</vt:lpstr>
      <vt:lpstr>Présentation PowerPoint</vt:lpstr>
      <vt:lpstr>Hallstatt, Basse-Autriche ; VIIIe-VIe siècles av. J.-C.</vt:lpstr>
      <vt:lpstr>1. Carte des sites princiers (VIIe-Ve siècles av. J.-C.) (en rouge, le site de La Heuneburg).  2. Heuneburg, Ldkr. Sigmaringen, Bade-Wurtemberg, et ses environs. </vt:lpstr>
      <vt:lpstr>La Heuneburg, Ldkr. Sigmaringen, Bade-Wurtemberg, Allemagne ; vue aérienne du site, à proximité du cours du Danube.</vt:lpstr>
      <vt:lpstr>La Heuneburg, Kr. Sigmaringen, Bade-Wurtemberg, Allemagne ; Hohmichele (fouilles G. Riek, 1936-1938) ; tombe à char ; Diam. 85 m, H. 13, 5 m ; VIe siècle av. J.-C.</vt:lpstr>
      <vt:lpstr>Heuneburg, Ldkr. Sigmaringen, Bade-Wurtemberg ; nécropole de Bettelbühl, tumulus IV (tombe centrale, déposée en décembre 2010).</vt:lpstr>
      <vt:lpstr>La Heuneburg, Kr. Sigmaringen, Bade-Wurtemberg, Allemagne ; 1. La ville haute ; 2. Détail du rempart en briques crues (Ve siècle av. J.-C.); 3. Tesson d’amphore grecque (Ve siècle av. J.-C.). </vt:lpstr>
      <vt:lpstr>La Heuneburg, Ldkr. Sigmaringen, Bade-Wurtemberg, Allemagne : 1. Fouilles en cours (porte monumentale de la ville basse) ; 2. Reconstitution (ville haute et ville basse).</vt:lpstr>
      <vt:lpstr>L’Etrurie et l’expansion étrusque  aux VIIe-VIe siècles av. J.-C.</vt:lpstr>
      <vt:lpstr>Eberdingen-Hochdorf ; Bade-Wurtemberg (fouilles 1979) ; chambre funéraire (fin VIe siècle av. J.-C.).</vt:lpstr>
      <vt:lpstr>Eberdingen-Hochdorf, Bade-Wurtemberg, Allemagne ; restitution ; VIe siècle av. J.-C.</vt:lpstr>
      <vt:lpstr>Eberdingen-Hochdorf, Bade-Wurtemberg, Allemagne ; char à quatre roues, fer ; VIe siècle av. J.-C.</vt:lpstr>
      <vt:lpstr>Eberdingen-Hochdorf, Bade-Wurtemberg, Allemagne ; 1. vaisselle, bronze ; 2. hache, pique, couteau, fer.</vt:lpstr>
      <vt:lpstr>Eberdingen-Hochdorf, Bade-Wurtemberg ; chaudron, bronze ; VIe siècle av. J.-C.</vt:lpstr>
      <vt:lpstr>Eberdingen-Hochdorf, Bade-Wurtemberg, Allemagne ; chaudron, bronze ; tissus laine ; détail des lions, bronze ; fin VIe siècle av. J.-C. </vt:lpstr>
      <vt:lpstr>Eberdingen-Hochdorf, Bade-Wurtemberg, Allemagne ;  banquette (kliné), bronze ; fin VIe siècle av. J.-C.</vt:lpstr>
      <vt:lpstr>Eberdingen-Hochdorf, Bade-Wurtemberg, Allemagne ; casque ? ; écorce de bouleau ; VIe siècle av. J.-C.</vt:lpstr>
      <vt:lpstr>Eberdingen-Hochdorf, Bade-Wurtemberg, Allemagne ; bracelet, or ; 5 perles en ambre ; plaque de ceinture, or ; torque, or ; ornements (de chaussures), or. </vt:lpstr>
      <vt:lpstr>1. Hirschlanden-Ditzingen, Bade-Wurtemberg, Allemagne ; statue ; grès ; VIe siècle av. J.-C. 2. Eberdingen-Hochdorf, Kr. Ludwigsburg, Bade-Wurtemberg, Allemagne ; poignard dans son fourreau, bronze et fourreau, or ; VIe siècle av. J.-C.</vt:lpstr>
      <vt:lpstr>Présentation PowerPoint</vt:lpstr>
      <vt:lpstr>Vix, Châtillon-sur-Seine, Côte d’Or, France ; 1. Carte de situation ; 2. Plan de la colline Saint-Marcel ;  3. Vue aérienne.</vt:lpstr>
      <vt:lpstr>Vix, Côte d’Or, Fr. ; 1. Plan de la tombe de la « Dame de Vix » ; 2. Torque, or ; 3. Cratère, bronze ; H. 1, 64 m.</vt:lpstr>
      <vt:lpstr>Vix, Côte d’Or, France ;  1. et 2. Nouvelles fouilles en 2019 à l’emplacement de la tombe découverte en 1953 ; 3. Fibules à timbale, bronze, corail ; 4. Crochets, bronze (60 ex. découverts au niveau du char en 1953) ; 5. Fragment du bassin à ombilic étrusque (retrouvé en 2019 dans les remblais de la fouille ancienne).</vt:lpstr>
      <vt:lpstr>Mont Saint-Marcel, Vix, Côte d’Or, France ; 1. Vue aérienne du site ; 2. Prospections géophysiques sur le plateau ;  3. Vue aérienne des fouilles en cours du bâtiment à abside (fouilles 2002-2007).</vt:lpstr>
      <vt:lpstr>Mont Saint-Marcel, Vix, Côte d’Or, France ; reconstitution des grands bâtiments</vt:lpstr>
      <vt:lpstr>Les sites d’habitat « princiers » : Phase des VIIe-VIe siècles av. J.-C. (en jaune) ; Phase des Ve-IVe siècles av. J.-C. (en vert).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Mycènes</dc:title>
  <cp:lastModifiedBy>Virginie Defente</cp:lastModifiedBy>
  <cp:revision>157</cp:revision>
  <dcterms:modified xsi:type="dcterms:W3CDTF">2026-01-30T12:11:52Z</dcterms:modified>
</cp:coreProperties>
</file>