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319" r:id="rId3"/>
    <p:sldId id="347" r:id="rId4"/>
    <p:sldId id="348" r:id="rId5"/>
    <p:sldId id="332" r:id="rId6"/>
    <p:sldId id="264" r:id="rId7"/>
    <p:sldId id="262" r:id="rId8"/>
    <p:sldId id="263" r:id="rId9"/>
    <p:sldId id="456" r:id="rId10"/>
    <p:sldId id="321" r:id="rId11"/>
    <p:sldId id="266" r:id="rId12"/>
    <p:sldId id="322" r:id="rId13"/>
    <p:sldId id="259" r:id="rId14"/>
    <p:sldId id="267" r:id="rId15"/>
    <p:sldId id="268" r:id="rId16"/>
    <p:sldId id="269" r:id="rId17"/>
    <p:sldId id="341" r:id="rId18"/>
    <p:sldId id="457" r:id="rId19"/>
    <p:sldId id="459" r:id="rId20"/>
    <p:sldId id="458" r:id="rId21"/>
    <p:sldId id="335" r:id="rId22"/>
    <p:sldId id="343" r:id="rId23"/>
    <p:sldId id="270" r:id="rId24"/>
    <p:sldId id="271" r:id="rId25"/>
    <p:sldId id="272" r:id="rId26"/>
    <p:sldId id="273" r:id="rId27"/>
    <p:sldId id="274" r:id="rId28"/>
    <p:sldId id="323" r:id="rId29"/>
    <p:sldId id="461" r:id="rId30"/>
    <p:sldId id="460" r:id="rId31"/>
    <p:sldId id="276" r:id="rId32"/>
    <p:sldId id="275" r:id="rId33"/>
    <p:sldId id="462" r:id="rId34"/>
    <p:sldId id="277" r:id="rId35"/>
    <p:sldId id="349" r:id="rId36"/>
    <p:sldId id="279" r:id="rId37"/>
    <p:sldId id="284" r:id="rId38"/>
    <p:sldId id="283" r:id="rId39"/>
    <p:sldId id="325" r:id="rId40"/>
    <p:sldId id="326" r:id="rId41"/>
    <p:sldId id="444" r:id="rId42"/>
    <p:sldId id="327" r:id="rId43"/>
    <p:sldId id="285" r:id="rId44"/>
    <p:sldId id="291" r:id="rId45"/>
    <p:sldId id="328" r:id="rId46"/>
    <p:sldId id="329" r:id="rId47"/>
    <p:sldId id="292" r:id="rId48"/>
    <p:sldId id="330" r:id="rId49"/>
    <p:sldId id="331" r:id="rId50"/>
    <p:sldId id="315" r:id="rId51"/>
    <p:sldId id="317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8" r:id="rId63"/>
    <p:sldId id="309" r:id="rId64"/>
    <p:sldId id="310" r:id="rId65"/>
    <p:sldId id="464" r:id="rId66"/>
    <p:sldId id="463" r:id="rId67"/>
    <p:sldId id="447" r:id="rId68"/>
    <p:sldId id="465" r:id="rId69"/>
    <p:sldId id="449" r:id="rId70"/>
    <p:sldId id="452" r:id="rId71"/>
    <p:sldId id="312" r:id="rId72"/>
    <p:sldId id="313" r:id="rId73"/>
    <p:sldId id="314" r:id="rId7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2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28CC2-C3C5-D146-8258-90DF8DB9EA82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69C89-C9BB-4643-B37F-5E1C873F62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37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36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4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8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85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77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49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20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60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6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91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7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B20C-4B4D-E84C-9F18-4D3A88873123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BFA86-B1AC-E24C-80BE-420E3AEBD5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7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L’art celtique et le livre : naissance et développement de l’enluminure insulaire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V</a:t>
            </a:r>
            <a:r>
              <a:rPr lang="fr-FR" baseline="30000" dirty="0" err="1"/>
              <a:t>e</a:t>
            </a:r>
            <a:r>
              <a:rPr lang="fr-FR" dirty="0" err="1"/>
              <a:t>-X</a:t>
            </a:r>
            <a:r>
              <a:rPr lang="fr-FR" baseline="30000" dirty="0" err="1"/>
              <a:t>e</a:t>
            </a:r>
            <a:r>
              <a:rPr lang="fr-FR" dirty="0"/>
              <a:t> s.)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62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3" y="458670"/>
            <a:ext cx="3744335" cy="62405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68" y="1464216"/>
            <a:ext cx="4868959" cy="32283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45214" y="829134"/>
            <a:ext cx="414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Volumen</a:t>
            </a:r>
            <a:r>
              <a:rPr lang="fr-FR" dirty="0"/>
              <a:t> (pluriel : </a:t>
            </a:r>
            <a:r>
              <a:rPr lang="fr-FR" i="1" dirty="0" err="1"/>
              <a:t>Volumina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013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Tremblay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>
            <a:fillRect/>
          </a:stretch>
        </p:blipFill>
        <p:spPr bwMode="auto">
          <a:xfrm>
            <a:off x="664654" y="1135383"/>
            <a:ext cx="7960555" cy="486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27735" y="384741"/>
            <a:ext cx="8424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400" i="1" dirty="0"/>
              <a:t>codex</a:t>
            </a:r>
            <a:r>
              <a:rPr lang="fr-FR" sz="2400" dirty="0"/>
              <a:t> (</a:t>
            </a:r>
            <a:r>
              <a:rPr lang="fr-FR" sz="2400" dirty="0" err="1"/>
              <a:t>plur</a:t>
            </a:r>
            <a:r>
              <a:rPr lang="fr-FR" sz="2400" dirty="0"/>
              <a:t>.: </a:t>
            </a:r>
            <a:r>
              <a:rPr lang="fr-FR" sz="2400" i="1" dirty="0" err="1"/>
              <a:t>codices</a:t>
            </a:r>
            <a:r>
              <a:rPr lang="fr-F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564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95" y="837625"/>
            <a:ext cx="4480188" cy="48150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03CE49-6A00-D340-B8A7-73EAEB0DF918}"/>
              </a:ext>
            </a:extLst>
          </p:cNvPr>
          <p:cNvSpPr txBox="1"/>
          <p:nvPr/>
        </p:nvSpPr>
        <p:spPr>
          <a:xfrm>
            <a:off x="6189785" y="1430215"/>
            <a:ext cx="232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Tablettes</a:t>
            </a:r>
          </a:p>
          <a:p>
            <a:endParaRPr lang="fr-FR" dirty="0"/>
          </a:p>
          <a:p>
            <a:r>
              <a:rPr lang="fr-FR" dirty="0"/>
              <a:t>Stylet</a:t>
            </a:r>
          </a:p>
        </p:txBody>
      </p:sp>
    </p:spTree>
    <p:extLst>
      <p:ext uri="{BB962C8B-B14F-4D97-AF65-F5344CB8AC3E}">
        <p14:creationId xmlns:p14="http://schemas.microsoft.com/office/powerpoint/2010/main" val="14919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manVirgilFolio014rVergilPortra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4" y="317557"/>
            <a:ext cx="6139426" cy="63511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41219" y="610686"/>
            <a:ext cx="2288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Vergilius</a:t>
            </a:r>
            <a:r>
              <a:rPr lang="fr-FR" i="1" dirty="0"/>
              <a:t> </a:t>
            </a:r>
            <a:r>
              <a:rPr lang="fr-FR" i="1" dirty="0" err="1"/>
              <a:t>romanus</a:t>
            </a:r>
            <a:r>
              <a:rPr lang="fr-FR" dirty="0"/>
              <a:t>,    Ve s. (Vatican)</a:t>
            </a:r>
          </a:p>
          <a:p>
            <a:endParaRPr lang="fr-FR" dirty="0"/>
          </a:p>
          <a:p>
            <a:r>
              <a:rPr lang="fr-FR" dirty="0"/>
              <a:t>Virgile, </a:t>
            </a:r>
            <a:r>
              <a:rPr lang="fr-FR" i="1" dirty="0"/>
              <a:t>Bucoliques</a:t>
            </a:r>
            <a:r>
              <a:rPr lang="fr-FR" dirty="0"/>
              <a:t> et </a:t>
            </a:r>
            <a:r>
              <a:rPr lang="fr-FR" i="1" dirty="0"/>
              <a:t>Géorgiques</a:t>
            </a:r>
          </a:p>
        </p:txBody>
      </p:sp>
    </p:spTree>
    <p:extLst>
      <p:ext uri="{BB962C8B-B14F-4D97-AF65-F5344CB8AC3E}">
        <p14:creationId xmlns:p14="http://schemas.microsoft.com/office/powerpoint/2010/main" val="20404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00px-RomanVirgilFolio001rEclogu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572516"/>
            <a:ext cx="5440174" cy="57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5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IMG_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t="4993" b="21579"/>
          <a:stretch>
            <a:fillRect/>
          </a:stretch>
        </p:blipFill>
        <p:spPr bwMode="auto">
          <a:xfrm>
            <a:off x="0" y="260350"/>
            <a:ext cx="51101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343525" y="1196975"/>
            <a:ext cx="38004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400" i="1" dirty="0">
                <a:cs typeface="+mn-cs"/>
              </a:rPr>
              <a:t>Evangéliaire dit de </a:t>
            </a:r>
            <a:r>
              <a:rPr lang="fr-FR" sz="2400" i="1" dirty="0"/>
              <a:t>S</a:t>
            </a:r>
            <a:r>
              <a:rPr lang="fr-FR" sz="2400" i="1" dirty="0">
                <a:cs typeface="+mn-cs"/>
              </a:rPr>
              <a:t>aint Augustin</a:t>
            </a:r>
            <a:endParaRPr lang="fr-FR" sz="2400" dirty="0"/>
          </a:p>
          <a:p>
            <a:pPr>
              <a:defRPr/>
            </a:pPr>
            <a:endParaRPr lang="fr-FR" sz="2400" i="1" dirty="0">
              <a:cs typeface="+mn-cs"/>
            </a:endParaRPr>
          </a:p>
          <a:p>
            <a:pPr>
              <a:defRPr/>
            </a:pPr>
            <a:r>
              <a:rPr lang="fr-FR" sz="2400" i="1" dirty="0">
                <a:cs typeface="+mn-cs"/>
              </a:rPr>
              <a:t>Saint Luc</a:t>
            </a:r>
            <a:endParaRPr lang="fr-FR" sz="2400" dirty="0">
              <a:cs typeface="+mn-cs"/>
            </a:endParaRPr>
          </a:p>
          <a:p>
            <a:pPr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>
                <a:cs typeface="+mn-cs"/>
              </a:rPr>
              <a:t>Italie, fin VIe s. (Cambridge)</a:t>
            </a:r>
          </a:p>
          <a:p>
            <a:pPr>
              <a:defRPr/>
            </a:pPr>
            <a:endParaRPr lang="fr-FR" sz="2400" dirty="0">
              <a:cs typeface="+mn-cs"/>
            </a:endParaRPr>
          </a:p>
          <a:p>
            <a:pPr>
              <a:defRPr/>
            </a:pPr>
            <a:endParaRPr lang="fr-FR" sz="24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5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00px-AshburnPenatuchtFolio006rCainA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" y="254000"/>
            <a:ext cx="5063899" cy="60640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16600" y="495300"/>
            <a:ext cx="294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Pentateuque d’</a:t>
            </a:r>
            <a:r>
              <a:rPr lang="fr-FR" i="1" dirty="0" err="1"/>
              <a:t>Ashburnham</a:t>
            </a:r>
            <a:r>
              <a:rPr lang="fr-FR" i="1" dirty="0"/>
              <a:t> </a:t>
            </a:r>
            <a:r>
              <a:rPr lang="fr-FR" dirty="0"/>
              <a:t>dit aussi </a:t>
            </a:r>
            <a:r>
              <a:rPr lang="fr-FR" i="1" dirty="0"/>
              <a:t>Pentateuque de Tours</a:t>
            </a:r>
          </a:p>
          <a:p>
            <a:endParaRPr lang="fr-FR" dirty="0"/>
          </a:p>
          <a:p>
            <a:r>
              <a:rPr lang="fr-FR" dirty="0"/>
              <a:t>Afrique du nord ou Espagne ?, VI</a:t>
            </a:r>
            <a:r>
              <a:rPr lang="fr-FR" baseline="30000" dirty="0"/>
              <a:t>e</a:t>
            </a:r>
            <a:r>
              <a:rPr lang="fr-FR" dirty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90173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7" y="373059"/>
            <a:ext cx="6687312" cy="59482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9A36B4-1569-A540-BDD4-CEE85082A0F5}"/>
              </a:ext>
            </a:extLst>
          </p:cNvPr>
          <p:cNvSpPr txBox="1"/>
          <p:nvPr/>
        </p:nvSpPr>
        <p:spPr>
          <a:xfrm>
            <a:off x="1254369" y="6412523"/>
            <a:ext cx="64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: Paul-Marie DUVAL, </a:t>
            </a:r>
            <a:r>
              <a:rPr lang="fr-FR" i="1" dirty="0"/>
              <a:t>Les Celtes</a:t>
            </a:r>
            <a:r>
              <a:rPr lang="fr-FR" dirty="0"/>
              <a:t>, Paris, 1977, p. 284.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E09105-C373-BE4A-821B-DB0E50BA8B5C}"/>
              </a:ext>
            </a:extLst>
          </p:cNvPr>
          <p:cNvSpPr txBox="1"/>
          <p:nvPr/>
        </p:nvSpPr>
        <p:spPr>
          <a:xfrm>
            <a:off x="3894839" y="65282"/>
            <a:ext cx="101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Pelte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B65E47-23F3-6541-9AB8-444D11B61FD5}"/>
              </a:ext>
            </a:extLst>
          </p:cNvPr>
          <p:cNvSpPr txBox="1"/>
          <p:nvPr/>
        </p:nvSpPr>
        <p:spPr>
          <a:xfrm>
            <a:off x="1664677" y="2801815"/>
            <a:ext cx="90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Esses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86D83D-AC5F-484C-B4C0-155EDF09A10E}"/>
              </a:ext>
            </a:extLst>
          </p:cNvPr>
          <p:cNvSpPr txBox="1"/>
          <p:nvPr/>
        </p:nvSpPr>
        <p:spPr>
          <a:xfrm>
            <a:off x="3894839" y="2647926"/>
            <a:ext cx="101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triscèles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8E8BA7-1FE0-E24D-ABD2-2371B933C7FC}"/>
              </a:ext>
            </a:extLst>
          </p:cNvPr>
          <p:cNvSpPr txBox="1"/>
          <p:nvPr/>
        </p:nvSpPr>
        <p:spPr>
          <a:xfrm>
            <a:off x="3320409" y="5242293"/>
            <a:ext cx="151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Trompettes</a:t>
            </a:r>
          </a:p>
        </p:txBody>
      </p:sp>
    </p:spTree>
    <p:extLst>
      <p:ext uri="{BB962C8B-B14F-4D97-AF65-F5344CB8AC3E}">
        <p14:creationId xmlns:p14="http://schemas.microsoft.com/office/powerpoint/2010/main" val="21692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15EBCD-5A21-B1FB-3E0C-5AC6F1EC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71" r="11976" b="7617"/>
          <a:stretch>
            <a:fillRect/>
          </a:stretch>
        </p:blipFill>
        <p:spPr>
          <a:xfrm>
            <a:off x="5917323" y="1108786"/>
            <a:ext cx="2701159" cy="48821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7B241F-10E4-CA0F-C433-7FE6CD8D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7" y="1108786"/>
            <a:ext cx="2151114" cy="54444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7DF4F2-7EC6-9755-E2EA-1CFAB53E8167}"/>
              </a:ext>
            </a:extLst>
          </p:cNvPr>
          <p:cNvSpPr txBox="1"/>
          <p:nvPr/>
        </p:nvSpPr>
        <p:spPr>
          <a:xfrm>
            <a:off x="105103" y="462455"/>
            <a:ext cx="21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Fourreau de </a:t>
            </a:r>
            <a:r>
              <a:rPr lang="fr-FR" dirty="0" err="1"/>
              <a:t>Toome</a:t>
            </a:r>
            <a:endParaRPr lang="fr-FR" dirty="0"/>
          </a:p>
          <a:p>
            <a:r>
              <a:rPr lang="fr-FR" dirty="0"/>
              <a:t>(IIIe s. </a:t>
            </a:r>
            <a:r>
              <a:rPr lang="fr-FR" dirty="0" err="1"/>
              <a:t>avt</a:t>
            </a:r>
            <a:r>
              <a:rPr lang="fr-FR" dirty="0"/>
              <a:t>-J-C-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BB205D-4251-B356-4C8A-91E0ED08FF1B}"/>
              </a:ext>
            </a:extLst>
          </p:cNvPr>
          <p:cNvSpPr txBox="1"/>
          <p:nvPr/>
        </p:nvSpPr>
        <p:spPr>
          <a:xfrm>
            <a:off x="6032936" y="462454"/>
            <a:ext cx="246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pierre de </a:t>
            </a:r>
            <a:r>
              <a:rPr lang="fr-FR" dirty="0" err="1"/>
              <a:t>Mullamast</a:t>
            </a:r>
            <a:r>
              <a:rPr lang="fr-FR" dirty="0"/>
              <a:t> (VIe s.)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195325-2607-CAB0-8074-A563321C54B5}"/>
              </a:ext>
            </a:extLst>
          </p:cNvPr>
          <p:cNvSpPr txBox="1"/>
          <p:nvPr/>
        </p:nvSpPr>
        <p:spPr>
          <a:xfrm>
            <a:off x="2519682" y="93122"/>
            <a:ext cx="371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L’âge de fer celtique en Irlande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294F58-4E5F-C544-E8A9-544398AB9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92669" y="2063284"/>
            <a:ext cx="4713890" cy="35354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E3505F2-5A02-CC16-688D-2F2558A68A2D}"/>
              </a:ext>
            </a:extLst>
          </p:cNvPr>
          <p:cNvSpPr txBox="1"/>
          <p:nvPr/>
        </p:nvSpPr>
        <p:spPr>
          <a:xfrm>
            <a:off x="2835821" y="723912"/>
            <a:ext cx="26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Ornement en métal 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1E43F1-1F75-D04A-66AF-DD079E6DD0BB}"/>
              </a:ext>
            </a:extLst>
          </p:cNvPr>
          <p:cNvSpPr txBox="1"/>
          <p:nvPr/>
        </p:nvSpPr>
        <p:spPr>
          <a:xfrm>
            <a:off x="2341321" y="6395546"/>
            <a:ext cx="464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Dublin, Musée national d’Irlande</a:t>
            </a:r>
          </a:p>
        </p:txBody>
      </p:sp>
    </p:spTree>
    <p:extLst>
      <p:ext uri="{BB962C8B-B14F-4D97-AF65-F5344CB8AC3E}">
        <p14:creationId xmlns:p14="http://schemas.microsoft.com/office/powerpoint/2010/main" val="1504744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D3D32B-D31E-5B95-659E-AE3D72DBB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42" y="714704"/>
            <a:ext cx="4576956" cy="52177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C301B7-8FB4-6B13-0952-18969DB8F278}"/>
              </a:ext>
            </a:extLst>
          </p:cNvPr>
          <p:cNvSpPr txBox="1"/>
          <p:nvPr/>
        </p:nvSpPr>
        <p:spPr>
          <a:xfrm>
            <a:off x="5875283" y="536028"/>
            <a:ext cx="278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Tête de </a:t>
            </a:r>
            <a:r>
              <a:rPr lang="fr-FR" dirty="0" err="1"/>
              <a:t>Corleck</a:t>
            </a:r>
            <a:r>
              <a:rPr lang="fr-FR" dirty="0"/>
              <a:t> Hill </a:t>
            </a:r>
          </a:p>
          <a:p>
            <a:r>
              <a:rPr lang="fr-FR" dirty="0"/>
              <a:t>(Ier-IIe s.)</a:t>
            </a:r>
          </a:p>
        </p:txBody>
      </p:sp>
    </p:spTree>
    <p:extLst>
      <p:ext uri="{BB962C8B-B14F-4D97-AF65-F5344CB8AC3E}">
        <p14:creationId xmlns:p14="http://schemas.microsoft.com/office/powerpoint/2010/main" val="176323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 1" descr="rome_antique_carte_bretag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711200"/>
            <a:ext cx="787241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140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5.jpeg">
            <a:extLst>
              <a:ext uri="{FF2B5EF4-FFF2-40B4-BE49-F238E27FC236}">
                <a16:creationId xmlns:a16="http://schemas.microsoft.com/office/drawing/2014/main" id="{A3FF54D2-5824-00E9-C86B-96747499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1" y="493986"/>
            <a:ext cx="4577596" cy="59273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855C50-22D6-5EA6-0A67-8E96260E0E70}"/>
              </a:ext>
            </a:extLst>
          </p:cNvPr>
          <p:cNvSpPr txBox="1"/>
          <p:nvPr/>
        </p:nvSpPr>
        <p:spPr>
          <a:xfrm>
            <a:off x="5532922" y="859191"/>
            <a:ext cx="3295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Revers de miroir, Sud-Est de Angleterre, I</a:t>
            </a:r>
            <a:r>
              <a:rPr lang="fr-FR" baseline="30000" dirty="0"/>
              <a:t>er</a:t>
            </a:r>
            <a:r>
              <a:rPr lang="fr-FR" dirty="0"/>
              <a:t> s. (Musée de Liverpool)</a:t>
            </a:r>
          </a:p>
        </p:txBody>
      </p:sp>
    </p:spTree>
    <p:extLst>
      <p:ext uri="{BB962C8B-B14F-4D97-AF65-F5344CB8AC3E}">
        <p14:creationId xmlns:p14="http://schemas.microsoft.com/office/powerpoint/2010/main" val="424902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6" y="0"/>
            <a:ext cx="494298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8D3377-A292-684B-A77E-153C812FAF8A}"/>
              </a:ext>
            </a:extLst>
          </p:cNvPr>
          <p:cNvSpPr txBox="1"/>
          <p:nvPr/>
        </p:nvSpPr>
        <p:spPr>
          <a:xfrm>
            <a:off x="6084277" y="1043354"/>
            <a:ext cx="253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Tête de cheval, Yorkshire, Ier s. (Londres, British Museum)</a:t>
            </a:r>
          </a:p>
        </p:txBody>
      </p:sp>
    </p:spTree>
    <p:extLst>
      <p:ext uri="{BB962C8B-B14F-4D97-AF65-F5344CB8AC3E}">
        <p14:creationId xmlns:p14="http://schemas.microsoft.com/office/powerpoint/2010/main" val="261540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50" y="888592"/>
            <a:ext cx="4394972" cy="52378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04516" y="1594569"/>
            <a:ext cx="229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Plaque de bouclier, Ecosse, Ier s. </a:t>
            </a:r>
            <a:r>
              <a:rPr lang="fr-FR" dirty="0" err="1"/>
              <a:t>avt</a:t>
            </a:r>
            <a:r>
              <a:rPr lang="fr-FR" dirty="0"/>
              <a:t> J-C</a:t>
            </a:r>
          </a:p>
        </p:txBody>
      </p:sp>
    </p:spTree>
    <p:extLst>
      <p:ext uri="{BB962C8B-B14F-4D97-AF65-F5344CB8AC3E}">
        <p14:creationId xmlns:p14="http://schemas.microsoft.com/office/powerpoint/2010/main" val="423152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 1" descr="Sainte-Chapelle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0" b="7921"/>
          <a:stretch>
            <a:fillRect/>
          </a:stretch>
        </p:blipFill>
        <p:spPr bwMode="auto">
          <a:xfrm>
            <a:off x="107950" y="188913"/>
            <a:ext cx="62833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ZoneTexte 2"/>
          <p:cNvSpPr txBox="1">
            <a:spLocks noChangeArrowheads="1"/>
          </p:cNvSpPr>
          <p:nvPr/>
        </p:nvSpPr>
        <p:spPr bwMode="auto">
          <a:xfrm>
            <a:off x="6659563" y="765175"/>
            <a:ext cx="22040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Broche anglo-saxonne, </a:t>
            </a:r>
          </a:p>
          <a:p>
            <a:pPr eaLnBrk="1" hangingPunct="1"/>
            <a:r>
              <a:rPr lang="fr-FR" sz="1800" dirty="0"/>
              <a:t>V</a:t>
            </a:r>
            <a:r>
              <a:rPr lang="fr-FR" sz="1800" baseline="30000" dirty="0"/>
              <a:t>e</a:t>
            </a:r>
            <a:r>
              <a:rPr lang="fr-FR" sz="1800" dirty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4160934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 1" descr="Sainte-Chapelle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3" t="7005" r="18719" b="67958"/>
          <a:stretch>
            <a:fillRect/>
          </a:stretch>
        </p:blipFill>
        <p:spPr bwMode="auto">
          <a:xfrm>
            <a:off x="827088" y="994431"/>
            <a:ext cx="639603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678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 1" descr="Sainte-Chapelle 2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5347" r="14272" b="44247"/>
          <a:stretch>
            <a:fillRect/>
          </a:stretch>
        </p:blipFill>
        <p:spPr bwMode="auto">
          <a:xfrm>
            <a:off x="545687" y="650114"/>
            <a:ext cx="5434340" cy="521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ZoneTexte 2"/>
          <p:cNvSpPr txBox="1">
            <a:spLocks noChangeArrowheads="1"/>
          </p:cNvSpPr>
          <p:nvPr/>
        </p:nvSpPr>
        <p:spPr bwMode="auto">
          <a:xfrm>
            <a:off x="5980027" y="7651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Décor de coupe à boire </a:t>
            </a:r>
          </a:p>
          <a:p>
            <a:pPr eaLnBrk="1" hangingPunct="1"/>
            <a:r>
              <a:rPr lang="fr-FR" sz="1800" dirty="0"/>
              <a:t>anglo-saxonne, VI</a:t>
            </a:r>
            <a:r>
              <a:rPr lang="fr-FR" sz="1800" baseline="30000" dirty="0"/>
              <a:t>e</a:t>
            </a:r>
            <a:r>
              <a:rPr lang="fr-FR" sz="1800" dirty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1347652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2090" r="5106" b="40321"/>
          <a:stretch/>
        </p:blipFill>
        <p:spPr>
          <a:xfrm>
            <a:off x="308304" y="229843"/>
            <a:ext cx="5639508" cy="636215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ZoneTexte 3"/>
          <p:cNvSpPr txBox="1"/>
          <p:nvPr/>
        </p:nvSpPr>
        <p:spPr>
          <a:xfrm>
            <a:off x="1517017" y="2070482"/>
            <a:ext cx="12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Iona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50271" y="4181505"/>
            <a:ext cx="132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000"/>
                </a:solidFill>
              </a:rPr>
              <a:t>Durrow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38345" y="3646169"/>
            <a:ext cx="93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Kells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56488" y="2518484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Lindisfarne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97821" y="3242050"/>
            <a:ext cx="1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Whitby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56488" y="2887816"/>
            <a:ext cx="111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Jarrow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5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h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" y="335183"/>
            <a:ext cx="4506147" cy="63464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97511" y="688005"/>
            <a:ext cx="2963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Cathach</a:t>
            </a:r>
            <a:r>
              <a:rPr lang="fr-FR" i="1" dirty="0"/>
              <a:t> de saint Colomba </a:t>
            </a:r>
            <a:endParaRPr lang="fr-FR" dirty="0"/>
          </a:p>
          <a:p>
            <a:r>
              <a:rPr lang="fr-FR" dirty="0"/>
              <a:t>(v. 561)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0739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AF1801-DF9D-C04E-ACDE-379444D3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33"/>
          <a:stretch/>
        </p:blipFill>
        <p:spPr>
          <a:xfrm>
            <a:off x="868832" y="3429000"/>
            <a:ext cx="6512787" cy="23765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5416B2-1465-F54C-BE38-1B407E493A93}"/>
              </a:ext>
            </a:extLst>
          </p:cNvPr>
          <p:cNvSpPr txBox="1"/>
          <p:nvPr/>
        </p:nvSpPr>
        <p:spPr>
          <a:xfrm>
            <a:off x="918646" y="2992845"/>
            <a:ext cx="32065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Semi-onciale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0D7081-752E-C81C-5CD3-0037C8EC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83" y="1170516"/>
            <a:ext cx="5348764" cy="16631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1961DF-C119-1272-12DD-DEC85D2BF55D}"/>
              </a:ext>
            </a:extLst>
          </p:cNvPr>
          <p:cNvSpPr txBox="1"/>
          <p:nvPr/>
        </p:nvSpPr>
        <p:spPr>
          <a:xfrm>
            <a:off x="918647" y="1052482"/>
            <a:ext cx="20710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Onciale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096BFB-DB49-C078-A0C2-5D5CC314BE80}"/>
              </a:ext>
            </a:extLst>
          </p:cNvPr>
          <p:cNvSpPr txBox="1"/>
          <p:nvPr/>
        </p:nvSpPr>
        <p:spPr>
          <a:xfrm>
            <a:off x="2989660" y="157655"/>
            <a:ext cx="313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Paléographie romaine : IVe s.</a:t>
            </a:r>
          </a:p>
        </p:txBody>
      </p:sp>
    </p:spTree>
    <p:extLst>
      <p:ext uri="{BB962C8B-B14F-4D97-AF65-F5344CB8AC3E}">
        <p14:creationId xmlns:p14="http://schemas.microsoft.com/office/powerpoint/2010/main" val="423301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F099E-6466-16E1-FBF1-669E150E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hach.jpg">
            <a:extLst>
              <a:ext uri="{FF2B5EF4-FFF2-40B4-BE49-F238E27FC236}">
                <a16:creationId xmlns:a16="http://schemas.microsoft.com/office/drawing/2014/main" id="{EA34DD5A-8E90-54C6-0913-D8DA00FFA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" y="335183"/>
            <a:ext cx="4506147" cy="6346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5689E3C-357A-F093-7BEF-CCED99BA0FCF}"/>
              </a:ext>
            </a:extLst>
          </p:cNvPr>
          <p:cNvSpPr txBox="1"/>
          <p:nvPr/>
        </p:nvSpPr>
        <p:spPr>
          <a:xfrm>
            <a:off x="5997511" y="688005"/>
            <a:ext cx="2963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Cathach</a:t>
            </a:r>
            <a:r>
              <a:rPr lang="fr-FR" i="1" dirty="0"/>
              <a:t> de saint Colomba </a:t>
            </a:r>
            <a:endParaRPr lang="fr-FR" dirty="0"/>
          </a:p>
          <a:p>
            <a:r>
              <a:rPr lang="fr-FR" dirty="0"/>
              <a:t>(v. 561)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4911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Ha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7" b="53213"/>
          <a:stretch/>
        </p:blipFill>
        <p:spPr bwMode="auto">
          <a:xfrm>
            <a:off x="965078" y="815587"/>
            <a:ext cx="7421468" cy="46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488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DCAE98-AE69-9443-A248-68C6EA773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1" t="7292" r="5630" b="59375"/>
          <a:stretch/>
        </p:blipFill>
        <p:spPr>
          <a:xfrm>
            <a:off x="278607" y="1430536"/>
            <a:ext cx="6145275" cy="39969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CB5EF4-14E7-C24B-9B14-BF6C668E226D}"/>
              </a:ext>
            </a:extLst>
          </p:cNvPr>
          <p:cNvSpPr txBox="1"/>
          <p:nvPr/>
        </p:nvSpPr>
        <p:spPr>
          <a:xfrm>
            <a:off x="6568679" y="1510902"/>
            <a:ext cx="2143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Minuscule caroline (VIIIe s.)</a:t>
            </a:r>
          </a:p>
        </p:txBody>
      </p:sp>
    </p:spTree>
    <p:extLst>
      <p:ext uri="{BB962C8B-B14F-4D97-AF65-F5344CB8AC3E}">
        <p14:creationId xmlns:p14="http://schemas.microsoft.com/office/powerpoint/2010/main" val="443170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h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" y="335183"/>
            <a:ext cx="4506147" cy="63464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97511" y="688005"/>
            <a:ext cx="29634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Cathach</a:t>
            </a:r>
            <a:r>
              <a:rPr lang="fr-FR" i="1" dirty="0"/>
              <a:t> de saint Colomba </a:t>
            </a:r>
            <a:endParaRPr lang="fr-FR" dirty="0"/>
          </a:p>
          <a:p>
            <a:r>
              <a:rPr lang="fr-FR" dirty="0"/>
              <a:t>(v. 561)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Lettres ordonnées en </a:t>
            </a:r>
            <a:r>
              <a:rPr lang="fr-FR" i="1" dirty="0"/>
              <a:t>diminuendo</a:t>
            </a:r>
          </a:p>
        </p:txBody>
      </p:sp>
    </p:spTree>
    <p:extLst>
      <p:ext uri="{BB962C8B-B14F-4D97-AF65-F5344CB8AC3E}">
        <p14:creationId xmlns:p14="http://schemas.microsoft.com/office/powerpoint/2010/main" val="371140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manVirgilFolio014rVergilPortra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4" y="317557"/>
            <a:ext cx="6139426" cy="63511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41219" y="610686"/>
            <a:ext cx="228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Vergilius</a:t>
            </a:r>
            <a:r>
              <a:rPr lang="fr-FR" i="1" dirty="0"/>
              <a:t> </a:t>
            </a:r>
            <a:r>
              <a:rPr lang="fr-FR" i="1" dirty="0" err="1"/>
              <a:t>romanus</a:t>
            </a:r>
            <a:r>
              <a:rPr lang="fr-FR" dirty="0"/>
              <a:t>,    Ve s. (Vatican)</a:t>
            </a:r>
          </a:p>
        </p:txBody>
      </p:sp>
    </p:spTree>
    <p:extLst>
      <p:ext uri="{BB962C8B-B14F-4D97-AF65-F5344CB8AC3E}">
        <p14:creationId xmlns:p14="http://schemas.microsoft.com/office/powerpoint/2010/main" val="2064122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72D5-8DA0-BEC6-9F55-BF6BDFB3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hach.jpg">
            <a:extLst>
              <a:ext uri="{FF2B5EF4-FFF2-40B4-BE49-F238E27FC236}">
                <a16:creationId xmlns:a16="http://schemas.microsoft.com/office/drawing/2014/main" id="{91416047-2591-D9E4-56C4-187D1FD5D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" y="335183"/>
            <a:ext cx="4506147" cy="6346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CB070E-A42C-781E-CBA7-34A01CEA722C}"/>
              </a:ext>
            </a:extLst>
          </p:cNvPr>
          <p:cNvSpPr txBox="1"/>
          <p:nvPr/>
        </p:nvSpPr>
        <p:spPr>
          <a:xfrm>
            <a:off x="5997511" y="688005"/>
            <a:ext cx="29634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Cathach</a:t>
            </a:r>
            <a:r>
              <a:rPr lang="fr-FR" i="1" dirty="0"/>
              <a:t> de saint Colomba </a:t>
            </a:r>
            <a:endParaRPr lang="fr-FR" dirty="0"/>
          </a:p>
          <a:p>
            <a:r>
              <a:rPr lang="fr-FR" dirty="0"/>
              <a:t>(v. 561)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Lettres ordonnées en </a:t>
            </a:r>
            <a:r>
              <a:rPr lang="fr-FR" i="1" dirty="0"/>
              <a:t>diminuendo</a:t>
            </a:r>
          </a:p>
        </p:txBody>
      </p:sp>
    </p:spTree>
    <p:extLst>
      <p:ext uri="{BB962C8B-B14F-4D97-AF65-F5344CB8AC3E}">
        <p14:creationId xmlns:p14="http://schemas.microsoft.com/office/powerpoint/2010/main" val="3696665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5" t="25251" r="17946" b="53612"/>
          <a:stretch/>
        </p:blipFill>
        <p:spPr>
          <a:xfrm>
            <a:off x="678927" y="936420"/>
            <a:ext cx="5273814" cy="40535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65908" y="936420"/>
            <a:ext cx="2052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Trompettes</a:t>
            </a:r>
          </a:p>
          <a:p>
            <a:endParaRPr lang="fr-FR" dirty="0"/>
          </a:p>
          <a:p>
            <a:r>
              <a:rPr lang="fr-FR" dirty="0"/>
              <a:t>Peltes</a:t>
            </a:r>
          </a:p>
          <a:p>
            <a:endParaRPr lang="fr-FR" dirty="0"/>
          </a:p>
          <a:p>
            <a:r>
              <a:rPr lang="fr-FR" dirty="0"/>
              <a:t>Esses</a:t>
            </a:r>
          </a:p>
        </p:txBody>
      </p:sp>
    </p:spTree>
    <p:extLst>
      <p:ext uri="{BB962C8B-B14F-4D97-AF65-F5344CB8AC3E}">
        <p14:creationId xmlns:p14="http://schemas.microsoft.com/office/powerpoint/2010/main" val="3549609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0A1E38-4D74-5747-9041-A2FEE6154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240"/>
            <a:ext cx="9144000" cy="5143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399A85F-5FF2-2244-BB4E-64918F4A5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163" y="155207"/>
            <a:ext cx="5225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i="1" dirty="0">
                <a:cs typeface="+mn-cs"/>
              </a:rPr>
              <a:t>Evangéliaire de </a:t>
            </a:r>
            <a:r>
              <a:rPr lang="fr-FR" sz="2400" i="1" dirty="0" err="1">
                <a:cs typeface="+mn-cs"/>
              </a:rPr>
              <a:t>Durrow</a:t>
            </a:r>
            <a:r>
              <a:rPr lang="fr-FR" sz="2400" i="1" dirty="0">
                <a:cs typeface="+mn-cs"/>
              </a:rPr>
              <a:t> </a:t>
            </a:r>
            <a:r>
              <a:rPr lang="fr-FR" sz="2400" dirty="0">
                <a:cs typeface="+mn-cs"/>
              </a:rPr>
              <a:t>(fin du VIIe s.)</a:t>
            </a:r>
          </a:p>
        </p:txBody>
      </p:sp>
    </p:spTree>
    <p:extLst>
      <p:ext uri="{BB962C8B-B14F-4D97-AF65-F5344CB8AC3E}">
        <p14:creationId xmlns:p14="http://schemas.microsoft.com/office/powerpoint/2010/main" val="210435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IMG_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3391" r="13190" b="20744"/>
          <a:stretch>
            <a:fillRect/>
          </a:stretch>
        </p:blipFill>
        <p:spPr bwMode="auto">
          <a:xfrm>
            <a:off x="323850" y="476250"/>
            <a:ext cx="38893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sujet 2.jpeg">
            <a:extLst>
              <a:ext uri="{FF2B5EF4-FFF2-40B4-BE49-F238E27FC236}">
                <a16:creationId xmlns:a16="http://schemas.microsoft.com/office/drawing/2014/main" id="{3CB3FA11-B6CE-D94C-AC26-7CAB2DE47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7735" r="16440" b="15382"/>
          <a:stretch/>
        </p:blipFill>
        <p:spPr>
          <a:xfrm>
            <a:off x="4672307" y="558071"/>
            <a:ext cx="4147843" cy="58847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85F50B-F14D-5F4D-9AA9-1E2CB6F43589}"/>
              </a:ext>
            </a:extLst>
          </p:cNvPr>
          <p:cNvSpPr txBox="1"/>
          <p:nvPr/>
        </p:nvSpPr>
        <p:spPr>
          <a:xfrm>
            <a:off x="762000" y="11723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Initiales et lettres ornées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2C8357-5091-2C4C-AA70-4C9EEFFCECD4}"/>
              </a:ext>
            </a:extLst>
          </p:cNvPr>
          <p:cNvSpPr txBox="1"/>
          <p:nvPr/>
        </p:nvSpPr>
        <p:spPr>
          <a:xfrm>
            <a:off x="4702838" y="118401"/>
            <a:ext cx="356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Page-tapis</a:t>
            </a:r>
          </a:p>
        </p:txBody>
      </p:sp>
    </p:spTree>
    <p:extLst>
      <p:ext uri="{BB962C8B-B14F-4D97-AF65-F5344CB8AC3E}">
        <p14:creationId xmlns:p14="http://schemas.microsoft.com/office/powerpoint/2010/main" val="1003839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>
            <a:fillRect/>
          </a:stretch>
        </p:blipFill>
        <p:spPr bwMode="auto">
          <a:xfrm rot="-5400000">
            <a:off x="3498850" y="2054225"/>
            <a:ext cx="5962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ZoneTexte 2"/>
          <p:cNvSpPr txBox="1">
            <a:spLocks noChangeArrowheads="1"/>
          </p:cNvSpPr>
          <p:nvPr/>
        </p:nvSpPr>
        <p:spPr bwMode="auto">
          <a:xfrm>
            <a:off x="5148263" y="1158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Broche de Tara, VIIe s.</a:t>
            </a:r>
          </a:p>
        </p:txBody>
      </p:sp>
      <p:pic>
        <p:nvPicPr>
          <p:cNvPr id="5" name="Image 4" descr="sujet 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7735" r="16440" b="15382"/>
          <a:stretch/>
        </p:blipFill>
        <p:spPr>
          <a:xfrm>
            <a:off x="431402" y="549275"/>
            <a:ext cx="4147843" cy="58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4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1" descr="tara-brooch-det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179" y="1517650"/>
            <a:ext cx="4673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sujet 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7735" r="16440" b="15382"/>
          <a:stretch/>
        </p:blipFill>
        <p:spPr>
          <a:xfrm>
            <a:off x="334210" y="549275"/>
            <a:ext cx="4147843" cy="58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69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4724" r="16656" b="21371"/>
          <a:stretch>
            <a:fillRect/>
          </a:stretch>
        </p:blipFill>
        <p:spPr bwMode="auto">
          <a:xfrm>
            <a:off x="957942" y="414889"/>
            <a:ext cx="3971109" cy="602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61B0DF-722B-164B-9A50-83E08E6FF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9" t="10456" r="5251" b="13321"/>
          <a:stretch/>
        </p:blipFill>
        <p:spPr>
          <a:xfrm rot="5400000">
            <a:off x="4436589" y="2236835"/>
            <a:ext cx="4926561" cy="29944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447CA0-C893-EE45-8FD3-4AD5C6CE5546}"/>
              </a:ext>
            </a:extLst>
          </p:cNvPr>
          <p:cNvSpPr txBox="1"/>
          <p:nvPr/>
        </p:nvSpPr>
        <p:spPr>
          <a:xfrm>
            <a:off x="5216769" y="414889"/>
            <a:ext cx="307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Spallière</a:t>
            </a:r>
            <a:r>
              <a:rPr lang="fr-FR" dirty="0"/>
              <a:t>, Sutton </a:t>
            </a:r>
            <a:r>
              <a:rPr lang="fr-FR" dirty="0" err="1"/>
              <a:t>Hoo</a:t>
            </a:r>
            <a:r>
              <a:rPr lang="fr-FR" dirty="0"/>
              <a:t>, v. 620 (British Museum)</a:t>
            </a:r>
          </a:p>
        </p:txBody>
      </p:sp>
    </p:spTree>
    <p:extLst>
      <p:ext uri="{BB962C8B-B14F-4D97-AF65-F5344CB8AC3E}">
        <p14:creationId xmlns:p14="http://schemas.microsoft.com/office/powerpoint/2010/main" val="3863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 1" descr="Northumbri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43" b="1"/>
          <a:stretch/>
        </p:blipFill>
        <p:spPr bwMode="auto">
          <a:xfrm>
            <a:off x="1926762" y="-207313"/>
            <a:ext cx="4595813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134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G_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17139" r="26842" b="26752"/>
          <a:stretch>
            <a:fillRect/>
          </a:stretch>
        </p:blipFill>
        <p:spPr bwMode="auto">
          <a:xfrm>
            <a:off x="323850" y="476250"/>
            <a:ext cx="417671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5" descr="IMG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7898" r="10475" b="20142"/>
          <a:stretch>
            <a:fillRect/>
          </a:stretch>
        </p:blipFill>
        <p:spPr bwMode="auto">
          <a:xfrm>
            <a:off x="5024438" y="1392238"/>
            <a:ext cx="3579812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5003800" y="0"/>
            <a:ext cx="38893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dirty="0"/>
          </a:p>
          <a:p>
            <a:r>
              <a:rPr lang="fr-FR" dirty="0"/>
              <a:t>Fibule dit de </a:t>
            </a:r>
            <a:r>
              <a:rPr lang="fr-FR" dirty="0" err="1"/>
              <a:t>Domagnano</a:t>
            </a:r>
            <a:r>
              <a:rPr lang="fr-FR" dirty="0"/>
              <a:t>, royaume des Ostrogoths, v. 500 (Nuremberg)</a:t>
            </a:r>
          </a:p>
          <a:p>
            <a:endParaRPr lang="fr-FR" dirty="0"/>
          </a:p>
          <a:p>
            <a:r>
              <a:rPr lang="fr-FR" dirty="0"/>
              <a:t>Email cloisonné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C45DE6-3F1D-5F46-8A8C-912095BD77C9}"/>
              </a:ext>
            </a:extLst>
          </p:cNvPr>
          <p:cNvSpPr txBox="1"/>
          <p:nvPr/>
        </p:nvSpPr>
        <p:spPr>
          <a:xfrm>
            <a:off x="574430" y="35480"/>
            <a:ext cx="388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Début de l’Evangile selon saint Marc</a:t>
            </a:r>
          </a:p>
        </p:txBody>
      </p:sp>
    </p:spTree>
    <p:extLst>
      <p:ext uri="{BB962C8B-B14F-4D97-AF65-F5344CB8AC3E}">
        <p14:creationId xmlns:p14="http://schemas.microsoft.com/office/powerpoint/2010/main" val="1457789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2">
            <a:extLst>
              <a:ext uri="{FF2B5EF4-FFF2-40B4-BE49-F238E27FC236}">
                <a16:creationId xmlns:a16="http://schemas.microsoft.com/office/drawing/2014/main" id="{85B8787D-0111-2546-A1F6-B901BCA55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4430"/>
            <a:ext cx="4062853" cy="615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ZoneTexte 3">
            <a:extLst>
              <a:ext uri="{FF2B5EF4-FFF2-40B4-BE49-F238E27FC236}">
                <a16:creationId xmlns:a16="http://schemas.microsoft.com/office/drawing/2014/main" id="{BC46F987-6851-E44E-A7E8-2ABA21FD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-48498"/>
            <a:ext cx="324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/>
              <a:t>Taureau de saint Luc (en tête de l’Evangile selon saint Luc)</a:t>
            </a:r>
          </a:p>
        </p:txBody>
      </p:sp>
      <p:pic>
        <p:nvPicPr>
          <p:cNvPr id="4" name="Image 3" descr="Codex_Glazier_2.JPG">
            <a:extLst>
              <a:ext uri="{FF2B5EF4-FFF2-40B4-BE49-F238E27FC236}">
                <a16:creationId xmlns:a16="http://schemas.microsoft.com/office/drawing/2014/main" id="{61CDC73F-1E31-1B47-8399-6B5AFE62E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2" t="8830" r="6511" b="7576"/>
          <a:stretch/>
        </p:blipFill>
        <p:spPr>
          <a:xfrm>
            <a:off x="4720970" y="1606062"/>
            <a:ext cx="3954718" cy="42974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F624C5-58D8-D541-8310-072D2DAD50B7}"/>
              </a:ext>
            </a:extLst>
          </p:cNvPr>
          <p:cNvSpPr txBox="1"/>
          <p:nvPr/>
        </p:nvSpPr>
        <p:spPr>
          <a:xfrm>
            <a:off x="5027077" y="562707"/>
            <a:ext cx="275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Codex </a:t>
            </a:r>
            <a:r>
              <a:rPr lang="fr-FR" i="1" dirty="0" err="1"/>
              <a:t>Glazier</a:t>
            </a:r>
            <a:r>
              <a:rPr lang="fr-FR" dirty="0"/>
              <a:t>, Syrie, VIe s.</a:t>
            </a:r>
          </a:p>
        </p:txBody>
      </p:sp>
    </p:spTree>
    <p:extLst>
      <p:ext uri="{BB962C8B-B14F-4D97-AF65-F5344CB8AC3E}">
        <p14:creationId xmlns:p14="http://schemas.microsoft.com/office/powerpoint/2010/main" val="4198227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3" b="69693"/>
          <a:stretch/>
        </p:blipFill>
        <p:spPr>
          <a:xfrm>
            <a:off x="1352526" y="1220666"/>
            <a:ext cx="6899217" cy="39259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120989-1B28-9C42-A14C-D9E55EAA57A5}"/>
              </a:ext>
            </a:extLst>
          </p:cNvPr>
          <p:cNvSpPr txBox="1"/>
          <p:nvPr/>
        </p:nvSpPr>
        <p:spPr>
          <a:xfrm>
            <a:off x="1981200" y="504092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Boucle de ceinture, Sutton </a:t>
            </a:r>
            <a:r>
              <a:rPr lang="fr-FR" dirty="0" err="1"/>
              <a:t>Hoo</a:t>
            </a:r>
            <a:r>
              <a:rPr lang="fr-FR" dirty="0"/>
              <a:t>, v. 620 (British Museum)</a:t>
            </a:r>
          </a:p>
        </p:txBody>
      </p:sp>
    </p:spTree>
    <p:extLst>
      <p:ext uri="{BB962C8B-B14F-4D97-AF65-F5344CB8AC3E}">
        <p14:creationId xmlns:p14="http://schemas.microsoft.com/office/powerpoint/2010/main" val="3627197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00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4134" r="14799" b="19299"/>
          <a:stretch/>
        </p:blipFill>
        <p:spPr bwMode="auto">
          <a:xfrm>
            <a:off x="2627616" y="723375"/>
            <a:ext cx="3856038" cy="590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46879" y="212011"/>
            <a:ext cx="517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Début de l’Evangile selon saint Matthieu</a:t>
            </a:r>
          </a:p>
        </p:txBody>
      </p:sp>
    </p:spTree>
    <p:extLst>
      <p:ext uri="{BB962C8B-B14F-4D97-AF65-F5344CB8AC3E}">
        <p14:creationId xmlns:p14="http://schemas.microsoft.com/office/powerpoint/2010/main" val="3373764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" y="1121122"/>
            <a:ext cx="8232202" cy="558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ZoneTexte 1"/>
          <p:cNvSpPr txBox="1">
            <a:spLocks noChangeArrowheads="1"/>
          </p:cNvSpPr>
          <p:nvPr/>
        </p:nvSpPr>
        <p:spPr bwMode="auto">
          <a:xfrm>
            <a:off x="1619848" y="260350"/>
            <a:ext cx="6562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Evangéliaire de </a:t>
            </a:r>
            <a:r>
              <a:rPr lang="fr-FR" sz="1800" dirty="0" err="1"/>
              <a:t>Lindisfarne</a:t>
            </a:r>
            <a:r>
              <a:rPr lang="fr-FR" sz="1800" dirty="0"/>
              <a:t>, copié par </a:t>
            </a:r>
            <a:r>
              <a:rPr lang="fr-FR" sz="1800" dirty="0" err="1"/>
              <a:t>Eadfrith</a:t>
            </a:r>
            <a:r>
              <a:rPr lang="fr-FR" sz="1800" dirty="0"/>
              <a:t>, v. 715-720 </a:t>
            </a:r>
          </a:p>
          <a:p>
            <a:pPr eaLnBrk="1" hangingPunct="1"/>
            <a:r>
              <a:rPr lang="fr-FR" sz="1800" dirty="0"/>
              <a:t>(Londres, British Library)</a:t>
            </a:r>
          </a:p>
        </p:txBody>
      </p:sp>
    </p:spTree>
    <p:extLst>
      <p:ext uri="{BB962C8B-B14F-4D97-AF65-F5344CB8AC3E}">
        <p14:creationId xmlns:p14="http://schemas.microsoft.com/office/powerpoint/2010/main" val="2232452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 descr="P10401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8518" r="5719" b="13725"/>
          <a:stretch>
            <a:fillRect/>
          </a:stretch>
        </p:blipFill>
        <p:spPr bwMode="auto">
          <a:xfrm>
            <a:off x="592138" y="955675"/>
            <a:ext cx="8132762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474041-934C-214C-AF1A-C647333060FB}"/>
              </a:ext>
            </a:extLst>
          </p:cNvPr>
          <p:cNvSpPr txBox="1"/>
          <p:nvPr/>
        </p:nvSpPr>
        <p:spPr>
          <a:xfrm>
            <a:off x="2263515" y="284813"/>
            <a:ext cx="532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Plaques de reliures</a:t>
            </a:r>
          </a:p>
        </p:txBody>
      </p:sp>
    </p:spTree>
    <p:extLst>
      <p:ext uri="{BB962C8B-B14F-4D97-AF65-F5344CB8AC3E}">
        <p14:creationId xmlns:p14="http://schemas.microsoft.com/office/powerpoint/2010/main" val="2808460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" y="1121122"/>
            <a:ext cx="8232202" cy="558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ZoneTexte 1"/>
          <p:cNvSpPr txBox="1">
            <a:spLocks noChangeArrowheads="1"/>
          </p:cNvSpPr>
          <p:nvPr/>
        </p:nvSpPr>
        <p:spPr bwMode="auto">
          <a:xfrm>
            <a:off x="1619848" y="260350"/>
            <a:ext cx="6562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Evangéliaire de </a:t>
            </a:r>
            <a:r>
              <a:rPr lang="fr-FR" sz="1800" dirty="0" err="1"/>
              <a:t>Lindisfarne</a:t>
            </a:r>
            <a:r>
              <a:rPr lang="fr-FR" sz="1800" dirty="0"/>
              <a:t>, copié par </a:t>
            </a:r>
            <a:r>
              <a:rPr lang="fr-FR" sz="1800" dirty="0" err="1"/>
              <a:t>Eadfrith</a:t>
            </a:r>
            <a:r>
              <a:rPr lang="fr-FR" sz="1800" dirty="0"/>
              <a:t>, v. 715-720 </a:t>
            </a:r>
          </a:p>
          <a:p>
            <a:pPr eaLnBrk="1" hangingPunct="1"/>
            <a:r>
              <a:rPr lang="fr-FR" sz="1800" dirty="0"/>
              <a:t>(Londres, British Library)</a:t>
            </a:r>
          </a:p>
        </p:txBody>
      </p:sp>
    </p:spTree>
    <p:extLst>
      <p:ext uri="{BB962C8B-B14F-4D97-AF65-F5344CB8AC3E}">
        <p14:creationId xmlns:p14="http://schemas.microsoft.com/office/powerpoint/2010/main" val="4181581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635000"/>
            <a:ext cx="59467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322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 1" descr="P10401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493" r="18903" b="16776"/>
          <a:stretch>
            <a:fillRect/>
          </a:stretch>
        </p:blipFill>
        <p:spPr bwMode="auto">
          <a:xfrm rot="10800000">
            <a:off x="4581525" y="708025"/>
            <a:ext cx="4405313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08025"/>
            <a:ext cx="399415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518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1" descr="P104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2" t="5415" r="34850" b="16422"/>
          <a:stretch>
            <a:fillRect/>
          </a:stretch>
        </p:blipFill>
        <p:spPr bwMode="auto">
          <a:xfrm rot="5400000">
            <a:off x="3209131" y="-1248568"/>
            <a:ext cx="2562225" cy="834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05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594585"/>
            <a:ext cx="8612271" cy="52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17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roix de Nig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9876" r="18396" b="9136"/>
          <a:stretch/>
        </p:blipFill>
        <p:spPr>
          <a:xfrm>
            <a:off x="4808177" y="403009"/>
            <a:ext cx="3896934" cy="62965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13684" y="33677"/>
            <a:ext cx="292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Croix de Nigg, fin du VIIIe s.</a:t>
            </a:r>
          </a:p>
        </p:txBody>
      </p:sp>
      <p:pic>
        <p:nvPicPr>
          <p:cNvPr id="4" name="Image 1" descr="P10401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493" r="18903" b="16776"/>
          <a:stretch>
            <a:fillRect/>
          </a:stretch>
        </p:blipFill>
        <p:spPr bwMode="auto">
          <a:xfrm rot="10800000">
            <a:off x="0" y="881814"/>
            <a:ext cx="4405313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05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1" descr="page29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36513" y="0"/>
            <a:ext cx="484822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Image 2" descr="page29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25555" r="53471" b="50603"/>
          <a:stretch>
            <a:fillRect/>
          </a:stretch>
        </p:blipFill>
        <p:spPr bwMode="auto">
          <a:xfrm>
            <a:off x="5461000" y="1079500"/>
            <a:ext cx="2692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74022" y="379396"/>
            <a:ext cx="2606092" cy="37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grecque</a:t>
            </a:r>
          </a:p>
        </p:txBody>
      </p:sp>
    </p:spTree>
    <p:extLst>
      <p:ext uri="{BB962C8B-B14F-4D97-AF65-F5344CB8AC3E}">
        <p14:creationId xmlns:p14="http://schemas.microsoft.com/office/powerpoint/2010/main" val="1999283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9" y="285166"/>
            <a:ext cx="4262437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13684" y="655053"/>
            <a:ext cx="351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Table des canons (ou concordances)</a:t>
            </a:r>
          </a:p>
        </p:txBody>
      </p:sp>
    </p:spTree>
    <p:extLst>
      <p:ext uri="{BB962C8B-B14F-4D97-AF65-F5344CB8AC3E}">
        <p14:creationId xmlns:p14="http://schemas.microsoft.com/office/powerpoint/2010/main" val="3454548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0"/>
            <a:ext cx="4535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ZoneTexte 2"/>
          <p:cNvSpPr txBox="1">
            <a:spLocks noChangeArrowheads="1"/>
          </p:cNvSpPr>
          <p:nvPr/>
        </p:nvSpPr>
        <p:spPr bwMode="auto">
          <a:xfrm>
            <a:off x="5572125" y="1095375"/>
            <a:ext cx="312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Evangéliaire de </a:t>
            </a:r>
            <a:r>
              <a:rPr lang="fr-FR" sz="1800" dirty="0" err="1"/>
              <a:t>Durrow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820109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23875"/>
            <a:ext cx="49625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ZoneTexte 2"/>
          <p:cNvSpPr txBox="1">
            <a:spLocks noChangeArrowheads="1"/>
          </p:cNvSpPr>
          <p:nvPr/>
        </p:nvSpPr>
        <p:spPr bwMode="auto">
          <a:xfrm>
            <a:off x="5778500" y="1143000"/>
            <a:ext cx="315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Evangiles de Rabula</a:t>
            </a:r>
            <a:r>
              <a:rPr lang="fr-FR" sz="1800"/>
              <a:t>, Vie s. (Florence)</a:t>
            </a:r>
          </a:p>
        </p:txBody>
      </p:sp>
    </p:spTree>
    <p:extLst>
      <p:ext uri="{BB962C8B-B14F-4D97-AF65-F5344CB8AC3E}">
        <p14:creationId xmlns:p14="http://schemas.microsoft.com/office/powerpoint/2010/main" val="31810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 2" descr="P1040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r="25816" b="24184"/>
          <a:stretch>
            <a:fillRect/>
          </a:stretch>
        </p:blipFill>
        <p:spPr bwMode="auto">
          <a:xfrm rot="10800000">
            <a:off x="463550" y="403225"/>
            <a:ext cx="415290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ZoneTexte 3"/>
          <p:cNvSpPr txBox="1">
            <a:spLocks noChangeArrowheads="1"/>
          </p:cNvSpPr>
          <p:nvPr/>
        </p:nvSpPr>
        <p:spPr bwMode="auto">
          <a:xfrm>
            <a:off x="5080000" y="1060450"/>
            <a:ext cx="3541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 dirty="0"/>
              <a:t>Evangéliaire de saint Augustin</a:t>
            </a:r>
            <a:r>
              <a:rPr lang="fr-FR" sz="1800" dirty="0"/>
              <a:t>, VIe s.</a:t>
            </a:r>
          </a:p>
        </p:txBody>
      </p:sp>
    </p:spTree>
    <p:extLst>
      <p:ext uri="{BB962C8B-B14F-4D97-AF65-F5344CB8AC3E}">
        <p14:creationId xmlns:p14="http://schemas.microsoft.com/office/powerpoint/2010/main" val="4090920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 1" descr="LUK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5" y="616618"/>
            <a:ext cx="424497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10008" y="146972"/>
            <a:ext cx="295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O (H)AGIOS LUCAS »</a:t>
            </a:r>
          </a:p>
        </p:txBody>
      </p:sp>
      <p:pic>
        <p:nvPicPr>
          <p:cNvPr id="4" name="Picture 4" descr="IMG_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8432" r="13881" b="17535"/>
          <a:stretch>
            <a:fillRect/>
          </a:stretch>
        </p:blipFill>
        <p:spPr bwMode="auto">
          <a:xfrm>
            <a:off x="4553650" y="836027"/>
            <a:ext cx="44831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60211" y="374316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O (H)AGIOS MATTHEUS »</a:t>
            </a:r>
          </a:p>
        </p:txBody>
      </p:sp>
    </p:spTree>
    <p:extLst>
      <p:ext uri="{BB962C8B-B14F-4D97-AF65-F5344CB8AC3E}">
        <p14:creationId xmlns:p14="http://schemas.microsoft.com/office/powerpoint/2010/main" val="465502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71" y="783975"/>
            <a:ext cx="4221246" cy="567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ZoneTexte 2"/>
          <p:cNvSpPr txBox="1">
            <a:spLocks noChangeArrowheads="1"/>
          </p:cNvSpPr>
          <p:nvPr/>
        </p:nvSpPr>
        <p:spPr bwMode="auto">
          <a:xfrm>
            <a:off x="4505158" y="193298"/>
            <a:ext cx="3997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 dirty="0"/>
              <a:t>Evangéliaire de saint Augustin</a:t>
            </a:r>
            <a:r>
              <a:rPr lang="fr-FR" sz="1800" dirty="0"/>
              <a:t>, VIe s.</a:t>
            </a:r>
          </a:p>
        </p:txBody>
      </p:sp>
      <p:pic>
        <p:nvPicPr>
          <p:cNvPr id="4" name="Image 1" descr="LUK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3" y="882315"/>
            <a:ext cx="3875997" cy="546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454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IMG_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8432" r="13881" b="17535"/>
          <a:stretch>
            <a:fillRect/>
          </a:stretch>
        </p:blipFill>
        <p:spPr bwMode="auto">
          <a:xfrm>
            <a:off x="232945" y="709362"/>
            <a:ext cx="44831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G_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5577" r="10185" b="15926"/>
          <a:stretch>
            <a:fillRect/>
          </a:stretch>
        </p:blipFill>
        <p:spPr bwMode="auto">
          <a:xfrm>
            <a:off x="4716045" y="709362"/>
            <a:ext cx="4104125" cy="5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53263" y="40106"/>
            <a:ext cx="352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Codex </a:t>
            </a:r>
            <a:r>
              <a:rPr lang="fr-FR" i="1" dirty="0" err="1"/>
              <a:t>Amiatinus</a:t>
            </a:r>
            <a:r>
              <a:rPr lang="fr-FR" dirty="0"/>
              <a:t>, Angleterre, début du VIIIe 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428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IMG_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5577" r="10185" b="15926"/>
          <a:stretch>
            <a:fillRect/>
          </a:stretch>
        </p:blipFill>
        <p:spPr bwMode="auto">
          <a:xfrm>
            <a:off x="0" y="260350"/>
            <a:ext cx="46402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200650" y="804663"/>
            <a:ext cx="333216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Copie du </a:t>
            </a:r>
            <a:r>
              <a:rPr lang="fr-FR" sz="2400" i="1" dirty="0">
                <a:latin typeface="+mn-lt"/>
                <a:ea typeface="+mn-ea"/>
                <a:cs typeface="+mn-cs"/>
              </a:rPr>
              <a:t>Codex </a:t>
            </a:r>
            <a:r>
              <a:rPr lang="fr-FR" sz="2400" i="1" dirty="0" err="1">
                <a:latin typeface="+mn-lt"/>
                <a:ea typeface="+mn-ea"/>
                <a:cs typeface="+mn-cs"/>
              </a:rPr>
              <a:t>Grandior</a:t>
            </a:r>
            <a:r>
              <a:rPr lang="fr-FR" sz="2400" i="1" dirty="0">
                <a:latin typeface="+mn-lt"/>
                <a:ea typeface="+mn-ea"/>
                <a:cs typeface="+mn-cs"/>
              </a:rPr>
              <a:t> </a:t>
            </a:r>
            <a:r>
              <a:rPr lang="fr-FR" sz="2400" dirty="0">
                <a:latin typeface="+mn-lt"/>
                <a:ea typeface="+mn-ea"/>
                <a:cs typeface="+mn-cs"/>
              </a:rPr>
              <a:t>(Cassiodore, VIe s.)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Benoît </a:t>
            </a:r>
            <a:r>
              <a:rPr lang="fr-FR" sz="2400" dirty="0" err="1"/>
              <a:t>Biscop</a:t>
            </a:r>
            <a:r>
              <a:rPr lang="fr-FR" sz="2400" dirty="0"/>
              <a:t>, abbé de </a:t>
            </a:r>
            <a:r>
              <a:rPr lang="fr-FR" sz="2400" dirty="0" err="1"/>
              <a:t>Jarrow</a:t>
            </a:r>
            <a:endParaRPr lang="fr-FR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Esdras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7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2090" r="5106" b="40321"/>
          <a:stretch/>
        </p:blipFill>
        <p:spPr>
          <a:xfrm>
            <a:off x="308304" y="229843"/>
            <a:ext cx="5639508" cy="636215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ZoneTexte 3"/>
          <p:cNvSpPr txBox="1"/>
          <p:nvPr/>
        </p:nvSpPr>
        <p:spPr>
          <a:xfrm>
            <a:off x="1517017" y="2070482"/>
            <a:ext cx="12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Iona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50271" y="4181505"/>
            <a:ext cx="132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000"/>
                </a:solidFill>
              </a:rPr>
              <a:t>Durrow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38345" y="3646169"/>
            <a:ext cx="93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Kells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56488" y="2518484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Lindisfarne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84453" y="3257148"/>
            <a:ext cx="1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Whitby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53130" y="481094"/>
            <a:ext cx="273213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431 : le pape Célestin envoie le diacre </a:t>
            </a:r>
            <a:r>
              <a:rPr lang="fr-FR" dirty="0" err="1"/>
              <a:t>Palladius</a:t>
            </a:r>
            <a:r>
              <a:rPr lang="fr-FR" dirty="0"/>
              <a:t> évangéliser l’Irlande</a:t>
            </a:r>
          </a:p>
          <a:p>
            <a:endParaRPr lang="fr-FR" dirty="0"/>
          </a:p>
          <a:p>
            <a:r>
              <a:rPr lang="fr-FR" dirty="0"/>
              <a:t>432 : envoi de l’évêque Patrice ou Patrick</a:t>
            </a:r>
          </a:p>
          <a:p>
            <a:endParaRPr lang="fr-FR" dirty="0"/>
          </a:p>
          <a:p>
            <a:r>
              <a:rPr lang="fr-FR" dirty="0"/>
              <a:t>563 : </a:t>
            </a:r>
            <a:r>
              <a:rPr lang="fr-FR" dirty="0" err="1"/>
              <a:t>Columkill</a:t>
            </a:r>
            <a:r>
              <a:rPr lang="fr-FR" dirty="0"/>
              <a:t> (ou Colomba) fonde le monastère d’</a:t>
            </a:r>
            <a:r>
              <a:rPr lang="fr-FR" dirty="0" err="1"/>
              <a:t>Iona</a:t>
            </a:r>
            <a:endParaRPr lang="fr-FR" dirty="0"/>
          </a:p>
          <a:p>
            <a:endParaRPr lang="fr-FR" dirty="0"/>
          </a:p>
          <a:p>
            <a:r>
              <a:rPr lang="fr-FR" dirty="0"/>
              <a:t>634 : fondation du monastère de </a:t>
            </a:r>
            <a:r>
              <a:rPr lang="fr-FR" dirty="0" err="1"/>
              <a:t>Lindisfarne</a:t>
            </a:r>
            <a:r>
              <a:rPr lang="fr-FR" dirty="0"/>
              <a:t> à la demande du prince de Northumbrie, Oswald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656488" y="2887816"/>
            <a:ext cx="111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Jarrow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12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04703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ZoneTexte 2"/>
          <p:cNvSpPr txBox="1">
            <a:spLocks noChangeArrowheads="1"/>
          </p:cNvSpPr>
          <p:nvPr/>
        </p:nvSpPr>
        <p:spPr bwMode="auto">
          <a:xfrm>
            <a:off x="1042988" y="260350"/>
            <a:ext cx="6265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Martyre de saint Laurent</a:t>
            </a:r>
            <a:r>
              <a:rPr lang="fr-FR" sz="1800"/>
              <a:t>, Ravenne, Mausolée de Galla</a:t>
            </a:r>
          </a:p>
          <a:p>
            <a:pPr eaLnBrk="1" hangingPunct="1"/>
            <a:r>
              <a:rPr lang="fr-FR" sz="1800"/>
              <a:t>Placidia, v. 430 </a:t>
            </a:r>
          </a:p>
        </p:txBody>
      </p:sp>
    </p:spTree>
    <p:extLst>
      <p:ext uri="{BB962C8B-B14F-4D97-AF65-F5344CB8AC3E}">
        <p14:creationId xmlns:p14="http://schemas.microsoft.com/office/powerpoint/2010/main" val="2566180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IMG_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5577" r="10185" b="15926"/>
          <a:stretch>
            <a:fillRect/>
          </a:stretch>
        </p:blipFill>
        <p:spPr bwMode="auto">
          <a:xfrm>
            <a:off x="4821238" y="476250"/>
            <a:ext cx="432276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5" descr="IMG_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8432" r="13881" b="17535"/>
          <a:stretch>
            <a:fillRect/>
          </a:stretch>
        </p:blipFill>
        <p:spPr bwMode="auto">
          <a:xfrm>
            <a:off x="323850" y="1052513"/>
            <a:ext cx="43449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44433" y="265274"/>
            <a:ext cx="376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Evangéliaire de </a:t>
            </a:r>
            <a:r>
              <a:rPr lang="fr-FR" sz="2400" i="1" dirty="0" err="1">
                <a:latin typeface="+mn-lt"/>
                <a:ea typeface="+mn-ea"/>
                <a:cs typeface="+mn-cs"/>
              </a:rPr>
              <a:t>Lindisfarne</a:t>
            </a:r>
            <a:endParaRPr lang="fr-FR" sz="2400" i="1" dirty="0">
              <a:latin typeface="+mn-lt"/>
              <a:ea typeface="+mn-ea"/>
              <a:cs typeface="+mn-cs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5272088" y="0"/>
            <a:ext cx="311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Codex </a:t>
            </a:r>
            <a:r>
              <a:rPr lang="fr-FR" sz="2400" i="1" dirty="0" err="1">
                <a:latin typeface="+mn-lt"/>
                <a:ea typeface="+mn-ea"/>
                <a:cs typeface="+mn-cs"/>
              </a:rPr>
              <a:t>Amiatinus</a:t>
            </a:r>
            <a:endParaRPr lang="fr-FR" sz="2400" i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342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IMG_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8432" r="13881" b="17535"/>
          <a:stretch>
            <a:fillRect/>
          </a:stretch>
        </p:blipFill>
        <p:spPr bwMode="auto">
          <a:xfrm>
            <a:off x="3995738" y="765175"/>
            <a:ext cx="434498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92150"/>
            <a:ext cx="399415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134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0" y="132738"/>
            <a:ext cx="4337630" cy="650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ZoneTexte 2"/>
          <p:cNvSpPr txBox="1">
            <a:spLocks noChangeArrowheads="1"/>
          </p:cNvSpPr>
          <p:nvPr/>
        </p:nvSpPr>
        <p:spPr bwMode="auto">
          <a:xfrm>
            <a:off x="5403960" y="752733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Croix de </a:t>
            </a:r>
            <a:r>
              <a:rPr lang="fr-FR" sz="1800" dirty="0" err="1"/>
              <a:t>Ruthwell</a:t>
            </a:r>
            <a:r>
              <a:rPr lang="fr-FR" sz="1800" dirty="0"/>
              <a:t> (VIIIe s.)</a:t>
            </a:r>
          </a:p>
        </p:txBody>
      </p:sp>
    </p:spTree>
    <p:extLst>
      <p:ext uri="{BB962C8B-B14F-4D97-AF65-F5344CB8AC3E}">
        <p14:creationId xmlns:p14="http://schemas.microsoft.com/office/powerpoint/2010/main" val="38997775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0350"/>
            <a:ext cx="3241675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2312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219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7B8A4B-F13F-9C98-EEF1-DF8FB1E5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7" y="425940"/>
            <a:ext cx="2076888" cy="61876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1FC854-B5D8-99C1-DEC6-D9CA43F9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891" y="0"/>
            <a:ext cx="178495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68777D-4E30-5F8B-F1FD-CB95CF2DE677}"/>
              </a:ext>
            </a:extLst>
          </p:cNvPr>
          <p:cNvSpPr txBox="1"/>
          <p:nvPr/>
        </p:nvSpPr>
        <p:spPr>
          <a:xfrm>
            <a:off x="4971393" y="283779"/>
            <a:ext cx="3573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Écriture runique (VIIIe ? Xe s. ?)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« Le Christ était sur la Croix. Pourtant les braves étaient venus de loin à leur Seigneur ».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08578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D24B9D-0822-278D-F4B1-19EF0876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5" y="997170"/>
            <a:ext cx="3683481" cy="53283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AB964B-AA9E-19D4-127E-5DC178DC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07" y="911991"/>
            <a:ext cx="3536058" cy="53283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BD197F-7F9D-6B0B-976D-C858B71E1C75}"/>
              </a:ext>
            </a:extLst>
          </p:cNvPr>
          <p:cNvSpPr txBox="1"/>
          <p:nvPr/>
        </p:nvSpPr>
        <p:spPr>
          <a:xfrm>
            <a:off x="2680138" y="163192"/>
            <a:ext cx="398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Evangéliaire de </a:t>
            </a:r>
            <a:r>
              <a:rPr lang="fr-FR" b="1" dirty="0" err="1"/>
              <a:t>Mulling</a:t>
            </a:r>
            <a:r>
              <a:rPr lang="fr-FR" b="1" dirty="0"/>
              <a:t> (fin VIIIe s.)</a:t>
            </a:r>
          </a:p>
          <a:p>
            <a:pPr algn="ctr"/>
            <a:r>
              <a:rPr lang="fr-FR" dirty="0"/>
              <a:t>Dublin, Trinity </a:t>
            </a:r>
            <a:r>
              <a:rPr lang="fr-FR" dirty="0" err="1"/>
              <a:t>College</a:t>
            </a:r>
            <a:r>
              <a:rPr lang="fr-FR" dirty="0"/>
              <a:t>, ms. 60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FAF882-296B-70EF-488A-745692F37AAE}"/>
              </a:ext>
            </a:extLst>
          </p:cNvPr>
          <p:cNvSpPr txBox="1"/>
          <p:nvPr/>
        </p:nvSpPr>
        <p:spPr>
          <a:xfrm>
            <a:off x="1232334" y="6488668"/>
            <a:ext cx="252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Saint Mathieu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0CF5DD-8024-D3D2-52A6-39D4B5C711DC}"/>
              </a:ext>
            </a:extLst>
          </p:cNvPr>
          <p:cNvSpPr txBox="1"/>
          <p:nvPr/>
        </p:nvSpPr>
        <p:spPr>
          <a:xfrm>
            <a:off x="5465379" y="6325476"/>
            <a:ext cx="235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Saint Jean</a:t>
            </a:r>
          </a:p>
        </p:txBody>
      </p:sp>
    </p:spTree>
    <p:extLst>
      <p:ext uri="{BB962C8B-B14F-4D97-AF65-F5344CB8AC3E}">
        <p14:creationId xmlns:p14="http://schemas.microsoft.com/office/powerpoint/2010/main" val="20348787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B7A489-7527-6A18-245F-5312E1934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09" r="12122" b="13068"/>
          <a:stretch>
            <a:fillRect/>
          </a:stretch>
        </p:blipFill>
        <p:spPr>
          <a:xfrm>
            <a:off x="2238703" y="1022522"/>
            <a:ext cx="6295698" cy="50383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B6C40C-E1D1-DD27-06F2-305F2F33E59C}"/>
              </a:ext>
            </a:extLst>
          </p:cNvPr>
          <p:cNvSpPr txBox="1"/>
          <p:nvPr/>
        </p:nvSpPr>
        <p:spPr>
          <a:xfrm>
            <a:off x="869730" y="99192"/>
            <a:ext cx="799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Principaux monastères fondés par des moines irlandais lors de leur </a:t>
            </a:r>
          </a:p>
          <a:p>
            <a:pPr algn="ctr"/>
            <a:r>
              <a:rPr lang="fr-FR" altLang="fr-FR" dirty="0"/>
              <a:t>« </a:t>
            </a:r>
            <a:r>
              <a:rPr lang="fr-FR" altLang="fr-FR" dirty="0" err="1"/>
              <a:t>peregrinatio</a:t>
            </a:r>
            <a:r>
              <a:rPr lang="fr-FR" altLang="fr-FR" dirty="0"/>
              <a:t> pro deo » </a:t>
            </a:r>
          </a:p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BCD6A6-7900-DDC6-2B99-B66C47CADBB1}"/>
              </a:ext>
            </a:extLst>
          </p:cNvPr>
          <p:cNvSpPr txBox="1"/>
          <p:nvPr/>
        </p:nvSpPr>
        <p:spPr>
          <a:xfrm>
            <a:off x="157655" y="2572224"/>
            <a:ext cx="186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Colomban de Luxeuil (540-615)</a:t>
            </a:r>
          </a:p>
        </p:txBody>
      </p:sp>
    </p:spTree>
    <p:extLst>
      <p:ext uri="{BB962C8B-B14F-4D97-AF65-F5344CB8AC3E}">
        <p14:creationId xmlns:p14="http://schemas.microsoft.com/office/powerpoint/2010/main" val="4175384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C672F2-3CE6-3D8B-7F96-2E36C859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1" y="1192694"/>
            <a:ext cx="2630872" cy="35106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8EB103-6AC3-6ACF-54D1-E79CD238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3" y="2987566"/>
            <a:ext cx="2630871" cy="35078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449B-5A64-E109-B933-AB6F6A46E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644" y="1161394"/>
            <a:ext cx="2734984" cy="36523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44B972-0964-2E63-E3A7-99090E0AEB7E}"/>
              </a:ext>
            </a:extLst>
          </p:cNvPr>
          <p:cNvSpPr txBox="1"/>
          <p:nvPr/>
        </p:nvSpPr>
        <p:spPr>
          <a:xfrm>
            <a:off x="1765738" y="304800"/>
            <a:ext cx="631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Evangéliaire irlandais de Saint-Gall (Cod. Sang. 51), fin VIIIe s.</a:t>
            </a:r>
          </a:p>
        </p:txBody>
      </p:sp>
    </p:spTree>
    <p:extLst>
      <p:ext uri="{BB962C8B-B14F-4D97-AF65-F5344CB8AC3E}">
        <p14:creationId xmlns:p14="http://schemas.microsoft.com/office/powerpoint/2010/main" val="1920380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 1">
            <a:extLst>
              <a:ext uri="{FF2B5EF4-FFF2-40B4-BE49-F238E27FC236}">
                <a16:creationId xmlns:a16="http://schemas.microsoft.com/office/drawing/2014/main" id="{AC8A8F58-A20C-F64A-A501-0F647B9F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" y="689194"/>
            <a:ext cx="3954463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Image 3">
            <a:extLst>
              <a:ext uri="{FF2B5EF4-FFF2-40B4-BE49-F238E27FC236}">
                <a16:creationId xmlns:a16="http://schemas.microsoft.com/office/drawing/2014/main" id="{F9056732-A076-E447-8F51-E5BFC779D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58" y="689194"/>
            <a:ext cx="387985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ZoneTexte 4">
            <a:extLst>
              <a:ext uri="{FF2B5EF4-FFF2-40B4-BE49-F238E27FC236}">
                <a16:creationId xmlns:a16="http://schemas.microsoft.com/office/drawing/2014/main" id="{AF527AF9-0895-F84D-8845-50C8A7821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6619"/>
            <a:ext cx="8604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i="1" dirty="0"/>
              <a:t>Commentaires</a:t>
            </a:r>
            <a:r>
              <a:rPr lang="fr-FR" altLang="fr-FR" sz="1800" dirty="0"/>
              <a:t> de Saint Augustin, scriptorium de Laon ?, v. 750 (BNF, lat. 12168)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D06BD6-08BC-D27D-2594-7F40BB1AF0E0}"/>
              </a:ext>
            </a:extLst>
          </p:cNvPr>
          <p:cNvSpPr txBox="1"/>
          <p:nvPr/>
        </p:nvSpPr>
        <p:spPr>
          <a:xfrm>
            <a:off x="7911608" y="1439917"/>
            <a:ext cx="115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Sainte </a:t>
            </a:r>
            <a:r>
              <a:rPr lang="fr-FR" dirty="0" err="1"/>
              <a:t>Salaberge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00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 1" descr="Northumbri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43" b="1"/>
          <a:stretch/>
        </p:blipFill>
        <p:spPr bwMode="auto">
          <a:xfrm>
            <a:off x="766178" y="-160421"/>
            <a:ext cx="4595813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975684" y="895684"/>
            <a:ext cx="2566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597 : envoi du moine italien Augustin à Cantorbéry</a:t>
            </a:r>
          </a:p>
          <a:p>
            <a:endParaRPr lang="fr-FR" dirty="0"/>
          </a:p>
          <a:p>
            <a:r>
              <a:rPr lang="fr-FR" dirty="0"/>
              <a:t>604 : fondation de l’évêché de Londres</a:t>
            </a:r>
          </a:p>
          <a:p>
            <a:endParaRPr lang="fr-FR" dirty="0"/>
          </a:p>
          <a:p>
            <a:r>
              <a:rPr lang="fr-FR" dirty="0"/>
              <a:t>664 : synode de Whitby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4990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oneTexte 2">
            <a:extLst>
              <a:ext uri="{FF2B5EF4-FFF2-40B4-BE49-F238E27FC236}">
                <a16:creationId xmlns:a16="http://schemas.microsoft.com/office/drawing/2014/main" id="{B7A0B1F0-B912-E142-9207-C89161097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76250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Tissu copte, VIIIe s. (Lyon) </a:t>
            </a:r>
          </a:p>
        </p:txBody>
      </p:sp>
      <p:pic>
        <p:nvPicPr>
          <p:cNvPr id="63490" name="Image 1">
            <a:extLst>
              <a:ext uri="{FF2B5EF4-FFF2-40B4-BE49-F238E27FC236}">
                <a16:creationId xmlns:a16="http://schemas.microsoft.com/office/drawing/2014/main" id="{8F72DD4B-0AD3-8E4D-BAE8-566ED89B0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50514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84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1.highr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 r="11188" b="5389"/>
          <a:stretch>
            <a:fillRect/>
          </a:stretch>
        </p:blipFill>
        <p:spPr bwMode="auto">
          <a:xfrm>
            <a:off x="250825" y="679450"/>
            <a:ext cx="4084108" cy="57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r="14505" b="5389"/>
          <a:stretch>
            <a:fillRect/>
          </a:stretch>
        </p:blipFill>
        <p:spPr bwMode="auto">
          <a:xfrm>
            <a:off x="4967816" y="679450"/>
            <a:ext cx="387985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4933" y="52401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Evangéliaire de </a:t>
            </a:r>
            <a:r>
              <a:rPr lang="fr-FR" dirty="0" err="1"/>
              <a:t>Godescalc</a:t>
            </a:r>
            <a:r>
              <a:rPr lang="fr-FR" dirty="0"/>
              <a:t>, v. 780 (BNF)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72B7CD-7C54-9744-9BB4-B16DDBAAF0C0}"/>
              </a:ext>
            </a:extLst>
          </p:cNvPr>
          <p:cNvSpPr txBox="1"/>
          <p:nvPr/>
        </p:nvSpPr>
        <p:spPr>
          <a:xfrm>
            <a:off x="7467599" y="84693"/>
            <a:ext cx="110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Alcuin</a:t>
            </a:r>
          </a:p>
        </p:txBody>
      </p:sp>
    </p:spTree>
    <p:extLst>
      <p:ext uri="{BB962C8B-B14F-4D97-AF65-F5344CB8AC3E}">
        <p14:creationId xmlns:p14="http://schemas.microsoft.com/office/powerpoint/2010/main" val="4213821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12-13 à 00.25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27778" r="14630" b="12963"/>
          <a:stretch/>
        </p:blipFill>
        <p:spPr>
          <a:xfrm>
            <a:off x="1049868" y="1066800"/>
            <a:ext cx="7503922" cy="49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0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24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>
          <a:xfrm>
            <a:off x="4726275" y="948267"/>
            <a:ext cx="4185059" cy="5334000"/>
          </a:xfrm>
          <a:prstGeom prst="rect">
            <a:avLst/>
          </a:prstGeom>
        </p:spPr>
      </p:pic>
      <p:pic>
        <p:nvPicPr>
          <p:cNvPr id="3" name="Image 2" descr="024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169043" cy="53678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15067" y="220133"/>
            <a:ext cx="484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Sacramentaire de Corbie </a:t>
            </a:r>
            <a:r>
              <a:rPr lang="fr-FR" dirty="0"/>
              <a:t>(après 853)</a:t>
            </a:r>
          </a:p>
        </p:txBody>
      </p:sp>
    </p:spTree>
    <p:extLst>
      <p:ext uri="{BB962C8B-B14F-4D97-AF65-F5344CB8AC3E}">
        <p14:creationId xmlns:p14="http://schemas.microsoft.com/office/powerpoint/2010/main" val="221257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2090" r="5106" b="40321"/>
          <a:stretch/>
        </p:blipFill>
        <p:spPr>
          <a:xfrm>
            <a:off x="308304" y="229843"/>
            <a:ext cx="5639508" cy="636215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ZoneTexte 3"/>
          <p:cNvSpPr txBox="1"/>
          <p:nvPr/>
        </p:nvSpPr>
        <p:spPr>
          <a:xfrm>
            <a:off x="1517017" y="2070482"/>
            <a:ext cx="12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Iona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50271" y="4181505"/>
            <a:ext cx="132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000"/>
                </a:solidFill>
              </a:rPr>
              <a:t>Durrow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38345" y="3646169"/>
            <a:ext cx="93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Kells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56488" y="2518484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Lindisfarne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97821" y="3242050"/>
            <a:ext cx="1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Whitby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53130" y="229843"/>
            <a:ext cx="2732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i="1" dirty="0"/>
              <a:t>Scriptorium, </a:t>
            </a:r>
            <a:r>
              <a:rPr lang="fr-FR" i="1" dirty="0" err="1"/>
              <a:t>scriptoria</a:t>
            </a:r>
            <a:endParaRPr lang="fr-FR" i="1" dirty="0"/>
          </a:p>
          <a:p>
            <a:endParaRPr lang="fr-FR" i="1" dirty="0"/>
          </a:p>
          <a:p>
            <a:endParaRPr lang="fr-FR" i="1" dirty="0"/>
          </a:p>
          <a:p>
            <a:r>
              <a:rPr lang="fr-FR" dirty="0" err="1"/>
              <a:t>Hiberno</a:t>
            </a:r>
            <a:r>
              <a:rPr lang="fr-FR" dirty="0"/>
              <a:t>-saxon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656488" y="2887816"/>
            <a:ext cx="111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Jarrow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0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90FE98-4C96-9DF8-3F6B-F2F251671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206" y="2417378"/>
            <a:ext cx="3681774" cy="30681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42BB0A-F45B-0AD5-8237-7FE38BECA1E5}"/>
              </a:ext>
            </a:extLst>
          </p:cNvPr>
          <p:cNvSpPr txBox="1"/>
          <p:nvPr/>
        </p:nvSpPr>
        <p:spPr>
          <a:xfrm>
            <a:off x="4929352" y="1860331"/>
            <a:ext cx="319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Alphabet ogham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DED6CA-7693-9ECD-08D8-87F37C81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80" y="683172"/>
            <a:ext cx="3171825" cy="5638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90A86C-3B98-A7B9-F948-B491888F62D2}"/>
              </a:ext>
            </a:extLst>
          </p:cNvPr>
          <p:cNvSpPr txBox="1"/>
          <p:nvPr/>
        </p:nvSpPr>
        <p:spPr>
          <a:xfrm>
            <a:off x="388883" y="6453352"/>
            <a:ext cx="33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Dublin, Musée national d’Irlande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8F659B-AE4B-F6CA-8AF3-A210F370A757}"/>
              </a:ext>
            </a:extLst>
          </p:cNvPr>
          <p:cNvSpPr txBox="1"/>
          <p:nvPr/>
        </p:nvSpPr>
        <p:spPr>
          <a:xfrm>
            <a:off x="3710152" y="168166"/>
            <a:ext cx="389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L’écriture irlandaise primitive : l’ogham</a:t>
            </a:r>
          </a:p>
        </p:txBody>
      </p:sp>
    </p:spTree>
    <p:extLst>
      <p:ext uri="{BB962C8B-B14F-4D97-AF65-F5344CB8AC3E}">
        <p14:creationId xmlns:p14="http://schemas.microsoft.com/office/powerpoint/2010/main" val="3440878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746</Words>
  <Application>Microsoft Macintosh PowerPoint</Application>
  <PresentationFormat>Affichage à l'écran (4:3)</PresentationFormat>
  <Paragraphs>159</Paragraphs>
  <Slides>73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6" baseType="lpstr">
      <vt:lpstr>Arial</vt:lpstr>
      <vt:lpstr>Calibri</vt:lpstr>
      <vt:lpstr>Thème Office</vt:lpstr>
      <vt:lpstr>L’art celtique et le livre : naissance et développement de l’enluminure insulaire (Ve-Xe s.)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L’enluminure insulaire (VIIe-VIIIe s.)</dc:title>
  <dc:creator>localadmin</dc:creator>
  <cp:lastModifiedBy>Microsoft Office User</cp:lastModifiedBy>
  <cp:revision>40</cp:revision>
  <dcterms:created xsi:type="dcterms:W3CDTF">2017-12-13T07:03:34Z</dcterms:created>
  <dcterms:modified xsi:type="dcterms:W3CDTF">2025-10-13T08:50:19Z</dcterms:modified>
</cp:coreProperties>
</file>