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8" r:id="rId2"/>
    <p:sldId id="403" r:id="rId3"/>
    <p:sldId id="409" r:id="rId4"/>
    <p:sldId id="391" r:id="rId5"/>
    <p:sldId id="411" r:id="rId6"/>
    <p:sldId id="415" r:id="rId7"/>
    <p:sldId id="285" r:id="rId8"/>
    <p:sldId id="286" r:id="rId9"/>
    <p:sldId id="287" r:id="rId10"/>
    <p:sldId id="283" r:id="rId11"/>
    <p:sldId id="417" r:id="rId12"/>
    <p:sldId id="419" r:id="rId13"/>
    <p:sldId id="282" r:id="rId14"/>
    <p:sldId id="262" r:id="rId15"/>
    <p:sldId id="423" r:id="rId16"/>
    <p:sldId id="424" r:id="rId17"/>
    <p:sldId id="278" r:id="rId18"/>
    <p:sldId id="288" r:id="rId19"/>
    <p:sldId id="418" r:id="rId20"/>
    <p:sldId id="321" r:id="rId21"/>
    <p:sldId id="322" r:id="rId22"/>
    <p:sldId id="323" r:id="rId23"/>
    <p:sldId id="414"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28/01/2026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28/01/2026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28/01/2026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28/01/2026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28/01/2026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28/01/2026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28/01/2026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28/01/2026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28/01/2026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28/01/2026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28/01/2026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28/01/2026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0E4244-75E4-2B66-0745-46108D7403E0}"/>
              </a:ext>
            </a:extLst>
          </p:cNvPr>
          <p:cNvSpPr>
            <a:spLocks noGrp="1"/>
          </p:cNvSpPr>
          <p:nvPr>
            <p:ph type="title"/>
          </p:nvPr>
        </p:nvSpPr>
        <p:spPr>
          <a:xfrm>
            <a:off x="457200" y="830316"/>
            <a:ext cx="8229600" cy="1019505"/>
          </a:xfrm>
        </p:spPr>
        <p:txBody>
          <a:bodyPr>
            <a:normAutofit fontScale="90000"/>
          </a:bodyPr>
          <a:lstStyle/>
          <a:p>
            <a:r>
              <a:rPr lang="fr-FR" sz="3200" b="1" i="1" dirty="0">
                <a:solidFill>
                  <a:srgbClr val="0070C0"/>
                </a:solidFill>
                <a:latin typeface="FUTURA MEDIUM" panose="020B0602020204020303" pitchFamily="34" charset="-79"/>
                <a:cs typeface="FUTURA MEDIUM" panose="020B0602020204020303" pitchFamily="34" charset="-79"/>
              </a:rPr>
              <a:t>Licence 2, semestre 4 </a:t>
            </a:r>
            <a:br>
              <a:rPr lang="fr-FR" sz="3200" b="1" i="1" dirty="0">
                <a:solidFill>
                  <a:srgbClr val="0070C0"/>
                </a:solidFill>
                <a:latin typeface="FUTURA MEDIUM" panose="020B0602020204020303" pitchFamily="34" charset="-79"/>
                <a:cs typeface="FUTURA MEDIUM" panose="020B0602020204020303" pitchFamily="34" charset="-79"/>
              </a:rPr>
            </a:br>
            <a:r>
              <a:rPr lang="fr-FR" sz="3200" b="1" dirty="0">
                <a:solidFill>
                  <a:srgbClr val="0070C0"/>
                </a:solidFill>
                <a:latin typeface="FUTURA MEDIUM" panose="020B0602020204020303" pitchFamily="34" charset="-79"/>
                <a:cs typeface="FUTURA MEDIUM" panose="020B0602020204020303" pitchFamily="34" charset="-79"/>
              </a:rPr>
              <a:t>2025-2026</a:t>
            </a:r>
            <a:endParaRPr lang="fr-FR" sz="3200" dirty="0">
              <a:solidFill>
                <a:srgbClr val="0070C0"/>
              </a:solidFill>
              <a:latin typeface="Futura Medium" panose="020B0602020204020303" pitchFamily="34" charset="-79"/>
              <a:cs typeface="Futura Medium" panose="020B0602020204020303" pitchFamily="34" charset="-79"/>
            </a:endParaRPr>
          </a:p>
        </p:txBody>
      </p:sp>
      <p:sp>
        <p:nvSpPr>
          <p:cNvPr id="3" name="Espace réservé du contenu 2">
            <a:extLst>
              <a:ext uri="{FF2B5EF4-FFF2-40B4-BE49-F238E27FC236}">
                <a16:creationId xmlns:a16="http://schemas.microsoft.com/office/drawing/2014/main" id="{AD483039-2D70-3680-0CD4-A9CEE7F86405}"/>
              </a:ext>
            </a:extLst>
          </p:cNvPr>
          <p:cNvSpPr>
            <a:spLocks noGrp="1"/>
          </p:cNvSpPr>
          <p:nvPr>
            <p:ph idx="1"/>
          </p:nvPr>
        </p:nvSpPr>
        <p:spPr>
          <a:xfrm>
            <a:off x="457200" y="2165131"/>
            <a:ext cx="8229600" cy="4108177"/>
          </a:xfrm>
        </p:spPr>
        <p:txBody>
          <a:bodyPr>
            <a:normAutofit/>
          </a:bodyPr>
          <a:lstStyle/>
          <a:p>
            <a:pPr marL="0" indent="0" algn="ctr">
              <a:buNone/>
            </a:pPr>
            <a:r>
              <a:rPr lang="fr-FR" sz="4400" b="1" dirty="0">
                <a:solidFill>
                  <a:srgbClr val="0070C0"/>
                </a:solidFill>
                <a:latin typeface="FUTURA MEDIUM" panose="020B0602020204020303" pitchFamily="34" charset="-79"/>
                <a:cs typeface="FUTURA MEDIUM" panose="020B0602020204020303" pitchFamily="34" charset="-79"/>
              </a:rPr>
              <a:t>– UEO Celtes –</a:t>
            </a:r>
            <a:endParaRPr lang="fr-FR" sz="4000" b="1" dirty="0">
              <a:solidFill>
                <a:srgbClr val="7030A0"/>
              </a:solidFill>
              <a:latin typeface="FUTURA MEDIUM" panose="020B0602020204020303" pitchFamily="34" charset="-79"/>
              <a:cs typeface="FUTURA MEDIUM" panose="020B0602020204020303" pitchFamily="34" charset="-79"/>
            </a:endParaRPr>
          </a:p>
          <a:p>
            <a:pPr marL="0" indent="0" algn="ctr">
              <a:buNone/>
            </a:pPr>
            <a:r>
              <a:rPr lang="fr-FR" sz="4000" b="1" i="1" dirty="0">
                <a:solidFill>
                  <a:srgbClr val="7030A0"/>
                </a:solidFill>
                <a:latin typeface="FUTURA MEDIUM" panose="020B0602020204020303" pitchFamily="34" charset="-79"/>
                <a:cs typeface="FUTURA MEDIUM" panose="020B0602020204020303" pitchFamily="34" charset="-79"/>
              </a:rPr>
              <a:t>Origine et connaissance</a:t>
            </a:r>
          </a:p>
          <a:p>
            <a:pPr marL="0" indent="0" algn="ctr">
              <a:buNone/>
            </a:pPr>
            <a:r>
              <a:rPr lang="fr-FR" sz="4000" b="1" i="1">
                <a:solidFill>
                  <a:srgbClr val="7030A0"/>
                </a:solidFill>
                <a:latin typeface="FUTURA MEDIUM" panose="020B0602020204020303" pitchFamily="34" charset="-79"/>
                <a:cs typeface="FUTURA MEDIUM" panose="020B0602020204020303" pitchFamily="34" charset="-79"/>
              </a:rPr>
              <a:t>des </a:t>
            </a:r>
            <a:r>
              <a:rPr lang="fr-FR" sz="4000" b="1" i="1" dirty="0">
                <a:solidFill>
                  <a:srgbClr val="7030A0"/>
                </a:solidFill>
                <a:latin typeface="FUTURA MEDIUM" panose="020B0602020204020303" pitchFamily="34" charset="-79"/>
                <a:cs typeface="FUTURA MEDIUM" panose="020B0602020204020303" pitchFamily="34" charset="-79"/>
              </a:rPr>
              <a:t>mondes celtiques</a:t>
            </a:r>
            <a:endParaRPr lang="fr-FR" sz="4000" i="1" dirty="0">
              <a:solidFill>
                <a:srgbClr val="7030A0"/>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341772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 - </a:t>
            </a:r>
            <a:r>
              <a:rPr lang="fr-FR" sz="2000" dirty="0">
                <a:latin typeface="Futura Medium" panose="020B0602020204020303" pitchFamily="34" charset="-79"/>
                <a:cs typeface="Futura Medium" panose="020B0602020204020303" pitchFamily="34" charset="-79"/>
              </a:rPr>
              <a:t>Paul-Yves </a:t>
            </a:r>
            <a:r>
              <a:rPr lang="fr-FR" sz="2000" dirty="0" err="1">
                <a:latin typeface="Futura Medium" panose="020B0602020204020303" pitchFamily="34" charset="-79"/>
                <a:cs typeface="Futura Medium" panose="020B0602020204020303" pitchFamily="34" charset="-79"/>
              </a:rPr>
              <a:t>Pézron</a:t>
            </a:r>
            <a:r>
              <a:rPr lang="fr-FR" sz="2000" dirty="0">
                <a:latin typeface="Futura Medium" panose="020B0602020204020303" pitchFamily="34" charset="-79"/>
                <a:cs typeface="Futura Medium" panose="020B0602020204020303" pitchFamily="34" charset="-79"/>
              </a:rPr>
              <a:t> (Hennebont, v. 1639 – Hennebont, 1706),</a:t>
            </a:r>
          </a:p>
          <a:p>
            <a:pPr marL="0" indent="0">
              <a:buNone/>
            </a:pPr>
            <a:r>
              <a:rPr lang="fr-FR" sz="2000" dirty="0">
                <a:latin typeface="Futura Medium" panose="020B0602020204020303" pitchFamily="34" charset="-79"/>
                <a:cs typeface="Futura Medium" panose="020B0602020204020303" pitchFamily="34" charset="-79"/>
              </a:rPr>
              <a:t> </a:t>
            </a:r>
            <a:r>
              <a:rPr lang="fr-FR" sz="2400" i="1" dirty="0">
                <a:latin typeface="Futura Medium" panose="020B0602020204020303" pitchFamily="34" charset="-79"/>
                <a:cs typeface="Futura Medium" panose="020B0602020204020303" pitchFamily="34" charset="-79"/>
              </a:rPr>
              <a:t>Antiquité de la Nation et de la Langue des Celtes autrement appelés Gaulois</a:t>
            </a:r>
            <a:r>
              <a:rPr lang="fr-FR" sz="2400" dirty="0">
                <a:latin typeface="Futura Medium" panose="020B0602020204020303" pitchFamily="34" charset="-79"/>
                <a:cs typeface="Futura Medium" panose="020B0602020204020303" pitchFamily="34" charset="-79"/>
              </a:rPr>
              <a:t>, 1703.</a:t>
            </a:r>
          </a:p>
          <a:p>
            <a:pPr marL="0" indent="0">
              <a:buNone/>
            </a:pPr>
            <a:endParaRPr lang="fr-FR" sz="2400" dirty="0">
              <a:latin typeface="Futura Medium" panose="020B0602020204020303" pitchFamily="34" charset="-79"/>
              <a:cs typeface="Futura Medium" panose="020B0602020204020303" pitchFamily="34" charset="-79"/>
            </a:endParaRPr>
          </a:p>
          <a:p>
            <a:pPr marL="0" indent="0">
              <a:buNone/>
            </a:pPr>
            <a:r>
              <a:rPr lang="fr-FR" sz="2000" dirty="0">
                <a:latin typeface="Futura Medium" panose="020B0602020204020303" pitchFamily="34" charset="-79"/>
                <a:cs typeface="Futura Medium" panose="020B0602020204020303" pitchFamily="34" charset="-79"/>
              </a:rPr>
              <a:t>Ouvrage traduit en anglais (par D. Jones) et publié en 1706 / </a:t>
            </a:r>
          </a:p>
          <a:p>
            <a:pPr marL="0" indent="0">
              <a:buNone/>
            </a:pPr>
            <a:r>
              <a:rPr lang="fr-FR" sz="1800" dirty="0">
                <a:latin typeface="Futura Medium" panose="020B0602020204020303" pitchFamily="34" charset="-79"/>
                <a:cs typeface="Futura Medium" panose="020B0602020204020303" pitchFamily="34" charset="-79"/>
              </a:rPr>
              <a:t>Diffusion des idées de </a:t>
            </a:r>
            <a:r>
              <a:rPr lang="fr-FR" sz="1800" dirty="0" err="1">
                <a:latin typeface="Futura Medium" panose="020B0602020204020303" pitchFamily="34" charset="-79"/>
                <a:cs typeface="Futura Medium" panose="020B0602020204020303" pitchFamily="34" charset="-79"/>
              </a:rPr>
              <a:t>Pézron</a:t>
            </a:r>
            <a:r>
              <a:rPr lang="fr-FR" sz="1800" dirty="0">
                <a:latin typeface="Futura Medium" panose="020B0602020204020303" pitchFamily="34" charset="-79"/>
                <a:cs typeface="Futura Medium" panose="020B0602020204020303" pitchFamily="34" charset="-79"/>
              </a:rPr>
              <a:t>, entre autres, par Edward </a:t>
            </a:r>
            <a:r>
              <a:rPr lang="fr-FR" sz="1800" dirty="0" err="1">
                <a:latin typeface="Futura Medium" panose="020B0602020204020303" pitchFamily="34" charset="-79"/>
                <a:cs typeface="Futura Medium" panose="020B0602020204020303" pitchFamily="34" charset="-79"/>
              </a:rPr>
              <a:t>Lhuyd</a:t>
            </a:r>
            <a:r>
              <a:rPr lang="fr-FR" sz="1800" dirty="0">
                <a:latin typeface="Futura Medium" panose="020B0602020204020303" pitchFamily="34" charset="-79"/>
                <a:cs typeface="Futura Medium" panose="020B0602020204020303" pitchFamily="34" charset="-79"/>
              </a:rPr>
              <a:t> (1660-1709), naturaliste gallois.</a:t>
            </a:r>
          </a:p>
          <a:p>
            <a:pPr marL="0" indent="0">
              <a:buNone/>
            </a:pPr>
            <a:endParaRPr lang="fr-FR" sz="20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692335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4C7D800-49CA-24A5-19DB-A4FFA9B6874E}"/>
              </a:ext>
            </a:extLst>
          </p:cNvPr>
          <p:cNvSpPr>
            <a:spLocks noGrp="1"/>
          </p:cNvSpPr>
          <p:nvPr>
            <p:ph type="title"/>
          </p:nvPr>
        </p:nvSpPr>
        <p:spPr>
          <a:xfrm>
            <a:off x="251520" y="188640"/>
            <a:ext cx="8640960" cy="2304256"/>
          </a:xfrm>
        </p:spPr>
        <p:txBody>
          <a:bodyPr>
            <a:normAutofit fontScale="90000"/>
          </a:bodyPr>
          <a:lstStyle/>
          <a:p>
            <a:br>
              <a:rPr lang="fr-FR" sz="2400" dirty="0">
                <a:latin typeface="Futura Medium" panose="020B0602020204020303" pitchFamily="34" charset="-79"/>
                <a:cs typeface="Futura Medium" panose="020B0602020204020303" pitchFamily="34" charset="-79"/>
              </a:rPr>
            </a:br>
            <a:r>
              <a:rPr lang="fr-FR" sz="2200" dirty="0">
                <a:latin typeface="Futura Medium" panose="020B0602020204020303" pitchFamily="34" charset="-79"/>
                <a:cs typeface="Futura Medium" panose="020B0602020204020303" pitchFamily="34" charset="-79"/>
              </a:rPr>
              <a:t>Paul-Yves </a:t>
            </a:r>
            <a:r>
              <a:rPr lang="fr-FR" sz="2200" dirty="0" err="1">
                <a:latin typeface="Futura Medium" panose="020B0602020204020303" pitchFamily="34" charset="-79"/>
                <a:cs typeface="Futura Medium" panose="020B0602020204020303" pitchFamily="34" charset="-79"/>
              </a:rPr>
              <a:t>Pézron</a:t>
            </a:r>
            <a:r>
              <a:rPr lang="fr-FR" sz="2200" dirty="0">
                <a:latin typeface="Futura Medium" panose="020B0602020204020303" pitchFamily="34" charset="-79"/>
                <a:cs typeface="Futura Medium" panose="020B0602020204020303" pitchFamily="34" charset="-79"/>
              </a:rPr>
              <a:t> (Hennebont, v. 1639 – Hennebont, 1706),</a:t>
            </a:r>
            <a:br>
              <a:rPr lang="fr-FR" sz="2200" dirty="0">
                <a:latin typeface="Futura Medium" panose="020B0602020204020303" pitchFamily="34" charset="-79"/>
                <a:cs typeface="Futura Medium" panose="020B0602020204020303" pitchFamily="34" charset="-79"/>
              </a:rPr>
            </a:br>
            <a:r>
              <a:rPr lang="fr-FR" sz="2200" i="1" dirty="0">
                <a:latin typeface="Futura Medium" panose="020B0602020204020303" pitchFamily="34" charset="-79"/>
                <a:cs typeface="Futura Medium" panose="020B0602020204020303" pitchFamily="34" charset="-79"/>
              </a:rPr>
              <a:t>Antiquité de la Nation et de la Langue des Celtes autrement appelés Gaulois</a:t>
            </a:r>
            <a:r>
              <a:rPr lang="fr-FR" sz="2200" dirty="0">
                <a:latin typeface="Futura Medium" panose="020B0602020204020303" pitchFamily="34" charset="-79"/>
                <a:cs typeface="Futura Medium" panose="020B0602020204020303" pitchFamily="34" charset="-79"/>
              </a:rPr>
              <a:t>, 1703.</a:t>
            </a:r>
            <a:br>
              <a:rPr lang="fr-FR" sz="2200" dirty="0">
                <a:latin typeface="Futura Medium" panose="020B0602020204020303" pitchFamily="34" charset="-79"/>
                <a:cs typeface="Futura Medium" panose="020B0602020204020303" pitchFamily="34" charset="-79"/>
              </a:rPr>
            </a:br>
            <a:r>
              <a:rPr lang="fr-FR" sz="2200" dirty="0">
                <a:latin typeface="Futura Medium" panose="020B0602020204020303" pitchFamily="34" charset="-79"/>
                <a:cs typeface="Futura Medium" panose="020B0602020204020303" pitchFamily="34" charset="-79"/>
              </a:rPr>
              <a:t>Ouvrage traduit en anglais (par D. Jones) et publié en 1706. </a:t>
            </a:r>
            <a:br>
              <a:rPr lang="fr-FR" sz="2200" dirty="0">
                <a:latin typeface="Futura Medium" panose="020B0602020204020303" pitchFamily="34" charset="-79"/>
                <a:cs typeface="Futura Medium" panose="020B0602020204020303" pitchFamily="34" charset="-79"/>
              </a:rPr>
            </a:br>
            <a:r>
              <a:rPr lang="fr-FR" sz="2200" dirty="0">
                <a:latin typeface="Futura Medium" panose="020B0602020204020303" pitchFamily="34" charset="-79"/>
                <a:cs typeface="Futura Medium" panose="020B0602020204020303" pitchFamily="34" charset="-79"/>
              </a:rPr>
              <a:t>Diffusion des idées de </a:t>
            </a:r>
            <a:r>
              <a:rPr lang="fr-FR" sz="2200" dirty="0" err="1">
                <a:latin typeface="Futura Medium" panose="020B0602020204020303" pitchFamily="34" charset="-79"/>
                <a:cs typeface="Futura Medium" panose="020B0602020204020303" pitchFamily="34" charset="-79"/>
              </a:rPr>
              <a:t>Pézron</a:t>
            </a:r>
            <a:r>
              <a:rPr lang="fr-FR" sz="2200" dirty="0">
                <a:latin typeface="Futura Medium" panose="020B0602020204020303" pitchFamily="34" charset="-79"/>
                <a:cs typeface="Futura Medium" panose="020B0602020204020303" pitchFamily="34" charset="-79"/>
              </a:rPr>
              <a:t>, entre autres,</a:t>
            </a:r>
            <a:br>
              <a:rPr lang="fr-FR" sz="2200" dirty="0">
                <a:latin typeface="Futura Medium" panose="020B0602020204020303" pitchFamily="34" charset="-79"/>
                <a:cs typeface="Futura Medium" panose="020B0602020204020303" pitchFamily="34" charset="-79"/>
              </a:rPr>
            </a:br>
            <a:r>
              <a:rPr lang="fr-FR" sz="2200" dirty="0">
                <a:latin typeface="Futura Medium" panose="020B0602020204020303" pitchFamily="34" charset="-79"/>
                <a:cs typeface="Futura Medium" panose="020B0602020204020303" pitchFamily="34" charset="-79"/>
              </a:rPr>
              <a:t>par Edward </a:t>
            </a:r>
            <a:r>
              <a:rPr lang="fr-FR" sz="2200" dirty="0" err="1">
                <a:latin typeface="Futura Medium" panose="020B0602020204020303" pitchFamily="34" charset="-79"/>
                <a:cs typeface="Futura Medium" panose="020B0602020204020303" pitchFamily="34" charset="-79"/>
              </a:rPr>
              <a:t>Lhuyd</a:t>
            </a:r>
            <a:r>
              <a:rPr lang="fr-FR" sz="2200" dirty="0">
                <a:latin typeface="Futura Medium" panose="020B0602020204020303" pitchFamily="34" charset="-79"/>
                <a:cs typeface="Futura Medium" panose="020B0602020204020303" pitchFamily="34" charset="-79"/>
              </a:rPr>
              <a:t> (1660-1709), naturaliste gallois.</a:t>
            </a:r>
          </a:p>
        </p:txBody>
      </p:sp>
      <p:pic>
        <p:nvPicPr>
          <p:cNvPr id="8" name="Espace réservé du contenu 7">
            <a:extLst>
              <a:ext uri="{FF2B5EF4-FFF2-40B4-BE49-F238E27FC236}">
                <a16:creationId xmlns:a16="http://schemas.microsoft.com/office/drawing/2014/main" id="{7C9493F6-05CC-9712-0ECC-F2F2CCD7973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779912" y="2631679"/>
            <a:ext cx="2197100" cy="3898900"/>
          </a:xfrm>
        </p:spPr>
      </p:pic>
    </p:spTree>
    <p:extLst>
      <p:ext uri="{BB962C8B-B14F-4D97-AF65-F5344CB8AC3E}">
        <p14:creationId xmlns:p14="http://schemas.microsoft.com/office/powerpoint/2010/main" val="56721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47E126-44AA-0849-AEC6-CE6BBFE4C6B8}"/>
              </a:ext>
            </a:extLst>
          </p:cNvPr>
          <p:cNvSpPr>
            <a:spLocks noGrp="1"/>
          </p:cNvSpPr>
          <p:nvPr>
            <p:ph type="title"/>
          </p:nvPr>
        </p:nvSpPr>
        <p:spPr>
          <a:xfrm>
            <a:off x="457200" y="557048"/>
            <a:ext cx="8229600" cy="2501461"/>
          </a:xfrm>
        </p:spPr>
        <p:txBody>
          <a:bodyPr>
            <a:normAutofit/>
          </a:bodyPr>
          <a:lstStyle/>
          <a:p>
            <a:r>
              <a:rPr lang="fr-FR" sz="2000" i="1" dirty="0">
                <a:solidFill>
                  <a:srgbClr val="0070C0"/>
                </a:solidFill>
                <a:latin typeface="Futura Medium" panose="020B0602020204020303" pitchFamily="34" charset="-79"/>
                <a:cs typeface="Futura Medium" panose="020B0602020204020303" pitchFamily="34" charset="-79"/>
              </a:rPr>
              <a:t>L2.S4 – UEO Celtes – Origine et connaissance des mondes celtiques</a:t>
            </a:r>
            <a:br>
              <a:rPr lang="fr-FR" sz="2400" i="1" dirty="0">
                <a:solidFill>
                  <a:srgbClr val="0070C0"/>
                </a:solidFill>
                <a:latin typeface="Futura Medium" panose="020B0602020204020303" pitchFamily="34" charset="-79"/>
                <a:cs typeface="Futura Medium" panose="020B0602020204020303" pitchFamily="34" charset="-79"/>
              </a:rPr>
            </a:br>
            <a:br>
              <a:rPr lang="fr-FR" sz="2400" i="1" dirty="0">
                <a:solidFill>
                  <a:srgbClr val="0070C0"/>
                </a:solidFill>
                <a:latin typeface="Futura Medium" panose="020B0602020204020303" pitchFamily="34" charset="-79"/>
                <a:cs typeface="Futura Medium" panose="020B0602020204020303" pitchFamily="34" charset="-79"/>
              </a:rPr>
            </a:br>
            <a:br>
              <a:rPr lang="fr-FR" sz="2400" i="1" dirty="0">
                <a:solidFill>
                  <a:srgbClr val="0070C0"/>
                </a:solidFill>
                <a:latin typeface="Futura Medium" panose="020B0602020204020303" pitchFamily="34" charset="-79"/>
                <a:cs typeface="Futura Medium" panose="020B0602020204020303" pitchFamily="34" charset="-79"/>
              </a:rPr>
            </a:br>
            <a:endParaRPr lang="fr-FR" sz="2400" dirty="0">
              <a:solidFill>
                <a:srgbClr val="0070C0"/>
              </a:solidFill>
              <a:latin typeface="Futura Medium" panose="020B0602020204020303" pitchFamily="34" charset="-79"/>
              <a:cs typeface="Futura Medium" panose="020B0602020204020303" pitchFamily="34" charset="-79"/>
            </a:endParaRPr>
          </a:p>
        </p:txBody>
      </p:sp>
      <p:sp>
        <p:nvSpPr>
          <p:cNvPr id="3" name="Espace réservé du contenu 2">
            <a:extLst>
              <a:ext uri="{FF2B5EF4-FFF2-40B4-BE49-F238E27FC236}">
                <a16:creationId xmlns:a16="http://schemas.microsoft.com/office/drawing/2014/main" id="{C02BB910-6D4A-2B47-9B21-393BD464E52A}"/>
              </a:ext>
            </a:extLst>
          </p:cNvPr>
          <p:cNvSpPr>
            <a:spLocks noGrp="1"/>
          </p:cNvSpPr>
          <p:nvPr>
            <p:ph idx="1"/>
          </p:nvPr>
        </p:nvSpPr>
        <p:spPr>
          <a:xfrm>
            <a:off x="457200" y="2711669"/>
            <a:ext cx="8229600" cy="3414494"/>
          </a:xfrm>
        </p:spPr>
        <p:txBody>
          <a:bodyPr/>
          <a:lstStyle/>
          <a:p>
            <a:pPr marL="0" indent="0" algn="ctr">
              <a:buNone/>
            </a:pPr>
            <a:r>
              <a:rPr lang="fr-FR" sz="3200" b="1" i="1" dirty="0">
                <a:solidFill>
                  <a:srgbClr val="7030A0"/>
                </a:solidFill>
                <a:latin typeface="FUTURA MEDIUM" panose="020B0602020204020303" pitchFamily="34" charset="-79"/>
                <a:cs typeface="FUTURA MEDIUM" panose="020B0602020204020303" pitchFamily="34" charset="-79"/>
              </a:rPr>
              <a:t>Celtes et Gaulois </a:t>
            </a:r>
            <a:r>
              <a:rPr lang="fr-FR" sz="3200" b="1" i="1">
                <a:solidFill>
                  <a:srgbClr val="7030A0"/>
                </a:solidFill>
                <a:latin typeface="FUTURA MEDIUM" panose="020B0602020204020303" pitchFamily="34" charset="-79"/>
                <a:cs typeface="FUTURA MEDIUM" panose="020B0602020204020303" pitchFamily="34" charset="-79"/>
              </a:rPr>
              <a:t>au XVIIIe </a:t>
            </a:r>
            <a:r>
              <a:rPr lang="fr-FR" sz="3200" b="1" i="1" dirty="0">
                <a:solidFill>
                  <a:srgbClr val="7030A0"/>
                </a:solidFill>
                <a:latin typeface="FUTURA MEDIUM" panose="020B0602020204020303" pitchFamily="34" charset="-79"/>
                <a:cs typeface="FUTURA MEDIUM" panose="020B0602020204020303" pitchFamily="34" charset="-79"/>
              </a:rPr>
              <a:t>siècle</a:t>
            </a:r>
            <a:endParaRPr lang="fr-FR" dirty="0"/>
          </a:p>
        </p:txBody>
      </p:sp>
    </p:spTree>
    <p:extLst>
      <p:ext uri="{BB962C8B-B14F-4D97-AF65-F5344CB8AC3E}">
        <p14:creationId xmlns:p14="http://schemas.microsoft.com/office/powerpoint/2010/main" val="3473481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sz="2400" dirty="0">
                <a:latin typeface="Futura Medium" panose="020B0602020204020303" pitchFamily="34" charset="-79"/>
                <a:cs typeface="Futura Medium" panose="020B0602020204020303" pitchFamily="34" charset="-79"/>
              </a:rPr>
              <a:t>Notre-Dame de Paris :</a:t>
            </a:r>
            <a:br>
              <a:rPr lang="fr-FR" sz="2400" dirty="0">
                <a:latin typeface="Futura Medium" panose="020B0602020204020303" pitchFamily="34" charset="-79"/>
                <a:cs typeface="Futura Medium" panose="020B0602020204020303" pitchFamily="34" charset="-79"/>
              </a:rPr>
            </a:br>
            <a:r>
              <a:rPr lang="fr-FR" sz="2400" dirty="0">
                <a:latin typeface="Futura Medium" panose="020B0602020204020303" pitchFamily="34" charset="-79"/>
                <a:cs typeface="Futura Medium" panose="020B0602020204020303" pitchFamily="34" charset="-79"/>
              </a:rPr>
              <a:t>en 1711, la découverte du pilier des Nautes.</a:t>
            </a:r>
          </a:p>
        </p:txBody>
      </p:sp>
      <p:pic>
        <p:nvPicPr>
          <p:cNvPr id="9" name="Espace réservé du contenu 8"/>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467544" y="1844824"/>
            <a:ext cx="3716016" cy="2630438"/>
          </a:xfrm>
        </p:spPr>
      </p:pic>
      <p:pic>
        <p:nvPicPr>
          <p:cNvPr id="10" name="Espace réservé du contenu 9"/>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881253" y="1600200"/>
            <a:ext cx="3572493" cy="4525963"/>
          </a:xfrm>
        </p:spPr>
      </p:pic>
    </p:spTree>
    <p:extLst>
      <p:ext uri="{BB962C8B-B14F-4D97-AF65-F5344CB8AC3E}">
        <p14:creationId xmlns:p14="http://schemas.microsoft.com/office/powerpoint/2010/main" val="3254252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latin typeface="Futura Medium" panose="020B0602020204020303" pitchFamily="34" charset="-79"/>
                <a:cs typeface="Futura Medium" panose="020B0602020204020303" pitchFamily="34" charset="-79"/>
              </a:rPr>
              <a:t>Pilier des Nautes ;</a:t>
            </a:r>
            <a:br>
              <a:rPr lang="fr-FR" sz="2400" dirty="0">
                <a:latin typeface="Futura Medium" panose="020B0602020204020303" pitchFamily="34" charset="-79"/>
                <a:cs typeface="Futura Medium" panose="020B0602020204020303" pitchFamily="34" charset="-79"/>
              </a:rPr>
            </a:br>
            <a:r>
              <a:rPr lang="fr-FR" sz="2400" dirty="0">
                <a:latin typeface="Futura Medium" panose="020B0602020204020303" pitchFamily="34" charset="-79"/>
                <a:cs typeface="Futura Medium" panose="020B0602020204020303" pitchFamily="34" charset="-79"/>
              </a:rPr>
              <a:t>Nautes ; dédicace des Nautes à Jupiter</a:t>
            </a:r>
          </a:p>
        </p:txBody>
      </p:sp>
      <p:pic>
        <p:nvPicPr>
          <p:cNvPr id="4" name="Espace réservé du contenu 3"/>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683568" y="1772816"/>
            <a:ext cx="3681612" cy="2448272"/>
          </a:xfrm>
        </p:spPr>
      </p:pic>
      <p:pic>
        <p:nvPicPr>
          <p:cNvPr id="6" name="Espace réservé du contenu 5"/>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4283968" y="3429000"/>
            <a:ext cx="4159674" cy="2766183"/>
          </a:xfrm>
        </p:spPr>
      </p:pic>
    </p:spTree>
    <p:extLst>
      <p:ext uri="{BB962C8B-B14F-4D97-AF65-F5344CB8AC3E}">
        <p14:creationId xmlns:p14="http://schemas.microsoft.com/office/powerpoint/2010/main" val="122582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463248-C296-7B4B-A7B4-24ED8BB399DB}"/>
              </a:ext>
            </a:extLst>
          </p:cNvPr>
          <p:cNvSpPr>
            <a:spLocks noGrp="1"/>
          </p:cNvSpPr>
          <p:nvPr>
            <p:ph type="title"/>
          </p:nvPr>
        </p:nvSpPr>
        <p:spPr/>
        <p:txBody>
          <a:bodyPr>
            <a:normAutofit/>
          </a:bodyPr>
          <a:lstStyle/>
          <a:p>
            <a:r>
              <a:rPr lang="fr-FR" sz="2400" dirty="0">
                <a:latin typeface="Futura Medium" panose="020B0602020204020303" pitchFamily="34" charset="-79"/>
                <a:cs typeface="Futura Medium" panose="020B0602020204020303" pitchFamily="34" charset="-79"/>
              </a:rPr>
              <a:t>Pilier des Nautes ;</a:t>
            </a:r>
            <a:br>
              <a:rPr lang="fr-FR" sz="2400" dirty="0">
                <a:latin typeface="Futura Medium" panose="020B0602020204020303" pitchFamily="34" charset="-79"/>
                <a:cs typeface="Futura Medium" panose="020B0602020204020303" pitchFamily="34" charset="-79"/>
              </a:rPr>
            </a:br>
            <a:r>
              <a:rPr lang="fr-FR" sz="2400" dirty="0">
                <a:latin typeface="Futura Medium" panose="020B0602020204020303" pitchFamily="34" charset="-79"/>
                <a:cs typeface="Futura Medium" panose="020B0602020204020303" pitchFamily="34" charset="-79"/>
              </a:rPr>
              <a:t>1. </a:t>
            </a:r>
            <a:r>
              <a:rPr lang="fr-FR" sz="2400" i="1" dirty="0">
                <a:latin typeface="Futura Medium" panose="020B0602020204020303" pitchFamily="34" charset="-79"/>
                <a:cs typeface="Futura Medium" panose="020B0602020204020303" pitchFamily="34" charset="-79"/>
              </a:rPr>
              <a:t>IOVIS</a:t>
            </a:r>
            <a:r>
              <a:rPr lang="fr-FR" sz="2400" dirty="0">
                <a:latin typeface="Futura Medium" panose="020B0602020204020303" pitchFamily="34" charset="-79"/>
                <a:cs typeface="Futura Medium" panose="020B0602020204020303" pitchFamily="34" charset="-79"/>
              </a:rPr>
              <a:t> / Jupiter ; 2. </a:t>
            </a:r>
            <a:r>
              <a:rPr lang="fr-FR" sz="2400" i="1" dirty="0">
                <a:latin typeface="Futura Medium" panose="020B0602020204020303" pitchFamily="34" charset="-79"/>
                <a:cs typeface="Futura Medium" panose="020B0602020204020303" pitchFamily="34" charset="-79"/>
              </a:rPr>
              <a:t>VOLCANUS</a:t>
            </a:r>
            <a:r>
              <a:rPr lang="fr-FR" sz="2400" dirty="0">
                <a:latin typeface="Futura Medium" panose="020B0602020204020303" pitchFamily="34" charset="-79"/>
                <a:cs typeface="Futura Medium" panose="020B0602020204020303" pitchFamily="34" charset="-79"/>
              </a:rPr>
              <a:t> / Vulcain </a:t>
            </a:r>
          </a:p>
        </p:txBody>
      </p:sp>
      <p:pic>
        <p:nvPicPr>
          <p:cNvPr id="5" name="Espace réservé du contenu 6">
            <a:extLst>
              <a:ext uri="{FF2B5EF4-FFF2-40B4-BE49-F238E27FC236}">
                <a16:creationId xmlns:a16="http://schemas.microsoft.com/office/drawing/2014/main" id="{1F1C7D34-AE5E-3ED1-4AF6-C185FDCED749}"/>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73100" y="1602581"/>
            <a:ext cx="3606800" cy="4521200"/>
          </a:xfrm>
        </p:spPr>
      </p:pic>
      <p:pic>
        <p:nvPicPr>
          <p:cNvPr id="6" name="Espace réservé du contenu 3">
            <a:extLst>
              <a:ext uri="{FF2B5EF4-FFF2-40B4-BE49-F238E27FC236}">
                <a16:creationId xmlns:a16="http://schemas.microsoft.com/office/drawing/2014/main" id="{098649D5-8203-14A1-90C7-6DA016D6F07D}"/>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035550" y="1602581"/>
            <a:ext cx="3263900" cy="4521200"/>
          </a:xfrm>
        </p:spPr>
      </p:pic>
    </p:spTree>
    <p:extLst>
      <p:ext uri="{BB962C8B-B14F-4D97-AF65-F5344CB8AC3E}">
        <p14:creationId xmlns:p14="http://schemas.microsoft.com/office/powerpoint/2010/main" val="2809075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413159-590A-5218-18A2-70AA9F28A417}"/>
              </a:ext>
            </a:extLst>
          </p:cNvPr>
          <p:cNvSpPr>
            <a:spLocks noGrp="1"/>
          </p:cNvSpPr>
          <p:nvPr>
            <p:ph type="title"/>
          </p:nvPr>
        </p:nvSpPr>
        <p:spPr/>
        <p:txBody>
          <a:bodyPr>
            <a:normAutofit fontScale="90000"/>
          </a:bodyPr>
          <a:lstStyle/>
          <a:p>
            <a:r>
              <a:rPr lang="fr-FR" sz="2400" dirty="0">
                <a:latin typeface="Futura Medium" panose="020B0602020204020303" pitchFamily="34" charset="-79"/>
                <a:cs typeface="Futura Medium" panose="020B0602020204020303" pitchFamily="34" charset="-79"/>
              </a:rPr>
              <a:t>Pilier des Nautes ;</a:t>
            </a:r>
            <a:br>
              <a:rPr lang="fr-FR" sz="2400" dirty="0">
                <a:latin typeface="Futura Medium" panose="020B0602020204020303" pitchFamily="34" charset="-79"/>
                <a:cs typeface="Futura Medium" panose="020B0602020204020303" pitchFamily="34" charset="-79"/>
              </a:rPr>
            </a:br>
            <a:r>
              <a:rPr lang="fr-FR" sz="2400" dirty="0">
                <a:latin typeface="Futura Medium" panose="020B0602020204020303" pitchFamily="34" charset="-79"/>
                <a:cs typeface="Futura Medium" panose="020B0602020204020303" pitchFamily="34" charset="-79"/>
              </a:rPr>
              <a:t>1. </a:t>
            </a:r>
            <a:r>
              <a:rPr lang="fr-FR" sz="2400" i="1" dirty="0">
                <a:latin typeface="Futura Medium" panose="020B0602020204020303" pitchFamily="34" charset="-79"/>
                <a:cs typeface="Futura Medium" panose="020B0602020204020303" pitchFamily="34" charset="-79"/>
              </a:rPr>
              <a:t>ESUS</a:t>
            </a:r>
            <a:r>
              <a:rPr lang="fr-FR" sz="2400" dirty="0">
                <a:latin typeface="Futura Medium" panose="020B0602020204020303" pitchFamily="34" charset="-79"/>
                <a:cs typeface="Futura Medium" panose="020B0602020204020303" pitchFamily="34" charset="-79"/>
              </a:rPr>
              <a:t> ; 2. </a:t>
            </a:r>
            <a:r>
              <a:rPr lang="fr-FR" sz="2400" i="1" dirty="0">
                <a:latin typeface="Futura Medium" panose="020B0602020204020303" pitchFamily="34" charset="-79"/>
                <a:cs typeface="Futura Medium" panose="020B0602020204020303" pitchFamily="34" charset="-79"/>
              </a:rPr>
              <a:t>TARVOS TRIGARANUS</a:t>
            </a:r>
            <a:r>
              <a:rPr lang="fr-FR" sz="2400" dirty="0">
                <a:latin typeface="Futura Medium" panose="020B0602020204020303" pitchFamily="34" charset="-79"/>
                <a:cs typeface="Futura Medium" panose="020B0602020204020303" pitchFamily="34" charset="-79"/>
              </a:rPr>
              <a:t> (taureau aux trois grues)</a:t>
            </a:r>
          </a:p>
        </p:txBody>
      </p:sp>
      <p:pic>
        <p:nvPicPr>
          <p:cNvPr id="5" name="Espace réservé du contenu 3">
            <a:extLst>
              <a:ext uri="{FF2B5EF4-FFF2-40B4-BE49-F238E27FC236}">
                <a16:creationId xmlns:a16="http://schemas.microsoft.com/office/drawing/2014/main" id="{D38EFEDC-DCE1-2952-0762-3B723F4056B9}"/>
              </a:ext>
            </a:extLst>
          </p:cNvPr>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704871" y="1602580"/>
            <a:ext cx="3543259" cy="4521199"/>
          </a:xfrm>
        </p:spPr>
      </p:pic>
      <p:pic>
        <p:nvPicPr>
          <p:cNvPr id="6" name="Espace réservé du contenu 3">
            <a:extLst>
              <a:ext uri="{FF2B5EF4-FFF2-40B4-BE49-F238E27FC236}">
                <a16:creationId xmlns:a16="http://schemas.microsoft.com/office/drawing/2014/main" id="{4DF37A74-9554-F606-B0DA-C21E131DC49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870450" y="1602581"/>
            <a:ext cx="3594100" cy="4521200"/>
          </a:xfrm>
        </p:spPr>
      </p:pic>
    </p:spTree>
    <p:extLst>
      <p:ext uri="{BB962C8B-B14F-4D97-AF65-F5344CB8AC3E}">
        <p14:creationId xmlns:p14="http://schemas.microsoft.com/office/powerpoint/2010/main" val="301268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2400" dirty="0">
                <a:latin typeface="Futura Medium" panose="020B0602020204020303" pitchFamily="34" charset="-79"/>
                <a:cs typeface="Futura Medium" panose="020B0602020204020303" pitchFamily="34" charset="-79"/>
              </a:rPr>
              <a:t>Pilier des Nautes ;</a:t>
            </a:r>
            <a:br>
              <a:rPr lang="fr-FR" sz="2400" dirty="0">
                <a:latin typeface="Futura Medium" panose="020B0602020204020303" pitchFamily="34" charset="-79"/>
                <a:cs typeface="Futura Medium" panose="020B0602020204020303" pitchFamily="34" charset="-79"/>
              </a:rPr>
            </a:br>
            <a:r>
              <a:rPr lang="fr-FR" sz="2400" dirty="0">
                <a:latin typeface="Futura Medium" panose="020B0602020204020303" pitchFamily="34" charset="-79"/>
                <a:cs typeface="Futura Medium" panose="020B0602020204020303" pitchFamily="34" charset="-79"/>
              </a:rPr>
              <a:t>musée des Thermes, Cluny, Paris</a:t>
            </a:r>
          </a:p>
        </p:txBody>
      </p:sp>
      <p:pic>
        <p:nvPicPr>
          <p:cNvPr id="7" name="Espace réservé du contenu 6"/>
          <p:cNvPicPr>
            <a:picLocks noGrp="1" noChangeAspect="1"/>
          </p:cNvPicPr>
          <p:nvPr>
            <p:ph idx="1"/>
          </p:nvPr>
        </p:nvPicPr>
        <p:blipFill>
          <a:blip r:embed="rId2" cstate="screen">
            <a:extLst>
              <a:ext uri="{28A0092B-C50C-407E-A947-70E740481C1C}">
                <a14:useLocalDpi xmlns:a14="http://schemas.microsoft.com/office/drawing/2010/main"/>
              </a:ext>
            </a:extLst>
          </a:blip>
          <a:srcRect l="-226270" r="-226270"/>
          <a:stretch>
            <a:fillRect/>
          </a:stretch>
        </p:blipFill>
        <p:spPr/>
      </p:pic>
    </p:spTree>
    <p:extLst>
      <p:ext uri="{BB962C8B-B14F-4D97-AF65-F5344CB8AC3E}">
        <p14:creationId xmlns:p14="http://schemas.microsoft.com/office/powerpoint/2010/main" val="2401337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AF6A03-DFA5-784F-B345-C70ADDBD70B1}"/>
              </a:ext>
            </a:extLst>
          </p:cNvPr>
          <p:cNvSpPr>
            <a:spLocks noGrp="1"/>
          </p:cNvSpPr>
          <p:nvPr>
            <p:ph type="title"/>
          </p:nvPr>
        </p:nvSpPr>
        <p:spPr/>
        <p:txBody>
          <a:bodyPr>
            <a:noAutofit/>
          </a:bodyPr>
          <a:lstStyle/>
          <a:p>
            <a:r>
              <a:rPr lang="fr-FR" sz="2000" dirty="0">
                <a:latin typeface="Futura Medium" panose="020B0602020204020303" pitchFamily="34" charset="-79"/>
                <a:cs typeface="Futura Medium" panose="020B0602020204020303" pitchFamily="34" charset="-79"/>
              </a:rPr>
              <a:t>Simon Pelloutier (Leipzig, 1694 – Berlin, 1757),</a:t>
            </a:r>
            <a:br>
              <a:rPr lang="fr-FR" sz="2000" dirty="0">
                <a:latin typeface="Futura Medium" panose="020B0602020204020303" pitchFamily="34" charset="-79"/>
                <a:cs typeface="Futura Medium" panose="020B0602020204020303" pitchFamily="34" charset="-79"/>
              </a:rPr>
            </a:br>
            <a:r>
              <a:rPr lang="fr-FR" sz="2000" i="1" dirty="0">
                <a:latin typeface="Futura Medium" panose="020B0602020204020303" pitchFamily="34" charset="-79"/>
                <a:cs typeface="Futura Medium" panose="020B0602020204020303" pitchFamily="34" charset="-79"/>
              </a:rPr>
              <a:t>Histoire des Celtes et particulièrement des Gaulois et des Germains, depuis Les Tems fabuleux jusqu’à la Prise de Rome par les Gaulois</a:t>
            </a:r>
            <a:r>
              <a:rPr lang="fr-FR" sz="2000" dirty="0">
                <a:latin typeface="Futura Medium" panose="020B0602020204020303" pitchFamily="34" charset="-79"/>
                <a:cs typeface="Futura Medium" panose="020B0602020204020303" pitchFamily="34" charset="-79"/>
              </a:rPr>
              <a:t>, en 8 volumes, 1740 à 1750.</a:t>
            </a:r>
          </a:p>
        </p:txBody>
      </p:sp>
      <p:pic>
        <p:nvPicPr>
          <p:cNvPr id="5" name="Espace réservé du contenu 4">
            <a:extLst>
              <a:ext uri="{FF2B5EF4-FFF2-40B4-BE49-F238E27FC236}">
                <a16:creationId xmlns:a16="http://schemas.microsoft.com/office/drawing/2014/main" id="{C53F3633-EC15-0F48-AC60-CCE4F165C775}"/>
              </a:ext>
            </a:extLst>
          </p:cNvPr>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920522" y="1777392"/>
            <a:ext cx="2746717" cy="4225718"/>
          </a:xfrm>
        </p:spPr>
      </p:pic>
      <p:pic>
        <p:nvPicPr>
          <p:cNvPr id="12" name="Espace réservé du contenu 11">
            <a:extLst>
              <a:ext uri="{FF2B5EF4-FFF2-40B4-BE49-F238E27FC236}">
                <a16:creationId xmlns:a16="http://schemas.microsoft.com/office/drawing/2014/main" id="{E65E44FA-AD10-C240-B956-CC8788681B9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868144" y="1776069"/>
            <a:ext cx="2223493" cy="4225717"/>
          </a:xfrm>
        </p:spPr>
      </p:pic>
    </p:spTree>
    <p:extLst>
      <p:ext uri="{BB962C8B-B14F-4D97-AF65-F5344CB8AC3E}">
        <p14:creationId xmlns:p14="http://schemas.microsoft.com/office/powerpoint/2010/main" val="3368322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47E126-44AA-0849-AEC6-CE6BBFE4C6B8}"/>
              </a:ext>
            </a:extLst>
          </p:cNvPr>
          <p:cNvSpPr>
            <a:spLocks noGrp="1"/>
          </p:cNvSpPr>
          <p:nvPr>
            <p:ph type="title"/>
          </p:nvPr>
        </p:nvSpPr>
        <p:spPr>
          <a:xfrm>
            <a:off x="457200" y="557048"/>
            <a:ext cx="8229600" cy="2501461"/>
          </a:xfrm>
        </p:spPr>
        <p:txBody>
          <a:bodyPr>
            <a:normAutofit/>
          </a:bodyPr>
          <a:lstStyle/>
          <a:p>
            <a:r>
              <a:rPr lang="fr-FR" sz="2000" i="1" dirty="0">
                <a:solidFill>
                  <a:srgbClr val="0070C0"/>
                </a:solidFill>
                <a:latin typeface="Futura Medium" panose="020B0602020204020303" pitchFamily="34" charset="-79"/>
                <a:cs typeface="Futura Medium" panose="020B0602020204020303" pitchFamily="34" charset="-79"/>
              </a:rPr>
              <a:t>L2.S4 – UEO Celtes – Origine et connaissance des mondes celtiques</a:t>
            </a:r>
            <a:br>
              <a:rPr lang="fr-FR" sz="2400" i="1" dirty="0">
                <a:solidFill>
                  <a:srgbClr val="0070C0"/>
                </a:solidFill>
                <a:latin typeface="Futura Medium" panose="020B0602020204020303" pitchFamily="34" charset="-79"/>
                <a:cs typeface="Futura Medium" panose="020B0602020204020303" pitchFamily="34" charset="-79"/>
              </a:rPr>
            </a:br>
            <a:br>
              <a:rPr lang="fr-FR" sz="2400" i="1" dirty="0">
                <a:solidFill>
                  <a:srgbClr val="0070C0"/>
                </a:solidFill>
                <a:latin typeface="Futura Medium" panose="020B0602020204020303" pitchFamily="34" charset="-79"/>
                <a:cs typeface="Futura Medium" panose="020B0602020204020303" pitchFamily="34" charset="-79"/>
              </a:rPr>
            </a:br>
            <a:br>
              <a:rPr lang="fr-FR" sz="2400" i="1" dirty="0">
                <a:solidFill>
                  <a:srgbClr val="0070C0"/>
                </a:solidFill>
                <a:latin typeface="Futura Medium" panose="020B0602020204020303" pitchFamily="34" charset="-79"/>
                <a:cs typeface="Futura Medium" panose="020B0602020204020303" pitchFamily="34" charset="-79"/>
              </a:rPr>
            </a:br>
            <a:endParaRPr lang="fr-FR" sz="2400" dirty="0">
              <a:solidFill>
                <a:srgbClr val="0070C0"/>
              </a:solidFill>
              <a:latin typeface="Futura Medium" panose="020B0602020204020303" pitchFamily="34" charset="-79"/>
              <a:cs typeface="Futura Medium" panose="020B0602020204020303" pitchFamily="34" charset="-79"/>
            </a:endParaRPr>
          </a:p>
        </p:txBody>
      </p:sp>
      <p:sp>
        <p:nvSpPr>
          <p:cNvPr id="3" name="Espace réservé du contenu 2">
            <a:extLst>
              <a:ext uri="{FF2B5EF4-FFF2-40B4-BE49-F238E27FC236}">
                <a16:creationId xmlns:a16="http://schemas.microsoft.com/office/drawing/2014/main" id="{C02BB910-6D4A-2B47-9B21-393BD464E52A}"/>
              </a:ext>
            </a:extLst>
          </p:cNvPr>
          <p:cNvSpPr>
            <a:spLocks noGrp="1"/>
          </p:cNvSpPr>
          <p:nvPr>
            <p:ph idx="1"/>
          </p:nvPr>
        </p:nvSpPr>
        <p:spPr>
          <a:xfrm>
            <a:off x="457200" y="2711669"/>
            <a:ext cx="8229600" cy="3414494"/>
          </a:xfrm>
        </p:spPr>
        <p:txBody>
          <a:bodyPr/>
          <a:lstStyle/>
          <a:p>
            <a:pPr marL="0" indent="0" algn="ctr">
              <a:buNone/>
            </a:pPr>
            <a:r>
              <a:rPr lang="fr-FR" sz="3200" b="1" i="1" dirty="0">
                <a:solidFill>
                  <a:srgbClr val="7030A0"/>
                </a:solidFill>
                <a:latin typeface="FUTURA MEDIUM" panose="020B0602020204020303" pitchFamily="34" charset="-79"/>
                <a:cs typeface="FUTURA MEDIUM" panose="020B0602020204020303" pitchFamily="34" charset="-79"/>
              </a:rPr>
              <a:t>Celtes et Gaulois au XIXe siècle</a:t>
            </a:r>
            <a:endParaRPr lang="fr-FR" dirty="0"/>
          </a:p>
        </p:txBody>
      </p:sp>
    </p:spTree>
    <p:extLst>
      <p:ext uri="{BB962C8B-B14F-4D97-AF65-F5344CB8AC3E}">
        <p14:creationId xmlns:p14="http://schemas.microsoft.com/office/powerpoint/2010/main" val="269472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47E126-44AA-0849-AEC6-CE6BBFE4C6B8}"/>
              </a:ext>
            </a:extLst>
          </p:cNvPr>
          <p:cNvSpPr>
            <a:spLocks noGrp="1"/>
          </p:cNvSpPr>
          <p:nvPr>
            <p:ph type="title"/>
          </p:nvPr>
        </p:nvSpPr>
        <p:spPr>
          <a:xfrm>
            <a:off x="457200" y="557048"/>
            <a:ext cx="8229600" cy="2501461"/>
          </a:xfrm>
        </p:spPr>
        <p:txBody>
          <a:bodyPr>
            <a:normAutofit/>
          </a:bodyPr>
          <a:lstStyle/>
          <a:p>
            <a:r>
              <a:rPr lang="fr-FR" sz="2000" i="1" dirty="0">
                <a:solidFill>
                  <a:srgbClr val="0070C0"/>
                </a:solidFill>
                <a:latin typeface="Futura Medium" panose="020B0602020204020303" pitchFamily="34" charset="-79"/>
                <a:cs typeface="Futura Medium" panose="020B0602020204020303" pitchFamily="34" charset="-79"/>
              </a:rPr>
              <a:t>L2.S4 – UEO Celtes – Origine et connaissance des mondes celtiques</a:t>
            </a:r>
            <a:br>
              <a:rPr lang="fr-FR" sz="2400" i="1" dirty="0">
                <a:solidFill>
                  <a:srgbClr val="0070C0"/>
                </a:solidFill>
                <a:latin typeface="Futura Medium" panose="020B0602020204020303" pitchFamily="34" charset="-79"/>
                <a:cs typeface="Futura Medium" panose="020B0602020204020303" pitchFamily="34" charset="-79"/>
              </a:rPr>
            </a:br>
            <a:br>
              <a:rPr lang="fr-FR" sz="2400" i="1" dirty="0">
                <a:solidFill>
                  <a:srgbClr val="0070C0"/>
                </a:solidFill>
                <a:latin typeface="Futura Medium" panose="020B0602020204020303" pitchFamily="34" charset="-79"/>
                <a:cs typeface="Futura Medium" panose="020B0602020204020303" pitchFamily="34" charset="-79"/>
              </a:rPr>
            </a:br>
            <a:br>
              <a:rPr lang="fr-FR" sz="2400" i="1" dirty="0">
                <a:solidFill>
                  <a:srgbClr val="0070C0"/>
                </a:solidFill>
                <a:latin typeface="Futura Medium" panose="020B0602020204020303" pitchFamily="34" charset="-79"/>
                <a:cs typeface="Futura Medium" panose="020B0602020204020303" pitchFamily="34" charset="-79"/>
              </a:rPr>
            </a:br>
            <a:endParaRPr lang="fr-FR" sz="2400" dirty="0">
              <a:solidFill>
                <a:srgbClr val="0070C0"/>
              </a:solidFill>
              <a:latin typeface="Futura Medium" panose="020B0602020204020303" pitchFamily="34" charset="-79"/>
              <a:cs typeface="Futura Medium" panose="020B0602020204020303" pitchFamily="34" charset="-79"/>
            </a:endParaRPr>
          </a:p>
        </p:txBody>
      </p:sp>
      <p:sp>
        <p:nvSpPr>
          <p:cNvPr id="3" name="Espace réservé du contenu 2">
            <a:extLst>
              <a:ext uri="{FF2B5EF4-FFF2-40B4-BE49-F238E27FC236}">
                <a16:creationId xmlns:a16="http://schemas.microsoft.com/office/drawing/2014/main" id="{C02BB910-6D4A-2B47-9B21-393BD464E52A}"/>
              </a:ext>
            </a:extLst>
          </p:cNvPr>
          <p:cNvSpPr>
            <a:spLocks noGrp="1"/>
          </p:cNvSpPr>
          <p:nvPr>
            <p:ph idx="1"/>
          </p:nvPr>
        </p:nvSpPr>
        <p:spPr>
          <a:xfrm>
            <a:off x="457200" y="2711669"/>
            <a:ext cx="8229600" cy="3414494"/>
          </a:xfrm>
        </p:spPr>
        <p:txBody>
          <a:bodyPr/>
          <a:lstStyle/>
          <a:p>
            <a:pPr marL="0" indent="0" algn="ctr">
              <a:buNone/>
            </a:pPr>
            <a:r>
              <a:rPr lang="fr-FR" sz="3200" b="1" i="1" dirty="0">
                <a:solidFill>
                  <a:srgbClr val="7030A0"/>
                </a:solidFill>
                <a:latin typeface="FUTURA MEDIUM" panose="020B0602020204020303" pitchFamily="34" charset="-79"/>
                <a:cs typeface="FUTURA MEDIUM" panose="020B0602020204020303" pitchFamily="34" charset="-79"/>
              </a:rPr>
              <a:t>Des Celtes de l’Antiquité</a:t>
            </a:r>
            <a:br>
              <a:rPr lang="fr-FR" sz="3200" b="1" i="1" dirty="0">
                <a:solidFill>
                  <a:srgbClr val="7030A0"/>
                </a:solidFill>
                <a:latin typeface="FUTURA MEDIUM" panose="020B0602020204020303" pitchFamily="34" charset="-79"/>
                <a:cs typeface="FUTURA MEDIUM" panose="020B0602020204020303" pitchFamily="34" charset="-79"/>
              </a:rPr>
            </a:br>
            <a:r>
              <a:rPr lang="fr-FR" sz="3200" b="1" i="1" dirty="0">
                <a:solidFill>
                  <a:srgbClr val="7030A0"/>
                </a:solidFill>
                <a:latin typeface="FUTURA MEDIUM" panose="020B0602020204020303" pitchFamily="34" charset="-79"/>
                <a:cs typeface="FUTURA MEDIUM" panose="020B0602020204020303" pitchFamily="34" charset="-79"/>
              </a:rPr>
              <a:t>aux Celtes de la Renaissance</a:t>
            </a:r>
            <a:br>
              <a:rPr lang="fr-FR" sz="2800" b="1" i="1" dirty="0">
                <a:solidFill>
                  <a:schemeClr val="accent6"/>
                </a:solidFill>
                <a:latin typeface="FUTURA MEDIUM" panose="020B0602020204020303" pitchFamily="34" charset="-79"/>
                <a:cs typeface="FUTURA MEDIUM" panose="020B0602020204020303" pitchFamily="34" charset="-79"/>
              </a:rPr>
            </a:br>
            <a:r>
              <a:rPr lang="fr-FR" sz="2800" dirty="0">
                <a:solidFill>
                  <a:srgbClr val="0070C0"/>
                </a:solidFill>
                <a:latin typeface="Futura Medium" panose="020B0602020204020303" pitchFamily="34" charset="-79"/>
                <a:cs typeface="Futura Medium" panose="020B0602020204020303" pitchFamily="34" charset="-79"/>
              </a:rPr>
              <a:t>(CM. V. </a:t>
            </a:r>
            <a:r>
              <a:rPr lang="fr-FR" sz="2800" dirty="0" err="1">
                <a:solidFill>
                  <a:srgbClr val="0070C0"/>
                </a:solidFill>
                <a:latin typeface="Futura Medium" panose="020B0602020204020303" pitchFamily="34" charset="-79"/>
                <a:cs typeface="Futura Medium" panose="020B0602020204020303" pitchFamily="34" charset="-79"/>
              </a:rPr>
              <a:t>Defente</a:t>
            </a:r>
            <a:r>
              <a:rPr lang="fr-FR" sz="2800" dirty="0">
                <a:solidFill>
                  <a:srgbClr val="0070C0"/>
                </a:solidFill>
                <a:latin typeface="Futura Medium" panose="020B0602020204020303" pitchFamily="34" charset="-79"/>
                <a:cs typeface="Futura Medium" panose="020B0602020204020303" pitchFamily="34" charset="-79"/>
              </a:rPr>
              <a:t>)</a:t>
            </a:r>
            <a:endParaRPr lang="fr-FR" dirty="0"/>
          </a:p>
        </p:txBody>
      </p:sp>
    </p:spTree>
    <p:extLst>
      <p:ext uri="{BB962C8B-B14F-4D97-AF65-F5344CB8AC3E}">
        <p14:creationId xmlns:p14="http://schemas.microsoft.com/office/powerpoint/2010/main" val="3431654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562074"/>
          </a:xfrm>
        </p:spPr>
        <p:txBody>
          <a:bodyPr>
            <a:normAutofit fontScale="90000"/>
          </a:bodyPr>
          <a:lstStyle/>
          <a:p>
            <a:endParaRPr lang="fr-FR" dirty="0"/>
          </a:p>
        </p:txBody>
      </p:sp>
      <p:sp>
        <p:nvSpPr>
          <p:cNvPr id="6" name="Espace réservé du contenu 5"/>
          <p:cNvSpPr>
            <a:spLocks noGrp="1"/>
          </p:cNvSpPr>
          <p:nvPr>
            <p:ph idx="1"/>
          </p:nvPr>
        </p:nvSpPr>
        <p:spPr>
          <a:xfrm>
            <a:off x="457200" y="1052736"/>
            <a:ext cx="8229600" cy="5073427"/>
          </a:xfrm>
        </p:spPr>
        <p:txBody>
          <a:bodyPr>
            <a:normAutofit/>
          </a:bodyPr>
          <a:lstStyle/>
          <a:p>
            <a:r>
              <a:rPr lang="fr-FR" sz="2400" b="1" dirty="0">
                <a:latin typeface="FUTURA MEDIUM" panose="020B0602020204020303" pitchFamily="34" charset="-79"/>
                <a:cs typeface="FUTURA MEDIUM" panose="020B0602020204020303" pitchFamily="34" charset="-79"/>
              </a:rPr>
              <a:t>1803</a:t>
            </a:r>
            <a:r>
              <a:rPr lang="fr-FR" sz="2400" dirty="0">
                <a:latin typeface="Futura Medium" panose="020B0602020204020303" pitchFamily="34" charset="-79"/>
                <a:cs typeface="Futura Medium" panose="020B0602020204020303" pitchFamily="34" charset="-79"/>
              </a:rPr>
              <a:t> - Louis-Pierre Anquetil</a:t>
            </a:r>
            <a:r>
              <a:rPr lang="fr-FR" sz="2400" i="1" dirty="0">
                <a:latin typeface="Futura Medium" panose="020B0602020204020303" pitchFamily="34" charset="-79"/>
                <a:cs typeface="Futura Medium" panose="020B0602020204020303" pitchFamily="34" charset="-79"/>
              </a:rPr>
              <a:t>, Histoire de France depuis les temps les plus reculés jusqu’à la Révolution de 1789</a:t>
            </a:r>
            <a:r>
              <a:rPr lang="fr-FR" sz="2400" dirty="0">
                <a:latin typeface="Futura Medium" panose="020B0602020204020303" pitchFamily="34" charset="-79"/>
                <a:cs typeface="Futura Medium" panose="020B0602020204020303" pitchFamily="34" charset="-79"/>
              </a:rPr>
              <a:t>.</a:t>
            </a:r>
          </a:p>
          <a:p>
            <a:r>
              <a:rPr lang="fr-FR" sz="2400" b="1" dirty="0">
                <a:latin typeface="FUTURA MEDIUM" panose="020B0602020204020303" pitchFamily="34" charset="-79"/>
                <a:cs typeface="FUTURA MEDIUM" panose="020B0602020204020303" pitchFamily="34" charset="-79"/>
              </a:rPr>
              <a:t>1805</a:t>
            </a:r>
            <a:r>
              <a:rPr lang="fr-FR" sz="2400" dirty="0">
                <a:latin typeface="Futura Medium" panose="020B0602020204020303" pitchFamily="34" charset="-79"/>
                <a:cs typeface="Futura Medium" panose="020B0602020204020303" pitchFamily="34" charset="-79"/>
              </a:rPr>
              <a:t> </a:t>
            </a:r>
            <a:r>
              <a:rPr lang="mr-IN" sz="2400" dirty="0">
                <a:latin typeface="Futura Medium" panose="020B0602020204020303" pitchFamily="34" charset="-79"/>
              </a:rPr>
              <a:t>–</a:t>
            </a:r>
            <a:r>
              <a:rPr lang="fr-FR" sz="2400" dirty="0">
                <a:latin typeface="Futura Medium" panose="020B0602020204020303" pitchFamily="34" charset="-79"/>
                <a:cs typeface="Futura Medium" panose="020B0602020204020303" pitchFamily="34" charset="-79"/>
              </a:rPr>
              <a:t> L.P. Anquetil, </a:t>
            </a:r>
            <a:r>
              <a:rPr lang="fr-FR" sz="2400" i="1" dirty="0">
                <a:latin typeface="Futura Medium" panose="020B0602020204020303" pitchFamily="34" charset="-79"/>
                <a:cs typeface="Futura Medium" panose="020B0602020204020303" pitchFamily="34" charset="-79"/>
              </a:rPr>
              <a:t>Histoire de France depuis les Gaulois jusqu’à la fin de la monarchie</a:t>
            </a:r>
            <a:r>
              <a:rPr lang="fr-FR" sz="2400" dirty="0">
                <a:latin typeface="Futura Medium" panose="020B0602020204020303" pitchFamily="34" charset="-79"/>
                <a:cs typeface="Futura Medium" panose="020B0602020204020303" pitchFamily="34" charset="-79"/>
              </a:rPr>
              <a:t>.</a:t>
            </a:r>
          </a:p>
          <a:p>
            <a:pPr marL="0" indent="0">
              <a:buNone/>
            </a:pPr>
            <a:endParaRPr lang="fr-FR" sz="2400" dirty="0">
              <a:latin typeface="Futura Medium" panose="020B0602020204020303" pitchFamily="34" charset="-79"/>
              <a:cs typeface="Futura Medium" panose="020B0602020204020303" pitchFamily="34" charset="-79"/>
            </a:endParaRPr>
          </a:p>
          <a:p>
            <a:r>
              <a:rPr lang="fr-FR" sz="2400" b="1" dirty="0">
                <a:latin typeface="FUTURA MEDIUM" panose="020B0602020204020303" pitchFamily="34" charset="-79"/>
                <a:cs typeface="FUTURA MEDIUM" panose="020B0602020204020303" pitchFamily="34" charset="-79"/>
              </a:rPr>
              <a:t>1802</a:t>
            </a:r>
            <a:r>
              <a:rPr lang="fr-FR" sz="2400" dirty="0">
                <a:latin typeface="Futura Medium" panose="020B0602020204020303" pitchFamily="34" charset="-79"/>
                <a:cs typeface="Futura Medium" panose="020B0602020204020303" pitchFamily="34" charset="-79"/>
              </a:rPr>
              <a:t>. François René, vicomte de Chateaubriand, </a:t>
            </a:r>
            <a:r>
              <a:rPr lang="fr-FR" sz="2400" i="1" dirty="0">
                <a:latin typeface="Futura Medium" panose="020B0602020204020303" pitchFamily="34" charset="-79"/>
                <a:cs typeface="Futura Medium" panose="020B0602020204020303" pitchFamily="34" charset="-79"/>
              </a:rPr>
              <a:t>Le Génie du christianisme</a:t>
            </a:r>
            <a:r>
              <a:rPr lang="fr-FR" sz="2400" dirty="0">
                <a:latin typeface="Futura Medium" panose="020B0602020204020303" pitchFamily="34" charset="-79"/>
                <a:cs typeface="Futura Medium" panose="020B0602020204020303" pitchFamily="34" charset="-79"/>
              </a:rPr>
              <a:t>.</a:t>
            </a:r>
          </a:p>
          <a:p>
            <a:r>
              <a:rPr lang="fr-FR" sz="2400" b="1" dirty="0">
                <a:latin typeface="FUTURA MEDIUM" panose="020B0602020204020303" pitchFamily="34" charset="-79"/>
                <a:cs typeface="FUTURA MEDIUM" panose="020B0602020204020303" pitchFamily="34" charset="-79"/>
              </a:rPr>
              <a:t>1809</a:t>
            </a:r>
            <a:r>
              <a:rPr lang="fr-FR" sz="2400" dirty="0">
                <a:latin typeface="Futura Medium" panose="020B0602020204020303" pitchFamily="34" charset="-79"/>
                <a:cs typeface="Futura Medium" panose="020B0602020204020303" pitchFamily="34" charset="-79"/>
              </a:rPr>
              <a:t>. François René, vicomte de Chateaubriand, </a:t>
            </a:r>
            <a:r>
              <a:rPr lang="fr-FR" sz="2400" i="1" dirty="0">
                <a:latin typeface="Futura Medium" panose="020B0602020204020303" pitchFamily="34" charset="-79"/>
                <a:cs typeface="Futura Medium" panose="020B0602020204020303" pitchFamily="34" charset="-79"/>
              </a:rPr>
              <a:t>Les martyrs</a:t>
            </a:r>
            <a:r>
              <a:rPr lang="fr-FR" sz="2400" dirty="0">
                <a:latin typeface="Futura Medium" panose="020B0602020204020303" pitchFamily="34" charset="-79"/>
                <a:cs typeface="Futura Medium" panose="020B0602020204020303" pitchFamily="34" charset="-79"/>
              </a:rPr>
              <a:t>.</a:t>
            </a:r>
          </a:p>
          <a:p>
            <a:pPr marL="0" indent="0">
              <a:buNone/>
            </a:pPr>
            <a:endParaRPr lang="fr-FR" dirty="0"/>
          </a:p>
        </p:txBody>
      </p:sp>
    </p:spTree>
    <p:extLst>
      <p:ext uri="{BB962C8B-B14F-4D97-AF65-F5344CB8AC3E}">
        <p14:creationId xmlns:p14="http://schemas.microsoft.com/office/powerpoint/2010/main" val="2236133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562074"/>
          </a:xfrm>
        </p:spPr>
        <p:txBody>
          <a:bodyPr>
            <a:normAutofit fontScale="90000"/>
          </a:bodyPr>
          <a:lstStyle/>
          <a:p>
            <a:endParaRPr lang="fr-FR"/>
          </a:p>
        </p:txBody>
      </p:sp>
      <p:sp>
        <p:nvSpPr>
          <p:cNvPr id="6" name="Espace réservé du contenu 5"/>
          <p:cNvSpPr>
            <a:spLocks noGrp="1"/>
          </p:cNvSpPr>
          <p:nvPr>
            <p:ph idx="1"/>
          </p:nvPr>
        </p:nvSpPr>
        <p:spPr>
          <a:xfrm>
            <a:off x="457200" y="620688"/>
            <a:ext cx="8229600" cy="5904656"/>
          </a:xfrm>
        </p:spPr>
        <p:txBody>
          <a:bodyPr>
            <a:normAutofit/>
          </a:bodyPr>
          <a:lstStyle/>
          <a:p>
            <a:r>
              <a:rPr lang="fr-FR" sz="2400" b="1" dirty="0">
                <a:latin typeface="FUTURA MEDIUM" panose="020B0602020204020303" pitchFamily="34" charset="-79"/>
                <a:cs typeface="FUTURA MEDIUM" panose="020B0602020204020303" pitchFamily="34" charset="-79"/>
              </a:rPr>
              <a:t>1828</a:t>
            </a:r>
            <a:r>
              <a:rPr lang="fr-FR" sz="2400" dirty="0">
                <a:latin typeface="Futura Medium" panose="020B0602020204020303" pitchFamily="34" charset="-79"/>
                <a:cs typeface="Futura Medium" panose="020B0602020204020303" pitchFamily="34" charset="-79"/>
              </a:rPr>
              <a:t>. Augustin et Amédée Thierry, </a:t>
            </a:r>
            <a:r>
              <a:rPr lang="fr-FR" sz="2400" i="1" dirty="0">
                <a:latin typeface="Futura Medium" panose="020B0602020204020303" pitchFamily="34" charset="-79"/>
                <a:cs typeface="Futura Medium" panose="020B0602020204020303" pitchFamily="34" charset="-79"/>
              </a:rPr>
              <a:t>Histoire des Gaulois, depuis les temps les plus reculés jusqu’à l’entière soumission de la Gaule à la domination romaine</a:t>
            </a:r>
            <a:r>
              <a:rPr lang="fr-FR" sz="2400" dirty="0">
                <a:latin typeface="Futura Medium" panose="020B0602020204020303" pitchFamily="34" charset="-79"/>
                <a:cs typeface="Futura Medium" panose="020B0602020204020303" pitchFamily="34" charset="-79"/>
              </a:rPr>
              <a:t>.</a:t>
            </a:r>
          </a:p>
          <a:p>
            <a:endParaRPr lang="fr-FR" sz="2400" dirty="0">
              <a:latin typeface="Futura Medium" panose="020B0602020204020303" pitchFamily="34" charset="-79"/>
              <a:cs typeface="Futura Medium" panose="020B0602020204020303" pitchFamily="34" charset="-79"/>
            </a:endParaRPr>
          </a:p>
          <a:p>
            <a:r>
              <a:rPr lang="fr-FR" sz="2400" b="1" dirty="0">
                <a:latin typeface="FUTURA MEDIUM" panose="020B0602020204020303" pitchFamily="34" charset="-79"/>
                <a:cs typeface="FUTURA MEDIUM" panose="020B0602020204020303" pitchFamily="34" charset="-79"/>
              </a:rPr>
              <a:t>1833-1836</a:t>
            </a:r>
            <a:r>
              <a:rPr lang="fr-FR" sz="2400" dirty="0">
                <a:latin typeface="Futura Medium" panose="020B0602020204020303" pitchFamily="34" charset="-79"/>
                <a:cs typeface="Futura Medium" panose="020B0602020204020303" pitchFamily="34" charset="-79"/>
              </a:rPr>
              <a:t>. Henri Martin, </a:t>
            </a:r>
            <a:r>
              <a:rPr lang="fr-FR" sz="2400" i="1" dirty="0">
                <a:latin typeface="Futura Medium" panose="020B0602020204020303" pitchFamily="34" charset="-79"/>
                <a:cs typeface="Futura Medium" panose="020B0602020204020303" pitchFamily="34" charset="-79"/>
              </a:rPr>
              <a:t>Histoire de France, </a:t>
            </a:r>
            <a:r>
              <a:rPr lang="fr-FR" sz="2400" dirty="0">
                <a:latin typeface="Futura Medium" panose="020B0602020204020303" pitchFamily="34" charset="-79"/>
                <a:cs typeface="Futura Medium" panose="020B0602020204020303" pitchFamily="34" charset="-79"/>
              </a:rPr>
              <a:t>15 vol. / 4</a:t>
            </a:r>
            <a:r>
              <a:rPr lang="fr-FR" sz="2400" baseline="30000" dirty="0">
                <a:latin typeface="Futura Medium" panose="020B0602020204020303" pitchFamily="34" charset="-79"/>
                <a:cs typeface="Futura Medium" panose="020B0602020204020303" pitchFamily="34" charset="-79"/>
              </a:rPr>
              <a:t>e</a:t>
            </a:r>
            <a:r>
              <a:rPr lang="fr-FR" sz="2400" dirty="0">
                <a:latin typeface="Futura Medium" panose="020B0602020204020303" pitchFamily="34" charset="-79"/>
                <a:cs typeface="Futura Medium" panose="020B0602020204020303" pitchFamily="34" charset="-79"/>
              </a:rPr>
              <a:t> éd. 16 vol. + index, 1861-1865, (H. Martin reçoit en 1856 le 1</a:t>
            </a:r>
            <a:r>
              <a:rPr lang="fr-FR" sz="2400" baseline="30000" dirty="0">
                <a:latin typeface="Futura Medium" panose="020B0602020204020303" pitchFamily="34" charset="-79"/>
                <a:cs typeface="Futura Medium" panose="020B0602020204020303" pitchFamily="34" charset="-79"/>
              </a:rPr>
              <a:t>er</a:t>
            </a:r>
            <a:r>
              <a:rPr lang="fr-FR" sz="2400" dirty="0">
                <a:latin typeface="Futura Medium" panose="020B0602020204020303" pitchFamily="34" charset="-79"/>
                <a:cs typeface="Futura Medium" panose="020B0602020204020303" pitchFamily="34" charset="-79"/>
              </a:rPr>
              <a:t> Prix de l’Académie).</a:t>
            </a:r>
          </a:p>
          <a:p>
            <a:pPr marL="0" indent="0">
              <a:buNone/>
            </a:pPr>
            <a:endParaRPr lang="fr-FR" sz="2400" dirty="0">
              <a:latin typeface="Futura Medium" panose="020B0602020204020303" pitchFamily="34" charset="-79"/>
              <a:cs typeface="Futura Medium" panose="020B0602020204020303" pitchFamily="34" charset="-79"/>
            </a:endParaRPr>
          </a:p>
          <a:p>
            <a:r>
              <a:rPr lang="fr-FR" sz="2400" b="1" dirty="0">
                <a:latin typeface="FUTURA MEDIUM" panose="020B0602020204020303" pitchFamily="34" charset="-79"/>
                <a:cs typeface="FUTURA MEDIUM" panose="020B0602020204020303" pitchFamily="34" charset="-79"/>
              </a:rPr>
              <a:t>1833-1844</a:t>
            </a:r>
            <a:r>
              <a:rPr lang="fr-FR" sz="2400" dirty="0">
                <a:latin typeface="Futura Medium" panose="020B0602020204020303" pitchFamily="34" charset="-79"/>
                <a:cs typeface="Futura Medium" panose="020B0602020204020303" pitchFamily="34" charset="-79"/>
              </a:rPr>
              <a:t>. Jules Michelet, </a:t>
            </a:r>
            <a:r>
              <a:rPr lang="fr-FR" sz="2400" i="1" dirty="0">
                <a:latin typeface="Futura Medium" panose="020B0602020204020303" pitchFamily="34" charset="-79"/>
                <a:cs typeface="Futura Medium" panose="020B0602020204020303" pitchFamily="34" charset="-79"/>
              </a:rPr>
              <a:t>Histoire de France</a:t>
            </a:r>
            <a:r>
              <a:rPr lang="fr-FR" sz="2400" dirty="0">
                <a:latin typeface="Futura Medium" panose="020B0602020204020303" pitchFamily="34" charset="-79"/>
                <a:cs typeface="Futura Medium" panose="020B0602020204020303" pitchFamily="34" charset="-79"/>
              </a:rPr>
              <a:t>, 6 volumes.</a:t>
            </a:r>
          </a:p>
        </p:txBody>
      </p:sp>
    </p:spTree>
    <p:extLst>
      <p:ext uri="{BB962C8B-B14F-4D97-AF65-F5344CB8AC3E}">
        <p14:creationId xmlns:p14="http://schemas.microsoft.com/office/powerpoint/2010/main" val="1959211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p:spPr>
        <p:txBody>
          <a:bodyPr>
            <a:normAutofit fontScale="90000"/>
          </a:bodyPr>
          <a:lstStyle/>
          <a:p>
            <a:endParaRPr lang="fr-FR" dirty="0"/>
          </a:p>
        </p:txBody>
      </p:sp>
      <p:sp>
        <p:nvSpPr>
          <p:cNvPr id="3" name="Espace réservé du contenu 2"/>
          <p:cNvSpPr>
            <a:spLocks noGrp="1"/>
          </p:cNvSpPr>
          <p:nvPr>
            <p:ph idx="1"/>
          </p:nvPr>
        </p:nvSpPr>
        <p:spPr>
          <a:xfrm>
            <a:off x="457200" y="476672"/>
            <a:ext cx="8229600" cy="6048672"/>
          </a:xfrm>
        </p:spPr>
        <p:txBody>
          <a:bodyPr>
            <a:normAutofit/>
          </a:bodyPr>
          <a:lstStyle/>
          <a:p>
            <a:pPr marL="0" indent="0">
              <a:buNone/>
            </a:pPr>
            <a:endParaRPr lang="fr-FR" sz="2800" b="1" dirty="0"/>
          </a:p>
          <a:p>
            <a:pPr marL="0" indent="0">
              <a:buNone/>
            </a:pPr>
            <a:r>
              <a:rPr lang="fr-FR" sz="1600" b="1" dirty="0">
                <a:latin typeface="FUTURA MEDIUM" panose="020B0602020204020303" pitchFamily="34" charset="-79"/>
                <a:cs typeface="FUTURA MEDIUM" panose="020B0602020204020303" pitchFamily="34" charset="-79"/>
              </a:rPr>
              <a:t>1864</a:t>
            </a:r>
            <a:r>
              <a:rPr lang="fr-FR" sz="1600" dirty="0">
                <a:latin typeface="Futura Medium" panose="020B0602020204020303" pitchFamily="34" charset="-79"/>
                <a:cs typeface="Futura Medium" panose="020B0602020204020303" pitchFamily="34" charset="-79"/>
              </a:rPr>
              <a:t> </a:t>
            </a:r>
            <a:r>
              <a:rPr lang="mr-IN" sz="1600" dirty="0">
                <a:latin typeface="Futura Medium" panose="020B0602020204020303" pitchFamily="34" charset="-79"/>
              </a:rPr>
              <a:t>–</a:t>
            </a:r>
            <a:r>
              <a:rPr lang="fr-FR" sz="1600" dirty="0">
                <a:latin typeface="Futura Medium" panose="020B0602020204020303" pitchFamily="34" charset="-79"/>
                <a:cs typeface="Futura Medium" panose="020B0602020204020303" pitchFamily="34" charset="-79"/>
              </a:rPr>
              <a:t> Paul Broca, « Qu’est-ce que les Celtes ? », in </a:t>
            </a:r>
            <a:r>
              <a:rPr lang="fr-FR" sz="1600" i="1" dirty="0">
                <a:latin typeface="Futura Medium" panose="020B0602020204020303" pitchFamily="34" charset="-79"/>
                <a:cs typeface="Futura Medium" panose="020B0602020204020303" pitchFamily="34" charset="-79"/>
              </a:rPr>
              <a:t>Bulletins de la Société d’anthropologie de Paris</a:t>
            </a:r>
            <a:r>
              <a:rPr lang="fr-FR" sz="1600" dirty="0">
                <a:latin typeface="Futura Medium" panose="020B0602020204020303" pitchFamily="34" charset="-79"/>
                <a:cs typeface="Futura Medium" panose="020B0602020204020303" pitchFamily="34" charset="-79"/>
              </a:rPr>
              <a:t>, 5-1, 1864, 457-464. </a:t>
            </a:r>
            <a:endParaRPr lang="fr-FR" sz="1600" b="1" dirty="0">
              <a:latin typeface="FUTURA MEDIUM" panose="020B0602020204020303" pitchFamily="34" charset="-79"/>
              <a:cs typeface="FUTURA MEDIUM" panose="020B0602020204020303" pitchFamily="34" charset="-79"/>
            </a:endParaRPr>
          </a:p>
          <a:p>
            <a:pPr marL="0" indent="0">
              <a:buNone/>
            </a:pPr>
            <a:endParaRPr lang="fr-FR" sz="1600" b="1" dirty="0">
              <a:latin typeface="FUTURA MEDIUM" panose="020B0602020204020303" pitchFamily="34" charset="-79"/>
              <a:cs typeface="FUTURA MEDIUM" panose="020B0602020204020303" pitchFamily="34" charset="-79"/>
            </a:endParaRPr>
          </a:p>
          <a:p>
            <a:pPr marL="0" indent="0">
              <a:buNone/>
            </a:pPr>
            <a:r>
              <a:rPr lang="fr-FR" sz="1600" b="1" dirty="0">
                <a:latin typeface="FUTURA MEDIUM" panose="020B0602020204020303" pitchFamily="34" charset="-79"/>
                <a:cs typeface="FUTURA MEDIUM" panose="020B0602020204020303" pitchFamily="34" charset="-79"/>
              </a:rPr>
              <a:t>1867</a:t>
            </a:r>
            <a:r>
              <a:rPr lang="fr-FR" sz="1600" dirty="0">
                <a:latin typeface="Futura Medium" panose="020B0602020204020303" pitchFamily="34" charset="-79"/>
                <a:cs typeface="Futura Medium" panose="020B0602020204020303" pitchFamily="34" charset="-79"/>
              </a:rPr>
              <a:t>. Création du Musée des Antiquités nationales par décret impérial le 12 mai 1867.</a:t>
            </a:r>
          </a:p>
          <a:p>
            <a:pPr marL="0" indent="0">
              <a:buNone/>
            </a:pPr>
            <a:r>
              <a:rPr lang="fr-FR" sz="1600" dirty="0">
                <a:latin typeface="Futura Medium" panose="020B0602020204020303" pitchFamily="34" charset="-79"/>
                <a:cs typeface="Futura Medium" panose="020B0602020204020303" pitchFamily="34" charset="-79"/>
              </a:rPr>
              <a:t>(1862. approbation par l’empereur Napoléon III de « la création au château de Saint-Germain-en-Laye d’un musée d’antiquités celtiques et gallo-romaines  », décret du 8 mars 1862.</a:t>
            </a:r>
          </a:p>
          <a:p>
            <a:pPr marL="0" indent="0">
              <a:buNone/>
            </a:pPr>
            <a:r>
              <a:rPr lang="fr-FR" sz="1600" dirty="0">
                <a:latin typeface="Futura Medium" panose="020B0602020204020303" pitchFamily="34" charset="-79"/>
                <a:cs typeface="Futura Medium" panose="020B0602020204020303" pitchFamily="34" charset="-79"/>
              </a:rPr>
              <a:t>1852. Création du Musée romain-germanique de Mayence - </a:t>
            </a:r>
            <a:r>
              <a:rPr lang="fr-FR" sz="1600" dirty="0" err="1">
                <a:latin typeface="Futura Medium" panose="020B0602020204020303" pitchFamily="34" charset="-79"/>
                <a:cs typeface="Futura Medium" panose="020B0602020204020303" pitchFamily="34" charset="-79"/>
              </a:rPr>
              <a:t>Römisch-Germanische</a:t>
            </a:r>
            <a:r>
              <a:rPr lang="fr-FR" sz="1600" dirty="0">
                <a:latin typeface="Futura Medium" panose="020B0602020204020303" pitchFamily="34" charset="-79"/>
                <a:cs typeface="Futura Medium" panose="020B0602020204020303" pitchFamily="34" charset="-79"/>
              </a:rPr>
              <a:t> </a:t>
            </a:r>
            <a:r>
              <a:rPr lang="fr-FR" sz="1600" dirty="0" err="1">
                <a:latin typeface="Futura Medium" panose="020B0602020204020303" pitchFamily="34" charset="-79"/>
                <a:cs typeface="Futura Medium" panose="020B0602020204020303" pitchFamily="34" charset="-79"/>
              </a:rPr>
              <a:t>Zentralmuseums</a:t>
            </a:r>
            <a:r>
              <a:rPr lang="fr-FR" sz="1600" dirty="0">
                <a:latin typeface="Futura Medium" panose="020B0602020204020303" pitchFamily="34" charset="-79"/>
                <a:cs typeface="Futura Medium" panose="020B0602020204020303" pitchFamily="34" charset="-79"/>
              </a:rPr>
              <a:t> Mainz/RGZM).</a:t>
            </a:r>
          </a:p>
          <a:p>
            <a:pPr marL="0" indent="0">
              <a:buNone/>
            </a:pPr>
            <a:endParaRPr lang="fr-FR" sz="2000" dirty="0"/>
          </a:p>
          <a:p>
            <a:pPr marL="0" indent="0">
              <a:buNone/>
            </a:pPr>
            <a:endParaRPr lang="fr-FR" sz="2000" dirty="0"/>
          </a:p>
          <a:p>
            <a:pPr marL="0" indent="0">
              <a:buNone/>
            </a:pPr>
            <a:endParaRPr lang="fr-FR" sz="2000" dirty="0"/>
          </a:p>
        </p:txBody>
      </p:sp>
      <p:pic>
        <p:nvPicPr>
          <p:cNvPr id="6" name="Image 5">
            <a:extLst>
              <a:ext uri="{FF2B5EF4-FFF2-40B4-BE49-F238E27FC236}">
                <a16:creationId xmlns:a16="http://schemas.microsoft.com/office/drawing/2014/main" id="{280EB96D-20B0-B446-8BA7-8B9506A4847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46500" y="4709502"/>
            <a:ext cx="2193652" cy="1518682"/>
          </a:xfrm>
          <a:prstGeom prst="rect">
            <a:avLst/>
          </a:prstGeom>
        </p:spPr>
      </p:pic>
    </p:spTree>
    <p:extLst>
      <p:ext uri="{BB962C8B-B14F-4D97-AF65-F5344CB8AC3E}">
        <p14:creationId xmlns:p14="http://schemas.microsoft.com/office/powerpoint/2010/main" val="3637985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9D3BD-7500-6E53-8B8B-A75D0DC97A5D}"/>
              </a:ext>
            </a:extLst>
          </p:cNvPr>
          <p:cNvSpPr>
            <a:spLocks noGrp="1"/>
          </p:cNvSpPr>
          <p:nvPr>
            <p:ph type="title"/>
          </p:nvPr>
        </p:nvSpPr>
        <p:spPr/>
        <p:txBody>
          <a:bodyPr>
            <a:normAutofit/>
          </a:bodyPr>
          <a:lstStyle/>
          <a:p>
            <a:r>
              <a:rPr lang="fr-FR" sz="2800" dirty="0">
                <a:latin typeface="Futura Medium" panose="020B0602020204020303" pitchFamily="34" charset="-79"/>
                <a:cs typeface="Futura Medium" panose="020B0602020204020303" pitchFamily="34" charset="-79"/>
              </a:rPr>
              <a:t>1870 – création de la Revue celtique</a:t>
            </a:r>
          </a:p>
        </p:txBody>
      </p:sp>
      <p:pic>
        <p:nvPicPr>
          <p:cNvPr id="5" name="Espace réservé du contenu 4">
            <a:extLst>
              <a:ext uri="{FF2B5EF4-FFF2-40B4-BE49-F238E27FC236}">
                <a16:creationId xmlns:a16="http://schemas.microsoft.com/office/drawing/2014/main" id="{6FAF6236-E2E0-7288-C9B7-4D9A5CAF4A3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972862" y="1600200"/>
            <a:ext cx="3198275" cy="4525963"/>
          </a:xfrm>
        </p:spPr>
      </p:pic>
    </p:spTree>
    <p:extLst>
      <p:ext uri="{BB962C8B-B14F-4D97-AF65-F5344CB8AC3E}">
        <p14:creationId xmlns:p14="http://schemas.microsoft.com/office/powerpoint/2010/main" val="54578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0CE4FF-E1C4-B134-5CA5-80B5F14F2F48}"/>
              </a:ext>
            </a:extLst>
          </p:cNvPr>
          <p:cNvSpPr>
            <a:spLocks noGrp="1"/>
          </p:cNvSpPr>
          <p:nvPr>
            <p:ph type="title"/>
          </p:nvPr>
        </p:nvSpPr>
        <p:spPr/>
        <p:txBody>
          <a:bodyPr>
            <a:normAutofit/>
          </a:bodyPr>
          <a:lstStyle/>
          <a:p>
            <a:r>
              <a:rPr lang="fr-FR" sz="2000" dirty="0">
                <a:latin typeface="Futura Medium" panose="020B0602020204020303" pitchFamily="34" charset="-79"/>
                <a:cs typeface="Futura Medium" panose="020B0602020204020303" pitchFamily="34" charset="-79"/>
              </a:rPr>
              <a:t>Carte de la Gaule </a:t>
            </a:r>
            <a:br>
              <a:rPr lang="fr-FR" sz="2000" dirty="0">
                <a:latin typeface="Futura Medium" panose="020B0602020204020303" pitchFamily="34" charset="-79"/>
                <a:cs typeface="Futura Medium" panose="020B0602020204020303" pitchFamily="34" charset="-79"/>
              </a:rPr>
            </a:br>
            <a:r>
              <a:rPr lang="fr-FR" sz="2000" dirty="0">
                <a:latin typeface="Futura Medium" panose="020B0602020204020303" pitchFamily="34" charset="-79"/>
                <a:cs typeface="Futura Medium" panose="020B0602020204020303" pitchFamily="34" charset="-79"/>
              </a:rPr>
              <a:t>(d’après César, </a:t>
            </a:r>
            <a:r>
              <a:rPr lang="fr-FR" sz="2000" i="1" dirty="0">
                <a:latin typeface="Futura Medium" panose="020B0602020204020303" pitchFamily="34" charset="-79"/>
                <a:cs typeface="Futura Medium" panose="020B0602020204020303" pitchFamily="34" charset="-79"/>
              </a:rPr>
              <a:t>Guerre des Gaules</a:t>
            </a:r>
            <a:r>
              <a:rPr lang="fr-FR" sz="2000" dirty="0">
                <a:latin typeface="Futura Medium" panose="020B0602020204020303" pitchFamily="34" charset="-79"/>
                <a:cs typeface="Futura Medium" panose="020B0602020204020303" pitchFamily="34" charset="-79"/>
              </a:rPr>
              <a:t>).</a:t>
            </a:r>
          </a:p>
        </p:txBody>
      </p:sp>
      <p:pic>
        <p:nvPicPr>
          <p:cNvPr id="4" name="Espace réservé du contenu 5">
            <a:extLst>
              <a:ext uri="{FF2B5EF4-FFF2-40B4-BE49-F238E27FC236}">
                <a16:creationId xmlns:a16="http://schemas.microsoft.com/office/drawing/2014/main" id="{AF59606A-F787-9C27-77C0-C91B51F1BEB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59050" y="1602581"/>
            <a:ext cx="4025900" cy="4521200"/>
          </a:xfrm>
        </p:spPr>
      </p:pic>
    </p:spTree>
    <p:extLst>
      <p:ext uri="{BB962C8B-B14F-4D97-AF65-F5344CB8AC3E}">
        <p14:creationId xmlns:p14="http://schemas.microsoft.com/office/powerpoint/2010/main" val="161202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6712"/>
            <a:ext cx="8229600" cy="864096"/>
          </a:xfrm>
        </p:spPr>
        <p:txBody>
          <a:bodyPr>
            <a:normAutofit/>
          </a:bodyPr>
          <a:lstStyle/>
          <a:p>
            <a:r>
              <a:rPr lang="fr-FR" sz="2000" i="1" dirty="0">
                <a:latin typeface="Futura Medium" panose="020B0602020204020303" pitchFamily="34" charset="-79"/>
                <a:cs typeface="Futura Medium" panose="020B0602020204020303" pitchFamily="34" charset="-79"/>
              </a:rPr>
              <a:t>Mentions relatives aux pratiques religieuses dans les sources latines :</a:t>
            </a:r>
            <a:endParaRPr lang="fr-FR" sz="2000" dirty="0">
              <a:latin typeface="Futura Medium" panose="020B0602020204020303" pitchFamily="34" charset="-79"/>
              <a:cs typeface="Futura Medium" panose="020B0602020204020303" pitchFamily="34" charset="-79"/>
            </a:endParaRPr>
          </a:p>
        </p:txBody>
      </p:sp>
      <p:sp>
        <p:nvSpPr>
          <p:cNvPr id="3" name="Espace réservé du contenu 2"/>
          <p:cNvSpPr>
            <a:spLocks noGrp="1"/>
          </p:cNvSpPr>
          <p:nvPr>
            <p:ph idx="1"/>
          </p:nvPr>
        </p:nvSpPr>
        <p:spPr>
          <a:xfrm>
            <a:off x="457200" y="2492896"/>
            <a:ext cx="8229600" cy="3633267"/>
          </a:xfrm>
        </p:spPr>
        <p:txBody>
          <a:bodyPr>
            <a:normAutofit/>
          </a:bodyPr>
          <a:lstStyle/>
          <a:p>
            <a:pPr marL="0" indent="0">
              <a:buNone/>
            </a:pPr>
            <a:r>
              <a:rPr lang="fr-FR" sz="2400" b="1" dirty="0">
                <a:latin typeface="FUTURA MEDIUM" panose="020B0602020204020303" pitchFamily="34" charset="-79"/>
                <a:cs typeface="FUTURA MEDIUM" panose="020B0602020204020303" pitchFamily="34" charset="-79"/>
              </a:rPr>
              <a:t>- Cicéron</a:t>
            </a:r>
            <a:r>
              <a:rPr lang="fr-FR" sz="2000" dirty="0">
                <a:latin typeface="Futura Medium" panose="020B0602020204020303" pitchFamily="34" charset="-79"/>
                <a:cs typeface="Futura Medium" panose="020B0602020204020303" pitchFamily="34" charset="-79"/>
              </a:rPr>
              <a:t> (v. 106 av. J.-C.-43 av. J.-C.)</a:t>
            </a:r>
            <a:r>
              <a:rPr lang="fr-FR" sz="2000" i="1" dirty="0">
                <a:latin typeface="Futura Medium" panose="020B0602020204020303" pitchFamily="34" charset="-79"/>
                <a:cs typeface="Futura Medium" panose="020B0602020204020303" pitchFamily="34" charset="-79"/>
              </a:rPr>
              <a:t>, cf. Pro </a:t>
            </a:r>
            <a:r>
              <a:rPr lang="fr-FR" sz="2000" i="1" dirty="0" err="1">
                <a:latin typeface="Futura Medium" panose="020B0602020204020303" pitchFamily="34" charset="-79"/>
                <a:cs typeface="Futura Medium" panose="020B0602020204020303" pitchFamily="34" charset="-79"/>
              </a:rPr>
              <a:t>Fonteio</a:t>
            </a:r>
            <a:r>
              <a:rPr lang="fr-FR" sz="2000" dirty="0">
                <a:latin typeface="Futura Medium" panose="020B0602020204020303" pitchFamily="34" charset="-79"/>
                <a:cs typeface="Futura Medium" panose="020B0602020204020303" pitchFamily="34" charset="-79"/>
              </a:rPr>
              <a:t>.</a:t>
            </a:r>
          </a:p>
          <a:p>
            <a:pPr marL="0" indent="0">
              <a:buNone/>
            </a:pPr>
            <a:r>
              <a:rPr lang="fr-FR" sz="2400" b="1" dirty="0">
                <a:latin typeface="FUTURA MEDIUM" panose="020B0602020204020303" pitchFamily="34" charset="-79"/>
                <a:cs typeface="FUTURA MEDIUM" panose="020B0602020204020303" pitchFamily="34" charset="-79"/>
              </a:rPr>
              <a:t>- Jules Césa</a:t>
            </a:r>
            <a:r>
              <a:rPr lang="fr-FR" sz="2400" dirty="0">
                <a:latin typeface="Futura Medium" panose="020B0602020204020303" pitchFamily="34" charset="-79"/>
                <a:cs typeface="Futura Medium" panose="020B0602020204020303" pitchFamily="34" charset="-79"/>
              </a:rPr>
              <a:t>r </a:t>
            </a:r>
            <a:r>
              <a:rPr lang="fr-FR" sz="2000" dirty="0">
                <a:latin typeface="Futura Medium" panose="020B0602020204020303" pitchFamily="34" charset="-79"/>
                <a:cs typeface="Futura Medium" panose="020B0602020204020303" pitchFamily="34" charset="-79"/>
              </a:rPr>
              <a:t>(v. 102 av. J.-C.-44 av. J.-C.), cf. </a:t>
            </a:r>
            <a:r>
              <a:rPr lang="fr-FR" sz="2000" i="1" dirty="0">
                <a:latin typeface="Futura Medium" panose="020B0602020204020303" pitchFamily="34" charset="-79"/>
                <a:cs typeface="Futura Medium" panose="020B0602020204020303" pitchFamily="34" charset="-79"/>
              </a:rPr>
              <a:t>Guerre des Gaules</a:t>
            </a:r>
            <a:r>
              <a:rPr lang="fr-FR" sz="2000" dirty="0">
                <a:latin typeface="Futura Medium" panose="020B0602020204020303" pitchFamily="34" charset="-79"/>
                <a:cs typeface="Futura Medium" panose="020B0602020204020303" pitchFamily="34" charset="-79"/>
              </a:rPr>
              <a:t>.</a:t>
            </a:r>
          </a:p>
          <a:p>
            <a:pPr marL="0" indent="0">
              <a:buNone/>
            </a:pPr>
            <a:r>
              <a:rPr lang="fr-FR" sz="2000" b="1" dirty="0">
                <a:latin typeface="FUTURA MEDIUM" panose="020B0602020204020303" pitchFamily="34" charset="-79"/>
                <a:cs typeface="FUTURA MEDIUM" panose="020B0602020204020303" pitchFamily="34" charset="-79"/>
              </a:rPr>
              <a:t> </a:t>
            </a:r>
          </a:p>
          <a:p>
            <a:pPr marL="0" indent="0">
              <a:buNone/>
            </a:pPr>
            <a:r>
              <a:rPr lang="fr-FR" sz="2000" b="1" dirty="0">
                <a:latin typeface="FUTURA MEDIUM" panose="020B0602020204020303" pitchFamily="34" charset="-79"/>
                <a:cs typeface="FUTURA MEDIUM" panose="020B0602020204020303" pitchFamily="34" charset="-79"/>
              </a:rPr>
              <a:t>- Pline l’Ancien</a:t>
            </a:r>
            <a:r>
              <a:rPr lang="fr-FR" sz="2000" dirty="0">
                <a:latin typeface="Futura Medium" panose="020B0602020204020303" pitchFamily="34" charset="-79"/>
                <a:cs typeface="Futura Medium" panose="020B0602020204020303" pitchFamily="34" charset="-79"/>
              </a:rPr>
              <a:t> (23 </a:t>
            </a:r>
            <a:r>
              <a:rPr lang="fr-FR" sz="2000" dirty="0" err="1">
                <a:latin typeface="Futura Medium" panose="020B0602020204020303" pitchFamily="34" charset="-79"/>
                <a:cs typeface="Futura Medium" panose="020B0602020204020303" pitchFamily="34" charset="-79"/>
              </a:rPr>
              <a:t>ap</a:t>
            </a:r>
            <a:r>
              <a:rPr lang="fr-FR" sz="2000" dirty="0">
                <a:latin typeface="Futura Medium" panose="020B0602020204020303" pitchFamily="34" charset="-79"/>
                <a:cs typeface="Futura Medium" panose="020B0602020204020303" pitchFamily="34" charset="-79"/>
              </a:rPr>
              <a:t>. J.-C.-79 </a:t>
            </a:r>
            <a:r>
              <a:rPr lang="fr-FR" sz="2000" dirty="0" err="1">
                <a:latin typeface="Futura Medium" panose="020B0602020204020303" pitchFamily="34" charset="-79"/>
                <a:cs typeface="Futura Medium" panose="020B0602020204020303" pitchFamily="34" charset="-79"/>
              </a:rPr>
              <a:t>ap</a:t>
            </a:r>
            <a:r>
              <a:rPr lang="fr-FR" sz="2000" dirty="0">
                <a:latin typeface="Futura Medium" panose="020B0602020204020303" pitchFamily="34" charset="-79"/>
                <a:cs typeface="Futura Medium" panose="020B0602020204020303" pitchFamily="34" charset="-79"/>
              </a:rPr>
              <a:t>. J.-C.), cf. </a:t>
            </a:r>
            <a:r>
              <a:rPr lang="fr-FR" sz="2000" i="1" dirty="0">
                <a:latin typeface="Futura Medium" panose="020B0602020204020303" pitchFamily="34" charset="-79"/>
                <a:cs typeface="Futura Medium" panose="020B0602020204020303" pitchFamily="34" charset="-79"/>
              </a:rPr>
              <a:t>Histoire naturelle</a:t>
            </a:r>
            <a:r>
              <a:rPr lang="fr-FR" sz="2000" dirty="0">
                <a:latin typeface="Futura Medium" panose="020B0602020204020303" pitchFamily="34" charset="-79"/>
                <a:cs typeface="Futura Medium" panose="020B0602020204020303" pitchFamily="34" charset="-79"/>
              </a:rPr>
              <a:t>.</a:t>
            </a:r>
          </a:p>
          <a:p>
            <a:pPr marL="0" indent="0">
              <a:buNone/>
            </a:pPr>
            <a:r>
              <a:rPr lang="fr-FR" sz="2000" b="1" dirty="0">
                <a:latin typeface="FUTURA MEDIUM" panose="020B0602020204020303" pitchFamily="34" charset="-79"/>
                <a:cs typeface="FUTURA MEDIUM" panose="020B0602020204020303" pitchFamily="34" charset="-79"/>
              </a:rPr>
              <a:t>- Lucain</a:t>
            </a:r>
            <a:r>
              <a:rPr lang="fr-FR" sz="2000" dirty="0">
                <a:latin typeface="Futura Medium" panose="020B0602020204020303" pitchFamily="34" charset="-79"/>
                <a:cs typeface="Futura Medium" panose="020B0602020204020303" pitchFamily="34" charset="-79"/>
              </a:rPr>
              <a:t> (39 </a:t>
            </a:r>
            <a:r>
              <a:rPr lang="fr-FR" sz="2000" dirty="0" err="1">
                <a:latin typeface="Futura Medium" panose="020B0602020204020303" pitchFamily="34" charset="-79"/>
                <a:cs typeface="Futura Medium" panose="020B0602020204020303" pitchFamily="34" charset="-79"/>
              </a:rPr>
              <a:t>ap</a:t>
            </a:r>
            <a:r>
              <a:rPr lang="fr-FR" sz="2000" dirty="0">
                <a:latin typeface="Futura Medium" panose="020B0602020204020303" pitchFamily="34" charset="-79"/>
                <a:cs typeface="Futura Medium" panose="020B0602020204020303" pitchFamily="34" charset="-79"/>
              </a:rPr>
              <a:t>. J.-C.-65 </a:t>
            </a:r>
            <a:r>
              <a:rPr lang="fr-FR" sz="2000" dirty="0" err="1">
                <a:latin typeface="Futura Medium" panose="020B0602020204020303" pitchFamily="34" charset="-79"/>
                <a:cs typeface="Futura Medium" panose="020B0602020204020303" pitchFamily="34" charset="-79"/>
              </a:rPr>
              <a:t>ap</a:t>
            </a:r>
            <a:r>
              <a:rPr lang="fr-FR" sz="2000" dirty="0">
                <a:latin typeface="Futura Medium" panose="020B0602020204020303" pitchFamily="34" charset="-79"/>
                <a:cs typeface="Futura Medium" panose="020B0602020204020303" pitchFamily="34" charset="-79"/>
              </a:rPr>
              <a:t>. J.-C.), cf. </a:t>
            </a:r>
            <a:r>
              <a:rPr lang="fr-FR" sz="2000" i="1" dirty="0">
                <a:latin typeface="Futura Medium" panose="020B0602020204020303" pitchFamily="34" charset="-79"/>
                <a:cs typeface="Futura Medium" panose="020B0602020204020303" pitchFamily="34" charset="-79"/>
              </a:rPr>
              <a:t>Pharsale</a:t>
            </a:r>
            <a:r>
              <a:rPr lang="fr-FR" sz="2000" dirty="0">
                <a:latin typeface="Futura Medium" panose="020B0602020204020303" pitchFamily="34" charset="-79"/>
                <a:cs typeface="Futura Medium" panose="020B0602020204020303" pitchFamily="34" charset="-79"/>
              </a:rPr>
              <a:t>.</a:t>
            </a:r>
          </a:p>
          <a:p>
            <a:pPr marL="0" indent="0">
              <a:buNone/>
            </a:pPr>
            <a:r>
              <a:rPr lang="fr-FR" sz="2000" b="1" dirty="0">
                <a:latin typeface="FUTURA MEDIUM" panose="020B0602020204020303" pitchFamily="34" charset="-79"/>
                <a:cs typeface="FUTURA MEDIUM" panose="020B0602020204020303" pitchFamily="34" charset="-79"/>
              </a:rPr>
              <a:t>- Tacite</a:t>
            </a:r>
            <a:r>
              <a:rPr lang="fr-FR" sz="2000" dirty="0">
                <a:latin typeface="Futura Medium" panose="020B0602020204020303" pitchFamily="34" charset="-79"/>
                <a:cs typeface="Futura Medium" panose="020B0602020204020303" pitchFamily="34" charset="-79"/>
              </a:rPr>
              <a:t> (v. 55 </a:t>
            </a:r>
            <a:r>
              <a:rPr lang="fr-FR" sz="2000" dirty="0" err="1">
                <a:latin typeface="Futura Medium" panose="020B0602020204020303" pitchFamily="34" charset="-79"/>
                <a:cs typeface="Futura Medium" panose="020B0602020204020303" pitchFamily="34" charset="-79"/>
              </a:rPr>
              <a:t>ap</a:t>
            </a:r>
            <a:r>
              <a:rPr lang="fr-FR" sz="2000" dirty="0">
                <a:latin typeface="Futura Medium" panose="020B0602020204020303" pitchFamily="34" charset="-79"/>
                <a:cs typeface="Futura Medium" panose="020B0602020204020303" pitchFamily="34" charset="-79"/>
              </a:rPr>
              <a:t>. J.-C.-v. 120 </a:t>
            </a:r>
            <a:r>
              <a:rPr lang="fr-FR" sz="2000" dirty="0" err="1">
                <a:latin typeface="Futura Medium" panose="020B0602020204020303" pitchFamily="34" charset="-79"/>
                <a:cs typeface="Futura Medium" panose="020B0602020204020303" pitchFamily="34" charset="-79"/>
              </a:rPr>
              <a:t>ap</a:t>
            </a:r>
            <a:r>
              <a:rPr lang="fr-FR" sz="2000" dirty="0">
                <a:latin typeface="Futura Medium" panose="020B0602020204020303" pitchFamily="34" charset="-79"/>
                <a:cs typeface="Futura Medium" panose="020B0602020204020303" pitchFamily="34" charset="-79"/>
              </a:rPr>
              <a:t>. J.-C.), cf. </a:t>
            </a:r>
            <a:r>
              <a:rPr lang="fr-FR" sz="2000" i="1" dirty="0">
                <a:latin typeface="Futura Medium" panose="020B0602020204020303" pitchFamily="34" charset="-79"/>
                <a:cs typeface="Futura Medium" panose="020B0602020204020303" pitchFamily="34" charset="-79"/>
              </a:rPr>
              <a:t>Germanie</a:t>
            </a:r>
            <a:r>
              <a:rPr lang="fr-FR" sz="2000" dirty="0">
                <a:latin typeface="Futura Medium" panose="020B0602020204020303" pitchFamily="34" charset="-79"/>
                <a:cs typeface="Futura Medium" panose="020B0602020204020303" pitchFamily="34" charset="-79"/>
              </a:rPr>
              <a:t>.</a:t>
            </a:r>
          </a:p>
        </p:txBody>
      </p:sp>
    </p:spTree>
    <p:extLst>
      <p:ext uri="{BB962C8B-B14F-4D97-AF65-F5344CB8AC3E}">
        <p14:creationId xmlns:p14="http://schemas.microsoft.com/office/powerpoint/2010/main" val="304015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204A118-24F3-3D3F-5C9A-434B1F3AB30F}"/>
              </a:ext>
            </a:extLst>
          </p:cNvPr>
          <p:cNvSpPr>
            <a:spLocks noGrp="1"/>
          </p:cNvSpPr>
          <p:nvPr>
            <p:ph type="title"/>
          </p:nvPr>
        </p:nvSpPr>
        <p:spPr/>
        <p:txBody>
          <a:bodyPr>
            <a:normAutofit/>
          </a:bodyPr>
          <a:lstStyle/>
          <a:p>
            <a:r>
              <a:rPr lang="fr-FR" sz="2800" dirty="0">
                <a:latin typeface="Futura Medium" panose="020B0602020204020303" pitchFamily="34" charset="-79"/>
                <a:cs typeface="Futura Medium" panose="020B0602020204020303" pitchFamily="34" charset="-79"/>
              </a:rPr>
              <a:t>Chronique de Frédégaire, VIIe siècle</a:t>
            </a:r>
            <a:br>
              <a:rPr lang="fr-FR" sz="2800" dirty="0">
                <a:latin typeface="Futura Medium" panose="020B0602020204020303" pitchFamily="34" charset="-79"/>
                <a:cs typeface="Futura Medium" panose="020B0602020204020303" pitchFamily="34" charset="-79"/>
              </a:rPr>
            </a:br>
            <a:r>
              <a:rPr lang="fr-FR" sz="2000" dirty="0">
                <a:latin typeface="Futura Medium" panose="020B0602020204020303" pitchFamily="34" charset="-79"/>
                <a:cs typeface="Futura Medium" panose="020B0602020204020303" pitchFamily="34" charset="-79"/>
              </a:rPr>
              <a:t>(compilation historiographique du </a:t>
            </a:r>
            <a:r>
              <a:rPr lang="fr-FR" sz="2000">
                <a:latin typeface="Futura Medium" panose="020B0602020204020303" pitchFamily="34" charset="-79"/>
                <a:cs typeface="Futura Medium" panose="020B0602020204020303" pitchFamily="34" charset="-79"/>
              </a:rPr>
              <a:t>type chronique </a:t>
            </a:r>
            <a:r>
              <a:rPr lang="fr-FR" sz="2000" dirty="0">
                <a:latin typeface="Futura Medium" panose="020B0602020204020303" pitchFamily="34" charset="-79"/>
                <a:cs typeface="Futura Medium" panose="020B0602020204020303" pitchFamily="34" charset="-79"/>
              </a:rPr>
              <a:t>universelle).</a:t>
            </a:r>
            <a:endParaRPr lang="fr-FR" sz="2800" dirty="0">
              <a:latin typeface="Futura Medium" panose="020B0602020204020303" pitchFamily="34" charset="-79"/>
              <a:cs typeface="Futura Medium" panose="020B0602020204020303" pitchFamily="34" charset="-79"/>
            </a:endParaRPr>
          </a:p>
        </p:txBody>
      </p:sp>
      <p:pic>
        <p:nvPicPr>
          <p:cNvPr id="8" name="Espace réservé du contenu 7">
            <a:extLst>
              <a:ext uri="{FF2B5EF4-FFF2-40B4-BE49-F238E27FC236}">
                <a16:creationId xmlns:a16="http://schemas.microsoft.com/office/drawing/2014/main" id="{D86B1AA9-EBD0-2A56-24EF-376A8733E04F}"/>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937793" y="1600200"/>
            <a:ext cx="3077414" cy="4525963"/>
          </a:xfrm>
        </p:spPr>
      </p:pic>
      <p:pic>
        <p:nvPicPr>
          <p:cNvPr id="10" name="Espace réservé du contenu 9">
            <a:extLst>
              <a:ext uri="{FF2B5EF4-FFF2-40B4-BE49-F238E27FC236}">
                <a16:creationId xmlns:a16="http://schemas.microsoft.com/office/drawing/2014/main" id="{4A2233BD-1475-F9CB-2736-2F1BBC50E63F}"/>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084650" y="1600200"/>
            <a:ext cx="3165700" cy="4525963"/>
          </a:xfrm>
        </p:spPr>
      </p:pic>
    </p:spTree>
    <p:extLst>
      <p:ext uri="{BB962C8B-B14F-4D97-AF65-F5344CB8AC3E}">
        <p14:creationId xmlns:p14="http://schemas.microsoft.com/office/powerpoint/2010/main" val="266250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B53A7A2-A5FA-255B-117C-ABE6346DB309}"/>
              </a:ext>
            </a:extLst>
          </p:cNvPr>
          <p:cNvSpPr>
            <a:spLocks noGrp="1"/>
          </p:cNvSpPr>
          <p:nvPr>
            <p:ph type="title"/>
          </p:nvPr>
        </p:nvSpPr>
        <p:spPr/>
        <p:txBody>
          <a:bodyPr/>
          <a:lstStyle/>
          <a:p>
            <a:endParaRPr lang="fr-FR"/>
          </a:p>
        </p:txBody>
      </p:sp>
      <p:sp>
        <p:nvSpPr>
          <p:cNvPr id="6" name="Espace réservé du contenu 5">
            <a:extLst>
              <a:ext uri="{FF2B5EF4-FFF2-40B4-BE49-F238E27FC236}">
                <a16:creationId xmlns:a16="http://schemas.microsoft.com/office/drawing/2014/main" id="{EAFE55FD-AB10-1A27-8D08-68AD70510EEB}"/>
              </a:ext>
            </a:extLst>
          </p:cNvPr>
          <p:cNvSpPr>
            <a:spLocks noGrp="1"/>
          </p:cNvSpPr>
          <p:nvPr>
            <p:ph idx="1"/>
          </p:nvPr>
        </p:nvSpPr>
        <p:spPr/>
        <p:txBody>
          <a:bodyPr/>
          <a:lstStyle/>
          <a:p>
            <a:endParaRPr lang="fr-FR" dirty="0"/>
          </a:p>
          <a:p>
            <a:pPr marL="0" indent="0" algn="ctr">
              <a:buNone/>
            </a:pPr>
            <a:r>
              <a:rPr lang="fr-FR" sz="2800" i="1" dirty="0">
                <a:solidFill>
                  <a:srgbClr val="7030A0"/>
                </a:solidFill>
                <a:effectLst/>
                <a:latin typeface="Futura Medium" panose="020B0602020204020303" pitchFamily="34" charset="-79"/>
                <a:ea typeface="Calibri" panose="020F0502020204030204" pitchFamily="34" charset="0"/>
                <a:cs typeface="Futura Medium" panose="020B0602020204020303" pitchFamily="34" charset="-79"/>
              </a:rPr>
              <a:t>La </a:t>
            </a:r>
            <a:r>
              <a:rPr lang="fr-FR" sz="2800" i="1" dirty="0" err="1">
                <a:solidFill>
                  <a:srgbClr val="7030A0"/>
                </a:solidFill>
                <a:effectLst/>
                <a:latin typeface="Futura Medium" panose="020B0602020204020303" pitchFamily="34" charset="-79"/>
                <a:ea typeface="Calibri" panose="020F0502020204030204" pitchFamily="34" charset="0"/>
                <a:cs typeface="Futura Medium" panose="020B0602020204020303" pitchFamily="34" charset="-79"/>
              </a:rPr>
              <a:t>redécouverte</a:t>
            </a:r>
            <a:r>
              <a:rPr lang="fr-FR" sz="2800" i="1" dirty="0">
                <a:solidFill>
                  <a:srgbClr val="7030A0"/>
                </a:solidFill>
                <a:effectLst/>
                <a:latin typeface="Futura Medium" panose="020B0602020204020303" pitchFamily="34" charset="-79"/>
                <a:ea typeface="Calibri" panose="020F0502020204030204" pitchFamily="34" charset="0"/>
                <a:cs typeface="Futura Medium" panose="020B0602020204020303" pitchFamily="34" charset="-79"/>
              </a:rPr>
              <a:t> de l’antiquit</a:t>
            </a:r>
            <a:r>
              <a:rPr lang="fr-FR" sz="2800" i="1" dirty="0">
                <a:solidFill>
                  <a:srgbClr val="7030A0"/>
                </a:solidFill>
                <a:latin typeface="Futura Medium" panose="020B0602020204020303" pitchFamily="34" charset="-79"/>
                <a:ea typeface="Calibri" panose="020F0502020204030204" pitchFamily="34" charset="0"/>
                <a:cs typeface="Futura Medium" panose="020B0602020204020303" pitchFamily="34" charset="-79"/>
              </a:rPr>
              <a:t>é</a:t>
            </a:r>
            <a:r>
              <a:rPr lang="fr-FR" sz="2800" i="1" dirty="0">
                <a:solidFill>
                  <a:srgbClr val="7030A0"/>
                </a:solidFill>
                <a:effectLst/>
                <a:latin typeface="Futura Medium" panose="020B0602020204020303" pitchFamily="34" charset="-79"/>
                <a:ea typeface="Calibri" panose="020F0502020204030204" pitchFamily="34" charset="0"/>
                <a:cs typeface="Futura Medium" panose="020B0602020204020303" pitchFamily="34" charset="-79"/>
              </a:rPr>
              <a:t> à la Renaissance :</a:t>
            </a:r>
          </a:p>
          <a:p>
            <a:pPr marL="0" indent="0" algn="ctr">
              <a:buNone/>
            </a:pPr>
            <a:r>
              <a:rPr lang="fr-FR" sz="2800" i="1" dirty="0">
                <a:solidFill>
                  <a:srgbClr val="7030A0"/>
                </a:solidFill>
                <a:effectLst/>
                <a:latin typeface="Futura Medium" panose="020B0602020204020303" pitchFamily="34" charset="-79"/>
                <a:ea typeface="Calibri" panose="020F0502020204030204" pitchFamily="34" charset="0"/>
                <a:cs typeface="Futura Medium" panose="020B0602020204020303" pitchFamily="34" charset="-79"/>
              </a:rPr>
              <a:t>les Celtes / l’</a:t>
            </a:r>
            <a:r>
              <a:rPr lang="fr-FR" sz="2800" i="1" dirty="0" err="1">
                <a:solidFill>
                  <a:srgbClr val="7030A0"/>
                </a:solidFill>
                <a:effectLst/>
                <a:latin typeface="Futura Medium" panose="020B0602020204020303" pitchFamily="34" charset="-79"/>
                <a:ea typeface="Calibri" panose="020F0502020204030204" pitchFamily="34" charset="0"/>
                <a:cs typeface="Futura Medium" panose="020B0602020204020303" pitchFamily="34" charset="-79"/>
              </a:rPr>
              <a:t>émergence</a:t>
            </a:r>
            <a:r>
              <a:rPr lang="fr-FR" sz="2800" i="1" dirty="0">
                <a:solidFill>
                  <a:srgbClr val="7030A0"/>
                </a:solidFill>
                <a:effectLst/>
                <a:latin typeface="Futura Medium" panose="020B0602020204020303" pitchFamily="34" charset="-79"/>
                <a:ea typeface="Calibri" panose="020F0502020204030204" pitchFamily="34" charset="0"/>
                <a:cs typeface="Futura Medium" panose="020B0602020204020303" pitchFamily="34" charset="-79"/>
              </a:rPr>
              <a:t> de l’identité gauloise</a:t>
            </a:r>
            <a:r>
              <a:rPr lang="fr-FR" sz="2800" i="1" dirty="0">
                <a:solidFill>
                  <a:srgbClr val="7030A0"/>
                </a:solidFill>
                <a:effectLst/>
                <a:latin typeface="Futura Medium" panose="020B0602020204020303" pitchFamily="34" charset="-79"/>
                <a:cs typeface="Futura Medium" panose="020B0602020204020303" pitchFamily="34" charset="-79"/>
              </a:rPr>
              <a:t> </a:t>
            </a:r>
            <a:endParaRPr lang="fr-FR" sz="2800" i="1" dirty="0">
              <a:solidFill>
                <a:srgbClr val="7030A0"/>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4160201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8F7DF0-FD39-C949-8AC6-6234FA8A0FE1}"/>
              </a:ext>
            </a:extLst>
          </p:cNvPr>
          <p:cNvSpPr>
            <a:spLocks noGrp="1"/>
          </p:cNvSpPr>
          <p:nvPr>
            <p:ph type="title"/>
          </p:nvPr>
        </p:nvSpPr>
        <p:spPr>
          <a:xfrm>
            <a:off x="457200" y="274638"/>
            <a:ext cx="8229600" cy="2002234"/>
          </a:xfrm>
        </p:spPr>
        <p:txBody>
          <a:bodyPr>
            <a:normAutofit/>
          </a:bodyPr>
          <a:lstStyle/>
          <a:p>
            <a:r>
              <a:rPr lang="fr-FR" sz="2400" dirty="0">
                <a:latin typeface="Futura Medium" panose="020B0602020204020303" pitchFamily="34" charset="-79"/>
                <a:cs typeface="Futura Medium" panose="020B0602020204020303" pitchFamily="34" charset="-79"/>
              </a:rPr>
              <a:t>Jean Lemaire de Belges (1473-1524),</a:t>
            </a:r>
            <a:br>
              <a:rPr lang="fr-FR" sz="2400" dirty="0">
                <a:latin typeface="Futura Medium" panose="020B0602020204020303" pitchFamily="34" charset="-79"/>
                <a:cs typeface="Futura Medium" panose="020B0602020204020303" pitchFamily="34" charset="-79"/>
              </a:rPr>
            </a:br>
            <a:r>
              <a:rPr lang="fr-FR" sz="2400" i="1" dirty="0">
                <a:latin typeface="Futura Medium" panose="020B0602020204020303" pitchFamily="34" charset="-79"/>
                <a:cs typeface="Futura Medium" panose="020B0602020204020303" pitchFamily="34" charset="-79"/>
              </a:rPr>
              <a:t>  Illustrations de Gaule et </a:t>
            </a:r>
            <a:r>
              <a:rPr lang="fr-FR" sz="2400" i="1" dirty="0" err="1">
                <a:latin typeface="Futura Medium" panose="020B0602020204020303" pitchFamily="34" charset="-79"/>
                <a:cs typeface="Futura Medium" panose="020B0602020204020303" pitchFamily="34" charset="-79"/>
              </a:rPr>
              <a:t>singularitez</a:t>
            </a:r>
            <a:r>
              <a:rPr lang="fr-FR" sz="2400" i="1" dirty="0">
                <a:latin typeface="Futura Medium" panose="020B0602020204020303" pitchFamily="34" charset="-79"/>
                <a:cs typeface="Futura Medium" panose="020B0602020204020303" pitchFamily="34" charset="-79"/>
              </a:rPr>
              <a:t> de </a:t>
            </a:r>
            <a:r>
              <a:rPr lang="fr-FR" sz="2400" i="1" dirty="0" err="1">
                <a:latin typeface="Futura Medium" panose="020B0602020204020303" pitchFamily="34" charset="-79"/>
                <a:cs typeface="Futura Medium" panose="020B0602020204020303" pitchFamily="34" charset="-79"/>
              </a:rPr>
              <a:t>Troye</a:t>
            </a:r>
            <a:r>
              <a:rPr lang="fr-FR" sz="2400" dirty="0">
                <a:latin typeface="Futura Medium" panose="020B0602020204020303" pitchFamily="34" charset="-79"/>
                <a:cs typeface="Futura Medium" panose="020B0602020204020303" pitchFamily="34" charset="-79"/>
              </a:rPr>
              <a:t>,</a:t>
            </a:r>
            <a:br>
              <a:rPr lang="fr-FR" sz="2400" dirty="0">
                <a:latin typeface="Futura Medium" panose="020B0602020204020303" pitchFamily="34" charset="-79"/>
                <a:cs typeface="Futura Medium" panose="020B0602020204020303" pitchFamily="34" charset="-79"/>
              </a:rPr>
            </a:br>
            <a:r>
              <a:rPr lang="fr-FR" sz="2400" dirty="0">
                <a:latin typeface="Futura Medium" panose="020B0602020204020303" pitchFamily="34" charset="-79"/>
                <a:cs typeface="Futura Medium" panose="020B0602020204020303" pitchFamily="34" charset="-79"/>
              </a:rPr>
              <a:t>1511 et 1512.</a:t>
            </a:r>
            <a:br>
              <a:rPr lang="fr-FR" sz="2400" dirty="0">
                <a:latin typeface="Futura Medium" panose="020B0602020204020303" pitchFamily="34" charset="-79"/>
                <a:cs typeface="Futura Medium" panose="020B0602020204020303" pitchFamily="34" charset="-79"/>
              </a:rPr>
            </a:br>
            <a:endParaRPr lang="fr-FR" sz="2400" dirty="0">
              <a:latin typeface="Futura Medium" panose="020B0602020204020303" pitchFamily="34" charset="-79"/>
              <a:cs typeface="Futura Medium" panose="020B0602020204020303" pitchFamily="34" charset="-79"/>
            </a:endParaRPr>
          </a:p>
        </p:txBody>
      </p:sp>
      <p:pic>
        <p:nvPicPr>
          <p:cNvPr id="1026" name="Picture 2">
            <a:extLst>
              <a:ext uri="{FF2B5EF4-FFF2-40B4-BE49-F238E27FC236}">
                <a16:creationId xmlns:a16="http://schemas.microsoft.com/office/drawing/2014/main" id="{6953D48E-07F3-464F-B244-066DD9E1B507}"/>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696852" y="2410779"/>
            <a:ext cx="5750295" cy="373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5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623EB-20DA-9048-AE03-642C1099DC9A}"/>
              </a:ext>
            </a:extLst>
          </p:cNvPr>
          <p:cNvSpPr>
            <a:spLocks noGrp="1"/>
          </p:cNvSpPr>
          <p:nvPr>
            <p:ph type="title"/>
          </p:nvPr>
        </p:nvSpPr>
        <p:spPr>
          <a:xfrm>
            <a:off x="457200" y="274638"/>
            <a:ext cx="8229600" cy="1786210"/>
          </a:xfrm>
        </p:spPr>
        <p:txBody>
          <a:bodyPr>
            <a:normAutofit/>
          </a:bodyPr>
          <a:lstStyle/>
          <a:p>
            <a:r>
              <a:rPr lang="fr-FR" sz="2400" dirty="0" err="1">
                <a:latin typeface="Futura Medium" panose="020B0602020204020303" pitchFamily="34" charset="-79"/>
                <a:cs typeface="Futura Medium" panose="020B0602020204020303" pitchFamily="34" charset="-79"/>
              </a:rPr>
              <a:t>Lilio</a:t>
            </a:r>
            <a:r>
              <a:rPr lang="fr-FR" sz="2400" dirty="0">
                <a:latin typeface="Futura Medium" panose="020B0602020204020303" pitchFamily="34" charset="-79"/>
                <a:cs typeface="Futura Medium" panose="020B0602020204020303" pitchFamily="34" charset="-79"/>
              </a:rPr>
              <a:t> Gregorio </a:t>
            </a:r>
            <a:r>
              <a:rPr lang="fr-FR" sz="2400" dirty="0" err="1">
                <a:latin typeface="Futura Medium" panose="020B0602020204020303" pitchFamily="34" charset="-79"/>
                <a:cs typeface="Futura Medium" panose="020B0602020204020303" pitchFamily="34" charset="-79"/>
              </a:rPr>
              <a:t>Giraldi</a:t>
            </a:r>
            <a:r>
              <a:rPr lang="fr-FR" sz="2400" dirty="0">
                <a:latin typeface="Futura Medium" panose="020B0602020204020303" pitchFamily="34" charset="-79"/>
                <a:cs typeface="Futura Medium" panose="020B0602020204020303" pitchFamily="34" charset="-79"/>
              </a:rPr>
              <a:t> (Ferrare, 1479 - Ferrare, 1552),</a:t>
            </a:r>
            <a:br>
              <a:rPr lang="fr-FR" sz="2400" dirty="0">
                <a:latin typeface="Futura Medium" panose="020B0602020204020303" pitchFamily="34" charset="-79"/>
                <a:cs typeface="Futura Medium" panose="020B0602020204020303" pitchFamily="34" charset="-79"/>
              </a:rPr>
            </a:br>
            <a:r>
              <a:rPr lang="fr-FR" sz="2400" i="1" dirty="0">
                <a:latin typeface="Futura Medium" panose="020B0602020204020303" pitchFamily="34" charset="-79"/>
                <a:cs typeface="Futura Medium" panose="020B0602020204020303" pitchFamily="34" charset="-79"/>
              </a:rPr>
              <a:t>De </a:t>
            </a:r>
            <a:r>
              <a:rPr lang="fr-FR" sz="2400" i="1" dirty="0" err="1">
                <a:latin typeface="Futura Medium" panose="020B0602020204020303" pitchFamily="34" charset="-79"/>
                <a:cs typeface="Futura Medium" panose="020B0602020204020303" pitchFamily="34" charset="-79"/>
              </a:rPr>
              <a:t>deis</a:t>
            </a:r>
            <a:r>
              <a:rPr lang="fr-FR" sz="2400" i="1" dirty="0">
                <a:latin typeface="Futura Medium" panose="020B0602020204020303" pitchFamily="34" charset="-79"/>
                <a:cs typeface="Futura Medium" panose="020B0602020204020303" pitchFamily="34" charset="-79"/>
              </a:rPr>
              <a:t> </a:t>
            </a:r>
            <a:r>
              <a:rPr lang="fr-FR" sz="2400" i="1" dirty="0" err="1">
                <a:latin typeface="Futura Medium" panose="020B0602020204020303" pitchFamily="34" charset="-79"/>
                <a:cs typeface="Futura Medium" panose="020B0602020204020303" pitchFamily="34" charset="-79"/>
              </a:rPr>
              <a:t>gentium</a:t>
            </a:r>
            <a:r>
              <a:rPr lang="fr-FR" sz="2400" i="1" dirty="0">
                <a:latin typeface="Futura Medium" panose="020B0602020204020303" pitchFamily="34" charset="-79"/>
                <a:cs typeface="Futura Medium" panose="020B0602020204020303" pitchFamily="34" charset="-79"/>
              </a:rPr>
              <a:t> </a:t>
            </a:r>
            <a:r>
              <a:rPr lang="fr-FR" sz="2400" i="1" dirty="0" err="1">
                <a:latin typeface="Futura Medium" panose="020B0602020204020303" pitchFamily="34" charset="-79"/>
                <a:cs typeface="Futura Medium" panose="020B0602020204020303" pitchFamily="34" charset="-79"/>
              </a:rPr>
              <a:t>libri</a:t>
            </a:r>
            <a:r>
              <a:rPr lang="fr-FR" sz="2400" i="1" dirty="0">
                <a:latin typeface="Futura Medium" panose="020B0602020204020303" pitchFamily="34" charset="-79"/>
                <a:cs typeface="Futura Medium" panose="020B0602020204020303" pitchFamily="34" charset="-79"/>
              </a:rPr>
              <a:t> XVII</a:t>
            </a:r>
            <a:r>
              <a:rPr lang="fr-FR" sz="2400" dirty="0">
                <a:latin typeface="Futura Medium" panose="020B0602020204020303" pitchFamily="34" charset="-79"/>
                <a:cs typeface="Futura Medium" panose="020B0602020204020303" pitchFamily="34" charset="-79"/>
              </a:rPr>
              <a:t>., 1548</a:t>
            </a:r>
            <a:br>
              <a:rPr lang="fr-FR" sz="2400" dirty="0">
                <a:latin typeface="Futura Medium" panose="020B0602020204020303" pitchFamily="34" charset="-79"/>
                <a:cs typeface="Futura Medium" panose="020B0602020204020303" pitchFamily="34" charset="-79"/>
              </a:rPr>
            </a:br>
            <a:r>
              <a:rPr lang="fr-FR" sz="2400" dirty="0">
                <a:latin typeface="Futura Medium" panose="020B0602020204020303" pitchFamily="34" charset="-79"/>
                <a:cs typeface="Futura Medium" panose="020B0602020204020303" pitchFamily="34" charset="-79"/>
              </a:rPr>
              <a:t>(</a:t>
            </a:r>
            <a:r>
              <a:rPr lang="fr-FR" sz="2400" i="1" dirty="0">
                <a:latin typeface="Futura Medium" panose="020B0602020204020303" pitchFamily="34" charset="-79"/>
                <a:cs typeface="Futura Medium" panose="020B0602020204020303" pitchFamily="34" charset="-79"/>
              </a:rPr>
              <a:t>Histoire des dieux des Gentils en 17 </a:t>
            </a:r>
            <a:r>
              <a:rPr lang="fr-FR" sz="2400" dirty="0">
                <a:latin typeface="Futura Medium" panose="020B0602020204020303" pitchFamily="34" charset="-79"/>
                <a:cs typeface="Futura Medium" panose="020B0602020204020303" pitchFamily="34" charset="-79"/>
              </a:rPr>
              <a:t>livres, 1548). </a:t>
            </a:r>
          </a:p>
        </p:txBody>
      </p:sp>
      <p:pic>
        <p:nvPicPr>
          <p:cNvPr id="5" name="Espace réservé du contenu 4">
            <a:extLst>
              <a:ext uri="{FF2B5EF4-FFF2-40B4-BE49-F238E27FC236}">
                <a16:creationId xmlns:a16="http://schemas.microsoft.com/office/drawing/2014/main" id="{14134DA0-002B-F54C-9E04-00728C99DE3D}"/>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517970" y="2132856"/>
            <a:ext cx="2108060" cy="3425598"/>
          </a:xfrm>
        </p:spPr>
      </p:pic>
    </p:spTree>
    <p:extLst>
      <p:ext uri="{BB962C8B-B14F-4D97-AF65-F5344CB8AC3E}">
        <p14:creationId xmlns:p14="http://schemas.microsoft.com/office/powerpoint/2010/main" val="73797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65D13C-5373-D543-AD8F-32E184A1EF45}"/>
              </a:ext>
            </a:extLst>
          </p:cNvPr>
          <p:cNvSpPr>
            <a:spLocks noGrp="1"/>
          </p:cNvSpPr>
          <p:nvPr>
            <p:ph type="title"/>
          </p:nvPr>
        </p:nvSpPr>
        <p:spPr>
          <a:xfrm>
            <a:off x="457200" y="274638"/>
            <a:ext cx="8229600" cy="309629"/>
          </a:xfrm>
        </p:spPr>
        <p:txBody>
          <a:bodyPr>
            <a:normAutofit fontScale="90000"/>
          </a:bodyPr>
          <a:lstStyle/>
          <a:p>
            <a:endParaRPr lang="fr-FR" dirty="0"/>
          </a:p>
        </p:txBody>
      </p:sp>
      <p:sp>
        <p:nvSpPr>
          <p:cNvPr id="3" name="Espace réservé du contenu 2">
            <a:extLst>
              <a:ext uri="{FF2B5EF4-FFF2-40B4-BE49-F238E27FC236}">
                <a16:creationId xmlns:a16="http://schemas.microsoft.com/office/drawing/2014/main" id="{52019C5D-14D5-854F-9ABA-86971634346E}"/>
              </a:ext>
            </a:extLst>
          </p:cNvPr>
          <p:cNvSpPr>
            <a:spLocks noGrp="1"/>
          </p:cNvSpPr>
          <p:nvPr>
            <p:ph idx="1"/>
          </p:nvPr>
        </p:nvSpPr>
        <p:spPr>
          <a:xfrm>
            <a:off x="457200" y="1844825"/>
            <a:ext cx="8229600" cy="3456384"/>
          </a:xfrm>
        </p:spPr>
        <p:txBody>
          <a:bodyPr/>
          <a:lstStyle/>
          <a:p>
            <a:pPr marL="0" indent="0">
              <a:buNone/>
            </a:pPr>
            <a:endParaRPr lang="fr-FR" dirty="0"/>
          </a:p>
          <a:p>
            <a:pPr marL="0" indent="0">
              <a:buNone/>
            </a:pPr>
            <a:endParaRPr lang="fr-FR" dirty="0"/>
          </a:p>
        </p:txBody>
      </p:sp>
      <p:sp>
        <p:nvSpPr>
          <p:cNvPr id="4" name="Rectangle 3">
            <a:extLst>
              <a:ext uri="{FF2B5EF4-FFF2-40B4-BE49-F238E27FC236}">
                <a16:creationId xmlns:a16="http://schemas.microsoft.com/office/drawing/2014/main" id="{35799259-622B-4549-8AA5-740FEB475171}"/>
              </a:ext>
            </a:extLst>
          </p:cNvPr>
          <p:cNvSpPr/>
          <p:nvPr/>
        </p:nvSpPr>
        <p:spPr>
          <a:xfrm>
            <a:off x="683568" y="2406926"/>
            <a:ext cx="8003232" cy="2087751"/>
          </a:xfrm>
          <a:prstGeom prst="rect">
            <a:avLst/>
          </a:prstGeom>
        </p:spPr>
        <p:txBody>
          <a:bodyPr wrap="square">
            <a:spAutoFit/>
          </a:bodyPr>
          <a:lstStyle/>
          <a:p>
            <a:pPr algn="just">
              <a:spcAft>
                <a:spcPts val="120"/>
              </a:spcAft>
            </a:pPr>
            <a:r>
              <a:rPr lang="fr-FR" sz="2800" dirty="0">
                <a:solidFill>
                  <a:srgbClr val="000000"/>
                </a:solidFill>
                <a:latin typeface="Futura Medium" panose="020B0602020204020303" pitchFamily="34" charset="-79"/>
                <a:ea typeface="MS Mincho" panose="02020609040205080304" pitchFamily="49" charset="-128"/>
                <a:cs typeface="Futura Medium" panose="020B0602020204020303" pitchFamily="34" charset="-79"/>
              </a:rPr>
              <a:t>Lucain, </a:t>
            </a:r>
            <a:r>
              <a:rPr lang="fr-FR" sz="2800" i="1" dirty="0">
                <a:solidFill>
                  <a:srgbClr val="000000"/>
                </a:solidFill>
                <a:latin typeface="Futura Medium" panose="020B0602020204020303" pitchFamily="34" charset="-79"/>
                <a:ea typeface="MS Mincho" panose="02020609040205080304" pitchFamily="49" charset="-128"/>
                <a:cs typeface="Futura Medium" panose="020B0602020204020303" pitchFamily="34" charset="-79"/>
              </a:rPr>
              <a:t>Pharsale</a:t>
            </a:r>
            <a:r>
              <a:rPr lang="fr-FR" sz="2800" dirty="0">
                <a:solidFill>
                  <a:srgbClr val="000000"/>
                </a:solidFill>
                <a:latin typeface="Futura Medium" panose="020B0602020204020303" pitchFamily="34" charset="-79"/>
                <a:ea typeface="MS Mincho" panose="02020609040205080304" pitchFamily="49" charset="-128"/>
                <a:cs typeface="Futura Medium" panose="020B0602020204020303" pitchFamily="34" charset="-79"/>
              </a:rPr>
              <a:t>, 1, v. 444-446 :</a:t>
            </a:r>
          </a:p>
          <a:p>
            <a:pPr algn="just">
              <a:spcAft>
                <a:spcPts val="120"/>
              </a:spcAft>
            </a:pPr>
            <a:endParaRPr lang="fr-FR" sz="2000" dirty="0">
              <a:latin typeface="Futura Medium" panose="020B0602020204020303" pitchFamily="34" charset="-79"/>
              <a:ea typeface="MS Mincho" panose="02020609040205080304" pitchFamily="49" charset="-128"/>
              <a:cs typeface="Futura Medium" panose="020B0602020204020303" pitchFamily="34" charset="-79"/>
            </a:endParaRPr>
          </a:p>
          <a:p>
            <a:r>
              <a:rPr lang="fr-FR" sz="2000" dirty="0">
                <a:latin typeface="Futura Medium" panose="020B0602020204020303" pitchFamily="34" charset="-79"/>
                <a:ea typeface="MS Mincho" panose="02020609040205080304" pitchFamily="49" charset="-128"/>
                <a:cs typeface="Futura Medium" panose="020B0602020204020303" pitchFamily="34" charset="-79"/>
              </a:rPr>
              <a:t>« ceux qui apaisent par un sang horrible le féroce Teutatès,</a:t>
            </a:r>
          </a:p>
          <a:p>
            <a:r>
              <a:rPr lang="fr-FR" sz="2000" dirty="0">
                <a:latin typeface="Futura Medium" panose="020B0602020204020303" pitchFamily="34" charset="-79"/>
                <a:ea typeface="MS Mincho" panose="02020609040205080304" pitchFamily="49" charset="-128"/>
                <a:cs typeface="Futura Medium" panose="020B0602020204020303" pitchFamily="34" charset="-79"/>
              </a:rPr>
              <a:t>le hideux </a:t>
            </a:r>
            <a:r>
              <a:rPr lang="fr-FR" sz="2000" dirty="0" err="1">
                <a:latin typeface="Futura Medium" panose="020B0602020204020303" pitchFamily="34" charset="-79"/>
                <a:ea typeface="MS Mincho" panose="02020609040205080304" pitchFamily="49" charset="-128"/>
                <a:cs typeface="Futura Medium" panose="020B0602020204020303" pitchFamily="34" charset="-79"/>
              </a:rPr>
              <a:t>Esus</a:t>
            </a:r>
            <a:r>
              <a:rPr lang="fr-FR" sz="2000" dirty="0">
                <a:latin typeface="Futura Medium" panose="020B0602020204020303" pitchFamily="34" charset="-79"/>
                <a:ea typeface="MS Mincho" panose="02020609040205080304" pitchFamily="49" charset="-128"/>
                <a:cs typeface="Futura Medium" panose="020B0602020204020303" pitchFamily="34" charset="-79"/>
              </a:rPr>
              <a:t> dans ses sauvages sanctuaires</a:t>
            </a:r>
          </a:p>
          <a:p>
            <a:r>
              <a:rPr lang="fr-FR" sz="2000" dirty="0">
                <a:latin typeface="Futura Medium" panose="020B0602020204020303" pitchFamily="34" charset="-79"/>
                <a:ea typeface="MS Mincho" panose="02020609040205080304" pitchFamily="49" charset="-128"/>
                <a:cs typeface="Futura Medium" panose="020B0602020204020303" pitchFamily="34" charset="-79"/>
              </a:rPr>
              <a:t>Et </a:t>
            </a:r>
            <a:r>
              <a:rPr lang="fr-FR" sz="2000" dirty="0" err="1">
                <a:latin typeface="Futura Medium" panose="020B0602020204020303" pitchFamily="34" charset="-79"/>
                <a:ea typeface="MS Mincho" panose="02020609040205080304" pitchFamily="49" charset="-128"/>
                <a:cs typeface="Futura Medium" panose="020B0602020204020303" pitchFamily="34" charset="-79"/>
              </a:rPr>
              <a:t>Taranis</a:t>
            </a:r>
            <a:r>
              <a:rPr lang="fr-FR" sz="2000" dirty="0">
                <a:latin typeface="Futura Medium" panose="020B0602020204020303" pitchFamily="34" charset="-79"/>
                <a:ea typeface="MS Mincho" panose="02020609040205080304" pitchFamily="49" charset="-128"/>
                <a:cs typeface="Futura Medium" panose="020B0602020204020303" pitchFamily="34" charset="-79"/>
              </a:rPr>
              <a:t> aux autels non moins cruels que ceux de la Diane scythique ».</a:t>
            </a:r>
          </a:p>
        </p:txBody>
      </p:sp>
    </p:spTree>
    <p:extLst>
      <p:ext uri="{BB962C8B-B14F-4D97-AF65-F5344CB8AC3E}">
        <p14:creationId xmlns:p14="http://schemas.microsoft.com/office/powerpoint/2010/main" val="417808640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855</Words>
  <Application>Microsoft Macintosh PowerPoint</Application>
  <PresentationFormat>Affichage à l'écran (4:3)</PresentationFormat>
  <Paragraphs>59</Paragraphs>
  <Slides>23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FUTURA MEDIUM</vt:lpstr>
      <vt:lpstr>FUTURA MEDIUM</vt:lpstr>
      <vt:lpstr>Thème Office</vt:lpstr>
      <vt:lpstr>Licence 2, semestre 4  2025-2026</vt:lpstr>
      <vt:lpstr>L2.S4 – UEO Celtes – Origine et connaissance des mondes celtiques   </vt:lpstr>
      <vt:lpstr>Carte de la Gaule  (d’après César, Guerre des Gaules).</vt:lpstr>
      <vt:lpstr>Mentions relatives aux pratiques religieuses dans les sources latines :</vt:lpstr>
      <vt:lpstr>Chronique de Frédégaire, VIIe siècle (compilation historiographique du type chronique universelle).</vt:lpstr>
      <vt:lpstr>Présentation PowerPoint</vt:lpstr>
      <vt:lpstr>Jean Lemaire de Belges (1473-1524),   Illustrations de Gaule et singularitez de Troye, 1511 et 1512. </vt:lpstr>
      <vt:lpstr>Lilio Gregorio Giraldi (Ferrare, 1479 - Ferrare, 1552), De deis gentium libri XVII., 1548 (Histoire des dieux des Gentils en 17 livres, 1548). </vt:lpstr>
      <vt:lpstr>Présentation PowerPoint</vt:lpstr>
      <vt:lpstr>Présentation PowerPoint</vt:lpstr>
      <vt:lpstr> Paul-Yves Pézron (Hennebont, v. 1639 – Hennebont, 1706), Antiquité de la Nation et de la Langue des Celtes autrement appelés Gaulois, 1703. Ouvrage traduit en anglais (par D. Jones) et publié en 1706.  Diffusion des idées de Pézron, entre autres, par Edward Lhuyd (1660-1709), naturaliste gallois.</vt:lpstr>
      <vt:lpstr>L2.S4 – UEO Celtes – Origine et connaissance des mondes celtiques   </vt:lpstr>
      <vt:lpstr>Notre-Dame de Paris : en 1711, la découverte du pilier des Nautes.</vt:lpstr>
      <vt:lpstr>Pilier des Nautes ; Nautes ; dédicace des Nautes à Jupiter</vt:lpstr>
      <vt:lpstr>Pilier des Nautes ; 1. IOVIS / Jupiter ; 2. VOLCANUS / Vulcain </vt:lpstr>
      <vt:lpstr>Pilier des Nautes ; 1. ESUS ; 2. TARVOS TRIGARANUS (taureau aux trois grues)</vt:lpstr>
      <vt:lpstr>Pilier des Nautes ; musée des Thermes, Cluny, Paris</vt:lpstr>
      <vt:lpstr>Simon Pelloutier (Leipzig, 1694 – Berlin, 1757), Histoire des Celtes et particulièrement des Gaulois et des Germains, depuis Les Tems fabuleux jusqu’à la Prise de Rome par les Gaulois, en 8 volumes, 1740 à 1750.</vt:lpstr>
      <vt:lpstr>L2.S4 – UEO Celtes – Origine et connaissance des mondes celtiques   </vt:lpstr>
      <vt:lpstr>Présentation PowerPoint</vt:lpstr>
      <vt:lpstr>Présentation PowerPoint</vt:lpstr>
      <vt:lpstr>Présentation PowerPoint</vt:lpstr>
      <vt:lpstr>1870 – création de la Revue celtique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Notre-Dame de Paris ; Pilier des Nautes ; 1711.</dc:title>
  <cp:lastModifiedBy>Virginie Defente</cp:lastModifiedBy>
  <cp:revision>77</cp:revision>
  <dcterms:modified xsi:type="dcterms:W3CDTF">2026-01-28T09:24:04Z</dcterms:modified>
</cp:coreProperties>
</file>