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entury Gothic" panose="020B0502020202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X16d1SaNZaFWOLxkyvqrGLV6X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F8602F-492C-41AF-B685-8697A7CC391F}">
  <a:tblStyle styleId="{43F8602F-492C-41AF-B685-8697A7CC39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f5a973b36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f5a973b3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a719fd3d2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a719fd3d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2"/>
        <p:cNvGrpSpPr/>
        <p:nvPr/>
      </p:nvGrpSpPr>
      <p:grpSpPr>
        <a:xfrm>
          <a:off x="0" y="0"/>
          <a:ext cx="0" cy="0"/>
          <a:chOff x="0" y="0"/>
          <a:chExt cx="0" cy="0"/>
        </a:xfrm>
      </p:grpSpPr>
      <p:pic>
        <p:nvPicPr>
          <p:cNvPr id="13" name="Google Shape;13;p8"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4" name="Google Shape;14;p8"/>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8"/>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6" name="Google Shape;16;p8"/>
          <p:cNvSpPr txBox="1">
            <a:spLocks noGrp="1"/>
          </p:cNvSpPr>
          <p:nvPr>
            <p:ph type="dt" idx="10"/>
          </p:nvPr>
        </p:nvSpPr>
        <p:spPr>
          <a:xfrm>
            <a:off x="7909561" y="4314328"/>
            <a:ext cx="2910840" cy="37464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
          <p:cNvSpPr txBox="1">
            <a:spLocks noGrp="1"/>
          </p:cNvSpPr>
          <p:nvPr>
            <p:ph type="ftr" idx="11"/>
          </p:nvPr>
        </p:nvSpPr>
        <p:spPr>
          <a:xfrm>
            <a:off x="1371600" y="4323845"/>
            <a:ext cx="6400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panoramique avec légende">
  <p:cSld name="Image panoramique avec légende">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85777" y="4697360"/>
            <a:ext cx="10822034"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7"/>
          <p:cNvSpPr>
            <a:spLocks noGrp="1"/>
          </p:cNvSpPr>
          <p:nvPr>
            <p:ph type="pic" idx="2"/>
          </p:nvPr>
        </p:nvSpPr>
        <p:spPr>
          <a:xfrm>
            <a:off x="681727" y="941439"/>
            <a:ext cx="10821840" cy="347816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74" name="Google Shape;74;p17"/>
          <p:cNvSpPr txBox="1">
            <a:spLocks noGrp="1"/>
          </p:cNvSpPr>
          <p:nvPr>
            <p:ph type="body" idx="1"/>
          </p:nvPr>
        </p:nvSpPr>
        <p:spPr>
          <a:xfrm>
            <a:off x="685800" y="5516715"/>
            <a:ext cx="10820400" cy="701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75" name="Google Shape;75;p1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re et légende">
  <p:cSld name="Titre et légende">
    <p:spTree>
      <p:nvGrpSpPr>
        <p:cNvPr id="1" name="Shape 78"/>
        <p:cNvGrpSpPr/>
        <p:nvPr/>
      </p:nvGrpSpPr>
      <p:grpSpPr>
        <a:xfrm>
          <a:off x="0" y="0"/>
          <a:ext cx="0" cy="0"/>
          <a:chOff x="0" y="0"/>
          <a:chExt cx="0" cy="0"/>
        </a:xfrm>
      </p:grpSpPr>
      <p:pic>
        <p:nvPicPr>
          <p:cNvPr id="79" name="Google Shape;79;p18"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0" name="Google Shape;80;p18"/>
          <p:cNvSpPr txBox="1">
            <a:spLocks noGrp="1"/>
          </p:cNvSpPr>
          <p:nvPr>
            <p:ph type="title"/>
          </p:nvPr>
        </p:nvSpPr>
        <p:spPr>
          <a:xfrm>
            <a:off x="685800" y="753532"/>
            <a:ext cx="10820400" cy="28024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8"/>
          <p:cNvSpPr txBox="1">
            <a:spLocks noGrp="1"/>
          </p:cNvSpPr>
          <p:nvPr>
            <p:ph type="body" idx="1"/>
          </p:nvPr>
        </p:nvSpPr>
        <p:spPr>
          <a:xfrm>
            <a:off x="1024467" y="3649133"/>
            <a:ext cx="10130516" cy="99906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2" name="Google Shape;82;p18"/>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itation avec légende">
  <p:cSld name="Citation avec légende">
    <p:spTree>
      <p:nvGrpSpPr>
        <p:cNvPr id="1" name="Shape 85"/>
        <p:cNvGrpSpPr/>
        <p:nvPr/>
      </p:nvGrpSpPr>
      <p:grpSpPr>
        <a:xfrm>
          <a:off x="0" y="0"/>
          <a:ext cx="0" cy="0"/>
          <a:chOff x="0" y="0"/>
          <a:chExt cx="0" cy="0"/>
        </a:xfrm>
      </p:grpSpPr>
      <p:pic>
        <p:nvPicPr>
          <p:cNvPr id="86" name="Google Shape;86;p19"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87" name="Google Shape;87;p19"/>
          <p:cNvSpPr txBox="1">
            <a:spLocks noGrp="1"/>
          </p:cNvSpPr>
          <p:nvPr>
            <p:ph type="title"/>
          </p:nvPr>
        </p:nvSpPr>
        <p:spPr>
          <a:xfrm>
            <a:off x="1024467" y="753533"/>
            <a:ext cx="10151533" cy="26044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9"/>
          <p:cNvSpPr txBox="1">
            <a:spLocks noGrp="1"/>
          </p:cNvSpPr>
          <p:nvPr>
            <p:ph type="body" idx="1"/>
          </p:nvPr>
        </p:nvSpPr>
        <p:spPr>
          <a:xfrm>
            <a:off x="1303865" y="3365556"/>
            <a:ext cx="9592736" cy="4444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9" name="Google Shape;89;p19"/>
          <p:cNvSpPr txBox="1">
            <a:spLocks noGrp="1"/>
          </p:cNvSpPr>
          <p:nvPr>
            <p:ph type="body" idx="2"/>
          </p:nvPr>
        </p:nvSpPr>
        <p:spPr>
          <a:xfrm>
            <a:off x="1024467" y="3959862"/>
            <a:ext cx="10151533" cy="67987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0" name="Google Shape;90;p19"/>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93" name="Google Shape;93;p19"/>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entury Gothic"/>
              <a:buNone/>
            </a:pPr>
            <a:r>
              <a:rPr lang="fr-FR" sz="8000" b="0" i="0" u="none" strike="noStrike" cap="none">
                <a:solidFill>
                  <a:schemeClr val="lt1"/>
                </a:solidFill>
                <a:latin typeface="Century Gothic"/>
                <a:ea typeface="Century Gothic"/>
                <a:cs typeface="Century Gothic"/>
                <a:sym typeface="Century Gothic"/>
              </a:rPr>
              <a:t>“</a:t>
            </a:r>
            <a:endParaRPr/>
          </a:p>
        </p:txBody>
      </p:sp>
      <p:sp>
        <p:nvSpPr>
          <p:cNvPr id="94" name="Google Shape;94;p19"/>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entury Gothic"/>
              <a:buNone/>
            </a:pPr>
            <a:r>
              <a:rPr lang="fr-FR"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arte nom">
  <p:cSld name="Carte nom">
    <p:spTree>
      <p:nvGrpSpPr>
        <p:cNvPr id="1" name="Shape 95"/>
        <p:cNvGrpSpPr/>
        <p:nvPr/>
      </p:nvGrpSpPr>
      <p:grpSpPr>
        <a:xfrm>
          <a:off x="0" y="0"/>
          <a:ext cx="0" cy="0"/>
          <a:chOff x="0" y="0"/>
          <a:chExt cx="0" cy="0"/>
        </a:xfrm>
      </p:grpSpPr>
      <p:pic>
        <p:nvPicPr>
          <p:cNvPr id="96" name="Google Shape;96;p20"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97" name="Google Shape;97;p20"/>
          <p:cNvSpPr txBox="1">
            <a:spLocks noGrp="1"/>
          </p:cNvSpPr>
          <p:nvPr>
            <p:ph type="title"/>
          </p:nvPr>
        </p:nvSpPr>
        <p:spPr>
          <a:xfrm>
            <a:off x="1024495" y="1124701"/>
            <a:ext cx="10146186"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0"/>
          <p:cNvSpPr txBox="1">
            <a:spLocks noGrp="1"/>
          </p:cNvSpPr>
          <p:nvPr>
            <p:ph type="body" idx="1"/>
          </p:nvPr>
        </p:nvSpPr>
        <p:spPr>
          <a:xfrm>
            <a:off x="1024467" y="3648315"/>
            <a:ext cx="10144654" cy="9998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99" name="Google Shape;99;p20"/>
          <p:cNvSpPr txBox="1">
            <a:spLocks noGrp="1"/>
          </p:cNvSpPr>
          <p:nvPr>
            <p:ph type="dt" idx="10"/>
          </p:nvPr>
        </p:nvSpPr>
        <p:spPr>
          <a:xfrm>
            <a:off x="7814452" y="378883"/>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txBox="1">
            <a:spLocks noGrp="1"/>
          </p:cNvSpPr>
          <p:nvPr>
            <p:ph type="ftr" idx="11"/>
          </p:nvPr>
        </p:nvSpPr>
        <p:spPr>
          <a:xfrm>
            <a:off x="685800" y="378883"/>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0"/>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onnes">
  <p:cSld name="3 colonnes">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2895600" y="761999"/>
            <a:ext cx="8610599" cy="1303867"/>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1"/>
          <p:cNvSpPr txBox="1">
            <a:spLocks noGrp="1"/>
          </p:cNvSpPr>
          <p:nvPr>
            <p:ph type="body" idx="1"/>
          </p:nvPr>
        </p:nvSpPr>
        <p:spPr>
          <a:xfrm>
            <a:off x="685800" y="2202080"/>
            <a:ext cx="3456432" cy="61732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05" name="Google Shape;105;p21"/>
          <p:cNvSpPr txBox="1">
            <a:spLocks noGrp="1"/>
          </p:cNvSpPr>
          <p:nvPr>
            <p:ph type="body" idx="2"/>
          </p:nvPr>
        </p:nvSpPr>
        <p:spPr>
          <a:xfrm>
            <a:off x="685799" y="2904565"/>
            <a:ext cx="3456432" cy="33141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6" name="Google Shape;106;p21"/>
          <p:cNvSpPr txBox="1">
            <a:spLocks noGrp="1"/>
          </p:cNvSpPr>
          <p:nvPr>
            <p:ph type="body" idx="3"/>
          </p:nvPr>
        </p:nvSpPr>
        <p:spPr>
          <a:xfrm>
            <a:off x="4368800" y="2201333"/>
            <a:ext cx="3456432"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07" name="Google Shape;107;p21"/>
          <p:cNvSpPr txBox="1">
            <a:spLocks noGrp="1"/>
          </p:cNvSpPr>
          <p:nvPr>
            <p:ph type="body" idx="4"/>
          </p:nvPr>
        </p:nvSpPr>
        <p:spPr>
          <a:xfrm>
            <a:off x="4366858" y="2904067"/>
            <a:ext cx="3456432" cy="33146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08" name="Google Shape;108;p21"/>
          <p:cNvSpPr txBox="1">
            <a:spLocks noGrp="1"/>
          </p:cNvSpPr>
          <p:nvPr>
            <p:ph type="body" idx="5"/>
          </p:nvPr>
        </p:nvSpPr>
        <p:spPr>
          <a:xfrm>
            <a:off x="8051800" y="2192866"/>
            <a:ext cx="3456432" cy="6265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09" name="Google Shape;109;p21"/>
          <p:cNvSpPr txBox="1">
            <a:spLocks noGrp="1"/>
          </p:cNvSpPr>
          <p:nvPr>
            <p:ph type="body" idx="6"/>
          </p:nvPr>
        </p:nvSpPr>
        <p:spPr>
          <a:xfrm>
            <a:off x="8051801" y="2904565"/>
            <a:ext cx="3456432" cy="33141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0" name="Google Shape;110;p21"/>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1"/>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onnes d’image">
  <p:cSld name="3 colonnes d’image">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2895600" y="762000"/>
            <a:ext cx="8610599"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2"/>
          <p:cNvSpPr txBox="1">
            <a:spLocks noGrp="1"/>
          </p:cNvSpPr>
          <p:nvPr>
            <p:ph type="body" idx="1"/>
          </p:nvPr>
        </p:nvSpPr>
        <p:spPr>
          <a:xfrm>
            <a:off x="688618" y="4191000"/>
            <a:ext cx="3451582"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6" name="Google Shape;116;p22"/>
          <p:cNvSpPr>
            <a:spLocks noGrp="1"/>
          </p:cNvSpPr>
          <p:nvPr>
            <p:ph type="pic" idx="2"/>
          </p:nvPr>
        </p:nvSpPr>
        <p:spPr>
          <a:xfrm>
            <a:off x="688618" y="2362200"/>
            <a:ext cx="3451582"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7" name="Google Shape;117;p22"/>
          <p:cNvSpPr txBox="1">
            <a:spLocks noGrp="1"/>
          </p:cNvSpPr>
          <p:nvPr>
            <p:ph type="body" idx="3"/>
          </p:nvPr>
        </p:nvSpPr>
        <p:spPr>
          <a:xfrm>
            <a:off x="688618" y="4873764"/>
            <a:ext cx="3451582"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18" name="Google Shape;118;p22"/>
          <p:cNvSpPr txBox="1">
            <a:spLocks noGrp="1"/>
          </p:cNvSpPr>
          <p:nvPr>
            <p:ph type="body" idx="4"/>
          </p:nvPr>
        </p:nvSpPr>
        <p:spPr>
          <a:xfrm>
            <a:off x="4374263" y="4191000"/>
            <a:ext cx="3448935"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19" name="Google Shape;119;p22"/>
          <p:cNvSpPr>
            <a:spLocks noGrp="1"/>
          </p:cNvSpPr>
          <p:nvPr>
            <p:ph type="pic" idx="5"/>
          </p:nvPr>
        </p:nvSpPr>
        <p:spPr>
          <a:xfrm>
            <a:off x="4374263" y="2362200"/>
            <a:ext cx="3448936"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0" name="Google Shape;120;p22"/>
          <p:cNvSpPr txBox="1">
            <a:spLocks noGrp="1"/>
          </p:cNvSpPr>
          <p:nvPr>
            <p:ph type="body" idx="6"/>
          </p:nvPr>
        </p:nvSpPr>
        <p:spPr>
          <a:xfrm>
            <a:off x="4374264" y="4873763"/>
            <a:ext cx="3448935"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21" name="Google Shape;121;p22"/>
          <p:cNvSpPr txBox="1">
            <a:spLocks noGrp="1"/>
          </p:cNvSpPr>
          <p:nvPr>
            <p:ph type="body" idx="7"/>
          </p:nvPr>
        </p:nvSpPr>
        <p:spPr>
          <a:xfrm>
            <a:off x="8049731" y="4191000"/>
            <a:ext cx="3456469" cy="68276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22" name="Google Shape;122;p22"/>
          <p:cNvSpPr>
            <a:spLocks noGrp="1"/>
          </p:cNvSpPr>
          <p:nvPr>
            <p:ph type="pic" idx="8"/>
          </p:nvPr>
        </p:nvSpPr>
        <p:spPr>
          <a:xfrm>
            <a:off x="8049855" y="2362200"/>
            <a:ext cx="3447878"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3" name="Google Shape;123;p22"/>
          <p:cNvSpPr txBox="1">
            <a:spLocks noGrp="1"/>
          </p:cNvSpPr>
          <p:nvPr>
            <p:ph type="body" idx="9"/>
          </p:nvPr>
        </p:nvSpPr>
        <p:spPr>
          <a:xfrm>
            <a:off x="8049731" y="4873761"/>
            <a:ext cx="3452445" cy="13449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24" name="Google Shape;124;p22"/>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2"/>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3"/>
          <p:cNvSpPr txBox="1">
            <a:spLocks noGrp="1"/>
          </p:cNvSpPr>
          <p:nvPr>
            <p:ph type="body" idx="1"/>
          </p:nvPr>
        </p:nvSpPr>
        <p:spPr>
          <a:xfrm rot="5400000">
            <a:off x="4083937" y="-1203579"/>
            <a:ext cx="4024125" cy="10820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0" name="Google Shape;130;p23"/>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3"/>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re vertical et texte" type="vertTitleAndTx">
  <p:cSld name="VERTICAL_TITLE_AND_VERTICAL_TEXT">
    <p:spTree>
      <p:nvGrpSpPr>
        <p:cNvPr id="1" name="Shape 133"/>
        <p:cNvGrpSpPr/>
        <p:nvPr/>
      </p:nvGrpSpPr>
      <p:grpSpPr>
        <a:xfrm>
          <a:off x="0" y="0"/>
          <a:ext cx="0" cy="0"/>
          <a:chOff x="0" y="0"/>
          <a:chExt cx="0" cy="0"/>
        </a:xfrm>
      </p:grpSpPr>
      <p:pic>
        <p:nvPicPr>
          <p:cNvPr id="134" name="Google Shape;134;p24"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135" name="Google Shape;135;p24"/>
          <p:cNvSpPr txBox="1">
            <a:spLocks noGrp="1"/>
          </p:cNvSpPr>
          <p:nvPr>
            <p:ph type="title"/>
          </p:nvPr>
        </p:nvSpPr>
        <p:spPr>
          <a:xfrm rot="5400000">
            <a:off x="8525933" y="1667933"/>
            <a:ext cx="3903133" cy="2057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4"/>
          <p:cNvSpPr txBox="1">
            <a:spLocks noGrp="1"/>
          </p:cNvSpPr>
          <p:nvPr>
            <p:ph type="body" idx="1"/>
          </p:nvPr>
        </p:nvSpPr>
        <p:spPr>
          <a:xfrm rot="5400000">
            <a:off x="3175000" y="-1405467"/>
            <a:ext cx="3903133" cy="82042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7" name="Google Shape;137;p24"/>
          <p:cNvSpPr txBox="1">
            <a:spLocks noGrp="1"/>
          </p:cNvSpPr>
          <p:nvPr>
            <p:ph type="dt" idx="10"/>
          </p:nvPr>
        </p:nvSpPr>
        <p:spPr>
          <a:xfrm>
            <a:off x="7814452" y="379941"/>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4"/>
          <p:cNvSpPr txBox="1">
            <a:spLocks noGrp="1"/>
          </p:cNvSpPr>
          <p:nvPr>
            <p:ph type="ftr" idx="11"/>
          </p:nvPr>
        </p:nvSpPr>
        <p:spPr>
          <a:xfrm>
            <a:off x="685800" y="381000"/>
            <a:ext cx="699149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4"/>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9"/>
        <p:cNvGrpSpPr/>
        <p:nvPr/>
      </p:nvGrpSpPr>
      <p:grpSpPr>
        <a:xfrm>
          <a:off x="0" y="0"/>
          <a:ext cx="0" cy="0"/>
          <a:chOff x="0" y="0"/>
          <a:chExt cx="0" cy="0"/>
        </a:xfrm>
      </p:grpSpPr>
      <p:sp>
        <p:nvSpPr>
          <p:cNvPr id="20" name="Google Shape;20;p9"/>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 name="Google Shape;22;p9"/>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re de section" type="secHead">
  <p:cSld name="SECTION_HEADER">
    <p:spTree>
      <p:nvGrpSpPr>
        <p:cNvPr id="1" name="Shape 25"/>
        <p:cNvGrpSpPr/>
        <p:nvPr/>
      </p:nvGrpSpPr>
      <p:grpSpPr>
        <a:xfrm>
          <a:off x="0" y="0"/>
          <a:ext cx="0" cy="0"/>
          <a:chOff x="0" y="0"/>
          <a:chExt cx="0" cy="0"/>
        </a:xfrm>
      </p:grpSpPr>
      <p:pic>
        <p:nvPicPr>
          <p:cNvPr id="26" name="Google Shape;26;p10" descr="C0-HD-BTM.png"/>
          <p:cNvPicPr preferRelativeResize="0"/>
          <p:nvPr/>
        </p:nvPicPr>
        <p:blipFill rotWithShape="1">
          <a:blip r:embed="rId2">
            <a:alphaModFix/>
          </a:blip>
          <a:srcRect/>
          <a:stretch/>
        </p:blipFill>
        <p:spPr>
          <a:xfrm>
            <a:off x="0" y="4375150"/>
            <a:ext cx="12192000" cy="2482850"/>
          </a:xfrm>
          <a:prstGeom prst="rect">
            <a:avLst/>
          </a:prstGeom>
          <a:noFill/>
          <a:ln>
            <a:noFill/>
          </a:ln>
        </p:spPr>
      </p:pic>
      <p:sp>
        <p:nvSpPr>
          <p:cNvPr id="27" name="Google Shape;27;p10"/>
          <p:cNvSpPr txBox="1">
            <a:spLocks noGrp="1"/>
          </p:cNvSpPr>
          <p:nvPr>
            <p:ph type="title"/>
          </p:nvPr>
        </p:nvSpPr>
        <p:spPr>
          <a:xfrm>
            <a:off x="685800" y="753533"/>
            <a:ext cx="10820399" cy="280193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1024467" y="3641725"/>
            <a:ext cx="10490200" cy="95567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9" name="Google Shape;29;p10"/>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685800" y="381001"/>
            <a:ext cx="6991492" cy="3640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685800" y="2194559"/>
            <a:ext cx="53340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5" name="Google Shape;35;p11"/>
          <p:cNvSpPr txBox="1">
            <a:spLocks noGrp="1"/>
          </p:cNvSpPr>
          <p:nvPr>
            <p:ph type="body" idx="2"/>
          </p:nvPr>
        </p:nvSpPr>
        <p:spPr>
          <a:xfrm>
            <a:off x="6172200" y="2194559"/>
            <a:ext cx="5334000" cy="40241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11"/>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2895600" y="762000"/>
            <a:ext cx="8610600" cy="1295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914409" y="2183802"/>
            <a:ext cx="50799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800"/>
              <a:buNone/>
              <a:defRPr sz="28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2" name="Google Shape;42;p12"/>
          <p:cNvSpPr txBox="1">
            <a:spLocks noGrp="1"/>
          </p:cNvSpPr>
          <p:nvPr>
            <p:ph type="body" idx="2"/>
          </p:nvPr>
        </p:nvSpPr>
        <p:spPr>
          <a:xfrm>
            <a:off x="685800" y="3132666"/>
            <a:ext cx="5311775" cy="30860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12"/>
          <p:cNvSpPr txBox="1">
            <a:spLocks noGrp="1"/>
          </p:cNvSpPr>
          <p:nvPr>
            <p:ph type="body" idx="3"/>
          </p:nvPr>
        </p:nvSpPr>
        <p:spPr>
          <a:xfrm>
            <a:off x="6400800" y="2183802"/>
            <a:ext cx="51054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800"/>
              <a:buNone/>
              <a:defRPr sz="28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4" name="Google Shape;44;p12"/>
          <p:cNvSpPr txBox="1">
            <a:spLocks noGrp="1"/>
          </p:cNvSpPr>
          <p:nvPr>
            <p:ph type="body" idx="4"/>
          </p:nvPr>
        </p:nvSpPr>
        <p:spPr>
          <a:xfrm>
            <a:off x="6172200" y="3132666"/>
            <a:ext cx="5334000" cy="30860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12"/>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2"/>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3"/>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3"/>
        <p:cNvGrpSpPr/>
        <p:nvPr/>
      </p:nvGrpSpPr>
      <p:grpSpPr>
        <a:xfrm>
          <a:off x="0" y="0"/>
          <a:ext cx="0" cy="0"/>
          <a:chOff x="0" y="0"/>
          <a:chExt cx="0" cy="0"/>
        </a:xfrm>
      </p:grpSpPr>
      <p:sp>
        <p:nvSpPr>
          <p:cNvPr id="54" name="Google Shape;54;p14"/>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5"/>
          <p:cNvSpPr txBox="1">
            <a:spLocks noGrp="1"/>
          </p:cNvSpPr>
          <p:nvPr>
            <p:ph type="body" idx="1"/>
          </p:nvPr>
        </p:nvSpPr>
        <p:spPr>
          <a:xfrm>
            <a:off x="4995582" y="746759"/>
            <a:ext cx="6510618" cy="5471925"/>
          </a:xfrm>
          <a:prstGeom prst="rect">
            <a:avLst/>
          </a:prstGeom>
          <a:noFill/>
          <a:ln>
            <a:noFill/>
          </a:ln>
        </p:spPr>
        <p:txBody>
          <a:bodyPr spcFirstLastPara="1" wrap="square" lIns="91425" tIns="45700" rIns="91425" bIns="45700" anchor="ctr"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0" name="Google Shape;60;p15"/>
          <p:cNvSpPr txBox="1">
            <a:spLocks noGrp="1"/>
          </p:cNvSpPr>
          <p:nvPr>
            <p:ph type="body" idx="2"/>
          </p:nvPr>
        </p:nvSpPr>
        <p:spPr>
          <a:xfrm>
            <a:off x="685800" y="3124199"/>
            <a:ext cx="4114800" cy="3094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1" name="Google Shape;61;p15"/>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685800" y="1524000"/>
            <a:ext cx="687324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6"/>
          <p:cNvSpPr>
            <a:spLocks noGrp="1"/>
          </p:cNvSpPr>
          <p:nvPr>
            <p:ph type="pic" idx="2"/>
          </p:nvPr>
        </p:nvSpPr>
        <p:spPr>
          <a:xfrm>
            <a:off x="7861238" y="751241"/>
            <a:ext cx="3644962" cy="546744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16"/>
          <p:cNvSpPr txBox="1">
            <a:spLocks noGrp="1"/>
          </p:cNvSpPr>
          <p:nvPr>
            <p:ph type="body" idx="1"/>
          </p:nvPr>
        </p:nvSpPr>
        <p:spPr>
          <a:xfrm>
            <a:off x="685800" y="3124199"/>
            <a:ext cx="6873240" cy="309448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8" name="Google Shape;68;p1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6" name="Google Shape;6;p7" descr="C0-HD-TOP.png"/>
          <p:cNvPicPr preferRelativeResize="0"/>
          <p:nvPr/>
        </p:nvPicPr>
        <p:blipFill rotWithShape="1">
          <a:blip r:embed="rId19">
            <a:alphaModFix/>
          </a:blip>
          <a:srcRect/>
          <a:stretch/>
        </p:blipFill>
        <p:spPr>
          <a:xfrm>
            <a:off x="0" y="0"/>
            <a:ext cx="12192000" cy="1441450"/>
          </a:xfrm>
          <a:prstGeom prst="rect">
            <a:avLst/>
          </a:prstGeom>
          <a:noFill/>
          <a:ln>
            <a:noFill/>
          </a:ln>
        </p:spPr>
      </p:pic>
      <p:sp>
        <p:nvSpPr>
          <p:cNvPr id="7" name="Google Shape;7;p7"/>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7"/>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9" name="Google Shape;9;p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 name="Google Shape;10;p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 name="Google Shape;11;p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lebigdata.fr/ssd-definition#:~:text=Il%20s'agit%20d'un,assurer%20le%20transfert%20de%20donn%C3%A9es" TargetMode="External"/><Relationship Id="rId3" Type="http://schemas.openxmlformats.org/officeDocument/2006/relationships/hyperlink" Target="https://patents.google.com/patent/WO2016107442A1/fr" TargetMode="External"/><Relationship Id="rId7" Type="http://schemas.openxmlformats.org/officeDocument/2006/relationships/hyperlink" Target="https://www.btb.termiumplus.gc.ca/tpv2alpha/alpha-fra.html?lang=fra&amp;srchtxt=data%20exchange&amp;i=&amp;index=alt&amp;sg_kp_wet=648204&amp;fchrcrdnm=1#fichesauve-saverecord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lucbor.fr/Sauvegarde_fr-02.pdf" TargetMode="External"/><Relationship Id="rId5" Type="http://schemas.openxmlformats.org/officeDocument/2006/relationships/hyperlink" Target="https://www.dell.com/support/article/fr-fr/sln300820/qu-est-ce-que-les-disques-ssd-pcie-et-comment-les-utiliser-en-tant-que-disque-de-d%C3%A9marrage-sur-un-pc-dell?lang=fr" TargetMode="External"/><Relationship Id="rId4" Type="http://schemas.openxmlformats.org/officeDocument/2006/relationships/hyperlink" Target="https://techlib.fr/definition/non-volatile_memory.html" TargetMode="External"/><Relationship Id="rId9" Type="http://schemas.openxmlformats.org/officeDocument/2006/relationships/hyperlink" Target="https://blog.touchedeclavier.com/differences-entre-disque-dur-hdd-ss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entury Gothic"/>
              <a:buNone/>
            </a:pPr>
            <a:r>
              <a:rPr lang="fr-FR"/>
              <a:t>DISQUE SSD</a:t>
            </a:r>
            <a:endParaRPr/>
          </a:p>
        </p:txBody>
      </p:sp>
      <p:sp>
        <p:nvSpPr>
          <p:cNvPr id="145" name="Google Shape;145;p1"/>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fr-FR" i="1"/>
              <a:t>Marion Bihoué et Bénédicte Rivory – M2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000"/>
              <a:buFont typeface="Century Gothic"/>
              <a:buNone/>
            </a:pPr>
            <a:r>
              <a:rPr lang="fr-FR"/>
              <a:t>QU’EST-CE QU’UN DISQUE SSD ?</a:t>
            </a:r>
            <a:endParaRPr/>
          </a:p>
        </p:txBody>
      </p:sp>
      <p:sp>
        <p:nvSpPr>
          <p:cNvPr id="151" name="Google Shape;151;p2"/>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p>
            <a:pPr marL="228600" lvl="0" indent="-292100" algn="l" rtl="0">
              <a:lnSpc>
                <a:spcPct val="90000"/>
              </a:lnSpc>
              <a:spcBef>
                <a:spcPts val="0"/>
              </a:spcBef>
              <a:spcAft>
                <a:spcPts val="0"/>
              </a:spcAft>
              <a:buClr>
                <a:schemeClr val="lt1"/>
              </a:buClr>
              <a:buSzPts val="3200"/>
              <a:buChar char="•"/>
            </a:pPr>
            <a:r>
              <a:rPr lang="fr-FR" sz="3200"/>
              <a:t>SSD = Solid State Drive</a:t>
            </a:r>
            <a:endParaRPr sz="3200"/>
          </a:p>
          <a:p>
            <a:pPr marL="228600" lvl="0" indent="-266700" algn="l" rtl="0">
              <a:lnSpc>
                <a:spcPct val="90000"/>
              </a:lnSpc>
              <a:spcBef>
                <a:spcPts val="0"/>
              </a:spcBef>
              <a:spcAft>
                <a:spcPts val="0"/>
              </a:spcAft>
              <a:buSzPts val="2800"/>
              <a:buChar char="•"/>
            </a:pPr>
            <a:r>
              <a:rPr lang="fr-FR" sz="3200"/>
              <a:t>Support de stockage </a:t>
            </a:r>
            <a:endParaRPr sz="3200"/>
          </a:p>
          <a:p>
            <a:pPr marL="228600" lvl="0" indent="-266700" algn="l" rtl="0">
              <a:lnSpc>
                <a:spcPct val="90000"/>
              </a:lnSpc>
              <a:spcBef>
                <a:spcPts val="0"/>
              </a:spcBef>
              <a:spcAft>
                <a:spcPts val="0"/>
              </a:spcAft>
              <a:buSzPts val="2800"/>
              <a:buChar char="•"/>
            </a:pPr>
            <a:r>
              <a:rPr lang="fr-FR" sz="3200"/>
              <a:t>=/= disque dur “classique”</a:t>
            </a:r>
            <a:endParaRPr sz="3200"/>
          </a:p>
          <a:p>
            <a:pPr marL="228600" lvl="0" indent="-266700" algn="l" rtl="0">
              <a:lnSpc>
                <a:spcPct val="90000"/>
              </a:lnSpc>
              <a:spcBef>
                <a:spcPts val="0"/>
              </a:spcBef>
              <a:spcAft>
                <a:spcPts val="0"/>
              </a:spcAft>
              <a:buSzPts val="2800"/>
              <a:buChar char="•"/>
            </a:pPr>
            <a:r>
              <a:rPr lang="fr-FR" sz="3200"/>
              <a:t>Mémoire “flash”</a:t>
            </a:r>
            <a:endParaRPr sz="3200"/>
          </a:p>
          <a:p>
            <a:pPr marL="228600" lvl="0" indent="-266700" algn="l" rtl="0">
              <a:lnSpc>
                <a:spcPct val="90000"/>
              </a:lnSpc>
              <a:spcBef>
                <a:spcPts val="0"/>
              </a:spcBef>
              <a:spcAft>
                <a:spcPts val="0"/>
              </a:spcAft>
              <a:buSzPts val="2800"/>
              <a:buChar char="•"/>
            </a:pPr>
            <a:r>
              <a:rPr lang="fr-FR" sz="3200"/>
              <a:t>Apparition fin des années 90, démocratisation années 2000</a:t>
            </a:r>
            <a:endParaRPr sz="3200"/>
          </a:p>
          <a:p>
            <a:pPr marL="228600" lvl="0" indent="-88900" algn="l" rtl="0">
              <a:lnSpc>
                <a:spcPct val="90000"/>
              </a:lnSpc>
              <a:spcBef>
                <a:spcPts val="1000"/>
              </a:spcBef>
              <a:spcAft>
                <a:spcPts val="0"/>
              </a:spcAft>
              <a:buClr>
                <a:schemeClr val="lt1"/>
              </a:buClr>
              <a:buSzPts val="2200"/>
              <a:buNone/>
            </a:pPr>
            <a:endParaRPr/>
          </a:p>
          <a:p>
            <a:pPr marL="0" lvl="0" indent="0" algn="l" rtl="0">
              <a:lnSpc>
                <a:spcPct val="90000"/>
              </a:lnSpc>
              <a:spcBef>
                <a:spcPts val="1000"/>
              </a:spcBef>
              <a:spcAft>
                <a:spcPts val="0"/>
              </a:spcAft>
              <a:buClr>
                <a:schemeClr val="lt1"/>
              </a:buClr>
              <a:buSzPts val="22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000"/>
              <a:buFont typeface="Century Gothic"/>
              <a:buNone/>
            </a:pPr>
            <a:r>
              <a:rPr lang="fr-FR"/>
              <a:t>ASPECTS VISUELS ET TECHNIQUES</a:t>
            </a:r>
            <a:endParaRPr/>
          </a:p>
        </p:txBody>
      </p:sp>
      <p:graphicFrame>
        <p:nvGraphicFramePr>
          <p:cNvPr id="157" name="Google Shape;157;p3"/>
          <p:cNvGraphicFramePr/>
          <p:nvPr/>
        </p:nvGraphicFramePr>
        <p:xfrm>
          <a:off x="952500" y="2262200"/>
          <a:ext cx="3000000" cy="3000000"/>
        </p:xfrm>
        <a:graphic>
          <a:graphicData uri="http://schemas.openxmlformats.org/drawingml/2006/table">
            <a:tbl>
              <a:tblPr>
                <a:noFill/>
                <a:tableStyleId>{43F8602F-492C-41AF-B685-8697A7CC391F}</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701950">
                <a:tc>
                  <a:txBody>
                    <a:bodyPr/>
                    <a:lstStyle/>
                    <a:p>
                      <a:pPr marL="0" lvl="0" indent="0" algn="l" rtl="0">
                        <a:spcBef>
                          <a:spcPts val="0"/>
                        </a:spcBef>
                        <a:spcAft>
                          <a:spcPts val="0"/>
                        </a:spcAft>
                        <a:buNone/>
                      </a:pP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SSD</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HDD</a:t>
                      </a:r>
                      <a:endParaRPr sz="2000">
                        <a:solidFill>
                          <a:srgbClr val="FFFFFF"/>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Mémoire</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flash</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mécanique</a:t>
                      </a:r>
                      <a:endParaRPr sz="2000">
                        <a:solidFill>
                          <a:srgbClr val="FFFFFF"/>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Composition</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composants électroniques</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pièces mobiles</a:t>
                      </a:r>
                      <a:endParaRPr sz="2000">
                        <a:solidFill>
                          <a:srgbClr val="FFFFFF"/>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Vitesse de transfert</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500 mo/s</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100 mo/s</a:t>
                      </a:r>
                      <a:endParaRPr sz="2000">
                        <a:solidFill>
                          <a:srgbClr val="FFFFFF"/>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Temps d’accès aux fichiers</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0,1 milliseconde</a:t>
                      </a:r>
                      <a:endParaRPr sz="2000">
                        <a:solidFill>
                          <a:srgbClr val="FFFFFF"/>
                        </a:solidFill>
                        <a:latin typeface="Century Gothic"/>
                        <a:ea typeface="Century Gothic"/>
                        <a:cs typeface="Century Gothic"/>
                        <a:sym typeface="Century Gothic"/>
                      </a:endParaRPr>
                    </a:p>
                  </a:txBody>
                  <a:tcPr marL="91425" marR="91425" marT="91425" marB="91425"/>
                </a:tc>
                <a:tc>
                  <a:txBody>
                    <a:bodyPr/>
                    <a:lstStyle/>
                    <a:p>
                      <a:pPr marL="0" lvl="0" indent="0" algn="l" rtl="0">
                        <a:spcBef>
                          <a:spcPts val="0"/>
                        </a:spcBef>
                        <a:spcAft>
                          <a:spcPts val="0"/>
                        </a:spcAft>
                        <a:buNone/>
                      </a:pPr>
                      <a:r>
                        <a:rPr lang="fr-FR" sz="2000">
                          <a:solidFill>
                            <a:srgbClr val="FFFFFF"/>
                          </a:solidFill>
                          <a:latin typeface="Century Gothic"/>
                          <a:ea typeface="Century Gothic"/>
                          <a:cs typeface="Century Gothic"/>
                          <a:sym typeface="Century Gothic"/>
                        </a:rPr>
                        <a:t>7 milliseconde</a:t>
                      </a:r>
                      <a:endParaRPr sz="2000">
                        <a:solidFill>
                          <a:srgbClr val="FFFFFF"/>
                        </a:solidFill>
                        <a:latin typeface="Century Gothic"/>
                        <a:ea typeface="Century Gothic"/>
                        <a:cs typeface="Century Gothic"/>
                        <a:sym typeface="Century Gothic"/>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9f5a973b36_0_1"/>
          <p:cNvSpPr txBox="1">
            <a:spLocks noGrp="1"/>
          </p:cNvSpPr>
          <p:nvPr>
            <p:ph type="title"/>
          </p:nvPr>
        </p:nvSpPr>
        <p:spPr>
          <a:xfrm>
            <a:off x="2895600" y="764373"/>
            <a:ext cx="8610600" cy="12930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4000"/>
              <a:buFont typeface="Century Gothic"/>
              <a:buNone/>
            </a:pPr>
            <a:r>
              <a:rPr lang="fr-FR"/>
              <a:t>ASPECTS VISUELS ET TECHNIQUES</a:t>
            </a:r>
            <a:endParaRPr/>
          </a:p>
        </p:txBody>
      </p:sp>
      <p:sp>
        <p:nvSpPr>
          <p:cNvPr id="163" name="Google Shape;163;g9f5a973b36_0_1"/>
          <p:cNvSpPr txBox="1">
            <a:spLocks noGrp="1"/>
          </p:cNvSpPr>
          <p:nvPr>
            <p:ph type="body" idx="1"/>
          </p:nvPr>
        </p:nvSpPr>
        <p:spPr>
          <a:xfrm>
            <a:off x="97325" y="2057375"/>
            <a:ext cx="5595300" cy="40242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fr-FR" sz="3100"/>
              <a:t>2 tailles : 2,5” et 3,5”</a:t>
            </a:r>
            <a:endParaRPr sz="3100"/>
          </a:p>
          <a:p>
            <a:pPr marL="457200" lvl="0" indent="-400050" algn="l" rtl="0">
              <a:spcBef>
                <a:spcPts val="0"/>
              </a:spcBef>
              <a:spcAft>
                <a:spcPts val="0"/>
              </a:spcAft>
              <a:buSzPts val="2700"/>
              <a:buChar char="•"/>
            </a:pPr>
            <a:r>
              <a:rPr lang="fr-FR" sz="3100"/>
              <a:t>Stockage jusqu’à 16TO</a:t>
            </a:r>
            <a:endParaRPr sz="3100"/>
          </a:p>
          <a:p>
            <a:pPr marL="457200" lvl="0" indent="-400050" algn="l" rtl="0">
              <a:spcBef>
                <a:spcPts val="0"/>
              </a:spcBef>
              <a:spcAft>
                <a:spcPts val="0"/>
              </a:spcAft>
              <a:buSzPts val="2700"/>
              <a:buChar char="•"/>
            </a:pPr>
            <a:r>
              <a:rPr lang="fr-FR" sz="3100"/>
              <a:t>Démarre en moins d’une minute</a:t>
            </a:r>
            <a:endParaRPr sz="3100"/>
          </a:p>
          <a:p>
            <a:pPr marL="457200" lvl="0" indent="-400050" algn="l" rtl="0">
              <a:spcBef>
                <a:spcPts val="0"/>
              </a:spcBef>
              <a:spcAft>
                <a:spcPts val="0"/>
              </a:spcAft>
              <a:buSzPts val="2700"/>
              <a:buChar char="•"/>
            </a:pPr>
            <a:r>
              <a:rPr lang="fr-FR" sz="3100"/>
              <a:t>4 types de mémoire : </a:t>
            </a:r>
            <a:endParaRPr sz="3100"/>
          </a:p>
          <a:p>
            <a:pPr marL="457200" lvl="0" indent="0" algn="l" rtl="0">
              <a:spcBef>
                <a:spcPts val="1000"/>
              </a:spcBef>
              <a:spcAft>
                <a:spcPts val="0"/>
              </a:spcAft>
              <a:buNone/>
            </a:pPr>
            <a:r>
              <a:rPr lang="fr-FR" sz="3100"/>
              <a:t>SLC, MLC, TLC, QLC</a:t>
            </a:r>
            <a:endParaRPr sz="3100"/>
          </a:p>
          <a:p>
            <a:pPr marL="457200" lvl="0" indent="-425450" algn="l" rtl="0">
              <a:spcBef>
                <a:spcPts val="1000"/>
              </a:spcBef>
              <a:spcAft>
                <a:spcPts val="0"/>
              </a:spcAft>
              <a:buSzPts val="3100"/>
              <a:buChar char="•"/>
            </a:pPr>
            <a:r>
              <a:rPr lang="fr-FR" sz="3100"/>
              <a:t>3 types de connexions :</a:t>
            </a:r>
            <a:endParaRPr sz="3100"/>
          </a:p>
          <a:p>
            <a:pPr marL="457200" lvl="0" indent="0" algn="l" rtl="0">
              <a:spcBef>
                <a:spcPts val="1000"/>
              </a:spcBef>
              <a:spcAft>
                <a:spcPts val="0"/>
              </a:spcAft>
              <a:buNone/>
            </a:pPr>
            <a:r>
              <a:rPr lang="fr-FR" sz="3100"/>
              <a:t>SATA, PCIe, NVMe</a:t>
            </a:r>
            <a:endParaRPr sz="3100"/>
          </a:p>
          <a:p>
            <a:pPr marL="0" lvl="0" indent="0" algn="l" rtl="0">
              <a:spcBef>
                <a:spcPts val="1000"/>
              </a:spcBef>
              <a:spcAft>
                <a:spcPts val="0"/>
              </a:spcAft>
              <a:buNone/>
            </a:pPr>
            <a:endParaRPr sz="3100"/>
          </a:p>
          <a:p>
            <a:pPr marL="457200" lvl="0" indent="0" algn="l" rtl="0">
              <a:spcBef>
                <a:spcPts val="1000"/>
              </a:spcBef>
              <a:spcAft>
                <a:spcPts val="0"/>
              </a:spcAft>
              <a:buNone/>
            </a:pPr>
            <a:endParaRPr sz="3100"/>
          </a:p>
          <a:p>
            <a:pPr marL="0" lvl="0" indent="0" algn="l" rtl="0">
              <a:spcBef>
                <a:spcPts val="1000"/>
              </a:spcBef>
              <a:spcAft>
                <a:spcPts val="0"/>
              </a:spcAft>
              <a:buNone/>
            </a:pPr>
            <a:endParaRPr/>
          </a:p>
        </p:txBody>
      </p:sp>
      <p:pic>
        <p:nvPicPr>
          <p:cNvPr id="164" name="Google Shape;164;g9f5a973b36_0_1"/>
          <p:cNvPicPr preferRelativeResize="0"/>
          <p:nvPr/>
        </p:nvPicPr>
        <p:blipFill>
          <a:blip r:embed="rId3">
            <a:alphaModFix/>
          </a:blip>
          <a:stretch>
            <a:fillRect/>
          </a:stretch>
        </p:blipFill>
        <p:spPr>
          <a:xfrm>
            <a:off x="5692625" y="2132725"/>
            <a:ext cx="6222526" cy="356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a719fd3d2e_0_0"/>
          <p:cNvSpPr txBox="1">
            <a:spLocks noGrp="1"/>
          </p:cNvSpPr>
          <p:nvPr>
            <p:ph type="title"/>
          </p:nvPr>
        </p:nvSpPr>
        <p:spPr>
          <a:xfrm>
            <a:off x="2895600" y="764373"/>
            <a:ext cx="8610600" cy="12930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fr-FR"/>
              <a:t>Disque SSD vs. Disque dur traditionnel</a:t>
            </a:r>
            <a:endParaRPr/>
          </a:p>
          <a:p>
            <a:pPr marL="0" lvl="0" indent="0" algn="r" rtl="0">
              <a:spcBef>
                <a:spcPts val="0"/>
              </a:spcBef>
              <a:spcAft>
                <a:spcPts val="0"/>
              </a:spcAft>
              <a:buNone/>
            </a:pPr>
            <a:endParaRPr/>
          </a:p>
        </p:txBody>
      </p:sp>
      <p:sp>
        <p:nvSpPr>
          <p:cNvPr id="170" name="Google Shape;170;ga719fd3d2e_0_0"/>
          <p:cNvSpPr txBox="1">
            <a:spLocks noGrp="1"/>
          </p:cNvSpPr>
          <p:nvPr>
            <p:ph type="body" idx="1"/>
          </p:nvPr>
        </p:nvSpPr>
        <p:spPr>
          <a:xfrm>
            <a:off x="700075" y="2057375"/>
            <a:ext cx="10929900" cy="40242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fr-FR" sz="3100"/>
              <a:t>Composants électroniques </a:t>
            </a:r>
            <a:endParaRPr sz="3100"/>
          </a:p>
          <a:p>
            <a:pPr marL="457200" lvl="0" indent="-400050" algn="l" rtl="0">
              <a:spcBef>
                <a:spcPts val="0"/>
              </a:spcBef>
              <a:spcAft>
                <a:spcPts val="0"/>
              </a:spcAft>
              <a:buSzPts val="2700"/>
              <a:buChar char="•"/>
            </a:pPr>
            <a:r>
              <a:rPr lang="fr-FR" sz="3100"/>
              <a:t>Plus rapide et plus silencieux</a:t>
            </a:r>
            <a:endParaRPr sz="3100"/>
          </a:p>
          <a:p>
            <a:pPr marL="457200" lvl="0" indent="-400050" algn="l" rtl="0">
              <a:spcBef>
                <a:spcPts val="0"/>
              </a:spcBef>
              <a:spcAft>
                <a:spcPts val="0"/>
              </a:spcAft>
              <a:buSzPts val="2700"/>
              <a:buChar char="•"/>
            </a:pPr>
            <a:r>
              <a:rPr lang="fr-FR" sz="3100"/>
              <a:t>Solidité accrue</a:t>
            </a:r>
            <a:endParaRPr sz="3100"/>
          </a:p>
          <a:p>
            <a:pPr marL="457200" lvl="0" indent="-425450" algn="l" rtl="0">
              <a:spcBef>
                <a:spcPts val="0"/>
              </a:spcBef>
              <a:spcAft>
                <a:spcPts val="0"/>
              </a:spcAft>
              <a:buSzPts val="3100"/>
              <a:buChar char="•"/>
            </a:pPr>
            <a:r>
              <a:rPr lang="fr-FR" sz="3100"/>
              <a:t>Moins énergivore</a:t>
            </a:r>
            <a:endParaRPr sz="3100"/>
          </a:p>
          <a:p>
            <a:pPr marL="0" lvl="0" indent="0" algn="l" rtl="0">
              <a:spcBef>
                <a:spcPts val="1000"/>
              </a:spcBef>
              <a:spcAft>
                <a:spcPts val="0"/>
              </a:spcAft>
              <a:buNone/>
            </a:pPr>
            <a:endParaRPr sz="3100"/>
          </a:p>
          <a:p>
            <a:pPr marL="457200" lvl="0" indent="-425450" algn="l" rtl="0">
              <a:spcBef>
                <a:spcPts val="1000"/>
              </a:spcBef>
              <a:spcAft>
                <a:spcPts val="0"/>
              </a:spcAft>
              <a:buSzPts val="3100"/>
              <a:buChar char="•"/>
            </a:pPr>
            <a:r>
              <a:rPr lang="fr-FR" sz="3100"/>
              <a:t>Durée de vie limitée</a:t>
            </a:r>
            <a:endParaRPr sz="3100"/>
          </a:p>
          <a:p>
            <a:pPr marL="457200" lvl="0" indent="-425450" algn="l" rtl="0">
              <a:spcBef>
                <a:spcPts val="0"/>
              </a:spcBef>
              <a:spcAft>
                <a:spcPts val="0"/>
              </a:spcAft>
              <a:buSzPts val="3100"/>
              <a:buChar char="•"/>
            </a:pPr>
            <a:r>
              <a:rPr lang="fr-FR" sz="3100"/>
              <a:t>Coût élevé </a:t>
            </a:r>
            <a:endParaRPr sz="3100"/>
          </a:p>
          <a:p>
            <a:pPr marL="0" lvl="0" indent="0" algn="l" rtl="0">
              <a:spcBef>
                <a:spcPts val="1000"/>
              </a:spcBef>
              <a:spcAft>
                <a:spcPts val="0"/>
              </a:spcAft>
              <a:buNone/>
            </a:pPr>
            <a:endParaRPr/>
          </a:p>
        </p:txBody>
      </p:sp>
      <p:sp>
        <p:nvSpPr>
          <p:cNvPr id="171" name="Google Shape;171;ga719fd3d2e_0_0"/>
          <p:cNvSpPr/>
          <p:nvPr/>
        </p:nvSpPr>
        <p:spPr>
          <a:xfrm>
            <a:off x="8586775" y="2057375"/>
            <a:ext cx="1414500" cy="13575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00"/>
              </a:solidFill>
            </a:endParaRPr>
          </a:p>
        </p:txBody>
      </p:sp>
      <p:sp>
        <p:nvSpPr>
          <p:cNvPr id="172" name="Google Shape;172;ga719fd3d2e_0_0"/>
          <p:cNvSpPr/>
          <p:nvPr/>
        </p:nvSpPr>
        <p:spPr>
          <a:xfrm>
            <a:off x="8658225" y="4143375"/>
            <a:ext cx="1414500" cy="129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a719fd3d2e_0_0"/>
          <p:cNvSpPr/>
          <p:nvPr/>
        </p:nvSpPr>
        <p:spPr>
          <a:xfrm>
            <a:off x="9001150" y="4514875"/>
            <a:ext cx="171300" cy="171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666666"/>
              </a:highlight>
            </a:endParaRPr>
          </a:p>
        </p:txBody>
      </p:sp>
      <p:sp>
        <p:nvSpPr>
          <p:cNvPr id="174" name="Google Shape;174;ga719fd3d2e_0_0"/>
          <p:cNvSpPr/>
          <p:nvPr/>
        </p:nvSpPr>
        <p:spPr>
          <a:xfrm>
            <a:off x="9553600" y="4514875"/>
            <a:ext cx="171300" cy="171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666666"/>
              </a:highlight>
            </a:endParaRPr>
          </a:p>
        </p:txBody>
      </p:sp>
      <p:sp>
        <p:nvSpPr>
          <p:cNvPr id="175" name="Google Shape;175;ga719fd3d2e_0_0"/>
          <p:cNvSpPr/>
          <p:nvPr/>
        </p:nvSpPr>
        <p:spPr>
          <a:xfrm rot="-2065127">
            <a:off x="8620762" y="5114939"/>
            <a:ext cx="1243017" cy="871394"/>
          </a:xfrm>
          <a:prstGeom prst="arc">
            <a:avLst>
              <a:gd name="adj1" fmla="val 16200000"/>
              <a:gd name="adj2" fmla="val 2348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p>
            <a:pPr marL="455926" marR="189880" lvl="0" indent="-168134" algn="l" rtl="0">
              <a:lnSpc>
                <a:spcPct val="109635"/>
              </a:lnSpc>
              <a:spcBef>
                <a:spcPts val="1250"/>
              </a:spcBef>
              <a:spcAft>
                <a:spcPts val="0"/>
              </a:spcAft>
              <a:buClr>
                <a:schemeClr val="dk1"/>
              </a:buClr>
              <a:buSzPts val="1100"/>
              <a:buFont typeface="Arial"/>
              <a:buNone/>
            </a:pPr>
            <a:r>
              <a:rPr lang="fr-FR"/>
              <a:t>Document source : </a:t>
            </a:r>
            <a:r>
              <a:rPr lang="fr-FR" sz="1912" i="1">
                <a:solidFill>
                  <a:srgbClr val="FFFFFF"/>
                </a:solidFill>
                <a:latin typeface="Arial"/>
                <a:ea typeface="Arial"/>
                <a:cs typeface="Arial"/>
                <a:sym typeface="Arial"/>
              </a:rPr>
              <a:t>White Paper </a:t>
            </a:r>
            <a:r>
              <a:rPr lang="fr-FR" sz="1408" i="1">
                <a:solidFill>
                  <a:srgbClr val="FFFFFF"/>
                </a:solidFill>
                <a:latin typeface="Arial"/>
                <a:ea typeface="Arial"/>
                <a:cs typeface="Arial"/>
                <a:sym typeface="Arial"/>
              </a:rPr>
              <a:t>FUJITSU Server PRIMERGY HDD or SSD or NVMe drives for servers – what  is more suitable?</a:t>
            </a:r>
            <a:endParaRPr sz="3200" i="1">
              <a:solidFill>
                <a:srgbClr val="FFFFFF"/>
              </a:solidFill>
            </a:endParaRPr>
          </a:p>
        </p:txBody>
      </p:sp>
      <p:sp>
        <p:nvSpPr>
          <p:cNvPr id="181" name="Google Shape;181;p4"/>
          <p:cNvSpPr txBox="1">
            <a:spLocks noGrp="1"/>
          </p:cNvSpPr>
          <p:nvPr>
            <p:ph type="body" idx="1"/>
          </p:nvPr>
        </p:nvSpPr>
        <p:spPr>
          <a:xfrm>
            <a:off x="600075" y="2623185"/>
            <a:ext cx="10820400" cy="4024200"/>
          </a:xfrm>
          <a:prstGeom prst="rect">
            <a:avLst/>
          </a:prstGeom>
          <a:noFill/>
          <a:ln>
            <a:noFill/>
          </a:ln>
        </p:spPr>
        <p:txBody>
          <a:bodyPr spcFirstLastPara="1" wrap="square" lIns="91425" tIns="45700" rIns="91425" bIns="45700" anchor="t" anchorCtr="0">
            <a:normAutofit/>
          </a:bodyPr>
          <a:lstStyle/>
          <a:p>
            <a:pPr marL="455926" marR="189880" lvl="0" indent="-168134" algn="l" rtl="0">
              <a:lnSpc>
                <a:spcPct val="109635"/>
              </a:lnSpc>
              <a:spcBef>
                <a:spcPts val="1250"/>
              </a:spcBef>
              <a:spcAft>
                <a:spcPts val="0"/>
              </a:spcAft>
              <a:buClr>
                <a:schemeClr val="dk1"/>
              </a:buClr>
              <a:buSzPts val="1100"/>
              <a:buFont typeface="Arial"/>
              <a:buNone/>
            </a:pPr>
            <a:r>
              <a:rPr lang="fr-FR" sz="1712">
                <a:solidFill>
                  <a:srgbClr val="FFFFFF"/>
                </a:solidFill>
                <a:latin typeface="Arial"/>
                <a:ea typeface="Arial"/>
                <a:cs typeface="Arial"/>
                <a:sym typeface="Arial"/>
              </a:rPr>
              <a:t>“</a:t>
            </a:r>
            <a:r>
              <a:rPr lang="fr-FR" sz="1712">
                <a:solidFill>
                  <a:srgbClr val="FFFFFF"/>
                </a:solidFill>
                <a:highlight>
                  <a:srgbClr val="6D9EEB"/>
                </a:highlight>
                <a:latin typeface="Arial"/>
                <a:ea typeface="Arial"/>
                <a:cs typeface="Arial"/>
                <a:sym typeface="Arial"/>
              </a:rPr>
              <a:t>Solid state drives (SSDs) </a:t>
            </a:r>
            <a:r>
              <a:rPr lang="fr-FR" sz="1712">
                <a:solidFill>
                  <a:srgbClr val="FFFFFF"/>
                </a:solidFill>
                <a:latin typeface="Arial"/>
                <a:ea typeface="Arial"/>
                <a:cs typeface="Arial"/>
                <a:sym typeface="Arial"/>
              </a:rPr>
              <a:t>are based on </a:t>
            </a:r>
            <a:r>
              <a:rPr lang="fr-FR" sz="1712">
                <a:solidFill>
                  <a:srgbClr val="FFFFFF"/>
                </a:solidFill>
                <a:highlight>
                  <a:schemeClr val="accent6"/>
                </a:highlight>
                <a:latin typeface="Arial"/>
                <a:ea typeface="Arial"/>
                <a:cs typeface="Arial"/>
                <a:sym typeface="Arial"/>
              </a:rPr>
              <a:t>flash memory</a:t>
            </a:r>
            <a:r>
              <a:rPr lang="fr-FR" sz="1712">
                <a:solidFill>
                  <a:srgbClr val="FFFFFF"/>
                </a:solidFill>
                <a:latin typeface="Arial"/>
                <a:ea typeface="Arial"/>
                <a:cs typeface="Arial"/>
                <a:sym typeface="Arial"/>
              </a:rPr>
              <a:t>, basically the same type of memory as used in </a:t>
            </a:r>
            <a:r>
              <a:rPr lang="fr-FR" sz="1712">
                <a:solidFill>
                  <a:srgbClr val="FFFFFF"/>
                </a:solidFill>
                <a:highlight>
                  <a:schemeClr val="accent6"/>
                </a:highlight>
                <a:latin typeface="Arial"/>
                <a:ea typeface="Arial"/>
                <a:cs typeface="Arial"/>
                <a:sym typeface="Arial"/>
              </a:rPr>
              <a:t>SD cards</a:t>
            </a:r>
            <a:r>
              <a:rPr lang="fr-FR" sz="1712">
                <a:solidFill>
                  <a:srgbClr val="FFFFFF"/>
                </a:solidFill>
                <a:latin typeface="Arial"/>
                <a:ea typeface="Arial"/>
                <a:cs typeface="Arial"/>
                <a:sym typeface="Arial"/>
              </a:rPr>
              <a:t> or </a:t>
            </a:r>
            <a:r>
              <a:rPr lang="fr-FR" sz="1712">
                <a:solidFill>
                  <a:srgbClr val="FFFFFF"/>
                </a:solidFill>
                <a:highlight>
                  <a:schemeClr val="accent6"/>
                </a:highlight>
                <a:latin typeface="Arial"/>
                <a:ea typeface="Arial"/>
                <a:cs typeface="Arial"/>
                <a:sym typeface="Arial"/>
              </a:rPr>
              <a:t>non-volatile memory</a:t>
            </a:r>
            <a:r>
              <a:rPr lang="fr-FR" sz="1712">
                <a:solidFill>
                  <a:srgbClr val="FFFFFF"/>
                </a:solidFill>
                <a:latin typeface="Arial"/>
                <a:ea typeface="Arial"/>
                <a:cs typeface="Arial"/>
                <a:sym typeface="Arial"/>
              </a:rPr>
              <a:t> in  mobile devices. However, there are certain differences between an SSD and an SD card: SD cards have a different type of </a:t>
            </a:r>
            <a:r>
              <a:rPr lang="fr-FR" sz="1712">
                <a:solidFill>
                  <a:srgbClr val="FFFFFF"/>
                </a:solidFill>
                <a:highlight>
                  <a:schemeClr val="accent6"/>
                </a:highlight>
                <a:latin typeface="Arial"/>
                <a:ea typeface="Arial"/>
                <a:cs typeface="Arial"/>
                <a:sym typeface="Arial"/>
              </a:rPr>
              <a:t>controller</a:t>
            </a:r>
            <a:r>
              <a:rPr lang="fr-FR" sz="1712">
                <a:solidFill>
                  <a:srgbClr val="FFFFFF"/>
                </a:solidFill>
                <a:latin typeface="Arial"/>
                <a:ea typeface="Arial"/>
                <a:cs typeface="Arial"/>
                <a:sym typeface="Arial"/>
              </a:rPr>
              <a:t> and  are regarded by the </a:t>
            </a:r>
            <a:r>
              <a:rPr lang="fr-FR" sz="1712">
                <a:solidFill>
                  <a:srgbClr val="FFFFFF"/>
                </a:solidFill>
                <a:highlight>
                  <a:schemeClr val="accent6"/>
                </a:highlight>
                <a:latin typeface="Arial"/>
                <a:ea typeface="Arial"/>
                <a:cs typeface="Arial"/>
                <a:sym typeface="Arial"/>
              </a:rPr>
              <a:t>operating system</a:t>
            </a:r>
            <a:r>
              <a:rPr lang="fr-FR" sz="1712">
                <a:solidFill>
                  <a:srgbClr val="FFFFFF"/>
                </a:solidFill>
                <a:latin typeface="Arial"/>
                <a:ea typeface="Arial"/>
                <a:cs typeface="Arial"/>
                <a:sym typeface="Arial"/>
              </a:rPr>
              <a:t> as a replaceable </a:t>
            </a:r>
            <a:r>
              <a:rPr lang="fr-FR" sz="1712">
                <a:solidFill>
                  <a:srgbClr val="FFFFFF"/>
                </a:solidFill>
                <a:highlight>
                  <a:schemeClr val="accent6"/>
                </a:highlight>
                <a:latin typeface="Arial"/>
                <a:ea typeface="Arial"/>
                <a:cs typeface="Arial"/>
                <a:sym typeface="Arial"/>
              </a:rPr>
              <a:t>medium</a:t>
            </a:r>
            <a:r>
              <a:rPr lang="fr-FR" sz="1712">
                <a:solidFill>
                  <a:srgbClr val="FFFFFF"/>
                </a:solidFill>
                <a:latin typeface="Arial"/>
                <a:ea typeface="Arial"/>
                <a:cs typeface="Arial"/>
                <a:sym typeface="Arial"/>
              </a:rPr>
              <a:t>. However, the main difference is in the reliability. SD cards are only  suitable for short-term </a:t>
            </a:r>
            <a:r>
              <a:rPr lang="fr-FR" sz="1712">
                <a:solidFill>
                  <a:srgbClr val="FFFFFF"/>
                </a:solidFill>
                <a:highlight>
                  <a:schemeClr val="accent6"/>
                </a:highlight>
                <a:latin typeface="Arial"/>
                <a:ea typeface="Arial"/>
                <a:cs typeface="Arial"/>
                <a:sym typeface="Arial"/>
              </a:rPr>
              <a:t>data exchange</a:t>
            </a:r>
            <a:r>
              <a:rPr lang="fr-FR" sz="1712">
                <a:solidFill>
                  <a:srgbClr val="FFFFFF"/>
                </a:solidFill>
                <a:latin typeface="Arial"/>
                <a:ea typeface="Arial"/>
                <a:cs typeface="Arial"/>
                <a:sym typeface="Arial"/>
              </a:rPr>
              <a:t> whereas SSDs have much greater reliability and are thus ideal for storing data on a long-term  basis. SSDs have a </a:t>
            </a:r>
            <a:r>
              <a:rPr lang="fr-FR" sz="1712">
                <a:solidFill>
                  <a:srgbClr val="FFFFFF"/>
                </a:solidFill>
                <a:highlight>
                  <a:schemeClr val="accent6"/>
                </a:highlight>
                <a:latin typeface="Arial"/>
                <a:ea typeface="Arial"/>
                <a:cs typeface="Arial"/>
                <a:sym typeface="Arial"/>
              </a:rPr>
              <a:t>data throughput</a:t>
            </a:r>
            <a:r>
              <a:rPr lang="fr-FR" sz="1712">
                <a:solidFill>
                  <a:srgbClr val="FFFFFF"/>
                </a:solidFill>
                <a:highlight>
                  <a:srgbClr val="000000"/>
                </a:highlight>
                <a:latin typeface="Arial"/>
                <a:ea typeface="Arial"/>
                <a:cs typeface="Arial"/>
                <a:sym typeface="Arial"/>
              </a:rPr>
              <a:t> level </a:t>
            </a:r>
            <a:r>
              <a:rPr lang="fr-FR" sz="1712">
                <a:solidFill>
                  <a:srgbClr val="FFFFFF"/>
                </a:solidFill>
                <a:latin typeface="Arial"/>
                <a:ea typeface="Arial"/>
                <a:cs typeface="Arial"/>
                <a:sym typeface="Arial"/>
              </a:rPr>
              <a:t>that is much greater than that of HDDs but their performance varies which greatly depends on  the type of access. A direct comparison of </a:t>
            </a:r>
            <a:r>
              <a:rPr lang="fr-FR" sz="1712">
                <a:solidFill>
                  <a:srgbClr val="FFFFFF"/>
                </a:solidFill>
                <a:highlight>
                  <a:schemeClr val="accent6"/>
                </a:highlight>
                <a:latin typeface="Arial"/>
                <a:ea typeface="Arial"/>
                <a:cs typeface="Arial"/>
                <a:sym typeface="Arial"/>
              </a:rPr>
              <a:t>HDDs</a:t>
            </a:r>
            <a:r>
              <a:rPr lang="fr-FR" sz="1712">
                <a:solidFill>
                  <a:srgbClr val="FFFFFF"/>
                </a:solidFill>
                <a:latin typeface="Arial"/>
                <a:ea typeface="Arial"/>
                <a:cs typeface="Arial"/>
                <a:sym typeface="Arial"/>
              </a:rPr>
              <a:t> and SSDs in benchmarks is usually a difficult process. Traditional HDD benchmarks  usually concentrate on areas where HDDs have difficulty, namely rotation latency and search times. As SSDs do not have to rotate nor  look for local data, they seem to do much better in these tests compared to HDDs. SSDs thus offer much better performance values  than HDDs in most of the application scenarios. The earlier very short life expectancy of SSDs has since been constantly increased in  recent years. The SSDs supplied by Fujitsu are ideal for long-term use in servers.”</a:t>
            </a:r>
            <a:endParaRPr sz="3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xfrm>
            <a:off x="2895600" y="678648"/>
            <a:ext cx="8610600" cy="129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000"/>
              <a:buFont typeface="Century Gothic"/>
              <a:buNone/>
            </a:pPr>
            <a:r>
              <a:rPr lang="fr-FR"/>
              <a:t>NAVETTE TERMINOLOGIQUE</a:t>
            </a:r>
            <a:endParaRPr/>
          </a:p>
        </p:txBody>
      </p:sp>
      <p:graphicFrame>
        <p:nvGraphicFramePr>
          <p:cNvPr id="187" name="Google Shape;187;p5"/>
          <p:cNvGraphicFramePr/>
          <p:nvPr/>
        </p:nvGraphicFramePr>
        <p:xfrm>
          <a:off x="952500" y="1828800"/>
          <a:ext cx="3000000" cy="3000000"/>
        </p:xfrm>
        <a:graphic>
          <a:graphicData uri="http://schemas.openxmlformats.org/drawingml/2006/table">
            <a:tbl>
              <a:tblPr>
                <a:noFill/>
                <a:tableStyleId>{43F8602F-492C-41AF-B685-8697A7CC391F}</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r>
                        <a:rPr lang="fr-FR" sz="2300" b="1">
                          <a:solidFill>
                            <a:srgbClr val="F4CCCC"/>
                          </a:solidFill>
                        </a:rPr>
                        <a:t>Terme EN</a:t>
                      </a:r>
                      <a:endParaRPr sz="2300" b="1">
                        <a:solidFill>
                          <a:srgbClr val="F4CCCC"/>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D9EAD3"/>
                          </a:solidFill>
                          <a:highlight>
                            <a:srgbClr val="000000"/>
                          </a:highlight>
                        </a:rPr>
                        <a:t>Genre</a:t>
                      </a:r>
                      <a:endParaRPr sz="2600" b="1">
                        <a:solidFill>
                          <a:srgbClr val="D9EAD3"/>
                        </a:solidFill>
                        <a:highlight>
                          <a:srgbClr val="000000"/>
                        </a:highlight>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fr-FR" sz="2300" b="1">
                          <a:solidFill>
                            <a:srgbClr val="D0E0E3"/>
                          </a:solidFill>
                          <a:highlight>
                            <a:srgbClr val="000000"/>
                          </a:highlight>
                        </a:rPr>
                        <a:t>Terme FR</a:t>
                      </a:r>
                      <a:endParaRPr sz="2300" b="1">
                        <a:solidFill>
                          <a:srgbClr val="D0E0E3"/>
                        </a:solidFill>
                        <a:highlight>
                          <a:srgbClr val="000000"/>
                        </a:highlight>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D9EAD3"/>
                          </a:solidFill>
                        </a:rPr>
                        <a:t>Genre</a:t>
                      </a:r>
                      <a:endParaRPr sz="1900" b="1">
                        <a:solidFill>
                          <a:srgbClr val="D9EAD3"/>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fr-FR" sz="1900" b="1">
                          <a:solidFill>
                            <a:srgbClr val="D9D2E9"/>
                          </a:solidFill>
                        </a:rPr>
                        <a:t>Commentaire</a:t>
                      </a:r>
                      <a:endParaRPr sz="1900" b="1">
                        <a:solidFill>
                          <a:srgbClr val="D9D2E9"/>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FR">
                          <a:solidFill>
                            <a:srgbClr val="FFFFFF"/>
                          </a:solidFill>
                        </a:rPr>
                        <a:t>solid state drive (SSD)</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disque statique (SSD)</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n.m.s.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Acronyme SSD conservé en FR</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FR">
                          <a:solidFill>
                            <a:srgbClr val="FFFFFF"/>
                          </a:solidFill>
                        </a:rPr>
                        <a:t>flash memory</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highlight>
                            <a:srgbClr val="000000"/>
                          </a:highlight>
                        </a:rPr>
                        <a:t>mémoire flash</a:t>
                      </a:r>
                      <a:endParaRPr>
                        <a:solidFill>
                          <a:srgbClr val="FFFFFF"/>
                        </a:solidFill>
                        <a:highlight>
                          <a:srgbClr val="000000"/>
                        </a:highlight>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n.f.s.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fr-FR">
                          <a:solidFill>
                            <a:srgbClr val="FFFFFF"/>
                          </a:solidFill>
                        </a:rPr>
                        <a:t>SD card</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carte SD</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n.f.s.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fr-FR">
                          <a:solidFill>
                            <a:srgbClr val="FFFFFF"/>
                          </a:solidFill>
                        </a:rPr>
                        <a:t>non-volatile memory</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mémoire non volatile</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n.f.s.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(NVM)</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fr-FR">
                          <a:solidFill>
                            <a:srgbClr val="FFFFFF"/>
                          </a:solidFill>
                        </a:rPr>
                        <a:t>controller</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contrôleur</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n.m.s.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fr-FR">
                          <a:solidFill>
                            <a:srgbClr val="FFFFFF"/>
                          </a:solidFill>
                        </a:rPr>
                        <a:t>operating system</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système d'exploitation</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n.m.s.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fr-FR">
                          <a:solidFill>
                            <a:srgbClr val="FFFFFF"/>
                          </a:solidFill>
                        </a:rPr>
                        <a:t>medium</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support</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n.m.s.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fr-FR">
                          <a:solidFill>
                            <a:srgbClr val="FFFFFF"/>
                          </a:solidFill>
                        </a:rPr>
                        <a:t>data exchange</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échange de données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n.m.s.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fr-FR">
                          <a:solidFill>
                            <a:srgbClr val="FFFFFF"/>
                          </a:solidFill>
                        </a:rPr>
                        <a:t>data throughput</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débit de données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n.m.s.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r>
                        <a:rPr lang="fr-FR">
                          <a:solidFill>
                            <a:srgbClr val="FFFFFF"/>
                          </a:solidFill>
                        </a:rPr>
                        <a:t>hard drive disk HDD</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disque mobile HDD</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n.m.s.</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fr-FR">
                          <a:solidFill>
                            <a:srgbClr val="FFFFFF"/>
                          </a:solidFill>
                        </a:rPr>
                        <a:t>Acronyme HDD conservé en FR</a:t>
                      </a:r>
                      <a:endParaRPr>
                        <a:solidFill>
                          <a:srgbClr val="FFFFFF"/>
                        </a:solidFill>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4000"/>
              <a:buFont typeface="Century Gothic"/>
              <a:buNone/>
            </a:pPr>
            <a:r>
              <a:rPr lang="fr-FR"/>
              <a:t>SOURCES</a:t>
            </a:r>
            <a:br>
              <a:rPr lang="fr-FR"/>
            </a:br>
            <a:endParaRPr/>
          </a:p>
        </p:txBody>
      </p:sp>
      <p:sp>
        <p:nvSpPr>
          <p:cNvPr id="193" name="Google Shape;193;p6"/>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AutoNum type="arabicPeriod"/>
            </a:pPr>
            <a:r>
              <a:rPr lang="fr-FR" u="sng">
                <a:solidFill>
                  <a:schemeClr val="hlink"/>
                </a:solidFill>
                <a:hlinkClick r:id="rId3"/>
              </a:rPr>
              <a:t>https://patents.google.com/patent/WO2016107442A1/fr</a:t>
            </a:r>
            <a:r>
              <a:rPr lang="fr-FR"/>
              <a:t> - *****</a:t>
            </a:r>
            <a:endParaRPr/>
          </a:p>
          <a:p>
            <a:pPr marL="457200" lvl="0" indent="-342900" algn="l" rtl="0">
              <a:lnSpc>
                <a:spcPct val="90000"/>
              </a:lnSpc>
              <a:spcBef>
                <a:spcPts val="0"/>
              </a:spcBef>
              <a:spcAft>
                <a:spcPts val="0"/>
              </a:spcAft>
              <a:buSzPts val="1800"/>
              <a:buAutoNum type="arabicPeriod"/>
            </a:pPr>
            <a:r>
              <a:rPr lang="fr-FR" u="sng">
                <a:solidFill>
                  <a:schemeClr val="hlink"/>
                </a:solidFill>
                <a:hlinkClick r:id="rId4"/>
              </a:rPr>
              <a:t>https://techlib.fr/definition/non-volatile_memory.html</a:t>
            </a:r>
            <a:r>
              <a:rPr lang="fr-FR"/>
              <a:t> - ****</a:t>
            </a:r>
            <a:endParaRPr/>
          </a:p>
          <a:p>
            <a:pPr marL="457200" lvl="0" indent="-342900" algn="l" rtl="0">
              <a:lnSpc>
                <a:spcPct val="90000"/>
              </a:lnSpc>
              <a:spcBef>
                <a:spcPts val="0"/>
              </a:spcBef>
              <a:spcAft>
                <a:spcPts val="0"/>
              </a:spcAft>
              <a:buSzPts val="1800"/>
              <a:buAutoNum type="arabicPeriod"/>
            </a:pPr>
            <a:r>
              <a:rPr lang="fr-FR" u="sng">
                <a:solidFill>
                  <a:schemeClr val="hlink"/>
                </a:solidFill>
                <a:hlinkClick r:id="rId5"/>
              </a:rPr>
              <a:t>https://www.dell.com/support/article/fr-fr/sln300820/qu-est-ce-que-les-disques-ssd-pcie-et-comment-les-utiliser-en-tant-que-disque-de-d%C3%A9marrage-sur-un-pc-dell?lang=fr</a:t>
            </a:r>
            <a:r>
              <a:rPr lang="fr-FR"/>
              <a:t> - ****</a:t>
            </a:r>
            <a:endParaRPr/>
          </a:p>
          <a:p>
            <a:pPr marL="457200" lvl="0" indent="-342900" algn="l" rtl="0">
              <a:lnSpc>
                <a:spcPct val="90000"/>
              </a:lnSpc>
              <a:spcBef>
                <a:spcPts val="0"/>
              </a:spcBef>
              <a:spcAft>
                <a:spcPts val="0"/>
              </a:spcAft>
              <a:buSzPts val="1800"/>
              <a:buAutoNum type="arabicPeriod"/>
            </a:pPr>
            <a:r>
              <a:rPr lang="fr-FR" u="sng">
                <a:solidFill>
                  <a:schemeClr val="hlink"/>
                </a:solidFill>
                <a:hlinkClick r:id="rId6"/>
              </a:rPr>
              <a:t>http://lucbor.fr/Sauvegarde_fr-02.pdf</a:t>
            </a:r>
            <a:r>
              <a:rPr lang="fr-FR"/>
              <a:t> - ****</a:t>
            </a:r>
            <a:endParaRPr/>
          </a:p>
          <a:p>
            <a:pPr marL="457200" lvl="0" indent="-342900" algn="l" rtl="0">
              <a:lnSpc>
                <a:spcPct val="90000"/>
              </a:lnSpc>
              <a:spcBef>
                <a:spcPts val="0"/>
              </a:spcBef>
              <a:spcAft>
                <a:spcPts val="0"/>
              </a:spcAft>
              <a:buSzPts val="1800"/>
              <a:buAutoNum type="arabicPeriod"/>
            </a:pPr>
            <a:r>
              <a:rPr lang="fr-FR" u="sng">
                <a:solidFill>
                  <a:schemeClr val="hlink"/>
                </a:solidFill>
                <a:hlinkClick r:id="rId7"/>
              </a:rPr>
              <a:t>https://www.btb.termiumplus.gc.ca/tpv2alpha/alpha-fra.html?lang=fra&amp;srchtxt=data%20exchange&amp;i=&amp;index=alt&amp;sg_kp_wet=648204&amp;fchrcrdnm=1#fichesauve-saverecord1</a:t>
            </a:r>
            <a:r>
              <a:rPr lang="fr-FR"/>
              <a:t> - ***</a:t>
            </a:r>
            <a:endParaRPr/>
          </a:p>
          <a:p>
            <a:pPr marL="457200" lvl="0" indent="-412750" algn="l" rtl="0">
              <a:lnSpc>
                <a:spcPct val="90000"/>
              </a:lnSpc>
              <a:spcBef>
                <a:spcPts val="0"/>
              </a:spcBef>
              <a:spcAft>
                <a:spcPts val="0"/>
              </a:spcAft>
              <a:buSzPts val="2900"/>
              <a:buFont typeface="Century Gothic"/>
              <a:buAutoNum type="arabicPeriod"/>
            </a:pPr>
            <a:r>
              <a:rPr lang="fr-FR" u="sng">
                <a:solidFill>
                  <a:schemeClr val="hlink"/>
                </a:solidFill>
                <a:hlinkClick r:id="rId8"/>
              </a:rPr>
              <a:t>https://www.lebigdata.fr/ssd-definition#:~:text=Il%20s'agit%20d'un,assurer%20le%20transfert%20de%20donn%C3%A9es</a:t>
            </a:r>
            <a:r>
              <a:rPr lang="fr-FR" sz="3300"/>
              <a:t> </a:t>
            </a:r>
            <a:r>
              <a:rPr lang="fr-FR"/>
              <a:t>- ****</a:t>
            </a:r>
            <a:endParaRPr/>
          </a:p>
          <a:p>
            <a:pPr marL="457200" lvl="0" indent="-342900" algn="l" rtl="0">
              <a:lnSpc>
                <a:spcPct val="90000"/>
              </a:lnSpc>
              <a:spcBef>
                <a:spcPts val="0"/>
              </a:spcBef>
              <a:spcAft>
                <a:spcPts val="0"/>
              </a:spcAft>
              <a:buSzPts val="1800"/>
              <a:buAutoNum type="arabicPeriod"/>
            </a:pPr>
            <a:r>
              <a:rPr lang="fr-FR" u="sng">
                <a:solidFill>
                  <a:schemeClr val="hlink"/>
                </a:solidFill>
                <a:hlinkClick r:id="rId9"/>
              </a:rPr>
              <a:t>https://blog.touchedeclavier.com/differences-entre-disque-dur-hdd-ssd/</a:t>
            </a:r>
            <a:r>
              <a:rPr lang="fr-FR"/>
              <a:t> -****</a:t>
            </a:r>
            <a:endParaRPr/>
          </a:p>
        </p:txBody>
      </p:sp>
    </p:spTree>
  </p:cSld>
  <p:clrMapOvr>
    <a:masterClrMapping/>
  </p:clrMapOvr>
</p:sld>
</file>

<file path=ppt/theme/theme1.xml><?xml version="1.0" encoding="utf-8"?>
<a:theme xmlns:a="http://schemas.openxmlformats.org/drawingml/2006/main" name="Traînée de condensation">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732</Words>
  <Application>Microsoft Office PowerPoint</Application>
  <PresentationFormat>Grand écran</PresentationFormat>
  <Paragraphs>99</Paragraphs>
  <Slides>8</Slides>
  <Notes>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Century Gothic</vt:lpstr>
      <vt:lpstr>Arial</vt:lpstr>
      <vt:lpstr>Traînée de condensation</vt:lpstr>
      <vt:lpstr>DISQUE SSD</vt:lpstr>
      <vt:lpstr>QU’EST-CE QU’UN DISQUE SSD ?</vt:lpstr>
      <vt:lpstr>ASPECTS VISUELS ET TECHNIQUES</vt:lpstr>
      <vt:lpstr>ASPECTS VISUELS ET TECHNIQUES</vt:lpstr>
      <vt:lpstr>Disque SSD vs. Disque dur traditionnel </vt:lpstr>
      <vt:lpstr>Document source : White Paper FUJITSU Server PRIMERGY HDD or SSD or NVMe drives for servers – what  is more suitable?</vt:lpstr>
      <vt:lpstr>NAVETTE TERMINOLOGIQUE</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DISQUE SSD</dc:title>
  <dc:creator>Bénédicte Rivory</dc:creator>
  <cp:lastModifiedBy>Bénédicte Rivory</cp:lastModifiedBy>
  <cp:revision>1</cp:revision>
  <dcterms:created xsi:type="dcterms:W3CDTF">2020-11-03T10:01:01Z</dcterms:created>
  <dcterms:modified xsi:type="dcterms:W3CDTF">2020-11-07T12:15:23Z</dcterms:modified>
</cp:coreProperties>
</file>