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9" r:id="rId1"/>
  </p:sldMasterIdLst>
  <p:notesMasterIdLst>
    <p:notesMasterId r:id="rId13"/>
  </p:notesMasterIdLst>
  <p:sldIdLst>
    <p:sldId id="256" r:id="rId2"/>
    <p:sldId id="259" r:id="rId3"/>
    <p:sldId id="264" r:id="rId4"/>
    <p:sldId id="257" r:id="rId5"/>
    <p:sldId id="268" r:id="rId6"/>
    <p:sldId id="258" r:id="rId7"/>
    <p:sldId id="262" r:id="rId8"/>
    <p:sldId id="265" r:id="rId9"/>
    <p:sldId id="266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DFA59B-3C84-4712-A6F5-F1DD9CCD8D5F}">
          <p14:sldIdLst>
            <p14:sldId id="256"/>
            <p14:sldId id="259"/>
            <p14:sldId id="264"/>
            <p14:sldId id="257"/>
            <p14:sldId id="268"/>
            <p14:sldId id="258"/>
            <p14:sldId id="262"/>
            <p14:sldId id="265"/>
            <p14:sldId id="266"/>
            <p14:sldId id="26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D75B-E681-4D7F-B0BE-42DDC67681A8}" type="datetimeFigureOut">
              <a:rPr lang="fr-FR" smtClean="0"/>
              <a:t>24/01/2022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B9E1-8265-4802-B3F9-F346D5141C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1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Luc Girard – Cynthia Diaz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fld id="{59C4320D-5E34-4B92-9D80-7050FB822FA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4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1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54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0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5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8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1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7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5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0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5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1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9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4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1/24/2022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Luc Girard – Cynthia Diaz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4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8D6ED-4670-465C-A989-0890ACBE5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système immunitaire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3A2A9E-47AD-4EA6-9943-6D0F3A562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Cynthia Diaz &amp; Luc Girard</a:t>
            </a:r>
          </a:p>
        </p:txBody>
      </p:sp>
    </p:spTree>
    <p:extLst>
      <p:ext uri="{BB962C8B-B14F-4D97-AF65-F5344CB8AC3E}">
        <p14:creationId xmlns:p14="http://schemas.microsoft.com/office/powerpoint/2010/main" val="132831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E6EB9-4C49-452A-8A5E-760E5C96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Vaccination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58C7B-1DA6-4C15-9CA7-73B54EA5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557" y="2137335"/>
            <a:ext cx="4365332" cy="2044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Créer le premier contact avec un agent pathogène inconnu pour développer une immunité adaptative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1DC658-6D1B-487C-9793-E71A0F5D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722730"/>
            <a:ext cx="5800725" cy="4543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FBD95-6A73-4ED0-AC94-BA7C3402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77FA3-C299-4CBD-9D03-B810CF7D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Vaccins ARNm et à Adénovirus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0CEDC-6B4A-466F-A879-60941F0FE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ARNm :</a:t>
            </a:r>
          </a:p>
          <a:p>
            <a:pPr lvl="1"/>
            <a:r>
              <a:rPr lang="fr-FR" dirty="0"/>
              <a:t>Incite le corps à produire lui-même l’antigène de la protéine Spike</a:t>
            </a:r>
          </a:p>
          <a:p>
            <a:pPr lvl="1"/>
            <a:r>
              <a:rPr lang="fr-FR" dirty="0"/>
              <a:t>Pfizer et Moderna</a:t>
            </a:r>
          </a:p>
          <a:p>
            <a:pPr lvl="1"/>
            <a:r>
              <a:rPr lang="fr-FR" dirty="0"/>
              <a:t>Production à grande échelle facilitée</a:t>
            </a:r>
          </a:p>
          <a:p>
            <a:pPr lvl="1"/>
            <a:r>
              <a:rPr lang="fr-FR" dirty="0"/>
              <a:t>Inconvénients de logistiques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Adénovirus: </a:t>
            </a:r>
          </a:p>
          <a:p>
            <a:pPr lvl="1"/>
            <a:r>
              <a:rPr lang="fr-FR" dirty="0"/>
              <a:t>Virus inoffensif modifié sans l’agent pathogène du SARS-CoV-2</a:t>
            </a:r>
          </a:p>
          <a:p>
            <a:pPr lvl="1"/>
            <a:r>
              <a:rPr lang="fr-FR" dirty="0"/>
              <a:t>Moins coûteux (3€ contre 15€)</a:t>
            </a:r>
          </a:p>
          <a:p>
            <a:pPr lvl="1"/>
            <a:r>
              <a:rPr lang="fr-FR" dirty="0"/>
              <a:t>Pas de problème de logistique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79CE07-43A1-4540-8377-062344E0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FED23-0CBB-4871-832F-435D404D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quoi </a:t>
            </a:r>
            <a:r>
              <a:rPr lang="fr-FR" dirty="0" err="1"/>
              <a:t>sert-il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4B0ED-0C18-49EC-8CC8-4B645A495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732878"/>
            <a:ext cx="4396339" cy="4195763"/>
          </a:xfrm>
        </p:spPr>
        <p:txBody>
          <a:bodyPr>
            <a:normAutofit/>
          </a:bodyPr>
          <a:lstStyle/>
          <a:p>
            <a:r>
              <a:rPr lang="fr-FR" dirty="0"/>
              <a:t>La protection de l’organisme contre les agressions extérieures</a:t>
            </a:r>
          </a:p>
          <a:p>
            <a:endParaRPr lang="fr-FR" dirty="0"/>
          </a:p>
          <a:p>
            <a:r>
              <a:rPr lang="fr-FR" dirty="0"/>
              <a:t>Chez tous les organismes vivants</a:t>
            </a:r>
          </a:p>
          <a:p>
            <a:endParaRPr lang="fr-FR" dirty="0"/>
          </a:p>
          <a:p>
            <a:r>
              <a:rPr lang="fr-FR" dirty="0"/>
              <a:t>De nombreux acteurs pour de nombreuses agressions potentielles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A3F3A0E-C0C4-4B30-B487-3586A00F20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1147" y="1533951"/>
            <a:ext cx="6732414" cy="37900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0" stA="10000" endPos="35000" dir="5400000" sy="-100000" algn="bl" rotWithShape="0"/>
          </a:effec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BB8016-C4A8-4959-95AE-85BD6A4A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96017-B045-48C5-9E6A-0D5286C4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93" y="877649"/>
            <a:ext cx="5092906" cy="1574808"/>
          </a:xfrm>
        </p:spPr>
        <p:txBody>
          <a:bodyPr/>
          <a:lstStyle/>
          <a:p>
            <a:r>
              <a:rPr lang="fr-FR" dirty="0"/>
              <a:t>L’infection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2BB0D0-19AD-4859-831F-34A87A12E0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48" r="848" b="6360"/>
          <a:stretch/>
        </p:blipFill>
        <p:spPr>
          <a:xfrm>
            <a:off x="5929215" y="654300"/>
            <a:ext cx="4307660" cy="5762464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DFA2D80-0205-4A3D-B450-8704C1DA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648" y="2601158"/>
            <a:ext cx="5084979" cy="3815606"/>
          </a:xfrm>
        </p:spPr>
        <p:txBody>
          <a:bodyPr>
            <a:normAutofit/>
          </a:bodyPr>
          <a:lstStyle/>
          <a:p>
            <a:r>
              <a:rPr lang="fr-FR" dirty="0"/>
              <a:t>Différents corps infectieux/pathogènes :</a:t>
            </a:r>
          </a:p>
          <a:p>
            <a:r>
              <a:rPr lang="fr-FR" dirty="0"/>
              <a:t>• Virus</a:t>
            </a:r>
          </a:p>
          <a:p>
            <a:r>
              <a:rPr lang="fr-FR" dirty="0"/>
              <a:t>• Bactérie</a:t>
            </a:r>
          </a:p>
          <a:p>
            <a:r>
              <a:rPr lang="fr-FR" dirty="0"/>
              <a:t>• Parasite</a:t>
            </a:r>
          </a:p>
          <a:p>
            <a:r>
              <a:rPr lang="fr-FR" dirty="0"/>
              <a:t>• (Poison)</a:t>
            </a:r>
          </a:p>
          <a:p>
            <a:r>
              <a:rPr lang="fr-FR" dirty="0"/>
              <a:t>Etc.</a:t>
            </a:r>
          </a:p>
          <a:p>
            <a:endParaRPr lang="fr-FR" dirty="0"/>
          </a:p>
          <a:p>
            <a:r>
              <a:rPr lang="fr-FR" dirty="0"/>
              <a:t>La plupart des corps infectieux se servent de l’organisme comme un foyer pour se reproduire.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1A51AC-C8D9-43C1-A147-A2151328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0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30903DE-2312-43C5-AAD1-940EF3B0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19" y="1091951"/>
            <a:ext cx="4396338" cy="1047565"/>
          </a:xfrm>
        </p:spPr>
        <p:txBody>
          <a:bodyPr/>
          <a:lstStyle/>
          <a:p>
            <a:r>
              <a:rPr lang="fr-FR" sz="3200" dirty="0"/>
              <a:t>Système immunitaire inné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8DB0FA-3705-4E2A-BBCF-11CE9A7F0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494" y="2437021"/>
            <a:ext cx="4396339" cy="3741738"/>
          </a:xfrm>
        </p:spPr>
        <p:txBody>
          <a:bodyPr>
            <a:normAutofit/>
          </a:bodyPr>
          <a:lstStyle/>
          <a:p>
            <a:r>
              <a:rPr lang="fr-FR" sz="2000" dirty="0"/>
              <a:t>Peau/Muqueuses</a:t>
            </a:r>
          </a:p>
          <a:p>
            <a:r>
              <a:rPr lang="fr-FR" sz="2000" dirty="0"/>
              <a:t>Macrophages</a:t>
            </a:r>
          </a:p>
          <a:p>
            <a:r>
              <a:rPr lang="fr-FR" sz="2000" dirty="0"/>
              <a:t>Neutrophiles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Réactions « non spécifiques »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26C4D5A-6A50-41B3-A6F4-F1D2DBE82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91952"/>
            <a:ext cx="4396339" cy="1047565"/>
          </a:xfrm>
        </p:spPr>
        <p:txBody>
          <a:bodyPr/>
          <a:lstStyle/>
          <a:p>
            <a:r>
              <a:rPr lang="fr-FR" sz="3200" dirty="0"/>
              <a:t>Système immunitaire acquis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6335D16-4DA5-4547-8990-A65A6E51D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809" y="2437021"/>
            <a:ext cx="4396339" cy="3741738"/>
          </a:xfrm>
        </p:spPr>
        <p:txBody>
          <a:bodyPr>
            <a:normAutofit/>
          </a:bodyPr>
          <a:lstStyle/>
          <a:p>
            <a:r>
              <a:rPr lang="fr-FR" sz="2000" dirty="0"/>
              <a:t>Lymphocytes B et T</a:t>
            </a:r>
          </a:p>
          <a:p>
            <a:r>
              <a:rPr lang="fr-FR" sz="2000" dirty="0"/>
              <a:t>Anticorps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Réactions « spécifiques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62B68D-D108-4DD3-8A96-87221829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F9004B8A-DEC5-4922-8799-F7C77122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17" y="1740762"/>
            <a:ext cx="4100628" cy="2458375"/>
          </a:xfrm>
        </p:spPr>
        <p:txBody>
          <a:bodyPr/>
          <a:lstStyle/>
          <a:p>
            <a:r>
              <a:rPr lang="fr-FR" sz="3600" dirty="0"/>
              <a:t>Reconnaissance de l’agent pathogène</a:t>
            </a:r>
          </a:p>
        </p:txBody>
      </p:sp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6579D4CF-63EC-4AF2-8A56-AF951AE0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96" y="1255347"/>
            <a:ext cx="4818802" cy="4903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13B72853-FDA5-40D5-8EE4-F1232E8F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528CB-43C6-4870-A32B-D0A6E897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61" y="909539"/>
            <a:ext cx="5092906" cy="1574808"/>
          </a:xfrm>
        </p:spPr>
        <p:txBody>
          <a:bodyPr/>
          <a:lstStyle/>
          <a:p>
            <a:r>
              <a:rPr lang="fr-FR" dirty="0"/>
              <a:t>Système immunitaire inné</a:t>
            </a:r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C8DAF416-A427-4E16-91C0-9D456D57773E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756167" y="1143000"/>
            <a:ext cx="5875529" cy="4983912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C28922-DC2B-4962-A4AE-27D22E55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74" y="2564803"/>
            <a:ext cx="4029606" cy="3649566"/>
          </a:xfrm>
        </p:spPr>
        <p:txBody>
          <a:bodyPr>
            <a:normAutofit/>
          </a:bodyPr>
          <a:lstStyle/>
          <a:p>
            <a:r>
              <a:rPr lang="fr-FR" dirty="0"/>
              <a:t>Protection du corps contre les agressions extérieures</a:t>
            </a:r>
          </a:p>
          <a:p>
            <a:endParaRPr lang="fr-FR" dirty="0"/>
          </a:p>
          <a:p>
            <a:r>
              <a:rPr lang="fr-FR" dirty="0"/>
              <a:t>Non-spécifique : même mécanisme quelle que soit l’agression</a:t>
            </a:r>
          </a:p>
          <a:p>
            <a:endParaRPr lang="fr-FR" dirty="0"/>
          </a:p>
          <a:p>
            <a:r>
              <a:rPr lang="fr-FR" dirty="0"/>
              <a:t>2 étapes : </a:t>
            </a:r>
          </a:p>
          <a:p>
            <a:pPr lvl="1"/>
            <a:r>
              <a:rPr lang="fr-FR" dirty="0"/>
              <a:t>Ligne de défense externe : peau/muqueuses</a:t>
            </a:r>
          </a:p>
          <a:p>
            <a:pPr lvl="1"/>
            <a:r>
              <a:rPr lang="fr-FR" dirty="0"/>
              <a:t>Ligne de défense interne : cellules myélocytaires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A41E36-8E6C-47B3-BA69-C0F43FA7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27826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3A7EE-CBFF-41C8-B7F5-492CF2C2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94" y="1258887"/>
            <a:ext cx="5092906" cy="984444"/>
          </a:xfrm>
        </p:spPr>
        <p:txBody>
          <a:bodyPr>
            <a:normAutofit fontScale="90000"/>
          </a:bodyPr>
          <a:lstStyle/>
          <a:p>
            <a:r>
              <a:rPr lang="fr-FR" dirty="0"/>
              <a:t>Système immunitaire adaptatif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9DC4A485-4E26-4740-BDE2-5F4EF237EE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5" b="1265"/>
          <a:stretch>
            <a:fillRect/>
          </a:stretch>
        </p:blipFill>
        <p:spPr>
          <a:xfrm>
            <a:off x="410600" y="1258887"/>
            <a:ext cx="6205538" cy="4340225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352C1-D26B-4A7A-9AC8-169426EB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9094" y="2429730"/>
            <a:ext cx="4227661" cy="3266982"/>
          </a:xfrm>
        </p:spPr>
        <p:txBody>
          <a:bodyPr>
            <a:normAutofit/>
          </a:bodyPr>
          <a:lstStyle/>
          <a:p>
            <a:r>
              <a:rPr lang="fr-FR" dirty="0"/>
              <a:t>Protection du corps une fois que l’agent infectieux a passé les premières défenses</a:t>
            </a:r>
          </a:p>
          <a:p>
            <a:endParaRPr lang="fr-FR" dirty="0"/>
          </a:p>
          <a:p>
            <a:r>
              <a:rPr lang="fr-FR" dirty="0"/>
              <a:t>Réaction spécifique : dépend de l’agent infectieux, reconnu ou non par le corps</a:t>
            </a:r>
          </a:p>
          <a:p>
            <a:endParaRPr lang="fr-FR" dirty="0"/>
          </a:p>
          <a:p>
            <a:r>
              <a:rPr lang="fr-FR" dirty="0"/>
              <a:t>Fonctionne mieux après une première rencontre avec l’agent infectieux (« adaptation »)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95A43A-558E-4DCF-85F2-4CE7FE6D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5235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68FEC-6555-43D6-BA65-4326B267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442" y="1205606"/>
            <a:ext cx="5092906" cy="740152"/>
          </a:xfrm>
        </p:spPr>
        <p:txBody>
          <a:bodyPr/>
          <a:lstStyle/>
          <a:p>
            <a:r>
              <a:rPr lang="fr-FR" dirty="0"/>
              <a:t>Système lymphatique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7BCB5162-0107-478E-BEE5-8808CFEDB6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85" r="3585"/>
          <a:stretch>
            <a:fillRect/>
          </a:stretch>
        </p:blipFill>
        <p:spPr>
          <a:xfrm>
            <a:off x="1031063" y="909083"/>
            <a:ext cx="4986338" cy="5237163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693D80-D53F-4CFB-99F6-952572DBD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9369" y="2275367"/>
            <a:ext cx="5084979" cy="3530010"/>
          </a:xfrm>
        </p:spPr>
        <p:txBody>
          <a:bodyPr/>
          <a:lstStyle/>
          <a:p>
            <a:r>
              <a:rPr lang="fr-FR" dirty="0"/>
              <a:t>Transporte les déchets, les germes et les cellules endommagées loin des tissus du corps</a:t>
            </a:r>
          </a:p>
          <a:p>
            <a:endParaRPr lang="fr-FR" dirty="0"/>
          </a:p>
          <a:p>
            <a:r>
              <a:rPr lang="fr-FR" dirty="0"/>
              <a:t>Lymphocyte T : Thymus</a:t>
            </a:r>
          </a:p>
          <a:p>
            <a:endParaRPr lang="fr-FR" dirty="0"/>
          </a:p>
          <a:p>
            <a:r>
              <a:rPr lang="fr-FR" dirty="0"/>
              <a:t>Lymphocyte B : Moelle osseuse</a:t>
            </a:r>
          </a:p>
          <a:p>
            <a:endParaRPr lang="fr-FR" dirty="0"/>
          </a:p>
          <a:p>
            <a:r>
              <a:rPr lang="fr-FR" dirty="0"/>
              <a:t>Cellule NK : Moelle osseuse, rate, amygdales, ganglions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59D2B6-C118-4C3F-9AD2-2F0EFB0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90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CBCF6-0D16-47D8-B5E5-479524DF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1" y="233916"/>
            <a:ext cx="10558131" cy="850605"/>
          </a:xfrm>
        </p:spPr>
        <p:txBody>
          <a:bodyPr/>
          <a:lstStyle/>
          <a:p>
            <a:r>
              <a:rPr lang="fr-FR" dirty="0"/>
              <a:t>Activation du système immunitaire adaptatif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A9BD4D81-4CBF-4825-8D2C-4B377C6AE9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634740" y="1234440"/>
            <a:ext cx="5461287" cy="502587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637CEC-ABA3-4FF8-9457-27E9AD4A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71088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364</TotalTime>
  <Words>295</Words>
  <Application>Microsoft Office PowerPoint</Application>
  <PresentationFormat>Grand écran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Le système immunitaire</vt:lpstr>
      <vt:lpstr>A quoi sert-il ?</vt:lpstr>
      <vt:lpstr>L’infection</vt:lpstr>
      <vt:lpstr>Présentation PowerPoint</vt:lpstr>
      <vt:lpstr>Reconnaissance de l’agent pathogène</vt:lpstr>
      <vt:lpstr>Système immunitaire inné</vt:lpstr>
      <vt:lpstr>Système immunitaire adaptatif</vt:lpstr>
      <vt:lpstr>Système lymphatique</vt:lpstr>
      <vt:lpstr>Activation du système immunitaire adaptatif</vt:lpstr>
      <vt:lpstr>Vaccination</vt:lpstr>
      <vt:lpstr>Vaccins ARNm et à Adénovirus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immunitaire</dc:title>
  <dc:creator>Luc Girard</dc:creator>
  <cp:lastModifiedBy>Luc Girard</cp:lastModifiedBy>
  <cp:revision>7</cp:revision>
  <dcterms:created xsi:type="dcterms:W3CDTF">2022-01-20T11:55:42Z</dcterms:created>
  <dcterms:modified xsi:type="dcterms:W3CDTF">2022-01-24T14:00:08Z</dcterms:modified>
</cp:coreProperties>
</file>