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9" r:id="rId4"/>
    <p:sldId id="263" r:id="rId5"/>
    <p:sldId id="258" r:id="rId6"/>
    <p:sldId id="265" r:id="rId7"/>
    <p:sldId id="266" r:id="rId8"/>
    <p:sldId id="267" r:id="rId9"/>
    <p:sldId id="260" r:id="rId10"/>
    <p:sldId id="268" r:id="rId11"/>
    <p:sldId id="269" r:id="rId12"/>
    <p:sldId id="270"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snapToGrid="0">
      <p:cViewPr varScale="1">
        <p:scale>
          <a:sx n="68" d="100"/>
          <a:sy n="68" d="100"/>
        </p:scale>
        <p:origin x="7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CE329-A18B-451B-8DB2-DF839DE6BDAE}" type="datetimeFigureOut">
              <a:rPr lang="fr-FR" smtClean="0"/>
              <a:t>10/10/2021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61E9D-C394-438A-9545-8150D3361390}" type="slidenum">
              <a:rPr lang="fr-FR" smtClean="0"/>
              <a:t>‹N°›</a:t>
            </a:fld>
            <a:endParaRPr lang="fr-FR"/>
          </a:p>
        </p:txBody>
      </p:sp>
    </p:spTree>
    <p:extLst>
      <p:ext uri="{BB962C8B-B14F-4D97-AF65-F5344CB8AC3E}">
        <p14:creationId xmlns:p14="http://schemas.microsoft.com/office/powerpoint/2010/main" val="256941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Pression + précision : disque de Merkel + Meissner (seulement peau glabre)</a:t>
            </a:r>
          </a:p>
          <a:p>
            <a:r>
              <a:rPr lang="fr-FR" dirty="0"/>
              <a:t>Pression + étirement : Ruffini (+ chaud)</a:t>
            </a:r>
          </a:p>
          <a:p>
            <a:r>
              <a:rPr lang="fr-FR" dirty="0"/>
              <a:t>Vibrations : Pacini</a:t>
            </a:r>
          </a:p>
          <a:p>
            <a:r>
              <a:rPr lang="fr-FR" dirty="0"/>
              <a:t>Effleurement : Follicule pileux</a:t>
            </a:r>
          </a:p>
          <a:p>
            <a:r>
              <a:rPr lang="fr-FR" dirty="0"/>
              <a:t>Douleur : terminaisons libres</a:t>
            </a:r>
          </a:p>
        </p:txBody>
      </p:sp>
      <p:sp>
        <p:nvSpPr>
          <p:cNvPr id="4" name="Espace réservé du numéro de diapositive 3"/>
          <p:cNvSpPr>
            <a:spLocks noGrp="1"/>
          </p:cNvSpPr>
          <p:nvPr>
            <p:ph type="sldNum" sz="quarter" idx="5"/>
          </p:nvPr>
        </p:nvSpPr>
        <p:spPr/>
        <p:txBody>
          <a:bodyPr/>
          <a:lstStyle/>
          <a:p>
            <a:fld id="{11261E9D-C394-438A-9545-8150D3361390}" type="slidenum">
              <a:rPr lang="fr-FR" smtClean="0"/>
              <a:t>2</a:t>
            </a:fld>
            <a:endParaRPr lang="fr-FR"/>
          </a:p>
        </p:txBody>
      </p:sp>
    </p:spTree>
    <p:extLst>
      <p:ext uri="{BB962C8B-B14F-4D97-AF65-F5344CB8AC3E}">
        <p14:creationId xmlns:p14="http://schemas.microsoft.com/office/powerpoint/2010/main" val="3703218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826BD80-BD8A-4F14-9A27-D96EE3E9966F}" type="datetimeFigureOut">
              <a:rPr lang="fr-FR" smtClean="0"/>
              <a:t>10/10/2021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B91857-AB2C-4CEC-9B8F-32DC64484712}"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76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26BD80-BD8A-4F14-9A27-D96EE3E9966F}" type="datetimeFigureOut">
              <a:rPr lang="fr-FR" smtClean="0"/>
              <a:t>10/10/2021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B91857-AB2C-4CEC-9B8F-32DC64484712}" type="slidenum">
              <a:rPr lang="fr-FR" smtClean="0"/>
              <a:t>‹N°›</a:t>
            </a:fld>
            <a:endParaRPr lang="fr-FR"/>
          </a:p>
        </p:txBody>
      </p:sp>
    </p:spTree>
    <p:extLst>
      <p:ext uri="{BB962C8B-B14F-4D97-AF65-F5344CB8AC3E}">
        <p14:creationId xmlns:p14="http://schemas.microsoft.com/office/powerpoint/2010/main" val="72326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26BD80-BD8A-4F14-9A27-D96EE3E9966F}" type="datetimeFigureOut">
              <a:rPr lang="fr-FR" smtClean="0"/>
              <a:t>10/10/2021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B91857-AB2C-4CEC-9B8F-32DC64484712}" type="slidenum">
              <a:rPr lang="fr-FR" smtClean="0"/>
              <a:t>‹N°›</a:t>
            </a:fld>
            <a:endParaRPr lang="fr-FR"/>
          </a:p>
        </p:txBody>
      </p:sp>
    </p:spTree>
    <p:extLst>
      <p:ext uri="{BB962C8B-B14F-4D97-AF65-F5344CB8AC3E}">
        <p14:creationId xmlns:p14="http://schemas.microsoft.com/office/powerpoint/2010/main" val="57992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26BD80-BD8A-4F14-9A27-D96EE3E9966F}" type="datetimeFigureOut">
              <a:rPr lang="fr-FR" smtClean="0"/>
              <a:t>10/10/2021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B91857-AB2C-4CEC-9B8F-32DC64484712}" type="slidenum">
              <a:rPr lang="fr-FR" smtClean="0"/>
              <a:t>‹N°›</a:t>
            </a:fld>
            <a:endParaRPr lang="fr-FR"/>
          </a:p>
        </p:txBody>
      </p:sp>
    </p:spTree>
    <p:extLst>
      <p:ext uri="{BB962C8B-B14F-4D97-AF65-F5344CB8AC3E}">
        <p14:creationId xmlns:p14="http://schemas.microsoft.com/office/powerpoint/2010/main" val="64004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826BD80-BD8A-4F14-9A27-D96EE3E9966F}" type="datetimeFigureOut">
              <a:rPr lang="fr-FR" smtClean="0"/>
              <a:t>10/10/2021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B91857-AB2C-4CEC-9B8F-32DC64484712}"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27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826BD80-BD8A-4F14-9A27-D96EE3E9966F}" type="datetimeFigureOut">
              <a:rPr lang="fr-FR" smtClean="0"/>
              <a:t>10/10/2021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B91857-AB2C-4CEC-9B8F-32DC64484712}" type="slidenum">
              <a:rPr lang="fr-FR" smtClean="0"/>
              <a:t>‹N°›</a:t>
            </a:fld>
            <a:endParaRPr lang="fr-FR"/>
          </a:p>
        </p:txBody>
      </p:sp>
    </p:spTree>
    <p:extLst>
      <p:ext uri="{BB962C8B-B14F-4D97-AF65-F5344CB8AC3E}">
        <p14:creationId xmlns:p14="http://schemas.microsoft.com/office/powerpoint/2010/main" val="78056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826BD80-BD8A-4F14-9A27-D96EE3E9966F}" type="datetimeFigureOut">
              <a:rPr lang="fr-FR" smtClean="0"/>
              <a:t>10/10/2021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9B91857-AB2C-4CEC-9B8F-32DC64484712}" type="slidenum">
              <a:rPr lang="fr-FR" smtClean="0"/>
              <a:t>‹N°›</a:t>
            </a:fld>
            <a:endParaRPr lang="fr-FR"/>
          </a:p>
        </p:txBody>
      </p:sp>
    </p:spTree>
    <p:extLst>
      <p:ext uri="{BB962C8B-B14F-4D97-AF65-F5344CB8AC3E}">
        <p14:creationId xmlns:p14="http://schemas.microsoft.com/office/powerpoint/2010/main" val="129306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826BD80-BD8A-4F14-9A27-D96EE3E9966F}" type="datetimeFigureOut">
              <a:rPr lang="fr-FR" smtClean="0"/>
              <a:t>10/10/2021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9B91857-AB2C-4CEC-9B8F-32DC64484712}" type="slidenum">
              <a:rPr lang="fr-FR" smtClean="0"/>
              <a:t>‹N°›</a:t>
            </a:fld>
            <a:endParaRPr lang="fr-FR"/>
          </a:p>
        </p:txBody>
      </p:sp>
    </p:spTree>
    <p:extLst>
      <p:ext uri="{BB962C8B-B14F-4D97-AF65-F5344CB8AC3E}">
        <p14:creationId xmlns:p14="http://schemas.microsoft.com/office/powerpoint/2010/main" val="274543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826BD80-BD8A-4F14-9A27-D96EE3E9966F}" type="datetimeFigureOut">
              <a:rPr lang="fr-FR" smtClean="0"/>
              <a:t>10/10/2021</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59B91857-AB2C-4CEC-9B8F-32DC64484712}" type="slidenum">
              <a:rPr lang="fr-FR" smtClean="0"/>
              <a:t>‹N°›</a:t>
            </a:fld>
            <a:endParaRPr lang="fr-FR"/>
          </a:p>
        </p:txBody>
      </p:sp>
    </p:spTree>
    <p:extLst>
      <p:ext uri="{BB962C8B-B14F-4D97-AF65-F5344CB8AC3E}">
        <p14:creationId xmlns:p14="http://schemas.microsoft.com/office/powerpoint/2010/main" val="270928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826BD80-BD8A-4F14-9A27-D96EE3E9966F}" type="datetimeFigureOut">
              <a:rPr lang="fr-FR" smtClean="0"/>
              <a:t>10/10/2021</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B91857-AB2C-4CEC-9B8F-32DC64484712}" type="slidenum">
              <a:rPr lang="fr-FR" smtClean="0"/>
              <a:t>‹N°›</a:t>
            </a:fld>
            <a:endParaRPr lang="fr-FR"/>
          </a:p>
        </p:txBody>
      </p:sp>
    </p:spTree>
    <p:extLst>
      <p:ext uri="{BB962C8B-B14F-4D97-AF65-F5344CB8AC3E}">
        <p14:creationId xmlns:p14="http://schemas.microsoft.com/office/powerpoint/2010/main" val="3542132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826BD80-BD8A-4F14-9A27-D96EE3E9966F}" type="datetimeFigureOut">
              <a:rPr lang="fr-FR" smtClean="0"/>
              <a:t>10/10/2021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B91857-AB2C-4CEC-9B8F-32DC64484712}" type="slidenum">
              <a:rPr lang="fr-FR" smtClean="0"/>
              <a:t>‹N°›</a:t>
            </a:fld>
            <a:endParaRPr lang="fr-FR"/>
          </a:p>
        </p:txBody>
      </p:sp>
    </p:spTree>
    <p:extLst>
      <p:ext uri="{BB962C8B-B14F-4D97-AF65-F5344CB8AC3E}">
        <p14:creationId xmlns:p14="http://schemas.microsoft.com/office/powerpoint/2010/main" val="631066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826BD80-BD8A-4F14-9A27-D96EE3E9966F}" type="datetimeFigureOut">
              <a:rPr lang="fr-FR" smtClean="0"/>
              <a:t>10/10/2021</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9B91857-AB2C-4CEC-9B8F-32DC64484712}"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98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cbi.nlm.nih.gov/books/NBK1089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lewebpedagogique.com/lavision/ii-le-toucher/" TargetMode="External"/><Relationship Id="rId3" Type="http://schemas.openxmlformats.org/officeDocument/2006/relationships/hyperlink" Target="https://hal.archives-ouvertes.fr/hal-01912490/document" TargetMode="External"/><Relationship Id="rId7" Type="http://schemas.openxmlformats.org/officeDocument/2006/relationships/hyperlink" Target="https://www.larousse.fr/encyclopedie/animations/R%C3%A9cepteurs_tactiles/1100416" TargetMode="External"/><Relationship Id="rId2" Type="http://schemas.openxmlformats.org/officeDocument/2006/relationships/hyperlink" Target="https://www.cairn.info/revue-jusqu-a-la-mort-accompagner-la-vie-2015-4-page-47.htm" TargetMode="External"/><Relationship Id="rId1" Type="http://schemas.openxmlformats.org/officeDocument/2006/relationships/slideLayout" Target="../slideLayouts/slideLayout2.xml"/><Relationship Id="rId6" Type="http://schemas.openxmlformats.org/officeDocument/2006/relationships/hyperlink" Target="https://www.passeportsante.net/fr/Maux/Symptomes/Fiche.aspx?doc=hypoesthesie" TargetMode="External"/><Relationship Id="rId5" Type="http://schemas.openxmlformats.org/officeDocument/2006/relationships/hyperlink" Target="https://www.futura-sciences.com/sante/actualites/prix-nobel-medecine-prix-nobel-medecine-2021-decerne-david-julius-ardem-patapoutian-93931/" TargetMode="External"/><Relationship Id="rId10" Type="http://schemas.openxmlformats.org/officeDocument/2006/relationships/hyperlink" Target="https://www.lesechos.fr/partenaires/stressless/les-super-pouvoirs-du-toucher-1279822" TargetMode="External"/><Relationship Id="rId4" Type="http://schemas.openxmlformats.org/officeDocument/2006/relationships/hyperlink" Target="https://tel.archives-ouvertes.fr/tel-03231624/document" TargetMode="External"/><Relationship Id="rId9" Type="http://schemas.openxmlformats.org/officeDocument/2006/relationships/hyperlink" Target="https://fr.linkfang.org/wiki/M%C3%A9canor%C3%A9cepteu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DF604C-1116-41D5-90DD-4B8C3649C72F}"/>
              </a:ext>
            </a:extLst>
          </p:cNvPr>
          <p:cNvSpPr>
            <a:spLocks noGrp="1"/>
          </p:cNvSpPr>
          <p:nvPr>
            <p:ph type="ctrTitle"/>
          </p:nvPr>
        </p:nvSpPr>
        <p:spPr/>
        <p:txBody>
          <a:bodyPr/>
          <a:lstStyle/>
          <a:p>
            <a:r>
              <a:rPr lang="fr-FR" dirty="0"/>
              <a:t>Le toucher</a:t>
            </a:r>
          </a:p>
        </p:txBody>
      </p:sp>
      <p:sp>
        <p:nvSpPr>
          <p:cNvPr id="3" name="Sous-titre 2">
            <a:extLst>
              <a:ext uri="{FF2B5EF4-FFF2-40B4-BE49-F238E27FC236}">
                <a16:creationId xmlns:a16="http://schemas.microsoft.com/office/drawing/2014/main" id="{49119CAC-F0A9-48CF-B4CD-2F3DF6A45056}"/>
              </a:ext>
            </a:extLst>
          </p:cNvPr>
          <p:cNvSpPr>
            <a:spLocks noGrp="1"/>
          </p:cNvSpPr>
          <p:nvPr>
            <p:ph type="subTitle" idx="1"/>
          </p:nvPr>
        </p:nvSpPr>
        <p:spPr/>
        <p:txBody>
          <a:bodyPr/>
          <a:lstStyle/>
          <a:p>
            <a:r>
              <a:rPr lang="fr-FR"/>
              <a:t>Kathleen François-Rose</a:t>
            </a:r>
          </a:p>
          <a:p>
            <a:r>
              <a:rPr lang="fr-FR"/>
              <a:t>Myriam Dounar</a:t>
            </a:r>
            <a:endParaRPr lang="fr-FR" dirty="0"/>
          </a:p>
        </p:txBody>
      </p:sp>
    </p:spTree>
    <p:extLst>
      <p:ext uri="{BB962C8B-B14F-4D97-AF65-F5344CB8AC3E}">
        <p14:creationId xmlns:p14="http://schemas.microsoft.com/office/powerpoint/2010/main" val="265614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17725C-1BC4-41C0-B574-DFF175F66E6A}"/>
              </a:ext>
            </a:extLst>
          </p:cNvPr>
          <p:cNvSpPr>
            <a:spLocks noGrp="1"/>
          </p:cNvSpPr>
          <p:nvPr>
            <p:ph type="title"/>
          </p:nvPr>
        </p:nvSpPr>
        <p:spPr/>
        <p:txBody>
          <a:bodyPr/>
          <a:lstStyle/>
          <a:p>
            <a:r>
              <a:rPr lang="fr-FR" dirty="0"/>
              <a:t>Glossaire</a:t>
            </a:r>
          </a:p>
        </p:txBody>
      </p:sp>
      <p:graphicFrame>
        <p:nvGraphicFramePr>
          <p:cNvPr id="4" name="Espace réservé du contenu 3">
            <a:extLst>
              <a:ext uri="{FF2B5EF4-FFF2-40B4-BE49-F238E27FC236}">
                <a16:creationId xmlns:a16="http://schemas.microsoft.com/office/drawing/2014/main" id="{EF496F19-5424-424D-9B74-0C756B090061}"/>
              </a:ext>
            </a:extLst>
          </p:cNvPr>
          <p:cNvGraphicFramePr>
            <a:graphicFrameLocks noGrp="1"/>
          </p:cNvGraphicFramePr>
          <p:nvPr>
            <p:ph idx="1"/>
          </p:nvPr>
        </p:nvGraphicFramePr>
        <p:xfrm>
          <a:off x="1468634" y="1819205"/>
          <a:ext cx="9315058" cy="4076842"/>
        </p:xfrm>
        <a:graphic>
          <a:graphicData uri="http://schemas.openxmlformats.org/drawingml/2006/table">
            <a:tbl>
              <a:tblPr/>
              <a:tblGrid>
                <a:gridCol w="4657529">
                  <a:extLst>
                    <a:ext uri="{9D8B030D-6E8A-4147-A177-3AD203B41FA5}">
                      <a16:colId xmlns:a16="http://schemas.microsoft.com/office/drawing/2014/main" val="1500881719"/>
                    </a:ext>
                  </a:extLst>
                </a:gridCol>
                <a:gridCol w="4657529">
                  <a:extLst>
                    <a:ext uri="{9D8B030D-6E8A-4147-A177-3AD203B41FA5}">
                      <a16:colId xmlns:a16="http://schemas.microsoft.com/office/drawing/2014/main" val="652470491"/>
                    </a:ext>
                  </a:extLst>
                </a:gridCol>
              </a:tblGrid>
              <a:tr h="365702">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FR</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EN</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409387639"/>
                  </a:ext>
                </a:extLst>
              </a:tr>
              <a:tr h="365702">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Mécanorécepteur</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Mechanoreceptor</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879232097"/>
                  </a:ext>
                </a:extLst>
              </a:tr>
              <a:tr h="365702">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Disque de Merkel</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Merkel’s disc</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821971708"/>
                  </a:ext>
                </a:extLst>
              </a:tr>
              <a:tr h="365702">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Corpuscule de Meissner</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Meissner’s corpuscule</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930670036"/>
                  </a:ext>
                </a:extLst>
              </a:tr>
              <a:tr h="365702">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Corpuscule de Pacini</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Pacinian corpuscule</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777616229"/>
                  </a:ext>
                </a:extLst>
              </a:tr>
              <a:tr h="365702">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Corpuscule de Ruffini</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Ruffini’s corpuscule</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255476219"/>
                  </a:ext>
                </a:extLst>
              </a:tr>
              <a:tr h="365702">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Terminaison nerveuse libre</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Free nerve ending</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450667393"/>
                  </a:ext>
                </a:extLst>
              </a:tr>
              <a:tr h="365702">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Système nerveux central</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Central nervous system</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53739720"/>
                  </a:ext>
                </a:extLst>
              </a:tr>
              <a:tr h="365702">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Peau glabre</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Glabrous skin</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831966049"/>
                  </a:ext>
                </a:extLst>
              </a:tr>
              <a:tr h="365702">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Peau velue</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Hairy skin</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548557847"/>
                  </a:ext>
                </a:extLst>
              </a:tr>
              <a:tr h="365702">
                <a:tc>
                  <a:txBody>
                    <a:bodyPr/>
                    <a:lstStyle/>
                    <a:p>
                      <a:pPr rtl="0" fontAlgn="t">
                        <a:spcBef>
                          <a:spcPts val="0"/>
                        </a:spcBef>
                        <a:spcAft>
                          <a:spcPts val="0"/>
                        </a:spcAft>
                      </a:pPr>
                      <a:r>
                        <a:rPr lang="fr-FR" sz="1300" b="0" i="0" u="none" strike="noStrike">
                          <a:solidFill>
                            <a:srgbClr val="000000"/>
                          </a:solidFill>
                          <a:effectLst/>
                          <a:latin typeface="Arial" panose="020B0604020202020204" pitchFamily="34" charset="0"/>
                        </a:rPr>
                        <a:t>Follicule pileux</a:t>
                      </a:r>
                      <a:endParaRPr lang="fr-FR" sz="160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fr-FR" sz="1300" b="0" i="0" u="none" strike="noStrike" dirty="0" err="1">
                          <a:solidFill>
                            <a:srgbClr val="000000"/>
                          </a:solidFill>
                          <a:effectLst/>
                          <a:latin typeface="Arial" panose="020B0604020202020204" pitchFamily="34" charset="0"/>
                        </a:rPr>
                        <a:t>Hair</a:t>
                      </a:r>
                      <a:r>
                        <a:rPr lang="fr-FR" sz="1300" b="0" i="0" u="none" strike="noStrike" dirty="0">
                          <a:solidFill>
                            <a:srgbClr val="000000"/>
                          </a:solidFill>
                          <a:effectLst/>
                          <a:latin typeface="Arial" panose="020B0604020202020204" pitchFamily="34" charset="0"/>
                        </a:rPr>
                        <a:t> </a:t>
                      </a:r>
                      <a:r>
                        <a:rPr lang="fr-FR" sz="1300" b="0" i="0" u="none" strike="noStrike" dirty="0" err="1">
                          <a:solidFill>
                            <a:srgbClr val="000000"/>
                          </a:solidFill>
                          <a:effectLst/>
                          <a:latin typeface="Arial" panose="020B0604020202020204" pitchFamily="34" charset="0"/>
                        </a:rPr>
                        <a:t>follicle</a:t>
                      </a:r>
                      <a:endParaRPr lang="fr-FR" sz="1600" dirty="0">
                        <a:effectLst/>
                      </a:endParaRPr>
                    </a:p>
                  </a:txBody>
                  <a:tcPr marL="86251" marR="86251" marT="86251" marB="86251">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087053201"/>
                  </a:ext>
                </a:extLst>
              </a:tr>
            </a:tbl>
          </a:graphicData>
        </a:graphic>
      </p:graphicFrame>
      <p:sp>
        <p:nvSpPr>
          <p:cNvPr id="5" name="Rectangle 1">
            <a:extLst>
              <a:ext uri="{FF2B5EF4-FFF2-40B4-BE49-F238E27FC236}">
                <a16:creationId xmlns:a16="http://schemas.microsoft.com/office/drawing/2014/main" id="{4D02E8D5-FFE4-483C-B604-118F51B215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45655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2B369-5FDA-4E27-8B62-513B11F238C6}"/>
              </a:ext>
            </a:extLst>
          </p:cNvPr>
          <p:cNvSpPr>
            <a:spLocks noGrp="1"/>
          </p:cNvSpPr>
          <p:nvPr>
            <p:ph type="title"/>
          </p:nvPr>
        </p:nvSpPr>
        <p:spPr/>
        <p:txBody>
          <a:bodyPr/>
          <a:lstStyle/>
          <a:p>
            <a:r>
              <a:rPr lang="en-US" dirty="0"/>
              <a:t>Mechanoreceptors Specialized to Receive Tactile Information</a:t>
            </a:r>
            <a:endParaRPr lang="fr-FR" dirty="0"/>
          </a:p>
        </p:txBody>
      </p:sp>
      <p:sp>
        <p:nvSpPr>
          <p:cNvPr id="5" name="Espace réservé du contenu 4">
            <a:extLst>
              <a:ext uri="{FF2B5EF4-FFF2-40B4-BE49-F238E27FC236}">
                <a16:creationId xmlns:a16="http://schemas.microsoft.com/office/drawing/2014/main" id="{FE4E4BB9-1479-4658-994C-19DFE7770F9F}"/>
              </a:ext>
            </a:extLst>
          </p:cNvPr>
          <p:cNvSpPr>
            <a:spLocks noGrp="1"/>
          </p:cNvSpPr>
          <p:nvPr>
            <p:ph idx="1"/>
          </p:nvPr>
        </p:nvSpPr>
        <p:spPr>
          <a:xfrm>
            <a:off x="1587304" y="1878037"/>
            <a:ext cx="9017391" cy="4498796"/>
          </a:xfrm>
        </p:spPr>
        <p:txBody>
          <a:bodyPr>
            <a:normAutofit fontScale="85000" lnSpcReduction="20000"/>
          </a:bodyPr>
          <a:lstStyle/>
          <a:p>
            <a:pPr algn="just" rtl="0">
              <a:spcBef>
                <a:spcPts val="800"/>
              </a:spcBef>
              <a:spcAft>
                <a:spcPts val="800"/>
              </a:spcAft>
            </a:pPr>
            <a:r>
              <a:rPr lang="en-US" sz="1800" b="0" i="0" u="none" strike="noStrike" dirty="0">
                <a:solidFill>
                  <a:srgbClr val="000000"/>
                </a:solidFill>
                <a:effectLst/>
                <a:latin typeface="Times New Roman" panose="02020603050405020304" pitchFamily="18" charset="0"/>
              </a:rPr>
              <a:t>Four major types of encapsulated mechanoreceptors are specialized to provide information to the central nervous system about touch, pressure, vibration, and cutaneous tension: Meissner's corpuscles, Pacinian corpuscles, Merkel's disks, and Ruffini's corpuscles. These receptors are referred to collectively as low</a:t>
            </a:r>
            <a:r>
              <a:rPr lang="en-US" sz="1800" b="1" i="0" u="none" strike="noStrike" dirty="0">
                <a:solidFill>
                  <a:srgbClr val="000000"/>
                </a:solidFill>
                <a:effectLst/>
                <a:latin typeface="Times New Roman" panose="02020603050405020304" pitchFamily="18" charset="0"/>
              </a:rPr>
              <a:t>-</a:t>
            </a:r>
            <a:r>
              <a:rPr lang="en-US" sz="1800" b="0" i="0" u="none" strike="noStrike" dirty="0">
                <a:solidFill>
                  <a:srgbClr val="000000"/>
                </a:solidFill>
                <a:effectLst/>
                <a:latin typeface="Times New Roman" panose="02020603050405020304" pitchFamily="18" charset="0"/>
              </a:rPr>
              <a:t>threshold (or high-sensitivity) mechanoreceptors because even weak mechanical stimulation of the skin induces them to produce action potentials. The skin harbors a variety of morphologically distinct mechanoreceptors.								</a:t>
            </a:r>
            <a:endParaRPr lang="en-US" sz="1800" dirty="0">
              <a:solidFill>
                <a:srgbClr val="000000"/>
              </a:solidFill>
              <a:latin typeface="Times New Roman" panose="02020603050405020304" pitchFamily="18" charset="0"/>
            </a:endParaRPr>
          </a:p>
          <a:p>
            <a:pPr algn="just" rtl="0">
              <a:spcBef>
                <a:spcPts val="800"/>
              </a:spcBef>
              <a:spcAft>
                <a:spcPts val="800"/>
              </a:spcAft>
            </a:pPr>
            <a:r>
              <a:rPr lang="en-US" sz="1800" b="0" i="0" u="none" strike="noStrike" dirty="0">
                <a:solidFill>
                  <a:srgbClr val="000000"/>
                </a:solidFill>
                <a:effectLst/>
                <a:latin typeface="Times New Roman" panose="02020603050405020304" pitchFamily="18" charset="0"/>
              </a:rPr>
              <a:t>Meissner's corpuscles, which lie between the dermal papillae just beneath the epidermis of the fingers, palms, and soles, are elongated receptors formed by a connective tissue capsule that comprises several lamellae of Schwann cells. The center of the capsule contains one or more afferent nerve fibers that generate rapidly adapting action potentials following minimal skin depression. Meissner's corpuscles are the most common mechanoreceptors of “glabrous” (smooth, hairless) skin (the fingertips, for instance), and their afferent fibers account for about 40% of the sensory innervation of the human hand.</a:t>
            </a:r>
          </a:p>
          <a:p>
            <a:pPr algn="just" rtl="0">
              <a:spcBef>
                <a:spcPts val="800"/>
              </a:spcBef>
              <a:spcAft>
                <a:spcPts val="800"/>
              </a:spcAft>
            </a:pPr>
            <a:r>
              <a:rPr lang="en-US" sz="1800" b="0" i="0" u="none" strike="noStrike" dirty="0">
                <a:solidFill>
                  <a:srgbClr val="000000"/>
                </a:solidFill>
                <a:effectLst/>
                <a:latin typeface="Times New Roman" panose="02020603050405020304" pitchFamily="18" charset="0"/>
              </a:rPr>
              <a:t>Pacinian corpuscles are large encapsulated endings located in the subcutaneous tissue (and more deeply in interosseous membranes and mesenteries of the gut). These receptors differ from Meissner's corpuscles in their morphology, distribution, and response threshold. The Pacinian corpuscle has an </a:t>
            </a:r>
            <a:r>
              <a:rPr lang="en-US" sz="1800" b="0" i="0" u="none" strike="noStrike" dirty="0" err="1">
                <a:solidFill>
                  <a:srgbClr val="000000"/>
                </a:solidFill>
                <a:effectLst/>
                <a:latin typeface="Times New Roman" panose="02020603050405020304" pitchFamily="18" charset="0"/>
              </a:rPr>
              <a:t>onionlike</a:t>
            </a:r>
            <a:r>
              <a:rPr lang="en-US" sz="1800" b="0" i="0" u="none" strike="noStrike" dirty="0">
                <a:solidFill>
                  <a:srgbClr val="000000"/>
                </a:solidFill>
                <a:effectLst/>
                <a:latin typeface="Times New Roman" panose="02020603050405020304" pitchFamily="18" charset="0"/>
              </a:rPr>
              <a:t> capsule in which the inner core of membrane lamellae is separated from an outer lamella by a fluid-filled space.</a:t>
            </a:r>
            <a:endParaRPr lang="en-US" sz="1400" b="0" dirty="0">
              <a:effectLst/>
            </a:endParaRPr>
          </a:p>
          <a:p>
            <a:pPr algn="just" rtl="0">
              <a:spcBef>
                <a:spcPts val="800"/>
              </a:spcBef>
              <a:spcAft>
                <a:spcPts val="800"/>
              </a:spcAft>
            </a:pPr>
            <a:r>
              <a:rPr lang="en-US" sz="1800" b="0" i="0" u="none" strike="noStrike" dirty="0">
                <a:solidFill>
                  <a:srgbClr val="000000"/>
                </a:solidFill>
                <a:effectLst/>
                <a:latin typeface="Times New Roman" panose="02020603050405020304" pitchFamily="18" charset="0"/>
              </a:rPr>
              <a:t>Ruffini's corpuscles, although structurally similar to other tactile receptors, are not well understood. These elongated, spindle-shaped capsular specializations are located deep in the skin, as well as in ligaments and tendons. The long axis of the corpuscle is usually oriented parallel to the stretch lines in skin; thus, Ruffini's corpuscles are particularly sensitive to the cutaneous stretching produced by digit or limb movements. They account for about 20% of the receptors in the human hand and do not elicit any particular tactile sensation when stimulated electrically.</a:t>
            </a:r>
            <a:br>
              <a:rPr lang="en-US" sz="1600" dirty="0"/>
            </a:br>
            <a:endParaRPr lang="en-US" sz="1800" b="0" i="0" u="none" strike="noStrike" dirty="0">
              <a:solidFill>
                <a:srgbClr val="000000"/>
              </a:solidFill>
              <a:effectLst/>
              <a:latin typeface="Times New Roman" panose="02020603050405020304" pitchFamily="18" charset="0"/>
            </a:endParaRPr>
          </a:p>
          <a:p>
            <a:pPr algn="just" rtl="0">
              <a:spcBef>
                <a:spcPts val="2300"/>
              </a:spcBef>
              <a:spcAft>
                <a:spcPts val="2300"/>
              </a:spcAft>
            </a:pPr>
            <a:endParaRPr lang="fr-FR" dirty="0"/>
          </a:p>
        </p:txBody>
      </p:sp>
      <p:sp>
        <p:nvSpPr>
          <p:cNvPr id="7" name="ZoneTexte 6">
            <a:extLst>
              <a:ext uri="{FF2B5EF4-FFF2-40B4-BE49-F238E27FC236}">
                <a16:creationId xmlns:a16="http://schemas.microsoft.com/office/drawing/2014/main" id="{CD87CF54-B9FC-4588-9353-9E4101B1E3D7}"/>
              </a:ext>
            </a:extLst>
          </p:cNvPr>
          <p:cNvSpPr txBox="1"/>
          <p:nvPr/>
        </p:nvSpPr>
        <p:spPr>
          <a:xfrm>
            <a:off x="3046827" y="6025455"/>
            <a:ext cx="6098344" cy="702756"/>
          </a:xfrm>
          <a:prstGeom prst="rect">
            <a:avLst/>
          </a:prstGeom>
          <a:noFill/>
        </p:spPr>
        <p:txBody>
          <a:bodyPr wrap="square">
            <a:spAutoFit/>
          </a:bodyPr>
          <a:lstStyle/>
          <a:p>
            <a:pPr rtl="0">
              <a:spcBef>
                <a:spcPts val="0"/>
              </a:spcBef>
              <a:spcAft>
                <a:spcPts val="800"/>
              </a:spcAft>
            </a:pPr>
            <a:r>
              <a:rPr lang="en-US" sz="1100" b="0" i="0" u="sng" strike="noStrike" dirty="0">
                <a:solidFill>
                  <a:srgbClr val="1155CC"/>
                </a:solidFill>
                <a:effectLst/>
                <a:latin typeface="Calibri" panose="020F0502020204030204" pitchFamily="34" charset="0"/>
                <a:hlinkClick r:id="rId2"/>
              </a:rPr>
              <a:t>Mechanoreceptors Specialized to Receive Tactile Information - Neuroscience - NCBI Bookshelf (nih.gov)</a:t>
            </a:r>
            <a:endParaRPr lang="en-US" sz="1100" b="0" dirty="0">
              <a:effectLst/>
            </a:endParaRPr>
          </a:p>
          <a:p>
            <a:br>
              <a:rPr lang="en-US" sz="1100" b="0" dirty="0">
                <a:effectLst/>
              </a:rPr>
            </a:br>
            <a:endParaRPr lang="fr-FR" sz="1100" dirty="0"/>
          </a:p>
        </p:txBody>
      </p:sp>
    </p:spTree>
    <p:extLst>
      <p:ext uri="{BB962C8B-B14F-4D97-AF65-F5344CB8AC3E}">
        <p14:creationId xmlns:p14="http://schemas.microsoft.com/office/powerpoint/2010/main" val="3287974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B489EC-0784-4D4A-95F1-83BC5EC618E7}"/>
              </a:ext>
            </a:extLst>
          </p:cNvPr>
          <p:cNvSpPr>
            <a:spLocks noGrp="1"/>
          </p:cNvSpPr>
          <p:nvPr>
            <p:ph type="title"/>
          </p:nvPr>
        </p:nvSpPr>
        <p:spPr/>
        <p:txBody>
          <a:bodyPr/>
          <a:lstStyle/>
          <a:p>
            <a:r>
              <a:rPr lang="fr-FR" dirty="0"/>
              <a:t>Bibliographie</a:t>
            </a:r>
          </a:p>
        </p:txBody>
      </p:sp>
      <p:sp>
        <p:nvSpPr>
          <p:cNvPr id="3" name="Espace réservé du contenu 2">
            <a:extLst>
              <a:ext uri="{FF2B5EF4-FFF2-40B4-BE49-F238E27FC236}">
                <a16:creationId xmlns:a16="http://schemas.microsoft.com/office/drawing/2014/main" id="{87908E39-43E5-4063-BDE6-B499A2343F27}"/>
              </a:ext>
            </a:extLst>
          </p:cNvPr>
          <p:cNvSpPr>
            <a:spLocks noGrp="1"/>
          </p:cNvSpPr>
          <p:nvPr>
            <p:ph idx="1"/>
          </p:nvPr>
        </p:nvSpPr>
        <p:spPr/>
        <p:txBody>
          <a:bodyPr>
            <a:normAutofit lnSpcReduction="10000"/>
          </a:bodyPr>
          <a:lstStyle/>
          <a:p>
            <a:pPr algn="just" fontAlgn="base">
              <a:spcBef>
                <a:spcPts val="0"/>
              </a:spcBef>
              <a:spcAft>
                <a:spcPts val="0"/>
              </a:spcAft>
              <a:buFont typeface="Wingdings" panose="05000000000000000000" pitchFamily="2" charset="2"/>
              <a:buChar char="v"/>
            </a:pPr>
            <a:r>
              <a:rPr lang="fr-FR" b="0" i="0" u="sng" strike="noStrike" dirty="0">
                <a:solidFill>
                  <a:srgbClr val="1155CC"/>
                </a:solidFill>
                <a:effectLst/>
                <a:latin typeface="Calibri" panose="020F0502020204030204" pitchFamily="34" charset="0"/>
                <a:hlinkClick r:id="rId2"/>
              </a:rPr>
              <a:t>Soignant-soigné, trouver l’accordage pour entrer en résonance | Cairn.info</a:t>
            </a:r>
            <a:endParaRPr lang="fr-FR" b="0" i="0" u="none" strike="noStrike" dirty="0">
              <a:solidFill>
                <a:srgbClr val="E48312"/>
              </a:solidFill>
              <a:effectLst/>
              <a:latin typeface="Calibri" panose="020F0502020204030204" pitchFamily="34" charset="0"/>
            </a:endParaRPr>
          </a:p>
          <a:p>
            <a:pPr algn="just" fontAlgn="base">
              <a:spcBef>
                <a:spcPts val="0"/>
              </a:spcBef>
              <a:spcAft>
                <a:spcPts val="0"/>
              </a:spcAft>
              <a:buFont typeface="Wingdings" panose="05000000000000000000" pitchFamily="2" charset="2"/>
              <a:buChar char="v"/>
            </a:pPr>
            <a:r>
              <a:rPr lang="fr-FR" sz="1800" b="0" i="0" u="sng" strike="noStrike" dirty="0">
                <a:solidFill>
                  <a:srgbClr val="1155CC"/>
                </a:solidFill>
                <a:effectLst/>
                <a:latin typeface="Calibri" panose="020F0502020204030204" pitchFamily="34" charset="0"/>
                <a:hlinkClick r:id="rId3"/>
              </a:rPr>
              <a:t>Le toucher social dans les interactions médiatisées: une approche interactionniste (archives-ouvertes.fr)</a:t>
            </a:r>
            <a:endParaRPr lang="fr-FR" sz="1800" b="0" i="0" u="none" strike="noStrike" dirty="0">
              <a:solidFill>
                <a:srgbClr val="E48312"/>
              </a:solidFill>
              <a:effectLst/>
              <a:latin typeface="Calibri" panose="020F0502020204030204" pitchFamily="34" charset="0"/>
            </a:endParaRPr>
          </a:p>
          <a:p>
            <a:pPr fontAlgn="base">
              <a:spcAft>
                <a:spcPts val="1200"/>
              </a:spcAft>
              <a:buFont typeface="Wingdings" panose="05000000000000000000" pitchFamily="2" charset="2"/>
              <a:buChar char="v"/>
            </a:pPr>
            <a:r>
              <a:rPr lang="fr-FR" sz="1800" b="0" i="0" u="sng" strike="noStrike" dirty="0">
                <a:solidFill>
                  <a:srgbClr val="1155CC"/>
                </a:solidFill>
                <a:effectLst/>
                <a:latin typeface="Calibri" panose="020F0502020204030204" pitchFamily="34" charset="0"/>
                <a:hlinkClick r:id="rId4"/>
              </a:rPr>
              <a:t>https://tel.archives-ouvertes.fr/tel-03231624/document</a:t>
            </a:r>
            <a:endParaRPr lang="fr-FR" sz="1800" b="0" i="0" u="none" strike="noStrike" dirty="0">
              <a:solidFill>
                <a:srgbClr val="E48312"/>
              </a:solidFill>
              <a:effectLst/>
              <a:latin typeface="Calibri" panose="020F0502020204030204" pitchFamily="34" charset="0"/>
            </a:endParaRPr>
          </a:p>
          <a:p>
            <a:pPr fontAlgn="base">
              <a:spcBef>
                <a:spcPts val="0"/>
              </a:spcBef>
              <a:spcAft>
                <a:spcPts val="800"/>
              </a:spcAft>
              <a:buFont typeface="Wingdings" panose="05000000000000000000" pitchFamily="2" charset="2"/>
              <a:buChar char="v"/>
            </a:pPr>
            <a:r>
              <a:rPr lang="fr-FR" sz="1800" b="0" i="0" u="sng" strike="noStrike" dirty="0">
                <a:solidFill>
                  <a:srgbClr val="1155CC"/>
                </a:solidFill>
                <a:effectLst/>
                <a:latin typeface="Calibri" panose="020F0502020204030204" pitchFamily="34" charset="0"/>
                <a:hlinkClick r:id="rId5"/>
              </a:rPr>
              <a:t>https://www.futura-sciences.com/sante/actualites/prix-nobel-medecine-prix-nobel-medecine-2021-decerne-david-julius-ardem-patapoutian-93931/</a:t>
            </a:r>
            <a:endParaRPr lang="fr-FR" sz="1800" b="0" i="0" u="none" strike="noStrike" dirty="0">
              <a:solidFill>
                <a:srgbClr val="E48312"/>
              </a:solidFill>
              <a:effectLst/>
              <a:latin typeface="Calibri" panose="020F0502020204030204" pitchFamily="34" charset="0"/>
            </a:endParaRPr>
          </a:p>
          <a:p>
            <a:pPr fontAlgn="base">
              <a:spcBef>
                <a:spcPts val="0"/>
              </a:spcBef>
              <a:spcAft>
                <a:spcPts val="800"/>
              </a:spcAft>
              <a:buFont typeface="Wingdings" panose="05000000000000000000" pitchFamily="2" charset="2"/>
              <a:buChar char="v"/>
            </a:pPr>
            <a:r>
              <a:rPr lang="fr-FR" sz="1800" b="0" i="0" u="sng" strike="noStrike" dirty="0">
                <a:solidFill>
                  <a:srgbClr val="0563C1"/>
                </a:solidFill>
                <a:effectLst/>
                <a:latin typeface="Calibri" panose="020F0502020204030204" pitchFamily="34" charset="0"/>
                <a:hlinkClick r:id="rId6"/>
              </a:rPr>
              <a:t>https://www.passeportsante.net/fr/Maux/Symptomes/Fiche.aspx?doc=hypoesthesie</a:t>
            </a:r>
            <a:endParaRPr lang="fr-FR" sz="1800" b="1" i="0" u="none" strike="noStrike" dirty="0">
              <a:solidFill>
                <a:srgbClr val="E48312"/>
              </a:solidFill>
              <a:effectLst/>
              <a:latin typeface="Calibri" panose="020F0502020204030204" pitchFamily="34" charset="0"/>
            </a:endParaRPr>
          </a:p>
          <a:p>
            <a:pPr fontAlgn="base">
              <a:spcBef>
                <a:spcPts val="0"/>
              </a:spcBef>
              <a:spcAft>
                <a:spcPts val="800"/>
              </a:spcAft>
              <a:buFont typeface="Wingdings" panose="05000000000000000000" pitchFamily="2" charset="2"/>
              <a:buChar char="v"/>
            </a:pPr>
            <a:r>
              <a:rPr lang="fr-FR" sz="1800" b="0" i="0" u="sng" strike="noStrike" dirty="0">
                <a:solidFill>
                  <a:srgbClr val="0563C1"/>
                </a:solidFill>
                <a:effectLst/>
                <a:latin typeface="Calibri" panose="020F0502020204030204" pitchFamily="34" charset="0"/>
                <a:hlinkClick r:id="rId7"/>
              </a:rPr>
              <a:t>https://www.larousse.fr/encyclopedie/animations/R%C3%A9cepteurs_tactiles/1100416</a:t>
            </a:r>
            <a:endParaRPr lang="fr-FR" sz="1800" b="1" i="0" u="none" strike="noStrike" dirty="0">
              <a:solidFill>
                <a:srgbClr val="E48312"/>
              </a:solidFill>
              <a:effectLst/>
              <a:latin typeface="Calibri" panose="020F0502020204030204" pitchFamily="34" charset="0"/>
            </a:endParaRPr>
          </a:p>
          <a:p>
            <a:pPr fontAlgn="base">
              <a:spcBef>
                <a:spcPts val="0"/>
              </a:spcBef>
              <a:spcAft>
                <a:spcPts val="800"/>
              </a:spcAft>
              <a:buFont typeface="Wingdings" panose="05000000000000000000" pitchFamily="2" charset="2"/>
              <a:buChar char="v"/>
            </a:pPr>
            <a:r>
              <a:rPr lang="fr-FR" sz="1800" b="0" i="0" u="sng" strike="noStrike" dirty="0">
                <a:solidFill>
                  <a:srgbClr val="1155CC"/>
                </a:solidFill>
                <a:effectLst/>
                <a:latin typeface="Calibri" panose="020F0502020204030204" pitchFamily="34" charset="0"/>
                <a:hlinkClick r:id="rId8"/>
              </a:rPr>
              <a:t>II) Le toucher | Le toucher peut-il remplacer la vue chez les aveugles ? (lewebpedagogique.com)</a:t>
            </a:r>
            <a:endParaRPr lang="fr-FR" sz="1800" b="0" i="0" u="none" strike="noStrike" dirty="0">
              <a:solidFill>
                <a:srgbClr val="E48312"/>
              </a:solidFill>
              <a:effectLst/>
              <a:latin typeface="Calibri" panose="020F0502020204030204" pitchFamily="34" charset="0"/>
            </a:endParaRPr>
          </a:p>
          <a:p>
            <a:pPr fontAlgn="base">
              <a:spcBef>
                <a:spcPts val="0"/>
              </a:spcBef>
              <a:spcAft>
                <a:spcPts val="800"/>
              </a:spcAft>
              <a:buFont typeface="Wingdings" panose="05000000000000000000" pitchFamily="2" charset="2"/>
              <a:buChar char="v"/>
            </a:pPr>
            <a:r>
              <a:rPr lang="fr-FR" sz="1800" b="0" i="0" u="sng" strike="noStrike" dirty="0">
                <a:solidFill>
                  <a:srgbClr val="1155CC"/>
                </a:solidFill>
                <a:effectLst/>
                <a:latin typeface="Calibri" panose="020F0502020204030204" pitchFamily="34" charset="0"/>
                <a:hlinkClick r:id="rId9"/>
              </a:rPr>
              <a:t>Mécanorécepteur - fr.LinkFang.org</a:t>
            </a:r>
            <a:endParaRPr lang="fr-FR" sz="1800" b="0" i="0" u="none" strike="noStrike" dirty="0">
              <a:solidFill>
                <a:srgbClr val="E48312"/>
              </a:solidFill>
              <a:effectLst/>
              <a:latin typeface="Calibri" panose="020F0502020204030204" pitchFamily="34" charset="0"/>
            </a:endParaRPr>
          </a:p>
          <a:p>
            <a:pPr fontAlgn="base">
              <a:spcBef>
                <a:spcPts val="0"/>
              </a:spcBef>
              <a:spcAft>
                <a:spcPts val="800"/>
              </a:spcAft>
              <a:buFont typeface="Wingdings" panose="05000000000000000000" pitchFamily="2" charset="2"/>
              <a:buChar char="v"/>
            </a:pPr>
            <a:r>
              <a:rPr lang="fr-FR" sz="1800" b="0" i="0" u="sng" strike="noStrike" dirty="0">
                <a:solidFill>
                  <a:srgbClr val="1155CC"/>
                </a:solidFill>
                <a:effectLst/>
                <a:latin typeface="Calibri" panose="020F0502020204030204" pitchFamily="34" charset="0"/>
                <a:hlinkClick r:id="rId10"/>
              </a:rPr>
              <a:t>Les Super Pouvoirs du ... Toucher | Les Echos</a:t>
            </a:r>
            <a:endParaRPr lang="fr-FR" sz="1800" u="sng" dirty="0">
              <a:solidFill>
                <a:srgbClr val="1155CC"/>
              </a:solidFill>
              <a:latin typeface="Calibri" panose="020F0502020204030204" pitchFamily="34" charset="0"/>
            </a:endParaRPr>
          </a:p>
          <a:p>
            <a:pPr fontAlgn="base">
              <a:spcBef>
                <a:spcPts val="0"/>
              </a:spcBef>
              <a:spcAft>
                <a:spcPts val="800"/>
              </a:spcAft>
              <a:buFont typeface="Wingdings" panose="05000000000000000000" pitchFamily="2" charset="2"/>
              <a:buChar char="v"/>
            </a:pPr>
            <a:r>
              <a:rPr lang="fr-FR" sz="1800" b="0" i="0" u="sng" strike="noStrike" dirty="0">
                <a:solidFill>
                  <a:srgbClr val="1155CC"/>
                </a:solidFill>
                <a:effectLst/>
                <a:latin typeface="Calibri" panose="020F0502020204030204" pitchFamily="34" charset="0"/>
                <a:hlinkClick r:id="rId4"/>
              </a:rPr>
              <a:t>https://tel.archives-ouvertes.fr/tel-03231624/document</a:t>
            </a:r>
            <a:r>
              <a:rPr lang="fr-FR" sz="1800" b="0" i="0" u="none" strike="noStrike" dirty="0">
                <a:solidFill>
                  <a:srgbClr val="000000"/>
                </a:solidFill>
                <a:effectLst/>
                <a:latin typeface="Calibri" panose="020F0502020204030204" pitchFamily="34" charset="0"/>
              </a:rPr>
              <a:t> </a:t>
            </a:r>
            <a:br>
              <a:rPr lang="fr-FR" sz="1800" b="0" i="0" u="none" strike="noStrike" dirty="0">
                <a:solidFill>
                  <a:srgbClr val="E48312"/>
                </a:solidFill>
                <a:effectLst/>
                <a:latin typeface="Calibri" panose="020F0502020204030204" pitchFamily="34" charset="0"/>
              </a:rPr>
            </a:br>
            <a:endParaRPr lang="fr-FR" sz="1800" b="0" i="0" u="none" strike="noStrike" dirty="0">
              <a:solidFill>
                <a:srgbClr val="E48312"/>
              </a:solidFill>
              <a:effectLst/>
              <a:latin typeface="Calibri" panose="020F0502020204030204" pitchFamily="34" charset="0"/>
            </a:endParaRPr>
          </a:p>
          <a:p>
            <a:endParaRPr lang="fr-FR" dirty="0"/>
          </a:p>
        </p:txBody>
      </p:sp>
    </p:spTree>
    <p:extLst>
      <p:ext uri="{BB962C8B-B14F-4D97-AF65-F5344CB8AC3E}">
        <p14:creationId xmlns:p14="http://schemas.microsoft.com/office/powerpoint/2010/main" val="118655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5B8E80-97CF-4AD0-9717-4F825D196F1D}"/>
              </a:ext>
            </a:extLst>
          </p:cNvPr>
          <p:cNvSpPr>
            <a:spLocks noGrp="1"/>
          </p:cNvSpPr>
          <p:nvPr>
            <p:ph type="title"/>
          </p:nvPr>
        </p:nvSpPr>
        <p:spPr/>
        <p:txBody>
          <a:bodyPr/>
          <a:lstStyle/>
          <a:p>
            <a:pPr algn="ctr"/>
            <a:r>
              <a:rPr lang="fr-FR" dirty="0" err="1"/>
              <a:t>Thank</a:t>
            </a:r>
            <a:r>
              <a:rPr lang="fr-FR" dirty="0"/>
              <a:t> </a:t>
            </a:r>
            <a:r>
              <a:rPr lang="fr-FR" dirty="0" err="1"/>
              <a:t>you</a:t>
            </a:r>
            <a:r>
              <a:rPr lang="fr-FR" dirty="0"/>
              <a:t> for </a:t>
            </a:r>
            <a:r>
              <a:rPr lang="fr-FR" dirty="0" err="1"/>
              <a:t>listening</a:t>
            </a:r>
            <a:r>
              <a:rPr lang="fr-FR" dirty="0"/>
              <a:t>!</a:t>
            </a:r>
          </a:p>
        </p:txBody>
      </p:sp>
      <p:sp>
        <p:nvSpPr>
          <p:cNvPr id="3" name="Espace réservé du texte 2">
            <a:extLst>
              <a:ext uri="{FF2B5EF4-FFF2-40B4-BE49-F238E27FC236}">
                <a16:creationId xmlns:a16="http://schemas.microsoft.com/office/drawing/2014/main" id="{2FBE4B8C-D9FB-4EC1-AEA2-E9D188F68BB8}"/>
              </a:ext>
            </a:extLst>
          </p:cNvPr>
          <p:cNvSpPr>
            <a:spLocks noGrp="1"/>
          </p:cNvSpPr>
          <p:nvPr>
            <p:ph type="body" idx="1"/>
          </p:nvPr>
        </p:nvSpPr>
        <p:spPr/>
        <p:txBody>
          <a:bodyPr>
            <a:normAutofit/>
          </a:bodyPr>
          <a:lstStyle/>
          <a:p>
            <a:pPr algn="ctr"/>
            <a:r>
              <a:rPr lang="fr-FR" sz="4800" dirty="0" err="1">
                <a:latin typeface="Calibri Light" panose="020F0302020204030204" pitchFamily="34" charset="0"/>
              </a:rPr>
              <a:t>L</a:t>
            </a:r>
            <a:r>
              <a:rPr lang="fr-FR" sz="4800" cap="none" dirty="0" err="1">
                <a:latin typeface="Calibri Light" panose="020F0302020204030204" pitchFamily="34" charset="0"/>
              </a:rPr>
              <a:t>et’s</a:t>
            </a:r>
            <a:r>
              <a:rPr lang="fr-FR" sz="4800" cap="none" dirty="0">
                <a:latin typeface="Calibri Light" panose="020F0302020204030204" pitchFamily="34" charset="0"/>
              </a:rPr>
              <a:t> </a:t>
            </a:r>
            <a:r>
              <a:rPr lang="fr-FR" sz="4800" cap="none" dirty="0" err="1">
                <a:latin typeface="Calibri Light" panose="020F0302020204030204" pitchFamily="34" charset="0"/>
              </a:rPr>
              <a:t>keep</a:t>
            </a:r>
            <a:r>
              <a:rPr lang="fr-FR" sz="4800" cap="none" dirty="0">
                <a:latin typeface="Calibri Light" panose="020F0302020204030204" pitchFamily="34" charset="0"/>
              </a:rPr>
              <a:t> in </a:t>
            </a:r>
            <a:r>
              <a:rPr lang="fr-FR" sz="4800" cap="none" dirty="0" err="1">
                <a:latin typeface="Calibri Light" panose="020F0302020204030204" pitchFamily="34" charset="0"/>
              </a:rPr>
              <a:t>touch</a:t>
            </a:r>
            <a:r>
              <a:rPr lang="fr-FR" sz="4800" cap="none" dirty="0">
                <a:latin typeface="Calibri Light" panose="020F0302020204030204" pitchFamily="34" charset="0"/>
              </a:rPr>
              <a:t> ;)</a:t>
            </a:r>
            <a:endParaRPr lang="fr-FR" sz="4800" dirty="0">
              <a:latin typeface="Calibri Light" panose="020F0302020204030204" pitchFamily="34" charset="0"/>
            </a:endParaRPr>
          </a:p>
        </p:txBody>
      </p:sp>
    </p:spTree>
    <p:extLst>
      <p:ext uri="{BB962C8B-B14F-4D97-AF65-F5344CB8AC3E}">
        <p14:creationId xmlns:p14="http://schemas.microsoft.com/office/powerpoint/2010/main" val="6055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1E48C0E-EDCB-441E-8AD1-B9CA63F74BBD}"/>
              </a:ext>
            </a:extLst>
          </p:cNvPr>
          <p:cNvSpPr>
            <a:spLocks noGrp="1"/>
          </p:cNvSpPr>
          <p:nvPr>
            <p:ph type="title"/>
          </p:nvPr>
        </p:nvSpPr>
        <p:spPr>
          <a:xfrm>
            <a:off x="7595875" y="2352485"/>
            <a:ext cx="4271962" cy="1875502"/>
          </a:xfrm>
        </p:spPr>
        <p:txBody>
          <a:bodyPr vert="horz" lIns="91440" tIns="45720" rIns="91440" bIns="45720" rtlCol="0" anchor="b">
            <a:normAutofit/>
          </a:bodyPr>
          <a:lstStyle/>
          <a:p>
            <a:r>
              <a:rPr lang="fr-FR" sz="4000" dirty="0">
                <a:solidFill>
                  <a:schemeClr val="tx1">
                    <a:lumMod val="85000"/>
                    <a:lumOff val="15000"/>
                  </a:schemeClr>
                </a:solidFill>
              </a:rPr>
              <a:t>Les mécanorécepteurs</a:t>
            </a:r>
          </a:p>
        </p:txBody>
      </p:sp>
      <p:pic>
        <p:nvPicPr>
          <p:cNvPr id="5" name="Espace réservé du contenu 4">
            <a:extLst>
              <a:ext uri="{FF2B5EF4-FFF2-40B4-BE49-F238E27FC236}">
                <a16:creationId xmlns:a16="http://schemas.microsoft.com/office/drawing/2014/main" id="{BB8ED001-B120-4043-9ED8-288C1F507D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0670" y="640081"/>
            <a:ext cx="6738874" cy="505415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862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1E48C0E-EDCB-441E-8AD1-B9CA63F74BBD}"/>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Les mécanorécepteurs</a:t>
            </a:r>
          </a:p>
        </p:txBody>
      </p:sp>
      <p:pic>
        <p:nvPicPr>
          <p:cNvPr id="4" name="Image 3">
            <a:extLst>
              <a:ext uri="{FF2B5EF4-FFF2-40B4-BE49-F238E27FC236}">
                <a16:creationId xmlns:a16="http://schemas.microsoft.com/office/drawing/2014/main" id="{7314223A-2FB5-49D3-A14F-6CE005755EEF}"/>
              </a:ext>
            </a:extLst>
          </p:cNvPr>
          <p:cNvPicPr>
            <a:picLocks noChangeAspect="1"/>
          </p:cNvPicPr>
          <p:nvPr/>
        </p:nvPicPr>
        <p:blipFill rotWithShape="1">
          <a:blip r:embed="rId2">
            <a:extLst>
              <a:ext uri="{28A0092B-C50C-407E-A947-70E740481C1C}">
                <a14:useLocalDpi xmlns:a14="http://schemas.microsoft.com/office/drawing/2010/main" val="0"/>
              </a:ext>
            </a:extLst>
          </a:blip>
          <a:srcRect b="14294"/>
          <a:stretch/>
        </p:blipFill>
        <p:spPr>
          <a:xfrm>
            <a:off x="376591" y="922088"/>
            <a:ext cx="5602295" cy="3108960"/>
          </a:xfrm>
          <a:prstGeom prst="rect">
            <a:avLst/>
          </a:prstGeom>
        </p:spPr>
      </p:pic>
      <p:sp>
        <p:nvSpPr>
          <p:cNvPr id="35" name="Rectangle 34">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BB8ED001-B120-4043-9ED8-288C1F507D4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4891" y="640080"/>
            <a:ext cx="4803648" cy="3602736"/>
          </a:xfrm>
          <a:prstGeom prst="rect">
            <a:avLst/>
          </a:prstGeom>
        </p:spPr>
      </p:pic>
      <p:cxnSp>
        <p:nvCxnSpPr>
          <p:cNvPr id="37" name="Straight Connector 36">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6001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B1746-E376-4909-9331-BE72814EAD4C}"/>
              </a:ext>
            </a:extLst>
          </p:cNvPr>
          <p:cNvSpPr>
            <a:spLocks noGrp="1"/>
          </p:cNvSpPr>
          <p:nvPr>
            <p:ph type="title"/>
          </p:nvPr>
        </p:nvSpPr>
        <p:spPr/>
        <p:txBody>
          <a:bodyPr/>
          <a:lstStyle/>
          <a:p>
            <a:r>
              <a:rPr lang="fr-FR" dirty="0"/>
              <a:t>Troubles de la sensibilité</a:t>
            </a:r>
          </a:p>
        </p:txBody>
      </p:sp>
      <p:sp>
        <p:nvSpPr>
          <p:cNvPr id="3" name="Espace réservé du texte 2">
            <a:extLst>
              <a:ext uri="{FF2B5EF4-FFF2-40B4-BE49-F238E27FC236}">
                <a16:creationId xmlns:a16="http://schemas.microsoft.com/office/drawing/2014/main" id="{CD3C92BC-8497-47B7-A206-1F5EFEABF306}"/>
              </a:ext>
            </a:extLst>
          </p:cNvPr>
          <p:cNvSpPr>
            <a:spLocks noGrp="1"/>
          </p:cNvSpPr>
          <p:nvPr>
            <p:ph type="body" idx="1"/>
          </p:nvPr>
        </p:nvSpPr>
        <p:spPr/>
        <p:txBody>
          <a:bodyPr/>
          <a:lstStyle/>
          <a:p>
            <a:r>
              <a:rPr lang="fr-FR" dirty="0"/>
              <a:t>Hyperesthésie</a:t>
            </a:r>
          </a:p>
        </p:txBody>
      </p:sp>
      <p:pic>
        <p:nvPicPr>
          <p:cNvPr id="8" name="Espace réservé du contenu 7" descr="Un homme d'affaires qui hausse les épaules">
            <a:extLst>
              <a:ext uri="{FF2B5EF4-FFF2-40B4-BE49-F238E27FC236}">
                <a16:creationId xmlns:a16="http://schemas.microsoft.com/office/drawing/2014/main" id="{5C232B4C-E368-4ABC-B86B-948FE030E72F}"/>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48768"/>
          <a:stretch/>
        </p:blipFill>
        <p:spPr>
          <a:xfrm>
            <a:off x="5555109" y="2661597"/>
            <a:ext cx="2672448" cy="3063955"/>
          </a:xfrm>
        </p:spPr>
      </p:pic>
      <p:sp>
        <p:nvSpPr>
          <p:cNvPr id="5" name="Espace réservé du texte 4">
            <a:extLst>
              <a:ext uri="{FF2B5EF4-FFF2-40B4-BE49-F238E27FC236}">
                <a16:creationId xmlns:a16="http://schemas.microsoft.com/office/drawing/2014/main" id="{D0758B5C-88AF-40F6-898D-138B5F1BD511}"/>
              </a:ext>
            </a:extLst>
          </p:cNvPr>
          <p:cNvSpPr>
            <a:spLocks noGrp="1"/>
          </p:cNvSpPr>
          <p:nvPr>
            <p:ph type="body" sz="quarter" idx="3"/>
          </p:nvPr>
        </p:nvSpPr>
        <p:spPr/>
        <p:txBody>
          <a:bodyPr/>
          <a:lstStyle/>
          <a:p>
            <a:r>
              <a:rPr lang="fr-FR" dirty="0"/>
              <a:t>Hypoesthésie</a:t>
            </a:r>
          </a:p>
        </p:txBody>
      </p:sp>
      <p:pic>
        <p:nvPicPr>
          <p:cNvPr id="10" name="Espace réservé du contenu 9" descr="Un jeune homme d'affaires assis les mains sur la tête">
            <a:extLst>
              <a:ext uri="{FF2B5EF4-FFF2-40B4-BE49-F238E27FC236}">
                <a16:creationId xmlns:a16="http://schemas.microsoft.com/office/drawing/2014/main" id="{93D76E3C-7254-43E4-A0EF-57A81F89D84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50066" y="2587478"/>
            <a:ext cx="1831202" cy="3378200"/>
          </a:xfrm>
        </p:spPr>
      </p:pic>
      <p:sp>
        <p:nvSpPr>
          <p:cNvPr id="11" name="Bulle narrative : rectangle à coins arrondis 10">
            <a:extLst>
              <a:ext uri="{FF2B5EF4-FFF2-40B4-BE49-F238E27FC236}">
                <a16:creationId xmlns:a16="http://schemas.microsoft.com/office/drawing/2014/main" id="{9CD44074-753D-464C-9049-BB1D8912A1BE}"/>
              </a:ext>
            </a:extLst>
          </p:cNvPr>
          <p:cNvSpPr/>
          <p:nvPr/>
        </p:nvSpPr>
        <p:spPr>
          <a:xfrm>
            <a:off x="2720431" y="2582334"/>
            <a:ext cx="2553323" cy="2571585"/>
          </a:xfrm>
          <a:prstGeom prst="wedgeRoundRectCallout">
            <a:avLst>
              <a:gd name="adj1" fmla="val -68909"/>
              <a:gd name="adj2" fmla="val -343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Le fait d’être assis est une torture incessante. </a:t>
            </a:r>
            <a:br>
              <a:rPr lang="fr-FR" sz="2000" dirty="0"/>
            </a:br>
            <a:r>
              <a:rPr lang="fr-FR" sz="2000" dirty="0"/>
              <a:t>Me toucher le front de déception m’anéanti physiquement.</a:t>
            </a:r>
          </a:p>
        </p:txBody>
      </p:sp>
      <p:sp>
        <p:nvSpPr>
          <p:cNvPr id="9" name="Bulle narrative : rectangle à coins arrondis 8">
            <a:extLst>
              <a:ext uri="{FF2B5EF4-FFF2-40B4-BE49-F238E27FC236}">
                <a16:creationId xmlns:a16="http://schemas.microsoft.com/office/drawing/2014/main" id="{EEEF717A-2D9C-4651-9F0B-44C4CD4D03D4}"/>
              </a:ext>
            </a:extLst>
          </p:cNvPr>
          <p:cNvSpPr/>
          <p:nvPr/>
        </p:nvSpPr>
        <p:spPr>
          <a:xfrm>
            <a:off x="8380313" y="2525016"/>
            <a:ext cx="3056721" cy="2229864"/>
          </a:xfrm>
          <a:prstGeom prst="wedgeRoundRectCallout">
            <a:avLst>
              <a:gd name="adj1" fmla="val -71113"/>
              <a:gd name="adj2" fmla="val -26096"/>
              <a:gd name="adj3" fmla="val 16667"/>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Hier je me suis fait renversé par un camion et j’ai rien ressenti. La douleur c’est surfait.</a:t>
            </a:r>
          </a:p>
        </p:txBody>
      </p:sp>
    </p:spTree>
    <p:extLst>
      <p:ext uri="{BB962C8B-B14F-4D97-AF65-F5344CB8AC3E}">
        <p14:creationId xmlns:p14="http://schemas.microsoft.com/office/powerpoint/2010/main" val="386611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6A033-6F4D-4D5C-A66A-CA62C7951BF7}"/>
              </a:ext>
            </a:extLst>
          </p:cNvPr>
          <p:cNvSpPr>
            <a:spLocks noGrp="1"/>
          </p:cNvSpPr>
          <p:nvPr>
            <p:ph type="title"/>
          </p:nvPr>
        </p:nvSpPr>
        <p:spPr/>
        <p:txBody>
          <a:bodyPr/>
          <a:lstStyle/>
          <a:p>
            <a:r>
              <a:rPr lang="fr-FR" dirty="0"/>
              <a:t>Ressentir son environnement</a:t>
            </a:r>
          </a:p>
        </p:txBody>
      </p:sp>
      <p:sp>
        <p:nvSpPr>
          <p:cNvPr id="3" name="Espace réservé du contenu 2">
            <a:extLst>
              <a:ext uri="{FF2B5EF4-FFF2-40B4-BE49-F238E27FC236}">
                <a16:creationId xmlns:a16="http://schemas.microsoft.com/office/drawing/2014/main" id="{B11C937E-3692-48A6-9C45-73AB5BAB0CBE}"/>
              </a:ext>
            </a:extLst>
          </p:cNvPr>
          <p:cNvSpPr>
            <a:spLocks noGrp="1"/>
          </p:cNvSpPr>
          <p:nvPr>
            <p:ph idx="1"/>
          </p:nvPr>
        </p:nvSpPr>
        <p:spPr/>
        <p:txBody>
          <a:bodyPr>
            <a:normAutofit/>
          </a:bodyPr>
          <a:lstStyle/>
          <a:p>
            <a:pPr lvl="1">
              <a:buFont typeface="Arial" panose="020B0604020202020204" pitchFamily="34" charset="0"/>
              <a:buChar char="•"/>
            </a:pPr>
            <a:r>
              <a:rPr lang="fr-FR" sz="3600" dirty="0"/>
              <a:t>Poids</a:t>
            </a:r>
          </a:p>
          <a:p>
            <a:pPr lvl="1">
              <a:buFont typeface="Arial" panose="020B0604020202020204" pitchFamily="34" charset="0"/>
              <a:buChar char="•"/>
            </a:pPr>
            <a:r>
              <a:rPr lang="fr-FR" sz="3600" dirty="0"/>
              <a:t>Texture</a:t>
            </a:r>
          </a:p>
          <a:p>
            <a:pPr lvl="1">
              <a:buFont typeface="Arial" panose="020B0604020202020204" pitchFamily="34" charset="0"/>
              <a:buChar char="•"/>
            </a:pPr>
            <a:r>
              <a:rPr lang="fr-FR" sz="3600" dirty="0"/>
              <a:t>Dureté</a:t>
            </a:r>
          </a:p>
          <a:p>
            <a:pPr lvl="1">
              <a:buFont typeface="Arial" panose="020B0604020202020204" pitchFamily="34" charset="0"/>
              <a:buChar char="•"/>
            </a:pPr>
            <a:r>
              <a:rPr lang="fr-FR" sz="3600" dirty="0"/>
              <a:t>Température</a:t>
            </a:r>
          </a:p>
          <a:p>
            <a:pPr lvl="1">
              <a:buFont typeface="Arial" panose="020B0604020202020204" pitchFamily="34" charset="0"/>
              <a:buChar char="•"/>
            </a:pPr>
            <a:r>
              <a:rPr lang="fr-FR" sz="3600" dirty="0"/>
              <a:t>Formes</a:t>
            </a:r>
          </a:p>
          <a:p>
            <a:pPr lvl="1">
              <a:buFont typeface="Arial" panose="020B0604020202020204" pitchFamily="34" charset="0"/>
              <a:buChar char="•"/>
            </a:pPr>
            <a:r>
              <a:rPr lang="fr-FR" sz="3600" dirty="0"/>
              <a:t>Analyse des contours</a:t>
            </a:r>
          </a:p>
        </p:txBody>
      </p:sp>
    </p:spTree>
    <p:extLst>
      <p:ext uri="{BB962C8B-B14F-4D97-AF65-F5344CB8AC3E}">
        <p14:creationId xmlns:p14="http://schemas.microsoft.com/office/powerpoint/2010/main" val="378170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E292D0D-407F-4732-A790-C6E00F70A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40" y="472147"/>
            <a:ext cx="5232416" cy="34854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7D93EBC-8004-4633-8F00-B3E235D0B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2046" y="3100387"/>
            <a:ext cx="5225582" cy="301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37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EBD0801-3655-47B5-BC2F-F11E9356C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591" y="928687"/>
            <a:ext cx="8896817"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7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D71BDDC-48CA-45CF-B866-8FF975F63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490538"/>
            <a:ext cx="10172700" cy="587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18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8BDCD2-EEF5-44EC-A482-FE8F86DB7AED}"/>
              </a:ext>
            </a:extLst>
          </p:cNvPr>
          <p:cNvSpPr>
            <a:spLocks noGrp="1"/>
          </p:cNvSpPr>
          <p:nvPr>
            <p:ph type="title"/>
          </p:nvPr>
        </p:nvSpPr>
        <p:spPr/>
        <p:txBody>
          <a:bodyPr/>
          <a:lstStyle/>
          <a:p>
            <a:r>
              <a:rPr lang="fr-FR" dirty="0"/>
              <a:t>Le braille</a:t>
            </a:r>
          </a:p>
        </p:txBody>
      </p:sp>
      <p:pic>
        <p:nvPicPr>
          <p:cNvPr id="5" name="Espace réservé du contenu 4" descr="Une image contenant texte, nature&#10;&#10;Description générée automatiquement">
            <a:extLst>
              <a:ext uri="{FF2B5EF4-FFF2-40B4-BE49-F238E27FC236}">
                <a16:creationId xmlns:a16="http://schemas.microsoft.com/office/drawing/2014/main" id="{FDC2F493-02D2-4385-BAA1-D41208D8F3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9437" y="1846263"/>
            <a:ext cx="7093452" cy="4022725"/>
          </a:xfrm>
        </p:spPr>
      </p:pic>
    </p:spTree>
    <p:extLst>
      <p:ext uri="{BB962C8B-B14F-4D97-AF65-F5344CB8AC3E}">
        <p14:creationId xmlns:p14="http://schemas.microsoft.com/office/powerpoint/2010/main" val="3385044175"/>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167</TotalTime>
  <Words>681</Words>
  <Application>Microsoft Office PowerPoint</Application>
  <PresentationFormat>Grand écran</PresentationFormat>
  <Paragraphs>67</Paragraphs>
  <Slides>13</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Times New Roman</vt:lpstr>
      <vt:lpstr>Wingdings</vt:lpstr>
      <vt:lpstr>Rétrospective</vt:lpstr>
      <vt:lpstr>Le toucher</vt:lpstr>
      <vt:lpstr>Les mécanorécepteurs</vt:lpstr>
      <vt:lpstr>Les mécanorécepteurs</vt:lpstr>
      <vt:lpstr>Troubles de la sensibilité</vt:lpstr>
      <vt:lpstr>Ressentir son environnement</vt:lpstr>
      <vt:lpstr>Présentation PowerPoint</vt:lpstr>
      <vt:lpstr>Présentation PowerPoint</vt:lpstr>
      <vt:lpstr>Présentation PowerPoint</vt:lpstr>
      <vt:lpstr>Le braille</vt:lpstr>
      <vt:lpstr>Glossaire</vt:lpstr>
      <vt:lpstr>Mechanoreceptors Specialized to Receive Tactile Information</vt:lpstr>
      <vt:lpstr>Bibliographie</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toucher</dc:title>
  <dc:creator>Myriam Dounar</dc:creator>
  <cp:lastModifiedBy>Myriam Dounar</cp:lastModifiedBy>
  <cp:revision>5</cp:revision>
  <dcterms:created xsi:type="dcterms:W3CDTF">2021-10-10T13:31:26Z</dcterms:created>
  <dcterms:modified xsi:type="dcterms:W3CDTF">2021-10-10T22:14:47Z</dcterms:modified>
</cp:coreProperties>
</file>