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embeddedFontLst>
    <p:embeddedFont>
      <p:font typeface="Roboto"/>
      <p:regular r:id="rId13"/>
      <p:bold r:id="rId14"/>
      <p:italic r:id="rId15"/>
      <p:boldItalic r:id="rId16"/>
    </p:embeddedFont>
    <p:embeddedFont>
      <p:font typeface="Comfortaa"/>
      <p:regular r:id="rId17"/>
      <p:bold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701">
          <p15:clr>
            <a:srgbClr val="A4A3A4"/>
          </p15:clr>
        </p15:guide>
        <p15:guide id="2" pos="2880">
          <p15:clr>
            <a:srgbClr val="A4A3A4"/>
          </p15:clr>
        </p15:guide>
        <p15:guide id="3" orient="horz" pos="227">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701" orient="horz"/>
        <p:guide pos="2880"/>
        <p:guide pos="227" orient="horz"/>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Roboto-regular.fntdata"/><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Roboto-italic.fntdata"/><Relationship Id="rId14" Type="http://schemas.openxmlformats.org/officeDocument/2006/relationships/font" Target="fonts/Roboto-bold.fntdata"/><Relationship Id="rId17" Type="http://schemas.openxmlformats.org/officeDocument/2006/relationships/font" Target="fonts/Comfortaa-regular.fntdata"/><Relationship Id="rId16" Type="http://schemas.openxmlformats.org/officeDocument/2006/relationships/font" Target="fonts/Roboto-boldItalic.fntdata"/><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font" Target="fonts/Comfortaa-bold.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9953385d09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9953385d09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9953385d09_1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9953385d09_1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9953385d09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9953385d09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9953385d09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9953385d09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9953385d0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9953385d0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9953385d0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9953385d0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f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f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hyperlink" Target="https://www.education.gouv.fr/bo/2002/47/encart.htm" TargetMode="External"/><Relationship Id="rId4" Type="http://schemas.openxmlformats.org/officeDocument/2006/relationships/hyperlink" Target="https://www.journaldunet.fr/web-tech/dictionnaire-du-webmastering/1445216-carte-mere-definition-technique-et-nom-des-composants/" TargetMode="External"/><Relationship Id="rId5" Type="http://schemas.openxmlformats.org/officeDocument/2006/relationships/hyperlink" Target="https://www.digitaltrends.com/computing/what-is-a-motherboard/" TargetMode="External"/><Relationship Id="rId6" Type="http://schemas.openxmlformats.org/officeDocument/2006/relationships/hyperlink" Target="https://community.lecrabeinfo.net/topic/6132-tuto-choisir-son-pc/"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fr">
                <a:latin typeface="Comfortaa"/>
                <a:ea typeface="Comfortaa"/>
                <a:cs typeface="Comfortaa"/>
                <a:sym typeface="Comfortaa"/>
              </a:rPr>
              <a:t>Carte mère </a:t>
            </a:r>
            <a:endParaRPr b="1">
              <a:latin typeface="Comfortaa"/>
              <a:ea typeface="Comfortaa"/>
              <a:cs typeface="Comfortaa"/>
              <a:sym typeface="Comfortaa"/>
            </a:endParaRPr>
          </a:p>
        </p:txBody>
      </p:sp>
      <p:sp>
        <p:nvSpPr>
          <p:cNvPr id="55" name="Google Shape;55;p13"/>
          <p:cNvSpPr txBox="1"/>
          <p:nvPr>
            <p:ph idx="1" type="subTitle"/>
          </p:nvPr>
        </p:nvSpPr>
        <p:spPr>
          <a:xfrm>
            <a:off x="459425" y="3989050"/>
            <a:ext cx="8520600" cy="792600"/>
          </a:xfrm>
          <a:prstGeom prst="rect">
            <a:avLst/>
          </a:prstGeom>
        </p:spPr>
        <p:txBody>
          <a:bodyPr anchorCtr="0" anchor="t" bIns="91425" lIns="91425" spcFirstLastPara="1" rIns="91425" wrap="square" tIns="91425">
            <a:noAutofit/>
          </a:bodyPr>
          <a:lstStyle/>
          <a:p>
            <a:pPr indent="0" lvl="0" marL="0" rtl="0" algn="r">
              <a:spcBef>
                <a:spcPts val="0"/>
              </a:spcBef>
              <a:spcAft>
                <a:spcPts val="0"/>
              </a:spcAft>
              <a:buNone/>
            </a:pPr>
            <a:r>
              <a:rPr lang="fr" sz="2500"/>
              <a:t>Laudrin Mélissa &amp; Gaultier Paul</a:t>
            </a:r>
            <a:endParaRPr sz="25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59" name="Shape 59"/>
        <p:cNvGrpSpPr/>
        <p:nvPr/>
      </p:nvGrpSpPr>
      <p:grpSpPr>
        <a:xfrm>
          <a:off x="0" y="0"/>
          <a:ext cx="0" cy="0"/>
          <a:chOff x="0" y="0"/>
          <a:chExt cx="0" cy="0"/>
        </a:xfrm>
      </p:grpSpPr>
      <p:sp>
        <p:nvSpPr>
          <p:cNvPr id="60" name="Google Shape;60;p14"/>
          <p:cNvSpPr txBox="1"/>
          <p:nvPr>
            <p:ph type="ctrTitle"/>
          </p:nvPr>
        </p:nvSpPr>
        <p:spPr>
          <a:xfrm>
            <a:off x="311700" y="214875"/>
            <a:ext cx="8520600" cy="1074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fr">
                <a:latin typeface="Comfortaa"/>
                <a:ea typeface="Comfortaa"/>
                <a:cs typeface="Comfortaa"/>
                <a:sym typeface="Comfortaa"/>
              </a:rPr>
              <a:t>Sommaire</a:t>
            </a:r>
            <a:endParaRPr b="1">
              <a:latin typeface="Comfortaa"/>
              <a:ea typeface="Comfortaa"/>
              <a:cs typeface="Comfortaa"/>
              <a:sym typeface="Comfortaa"/>
            </a:endParaRPr>
          </a:p>
        </p:txBody>
      </p:sp>
      <p:sp>
        <p:nvSpPr>
          <p:cNvPr id="61" name="Google Shape;61;p14"/>
          <p:cNvSpPr txBox="1"/>
          <p:nvPr>
            <p:ph idx="1" type="subTitle"/>
          </p:nvPr>
        </p:nvSpPr>
        <p:spPr>
          <a:xfrm>
            <a:off x="257975" y="1436950"/>
            <a:ext cx="8520600" cy="3410100"/>
          </a:xfrm>
          <a:prstGeom prst="rect">
            <a:avLst/>
          </a:prstGeom>
        </p:spPr>
        <p:txBody>
          <a:bodyPr anchorCtr="0" anchor="t" bIns="91425" lIns="91425" spcFirstLastPara="1" rIns="91425" wrap="square" tIns="91425">
            <a:noAutofit/>
          </a:bodyPr>
          <a:lstStyle/>
          <a:p>
            <a:pPr indent="-393700" lvl="0" marL="457200" rtl="0" algn="l">
              <a:spcBef>
                <a:spcPts val="0"/>
              </a:spcBef>
              <a:spcAft>
                <a:spcPts val="0"/>
              </a:spcAft>
              <a:buClr>
                <a:srgbClr val="000000"/>
              </a:buClr>
              <a:buSzPts val="2600"/>
              <a:buChar char="➔"/>
            </a:pPr>
            <a:r>
              <a:rPr b="1" lang="fr" sz="2600">
                <a:solidFill>
                  <a:srgbClr val="000000"/>
                </a:solidFill>
              </a:rPr>
              <a:t>Présentation</a:t>
            </a:r>
            <a:endParaRPr b="1" sz="2600">
              <a:solidFill>
                <a:srgbClr val="000000"/>
              </a:solidFill>
            </a:endParaRPr>
          </a:p>
          <a:p>
            <a:pPr indent="0" lvl="0" marL="457200" rtl="0" algn="l">
              <a:spcBef>
                <a:spcPts val="0"/>
              </a:spcBef>
              <a:spcAft>
                <a:spcPts val="0"/>
              </a:spcAft>
              <a:buNone/>
            </a:pPr>
            <a:r>
              <a:t/>
            </a:r>
            <a:endParaRPr b="1" sz="1500">
              <a:solidFill>
                <a:srgbClr val="000000"/>
              </a:solidFill>
            </a:endParaRPr>
          </a:p>
          <a:p>
            <a:pPr indent="-393700" lvl="0" marL="457200" rtl="0" algn="l">
              <a:spcBef>
                <a:spcPts val="0"/>
              </a:spcBef>
              <a:spcAft>
                <a:spcPts val="0"/>
              </a:spcAft>
              <a:buClr>
                <a:srgbClr val="000000"/>
              </a:buClr>
              <a:buSzPts val="2600"/>
              <a:buChar char="➔"/>
            </a:pPr>
            <a:r>
              <a:rPr b="1" lang="fr" sz="2600">
                <a:solidFill>
                  <a:srgbClr val="000000"/>
                </a:solidFill>
              </a:rPr>
              <a:t>Schémas avec les différents composants</a:t>
            </a:r>
            <a:endParaRPr b="1" sz="2600">
              <a:solidFill>
                <a:srgbClr val="000000"/>
              </a:solidFill>
            </a:endParaRPr>
          </a:p>
          <a:p>
            <a:pPr indent="0" lvl="0" marL="457200" rtl="0" algn="l">
              <a:spcBef>
                <a:spcPts val="0"/>
              </a:spcBef>
              <a:spcAft>
                <a:spcPts val="0"/>
              </a:spcAft>
              <a:buNone/>
            </a:pPr>
            <a:r>
              <a:t/>
            </a:r>
            <a:endParaRPr b="1" sz="1500">
              <a:solidFill>
                <a:srgbClr val="000000"/>
              </a:solidFill>
            </a:endParaRPr>
          </a:p>
          <a:p>
            <a:pPr indent="-393700" lvl="0" marL="457200" rtl="0" algn="l">
              <a:spcBef>
                <a:spcPts val="0"/>
              </a:spcBef>
              <a:spcAft>
                <a:spcPts val="0"/>
              </a:spcAft>
              <a:buClr>
                <a:srgbClr val="000000"/>
              </a:buClr>
              <a:buSzPts val="2600"/>
              <a:buChar char="➔"/>
            </a:pPr>
            <a:r>
              <a:rPr b="1" lang="fr" sz="2600">
                <a:solidFill>
                  <a:srgbClr val="000000"/>
                </a:solidFill>
              </a:rPr>
              <a:t>Glossaire</a:t>
            </a:r>
            <a:endParaRPr b="1" sz="2600">
              <a:solidFill>
                <a:srgbClr val="000000"/>
              </a:solidFill>
            </a:endParaRPr>
          </a:p>
          <a:p>
            <a:pPr indent="0" lvl="0" marL="457200" rtl="0" algn="l">
              <a:spcBef>
                <a:spcPts val="0"/>
              </a:spcBef>
              <a:spcAft>
                <a:spcPts val="0"/>
              </a:spcAft>
              <a:buNone/>
            </a:pPr>
            <a:r>
              <a:t/>
            </a:r>
            <a:endParaRPr b="1" sz="1500">
              <a:solidFill>
                <a:srgbClr val="000000"/>
              </a:solidFill>
            </a:endParaRPr>
          </a:p>
          <a:p>
            <a:pPr indent="-393700" lvl="0" marL="457200" rtl="0" algn="l">
              <a:spcBef>
                <a:spcPts val="0"/>
              </a:spcBef>
              <a:spcAft>
                <a:spcPts val="0"/>
              </a:spcAft>
              <a:buClr>
                <a:srgbClr val="000000"/>
              </a:buClr>
              <a:buSzPts val="2600"/>
              <a:buChar char="➔"/>
            </a:pPr>
            <a:r>
              <a:rPr b="1" lang="fr" sz="2600">
                <a:solidFill>
                  <a:srgbClr val="000000"/>
                </a:solidFill>
              </a:rPr>
              <a:t>Texte </a:t>
            </a:r>
            <a:endParaRPr b="1" sz="2600">
              <a:solidFill>
                <a:srgbClr val="000000"/>
              </a:solidFill>
            </a:endParaRPr>
          </a:p>
          <a:p>
            <a:pPr indent="0" lvl="0" marL="457200" rtl="0" algn="l">
              <a:spcBef>
                <a:spcPts val="0"/>
              </a:spcBef>
              <a:spcAft>
                <a:spcPts val="0"/>
              </a:spcAft>
              <a:buNone/>
            </a:pPr>
            <a:r>
              <a:t/>
            </a:r>
            <a:endParaRPr b="1" sz="1500">
              <a:solidFill>
                <a:srgbClr val="000000"/>
              </a:solidFill>
            </a:endParaRPr>
          </a:p>
          <a:p>
            <a:pPr indent="-393700" lvl="0" marL="457200" rtl="0" algn="l">
              <a:spcBef>
                <a:spcPts val="0"/>
              </a:spcBef>
              <a:spcAft>
                <a:spcPts val="0"/>
              </a:spcAft>
              <a:buClr>
                <a:srgbClr val="000000"/>
              </a:buClr>
              <a:buSzPts val="2600"/>
              <a:buChar char="➔"/>
            </a:pPr>
            <a:r>
              <a:rPr b="1" lang="fr" sz="2600">
                <a:solidFill>
                  <a:srgbClr val="000000"/>
                </a:solidFill>
              </a:rPr>
              <a:t>Sources</a:t>
            </a:r>
            <a:endParaRPr b="1" sz="26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65" name="Shape 65"/>
        <p:cNvGrpSpPr/>
        <p:nvPr/>
      </p:nvGrpSpPr>
      <p:grpSpPr>
        <a:xfrm>
          <a:off x="0" y="0"/>
          <a:ext cx="0" cy="0"/>
          <a:chOff x="0" y="0"/>
          <a:chExt cx="0" cy="0"/>
        </a:xfrm>
      </p:grpSpPr>
      <p:sp>
        <p:nvSpPr>
          <p:cNvPr id="66" name="Google Shape;66;p15"/>
          <p:cNvSpPr txBox="1"/>
          <p:nvPr>
            <p:ph type="ctrTitle"/>
          </p:nvPr>
        </p:nvSpPr>
        <p:spPr>
          <a:xfrm>
            <a:off x="311700" y="278325"/>
            <a:ext cx="8520600" cy="8205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fr" sz="3500">
                <a:latin typeface="Comfortaa"/>
                <a:ea typeface="Comfortaa"/>
                <a:cs typeface="Comfortaa"/>
                <a:sym typeface="Comfortaa"/>
              </a:rPr>
              <a:t>Présentation / Définition</a:t>
            </a:r>
            <a:endParaRPr b="1" sz="3500">
              <a:latin typeface="Comfortaa"/>
              <a:ea typeface="Comfortaa"/>
              <a:cs typeface="Comfortaa"/>
              <a:sym typeface="Comfortaa"/>
            </a:endParaRPr>
          </a:p>
        </p:txBody>
      </p:sp>
      <p:sp>
        <p:nvSpPr>
          <p:cNvPr id="67" name="Google Shape;67;p15"/>
          <p:cNvSpPr txBox="1"/>
          <p:nvPr>
            <p:ph idx="1" type="subTitle"/>
          </p:nvPr>
        </p:nvSpPr>
        <p:spPr>
          <a:xfrm>
            <a:off x="311700" y="1465025"/>
            <a:ext cx="4186800" cy="3212100"/>
          </a:xfrm>
          <a:prstGeom prst="rect">
            <a:avLst/>
          </a:prstGeom>
        </p:spPr>
        <p:txBody>
          <a:bodyPr anchorCtr="0" anchor="t" bIns="91425" lIns="91425" spcFirstLastPara="1" rIns="91425" wrap="square" tIns="91425">
            <a:noAutofit/>
          </a:bodyPr>
          <a:lstStyle/>
          <a:p>
            <a:pPr indent="-342900" lvl="0" marL="457200" rtl="0" algn="just">
              <a:spcBef>
                <a:spcPts val="0"/>
              </a:spcBef>
              <a:spcAft>
                <a:spcPts val="0"/>
              </a:spcAft>
              <a:buClr>
                <a:srgbClr val="000000"/>
              </a:buClr>
              <a:buSzPts val="1800"/>
              <a:buChar char="●"/>
            </a:pPr>
            <a:r>
              <a:rPr lang="fr" sz="1800">
                <a:solidFill>
                  <a:srgbClr val="000000"/>
                </a:solidFill>
              </a:rPr>
              <a:t>L’élément central de tout ordinateur qui accueille les composants</a:t>
            </a:r>
            <a:endParaRPr sz="1800">
              <a:solidFill>
                <a:srgbClr val="000000"/>
              </a:solidFill>
            </a:endParaRPr>
          </a:p>
          <a:p>
            <a:pPr indent="0" lvl="0" marL="0" rtl="0" algn="just">
              <a:spcBef>
                <a:spcPts val="0"/>
              </a:spcBef>
              <a:spcAft>
                <a:spcPts val="0"/>
              </a:spcAft>
              <a:buNone/>
            </a:pPr>
            <a:r>
              <a:t/>
            </a:r>
            <a:endParaRPr sz="1800">
              <a:solidFill>
                <a:srgbClr val="000000"/>
              </a:solidFill>
            </a:endParaRPr>
          </a:p>
          <a:p>
            <a:pPr indent="-342900" lvl="0" marL="457200" rtl="0" algn="just">
              <a:spcBef>
                <a:spcPts val="0"/>
              </a:spcBef>
              <a:spcAft>
                <a:spcPts val="0"/>
              </a:spcAft>
              <a:buClr>
                <a:srgbClr val="000000"/>
              </a:buClr>
              <a:buSzPts val="1800"/>
              <a:buChar char="●"/>
            </a:pPr>
            <a:r>
              <a:rPr lang="fr" sz="1800">
                <a:solidFill>
                  <a:srgbClr val="000000"/>
                </a:solidFill>
              </a:rPr>
              <a:t>Accueille la mémoire vive, le processeur, les différents ports ainsi que les extensions de cartes.</a:t>
            </a:r>
            <a:endParaRPr sz="1800">
              <a:solidFill>
                <a:srgbClr val="000000"/>
              </a:solidFill>
            </a:endParaRPr>
          </a:p>
          <a:p>
            <a:pPr indent="0" lvl="0" marL="0" rtl="0" algn="just">
              <a:spcBef>
                <a:spcPts val="0"/>
              </a:spcBef>
              <a:spcAft>
                <a:spcPts val="0"/>
              </a:spcAft>
              <a:buNone/>
            </a:pPr>
            <a:r>
              <a:t/>
            </a:r>
            <a:endParaRPr sz="1800">
              <a:solidFill>
                <a:srgbClr val="000000"/>
              </a:solidFill>
            </a:endParaRPr>
          </a:p>
          <a:p>
            <a:pPr indent="-342900" lvl="0" marL="457200" rtl="0" algn="just">
              <a:spcBef>
                <a:spcPts val="0"/>
              </a:spcBef>
              <a:spcAft>
                <a:spcPts val="0"/>
              </a:spcAft>
              <a:buClr>
                <a:srgbClr val="000000"/>
              </a:buClr>
              <a:buSzPts val="1800"/>
              <a:buChar char="●"/>
            </a:pPr>
            <a:r>
              <a:rPr lang="fr" sz="1800">
                <a:solidFill>
                  <a:srgbClr val="000000"/>
                </a:solidFill>
              </a:rPr>
              <a:t>Contient le BIOS, logiciel vital à l’ordinateur. </a:t>
            </a:r>
            <a:endParaRPr sz="1800">
              <a:solidFill>
                <a:srgbClr val="000000"/>
              </a:solidFill>
            </a:endParaRPr>
          </a:p>
        </p:txBody>
      </p:sp>
      <p:pic>
        <p:nvPicPr>
          <p:cNvPr id="68" name="Google Shape;68;p15"/>
          <p:cNvPicPr preferRelativeResize="0"/>
          <p:nvPr/>
        </p:nvPicPr>
        <p:blipFill>
          <a:blip r:embed="rId3">
            <a:alphaModFix/>
          </a:blip>
          <a:stretch>
            <a:fillRect/>
          </a:stretch>
        </p:blipFill>
        <p:spPr>
          <a:xfrm>
            <a:off x="5243400" y="1442838"/>
            <a:ext cx="3256475" cy="3256475"/>
          </a:xfrm>
          <a:prstGeom prst="rect">
            <a:avLst/>
          </a:prstGeom>
          <a:noFill/>
          <a:ln>
            <a:noFill/>
          </a:ln>
          <a:effectLst>
            <a:outerShdw blurRad="57150" rotWithShape="0" algn="bl" dir="5400000" dist="19050">
              <a:srgbClr val="000000">
                <a:alpha val="50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idx="1" type="subTitle"/>
          </p:nvPr>
        </p:nvSpPr>
        <p:spPr>
          <a:xfrm>
            <a:off x="311700" y="147725"/>
            <a:ext cx="8520600" cy="46065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pic>
        <p:nvPicPr>
          <p:cNvPr id="74" name="Google Shape;74;p16"/>
          <p:cNvPicPr preferRelativeResize="0"/>
          <p:nvPr/>
        </p:nvPicPr>
        <p:blipFill>
          <a:blip r:embed="rId3">
            <a:alphaModFix/>
          </a:blip>
          <a:stretch>
            <a:fillRect/>
          </a:stretch>
        </p:blipFill>
        <p:spPr>
          <a:xfrm>
            <a:off x="-37050" y="-66350"/>
            <a:ext cx="9181051" cy="525499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78" name="Shape 78"/>
        <p:cNvGrpSpPr/>
        <p:nvPr/>
      </p:nvGrpSpPr>
      <p:grpSpPr>
        <a:xfrm>
          <a:off x="0" y="0"/>
          <a:ext cx="0" cy="0"/>
          <a:chOff x="0" y="0"/>
          <a:chExt cx="0" cy="0"/>
        </a:xfrm>
      </p:grpSpPr>
      <p:sp>
        <p:nvSpPr>
          <p:cNvPr id="79" name="Google Shape;79;p17"/>
          <p:cNvSpPr txBox="1"/>
          <p:nvPr>
            <p:ph type="ctrTitle"/>
          </p:nvPr>
        </p:nvSpPr>
        <p:spPr>
          <a:xfrm>
            <a:off x="311700" y="744575"/>
            <a:ext cx="8520600" cy="13773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fr">
                <a:latin typeface="Comfortaa"/>
                <a:ea typeface="Comfortaa"/>
                <a:cs typeface="Comfortaa"/>
                <a:sym typeface="Comfortaa"/>
              </a:rPr>
              <a:t>Glossaire</a:t>
            </a:r>
            <a:endParaRPr b="1">
              <a:latin typeface="Comfortaa"/>
              <a:ea typeface="Comfortaa"/>
              <a:cs typeface="Comfortaa"/>
              <a:sym typeface="Comfortaa"/>
            </a:endParaRPr>
          </a:p>
          <a:p>
            <a:pPr indent="0" lvl="0" marL="0" rtl="0" algn="ctr">
              <a:spcBef>
                <a:spcPts val="0"/>
              </a:spcBef>
              <a:spcAft>
                <a:spcPts val="0"/>
              </a:spcAft>
              <a:buNone/>
            </a:pPr>
            <a:r>
              <a:t/>
            </a:r>
            <a:endParaRPr/>
          </a:p>
        </p:txBody>
      </p:sp>
      <p:sp>
        <p:nvSpPr>
          <p:cNvPr id="80" name="Google Shape;80;p17"/>
          <p:cNvSpPr txBox="1"/>
          <p:nvPr>
            <p:ph idx="1" type="subTitle"/>
          </p:nvPr>
        </p:nvSpPr>
        <p:spPr>
          <a:xfrm>
            <a:off x="190825" y="1518025"/>
            <a:ext cx="8520600" cy="3383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fr" sz="1800">
                <a:solidFill>
                  <a:srgbClr val="000000"/>
                </a:solidFill>
              </a:rPr>
              <a:t>carte mère :</a:t>
            </a:r>
            <a:r>
              <a:rPr lang="fr" sz="1800">
                <a:solidFill>
                  <a:srgbClr val="000000"/>
                </a:solidFill>
              </a:rPr>
              <a:t> motherboard</a:t>
            </a:r>
            <a:endParaRPr sz="1800">
              <a:solidFill>
                <a:srgbClr val="000000"/>
              </a:solidFill>
            </a:endParaRPr>
          </a:p>
          <a:p>
            <a:pPr indent="0" lvl="0" marL="0" rtl="0" algn="l">
              <a:spcBef>
                <a:spcPts val="0"/>
              </a:spcBef>
              <a:spcAft>
                <a:spcPts val="0"/>
              </a:spcAft>
              <a:buNone/>
            </a:pPr>
            <a:r>
              <a:rPr b="1" lang="fr" sz="1800">
                <a:solidFill>
                  <a:srgbClr val="000000"/>
                </a:solidFill>
              </a:rPr>
              <a:t>processeur :</a:t>
            </a:r>
            <a:r>
              <a:rPr lang="fr" sz="1800">
                <a:solidFill>
                  <a:srgbClr val="000000"/>
                </a:solidFill>
              </a:rPr>
              <a:t> processor</a:t>
            </a:r>
            <a:endParaRPr sz="1800">
              <a:solidFill>
                <a:srgbClr val="000000"/>
              </a:solidFill>
              <a:latin typeface="Comfortaa"/>
              <a:ea typeface="Comfortaa"/>
              <a:cs typeface="Comfortaa"/>
              <a:sym typeface="Comfortaa"/>
            </a:endParaRPr>
          </a:p>
          <a:p>
            <a:pPr indent="0" lvl="0" marL="0" rtl="0" algn="l">
              <a:spcBef>
                <a:spcPts val="0"/>
              </a:spcBef>
              <a:spcAft>
                <a:spcPts val="0"/>
              </a:spcAft>
              <a:buNone/>
            </a:pPr>
            <a:r>
              <a:rPr b="1" lang="fr" sz="1800">
                <a:solidFill>
                  <a:srgbClr val="000000"/>
                </a:solidFill>
              </a:rPr>
              <a:t>bus :</a:t>
            </a:r>
            <a:r>
              <a:rPr lang="fr" sz="1800">
                <a:solidFill>
                  <a:srgbClr val="000000"/>
                </a:solidFill>
              </a:rPr>
              <a:t> bus</a:t>
            </a:r>
            <a:endParaRPr sz="1800">
              <a:solidFill>
                <a:srgbClr val="000000"/>
              </a:solidFill>
            </a:endParaRPr>
          </a:p>
          <a:p>
            <a:pPr indent="0" lvl="0" marL="0" rtl="0" algn="l">
              <a:spcBef>
                <a:spcPts val="0"/>
              </a:spcBef>
              <a:spcAft>
                <a:spcPts val="0"/>
              </a:spcAft>
              <a:buNone/>
            </a:pPr>
            <a:r>
              <a:rPr b="1" lang="fr" sz="1800">
                <a:solidFill>
                  <a:srgbClr val="000000"/>
                </a:solidFill>
              </a:rPr>
              <a:t>chipset :</a:t>
            </a:r>
            <a:r>
              <a:rPr lang="fr" sz="1800">
                <a:solidFill>
                  <a:srgbClr val="000000"/>
                </a:solidFill>
              </a:rPr>
              <a:t> jeu de puce</a:t>
            </a:r>
            <a:endParaRPr sz="1800">
              <a:solidFill>
                <a:srgbClr val="000000"/>
              </a:solidFill>
            </a:endParaRPr>
          </a:p>
          <a:p>
            <a:pPr indent="0" lvl="0" marL="0" rtl="0" algn="l">
              <a:spcBef>
                <a:spcPts val="0"/>
              </a:spcBef>
              <a:spcAft>
                <a:spcPts val="0"/>
              </a:spcAft>
              <a:buNone/>
            </a:pPr>
            <a:r>
              <a:rPr b="1" lang="fr" sz="1800">
                <a:solidFill>
                  <a:srgbClr val="000000"/>
                </a:solidFill>
              </a:rPr>
              <a:t>PCI (Peripheral Component Interconnect) slot</a:t>
            </a:r>
            <a:r>
              <a:rPr lang="fr" sz="1800">
                <a:solidFill>
                  <a:srgbClr val="000000"/>
                </a:solidFill>
              </a:rPr>
              <a:t> : port PCI</a:t>
            </a:r>
            <a:endParaRPr sz="1800">
              <a:solidFill>
                <a:srgbClr val="000000"/>
              </a:solidFill>
            </a:endParaRPr>
          </a:p>
          <a:p>
            <a:pPr indent="0" lvl="0" marL="0" rtl="0" algn="l">
              <a:spcBef>
                <a:spcPts val="0"/>
              </a:spcBef>
              <a:spcAft>
                <a:spcPts val="0"/>
              </a:spcAft>
              <a:buNone/>
            </a:pPr>
            <a:r>
              <a:rPr b="1" lang="fr" sz="1800">
                <a:solidFill>
                  <a:srgbClr val="000000"/>
                </a:solidFill>
              </a:rPr>
              <a:t>BIOS (Basic Input Output System)</a:t>
            </a:r>
            <a:r>
              <a:rPr lang="fr" sz="1800">
                <a:solidFill>
                  <a:srgbClr val="000000"/>
                </a:solidFill>
              </a:rPr>
              <a:t> : BIOS</a:t>
            </a:r>
            <a:endParaRPr sz="1800">
              <a:solidFill>
                <a:srgbClr val="000000"/>
              </a:solidFill>
            </a:endParaRPr>
          </a:p>
          <a:p>
            <a:pPr indent="0" lvl="0" marL="0" rtl="0" algn="l">
              <a:spcBef>
                <a:spcPts val="0"/>
              </a:spcBef>
              <a:spcAft>
                <a:spcPts val="0"/>
              </a:spcAft>
              <a:buNone/>
            </a:pPr>
            <a:r>
              <a:rPr b="1" lang="fr" sz="1800">
                <a:solidFill>
                  <a:srgbClr val="000000"/>
                </a:solidFill>
              </a:rPr>
              <a:t>socket :</a:t>
            </a:r>
            <a:r>
              <a:rPr lang="fr" sz="1800">
                <a:solidFill>
                  <a:srgbClr val="000000"/>
                </a:solidFill>
              </a:rPr>
              <a:t> support processeur</a:t>
            </a:r>
            <a:endParaRPr sz="1800">
              <a:solidFill>
                <a:srgbClr val="000000"/>
              </a:solidFill>
            </a:endParaRPr>
          </a:p>
          <a:p>
            <a:pPr indent="0" lvl="0" marL="0" rtl="0" algn="l">
              <a:spcBef>
                <a:spcPts val="0"/>
              </a:spcBef>
              <a:spcAft>
                <a:spcPts val="0"/>
              </a:spcAft>
              <a:buNone/>
            </a:pPr>
            <a:r>
              <a:rPr b="1" lang="fr" sz="1800">
                <a:solidFill>
                  <a:srgbClr val="000000"/>
                </a:solidFill>
              </a:rPr>
              <a:t>CPU :</a:t>
            </a:r>
            <a:r>
              <a:rPr lang="fr" sz="1800">
                <a:solidFill>
                  <a:srgbClr val="000000"/>
                </a:solidFill>
              </a:rPr>
              <a:t> processeur</a:t>
            </a:r>
            <a:endParaRPr sz="1800">
              <a:solidFill>
                <a:srgbClr val="000000"/>
              </a:solidFill>
            </a:endParaRPr>
          </a:p>
          <a:p>
            <a:pPr indent="0" lvl="0" marL="0" rtl="0" algn="l">
              <a:spcBef>
                <a:spcPts val="0"/>
              </a:spcBef>
              <a:spcAft>
                <a:spcPts val="0"/>
              </a:spcAft>
              <a:buNone/>
            </a:pPr>
            <a:r>
              <a:rPr b="1" lang="fr" sz="1800">
                <a:solidFill>
                  <a:srgbClr val="000000"/>
                </a:solidFill>
              </a:rPr>
              <a:t>I/O (input/output) :</a:t>
            </a:r>
            <a:r>
              <a:rPr lang="fr" sz="1800">
                <a:solidFill>
                  <a:srgbClr val="000000"/>
                </a:solidFill>
              </a:rPr>
              <a:t> E/S (entrée/sortie)</a:t>
            </a:r>
            <a:endParaRPr sz="1800">
              <a:solidFill>
                <a:srgbClr val="000000"/>
              </a:solidFill>
            </a:endParaRPr>
          </a:p>
          <a:p>
            <a:pPr indent="0" lvl="0" marL="0" rtl="0" algn="l">
              <a:spcBef>
                <a:spcPts val="0"/>
              </a:spcBef>
              <a:spcAft>
                <a:spcPts val="0"/>
              </a:spcAft>
              <a:buNone/>
            </a:pPr>
            <a:r>
              <a:rPr b="1" lang="fr" sz="1800">
                <a:solidFill>
                  <a:srgbClr val="000000"/>
                </a:solidFill>
              </a:rPr>
              <a:t>Heat sink :</a:t>
            </a:r>
            <a:r>
              <a:rPr lang="fr" sz="1800">
                <a:solidFill>
                  <a:srgbClr val="000000"/>
                </a:solidFill>
              </a:rPr>
              <a:t> Dissipateur thermique</a:t>
            </a:r>
            <a:endParaRPr sz="18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idx="1" type="subTitle"/>
          </p:nvPr>
        </p:nvSpPr>
        <p:spPr>
          <a:xfrm>
            <a:off x="32250" y="-159250"/>
            <a:ext cx="9036600" cy="4292100"/>
          </a:xfrm>
          <a:prstGeom prst="rect">
            <a:avLst/>
          </a:prstGeom>
        </p:spPr>
        <p:txBody>
          <a:bodyPr anchorCtr="0" anchor="t" bIns="91425" lIns="91425" spcFirstLastPara="1" rIns="91425" wrap="square" tIns="91425">
            <a:noAutofit/>
          </a:bodyPr>
          <a:lstStyle/>
          <a:p>
            <a:pPr indent="0" lvl="0" marL="0" rtl="0" algn="l">
              <a:lnSpc>
                <a:spcPct val="127273"/>
              </a:lnSpc>
              <a:spcBef>
                <a:spcPts val="5200"/>
              </a:spcBef>
              <a:spcAft>
                <a:spcPts val="0"/>
              </a:spcAft>
              <a:buClr>
                <a:schemeClr val="dk1"/>
              </a:buClr>
              <a:buSzPts val="1100"/>
              <a:buFont typeface="Arial"/>
              <a:buNone/>
            </a:pPr>
            <a:r>
              <a:rPr b="1" lang="fr" sz="1650">
                <a:solidFill>
                  <a:srgbClr val="0095D9"/>
                </a:solidFill>
                <a:highlight>
                  <a:srgbClr val="FFFFFF"/>
                </a:highlight>
                <a:latin typeface="Roboto"/>
                <a:ea typeface="Roboto"/>
                <a:cs typeface="Roboto"/>
                <a:sym typeface="Roboto"/>
              </a:rPr>
              <a:t>What components make up a motherboard?</a:t>
            </a:r>
            <a:endParaRPr b="1" sz="1650">
              <a:solidFill>
                <a:srgbClr val="0095D9"/>
              </a:solidFill>
              <a:highlight>
                <a:srgbClr val="FFFFFF"/>
              </a:highlight>
              <a:latin typeface="Roboto"/>
              <a:ea typeface="Roboto"/>
              <a:cs typeface="Roboto"/>
              <a:sym typeface="Roboto"/>
            </a:endParaRPr>
          </a:p>
          <a:p>
            <a:pPr indent="0" lvl="0" marL="0" marR="241300" rtl="0" algn="l">
              <a:lnSpc>
                <a:spcPct val="115000"/>
              </a:lnSpc>
              <a:spcBef>
                <a:spcPts val="2100"/>
              </a:spcBef>
              <a:spcAft>
                <a:spcPts val="0"/>
              </a:spcAft>
              <a:buClr>
                <a:schemeClr val="dk1"/>
              </a:buClr>
              <a:buSzPts val="1100"/>
              <a:buFont typeface="Arial"/>
              <a:buNone/>
            </a:pPr>
            <a:r>
              <a:rPr lang="fr" sz="1100">
                <a:solidFill>
                  <a:srgbClr val="252A40"/>
                </a:solidFill>
                <a:highlight>
                  <a:srgbClr val="FFFFFF"/>
                </a:highlight>
                <a:latin typeface="Roboto"/>
                <a:ea typeface="Roboto"/>
                <a:cs typeface="Roboto"/>
                <a:sym typeface="Roboto"/>
              </a:rPr>
              <a:t>There are several different motherboard designs and form factors, which have been updated over the years for different devices and evolving technology. However, all motherboards have a few things in common. All of them have circuits used to coordinate computer processes and a heat sink for absorbing and redirecting heat to keep the motherboard cool during use. Most have a secondary source of power, too.</a:t>
            </a:r>
            <a:endParaRPr sz="1100">
              <a:solidFill>
                <a:srgbClr val="252A40"/>
              </a:solidFill>
              <a:highlight>
                <a:srgbClr val="FFFFFF"/>
              </a:highlight>
              <a:latin typeface="Roboto"/>
              <a:ea typeface="Roboto"/>
              <a:cs typeface="Roboto"/>
              <a:sym typeface="Roboto"/>
            </a:endParaRPr>
          </a:p>
          <a:p>
            <a:pPr indent="0" lvl="0" marL="0" marR="241300" rtl="0" algn="l">
              <a:lnSpc>
                <a:spcPct val="115000"/>
              </a:lnSpc>
              <a:spcBef>
                <a:spcPts val="1800"/>
              </a:spcBef>
              <a:spcAft>
                <a:spcPts val="0"/>
              </a:spcAft>
              <a:buClr>
                <a:schemeClr val="dk1"/>
              </a:buClr>
              <a:buSzPts val="1100"/>
              <a:buFont typeface="Arial"/>
              <a:buNone/>
            </a:pPr>
            <a:r>
              <a:rPr lang="fr" sz="1100">
                <a:solidFill>
                  <a:srgbClr val="252A40"/>
                </a:solidFill>
                <a:highlight>
                  <a:srgbClr val="FFFFFF"/>
                </a:highlight>
                <a:latin typeface="Roboto"/>
                <a:ea typeface="Roboto"/>
                <a:cs typeface="Roboto"/>
                <a:sym typeface="Roboto"/>
              </a:rPr>
              <a:t>The primary thing you’ll notice when you look at any motherboard is that it has a lot of slots and connections. Since everything is routed through the motherboard, it needs physical contact with nearly all computer components. That includes main power, CPU, RAM slots, USB, PCI, video and sound cards, and expansion slots.</a:t>
            </a:r>
            <a:endParaRPr sz="1100">
              <a:solidFill>
                <a:srgbClr val="252A40"/>
              </a:solidFill>
              <a:highlight>
                <a:srgbClr val="FFFFFF"/>
              </a:highlight>
              <a:latin typeface="Roboto"/>
              <a:ea typeface="Roboto"/>
              <a:cs typeface="Roboto"/>
              <a:sym typeface="Roboto"/>
            </a:endParaRPr>
          </a:p>
          <a:p>
            <a:pPr indent="0" lvl="0" marL="0" marR="241300" rtl="0" algn="l">
              <a:lnSpc>
                <a:spcPct val="115000"/>
              </a:lnSpc>
              <a:spcBef>
                <a:spcPts val="1800"/>
              </a:spcBef>
              <a:spcAft>
                <a:spcPts val="0"/>
              </a:spcAft>
              <a:buClr>
                <a:schemeClr val="dk1"/>
              </a:buClr>
              <a:buSzPts val="1100"/>
              <a:buFont typeface="Arial"/>
              <a:buNone/>
            </a:pPr>
            <a:r>
              <a:rPr lang="fr" sz="1100">
                <a:solidFill>
                  <a:srgbClr val="252A40"/>
                </a:solidFill>
                <a:highlight>
                  <a:srgbClr val="FFFFFF"/>
                </a:highlight>
                <a:latin typeface="Roboto"/>
                <a:ea typeface="Roboto"/>
                <a:cs typeface="Roboto"/>
                <a:sym typeface="Roboto"/>
              </a:rPr>
              <a:t>If you use a wireless mouse or external keyboard, they have their connections along with any other essential accessory you might want. This utility is why a motherboard appears to be a ring of connectors — that’s its primary function.</a:t>
            </a:r>
            <a:endParaRPr sz="1100">
              <a:solidFill>
                <a:srgbClr val="252A40"/>
              </a:solidFill>
              <a:highlight>
                <a:srgbClr val="FFFFFF"/>
              </a:highlight>
              <a:latin typeface="Roboto"/>
              <a:ea typeface="Roboto"/>
              <a:cs typeface="Roboto"/>
              <a:sym typeface="Roboto"/>
            </a:endParaRPr>
          </a:p>
          <a:p>
            <a:pPr indent="0" lvl="0" marL="0" marR="241300" rtl="0" algn="l">
              <a:lnSpc>
                <a:spcPct val="115000"/>
              </a:lnSpc>
              <a:spcBef>
                <a:spcPts val="1800"/>
              </a:spcBef>
              <a:spcAft>
                <a:spcPts val="0"/>
              </a:spcAft>
              <a:buClr>
                <a:schemeClr val="dk1"/>
              </a:buClr>
              <a:buSzPts val="1100"/>
              <a:buFont typeface="Arial"/>
              <a:buNone/>
            </a:pPr>
            <a:r>
              <a:rPr lang="fr" sz="1100">
                <a:solidFill>
                  <a:srgbClr val="252A40"/>
                </a:solidFill>
                <a:highlight>
                  <a:srgbClr val="FFFFFF"/>
                </a:highlight>
                <a:latin typeface="Roboto"/>
                <a:ea typeface="Roboto"/>
                <a:cs typeface="Roboto"/>
                <a:sym typeface="Roboto"/>
              </a:rPr>
              <a:t>Over time the ports on a motherboard tend to change based on what current technology demands. This is why an old motherboard may have many defunct ports for connections that are obsolete.</a:t>
            </a:r>
            <a:endParaRPr sz="1100">
              <a:solidFill>
                <a:srgbClr val="252A40"/>
              </a:solidFill>
              <a:highlight>
                <a:srgbClr val="FFFFFF"/>
              </a:highlight>
              <a:latin typeface="Roboto"/>
              <a:ea typeface="Roboto"/>
              <a:cs typeface="Roboto"/>
              <a:sym typeface="Roboto"/>
            </a:endParaRPr>
          </a:p>
          <a:p>
            <a:pPr indent="0" lvl="0" marL="0" marR="241300" rtl="0" algn="l">
              <a:lnSpc>
                <a:spcPct val="115000"/>
              </a:lnSpc>
              <a:spcBef>
                <a:spcPts val="1800"/>
              </a:spcBef>
              <a:spcAft>
                <a:spcPts val="0"/>
              </a:spcAft>
              <a:buClr>
                <a:schemeClr val="dk1"/>
              </a:buClr>
              <a:buSzPts val="1100"/>
              <a:buFont typeface="Arial"/>
              <a:buNone/>
            </a:pPr>
            <a:r>
              <a:rPr lang="fr" sz="1100">
                <a:solidFill>
                  <a:srgbClr val="252A40"/>
                </a:solidFill>
                <a:highlight>
                  <a:srgbClr val="FFFFFF"/>
                </a:highlight>
                <a:latin typeface="Roboto"/>
                <a:ea typeface="Roboto"/>
                <a:cs typeface="Roboto"/>
                <a:sym typeface="Roboto"/>
              </a:rPr>
              <a:t>However, we will note two essential connections, specifically the connection to the CPU and the connection to power (I/O) functions. Commonly regarded as the two most crucial motherboard connections, CPU and power make up the backbone of the circuit. Together, they are called the chipset — the core management of power and processing for all tasks.</a:t>
            </a:r>
            <a:endParaRPr sz="1100">
              <a:solidFill>
                <a:srgbClr val="252A40"/>
              </a:solidFill>
              <a:highlight>
                <a:srgbClr val="FFFFFF"/>
              </a:highlight>
              <a:latin typeface="Roboto"/>
              <a:ea typeface="Roboto"/>
              <a:cs typeface="Roboto"/>
              <a:sym typeface="Roboto"/>
            </a:endParaRPr>
          </a:p>
          <a:p>
            <a:pPr indent="0" lvl="0" marL="0" rtl="0" algn="ctr">
              <a:spcBef>
                <a:spcPts val="1800"/>
              </a:spcBef>
              <a:spcAft>
                <a:spcPts val="0"/>
              </a:spcAft>
              <a:buNone/>
            </a:pPr>
            <a:r>
              <a:t/>
            </a:r>
            <a:endParaRPr sz="19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CCCCCC"/>
        </a:solidFill>
      </p:bgPr>
    </p:bg>
    <p:spTree>
      <p:nvGrpSpPr>
        <p:cNvPr id="89" name="Shape 89"/>
        <p:cNvGrpSpPr/>
        <p:nvPr/>
      </p:nvGrpSpPr>
      <p:grpSpPr>
        <a:xfrm>
          <a:off x="0" y="0"/>
          <a:ext cx="0" cy="0"/>
          <a:chOff x="0" y="0"/>
          <a:chExt cx="0" cy="0"/>
        </a:xfrm>
      </p:grpSpPr>
      <p:sp>
        <p:nvSpPr>
          <p:cNvPr id="90" name="Google Shape;9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a:t>SOURCES</a:t>
            </a:r>
            <a:endParaRPr/>
          </a:p>
        </p:txBody>
      </p:sp>
      <p:sp>
        <p:nvSpPr>
          <p:cNvPr id="91" name="Google Shape;91;p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fr" u="sng">
                <a:solidFill>
                  <a:schemeClr val="hlink"/>
                </a:solidFill>
                <a:hlinkClick r:id="rId3"/>
              </a:rPr>
              <a:t>https://www.education.gouv.fr/bo/2002/47/encart.htm</a:t>
            </a:r>
            <a:r>
              <a:rPr lang="fr"/>
              <a:t> </a:t>
            </a:r>
            <a:endParaRPr/>
          </a:p>
          <a:p>
            <a:pPr indent="0" lvl="0" marL="0" rtl="0" algn="l">
              <a:spcBef>
                <a:spcPts val="1600"/>
              </a:spcBef>
              <a:spcAft>
                <a:spcPts val="0"/>
              </a:spcAft>
              <a:buNone/>
            </a:pPr>
            <a:r>
              <a:rPr lang="fr" u="sng">
                <a:solidFill>
                  <a:schemeClr val="hlink"/>
                </a:solidFill>
                <a:hlinkClick r:id="rId4"/>
              </a:rPr>
              <a:t>https://www.journaldunet.fr/web-tech/dictionnaire-du-webmastering/1445216-carte-mere-definition-technique-et-nom-des-composants/</a:t>
            </a:r>
            <a:endParaRPr/>
          </a:p>
          <a:p>
            <a:pPr indent="0" lvl="0" marL="0" rtl="0" algn="l">
              <a:spcBef>
                <a:spcPts val="1600"/>
              </a:spcBef>
              <a:spcAft>
                <a:spcPts val="0"/>
              </a:spcAft>
              <a:buNone/>
            </a:pPr>
            <a:r>
              <a:rPr lang="fr" u="sng">
                <a:solidFill>
                  <a:schemeClr val="hlink"/>
                </a:solidFill>
                <a:hlinkClick r:id="rId5"/>
              </a:rPr>
              <a:t>https://www.digitaltrends.com/computing/what-is-a-motherboard/</a:t>
            </a:r>
            <a:endParaRPr/>
          </a:p>
          <a:p>
            <a:pPr indent="0" lvl="0" marL="0" rtl="0" algn="l">
              <a:spcBef>
                <a:spcPts val="1600"/>
              </a:spcBef>
              <a:spcAft>
                <a:spcPts val="0"/>
              </a:spcAft>
              <a:buNone/>
            </a:pPr>
            <a:r>
              <a:rPr lang="fr" u="sng">
                <a:solidFill>
                  <a:schemeClr val="hlink"/>
                </a:solidFill>
                <a:hlinkClick r:id="rId6"/>
              </a:rPr>
              <a:t>https://community.lecrabeinfo.net/topic/6132-tuto-choisir-son-pc/</a:t>
            </a:r>
            <a:endParaRPr/>
          </a:p>
          <a:p>
            <a:pPr indent="0" lvl="0" marL="0" rtl="0" algn="l">
              <a:spcBef>
                <a:spcPts val="1600"/>
              </a:spcBef>
              <a:spcAft>
                <a:spcPts val="0"/>
              </a:spcAft>
              <a:buNone/>
            </a:pPr>
            <a:r>
              <a:t/>
            </a:r>
            <a:endParaRPr/>
          </a:p>
          <a:p>
            <a:pPr indent="0" lvl="0" marL="0" rtl="0" algn="l">
              <a:spcBef>
                <a:spcPts val="1600"/>
              </a:spcBef>
              <a:spcAft>
                <a:spcPts val="0"/>
              </a:spcAft>
              <a:buNone/>
            </a:pPr>
            <a:r>
              <a:t/>
            </a:r>
            <a:endParaRPr/>
          </a:p>
          <a:p>
            <a:pPr indent="0" lvl="0" marL="0" rtl="0" algn="l">
              <a:spcBef>
                <a:spcPts val="160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