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6" r:id="rId11"/>
    <p:sldId id="268" r:id="rId12"/>
    <p:sldId id="269" r:id="rId13"/>
    <p:sldId id="270" r:id="rId14"/>
    <p:sldId id="265" r:id="rId15"/>
    <p:sldId id="271" r:id="rId16"/>
    <p:sldId id="267"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0" d="100"/>
          <a:sy n="60" d="100"/>
        </p:scale>
        <p:origin x="102" y="4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14" name="Group 13"/>
          <p:cNvGrpSpPr/>
          <p:nvPr/>
        </p:nvGrpSpPr>
        <p:grpSpPr>
          <a:xfrm>
            <a:off x="-1588" y="0"/>
            <a:ext cx="12193588" cy="6861555"/>
            <a:chOff x="-1588" y="0"/>
            <a:chExt cx="12193588" cy="6861555"/>
          </a:xfrm>
        </p:grpSpPr>
        <p:sp>
          <p:nvSpPr>
            <p:cNvPr id="9" name="Rectangle 8"/>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a:prstGeom prst="rect">
            <a:avLst/>
          </a:prstGeom>
        </p:spPr>
        <p:txBody>
          <a:bodyPr anchor="b"/>
          <a:lstStyle>
            <a:lvl1pPr>
              <a:defRPr sz="5400"/>
            </a:lvl1pPr>
          </a:lstStyle>
          <a:p>
            <a:r>
              <a:rPr lang="fr-FR"/>
              <a:t>Modifiez le style du titre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tx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Modifier le style des sous-titres du masque</a:t>
            </a:r>
            <a:endParaRPr lang="en-US" dirty="0"/>
          </a:p>
        </p:txBody>
      </p:sp>
      <p:sp>
        <p:nvSpPr>
          <p:cNvPr id="4" name="Date Placeholder 3"/>
          <p:cNvSpPr>
            <a:spLocks noGrp="1"/>
          </p:cNvSpPr>
          <p:nvPr>
            <p:ph type="dt" sz="half" idx="10"/>
          </p:nvPr>
        </p:nvSpPr>
        <p:spPr>
          <a:xfrm rot="5400000">
            <a:off x="10158984" y="1792224"/>
            <a:ext cx="990599" cy="304799"/>
          </a:xfrm>
        </p:spPr>
        <p:txBody>
          <a:bodyPr/>
          <a:lstStyle>
            <a:lvl1pPr algn="l">
              <a:defRPr b="0">
                <a:solidFill>
                  <a:schemeClr val="bg1"/>
                </a:solidFill>
              </a:defRPr>
            </a:lvl1pPr>
          </a:lstStyle>
          <a:p>
            <a:fld id="{E9462EF3-3C4F-43EE-ACEE-D4B806740EA3}" type="datetimeFigureOut">
              <a:rPr lang="en-US" dirty="0"/>
              <a:pPr/>
              <a:t>1/3/2021</a:t>
            </a:fld>
            <a:endParaRPr lang="en-US" dirty="0"/>
          </a:p>
        </p:txBody>
      </p:sp>
      <p:sp>
        <p:nvSpPr>
          <p:cNvPr id="5" name="Footer Placeholder 4"/>
          <p:cNvSpPr>
            <a:spLocks noGrp="1"/>
          </p:cNvSpPr>
          <p:nvPr>
            <p:ph type="ftr" sz="quarter" idx="11"/>
          </p:nvPr>
        </p:nvSpPr>
        <p:spPr>
          <a:xfrm rot="5400000">
            <a:off x="8951976" y="3227832"/>
            <a:ext cx="3867912" cy="310896"/>
          </a:xfrm>
        </p:spPr>
        <p:txBody>
          <a:bodyPr/>
          <a:lstStyle>
            <a:lvl1pPr>
              <a:defRPr sz="1000" b="0">
                <a:solidFill>
                  <a:schemeClr val="bg1"/>
                </a:solidFill>
              </a:defRPr>
            </a:lvl1pPr>
          </a:lstStyle>
          <a:p>
            <a:endParaRPr lang="en-US" dirty="0"/>
          </a:p>
        </p:txBody>
      </p:sp>
      <p:sp>
        <p:nvSpPr>
          <p:cNvPr id="8" name="Rectangle 7"/>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Image panoramique avec légende">
    <p:spTree>
      <p:nvGrpSpPr>
        <p:cNvPr id="1" name=""/>
        <p:cNvGrpSpPr/>
        <p:nvPr/>
      </p:nvGrpSpPr>
      <p:grpSpPr>
        <a:xfrm>
          <a:off x="0" y="0"/>
          <a:ext cx="0" cy="0"/>
          <a:chOff x="0" y="0"/>
          <a:chExt cx="0" cy="0"/>
        </a:xfrm>
      </p:grpSpPr>
      <p:grpSp>
        <p:nvGrpSpPr>
          <p:cNvPr id="17" name="Group 16"/>
          <p:cNvGrpSpPr/>
          <p:nvPr/>
        </p:nvGrpSpPr>
        <p:grpSpPr>
          <a:xfrm>
            <a:off x="-1588" y="0"/>
            <a:ext cx="12193588" cy="6861555"/>
            <a:chOff x="-1588" y="0"/>
            <a:chExt cx="12193588" cy="6861555"/>
          </a:xfrm>
        </p:grpSpPr>
        <p:sp>
          <p:nvSpPr>
            <p:cNvPr id="11" name="Rectangle 10"/>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7" y="4969927"/>
            <a:ext cx="8825657" cy="566738"/>
          </a:xfrm>
          <a:prstGeom prst="rect">
            <a:avLst/>
          </a:prstGeo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bwMode="gray">
          <a:xfrm>
            <a:off x="1154957" y="5536665"/>
            <a:ext cx="8825656" cy="493712"/>
          </a:xfrm>
        </p:spPr>
        <p:txBody>
          <a:bodyPr>
            <a:normAutofit/>
          </a:bodyPr>
          <a:lstStyle>
            <a:lvl1pPr marL="0" indent="0">
              <a:buNone/>
              <a:defRPr sz="12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36343B39-165A-4B68-AA5C-581F5336313C}" type="datetimeFigureOut">
              <a:rPr lang="en-US" dirty="0"/>
              <a:t>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re et légende">
    <p:spTree>
      <p:nvGrpSpPr>
        <p:cNvPr id="1" name=""/>
        <p:cNvGrpSpPr/>
        <p:nvPr/>
      </p:nvGrpSpPr>
      <p:grpSpPr>
        <a:xfrm>
          <a:off x="0" y="0"/>
          <a:ext cx="0" cy="0"/>
          <a:chOff x="0" y="0"/>
          <a:chExt cx="0" cy="0"/>
        </a:xfrm>
      </p:grpSpPr>
      <p:grpSp>
        <p:nvGrpSpPr>
          <p:cNvPr id="16" name="Group 15"/>
          <p:cNvGrpSpPr/>
          <p:nvPr/>
        </p:nvGrpSpPr>
        <p:grpSpPr>
          <a:xfrm>
            <a:off x="-1588" y="0"/>
            <a:ext cx="12193588" cy="6861555"/>
            <a:chOff x="-1588" y="0"/>
            <a:chExt cx="12193588" cy="6861555"/>
          </a:xfrm>
        </p:grpSpPr>
        <p:sp>
          <p:nvSpPr>
            <p:cNvPr id="10" name="Rectangle 9"/>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0704"/>
            <a:ext cx="8833104" cy="1371600"/>
          </a:xfrm>
          <a:prstGeom prst="rect">
            <a:avLst/>
          </a:prstGeom>
        </p:spPr>
        <p:txBody>
          <a:bodyPr anchor="ctr" anchorCtr="0"/>
          <a:lstStyle>
            <a:lvl1pPr>
              <a:defRPr sz="4000"/>
            </a:lvl1pPr>
          </a:lstStyle>
          <a:p>
            <a:r>
              <a:rPr lang="fr-FR"/>
              <a:t>Modifiez le style du titre</a:t>
            </a:r>
            <a:endParaRPr lang="en-US" dirty="0"/>
          </a:p>
        </p:txBody>
      </p:sp>
      <p:sp>
        <p:nvSpPr>
          <p:cNvPr id="8" name="Text Placeholder 3"/>
          <p:cNvSpPr>
            <a:spLocks noGrp="1"/>
          </p:cNvSpPr>
          <p:nvPr>
            <p:ph type="body" sz="half" idx="2"/>
          </p:nvPr>
        </p:nvSpPr>
        <p:spPr>
          <a:xfrm>
            <a:off x="1152144" y="3547872"/>
            <a:ext cx="8825659" cy="2478024"/>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4" name="Date Placeholder 3"/>
          <p:cNvSpPr>
            <a:spLocks noGrp="1"/>
          </p:cNvSpPr>
          <p:nvPr>
            <p:ph type="dt" sz="half" idx="10"/>
          </p:nvPr>
        </p:nvSpPr>
        <p:spPr/>
        <p:txBody>
          <a:bodyPr/>
          <a:lstStyle/>
          <a:p>
            <a:fld id="{942C8C57-33F9-4259-AC4F-0E3F5BEC9B94}" type="datetimeFigureOut">
              <a:rPr lang="en-US" dirty="0"/>
              <a:t>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tion avec légende">
    <p:spTree>
      <p:nvGrpSpPr>
        <p:cNvPr id="1" name=""/>
        <p:cNvGrpSpPr/>
        <p:nvPr/>
      </p:nvGrpSpPr>
      <p:grpSpPr>
        <a:xfrm>
          <a:off x="0" y="0"/>
          <a:ext cx="0" cy="0"/>
          <a:chOff x="0" y="0"/>
          <a:chExt cx="0" cy="0"/>
        </a:xfrm>
      </p:grpSpPr>
      <p:grpSp>
        <p:nvGrpSpPr>
          <p:cNvPr id="7" name="Group 6"/>
          <p:cNvGrpSpPr/>
          <p:nvPr/>
        </p:nvGrpSpPr>
        <p:grpSpPr>
          <a:xfrm>
            <a:off x="-1588" y="0"/>
            <a:ext cx="12193588" cy="6861555"/>
            <a:chOff x="-1588" y="0"/>
            <a:chExt cx="12193588" cy="6861555"/>
          </a:xfrm>
        </p:grpSpPr>
        <p:sp>
          <p:nvSpPr>
            <p:cNvPr id="16" name="Rectangle 15"/>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Oval 17"/>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7"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2" name="TextBox 11"/>
          <p:cNvSpPr txBox="1"/>
          <p:nvPr/>
        </p:nvSpPr>
        <p:spPr bwMode="gray">
          <a:xfrm>
            <a:off x="898295" y="596767"/>
            <a:ext cx="801912" cy="156966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9600" dirty="0">
                <a:solidFill>
                  <a:schemeClr val="tx2">
                    <a:lumMod val="40000"/>
                    <a:lumOff val="60000"/>
                  </a:schemeClr>
                </a:solidFill>
              </a:rPr>
              <a:t>“</a:t>
            </a:r>
          </a:p>
        </p:txBody>
      </p:sp>
      <p:sp>
        <p:nvSpPr>
          <p:cNvPr id="15" name="TextBox 14"/>
          <p:cNvSpPr txBox="1"/>
          <p:nvPr/>
        </p:nvSpPr>
        <p:spPr bwMode="gray">
          <a:xfrm>
            <a:off x="9715063" y="2629300"/>
            <a:ext cx="801912" cy="156966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9600" dirty="0">
                <a:solidFill>
                  <a:schemeClr val="tx2">
                    <a:lumMod val="40000"/>
                    <a:lumOff val="60000"/>
                  </a:schemeClr>
                </a:solidFill>
              </a:rPr>
              <a:t>”</a:t>
            </a:r>
          </a:p>
        </p:txBody>
      </p:sp>
      <p:sp>
        <p:nvSpPr>
          <p:cNvPr id="2" name="Title 1"/>
          <p:cNvSpPr>
            <a:spLocks noGrp="1"/>
          </p:cNvSpPr>
          <p:nvPr>
            <p:ph type="title"/>
          </p:nvPr>
        </p:nvSpPr>
        <p:spPr>
          <a:xfrm>
            <a:off x="1574801" y="980517"/>
            <a:ext cx="8460983" cy="2698249"/>
          </a:xfrm>
          <a:prstGeom prst="rect">
            <a:avLst/>
          </a:prstGeom>
        </p:spPr>
        <p:txBody>
          <a:bodyPr anchor="ctr" anchorCtr="0"/>
          <a:lstStyle>
            <a:lvl1pPr>
              <a:defRPr sz="4000"/>
            </a:lvl1pPr>
          </a:lstStyle>
          <a:p>
            <a:r>
              <a:rPr lang="fr-FR"/>
              <a:t>Modifiez le style du titre</a:t>
            </a:r>
            <a:endParaRPr lang="en-US" dirty="0"/>
          </a:p>
        </p:txBody>
      </p:sp>
      <p:sp>
        <p:nvSpPr>
          <p:cNvPr id="11" name="Text Placeholder 3"/>
          <p:cNvSpPr>
            <a:spLocks noGrp="1"/>
          </p:cNvSpPr>
          <p:nvPr>
            <p:ph type="body" sz="half" idx="14"/>
          </p:nvPr>
        </p:nvSpPr>
        <p:spPr bwMode="gray">
          <a:xfrm>
            <a:off x="1945945" y="3679987"/>
            <a:ext cx="7725772" cy="342174"/>
          </a:xfrm>
        </p:spPr>
        <p:txBody>
          <a:bodyPr vert="horz" lIns="91440" tIns="45720" rIns="91440" bIns="45720" rtlCol="0" anchor="t">
            <a:normAutofit/>
          </a:bodyPr>
          <a:lstStyle>
            <a:lvl1pPr>
              <a:buNone/>
              <a:defRPr lang="en-US" sz="1400" cap="small" dirty="0">
                <a:solidFill>
                  <a:schemeClr val="tx2">
                    <a:lumMod val="40000"/>
                    <a:lumOff val="60000"/>
                  </a:schemeClr>
                </a:solidFill>
                <a:latin typeface="+mn-lt"/>
              </a:defRPr>
            </a:lvl1pPr>
          </a:lstStyle>
          <a:p>
            <a:pPr marL="0" lvl="0" indent="0">
              <a:buNone/>
            </a:pPr>
            <a:r>
              <a:rPr lang="fr-FR"/>
              <a:t>Modifier les styles du texte du masque</a:t>
            </a:r>
          </a:p>
        </p:txBody>
      </p:sp>
      <p:sp>
        <p:nvSpPr>
          <p:cNvPr id="10" name="Text Placeholder 3"/>
          <p:cNvSpPr>
            <a:spLocks noGrp="1"/>
          </p:cNvSpPr>
          <p:nvPr>
            <p:ph type="body" sz="half" idx="2"/>
          </p:nvPr>
        </p:nvSpPr>
        <p:spPr>
          <a:xfrm>
            <a:off x="1154954" y="5029198"/>
            <a:ext cx="8825659" cy="997858"/>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4" name="Date Placeholder 3"/>
          <p:cNvSpPr>
            <a:spLocks noGrp="1"/>
          </p:cNvSpPr>
          <p:nvPr>
            <p:ph type="dt" sz="half" idx="10"/>
          </p:nvPr>
        </p:nvSpPr>
        <p:spPr/>
        <p:txBody>
          <a:bodyPr/>
          <a:lstStyle/>
          <a:p>
            <a:fld id="{8748772B-8FA2-401F-A0A1-A59855EDBC3E}" type="datetimeFigureOut">
              <a:rPr lang="en-US" dirty="0"/>
              <a:t>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3" name="Rectangle 2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Carte nom">
    <p:spTree>
      <p:nvGrpSpPr>
        <p:cNvPr id="1" name=""/>
        <p:cNvGrpSpPr/>
        <p:nvPr/>
      </p:nvGrpSpPr>
      <p:grpSpPr>
        <a:xfrm>
          <a:off x="0" y="0"/>
          <a:ext cx="0" cy="0"/>
          <a:chOff x="0" y="0"/>
          <a:chExt cx="0" cy="0"/>
        </a:xfrm>
      </p:grpSpPr>
      <p:grpSp>
        <p:nvGrpSpPr>
          <p:cNvPr id="16" name="Group 15"/>
          <p:cNvGrpSpPr/>
          <p:nvPr/>
        </p:nvGrpSpPr>
        <p:grpSpPr>
          <a:xfrm>
            <a:off x="-1588" y="0"/>
            <a:ext cx="12193588" cy="6861555"/>
            <a:chOff x="-1588" y="0"/>
            <a:chExt cx="12193588" cy="6861555"/>
          </a:xfrm>
        </p:grpSpPr>
        <p:sp>
          <p:nvSpPr>
            <p:cNvPr id="11" name="Rectangle 10"/>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3525"/>
            <a:ext cx="8865623" cy="1819656"/>
          </a:xfrm>
          <a:prstGeom prst="rect">
            <a:avLst/>
          </a:prstGeo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1154954" y="5029200"/>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D3DD5BDE-5A90-4611-82E9-0FC5746D30C5}" type="datetimeFigureOut">
              <a:rPr lang="en-US" dirty="0"/>
              <a:t>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lstStyle>
            <a:lvl1pPr>
              <a:defRPr sz="3600"/>
            </a:lvl1pPr>
          </a:lstStyle>
          <a:p>
            <a:r>
              <a:rPr lang="fr-FR"/>
              <a:t>Modifiez le style du titre</a:t>
            </a:r>
            <a:endParaRPr lang="en-US" dirty="0"/>
          </a:p>
        </p:txBody>
      </p:sp>
      <p:sp>
        <p:nvSpPr>
          <p:cNvPr id="3" name="Text Placeholder 2"/>
          <p:cNvSpPr>
            <a:spLocks noGrp="1"/>
          </p:cNvSpPr>
          <p:nvPr>
            <p:ph type="body" idx="1"/>
          </p:nvPr>
        </p:nvSpPr>
        <p:spPr>
          <a:xfrm>
            <a:off x="1154954" y="2603500"/>
            <a:ext cx="3129168"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6" name="Text Placeholder 3"/>
          <p:cNvSpPr>
            <a:spLocks noGrp="1"/>
          </p:cNvSpPr>
          <p:nvPr>
            <p:ph type="body" sz="half" idx="15"/>
          </p:nvPr>
        </p:nvSpPr>
        <p:spPr>
          <a:xfrm>
            <a:off x="1154954" y="3179764"/>
            <a:ext cx="3129168"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Text Placeholder 4"/>
          <p:cNvSpPr>
            <a:spLocks noGrp="1"/>
          </p:cNvSpPr>
          <p:nvPr>
            <p:ph type="body" sz="quarter" idx="3"/>
          </p:nvPr>
        </p:nvSpPr>
        <p:spPr>
          <a:xfrm>
            <a:off x="4512721" y="2603500"/>
            <a:ext cx="3145380"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9" name="Text Placeholder 3"/>
          <p:cNvSpPr>
            <a:spLocks noGrp="1"/>
          </p:cNvSpPr>
          <p:nvPr>
            <p:ph type="body" sz="half" idx="16"/>
          </p:nvPr>
        </p:nvSpPr>
        <p:spPr>
          <a:xfrm>
            <a:off x="4512721" y="3179764"/>
            <a:ext cx="3145380"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14" name="Text Placeholder 4"/>
          <p:cNvSpPr>
            <a:spLocks noGrp="1"/>
          </p:cNvSpPr>
          <p:nvPr>
            <p:ph type="body" sz="quarter" idx="13"/>
          </p:nvPr>
        </p:nvSpPr>
        <p:spPr>
          <a:xfrm>
            <a:off x="7886700" y="2595032"/>
            <a:ext cx="3161029" cy="58473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20" name="Text Placeholder 3"/>
          <p:cNvSpPr>
            <a:spLocks noGrp="1"/>
          </p:cNvSpPr>
          <p:nvPr>
            <p:ph type="body" sz="half" idx="17"/>
          </p:nvPr>
        </p:nvSpPr>
        <p:spPr>
          <a:xfrm>
            <a:off x="7886700" y="3179764"/>
            <a:ext cx="3161029"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cxnSp>
        <p:nvCxnSpPr>
          <p:cNvPr id="17" name="Straight Connector 16"/>
          <p:cNvCxnSpPr/>
          <p:nvPr/>
        </p:nvCxnSpPr>
        <p:spPr>
          <a:xfrm>
            <a:off x="4384991" y="2603500"/>
            <a:ext cx="32564" cy="3423554"/>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5824" y="2603500"/>
            <a:ext cx="0" cy="3423554"/>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1ADDA17D-0BEA-4E76-A7FC-F7C188BC48D1}" type="datetimeFigureOut">
              <a:rPr lang="en-US" dirty="0"/>
              <a:t>1/3/2021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nchor="ctr" anchorCtr="0"/>
          <a:lstStyle>
            <a:lvl1pPr>
              <a:defRPr sz="3600"/>
            </a:lvl1pPr>
          </a:lstStyle>
          <a:p>
            <a:r>
              <a:rPr lang="fr-FR"/>
              <a:t>Modifiez le style du titre</a:t>
            </a:r>
            <a:endParaRPr lang="en-US" dirty="0"/>
          </a:p>
        </p:txBody>
      </p:sp>
      <p:sp>
        <p:nvSpPr>
          <p:cNvPr id="3" name="Text Placeholder 2"/>
          <p:cNvSpPr>
            <a:spLocks noGrp="1"/>
          </p:cNvSpPr>
          <p:nvPr>
            <p:ph type="body" idx="1"/>
          </p:nvPr>
        </p:nvSpPr>
        <p:spPr>
          <a:xfrm>
            <a:off x="1154954" y="4532845"/>
            <a:ext cx="3050438" cy="57626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29" name="Picture Placeholder 2"/>
          <p:cNvSpPr>
            <a:spLocks noGrp="1" noChangeAspect="1"/>
          </p:cNvSpPr>
          <p:nvPr>
            <p:ph type="pic" idx="15"/>
          </p:nvPr>
        </p:nvSpPr>
        <p:spPr>
          <a:xfrm>
            <a:off x="1334552" y="2610916"/>
            <a:ext cx="2691242" cy="158409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2" name="Text Placeholder 3"/>
          <p:cNvSpPr>
            <a:spLocks noGrp="1"/>
          </p:cNvSpPr>
          <p:nvPr>
            <p:ph type="body" sz="half" idx="18"/>
          </p:nvPr>
        </p:nvSpPr>
        <p:spPr>
          <a:xfrm>
            <a:off x="1154954" y="5109107"/>
            <a:ext cx="3050438"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Text Placeholder 4"/>
          <p:cNvSpPr>
            <a:spLocks noGrp="1"/>
          </p:cNvSpPr>
          <p:nvPr>
            <p:ph type="body" sz="quarter" idx="3"/>
          </p:nvPr>
        </p:nvSpPr>
        <p:spPr>
          <a:xfrm>
            <a:off x="4568865" y="4532842"/>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30" name="Picture Placeholder 2"/>
          <p:cNvSpPr>
            <a:spLocks noGrp="1" noChangeAspect="1"/>
          </p:cNvSpPr>
          <p:nvPr>
            <p:ph type="pic" idx="21"/>
          </p:nvPr>
        </p:nvSpPr>
        <p:spPr>
          <a:xfrm>
            <a:off x="474846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3" name="Text Placeholder 3"/>
          <p:cNvSpPr>
            <a:spLocks noGrp="1"/>
          </p:cNvSpPr>
          <p:nvPr>
            <p:ph type="body" sz="half" idx="19"/>
          </p:nvPr>
        </p:nvSpPr>
        <p:spPr>
          <a:xfrm>
            <a:off x="4568865" y="5109108"/>
            <a:ext cx="3050438" cy="91257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14" name="Text Placeholder 4"/>
          <p:cNvSpPr>
            <a:spLocks noGrp="1"/>
          </p:cNvSpPr>
          <p:nvPr>
            <p:ph type="body" sz="quarter" idx="13"/>
          </p:nvPr>
        </p:nvSpPr>
        <p:spPr>
          <a:xfrm>
            <a:off x="7983433" y="4532842"/>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4" name="Text Placeholder 3"/>
          <p:cNvSpPr>
            <a:spLocks noGrp="1"/>
          </p:cNvSpPr>
          <p:nvPr>
            <p:ph type="body" sz="half" idx="20"/>
          </p:nvPr>
        </p:nvSpPr>
        <p:spPr>
          <a:xfrm>
            <a:off x="7983433" y="5109107"/>
            <a:ext cx="3050438" cy="91794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cxnSp>
        <p:nvCxnSpPr>
          <p:cNvPr id="17" name="Straight Connector 16"/>
          <p:cNvCxnSpPr/>
          <p:nvPr/>
        </p:nvCxnSpPr>
        <p:spPr>
          <a:xfrm>
            <a:off x="4384245" y="2603500"/>
            <a:ext cx="1" cy="3461811"/>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7352" y="2603500"/>
            <a:ext cx="0" cy="3461811"/>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6909AC7D-18CA-4236-82B9-D75EB1D66EAE}" type="datetimeFigureOut">
              <a:rPr lang="en-US" dirty="0"/>
              <a:t>1/3/2021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lstStyle/>
          <a:p>
            <a:r>
              <a:rPr lang="fr-FR"/>
              <a:t>Modifiez le style du titre</a:t>
            </a:r>
            <a:endParaRPr lang="en-US" dirty="0"/>
          </a:p>
        </p:txBody>
      </p:sp>
      <p:sp>
        <p:nvSpPr>
          <p:cNvPr id="3" name="Vertical Text Placeholder 2"/>
          <p:cNvSpPr>
            <a:spLocks noGrp="1"/>
          </p:cNvSpPr>
          <p:nvPr>
            <p:ph type="body" orient="vert" idx="1"/>
          </p:nvPr>
        </p:nvSpPr>
        <p:spPr>
          <a:xfrm>
            <a:off x="1154954" y="2595033"/>
            <a:ext cx="8825659" cy="3424768"/>
          </a:xfrm>
        </p:spPr>
        <p:txBody>
          <a:bodyPr vert="eaVert" anchor="t" anchorCtr="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5568300E-C023-45CD-A0BE-EDB7A8C6EA8B}" type="datetimeFigureOut">
              <a:rPr lang="en-US" dirty="0"/>
              <a:t>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grpSp>
        <p:nvGrpSpPr>
          <p:cNvPr id="8" name="Group 7"/>
          <p:cNvGrpSpPr/>
          <p:nvPr/>
        </p:nvGrpSpPr>
        <p:grpSpPr>
          <a:xfrm>
            <a:off x="-1588" y="0"/>
            <a:ext cx="12193588" cy="6861555"/>
            <a:chOff x="-1588" y="0"/>
            <a:chExt cx="12193588" cy="6861555"/>
          </a:xfrm>
        </p:grpSpPr>
        <p:sp>
          <p:nvSpPr>
            <p:cNvPr id="15" name="Rectangle 14"/>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Rectangle 12"/>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6"/>
            <a:ext cx="1441567" cy="4748591"/>
          </a:xfrm>
          <a:prstGeom prst="rect">
            <a:avLst/>
          </a:prstGeom>
        </p:spPr>
        <p:txBody>
          <a:bodyPr vert="eaVert" anchor="b" anchorCtr="0"/>
          <a:lstStyle/>
          <a:p>
            <a:r>
              <a:rPr lang="fr-FR"/>
              <a:t>Modifiez le style du titre</a:t>
            </a:r>
            <a:endParaRPr lang="en-US" dirty="0"/>
          </a:p>
        </p:txBody>
      </p:sp>
      <p:sp>
        <p:nvSpPr>
          <p:cNvPr id="3" name="Vertical Text Placeholder 2"/>
          <p:cNvSpPr>
            <a:spLocks noGrp="1"/>
          </p:cNvSpPr>
          <p:nvPr>
            <p:ph type="body" orient="vert" idx="1"/>
          </p:nvPr>
        </p:nvSpPr>
        <p:spPr>
          <a:xfrm>
            <a:off x="1154954" y="1278465"/>
            <a:ext cx="6256025" cy="4748591"/>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3B620EAD-E369-4933-8469-ED7764B56A1B}" type="datetimeFigureOut">
              <a:rPr lang="en-US" dirty="0"/>
              <a:t>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0" name="Rectangle 1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9"/>
            <a:ext cx="8825659" cy="706964"/>
          </a:xfrm>
          <a:prstGeom prst="rect">
            <a:avLst/>
          </a:prstGeom>
        </p:spPr>
        <p:txBody>
          <a:bodyPr anchor="ctr"/>
          <a:lstStyle/>
          <a:p>
            <a:r>
              <a:rPr lang="fr-FR"/>
              <a:t>Modifiez le style du titre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76C0EF2-9919-473B-8215-8616BAF10692}" type="datetimeFigureOut">
              <a:rPr lang="en-US" dirty="0"/>
              <a:t>1/3/2021</a:t>
            </a:fld>
            <a:endParaRPr lang="en-US" dirty="0"/>
          </a:p>
        </p:txBody>
      </p:sp>
      <p:sp>
        <p:nvSpPr>
          <p:cNvPr id="5" name="Footer Placeholder 4"/>
          <p:cNvSpPr>
            <a:spLocks noGrp="1"/>
          </p:cNvSpPr>
          <p:nvPr>
            <p:ph type="ftr" sz="quarter" idx="11"/>
          </p:nvPr>
        </p:nvSpPr>
        <p:spPr/>
        <p:txBody>
          <a:bodyPr/>
          <a:lstStyle>
            <a:lvl1pPr>
              <a:defRPr sz="1000" b="1"/>
            </a:lvl1p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grpSp>
        <p:nvGrpSpPr>
          <p:cNvPr id="17" name="Group 16"/>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Rectangle 8"/>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9192"/>
            <a:ext cx="4343400" cy="2286000"/>
          </a:xfrm>
          <a:prstGeom prst="rect">
            <a:avLst/>
          </a:prstGeom>
        </p:spPr>
        <p:txBody>
          <a:bodyPr anchor="ctr" anchorCtr="0"/>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6894576" y="2679192"/>
            <a:ext cx="3758184" cy="2286000"/>
          </a:xfrm>
        </p:spPr>
        <p:txBody>
          <a:bodyPr anchor="ctr" anchorCtr="0"/>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A09472EB-AC54-4713-BFC2-BEB621108C63}" type="datetimeFigureOut">
              <a:rPr lang="en-US" dirty="0"/>
              <a:t>1/3/2021</a:t>
            </a:fld>
            <a:endParaRPr lang="en-US" dirty="0"/>
          </a:p>
        </p:txBody>
      </p:sp>
      <p:sp>
        <p:nvSpPr>
          <p:cNvPr id="5" name="Footer Placeholder 4"/>
          <p:cNvSpPr>
            <a:spLocks noGrp="1"/>
          </p:cNvSpPr>
          <p:nvPr>
            <p:ph type="ftr" sz="quarter" idx="11"/>
          </p:nvPr>
        </p:nvSpPr>
        <p:spPr/>
        <p:txBody>
          <a:bodyPr/>
          <a:lstStyle>
            <a:lvl1pPr>
              <a:defRPr sz="1000" b="1"/>
            </a:lvl1pPr>
          </a:lstStyle>
          <a:p>
            <a:endParaRPr lang="en-US" dirty="0"/>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1154953" y="969264"/>
            <a:ext cx="8825659" cy="704088"/>
          </a:xfrm>
          <a:prstGeom prst="rect">
            <a:avLst/>
          </a:prstGeom>
        </p:spPr>
        <p:txBody>
          <a:bodyPr/>
          <a:lstStyle/>
          <a:p>
            <a:r>
              <a:rPr lang="fr-FR"/>
              <a:t>Modifiez le style du titre</a:t>
            </a:r>
            <a:endParaRPr lang="en-US" dirty="0"/>
          </a:p>
        </p:txBody>
      </p:sp>
      <p:sp>
        <p:nvSpPr>
          <p:cNvPr id="3" name="Content Placeholder 2"/>
          <p:cNvSpPr>
            <a:spLocks noGrp="1"/>
          </p:cNvSpPr>
          <p:nvPr>
            <p:ph sz="half" idx="1"/>
          </p:nvPr>
        </p:nvSpPr>
        <p:spPr>
          <a:xfrm>
            <a:off x="1154954" y="2603500"/>
            <a:ext cx="4828032" cy="3416301"/>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208776" y="2603500"/>
            <a:ext cx="4828032" cy="3416300"/>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99455A0C-791E-4545-B787-F98AD45CD761}" type="datetimeFigureOut">
              <a:rPr lang="en-US" dirty="0"/>
              <a:t>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1154954" y="969264"/>
            <a:ext cx="8825659" cy="704088"/>
          </a:xfrm>
          <a:prstGeom prst="rect">
            <a:avLst/>
          </a:prstGeom>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1154954" y="2606040"/>
            <a:ext cx="482803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1154954" y="3198448"/>
            <a:ext cx="4828032" cy="2843784"/>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208776" y="2606040"/>
            <a:ext cx="482803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6208711" y="3187921"/>
            <a:ext cx="4825160" cy="2854311"/>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42536B77-F4F4-4427-AC4F-9A623798AD82}" type="datetimeFigureOut">
              <a:rPr lang="en-US" dirty="0"/>
              <a:t>1/3/2021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1152144" y="969264"/>
            <a:ext cx="8825659" cy="704088"/>
          </a:xfrm>
          <a:prstGeom prst="rect">
            <a:avLst/>
          </a:prstGeom>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D8BE790C-34EB-4565-8437-CACF4CDB7822}" type="datetimeFigureOut">
              <a:rPr lang="en-US" dirty="0"/>
              <a:t>1/3/2021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4A4C11-22B8-4A4E-8126-B3AF6B948A8E}" type="datetimeFigureOut">
              <a:rPr lang="en-US" dirty="0"/>
              <a:t>1/3/2021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Rectangle 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grpSp>
        <p:nvGrpSpPr>
          <p:cNvPr id="18" name="Group 17"/>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3" y="1298448"/>
            <a:ext cx="2793159" cy="1597152"/>
          </a:xfrm>
          <a:prstGeom prst="rect">
            <a:avLst/>
          </a:prstGeom>
        </p:spPr>
        <p:txBody>
          <a:bodyPr anchor="b"/>
          <a:lstStyle>
            <a:lvl1pPr algn="l">
              <a:defRPr sz="2400" b="0"/>
            </a:lvl1pPr>
          </a:lstStyle>
          <a:p>
            <a:r>
              <a:rPr lang="fr-FR"/>
              <a:t>Modifiez le style du titre</a:t>
            </a:r>
            <a:endParaRPr lang="en-US" dirty="0"/>
          </a:p>
        </p:txBody>
      </p:sp>
      <p:sp>
        <p:nvSpPr>
          <p:cNvPr id="3" name="Content Placeholder 2"/>
          <p:cNvSpPr>
            <a:spLocks noGrp="1"/>
          </p:cNvSpPr>
          <p:nvPr>
            <p:ph idx="1"/>
          </p:nvPr>
        </p:nvSpPr>
        <p:spPr>
          <a:xfrm>
            <a:off x="5779008" y="1447800"/>
            <a:ext cx="5195997" cy="4572000"/>
          </a:xfrm>
        </p:spPr>
        <p:txBody>
          <a:bodyPr anchor="ct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bwMode="gray">
          <a:xfrm>
            <a:off x="1154953" y="3129280"/>
            <a:ext cx="2793159" cy="2895599"/>
          </a:xfrm>
        </p:spPr>
        <p:txBody>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16ED06B6-C816-4861-964D-15A98395707D}" type="datetimeFigureOut">
              <a:rPr lang="en-US" dirty="0"/>
              <a:t>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grpSp>
        <p:nvGrpSpPr>
          <p:cNvPr id="18" name="Group 17"/>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59" cy="1735668"/>
          </a:xfrm>
          <a:prstGeom prst="rect">
            <a:avLst/>
          </a:prstGeom>
        </p:spPr>
        <p:txBody>
          <a:bodyPr anchor="b">
            <a:normAutofit/>
          </a:bodyPr>
          <a:lstStyle>
            <a:lvl1pPr algn="l">
              <a:defRPr sz="3600" b="0"/>
            </a:lvl1pPr>
          </a:lstStyle>
          <a:p>
            <a:r>
              <a:rPr lang="fr-FR"/>
              <a:t>Modifiez le style du titre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00B1A8AB-EA7C-4B1B-9D73-E2551851FABE}" type="datetimeFigureOut">
              <a:rPr lang="en-US" dirty="0"/>
              <a:t>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 name="Group 1"/>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19">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4"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30"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fr-FR"/>
              <a:t>Modifiez le style du titre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652760" y="6391656"/>
            <a:ext cx="990599" cy="304799"/>
          </a:xfrm>
          <a:prstGeom prst="rect">
            <a:avLst/>
          </a:prstGeom>
        </p:spPr>
        <p:txBody>
          <a:bodyPr vert="horz" lIns="91440" tIns="45720" rIns="91440" bIns="45720" rtlCol="0" anchor="ctr" anchorCtr="0"/>
          <a:lstStyle>
            <a:lvl1pPr algn="r">
              <a:defRPr sz="1000" b="1" i="0">
                <a:solidFill>
                  <a:schemeClr val="accent1"/>
                </a:solidFill>
              </a:defRPr>
            </a:lvl1pPr>
          </a:lstStyle>
          <a:p>
            <a:fld id="{90786BE5-D2A3-4BF0-8B30-D7403E61B3DC}" type="datetimeFigureOut">
              <a:rPr lang="en-US" dirty="0"/>
              <a:t>1/3/2021</a:t>
            </a:fld>
            <a:endParaRPr lang="en-US" dirty="0"/>
          </a:p>
        </p:txBody>
      </p:sp>
      <p:sp>
        <p:nvSpPr>
          <p:cNvPr id="5" name="Footer Placeholder 4"/>
          <p:cNvSpPr>
            <a:spLocks noGrp="1"/>
          </p:cNvSpPr>
          <p:nvPr>
            <p:ph type="ftr" sz="quarter" idx="3"/>
          </p:nvPr>
        </p:nvSpPr>
        <p:spPr>
          <a:xfrm>
            <a:off x="557784" y="6391656"/>
            <a:ext cx="3867912" cy="310896"/>
          </a:xfrm>
          <a:prstGeom prst="rect">
            <a:avLst/>
          </a:prstGeom>
        </p:spPr>
        <p:txBody>
          <a:bodyPr vert="horz" lIns="91440" tIns="45720" rIns="91440" bIns="45720" rtlCol="0" anchor="ctr" anchorCtr="0"/>
          <a:lstStyle>
            <a:lvl1pPr algn="l">
              <a:defRPr sz="1000" b="1" i="0">
                <a:solidFill>
                  <a:schemeClr val="accent1"/>
                </a:solidFill>
              </a:defRPr>
            </a:lvl1pPr>
          </a:lstStyle>
          <a:p>
            <a:endParaRPr lang="en-US" dirty="0"/>
          </a:p>
        </p:txBody>
      </p:sp>
      <p:sp>
        <p:nvSpPr>
          <p:cNvPr id="29" name="Rectangle 2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mordorintelligence.com/industry-reports/solid-state-drive-market"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hyperlink" Target="https://www.digitec.ch/fr/page/le-fonctionnement-dun-disque-ssd-est-une-affaire-complexe-7399" TargetMode="External"/><Relationship Id="rId3" Type="http://schemas.openxmlformats.org/officeDocument/2006/relationships/hyperlink" Target="https://www.lesateliersinformatiques.fr/blog/difference-entre-ssd-disque-dur/" TargetMode="External"/><Relationship Id="rId7" Type="http://schemas.openxmlformats.org/officeDocument/2006/relationships/hyperlink" Target="https://www.crucial.fr/articles/about-ssd/what-is-an-SSD" TargetMode="External"/><Relationship Id="rId2" Type="http://schemas.openxmlformats.org/officeDocument/2006/relationships/hyperlink" Target="https://www.grosbill.com/3-guide_achat_ssd-ssd_pourquoi_un_ssd-cat-guides_achat" TargetMode="External"/><Relationship Id="rId1" Type="http://schemas.openxmlformats.org/officeDocument/2006/relationships/slideLayout" Target="../slideLayouts/slideLayout2.xml"/><Relationship Id="rId6" Type="http://schemas.openxmlformats.org/officeDocument/2006/relationships/hyperlink" Target="https://www.lemondeinformatique.fr/actualites/lire-tout-savoir-sur-le-nvme-74598.html" TargetMode="External"/><Relationship Id="rId5" Type="http://schemas.openxmlformats.org/officeDocument/2006/relationships/hyperlink" Target="http://www.aidewindows.net/materiel_ssd-interface.php" TargetMode="External"/><Relationship Id="rId10" Type="http://schemas.openxmlformats.org/officeDocument/2006/relationships/hyperlink" Target="https://imaginenext.ingrammicro.com/data-center/how-are-the-top-trends-changing-the-solid-state-storage-market" TargetMode="External"/><Relationship Id="rId4" Type="http://schemas.openxmlformats.org/officeDocument/2006/relationships/hyperlink" Target="https://www.culture-informatique.net/cest-quoi-disque-dur-ssd/" TargetMode="External"/><Relationship Id="rId9" Type="http://schemas.openxmlformats.org/officeDocument/2006/relationships/hyperlink" Target="http://tpe2013bst.e-monsite.com/pages/les-memoires-flash.htm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en-US" dirty="0"/>
              <a:t>Le </a:t>
            </a:r>
            <a:r>
              <a:rPr lang="en-US" dirty="0" err="1"/>
              <a:t>disque</a:t>
            </a:r>
            <a:r>
              <a:rPr lang="en-US" dirty="0"/>
              <a:t> SSD</a:t>
            </a:r>
          </a:p>
        </p:txBody>
      </p:sp>
      <p:sp>
        <p:nvSpPr>
          <p:cNvPr id="3" name="Sous-titre 2"/>
          <p:cNvSpPr>
            <a:spLocks noGrp="1"/>
          </p:cNvSpPr>
          <p:nvPr>
            <p:ph type="subTitle" idx="1"/>
          </p:nvPr>
        </p:nvSpPr>
        <p:spPr/>
        <p:txBody>
          <a:bodyPr/>
          <a:lstStyle/>
          <a:p>
            <a:r>
              <a:rPr lang="en-US" dirty="0" err="1"/>
              <a:t>Yéléna</a:t>
            </a:r>
            <a:r>
              <a:rPr lang="en-US" dirty="0"/>
              <a:t> Fares &amp; Mathilde </a:t>
            </a:r>
            <a:r>
              <a:rPr lang="en-US" dirty="0" err="1"/>
              <a:t>Stenger</a:t>
            </a:r>
            <a:endParaRPr lang="en-US" dirty="0"/>
          </a:p>
        </p:txBody>
      </p:sp>
    </p:spTree>
    <p:extLst>
      <p:ext uri="{BB962C8B-B14F-4D97-AF65-F5344CB8AC3E}">
        <p14:creationId xmlns:p14="http://schemas.microsoft.com/office/powerpoint/2010/main" val="14266065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54954" y="721895"/>
            <a:ext cx="8825659" cy="1026694"/>
          </a:xfrm>
        </p:spPr>
        <p:txBody>
          <a:bodyPr/>
          <a:lstStyle/>
          <a:p>
            <a:r>
              <a:rPr lang="en-US" dirty="0"/>
              <a:t>III. </a:t>
            </a:r>
            <a:r>
              <a:rPr lang="en-US" dirty="0" err="1"/>
              <a:t>Différences</a:t>
            </a:r>
            <a:r>
              <a:rPr lang="en-US" dirty="0"/>
              <a:t> entre le </a:t>
            </a:r>
            <a:r>
              <a:rPr lang="en-US" dirty="0" err="1"/>
              <a:t>disque</a:t>
            </a:r>
            <a:r>
              <a:rPr lang="en-US" dirty="0"/>
              <a:t> dur et le </a:t>
            </a:r>
            <a:r>
              <a:rPr lang="en-US" dirty="0" err="1"/>
              <a:t>disque</a:t>
            </a:r>
            <a:r>
              <a:rPr lang="en-US" dirty="0"/>
              <a:t> SSD</a:t>
            </a:r>
          </a:p>
        </p:txBody>
      </p:sp>
      <p:sp>
        <p:nvSpPr>
          <p:cNvPr id="3" name="Espace réservé du contenu 2"/>
          <p:cNvSpPr>
            <a:spLocks noGrp="1"/>
          </p:cNvSpPr>
          <p:nvPr>
            <p:ph idx="1"/>
          </p:nvPr>
        </p:nvSpPr>
        <p:spPr/>
        <p:txBody>
          <a:bodyPr>
            <a:normAutofit/>
          </a:bodyPr>
          <a:lstStyle/>
          <a:p>
            <a:r>
              <a:rPr lang="en-US" sz="2800" dirty="0"/>
              <a:t>1. Rappel</a:t>
            </a:r>
          </a:p>
          <a:p>
            <a:endParaRPr lang="en-US" sz="2800" dirty="0"/>
          </a:p>
        </p:txBody>
      </p:sp>
      <p:pic>
        <p:nvPicPr>
          <p:cNvPr id="5" name="Picture 4">
            <a:extLst>
              <a:ext uri="{FF2B5EF4-FFF2-40B4-BE49-F238E27FC236}">
                <a16:creationId xmlns:a16="http://schemas.microsoft.com/office/drawing/2014/main" id="{357BEDBC-80F5-42C7-8F68-19E13E0D7FD4}"/>
              </a:ext>
            </a:extLst>
          </p:cNvPr>
          <p:cNvPicPr>
            <a:picLocks noChangeAspect="1"/>
          </p:cNvPicPr>
          <p:nvPr/>
        </p:nvPicPr>
        <p:blipFill>
          <a:blip r:embed="rId2"/>
          <a:stretch>
            <a:fillRect/>
          </a:stretch>
        </p:blipFill>
        <p:spPr>
          <a:xfrm>
            <a:off x="1154955" y="3618139"/>
            <a:ext cx="10183934" cy="2221187"/>
          </a:xfrm>
          <a:prstGeom prst="rect">
            <a:avLst/>
          </a:prstGeom>
        </p:spPr>
      </p:pic>
    </p:spTree>
    <p:extLst>
      <p:ext uri="{BB962C8B-B14F-4D97-AF65-F5344CB8AC3E}">
        <p14:creationId xmlns:p14="http://schemas.microsoft.com/office/powerpoint/2010/main" val="41189159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7DCA4-AFFC-4ED5-A58E-AE7BF2B8978A}"/>
              </a:ext>
            </a:extLst>
          </p:cNvPr>
          <p:cNvSpPr>
            <a:spLocks noGrp="1"/>
          </p:cNvSpPr>
          <p:nvPr>
            <p:ph type="title"/>
          </p:nvPr>
        </p:nvSpPr>
        <p:spPr/>
        <p:txBody>
          <a:bodyPr/>
          <a:lstStyle/>
          <a:p>
            <a:r>
              <a:rPr lang="fr-FR" dirty="0"/>
              <a:t>2. Les avantages du SSD</a:t>
            </a:r>
          </a:p>
        </p:txBody>
      </p:sp>
      <p:pic>
        <p:nvPicPr>
          <p:cNvPr id="5" name="Content Placeholder 4">
            <a:extLst>
              <a:ext uri="{FF2B5EF4-FFF2-40B4-BE49-F238E27FC236}">
                <a16:creationId xmlns:a16="http://schemas.microsoft.com/office/drawing/2014/main" id="{27344F54-7FC7-47C9-B2BA-24AA80AD43EF}"/>
              </a:ext>
            </a:extLst>
          </p:cNvPr>
          <p:cNvPicPr>
            <a:picLocks noGrp="1" noChangeAspect="1"/>
          </p:cNvPicPr>
          <p:nvPr>
            <p:ph idx="1"/>
          </p:nvPr>
        </p:nvPicPr>
        <p:blipFill>
          <a:blip r:embed="rId2"/>
          <a:stretch>
            <a:fillRect/>
          </a:stretch>
        </p:blipFill>
        <p:spPr>
          <a:xfrm>
            <a:off x="616017" y="3429000"/>
            <a:ext cx="10959966" cy="1716259"/>
          </a:xfrm>
        </p:spPr>
      </p:pic>
    </p:spTree>
    <p:extLst>
      <p:ext uri="{BB962C8B-B14F-4D97-AF65-F5344CB8AC3E}">
        <p14:creationId xmlns:p14="http://schemas.microsoft.com/office/powerpoint/2010/main" val="30263908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86E18-DF11-43E9-8557-BA3E0AE02D4E}"/>
              </a:ext>
            </a:extLst>
          </p:cNvPr>
          <p:cNvSpPr>
            <a:spLocks noGrp="1"/>
          </p:cNvSpPr>
          <p:nvPr>
            <p:ph type="title"/>
          </p:nvPr>
        </p:nvSpPr>
        <p:spPr/>
        <p:txBody>
          <a:bodyPr/>
          <a:lstStyle/>
          <a:p>
            <a:r>
              <a:rPr lang="fr-FR" dirty="0"/>
              <a:t>3. Les différentes interfaces et formats</a:t>
            </a:r>
          </a:p>
        </p:txBody>
      </p:sp>
      <p:sp>
        <p:nvSpPr>
          <p:cNvPr id="3" name="Content Placeholder 2">
            <a:extLst>
              <a:ext uri="{FF2B5EF4-FFF2-40B4-BE49-F238E27FC236}">
                <a16:creationId xmlns:a16="http://schemas.microsoft.com/office/drawing/2014/main" id="{E02B123B-4D57-4590-84FE-436B532EB057}"/>
              </a:ext>
            </a:extLst>
          </p:cNvPr>
          <p:cNvSpPr>
            <a:spLocks noGrp="1"/>
          </p:cNvSpPr>
          <p:nvPr>
            <p:ph idx="1"/>
          </p:nvPr>
        </p:nvSpPr>
        <p:spPr>
          <a:xfrm>
            <a:off x="1154954" y="2358189"/>
            <a:ext cx="8825659" cy="4087061"/>
          </a:xfrm>
        </p:spPr>
        <p:txBody>
          <a:bodyPr>
            <a:normAutofit/>
          </a:bodyPr>
          <a:lstStyle/>
          <a:p>
            <a:r>
              <a:rPr lang="fr-FR" sz="2800" dirty="0"/>
              <a:t>Les principales interfaces : SATA, </a:t>
            </a:r>
            <a:r>
              <a:rPr lang="fr-FR" sz="2800" dirty="0" err="1"/>
              <a:t>PCIe</a:t>
            </a:r>
            <a:r>
              <a:rPr lang="fr-FR" sz="2800" dirty="0"/>
              <a:t>, M.2 et </a:t>
            </a:r>
            <a:r>
              <a:rPr lang="fr-FR" sz="2800" dirty="0" err="1"/>
              <a:t>NVMe</a:t>
            </a:r>
            <a:endParaRPr lang="fr-FR" sz="2800" dirty="0"/>
          </a:p>
          <a:p>
            <a:r>
              <a:rPr lang="fr-FR" sz="2800" dirty="0"/>
              <a:t>Protocole </a:t>
            </a:r>
            <a:r>
              <a:rPr lang="fr-FR" sz="2800" dirty="0" err="1"/>
              <a:t>NVMe</a:t>
            </a:r>
            <a:r>
              <a:rPr lang="fr-FR" sz="2800" dirty="0"/>
              <a:t> :</a:t>
            </a:r>
          </a:p>
          <a:p>
            <a:endParaRPr lang="fr-FR" sz="2800" dirty="0"/>
          </a:p>
        </p:txBody>
      </p:sp>
      <p:pic>
        <p:nvPicPr>
          <p:cNvPr id="4" name="Picture 3" descr="SSD">
            <a:extLst>
              <a:ext uri="{FF2B5EF4-FFF2-40B4-BE49-F238E27FC236}">
                <a16:creationId xmlns:a16="http://schemas.microsoft.com/office/drawing/2014/main" id="{37D11E15-34EC-40D0-AEB3-C5C38F9E6A7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94730" y="3834064"/>
            <a:ext cx="4973053" cy="2879558"/>
          </a:xfrm>
          <a:prstGeom prst="rect">
            <a:avLst/>
          </a:prstGeom>
          <a:noFill/>
          <a:ln>
            <a:noFill/>
          </a:ln>
        </p:spPr>
      </p:pic>
      <p:pic>
        <p:nvPicPr>
          <p:cNvPr id="5" name="Picture 4" descr="SSD">
            <a:extLst>
              <a:ext uri="{FF2B5EF4-FFF2-40B4-BE49-F238E27FC236}">
                <a16:creationId xmlns:a16="http://schemas.microsoft.com/office/drawing/2014/main" id="{311CBBB9-0504-4035-AD59-DC92B7B265A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656224" y="3834064"/>
            <a:ext cx="4941046" cy="2867303"/>
          </a:xfrm>
          <a:prstGeom prst="rect">
            <a:avLst/>
          </a:prstGeom>
          <a:noFill/>
          <a:ln>
            <a:noFill/>
          </a:ln>
        </p:spPr>
      </p:pic>
    </p:spTree>
    <p:extLst>
      <p:ext uri="{BB962C8B-B14F-4D97-AF65-F5344CB8AC3E}">
        <p14:creationId xmlns:p14="http://schemas.microsoft.com/office/powerpoint/2010/main" val="6876605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98D87-FF11-4E8C-8450-F59FF6C6CBDE}"/>
              </a:ext>
            </a:extLst>
          </p:cNvPr>
          <p:cNvSpPr>
            <a:spLocks noGrp="1"/>
          </p:cNvSpPr>
          <p:nvPr>
            <p:ph type="title"/>
          </p:nvPr>
        </p:nvSpPr>
        <p:spPr/>
        <p:txBody>
          <a:bodyPr/>
          <a:lstStyle/>
          <a:p>
            <a:r>
              <a:rPr lang="fr-FR" dirty="0"/>
              <a:t>3. Les différentes interfaces et formats</a:t>
            </a:r>
          </a:p>
        </p:txBody>
      </p:sp>
      <p:sp>
        <p:nvSpPr>
          <p:cNvPr id="3" name="Content Placeholder 2">
            <a:extLst>
              <a:ext uri="{FF2B5EF4-FFF2-40B4-BE49-F238E27FC236}">
                <a16:creationId xmlns:a16="http://schemas.microsoft.com/office/drawing/2014/main" id="{2220E731-7CC5-4283-8FF5-0CD585BF05CF}"/>
              </a:ext>
            </a:extLst>
          </p:cNvPr>
          <p:cNvSpPr>
            <a:spLocks noGrp="1"/>
          </p:cNvSpPr>
          <p:nvPr>
            <p:ph idx="1"/>
          </p:nvPr>
        </p:nvSpPr>
        <p:spPr/>
        <p:txBody>
          <a:bodyPr>
            <a:normAutofit/>
          </a:bodyPr>
          <a:lstStyle/>
          <a:p>
            <a:r>
              <a:rPr lang="fr-FR" sz="2800" dirty="0"/>
              <a:t>Les principaux formats : 2,5 pouces, </a:t>
            </a:r>
            <a:r>
              <a:rPr lang="fr-FR" sz="2800" dirty="0" err="1"/>
              <a:t>mSATA</a:t>
            </a:r>
            <a:r>
              <a:rPr lang="fr-FR" sz="2800" dirty="0"/>
              <a:t>, M.2 2280</a:t>
            </a:r>
          </a:p>
          <a:p>
            <a:endParaRPr lang="fr-FR" sz="2800" dirty="0"/>
          </a:p>
          <a:p>
            <a:pPr marL="0" indent="0">
              <a:buNone/>
            </a:pPr>
            <a:r>
              <a:rPr lang="fr-FR" sz="2800" dirty="0"/>
              <a:t>										SATA - M.2 - </a:t>
            </a:r>
            <a:r>
              <a:rPr lang="fr-FR" sz="2800" dirty="0" err="1"/>
              <a:t>mSATA</a:t>
            </a:r>
            <a:endParaRPr lang="fr-FR" sz="2200" dirty="0"/>
          </a:p>
          <a:p>
            <a:endParaRPr lang="fr-FR" sz="2800" dirty="0"/>
          </a:p>
        </p:txBody>
      </p:sp>
      <p:pic>
        <p:nvPicPr>
          <p:cNvPr id="4" name="Picture 3">
            <a:extLst>
              <a:ext uri="{FF2B5EF4-FFF2-40B4-BE49-F238E27FC236}">
                <a16:creationId xmlns:a16="http://schemas.microsoft.com/office/drawing/2014/main" id="{C14BC043-853D-4F77-AB58-FB4C98AA1275}"/>
              </a:ext>
            </a:extLst>
          </p:cNvPr>
          <p:cNvPicPr/>
          <p:nvPr/>
        </p:nvPicPr>
        <p:blipFill>
          <a:blip r:embed="rId2"/>
          <a:stretch>
            <a:fillRect/>
          </a:stretch>
        </p:blipFill>
        <p:spPr>
          <a:xfrm>
            <a:off x="1582323" y="3669632"/>
            <a:ext cx="3985460" cy="2590800"/>
          </a:xfrm>
          <a:prstGeom prst="rect">
            <a:avLst/>
          </a:prstGeom>
        </p:spPr>
      </p:pic>
    </p:spTree>
    <p:extLst>
      <p:ext uri="{BB962C8B-B14F-4D97-AF65-F5344CB8AC3E}">
        <p14:creationId xmlns:p14="http://schemas.microsoft.com/office/powerpoint/2010/main" val="36654494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err="1"/>
              <a:t>Glossaire</a:t>
            </a:r>
            <a:endParaRPr lang="en-US" dirty="0"/>
          </a:p>
        </p:txBody>
      </p:sp>
      <p:sp>
        <p:nvSpPr>
          <p:cNvPr id="3" name="Espace réservé du contenu 2"/>
          <p:cNvSpPr>
            <a:spLocks noGrp="1"/>
          </p:cNvSpPr>
          <p:nvPr>
            <p:ph idx="1"/>
          </p:nvPr>
        </p:nvSpPr>
        <p:spPr/>
        <p:txBody>
          <a:bodyPr>
            <a:normAutofit/>
          </a:bodyPr>
          <a:lstStyle/>
          <a:p>
            <a:r>
              <a:rPr lang="en-US" sz="1600" dirty="0" err="1"/>
              <a:t>Mémoire</a:t>
            </a:r>
            <a:r>
              <a:rPr lang="en-US" sz="1600" dirty="0"/>
              <a:t> flash : flash memory</a:t>
            </a:r>
          </a:p>
          <a:p>
            <a:r>
              <a:rPr lang="en-US" sz="1600" dirty="0" err="1"/>
              <a:t>Contrôleur</a:t>
            </a:r>
            <a:r>
              <a:rPr lang="en-US" sz="1600" dirty="0"/>
              <a:t> : controller</a:t>
            </a:r>
          </a:p>
          <a:p>
            <a:r>
              <a:rPr lang="en-US" sz="1600" dirty="0" err="1"/>
              <a:t>Connexion</a:t>
            </a:r>
            <a:r>
              <a:rPr lang="en-US" sz="1600" dirty="0"/>
              <a:t> SATA : SATA </a:t>
            </a:r>
            <a:r>
              <a:rPr lang="en-US" sz="1600" dirty="0" err="1"/>
              <a:t>connexion</a:t>
            </a:r>
            <a:endParaRPr lang="en-US" sz="1600" dirty="0"/>
          </a:p>
          <a:p>
            <a:r>
              <a:rPr lang="en-US" sz="1600" dirty="0" err="1"/>
              <a:t>Ligne</a:t>
            </a:r>
            <a:r>
              <a:rPr lang="en-US" sz="1600" dirty="0"/>
              <a:t> de bits : </a:t>
            </a:r>
            <a:r>
              <a:rPr lang="en-US" sz="1600" dirty="0" err="1"/>
              <a:t>bitline</a:t>
            </a:r>
            <a:endParaRPr lang="en-US" sz="1600" dirty="0"/>
          </a:p>
          <a:p>
            <a:r>
              <a:rPr lang="en-US" sz="1600" dirty="0" err="1"/>
              <a:t>Ligne</a:t>
            </a:r>
            <a:r>
              <a:rPr lang="en-US" sz="1600" dirty="0"/>
              <a:t> de mots : </a:t>
            </a:r>
            <a:r>
              <a:rPr lang="en-US" sz="1600" dirty="0" err="1"/>
              <a:t>wordline</a:t>
            </a:r>
            <a:endParaRPr lang="en-US" sz="1600" dirty="0"/>
          </a:p>
          <a:p>
            <a:r>
              <a:rPr lang="en-US" sz="1600" dirty="0"/>
              <a:t>Floating gate : </a:t>
            </a:r>
            <a:r>
              <a:rPr lang="en-US" sz="1600" dirty="0" err="1"/>
              <a:t>ligne</a:t>
            </a:r>
            <a:r>
              <a:rPr lang="en-US" sz="1600" dirty="0"/>
              <a:t> </a:t>
            </a:r>
            <a:r>
              <a:rPr lang="en-US" sz="1600" dirty="0" err="1"/>
              <a:t>flottante</a:t>
            </a:r>
            <a:endParaRPr lang="en-US" sz="1600" dirty="0"/>
          </a:p>
        </p:txBody>
      </p:sp>
    </p:spTree>
    <p:extLst>
      <p:ext uri="{BB962C8B-B14F-4D97-AF65-F5344CB8AC3E}">
        <p14:creationId xmlns:p14="http://schemas.microsoft.com/office/powerpoint/2010/main" val="21261213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51B11-4E0B-491B-9589-C75355C7BF2B}"/>
              </a:ext>
            </a:extLst>
          </p:cNvPr>
          <p:cNvSpPr>
            <a:spLocks noGrp="1"/>
          </p:cNvSpPr>
          <p:nvPr>
            <p:ph type="title"/>
          </p:nvPr>
        </p:nvSpPr>
        <p:spPr/>
        <p:txBody>
          <a:bodyPr/>
          <a:lstStyle/>
          <a:p>
            <a:r>
              <a:rPr lang="fr-FR" dirty="0"/>
              <a:t>Texte</a:t>
            </a:r>
          </a:p>
        </p:txBody>
      </p:sp>
      <p:sp>
        <p:nvSpPr>
          <p:cNvPr id="3" name="Content Placeholder 2">
            <a:extLst>
              <a:ext uri="{FF2B5EF4-FFF2-40B4-BE49-F238E27FC236}">
                <a16:creationId xmlns:a16="http://schemas.microsoft.com/office/drawing/2014/main" id="{36B44E08-6F3F-45CE-B87D-BDA894A733B6}"/>
              </a:ext>
            </a:extLst>
          </p:cNvPr>
          <p:cNvSpPr>
            <a:spLocks noGrp="1"/>
          </p:cNvSpPr>
          <p:nvPr>
            <p:ph idx="1"/>
          </p:nvPr>
        </p:nvSpPr>
        <p:spPr>
          <a:xfrm>
            <a:off x="176463" y="2229853"/>
            <a:ext cx="12015538" cy="4628147"/>
          </a:xfrm>
        </p:spPr>
        <p:txBody>
          <a:bodyPr>
            <a:noAutofit/>
          </a:bodyPr>
          <a:lstStyle/>
          <a:p>
            <a:pPr marL="0" indent="0">
              <a:buNone/>
            </a:pPr>
            <a:r>
              <a:rPr lang="en-US" sz="1100" b="0" i="0" dirty="0">
                <a:solidFill>
                  <a:srgbClr val="333333"/>
                </a:solidFill>
                <a:effectLst/>
              </a:rPr>
              <a:t>How are the top trends changing the solid state storage market?</a:t>
            </a:r>
          </a:p>
          <a:p>
            <a:pPr marL="0" indent="0">
              <a:buNone/>
            </a:pPr>
            <a:r>
              <a:rPr lang="en-US" sz="1100" dirty="0">
                <a:solidFill>
                  <a:srgbClr val="333333"/>
                </a:solidFill>
              </a:rPr>
              <a:t>More capacity, more speed and greater efficiency – the future is bright for SSDs</a:t>
            </a:r>
            <a:endParaRPr lang="en-US" sz="1100" b="0" i="0" dirty="0">
              <a:solidFill>
                <a:srgbClr val="333333"/>
              </a:solidFill>
              <a:effectLst/>
            </a:endParaRPr>
          </a:p>
          <a:p>
            <a:pPr marL="0" indent="0">
              <a:buNone/>
            </a:pPr>
            <a:r>
              <a:rPr lang="en-US" sz="1100" b="0" i="0" dirty="0">
                <a:solidFill>
                  <a:srgbClr val="333333"/>
                </a:solidFill>
                <a:effectLst/>
              </a:rPr>
              <a:t>What does the future hold for solid state storage? The better question might be, what does solid state technology hold for the future of storage? With consumer and enterprise demand showing no signs of slowing, solid state storage is well on its way to replacing traditional hard disk drives (HDDs)—it’s just a matter of how soon. Yet solid state storage is quite diverse and is evolving year by year. Let’s take a look at some of the latest solid state storage trends affecting 2020 and beyond.</a:t>
            </a:r>
            <a:br>
              <a:rPr lang="en-US" sz="1100" dirty="0"/>
            </a:br>
            <a:r>
              <a:rPr lang="en-US" sz="1100" b="1" i="0" dirty="0">
                <a:solidFill>
                  <a:srgbClr val="333333"/>
                </a:solidFill>
                <a:effectLst/>
              </a:rPr>
              <a:t>Ever-increasing market share</a:t>
            </a:r>
            <a:br>
              <a:rPr lang="en-US" sz="1100" dirty="0"/>
            </a:br>
            <a:r>
              <a:rPr lang="en-US" sz="1100" b="0" i="0" dirty="0">
                <a:solidFill>
                  <a:srgbClr val="333333"/>
                </a:solidFill>
                <a:effectLst/>
              </a:rPr>
              <a:t>As of last year, the solid state storage market was valued at USD 34 billion, and it’s expected to nearly triple in less than five years with current projections predicting the market valuation will hit $</a:t>
            </a:r>
            <a:r>
              <a:rPr lang="en-US" sz="1100" b="0" i="0" u="none" strike="noStrike" dirty="0">
                <a:solidFill>
                  <a:srgbClr val="2375B7"/>
                </a:solidFill>
                <a:effectLst/>
                <a:hlinkClick r:id="rId2"/>
              </a:rPr>
              <a:t>80 billion by 2025</a:t>
            </a:r>
            <a:r>
              <a:rPr lang="en-US" sz="1100" b="0" i="0" dirty="0">
                <a:solidFill>
                  <a:srgbClr val="333333"/>
                </a:solidFill>
                <a:effectLst/>
              </a:rPr>
              <a:t>. A large part of the rising demand comes from enterprise storage. Today’s data centers are increasingly turning to solid state storage options as they tackle the complex tasks presented by edge computing, IoT data analysis, high-performance computing (HPC), deep learning and other next-generation tasks.</a:t>
            </a:r>
            <a:br>
              <a:rPr lang="en-US" sz="1100" dirty="0"/>
            </a:br>
            <a:r>
              <a:rPr lang="en-US" sz="1100" b="0" i="0" dirty="0">
                <a:solidFill>
                  <a:srgbClr val="333333"/>
                </a:solidFill>
                <a:effectLst/>
              </a:rPr>
              <a:t> </a:t>
            </a:r>
            <a:r>
              <a:rPr lang="en-US" sz="1100" b="1" i="0" dirty="0">
                <a:solidFill>
                  <a:srgbClr val="333333"/>
                </a:solidFill>
                <a:effectLst/>
              </a:rPr>
              <a:t>Newer NAND</a:t>
            </a:r>
            <a:br>
              <a:rPr lang="en-US" sz="1100" dirty="0"/>
            </a:br>
            <a:r>
              <a:rPr lang="en-US" sz="1100" b="0" i="0" dirty="0">
                <a:solidFill>
                  <a:srgbClr val="333333"/>
                </a:solidFill>
                <a:effectLst/>
              </a:rPr>
              <a:t>The first SSDs employed single-level cell (SLC) NAND flash, recording information one bit per cell, which is highly durable at 100,000 writes per cell. Newer advancements in NAND technology include 2D NAND and 3D NAND (writing at 2 bits per cell and three bits per cell, respectively), which are less durable but allow for higher capacity at a lower cost, and for that reason are highly useful as enterprise storage. Four-bit per cell 3D NAND memory exists, but durability issues with the current technology make it unsuited for enterprise applications.</a:t>
            </a:r>
            <a:br>
              <a:rPr lang="en-US" sz="1100" dirty="0"/>
            </a:br>
            <a:r>
              <a:rPr lang="en-US" sz="1100" b="1" i="0" dirty="0">
                <a:solidFill>
                  <a:srgbClr val="333333"/>
                </a:solidFill>
                <a:effectLst/>
              </a:rPr>
              <a:t>Mobile storage</a:t>
            </a:r>
            <a:br>
              <a:rPr lang="en-US" sz="1100" dirty="0"/>
            </a:br>
            <a:r>
              <a:rPr lang="en-US" sz="1100" b="0" i="0" dirty="0">
                <a:solidFill>
                  <a:srgbClr val="333333"/>
                </a:solidFill>
                <a:effectLst/>
              </a:rPr>
              <a:t>While most mobile device manufacturers continue to push cloud storage options, local storage on phones and tablets is still increasing, thanks to advancements in SSD technology. One recent example is Toshiba’s announcement of XFMEXPRESS, a new </a:t>
            </a:r>
            <a:r>
              <a:rPr lang="en-US" sz="1100" b="0" i="0" dirty="0" err="1">
                <a:solidFill>
                  <a:srgbClr val="333333"/>
                </a:solidFill>
                <a:effectLst/>
              </a:rPr>
              <a:t>NVMe</a:t>
            </a:r>
            <a:r>
              <a:rPr lang="en-US" sz="1100" b="0" i="0" dirty="0">
                <a:solidFill>
                  <a:srgbClr val="333333"/>
                </a:solidFill>
                <a:effectLst/>
              </a:rPr>
              <a:t> format designed to enhance all sorts of mobile storage applications from phones to car infotainment units to gaming consoles.</a:t>
            </a:r>
            <a:br>
              <a:rPr lang="en-US" sz="1100" dirty="0"/>
            </a:br>
            <a:r>
              <a:rPr lang="en-US" sz="1100" b="1" i="0" dirty="0" err="1">
                <a:solidFill>
                  <a:srgbClr val="333333"/>
                </a:solidFill>
                <a:effectLst/>
              </a:rPr>
              <a:t>NVMe</a:t>
            </a:r>
            <a:r>
              <a:rPr lang="en-US" sz="1100" b="1" i="0" dirty="0">
                <a:solidFill>
                  <a:srgbClr val="333333"/>
                </a:solidFill>
                <a:effectLst/>
              </a:rPr>
              <a:t> dominance</a:t>
            </a:r>
            <a:br>
              <a:rPr lang="en-US" sz="1100" dirty="0"/>
            </a:br>
            <a:r>
              <a:rPr lang="en-US" sz="1100" b="0" i="0" dirty="0">
                <a:solidFill>
                  <a:srgbClr val="333333"/>
                </a:solidFill>
                <a:effectLst/>
              </a:rPr>
              <a:t>Original SSDs relied on the existing SATA protocol, which limited the speed at which storage could offload information to a motherboard. Now, more and more manufacturers are bypassing SATA with </a:t>
            </a:r>
            <a:r>
              <a:rPr lang="en-US" sz="1100" b="0" i="0" dirty="0" err="1">
                <a:solidFill>
                  <a:srgbClr val="333333"/>
                </a:solidFill>
                <a:effectLst/>
              </a:rPr>
              <a:t>NVMe</a:t>
            </a:r>
            <a:r>
              <a:rPr lang="en-US" sz="1100" b="0" i="0" dirty="0">
                <a:solidFill>
                  <a:srgbClr val="333333"/>
                </a:solidFill>
                <a:effectLst/>
              </a:rPr>
              <a:t>, which uses the PCIe protocol and allows for speeds that far exceed what SATA can offer. Because of this advantage, </a:t>
            </a:r>
            <a:r>
              <a:rPr lang="en-US" sz="1100" b="0" i="0" dirty="0" err="1">
                <a:solidFill>
                  <a:srgbClr val="333333"/>
                </a:solidFill>
                <a:effectLst/>
              </a:rPr>
              <a:t>NVMe</a:t>
            </a:r>
            <a:r>
              <a:rPr lang="en-US" sz="1100" b="0" i="0" dirty="0">
                <a:solidFill>
                  <a:srgbClr val="333333"/>
                </a:solidFill>
                <a:effectLst/>
              </a:rPr>
              <a:t> is expected to become the dominant storage interface for the foreseeable future.</a:t>
            </a:r>
            <a:br>
              <a:rPr lang="en-US" sz="1100" dirty="0"/>
            </a:br>
            <a:r>
              <a:rPr lang="en-US" sz="1100" b="0" i="0" dirty="0">
                <a:solidFill>
                  <a:srgbClr val="333333"/>
                </a:solidFill>
                <a:effectLst/>
              </a:rPr>
              <a:t>Solid state storage sales are expected to continue their sharp increase in the next five years. Encourage your customers to explore how their businesses could benefit from the latest innovations in storage technology.</a:t>
            </a:r>
            <a:endParaRPr lang="fr-FR" sz="1100" dirty="0"/>
          </a:p>
        </p:txBody>
      </p:sp>
    </p:spTree>
    <p:extLst>
      <p:ext uri="{BB962C8B-B14F-4D97-AF65-F5344CB8AC3E}">
        <p14:creationId xmlns:p14="http://schemas.microsoft.com/office/powerpoint/2010/main" val="38937831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a:t>Liens</a:t>
            </a:r>
          </a:p>
        </p:txBody>
      </p:sp>
      <p:sp>
        <p:nvSpPr>
          <p:cNvPr id="3" name="Espace réservé du contenu 2"/>
          <p:cNvSpPr>
            <a:spLocks noGrp="1"/>
          </p:cNvSpPr>
          <p:nvPr>
            <p:ph idx="1"/>
          </p:nvPr>
        </p:nvSpPr>
        <p:spPr>
          <a:xfrm>
            <a:off x="1154954" y="2603500"/>
            <a:ext cx="8825659" cy="3829384"/>
          </a:xfrm>
        </p:spPr>
        <p:txBody>
          <a:bodyPr>
            <a:normAutofit fontScale="85000" lnSpcReduction="20000"/>
          </a:bodyPr>
          <a:lstStyle/>
          <a:p>
            <a:pPr marL="0" indent="0">
              <a:buNone/>
            </a:pPr>
            <a:r>
              <a:rPr lang="fr-FR" u="sng" dirty="0">
                <a:hlinkClick r:id="rId2"/>
              </a:rPr>
              <a:t>https://www.grosbill.com/3-guide_achat_ssd-ssd_pourquoi_un_ssd-cat-guides_achat</a:t>
            </a:r>
            <a:endParaRPr lang="fr-FR" dirty="0"/>
          </a:p>
          <a:p>
            <a:pPr marL="0" indent="0">
              <a:buNone/>
            </a:pPr>
            <a:r>
              <a:rPr lang="fr-FR" u="sng" dirty="0">
                <a:hlinkClick r:id="rId3"/>
              </a:rPr>
              <a:t>https://www.lesateliersinformatiques.fr/blog/difference-entre-ssd-disque-dur/</a:t>
            </a:r>
            <a:endParaRPr lang="fr-FR" dirty="0"/>
          </a:p>
          <a:p>
            <a:pPr marL="0" indent="0">
              <a:buNone/>
            </a:pPr>
            <a:r>
              <a:rPr lang="fr-FR" u="sng" dirty="0">
                <a:hlinkClick r:id="rId4"/>
              </a:rPr>
              <a:t>https://www.culture-informatique.net/cest-quoi-disque-dur-ssd/</a:t>
            </a:r>
            <a:endParaRPr lang="fr-FR" u="sng" dirty="0"/>
          </a:p>
          <a:p>
            <a:pPr marL="0" indent="0">
              <a:buNone/>
            </a:pPr>
            <a:r>
              <a:rPr lang="fr-FR" sz="1800" u="sng" dirty="0">
                <a:solidFill>
                  <a:srgbClr val="0563C1"/>
                </a:solidFill>
                <a:effectLst/>
                <a:ea typeface="Calibri" panose="020F0502020204030204" pitchFamily="34" charset="0"/>
                <a:cs typeface="Times New Roman" panose="02020603050405020304" pitchFamily="18" charset="0"/>
                <a:hlinkClick r:id="rId5"/>
              </a:rPr>
              <a:t>http://www.aidewindows.net/materiel_ssd-interface.php</a:t>
            </a:r>
            <a:r>
              <a:rPr lang="fr-FR" sz="1800" dirty="0">
                <a:effectLst/>
                <a:ea typeface="Calibri" panose="020F0502020204030204" pitchFamily="34" charset="0"/>
                <a:cs typeface="Times New Roman" panose="02020603050405020304" pitchFamily="18" charset="0"/>
              </a:rPr>
              <a:t> </a:t>
            </a:r>
          </a:p>
          <a:p>
            <a:pPr marL="0" indent="0">
              <a:buNone/>
            </a:pPr>
            <a:r>
              <a:rPr lang="fr-FR" sz="1800" u="sng" dirty="0">
                <a:solidFill>
                  <a:srgbClr val="0563C1"/>
                </a:solidFill>
                <a:effectLst/>
                <a:ea typeface="Calibri" panose="020F0502020204030204" pitchFamily="34" charset="0"/>
                <a:cs typeface="Times New Roman" panose="02020603050405020304" pitchFamily="18" charset="0"/>
                <a:hlinkClick r:id="rId6"/>
              </a:rPr>
              <a:t>https://www.lemondeinformatique.fr/actualites/lire-tout-savoir-sur-le-nvme-74598.html</a:t>
            </a:r>
            <a:r>
              <a:rPr lang="fr-FR" sz="1800" dirty="0">
                <a:effectLst/>
                <a:ea typeface="Calibri" panose="020F0502020204030204" pitchFamily="34" charset="0"/>
                <a:cs typeface="Times New Roman" panose="02020603050405020304" pitchFamily="18" charset="0"/>
              </a:rPr>
              <a:t> </a:t>
            </a:r>
            <a:endParaRPr lang="fr-FR" dirty="0"/>
          </a:p>
          <a:p>
            <a:pPr marL="0" indent="0">
              <a:buNone/>
            </a:pPr>
            <a:r>
              <a:rPr lang="fr-FR" u="sng" dirty="0">
                <a:hlinkClick r:id="rId7"/>
              </a:rPr>
              <a:t>https://www.crucial.fr/articles/about-ssd/what-is-an-SSD</a:t>
            </a:r>
            <a:endParaRPr lang="fr-FR" dirty="0"/>
          </a:p>
          <a:p>
            <a:pPr marL="0" indent="0">
              <a:buNone/>
            </a:pPr>
            <a:r>
              <a:rPr lang="fr-FR" u="sng" dirty="0">
                <a:hlinkClick r:id="rId8"/>
              </a:rPr>
              <a:t>https://www.digitec.ch/fr/page/le-fonctionnement-dun-disque-ssd-est-une-affaire-complexe-7399</a:t>
            </a:r>
            <a:endParaRPr lang="fr-FR" dirty="0"/>
          </a:p>
          <a:p>
            <a:pPr marL="0" indent="0">
              <a:buNone/>
            </a:pPr>
            <a:r>
              <a:rPr lang="fr-FR" u="sng" dirty="0">
                <a:hlinkClick r:id="rId9"/>
              </a:rPr>
              <a:t>http://tpe2013bst.e-monsite.com/pages/les-memoires-flash.html</a:t>
            </a:r>
            <a:endParaRPr lang="fr-FR" dirty="0"/>
          </a:p>
          <a:p>
            <a:pPr marL="0" indent="0">
              <a:buNone/>
            </a:pPr>
            <a:r>
              <a:rPr lang="en-US" dirty="0">
                <a:hlinkClick r:id="rId8"/>
              </a:rPr>
              <a:t>https://www.digitec.ch/fr/page/le-fonctionnement-dun-disque-ssd-est-une-affaire-complexe-7399</a:t>
            </a:r>
            <a:endParaRPr lang="en-US" dirty="0"/>
          </a:p>
          <a:p>
            <a:pPr marL="0" indent="0">
              <a:buNone/>
            </a:pPr>
            <a:r>
              <a:rPr lang="en-US" dirty="0">
                <a:hlinkClick r:id="rId10"/>
              </a:rPr>
              <a:t>https://imaginenext.ingrammicro.com/data-center/how-are-the-top-trends-changing-the-solid-state-storage-market</a:t>
            </a:r>
            <a:r>
              <a:rPr lang="en-US" dirty="0"/>
              <a:t> </a:t>
            </a:r>
          </a:p>
          <a:p>
            <a:pPr marL="0" indent="0">
              <a:buNone/>
            </a:pPr>
            <a:endParaRPr lang="en-US" dirty="0"/>
          </a:p>
        </p:txBody>
      </p:sp>
    </p:spTree>
    <p:extLst>
      <p:ext uri="{BB962C8B-B14F-4D97-AF65-F5344CB8AC3E}">
        <p14:creationId xmlns:p14="http://schemas.microsoft.com/office/powerpoint/2010/main" val="1425604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a:t>I. </a:t>
            </a:r>
            <a:r>
              <a:rPr lang="en-US" dirty="0" err="1"/>
              <a:t>Définition</a:t>
            </a:r>
            <a:endParaRPr lang="en-US" dirty="0"/>
          </a:p>
        </p:txBody>
      </p:sp>
      <p:sp>
        <p:nvSpPr>
          <p:cNvPr id="3" name="Espace réservé du contenu 2"/>
          <p:cNvSpPr>
            <a:spLocks noGrp="1"/>
          </p:cNvSpPr>
          <p:nvPr>
            <p:ph idx="1"/>
          </p:nvPr>
        </p:nvSpPr>
        <p:spPr/>
        <p:txBody>
          <a:bodyPr/>
          <a:lstStyle/>
          <a:p>
            <a:endParaRPr lang="fr-FR" sz="2800" dirty="0"/>
          </a:p>
          <a:p>
            <a:r>
              <a:rPr lang="fr-FR" sz="2800" dirty="0"/>
              <a:t>support de stockage qui utilise des puces de mémoire flash</a:t>
            </a:r>
          </a:p>
          <a:p>
            <a:endParaRPr lang="fr-FR" sz="2800" dirty="0"/>
          </a:p>
          <a:p>
            <a:r>
              <a:rPr lang="en-US" sz="2800" dirty="0"/>
              <a:t>= </a:t>
            </a:r>
            <a:r>
              <a:rPr lang="en-US" sz="2800" dirty="0" err="1"/>
              <a:t>disque</a:t>
            </a:r>
            <a:r>
              <a:rPr lang="en-US" sz="2800" dirty="0"/>
              <a:t> </a:t>
            </a:r>
            <a:r>
              <a:rPr lang="en-US" sz="2800" dirty="0" err="1"/>
              <a:t>dur</a:t>
            </a:r>
            <a:r>
              <a:rPr lang="en-US" sz="2800" dirty="0"/>
              <a:t> (support de </a:t>
            </a:r>
            <a:r>
              <a:rPr lang="en-US" sz="2800" dirty="0" err="1"/>
              <a:t>stockage</a:t>
            </a:r>
            <a:r>
              <a:rPr lang="en-US" sz="2800" dirty="0"/>
              <a:t> </a:t>
            </a:r>
            <a:r>
              <a:rPr lang="en-US" sz="2800" dirty="0" err="1"/>
              <a:t>magnétique</a:t>
            </a:r>
            <a:r>
              <a:rPr lang="en-US" sz="2800" dirty="0"/>
              <a:t>)</a:t>
            </a:r>
          </a:p>
          <a:p>
            <a:endParaRPr lang="en-US" dirty="0"/>
          </a:p>
        </p:txBody>
      </p:sp>
    </p:spTree>
    <p:extLst>
      <p:ext uri="{BB962C8B-B14F-4D97-AF65-F5344CB8AC3E}">
        <p14:creationId xmlns:p14="http://schemas.microsoft.com/office/powerpoint/2010/main" val="37237051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a:t>II. </a:t>
            </a:r>
            <a:r>
              <a:rPr lang="en-US" dirty="0" err="1"/>
              <a:t>Fonctionnement</a:t>
            </a:r>
            <a:endParaRPr lang="en-US" dirty="0"/>
          </a:p>
        </p:txBody>
      </p:sp>
      <p:pic>
        <p:nvPicPr>
          <p:cNvPr id="4" name="Espace réservé du contenu 3"/>
          <p:cNvPicPr>
            <a:picLocks noGrp="1"/>
          </p:cNvPicPr>
          <p:nvPr>
            <p:ph idx="1"/>
          </p:nvPr>
        </p:nvPicPr>
        <p:blipFill>
          <a:blip r:embed="rId2"/>
          <a:stretch>
            <a:fillRect/>
          </a:stretch>
        </p:blipFill>
        <p:spPr>
          <a:xfrm>
            <a:off x="2449952" y="2643258"/>
            <a:ext cx="7058041" cy="3416300"/>
          </a:xfrm>
          <a:prstGeom prst="rect">
            <a:avLst/>
          </a:prstGeom>
        </p:spPr>
      </p:pic>
      <p:sp>
        <p:nvSpPr>
          <p:cNvPr id="5" name="Rectangle 4"/>
          <p:cNvSpPr/>
          <p:nvPr/>
        </p:nvSpPr>
        <p:spPr>
          <a:xfrm>
            <a:off x="2449952" y="5685183"/>
            <a:ext cx="637805" cy="374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75098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a:t>1. La </a:t>
            </a:r>
            <a:r>
              <a:rPr lang="en-US" dirty="0" err="1"/>
              <a:t>mémoire</a:t>
            </a:r>
            <a:r>
              <a:rPr lang="en-US" dirty="0"/>
              <a:t> flash NAND</a:t>
            </a:r>
          </a:p>
        </p:txBody>
      </p:sp>
      <p:sp>
        <p:nvSpPr>
          <p:cNvPr id="3" name="Espace réservé du contenu 2"/>
          <p:cNvSpPr>
            <a:spLocks noGrp="1"/>
          </p:cNvSpPr>
          <p:nvPr>
            <p:ph idx="1"/>
          </p:nvPr>
        </p:nvSpPr>
        <p:spPr/>
        <p:txBody>
          <a:bodyPr/>
          <a:lstStyle/>
          <a:p>
            <a:r>
              <a:rPr lang="en-US" dirty="0" err="1"/>
              <a:t>sauvegarde</a:t>
            </a:r>
            <a:r>
              <a:rPr lang="en-US" dirty="0"/>
              <a:t> les </a:t>
            </a:r>
            <a:r>
              <a:rPr lang="en-US" dirty="0" err="1"/>
              <a:t>données</a:t>
            </a:r>
            <a:r>
              <a:rPr lang="en-US" dirty="0"/>
              <a:t> de </a:t>
            </a:r>
            <a:r>
              <a:rPr lang="en-US" dirty="0" err="1"/>
              <a:t>manière</a:t>
            </a:r>
            <a:r>
              <a:rPr lang="en-US" dirty="0"/>
              <a:t> durable </a:t>
            </a:r>
            <a:r>
              <a:rPr lang="en-US" dirty="0" err="1"/>
              <a:t>en</a:t>
            </a:r>
            <a:r>
              <a:rPr lang="en-US" dirty="0"/>
              <a:t> </a:t>
            </a:r>
            <a:r>
              <a:rPr lang="en-US" dirty="0" err="1"/>
              <a:t>créant</a:t>
            </a:r>
            <a:r>
              <a:rPr lang="en-US" dirty="0"/>
              <a:t> </a:t>
            </a:r>
            <a:r>
              <a:rPr lang="en-US" dirty="0" err="1"/>
              <a:t>une</a:t>
            </a:r>
            <a:r>
              <a:rPr lang="en-US" dirty="0"/>
              <a:t> tension</a:t>
            </a:r>
          </a:p>
          <a:p>
            <a:r>
              <a:rPr lang="en-US" dirty="0"/>
              <a:t>lecture et </a:t>
            </a:r>
            <a:r>
              <a:rPr lang="en-US" dirty="0" err="1"/>
              <a:t>écriture</a:t>
            </a:r>
            <a:r>
              <a:rPr lang="en-US" dirty="0"/>
              <a:t> </a:t>
            </a:r>
            <a:r>
              <a:rPr lang="en-US" dirty="0" err="1"/>
              <a:t>électroniques</a:t>
            </a:r>
            <a:r>
              <a:rPr lang="en-US" dirty="0"/>
              <a:t> des </a:t>
            </a:r>
            <a:r>
              <a:rPr lang="en-US" dirty="0" err="1"/>
              <a:t>données</a:t>
            </a:r>
            <a:r>
              <a:rPr lang="en-US" dirty="0"/>
              <a:t> </a:t>
            </a:r>
          </a:p>
          <a:p>
            <a:r>
              <a:rPr lang="en-US" dirty="0"/>
              <a:t>Bloc NAND :</a:t>
            </a:r>
          </a:p>
        </p:txBody>
      </p:sp>
      <p:pic>
        <p:nvPicPr>
          <p:cNvPr id="4" name="Image 3"/>
          <p:cNvPicPr/>
          <p:nvPr/>
        </p:nvPicPr>
        <p:blipFill>
          <a:blip r:embed="rId2"/>
          <a:stretch>
            <a:fillRect/>
          </a:stretch>
        </p:blipFill>
        <p:spPr>
          <a:xfrm>
            <a:off x="3518246" y="3473864"/>
            <a:ext cx="5553075" cy="2752725"/>
          </a:xfrm>
          <a:prstGeom prst="rect">
            <a:avLst/>
          </a:prstGeom>
        </p:spPr>
      </p:pic>
    </p:spTree>
    <p:extLst>
      <p:ext uri="{BB962C8B-B14F-4D97-AF65-F5344CB8AC3E}">
        <p14:creationId xmlns:p14="http://schemas.microsoft.com/office/powerpoint/2010/main" val="35708470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a:t>1. La </a:t>
            </a:r>
            <a:r>
              <a:rPr lang="en-US" dirty="0" err="1"/>
              <a:t>mémoire</a:t>
            </a:r>
            <a:r>
              <a:rPr lang="en-US" dirty="0"/>
              <a:t> flash NAND</a:t>
            </a:r>
          </a:p>
        </p:txBody>
      </p:sp>
      <p:sp>
        <p:nvSpPr>
          <p:cNvPr id="3" name="Espace réservé du contenu 2"/>
          <p:cNvSpPr>
            <a:spLocks noGrp="1"/>
          </p:cNvSpPr>
          <p:nvPr>
            <p:ph idx="1"/>
          </p:nvPr>
        </p:nvSpPr>
        <p:spPr/>
        <p:txBody>
          <a:bodyPr/>
          <a:lstStyle/>
          <a:p>
            <a:r>
              <a:rPr lang="en-US" dirty="0"/>
              <a:t>Cellule </a:t>
            </a:r>
            <a:r>
              <a:rPr lang="en-US" dirty="0" err="1"/>
              <a:t>mémoire</a:t>
            </a:r>
            <a:r>
              <a:rPr lang="en-US" dirty="0"/>
              <a:t> : </a:t>
            </a:r>
            <a:r>
              <a:rPr lang="en-US" dirty="0" err="1"/>
              <a:t>transitor</a:t>
            </a:r>
            <a:r>
              <a:rPr lang="en-US" dirty="0"/>
              <a:t> à grille </a:t>
            </a:r>
            <a:r>
              <a:rPr lang="en-US" dirty="0" err="1"/>
              <a:t>flottante</a:t>
            </a:r>
            <a:r>
              <a:rPr lang="en-US" dirty="0"/>
              <a:t> à </a:t>
            </a:r>
            <a:r>
              <a:rPr lang="en-US" dirty="0" err="1"/>
              <a:t>effet</a:t>
            </a:r>
            <a:r>
              <a:rPr lang="en-US" dirty="0"/>
              <a:t> de champ et structure </a:t>
            </a:r>
            <a:r>
              <a:rPr lang="fr-FR" dirty="0"/>
              <a:t>métal-oxyde-</a:t>
            </a:r>
            <a:r>
              <a:rPr lang="fr-FR" dirty="0" err="1"/>
              <a:t>semiconducteur</a:t>
            </a:r>
            <a:r>
              <a:rPr lang="fr-FR" dirty="0"/>
              <a:t> (</a:t>
            </a:r>
            <a:r>
              <a:rPr lang="fr-FR" dirty="0" err="1"/>
              <a:t>Floating</a:t>
            </a:r>
            <a:r>
              <a:rPr lang="fr-FR" dirty="0"/>
              <a:t> </a:t>
            </a:r>
            <a:r>
              <a:rPr lang="fr-FR" dirty="0" err="1"/>
              <a:t>Gate</a:t>
            </a:r>
            <a:r>
              <a:rPr lang="fr-FR" dirty="0"/>
              <a:t> </a:t>
            </a:r>
            <a:r>
              <a:rPr lang="fr-FR" dirty="0" err="1"/>
              <a:t>Metal</a:t>
            </a:r>
            <a:r>
              <a:rPr lang="fr-FR" dirty="0"/>
              <a:t> </a:t>
            </a:r>
            <a:r>
              <a:rPr lang="fr-FR" dirty="0" err="1"/>
              <a:t>Oxide</a:t>
            </a:r>
            <a:r>
              <a:rPr lang="fr-FR" dirty="0"/>
              <a:t> </a:t>
            </a:r>
            <a:r>
              <a:rPr lang="fr-FR" dirty="0" err="1"/>
              <a:t>Semiconductor</a:t>
            </a:r>
            <a:r>
              <a:rPr lang="fr-FR" dirty="0"/>
              <a:t> Field </a:t>
            </a:r>
            <a:r>
              <a:rPr lang="fr-FR" dirty="0" err="1"/>
              <a:t>Effect</a:t>
            </a:r>
            <a:r>
              <a:rPr lang="fr-FR" dirty="0"/>
              <a:t> Transistors» (FGMOS))</a:t>
            </a:r>
          </a:p>
          <a:p>
            <a:r>
              <a:rPr lang="fr-FR" dirty="0"/>
              <a:t>Grille flottante</a:t>
            </a:r>
            <a:endParaRPr lang="en-US" dirty="0"/>
          </a:p>
        </p:txBody>
      </p:sp>
      <p:pic>
        <p:nvPicPr>
          <p:cNvPr id="4" name="Image 3"/>
          <p:cNvPicPr/>
          <p:nvPr/>
        </p:nvPicPr>
        <p:blipFill>
          <a:blip r:embed="rId2"/>
          <a:stretch>
            <a:fillRect/>
          </a:stretch>
        </p:blipFill>
        <p:spPr>
          <a:xfrm>
            <a:off x="3591339" y="3564836"/>
            <a:ext cx="4956314" cy="3114260"/>
          </a:xfrm>
          <a:prstGeom prst="rect">
            <a:avLst/>
          </a:prstGeom>
        </p:spPr>
      </p:pic>
    </p:spTree>
    <p:extLst>
      <p:ext uri="{BB962C8B-B14F-4D97-AF65-F5344CB8AC3E}">
        <p14:creationId xmlns:p14="http://schemas.microsoft.com/office/powerpoint/2010/main" val="1863227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a:t>1. La </a:t>
            </a:r>
            <a:r>
              <a:rPr lang="en-US" dirty="0" err="1"/>
              <a:t>mémoire</a:t>
            </a:r>
            <a:r>
              <a:rPr lang="en-US" dirty="0"/>
              <a:t> flash NAND</a:t>
            </a:r>
          </a:p>
        </p:txBody>
      </p:sp>
      <p:sp>
        <p:nvSpPr>
          <p:cNvPr id="3" name="Espace réservé du contenu 2"/>
          <p:cNvSpPr>
            <a:spLocks noGrp="1"/>
          </p:cNvSpPr>
          <p:nvPr>
            <p:ph idx="1"/>
          </p:nvPr>
        </p:nvSpPr>
        <p:spPr>
          <a:xfrm>
            <a:off x="1154954" y="2842039"/>
            <a:ext cx="8825659" cy="3174448"/>
          </a:xfrm>
        </p:spPr>
        <p:txBody>
          <a:bodyPr/>
          <a:lstStyle/>
          <a:p>
            <a:r>
              <a:rPr lang="en-US" sz="2600" dirty="0" err="1"/>
              <a:t>Données</a:t>
            </a:r>
            <a:r>
              <a:rPr lang="en-US" sz="2600" dirty="0"/>
              <a:t> </a:t>
            </a:r>
            <a:r>
              <a:rPr lang="en-US" sz="2600" dirty="0" err="1"/>
              <a:t>enregistrées</a:t>
            </a:r>
            <a:r>
              <a:rPr lang="en-US" sz="2600" dirty="0"/>
              <a:t> </a:t>
            </a:r>
            <a:r>
              <a:rPr lang="en-US" sz="2600" dirty="0" err="1"/>
              <a:t>quand</a:t>
            </a:r>
            <a:r>
              <a:rPr lang="en-US" sz="2600" dirty="0"/>
              <a:t> les </a:t>
            </a:r>
            <a:r>
              <a:rPr lang="en-US" sz="2600" dirty="0" err="1"/>
              <a:t>électrons</a:t>
            </a:r>
            <a:r>
              <a:rPr lang="en-US" sz="2600" dirty="0"/>
              <a:t> </a:t>
            </a:r>
            <a:r>
              <a:rPr lang="en-US" sz="2600" dirty="0" err="1"/>
              <a:t>sont</a:t>
            </a:r>
            <a:r>
              <a:rPr lang="en-US" sz="2600" dirty="0"/>
              <a:t> </a:t>
            </a:r>
            <a:r>
              <a:rPr lang="en-US" sz="2600" dirty="0" err="1"/>
              <a:t>posés</a:t>
            </a:r>
            <a:r>
              <a:rPr lang="en-US" sz="2600" dirty="0"/>
              <a:t> sur la grille </a:t>
            </a:r>
            <a:r>
              <a:rPr lang="en-US" sz="2600" dirty="0" err="1"/>
              <a:t>flottante</a:t>
            </a:r>
            <a:r>
              <a:rPr lang="en-US" sz="2600" dirty="0"/>
              <a:t> </a:t>
            </a:r>
            <a:r>
              <a:rPr lang="en-US" sz="2600" dirty="0" err="1"/>
              <a:t>ou</a:t>
            </a:r>
            <a:r>
              <a:rPr lang="en-US" sz="2600" dirty="0"/>
              <a:t> </a:t>
            </a:r>
            <a:r>
              <a:rPr lang="en-US" sz="2600" dirty="0" err="1"/>
              <a:t>vien</a:t>
            </a:r>
            <a:r>
              <a:rPr lang="en-US" sz="2600" dirty="0"/>
              <a:t> </a:t>
            </a:r>
            <a:r>
              <a:rPr lang="en-US" sz="2600" dirty="0" err="1"/>
              <a:t>enlevés</a:t>
            </a:r>
            <a:r>
              <a:rPr lang="en-US" sz="2600" dirty="0"/>
              <a:t> de </a:t>
            </a:r>
            <a:r>
              <a:rPr lang="en-US" sz="2600" dirty="0" err="1"/>
              <a:t>celle</a:t>
            </a:r>
            <a:r>
              <a:rPr lang="en-US" sz="2600" dirty="0"/>
              <a:t>-ci</a:t>
            </a:r>
          </a:p>
          <a:p>
            <a:r>
              <a:rPr lang="en-US" sz="2600" dirty="0"/>
              <a:t>Bits </a:t>
            </a:r>
            <a:r>
              <a:rPr lang="en-US" sz="2600" dirty="0" err="1"/>
              <a:t>lus</a:t>
            </a:r>
            <a:r>
              <a:rPr lang="en-US" sz="2600" dirty="0"/>
              <a:t> à </a:t>
            </a:r>
            <a:r>
              <a:rPr lang="en-US" sz="2600" dirty="0" err="1"/>
              <a:t>l’aide</a:t>
            </a:r>
            <a:r>
              <a:rPr lang="en-US" sz="2600" dirty="0"/>
              <a:t> de la tension :</a:t>
            </a:r>
          </a:p>
          <a:p>
            <a:pPr marL="457200" lvl="1" indent="0">
              <a:buNone/>
            </a:pPr>
            <a:r>
              <a:rPr lang="en-US" sz="2600" dirty="0"/>
              <a:t>Si presence </a:t>
            </a:r>
            <a:r>
              <a:rPr lang="en-US" sz="2600" dirty="0" err="1"/>
              <a:t>d’électron</a:t>
            </a:r>
            <a:r>
              <a:rPr lang="en-US" sz="2600" dirty="0"/>
              <a:t>, bit = 0 (cellule </a:t>
            </a:r>
            <a:r>
              <a:rPr lang="en-US" sz="2600" dirty="0" err="1"/>
              <a:t>écrite</a:t>
            </a:r>
            <a:r>
              <a:rPr lang="en-US" sz="2600" dirty="0"/>
              <a:t>)</a:t>
            </a:r>
          </a:p>
          <a:p>
            <a:pPr marL="457200" lvl="1" indent="0">
              <a:buNone/>
            </a:pPr>
            <a:r>
              <a:rPr lang="en-US" sz="2600" dirty="0"/>
              <a:t>Si non, bit =1 (cellule </a:t>
            </a:r>
            <a:r>
              <a:rPr lang="en-US" sz="2600" dirty="0" err="1"/>
              <a:t>effacée</a:t>
            </a:r>
            <a:r>
              <a:rPr lang="en-US" sz="2600" dirty="0"/>
              <a:t>)</a:t>
            </a:r>
          </a:p>
          <a:p>
            <a:pPr marL="457200" lvl="1" indent="0">
              <a:buNone/>
            </a:pPr>
            <a:endParaRPr lang="en-US" sz="2400" dirty="0"/>
          </a:p>
          <a:p>
            <a:pPr marL="457200" lvl="1" indent="0">
              <a:buNone/>
            </a:pPr>
            <a:endParaRPr lang="en-US" dirty="0"/>
          </a:p>
        </p:txBody>
      </p:sp>
    </p:spTree>
    <p:extLst>
      <p:ext uri="{BB962C8B-B14F-4D97-AF65-F5344CB8AC3E}">
        <p14:creationId xmlns:p14="http://schemas.microsoft.com/office/powerpoint/2010/main" val="5273733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a:t>1. La </a:t>
            </a:r>
            <a:r>
              <a:rPr lang="en-US" dirty="0" err="1"/>
              <a:t>mémoire</a:t>
            </a:r>
            <a:r>
              <a:rPr lang="en-US" dirty="0"/>
              <a:t> flash NAND</a:t>
            </a:r>
          </a:p>
        </p:txBody>
      </p:sp>
      <p:sp>
        <p:nvSpPr>
          <p:cNvPr id="3" name="Espace réservé du contenu 2"/>
          <p:cNvSpPr>
            <a:spLocks noGrp="1"/>
          </p:cNvSpPr>
          <p:nvPr>
            <p:ph idx="1"/>
          </p:nvPr>
        </p:nvSpPr>
        <p:spPr>
          <a:xfrm>
            <a:off x="1154954" y="2497483"/>
            <a:ext cx="9711829" cy="3416300"/>
          </a:xfrm>
        </p:spPr>
        <p:txBody>
          <a:bodyPr>
            <a:noAutofit/>
          </a:bodyPr>
          <a:lstStyle/>
          <a:p>
            <a:pPr marL="0" indent="0">
              <a:buNone/>
            </a:pPr>
            <a:r>
              <a:rPr lang="en-US" sz="2200" b="1" dirty="0" err="1"/>
              <a:t>Fonctionnement</a:t>
            </a:r>
            <a:endParaRPr lang="en-US" sz="2200" b="1" dirty="0"/>
          </a:p>
          <a:p>
            <a:r>
              <a:rPr lang="en-US" sz="2200" dirty="0"/>
              <a:t>À</a:t>
            </a:r>
            <a:r>
              <a:rPr lang="fr-FR" sz="2200" dirty="0"/>
              <a:t> l’écriture des données : une tension positive circule entre «source» et « drain ». Lors du déplacement, les électrons sont attirés et emprisonnés dans la grille flottante. </a:t>
            </a:r>
          </a:p>
          <a:p>
            <a:r>
              <a:rPr lang="fr-FR" sz="2200" dirty="0"/>
              <a:t>À l’effacement des données : une tension négative est envoyée dans la grille de contrôle, la grille flottante va se vider de ses électrons </a:t>
            </a:r>
          </a:p>
          <a:p>
            <a:r>
              <a:rPr lang="fr-FR" sz="2200" dirty="0"/>
              <a:t>À la lecture des données : une tension va être envoyée sur la grille flottante pour tester sa résistance. Si la grille est isolante, 0 binaire ; dans le cas contraire, c’est 1 binaire.</a:t>
            </a:r>
            <a:endParaRPr lang="en-US" sz="2200" dirty="0"/>
          </a:p>
        </p:txBody>
      </p:sp>
    </p:spTree>
    <p:extLst>
      <p:ext uri="{BB962C8B-B14F-4D97-AF65-F5344CB8AC3E}">
        <p14:creationId xmlns:p14="http://schemas.microsoft.com/office/powerpoint/2010/main" val="24606450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a:t>2. Le </a:t>
            </a:r>
            <a:r>
              <a:rPr lang="en-US" dirty="0" err="1"/>
              <a:t>contrôleur</a:t>
            </a:r>
            <a:endParaRPr lang="en-US" dirty="0"/>
          </a:p>
        </p:txBody>
      </p:sp>
      <p:sp>
        <p:nvSpPr>
          <p:cNvPr id="3" name="Espace réservé du contenu 2"/>
          <p:cNvSpPr>
            <a:spLocks noGrp="1"/>
          </p:cNvSpPr>
          <p:nvPr>
            <p:ph idx="1"/>
          </p:nvPr>
        </p:nvSpPr>
        <p:spPr>
          <a:xfrm>
            <a:off x="1154954" y="3186595"/>
            <a:ext cx="8825659" cy="3416300"/>
          </a:xfrm>
        </p:spPr>
        <p:txBody>
          <a:bodyPr>
            <a:normAutofit/>
          </a:bodyPr>
          <a:lstStyle/>
          <a:p>
            <a:r>
              <a:rPr lang="en-US" sz="2800" dirty="0" err="1"/>
              <a:t>Mémoire</a:t>
            </a:r>
            <a:r>
              <a:rPr lang="en-US" sz="2800" dirty="0"/>
              <a:t> vive </a:t>
            </a:r>
            <a:r>
              <a:rPr lang="en-US" sz="2800" dirty="0" err="1"/>
              <a:t>intégrée</a:t>
            </a:r>
            <a:endParaRPr lang="en-US" sz="2800" dirty="0"/>
          </a:p>
          <a:p>
            <a:r>
              <a:rPr lang="en-US" sz="2800" dirty="0"/>
              <a:t>Firmware : </a:t>
            </a:r>
            <a:r>
              <a:rPr lang="en-US" sz="2800" dirty="0" err="1"/>
              <a:t>logiciel</a:t>
            </a:r>
            <a:r>
              <a:rPr lang="en-US" sz="2800" dirty="0"/>
              <a:t> </a:t>
            </a:r>
            <a:r>
              <a:rPr lang="en-US" sz="2800" dirty="0" err="1"/>
              <a:t>permettant</a:t>
            </a:r>
            <a:r>
              <a:rPr lang="en-US" sz="2800" dirty="0"/>
              <a:t> le </a:t>
            </a:r>
            <a:r>
              <a:rPr lang="en-US" sz="2800" dirty="0" err="1"/>
              <a:t>fonctionnement</a:t>
            </a:r>
            <a:r>
              <a:rPr lang="en-US" sz="2800" dirty="0"/>
              <a:t> du </a:t>
            </a:r>
            <a:r>
              <a:rPr lang="en-US" sz="2800" dirty="0" err="1"/>
              <a:t>métériel</a:t>
            </a:r>
            <a:endParaRPr lang="en-US" sz="2800" dirty="0"/>
          </a:p>
          <a:p>
            <a:r>
              <a:rPr lang="en-US" sz="2800" dirty="0" err="1"/>
              <a:t>Collecte</a:t>
            </a:r>
            <a:r>
              <a:rPr lang="en-US" sz="2800" dirty="0"/>
              <a:t> de </a:t>
            </a:r>
            <a:r>
              <a:rPr lang="en-US" sz="2800" dirty="0" err="1"/>
              <a:t>déchets</a:t>
            </a:r>
            <a:r>
              <a:rPr lang="en-US" sz="2800" dirty="0"/>
              <a:t>, </a:t>
            </a:r>
            <a:r>
              <a:rPr lang="en-US" sz="2800" dirty="0" err="1"/>
              <a:t>gestion</a:t>
            </a:r>
            <a:r>
              <a:rPr lang="en-US" sz="2800" dirty="0"/>
              <a:t> de </a:t>
            </a:r>
            <a:r>
              <a:rPr lang="en-US" sz="2800" dirty="0" err="1"/>
              <a:t>l’usure</a:t>
            </a:r>
            <a:r>
              <a:rPr lang="en-US" sz="2800" dirty="0"/>
              <a:t>, …</a:t>
            </a:r>
          </a:p>
        </p:txBody>
      </p:sp>
    </p:spTree>
    <p:extLst>
      <p:ext uri="{BB962C8B-B14F-4D97-AF65-F5344CB8AC3E}">
        <p14:creationId xmlns:p14="http://schemas.microsoft.com/office/powerpoint/2010/main" val="17171707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a:t>3. La </a:t>
            </a:r>
            <a:r>
              <a:rPr lang="en-US" dirty="0" err="1"/>
              <a:t>connexion</a:t>
            </a:r>
            <a:r>
              <a:rPr lang="en-US" dirty="0"/>
              <a:t> SATA</a:t>
            </a:r>
          </a:p>
        </p:txBody>
      </p:sp>
      <p:sp>
        <p:nvSpPr>
          <p:cNvPr id="3" name="Espace réservé du contenu 2"/>
          <p:cNvSpPr>
            <a:spLocks noGrp="1"/>
          </p:cNvSpPr>
          <p:nvPr>
            <p:ph idx="1"/>
          </p:nvPr>
        </p:nvSpPr>
        <p:spPr>
          <a:xfrm>
            <a:off x="1300728" y="3441700"/>
            <a:ext cx="8825659" cy="1726648"/>
          </a:xfrm>
        </p:spPr>
        <p:txBody>
          <a:bodyPr>
            <a:normAutofit/>
          </a:bodyPr>
          <a:lstStyle/>
          <a:p>
            <a:r>
              <a:rPr lang="en-US" sz="2800" dirty="0" err="1"/>
              <a:t>Permet</a:t>
            </a:r>
            <a:r>
              <a:rPr lang="en-US" sz="2800" dirty="0"/>
              <a:t> le </a:t>
            </a:r>
            <a:r>
              <a:rPr lang="en-US" sz="2800" dirty="0" err="1"/>
              <a:t>transfert</a:t>
            </a:r>
            <a:r>
              <a:rPr lang="en-US" sz="2800" dirty="0"/>
              <a:t> de </a:t>
            </a:r>
            <a:r>
              <a:rPr lang="en-US" sz="2800" dirty="0" err="1"/>
              <a:t>données</a:t>
            </a:r>
            <a:r>
              <a:rPr lang="en-US" sz="2800" dirty="0"/>
              <a:t> aux interfaces, </a:t>
            </a:r>
            <a:r>
              <a:rPr lang="en-US" sz="2800" dirty="0" err="1"/>
              <a:t>périphériques</a:t>
            </a:r>
            <a:endParaRPr lang="en-US" sz="2800" dirty="0"/>
          </a:p>
        </p:txBody>
      </p:sp>
    </p:spTree>
    <p:extLst>
      <p:ext uri="{BB962C8B-B14F-4D97-AF65-F5344CB8AC3E}">
        <p14:creationId xmlns:p14="http://schemas.microsoft.com/office/powerpoint/2010/main" val="78850069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lle d’ions">
  <a:themeElements>
    <a:clrScheme name="Ion Boardroom">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FFC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EC7F02AD-9687-440F-A9DF-FAA6F22270D7}"/>
    </a:ext>
  </a:extLst>
</a:theme>
</file>

<file path=docProps/app.xml><?xml version="1.0" encoding="utf-8"?>
<Properties xmlns="http://schemas.openxmlformats.org/officeDocument/2006/extended-properties" xmlns:vt="http://schemas.openxmlformats.org/officeDocument/2006/docPropsVTypes">
  <Template>TM02900722[[fn=Salle Ion]]</Template>
  <TotalTime>139</TotalTime>
  <Words>1031</Words>
  <Application>Microsoft Office PowerPoint</Application>
  <PresentationFormat>Widescreen</PresentationFormat>
  <Paragraphs>63</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Century Gothic</vt:lpstr>
      <vt:lpstr>Wingdings 3</vt:lpstr>
      <vt:lpstr>Salle d’ions</vt:lpstr>
      <vt:lpstr>Le disque SSD</vt:lpstr>
      <vt:lpstr>I. Définition</vt:lpstr>
      <vt:lpstr>II. Fonctionnement</vt:lpstr>
      <vt:lpstr>1. La mémoire flash NAND</vt:lpstr>
      <vt:lpstr>1. La mémoire flash NAND</vt:lpstr>
      <vt:lpstr>1. La mémoire flash NAND</vt:lpstr>
      <vt:lpstr>1. La mémoire flash NAND</vt:lpstr>
      <vt:lpstr>2. Le contrôleur</vt:lpstr>
      <vt:lpstr>3. La connexion SATA</vt:lpstr>
      <vt:lpstr>III. Différences entre le disque dur et le disque SSD</vt:lpstr>
      <vt:lpstr>2. Les avantages du SSD</vt:lpstr>
      <vt:lpstr>3. Les différentes interfaces et formats</vt:lpstr>
      <vt:lpstr>3. Les différentes interfaces et formats</vt:lpstr>
      <vt:lpstr>Glossaire</vt:lpstr>
      <vt:lpstr>Texte</vt:lpstr>
      <vt:lpstr>Liens</vt:lpstr>
    </vt:vector>
  </TitlesOfParts>
  <Company>Perso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Mathilde STENGER</dc:creator>
  <cp:lastModifiedBy>Yéléna Fares</cp:lastModifiedBy>
  <cp:revision>26</cp:revision>
  <dcterms:created xsi:type="dcterms:W3CDTF">2021-01-03T16:27:46Z</dcterms:created>
  <dcterms:modified xsi:type="dcterms:W3CDTF">2021-01-03T18:48:27Z</dcterms:modified>
</cp:coreProperties>
</file>