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1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408" r:id="rId2"/>
    <p:sldId id="437" r:id="rId3"/>
    <p:sldId id="403" r:id="rId4"/>
    <p:sldId id="404" r:id="rId5"/>
    <p:sldId id="321" r:id="rId6"/>
    <p:sldId id="409" r:id="rId7"/>
    <p:sldId id="389" r:id="rId8"/>
    <p:sldId id="399" r:id="rId9"/>
    <p:sldId id="400" r:id="rId10"/>
    <p:sldId id="391" r:id="rId11"/>
    <p:sldId id="401" r:id="rId12"/>
    <p:sldId id="402" r:id="rId13"/>
    <p:sldId id="411" r:id="rId14"/>
    <p:sldId id="406" r:id="rId15"/>
    <p:sldId id="326" r:id="rId16"/>
    <p:sldId id="353" r:id="rId17"/>
    <p:sldId id="412" r:id="rId18"/>
    <p:sldId id="413" r:id="rId19"/>
    <p:sldId id="415" r:id="rId20"/>
    <p:sldId id="419" r:id="rId21"/>
    <p:sldId id="441" r:id="rId22"/>
    <p:sldId id="416" r:id="rId23"/>
    <p:sldId id="372" r:id="rId24"/>
    <p:sldId id="394" r:id="rId25"/>
    <p:sldId id="446" r:id="rId26"/>
    <p:sldId id="431" r:id="rId27"/>
    <p:sldId id="432" r:id="rId28"/>
    <p:sldId id="434" r:id="rId29"/>
    <p:sldId id="440" r:id="rId30"/>
    <p:sldId id="442" r:id="rId31"/>
    <p:sldId id="293" r:id="rId32"/>
    <p:sldId id="448" r:id="rId33"/>
    <p:sldId id="328" r:id="rId34"/>
    <p:sldId id="319" r:id="rId35"/>
    <p:sldId id="447" r:id="rId36"/>
    <p:sldId id="443" r:id="rId37"/>
    <p:sldId id="444" r:id="rId38"/>
    <p:sldId id="445" r:id="rId3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29"/>
    <p:restoredTop sz="94795"/>
  </p:normalViewPr>
  <p:slideViewPr>
    <p:cSldViewPr>
      <p:cViewPr varScale="1">
        <p:scale>
          <a:sx n="120" d="100"/>
          <a:sy n="120" d="100"/>
        </p:scale>
        <p:origin x="159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1T21:12:37.3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2284 16 24575,'-14'0'0,"0"0"0,0 0 0,0 0 0,0 0 0,0 0 0,0 6 0,0-4 0,1 4 0,-10-6 0,-3 7 0,-8-5 0,0 6 0,0-1 0,9-5 0,-7 13 0,7-13 0,-9 6 0,0-1 0,9-5 0,-7 6 0,7-1 0,-1-5 0,-5 6 0,14-2 0,-14-5 0,14 5 0,-15 2 0,7-6 0,0 5 0,-7 1 0,7-6 0,0 5 0,-7 1 0,16-6 0,-16 5 0,16-7 0,-16 8 0,16-6 0,-16 13 0,7-13 0,-9 13 0,9-13 0,-7 5 0,7 1 0,-10-6 0,1 13 0,0-6 0,9 0 0,-22 14 0,27-19 0,-27 18 0,31-14 0,-16 1 0,16 4 0,-7-6 0,0 9 0,7-2 0,-16 2 0,16-1 0,-16 1 0,7 0 0,-9 8 0,9-6 0,-7 6 0,6-9 0,1 1 0,-7 1 0,16-3 0,-7 1 0,9-1 0,1 0 0,-1-1 0,-7 7 0,6-4 0,-14 5 0,13-7 0,-7 2 0,9-3 0,-1 10 0,0-7 0,0 7 0,1-9 0,-1 9 0,0-7 0,-1 15 0,1-14 0,-1 14 0,1-15 0,-1 16 0,1-16 0,-1 16 0,8-16 0,-14 22 0,19-12 0,-17 6 0,11-1 0,1-15 0,-8 16 0,15-7 0,-7 9 0,0 0 0,7 0 0,-7 0 0,8-9 0,-8 7 0,6-16 0,-5 16 0,7-16 0,0 7 0,0-9 0,0-1 0,0 1 0,0 0 0,0 0 0,0 0 0,0 0 0,0-1 0,0 1 0,0 0 0,0 0 0,0 0 0,6-7 0,-4 6 0,4-6 0,-6 7 0,6 0 0,-5 0 0,12 0 0,-6-1 0,1 1 0,4-6 0,-10 4 0,4-4 0,0 0 0,-4 4 0,10-4 0,-10 5 0,10 1 0,-5 0 0,7-6 0,-6 4 0,4-4 0,-4 5 0,6-5 0,0 4 0,-1-4 0,1 6 0,0 0 0,0-7 0,0 6 0,9-4 0,-7 5 0,6 1 0,-8-7 0,0 4 0,0-10 0,0 4 0,-7 0 0,6-4 0,-6 4 0,7-6 0,0 0 0,9 0 0,2-8 0,9 6 0,-9-5 0,7-1 0,-7 6 0,9-13 0,0 13 0,0-5 0,0 7 0,0 0 0,0 0 0,-9-7 0,6 6 0,-6-5 0,9 6 0,-9 0 0,7 0 0,-16 0 0,7 0 0,-9 0 0,0 0 0,0 0 0,-1 0 0,1 0 0,0 0 0,0 0 0,0 0 0,0 0 0,-1 0 0,1 0 0,0-7 0,9 6 0,-7-5 0,16-2 0,-16 6 0,6-12 0,-8 13 0,0-12 0,0 12 0,0-11 0,9 10 0,-7-10 0,6 4 0,-8 0 0,9-6 0,-7 6 0,7-7 0,-9 7 0,0-4 0,-1 4 0,1-6 0,0 6 0,0-4 0,0 4 0,-1-6 0,1 7 0,9-7 0,-13 6 0,11-8 0,-13 9 0,6-6 0,0 5 0,-1-5 0,1-1 0,0 0 0,0 0 0,0 6 0,0-4 0,-1 4 0,-5-6 0,4 0 0,-4 0 0,6 6 0,0-4 0,-1 4 0,-5-6 0,4 7 0,-4-6 0,6 5 0,0 1 0,0-6 0,-7 6 0,6-1 0,-6-5 0,7 6 0,0-7 0,0 6 0,0-4 0,-1 4 0,1-6 0,0 0 0,0 6 0,-6-4 0,4 10 0,-5-10 0,7 4 0,0 0 0,0-4 0,0 4 0,0-6 0,-1 0 0,1 7 0,0-6 0,-6 6 0,4-1 0,-4-5 0,6 12 0,-7-11 0,6 4 0,-6 0 0,7-4 0,-6 4 0,4 0 0,-4-4 0,5 4 0,1-6 0,0 0 0,0 0 0,0 6 0,1-13 0,-1 17 0,1-17 0,-7 13 0,4-6 0,-4 7 0,0-6 0,4 12 0,-4-12 0,5 5 0,1-5 0,0-1 0,0 6 0,-6-5 0,4 6 0,-4-7 0,5 0 0,-5 0 0,4 6 0,-4-4 0,6 4 0,-6-6 0,4 0 0,-4 0 0,-1 0 0,6 7 0,-12-6 0,11 5 0,-4-5 0,0-10 0,4 6 0,-10-5 0,10 8 0,-11 0 0,13-9 0,-6 7 0,1-16 0,-3 16 0,2-16 0,-6 15 0,5-5 0,-7-1 0,6 7 0,-4-7 0,4 9 0,-6 0 0,0 0 0,0 0 0,0 0 0,0 0 0,0 0 0,0 0 0,0 0 0,0 0 0,0 0 0,0 0 0,0 0 0,0 1 0,0-1 0,0 0 0,0 0 0,0 0 0,0 0 0,-6 0 0,4 0 0,-10 6 0,10-4 0,-4 4 0,0 0 0,4-4 0,-10 10 0,4-10 0,-6 10 0,7-10 0,-6 11 0,5-6 0,1 1 0,-6 5 0,6-6 0,-7 1 0,0 5 0,6-12 0,-4 12 0,4-5 0,0-1 0,-4 6 0,4-12 0,-6 12 0,0-12 0,0 12 0,0-11 0,0 10 0,0-10 0,0 10 0,1-4 0,-1 6 0,0 0 0,0-6 0,0 4 0,0-4 0,0 6 0,0 0 0,0 0 0,0 0 0,0 0 0,0 0 0,0 0 0,7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21T07:56:30.38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9T11:23:59.75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9T11:19:10.457"/>
    </inkml:context>
    <inkml:brush xml:id="br0">
      <inkml:brushProperty name="width" value="0.35" units="cm"/>
      <inkml:brushProperty name="height" value="0.35" units="cm"/>
      <inkml:brushProperty name="color" value="#5B2D90"/>
    </inkml:brush>
  </inkml:definitions>
  <inkml:trace contextRef="#ctx0" brushRef="#br0">1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9T11:26:13.49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5T08:53:53.7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354 1 24575,'-16'0'0,"0"0"0,0 0 0,0 0 0,0 0 0,0 0 0,0 0 0,0 0 0,-1 0 0,1 7 0,0-5 0,0 5 0,0-7 0,7 7 0,-5-5 0,5 5 0,0 0 0,-5-6 0,12 14 0,-13-14 0,6 7 0,1-1 0,-7-6 0,13 14 0,-12-14 0,12 14 0,-12-14 0,12 14 0,-5-7 0,7 8 0,0 0 0,0 0 0,0 0 0,0 0 0,0 0 0,0 0 0,0 0 0,0 0 0,0 0 0,0 0 0,0 0 0,0 0 0,0 0 0,0 0 0,7 0 0,-5 0 0,5 0 0,-7 0 0,7-7 0,-5 5 0,12-12 0,-12 12 0,12-12 0,-5 5 0,0 0 0,5-5 0,-5 5 0,7 0 0,10-5 0,-7 12 0,7-12 0,-10 12 0,0-12 0,0 5 0,0-7 0,0 7 0,0-5 0,0 5 0,0-7 0,0 0 0,0 0 0,0 0 0,0 0 0,0 0 0,0 0 0,0 0 0,0 0 0,0 0 0,0 0 0,-7-7 0,5 5 0,-5-5 0,0 0 0,5 5 0,-5-5 0,0 0 0,5 5 0,-12-13 0,12 14 0,-5-14 0,7 14 0,-8-14 0,7 13 0,-14-12 0,7 5 0,-8-7 0,0 0 0,7 7 0,-6-5 0,7 5 0,-8-7 0,0 0 0,7 7 0,-6-6 0,7 6 0,-8-7 0,0 0 0,0 0 0,0 0 0,0 0 0,0 0 0,0 0 0,0-1 0,-8 8 0,7-5 0,-14 12 0,13-12 0,-5 5 0,0 0 0,5-5 0,-5 5 0,0 0 0,-2-5 0,-7 12 0,0-5 0,0 0 0,0 5 0,0-5 0,7-1 0,-6 7 0,6-7 0,0 1 0,-5 6 0,5-7 0,-7 8 0,0 0 0,0 0 0,0 0 0,0 0 0,-1-7 0,1 5 0,0-5 0,0 7 0,7 0 0,2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1T19:43:24.2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864 29 24575,'-14'0'0,"0"0"0,0 0 0,0-7 0,0 6 0,0-5 0,0 6 0,1 0 0,-1 0 0,0 0 0,0 0 0,0-6 0,0 4 0,0-4 0,0 6 0,0 0 0,0 0 0,0 0 0,0 0 0,0 0 0,0 0 0,0 0 0,0 0 0,1 0 0,-1 0 0,6 6 0,-5-5 0,6 6 0,-7-7 0,0 0 0,0 0 0,0 0 0,6 6 0,-4-5 0,4 5 0,-6 1 0,0-6 0,0 5 0,0 0 0,0-4 0,1 4 0,5 0 0,-5-4 0,12 10 0,-12-10 0,6 10 0,-7-11 0,6 12 0,-4-12 0,10 12 0,-10-12 0,4 11 0,0-4 0,-4 0 0,4 4 0,-6-4 0,0 6 0,0-1 0,0 1 0,7 0 0,-6-6 0,12 4 0,-12-4 0,6 5 0,-1 1 0,-5 0 0,12 0 0,-11 0 0,10 0 0,-4-1 0,0 1 0,4 0 0,-4 0 0,6 0 0,-6 0 0,4-1 0,-4 1 0,6 0 0,0 0 0,-6 0 0,4-1 0,-4 10 0,6 2 0,0 0 0,0 7 0,0-7 0,0 9 0,0-9 0,0 7 0,-6-16 0,4 7 0,-4 0 0,6-7 0,0 6 0,0-8 0,0 0 0,0 0 0,0 0 0,0 8 0,0-5 0,0 5 0,0 1 0,0 2 0,8 9 0,-7 0 0,14 0 0,-13 0 0,6-9 0,-1 7 0,-5-16 0,6 7 0,-2-15 0,-4 4 0,4-5 0,0 7 0,-5 6 0,12-4 0,-12 4 0,5-7 0,0 1 0,2 0 0,0 0 0,4 0 0,-10 0 0,11 8 0,-5-6 0,9 16 0,-3-16 0,-5 7 0,3-9 0,-10 0 0,10-1 0,-4 1 0,7 9 0,-7-7 0,6 7 0,-6-9 0,7 9 0,-7-7 0,5 0 0,-11-3 0,10-6 0,-10 7 0,10 0 0,-4 0 0,-1 0 0,6-7 0,-6 6 0,1-6 0,4 7 0,-4 0 0,0 0 0,4 0 0,-4-1 0,6 1 0,-1 0 0,-5 0 0,4-7 0,-10 6 0,10-6 0,3 22 0,1-11 0,5 11 0,-7-15 0,0 0 0,0-1 0,0 1 0,1 9 0,8-6 0,-5 7 0,13-8 0,-13 7 0,5-11 0,1 10 0,-8-14 0,7 1 0,-9 4 0,0-12 0,-1 11 0,1-10 0,0 10 0,0-10 0,0 4 0,0 0 0,8-4 0,-6 4 0,16 1 0,-7-5 0,9 6 0,0-1 0,12-5 0,3 6 0,11-8 0,1 9 0,0-7 0,-12 7 0,8-9 0,-20 7 0,0-5 0,-5 6 0,-16-8 0,7 0 0,-9 0 0,-1 0 0,1 0 0,0 0 0,0 0 0,0 0 0,0 0 0,-1-6 0,1 4 0,0-10 0,0 4 0,0 0 0,-1-4 0,1 4 0,0-6 0,0 0 0,0 6 0,0-4 0,-7 4 0,6-6 0,-6 0 0,1 1 0,-2-1 0,0 0 0,-4 0 0,10 0 0,-10 0 0,4-9 0,0 7 0,-5-7 0,6 0 0,-1 7 0,-5-16 0,5 16 0,0-7 0,-4 9 0,4 0 0,-6-9 0,0 7 0,8-16 0,-6 16 0,5-7 0,-7 9 0,0-9 0,0 7 0,0-7 0,0 9 0,0-9 0,0 7 0,0-16 0,-6 16 0,4-16 0,-10 16 0,4-13 0,0 13 0,-4-4 0,11-3 0,-12 7 0,5-7 0,1 0 0,-6 7 0,6-7 0,-1 9 0,-5 0 0,6 0 0,-1 0 0,-4 1 0,4-1 0,-8-9 0,8 7 0,-5-7 0,3 0 0,-4 7 0,-2-16 0,1 16 0,-1-16 0,0 6 0,-15-14 0,18 13 0,-16-11 0,21 22 0,-16-16 0,14 16 0,-21-16 0,21 16 0,-6-7 0,3 9 0,4-9 0,-6-2 0,-1 0 0,1 2 0,7 9 0,-5 0 0,12 0 0,-11 0 0,4 1 0,0-1 0,-4 0 0,10 0 0,-10 0 0,4 0 0,-6 0 0,6 0 0,-4 0 0,4 0 0,-6 0 0,0 0 0,7-9 0,-6 7 0,5-7 0,-5 9 0,-1 0 0,0 0 0,6 1 0,-4 5 0,10-5 0,-4 6 0,0-1 0,-2-4 0,-6 4 0,6-6 0,-4 6 0,10-4 0,-10 10 0,10-10 0,-10 4 0,4-6 0,0 0 0,-4 6 0,10-4 0,-10 4 0,4 1 0,1-6 0,-6 5 0,5-5 0,-5 5 0,5-5 0,-5 12 0,12-12 0,-12 12 0,6-11 0,-7 10 0,6-10 0,-4 10 0,4-10 0,-6 4 0,0-6 0,0 6 0,6-4 0,2 16 0,6-8 0,0 10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1-21T20:07:24.55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2T09:24:03.7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906 0 24575,'-14'0'0,"0"0"0,0 0 0,0 0 0,0 0 0,0 0 0,0 0 0,0 0 0,0 0 0,1 0 0,-1 0 0,0 0 0,0 0 0,0 0 0,0 0 0,0 0 0,0 0 0,0 0 0,0 6 0,0-4 0,0 4 0,0-6 0,0 0 0,0 0 0,1 0 0,-1 6 0,0-4 0,0 4 0,0-6 0,0 0 0,0 0 0,0 0 0,0 0 0,0 0 0,0 6 0,0-5 0,0 6 0,0-7 0,0 0 0,0 0 0,1 0 0,-1 0 0,0 0 0,0 0 0,6 6 0,-4-5 0,4 5 0,-6-6 0,0 0 0,0 7 0,0-6 0,0 5 0,0-6 0,0 6 0,0-4 0,0 4 0,7 0 0,-6-4 0,6 4 0,-1 0 0,-5-4 0,6 10 0,-7-5 0,6 7 0,-4 0 0,10 0 0,-10-6 0,10 4 0,-4-4 0,0 5 0,4 1 0,-4 0 0,6 0 0,-6 0 0,4 0 0,-4-1 0,6 1 0,0 0 0,0 0 0,6 0 0,-4-1 0,4 1 0,0-6 0,-4 4 0,10-4 0,-11 6 0,12 0 0,-6-7 0,1 6 0,-2-6 0,0 1 0,-4 4 0,10-10 0,-10 10 0,10-10 0,-4 10 0,6-11 0,-7 12 0,5-12 0,-4 5 0,6-6 0,0 0 0,0 0 0,-7 7 0,6-6 0,-6 5 0,7-6 0,0 0 0,0 0 0,0 0 0,-1 0 0,1 0 0,0 0 0,0 0 0,0 0 0,0 0 0,-1 0 0,1 0 0,0 0 0,0 0 0,0 0 0,-1 0 0,1 0 0,0 0 0,0 0 0,0 0 0,0 0 0,-1 0 0,1 0 0,0 0 0,0 0 0,0 0 0,0 0 0,-1 0 0,1 0 0,0 0 0,0 0 0,0 0 0,-1 0 0,1 0 0,0-6 0,0 4 0,0-4 0,0 0 0,-1 5 0,1-6 0,0 1 0,0 5 0,0-6 0,0 1 0,-1 5 0,1-6 0,0 1 0,0 5 0,0-5 0,-1 6 0,1 0 0,-6-7 0,4 6 0,-4-5 0,0-1 0,4 6 0,-4-5 0,-1-1 0,6 6 0,-6-5 0,1 0 0,4 4 0,-10-10 0,10 4 0,-4-6 0,-1 0 0,6 6 0,-12-4 0,5 4 0,-6-6 0,6 6 0,-4-4 0,4 4 0,-6-6 0,0 0 0,0 0 0,0 1 0,0-1 0,0 0 0,0 0 0,0 0 0,-6 6 0,4-4 0,-4 4 0,0 0 0,4-4 0,-10 4 0,11-6 0,-12 6 0,12-4 0,-12 10 0,5-4 0,-5 6 0,5-6 0,2 5 0,6-6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2T09:24:19.9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1 235 24575,'14'-6'0,"0"-2"0,-7-6 0,6 0 0,-6 0 0,7 6 0,-6-4 0,4 4 0,-4-6 0,-1 0 0,15-1 0,-19-8 0,19 5 0,-15-5 0,1 9 0,4 0 0,-10 1 0,4 11 0,-6 10 0,0 16 0,0-2 0,-8 10 0,7-16 0,-15 16 0,14-16 0,-5 16 0,7-7 0,0 0 0,-8 6 0,6-15 0,-5 7 0,7-9 0,0 0 0,-6 0 0,4-1 0,-4 1 0,6 0 0,0 0 0,0 0 0,0 0 0,0-1 0,-6 1 0,4 0 0,-4 0 0,6 0 0,6-13 0,-4 4 0,4-11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2T09:24:20.8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2T09:24:42.3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52 140 24575,'0'-14'0,"0"0"0,0 0 0,0 1 0,6-1 0,-5 0 0,12 6 0,-12-4 0,5 4 0,1 0 0,-6-4 0,11 10 0,-4-4 0,6 6 0,0 0 0,0 0 0,-7 6 0,5-4 0,-10 10 0,10-11 0,-10 12 0,10-12 0,-10 12 0,10-12 0,-11 11 0,6-4 0,-1 0 0,-5 4 0,5-4 0,-6 6 0,0-1 0,0 1 0,0 0 0,-6 0 0,5 0 0,-12-1 0,12 1 0,-12-6 0,12 4 0,-12-10 0,12 10 0,-11-4 0,10 6 0,-10-1 0,4 1 0,0 0 0,-4-6 0,10 4 0,-4-4 0,0-1 0,4 6 0,-10-6 0,4 7 0,0 0 0,-4-6 0,10 4 0,-4-4 0,0-1 0,4 6 0,-10-6 0,4 7 0,1 0 0,-6-6 0,12 4 0,-12-11 0,12 12 0,1-12 0,7 5 0,7-6 0,0 0 0,0 0 0,0 0 0,-1 0 0,1 7 0,0-6 0,0 5 0,0-6 0,0 0 0,-1 0 0,1 0 0,0 0 0,0 0 0,0 0 0,0 0 0,-1 0 0,1 0 0,0 0 0,-6 6 0,4-4 0,-10 4 0,4-6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1-22T09:24:49.3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24575,'0'0'0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6T19:19:03.5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6T19:25:20.0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5T12:29:41.6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5T12:29:53.609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1 1 16383,'0'0'0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5T12:30:32.898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1 269 24575,'0'-7'0,"0"-2"0,0 1 0,0-1 0,3 0 0,3-5 0,3-1 0,1-5 0,0 5 0,-1 1 0,-4 5 0,3 0 0,-7 0 0,3 1 0,-4-1 0,4 1 0,1-5 0,4 3 0,1-9 0,-1 8 0,-4-2 0,3 4 0,-7 0 0,7 4 0,-7-2 0,3 9 0,-4-2 0,0 8 0,0 0 0,0 1 0,0-1 0,0-3 0,0-1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5T12:30:39.031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9 1 24575,'0'17'0,"0"-5"0,0 2 0,0-6 0,0 0 0,0 0 0,0 1 0,0 11 0,0-4 0,0 11 0,0-7 0,0 6 0,0-4 0,0-1 0,0-7 0,0-5 0,0-1 0,-4 1 0,4 0 0,-4-1 0,4 0 0,0 6 0,0 0 0,0 6 0,0 0 0,0 1 0,0-6 0,0 3 0,0-8 0,0 4 0,0-5 0,0-1 0,0 1 0,0-2 0,0 1 0,3-4 0,-2 3 0,7-6 0,-7 6 0,6-3 0,-6-3 0,2 2 0,-3-7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5T12:30:48.83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52 87 24575,'8'0'0,"0"-3"0,1 2 0,5-8 0,-4 4 0,8-1 0,-8-1 0,4 6 0,-5-3 0,0 4 0,-1-4 0,1 3 0,-5-7 0,4 7 0,-3-3 0,3 0 0,1 3 0,0-7 0,0 7 0,-1-7 0,1 7 0,0-3 0,-1 4 0,-3-4 0,2 3 0,-6 1 0,3 4 0,-4 4 0,0 1 0,0-1 0,0 6 0,0-4 0,0 9 0,0-4 0,0 5 0,0-5 0,0 4 0,0-9 0,0 9 0,0-9 0,0 4 0,0-6 0,0 1 0,0 0 0,0 0 0,-4-5 0,3 4 0,-6-7 0,6 6 0,-7-2 0,4 3 0,-1 1 0,-3-5 0,3 4 0,-4-3 0,0 4 0,0 0 0,1-1 0,-1 1 0,4 0 0,-3-4 0,7 3 0,-3-4 0,0 1 0,3 2 0,-6-3 0,2 5 0,-4-1 0,0 1 0,1-1 0,3 0 0,-2 0 0,6 0 0,-6 0 0,6 1 0,-7-1 0,7 0 0,-6-3 0,6 2 0,-7-3 0,4 4 0,-5 1 0,4-1 0,-3 1 0,3 0 0,-3 0 0,3-1 0,-3 1 0,3 0 0,-4 0 0,0-4 0,5 2 0,-4-6 0,11 3 0,1-7 0,5 2 0,2-3 0,-7 1 0,4 2 0,-4-3 0,4 4 0,0-4 0,1 3 0,-1-2 0,1-1 0,0 3 0,-1-3 0,1 0 0,0 3 0,0-3 0,-1 4 0,1 0 0,-1-3 0,0 2 0,0-3 0,0 4 0,1 0 0,4 0 0,-3 0 0,9 0 0,-9-4 0,4 3 0,-5-3 0,0 4 0,-1 0 0,1 0 0,-1 0 0,-1 0 0,1 0 0,0 0 0,0 0 0,-4 0 0,0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1T20:24:59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20:06:06.786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</inkml:brush>
  </inkml:definitions>
  <inkml:trace contextRef="#ctx0" brushRef="#br0">0 1 16383,'0'0'0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07:15:52.1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1 510 24575,'53'-45'0,"-4"9"0,-6 2 0,3-2 0,21-10 0,-10 7 0,-13 7 0,-12 4 0,-7 3 0,-3 3 0,-2-2 0,-1 1 0,0 1 0,-2-1 0,0 2 0,-1 2 0,0 3 0,-2 5 0,-5 5 0,-6 4 0,-5 3 0,-5 2 0,0 4 0,-2 6 0,-2 8 0,0 2 0,0 0 0,1 0 0,1 0 0,-1 3 0,-3 5 0,-3 2 0,0 0 0,1 2 0,2-2 0,2-3 0,1 0 0,2-2 0,3-2 0,1-4 0,1-4 0,-1-4 0,0 0 0,-1-5 0,1-1 0,1-1 0,0 0 0,-1 3 0,0 2 0,-2 3 0,0 1 0,0 0 0,1-1 0,1-2 0,0-4 0,0-3 0,2-4 0,1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07:15:53.3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07:15:57.2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20 375 24575,'0'-17'0,"-2"-12"0,-3-22 0,-1-12 0,1-1 0,3 4 0,6 19 0,9 14 0,11 11 0,14 12 0,7 2 0,1 2 0,-5 0 0,-9 0 0,-8 0 0,-6 0 0,-1 6 0,-2 10 0,0 12 0,-3 12 0,-4 4 0,-4 4 0,-4 5 0,-2 3 0,-8 5 0,-8-1 0,-7-4 0,-5-7 0,0-11 0,3-6 0,2-6 0,4-3 0,2-2 0,1-2 0,4-2 0,0-3 0,2 0 0,1 0 0,1-2 0,2-1 0,2-4 0,4-3 0,13-2 0,19-2 0,21-3 0,18 0 0,3 1 0,-5 1 0,-12 1 0,-15 0 0,-12 0 0,-8 0 0,-7 0 0,-3 0 0,-3 0 0,-1 0 0,0 0 0,-1 0 0,-1 0 0,-3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07:15:59.0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07:16:56.5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24575,'82'43'0,"-25"-7"0,8 7 0,-7-6 0,8 4 0,3 3 0,3 1-881,-5-2 1,4 1 0,1 2 0,2 0-1,1 0 881,7 4 0,1 1 0,2 0 0,-1 0 0,1-1 0,-2 1 0,2-1 0,0 0 0,-3-1 0,-2-1 0,6 3 0,-4-1 0,-1-1 0,-1-1 0,-6-4 0,-2-1 0,-1-1 0,-1-1 194,12 7 0,-3-3 0,-1-1-194,-6-5 0,-1-1 0,-2-3 0,-6-4 0,-2-1 0,0-3 436,23 9 0,-3-4-436,-3-3 0,-1-2 0,-7-2 0,-2-1 0,-5-3 0,-2 0 1127,-2 1 0,-2 0-1127,0 1 0,0 0 341,-2-1 0,2 0-341,3 1 0,0-1 6,3-1 0,-1 0-6,-3-1 0,0-1 0,-4-1 0,-2 0 0,33 11 0,-25-10 0,-21-9 0,-13-6 0,-13-4 0,-7 0 0,-6 0 0,-4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8T07:17:00.4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1237 24575,'60'-1'0,"11"-2"0,15-2 0,0-1 0,8-1 0,5 0 0,-11-1 0,3 1 0,3-2 0,1 1-981,-15 0 1,2 0 0,1-1 0,1 1 0,-1-1 980,4 0 0,-1-1 0,2 0 0,-1 1 0,1-2 0,3 1 0,0-1 0,1 0 0,0 0 0,0-1 0,2 0 0,1 0 0,1-1 0,-1 0 0,-1 0 0,0-1 0,0 0 0,0-1 0,-2 1 0,-2-1 0,-7 1 0,-2-1 0,-1 0 0,-1 0 0,-3 0 69,9-2 0,-2-1 0,-2 0 0,-3 0-69,13-4 0,-3 0 0,-3-1 287,-12 4 1,-3-1 0,-2 1-288,18-9 0,-3 0 0,-3 3 0,-2 0 0,-7 1 0,-2 0 1224,-1 1 1,-1-1-1225,-1 0 0,-1-1 544,1-1 1,1-1-545,2 0 0,-1 0 112,-1 2 0,-1 1-112,-1 3 0,-1 1 0,-5 2 0,-2 2 0,-3 2 0,-1 1 0,38-8 0,-15 3 0,-13 6 0,-8-1 0,1 0 0,-3 1 0,-4 0 0,-12 3 0,-17 5 0,-10 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0BC5E-B550-4E5E-AA68-C76BDDDD52C3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5A872-6559-4884-A16A-BCD5205EFD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0369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5834B-EEA8-4E43-A3EF-71C6E52BA713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289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07/09/2026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ustomXml" Target="../ink/ink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customXml" Target="../ink/ink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customXml" Target="../ink/ink8.xml"/><Relationship Id="rId4" Type="http://schemas.openxmlformats.org/officeDocument/2006/relationships/image" Target="../media/image14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13.gif"/><Relationship Id="rId7" Type="http://schemas.openxmlformats.org/officeDocument/2006/relationships/image" Target="../media/image20.png"/><Relationship Id="rId12" Type="http://schemas.openxmlformats.org/officeDocument/2006/relationships/customXml" Target="../ink/ink13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0.xml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customXml" Target="../ink/ink14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9.jpeg"/><Relationship Id="rId7" Type="http://schemas.openxmlformats.org/officeDocument/2006/relationships/customXml" Target="../ink/ink15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13" Type="http://schemas.openxmlformats.org/officeDocument/2006/relationships/image" Target="../media/image23.png"/><Relationship Id="rId3" Type="http://schemas.openxmlformats.org/officeDocument/2006/relationships/image" Target="../media/image25.jpg"/><Relationship Id="rId7" Type="http://schemas.openxmlformats.org/officeDocument/2006/relationships/image" Target="../media/image200.png"/><Relationship Id="rId12" Type="http://schemas.openxmlformats.org/officeDocument/2006/relationships/customXml" Target="../ink/ink20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7.xml"/><Relationship Id="rId11" Type="http://schemas.openxmlformats.org/officeDocument/2006/relationships/image" Target="../media/image220.png"/><Relationship Id="rId5" Type="http://schemas.openxmlformats.org/officeDocument/2006/relationships/image" Target="../media/image190.png"/><Relationship Id="rId10" Type="http://schemas.openxmlformats.org/officeDocument/2006/relationships/customXml" Target="../ink/ink19.xml"/><Relationship Id="rId4" Type="http://schemas.openxmlformats.org/officeDocument/2006/relationships/customXml" Target="../ink/ink16.xml"/><Relationship Id="rId9" Type="http://schemas.openxmlformats.org/officeDocument/2006/relationships/image" Target="../media/image2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image" Target="../media/image47.jpeg"/><Relationship Id="rId18" Type="http://schemas.openxmlformats.org/officeDocument/2006/relationships/image" Target="../media/image440.png"/><Relationship Id="rId3" Type="http://schemas.openxmlformats.org/officeDocument/2006/relationships/image" Target="../media/image44.png"/><Relationship Id="rId21" Type="http://schemas.openxmlformats.org/officeDocument/2006/relationships/customXml" Target="../ink/ink26.xml"/><Relationship Id="rId12" Type="http://schemas.openxmlformats.org/officeDocument/2006/relationships/image" Target="../media/image46.jpeg"/><Relationship Id="rId17" Type="http://schemas.openxmlformats.org/officeDocument/2006/relationships/customXml" Target="../ink/ink24.xml"/><Relationship Id="rId25" Type="http://schemas.openxmlformats.org/officeDocument/2006/relationships/image" Target="../media/image47.png"/><Relationship Id="rId2" Type="http://schemas.openxmlformats.org/officeDocument/2006/relationships/image" Target="../media/image43.jpeg"/><Relationship Id="rId16" Type="http://schemas.openxmlformats.org/officeDocument/2006/relationships/image" Target="../media/image43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11" Type="http://schemas.openxmlformats.org/officeDocument/2006/relationships/image" Target="../media/image660.png"/><Relationship Id="rId24" Type="http://schemas.openxmlformats.org/officeDocument/2006/relationships/customXml" Target="../ink/ink28.xml"/><Relationship Id="rId15" Type="http://schemas.openxmlformats.org/officeDocument/2006/relationships/customXml" Target="../ink/ink23.xml"/><Relationship Id="rId23" Type="http://schemas.openxmlformats.org/officeDocument/2006/relationships/image" Target="../media/image46.png"/><Relationship Id="rId10" Type="http://schemas.openxmlformats.org/officeDocument/2006/relationships/customXml" Target="../ink/ink22.xml"/><Relationship Id="rId19" Type="http://schemas.openxmlformats.org/officeDocument/2006/relationships/customXml" Target="../ink/ink25.xml"/><Relationship Id="rId4" Type="http://schemas.openxmlformats.org/officeDocument/2006/relationships/customXml" Target="../ink/ink21.xml"/><Relationship Id="rId9" Type="http://schemas.openxmlformats.org/officeDocument/2006/relationships/image" Target="../media/image45.jpeg"/><Relationship Id="rId14" Type="http://schemas.openxmlformats.org/officeDocument/2006/relationships/image" Target="../media/image48.jpeg"/><Relationship Id="rId22" Type="http://schemas.openxmlformats.org/officeDocument/2006/relationships/customXml" Target="../ink/ink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0E4244-75E4-2B66-0745-46108D740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0316"/>
            <a:ext cx="8229600" cy="1019505"/>
          </a:xfrm>
        </p:spPr>
        <p:txBody>
          <a:bodyPr>
            <a:normAutofit fontScale="90000"/>
          </a:bodyPr>
          <a:lstStyle/>
          <a:p>
            <a:r>
              <a:rPr lang="fr-FR" sz="3200" b="1" i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Licence 3, semestre 5 </a:t>
            </a:r>
            <a:br>
              <a:rPr lang="fr-FR" sz="3200" b="1" i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3200" b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2026-2027</a:t>
            </a:r>
            <a:endParaRPr lang="fr-FR" sz="3200" dirty="0">
              <a:solidFill>
                <a:srgbClr val="0070C0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483039-2D70-3680-0CD4-A9CEE7F86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363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– UEO Celtes –</a:t>
            </a:r>
            <a:endParaRPr lang="fr-FR" sz="4000" b="1" dirty="0">
              <a:solidFill>
                <a:srgbClr val="7030A0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4000" b="1" i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Imaginaire et</a:t>
            </a:r>
          </a:p>
          <a:p>
            <a:pPr marL="0" indent="0" algn="ctr">
              <a:buNone/>
            </a:pPr>
            <a:r>
              <a:rPr lang="fr-FR" sz="4000" b="1" i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Transferts culturels</a:t>
            </a:r>
            <a:endParaRPr lang="fr-FR" sz="4000" i="1" dirty="0">
              <a:solidFill>
                <a:schemeClr val="accent6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41772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1BF39B-5D4F-9A1C-BCBD-5E8AEFCAD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FR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UEO Celtes – Arts, Lettres, Langues / 2026-2027</a:t>
            </a:r>
            <a:br>
              <a:rPr lang="fr-FR" sz="2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FR" sz="20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Licence 3, semestre 5 – Imaginaire et transferts culturels – </a:t>
            </a:r>
            <a:r>
              <a:rPr lang="fr-FR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code </a:t>
            </a:r>
            <a:r>
              <a:rPr lang="fr-FR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01FTH51</a:t>
            </a:r>
            <a:endParaRPr lang="fr-FR" sz="20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369565-E92E-7999-5139-895361357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52536" y="1484784"/>
            <a:ext cx="9396536" cy="4968552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fr-FR" sz="4900" b="1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Planning des cours / lundi, 13h45-15h45, amphi B5</a:t>
            </a:r>
            <a:endParaRPr lang="fr-FR" sz="49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ctr"/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1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7 septembre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Les débuts de l’art celtique en Europe continentale au Ve siècle av. J.-C. (V. 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Defente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) / </a:t>
            </a:r>
            <a:r>
              <a:rPr lang="fr-FR" sz="3400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présentiel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2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14 septembre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Les débuts de l’art celtique en Europe continentale au IVe siècle av. J.-C. (V. 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Defente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) / </a:t>
            </a:r>
            <a:r>
              <a:rPr lang="fr-FR" sz="3400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présentiel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3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21 septembre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L’art celtique d’Europe continentale aux IIIe-Ier siècles av. J.-C. (V. Defente) / </a:t>
            </a:r>
            <a:r>
              <a:rPr lang="fr-FR" sz="3400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présentiel.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4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28 septembre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L’art celtique de Grande-Bretagne et d’Irlande (IVe siècle av. J.-C. – Xe siècle 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ap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 J.-C.) (V. 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Defente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) / </a:t>
            </a:r>
            <a:r>
              <a:rPr lang="fr-FR" sz="3400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présentiel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5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5 octobre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L’art de l’enluminure insulaire (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Ve-Xe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 siècles 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ap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 J.-C.) (M. Jacob-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Yapi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) / </a:t>
            </a:r>
            <a:r>
              <a:rPr lang="fr-FR" sz="3400" i="1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distanciel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12 octobre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L’art celtique continental et insulaire. Etude de cas : analyse du Livre de Kells (M. Jacob-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Yapi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) / </a:t>
            </a:r>
            <a:r>
              <a:rPr lang="fr-FR" sz="3400" i="1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distanciel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7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</a:t>
            </a:r>
            <a:r>
              <a:rPr lang="fr-FR" sz="3400" b="1" dirty="0">
                <a:solidFill>
                  <a:srgbClr val="000000"/>
                </a:solidFill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19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 octobre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Les langues celtiques : celtique continental et celtique insulaire (E. 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Hupel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) /</a:t>
            </a:r>
            <a:r>
              <a:rPr lang="fr-FR" sz="3400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 présentiel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b="1" i="1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Vacances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b="1" i="1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8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2 novembre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Les littératures celtiques : un conte gallois : Culhwch et Olwen (E. 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Hupel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) /</a:t>
            </a:r>
            <a:r>
              <a:rPr lang="fr-FR" sz="3400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 présentiel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9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</a:t>
            </a:r>
            <a:r>
              <a:rPr lang="fr-FR" sz="3400" b="1" dirty="0">
                <a:solidFill>
                  <a:srgbClr val="000000"/>
                </a:solidFill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9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 novembre</a:t>
            </a:r>
            <a:r>
              <a:rPr lang="fr-FR" sz="3400" b="1" i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 </a:t>
            </a:r>
            <a:r>
              <a:rPr lang="fr-FR" sz="3400" b="1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Les littératures celtiques : la matière de Bretagne... en Bretagne (E. </a:t>
            </a:r>
            <a:r>
              <a:rPr lang="fr-FR" sz="3400" dirty="0" err="1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Hupel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) / </a:t>
            </a:r>
            <a:r>
              <a:rPr lang="fr-FR" sz="3400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présentiel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10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16 novembre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</a:t>
            </a:r>
            <a:r>
              <a:rPr lang="fr-FR" sz="3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)(E. Coutier) / </a:t>
            </a:r>
            <a:r>
              <a:rPr lang="fr-FR" dirty="0"/>
              <a:t>distanciel </a:t>
            </a:r>
          </a:p>
          <a:p>
            <a:r>
              <a:rPr lang="fr-FR" sz="3400" dirty="0"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/ </a:t>
            </a:r>
            <a:r>
              <a:rPr lang="fr-FR" sz="3400" i="1" dirty="0">
                <a:solidFill>
                  <a:srgbClr val="EE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distanciel 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11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23 novembre 2026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- </a:t>
            </a:r>
            <a:r>
              <a:rPr lang="fr-FR" sz="3400" dirty="0"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Le graal comme objet énigmatique dans </a:t>
            </a:r>
            <a:r>
              <a:rPr lang="fr-FR" sz="3400" i="1" dirty="0"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Le Conte du Graal</a:t>
            </a:r>
            <a:r>
              <a:rPr lang="fr-FR" sz="3400" dirty="0"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 de Chrétien de Troyes : histoire d’un mot, enjeux symboliques et réappropriations (F. </a:t>
            </a:r>
            <a:r>
              <a:rPr lang="fr-FR" sz="3400" dirty="0" err="1"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Pomel</a:t>
            </a:r>
            <a:r>
              <a:rPr lang="fr-FR" sz="3400" dirty="0"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) / </a:t>
            </a:r>
            <a:r>
              <a:rPr lang="fr-FR" sz="3400" i="1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distanciel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pPr algn="just"/>
            <a:r>
              <a:rPr lang="fr-FR" sz="3400" dirty="0">
                <a:solidFill>
                  <a:srgbClr val="00B05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12</a:t>
            </a:r>
            <a:r>
              <a:rPr lang="fr-FR" sz="3400" dirty="0">
                <a:solidFill>
                  <a:srgbClr val="00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-</a:t>
            </a:r>
            <a:r>
              <a:rPr lang="fr-FR" sz="3400" b="1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Lundi 30 </a:t>
            </a:r>
            <a:r>
              <a:rPr lang="fr-FR" sz="3400" b="1" dirty="0">
                <a:solidFill>
                  <a:srgbClr val="FF0000"/>
                </a:solidFill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nov</a:t>
            </a:r>
            <a:r>
              <a:rPr lang="fr-FR" sz="3400" b="1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embre 2026</a:t>
            </a:r>
            <a:r>
              <a:rPr lang="fr-FR" sz="3400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 – </a:t>
            </a:r>
            <a:r>
              <a:rPr lang="fr-FR" sz="3400" b="1" dirty="0">
                <a:solidFill>
                  <a:srgbClr val="FF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EXAMEN SUR TABLE </a:t>
            </a:r>
            <a:r>
              <a:rPr lang="fr-FR" sz="3400" b="1" dirty="0">
                <a:solidFill>
                  <a:srgbClr val="EE0000"/>
                </a:solidFill>
                <a:effectLst/>
                <a:latin typeface="FUTURA MEDIUM" panose="020B0602020204020303" pitchFamily="34" charset="-79"/>
                <a:ea typeface="Times New Roman" panose="02020603050405020304" pitchFamily="18" charset="0"/>
                <a:cs typeface="FUTURA MEDIUM" panose="020B0602020204020303" pitchFamily="34" charset="-79"/>
              </a:rPr>
              <a:t>(</a:t>
            </a:r>
            <a:r>
              <a:rPr lang="fr-FR" sz="3400" b="1" dirty="0">
                <a:solidFill>
                  <a:srgbClr val="EE0000"/>
                </a:solidFill>
                <a:effectLst/>
                <a:latin typeface="FUTURA MEDIUM" panose="020B0602020204020303" pitchFamily="34" charset="-79"/>
                <a:ea typeface="Aptos" panose="020B0004020202020204" pitchFamily="34" charset="0"/>
                <a:cs typeface="FUTURA MEDIUM" panose="020B0602020204020303" pitchFamily="34" charset="-79"/>
              </a:rPr>
              <a:t>13h45-15h45, amphi B5)</a:t>
            </a:r>
            <a:r>
              <a:rPr lang="fr-FR" sz="3400" b="1" dirty="0">
                <a:solidFill>
                  <a:srgbClr val="EE0000"/>
                </a:solidFill>
                <a:latin typeface="FUTURA MEDIUM" panose="020B0602020204020303" pitchFamily="34" charset="-79"/>
                <a:ea typeface="Aptos" panose="020B0004020202020204" pitchFamily="34" charset="0"/>
                <a:cs typeface="FUTURA MEDIUM" panose="020B0602020204020303" pitchFamily="34" charset="-79"/>
              </a:rPr>
              <a:t>.</a:t>
            </a:r>
            <a:endParaRPr lang="fr-FR" sz="3400" dirty="0">
              <a:effectLst/>
              <a:latin typeface="Futura Medium" panose="020B0602020204020303" pitchFamily="34" charset="-79"/>
              <a:ea typeface="Aptos" panose="020B0004020202020204" pitchFamily="34" charset="0"/>
              <a:cs typeface="Futura Medium" panose="020B0602020204020303" pitchFamily="34" charset="-79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8197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47E126-44AA-0849-AEC6-CE6BBFE4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L3.S5 – UEO Celtes – Imaginaire et transferts culturels</a:t>
            </a:r>
            <a:b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Les Celtes de l’Antiquité</a:t>
            </a:r>
            <a:br>
              <a:rPr lang="fr-FR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(CM. V. </a:t>
            </a:r>
            <a:r>
              <a:rPr lang="fr-FR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Defente</a:t>
            </a:r>
            <a:r>
              <a:rPr lang="fr-F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2BB910-6D4A-2B47-9B21-393BD464E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 algn="ctr">
              <a:buNone/>
            </a:pPr>
            <a:r>
              <a:rPr lang="fr-FR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Les Celtes de l’Antiquité :</a:t>
            </a:r>
          </a:p>
          <a:p>
            <a:r>
              <a:rPr lang="fr-FR" b="1" dirty="0">
                <a:solidFill>
                  <a:schemeClr val="accent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 cadre historique et géographique</a:t>
            </a:r>
          </a:p>
          <a:p>
            <a:r>
              <a:rPr lang="fr-FR" b="1" dirty="0">
                <a:solidFill>
                  <a:schemeClr val="accent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Les données de l’archéologie et</a:t>
            </a:r>
          </a:p>
          <a:p>
            <a:r>
              <a:rPr lang="fr-FR" b="1" dirty="0">
                <a:solidFill>
                  <a:schemeClr val="accent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Les débuts de l’art celtique</a:t>
            </a:r>
          </a:p>
        </p:txBody>
      </p:sp>
    </p:spTree>
    <p:extLst>
      <p:ext uri="{BB962C8B-B14F-4D97-AF65-F5344CB8AC3E}">
        <p14:creationId xmlns:p14="http://schemas.microsoft.com/office/powerpoint/2010/main" val="1900478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535BF8-C846-F64D-A7DB-F4088FF3B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84689-B7C2-9E4C-9649-CFBE9EC09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pPr marL="0" indent="0" algn="ctr">
              <a:buNone/>
            </a:pPr>
            <a:r>
              <a:rPr lang="fr-FR" sz="4000" b="1" i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Les Celtes de l’Antiquité</a:t>
            </a:r>
            <a:r>
              <a:rPr lang="fr-FR" sz="4000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:</a:t>
            </a:r>
          </a:p>
          <a:p>
            <a:pPr marL="0" indent="0" algn="ctr">
              <a:buNone/>
            </a:pPr>
            <a:endParaRPr lang="fr-FR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chemeClr val="accent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 cadre historique et géographique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1171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D7A7D-F69C-E44F-B600-4D6BA46A1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 localisation des Celtes aux VIe et Ve siècles av. J.-C.,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au temps d’Hécatée de Milet ( v. 550-v. 480 av. J.-C.)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et d’Hérodote (v. 480-v. 425 av. J.-C.).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8052951-36C1-F54C-A469-42D95C8F80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667" y="1600200"/>
            <a:ext cx="6146665" cy="4525963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7382EB71-747B-AA45-889B-04428751CBC6}"/>
                  </a:ext>
                </a:extLst>
              </p14:cNvPr>
              <p14:cNvContentPartPr/>
              <p14:nvPr/>
            </p14:nvContentPartPr>
            <p14:xfrm>
              <a:off x="2325612" y="2280123"/>
              <a:ext cx="1002240" cy="75312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7382EB71-747B-AA45-889B-04428751CB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7972" y="2262483"/>
                <a:ext cx="1037880" cy="78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62561BBF-C567-8F42-AE8B-D99790E704C7}"/>
                  </a:ext>
                </a:extLst>
              </p14:cNvPr>
              <p14:cNvContentPartPr/>
              <p14:nvPr/>
            </p14:nvContentPartPr>
            <p14:xfrm>
              <a:off x="2966412" y="3393243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62561BBF-C567-8F42-AE8B-D99790E704C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30412" y="3357243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BF494D18-895B-8C80-B394-A034985BF24F}"/>
                  </a:ext>
                </a:extLst>
              </p14:cNvPr>
              <p14:cNvContentPartPr/>
              <p14:nvPr/>
            </p14:nvContentPartPr>
            <p14:xfrm>
              <a:off x="4170138" y="3163689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BF494D18-895B-8C80-B394-A034985BF24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34498" y="3128049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6499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D64CA0-3E28-70D9-A30A-1738D9DD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Données géographiques concernant les </a:t>
            </a:r>
            <a:r>
              <a:rPr lang="fr-FR" sz="20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Celtes</a:t>
            </a:r>
            <a:br>
              <a:rPr lang="fr-FR" sz="2000" i="1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d’après les sources grecques (VIe siècle av. J.-C.) :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Hécatée de Milet  (v. 550-v. 480 av. J.-C.).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Massalia </a:t>
            </a:r>
            <a:r>
              <a:rPr lang="fr-FR" sz="2000" dirty="0"/>
              <a:t>(</a:t>
            </a:r>
            <a:r>
              <a:rPr lang="fr-FR" sz="2000" dirty="0" err="1"/>
              <a:t>Μ</a:t>
            </a:r>
            <a:r>
              <a:rPr lang="fr-FR" sz="2000" dirty="0"/>
              <a:t>α</a:t>
            </a:r>
            <a:r>
              <a:rPr lang="fr-FR" sz="2000" dirty="0" err="1"/>
              <a:t>σσ</a:t>
            </a:r>
            <a:r>
              <a:rPr lang="fr-FR" sz="2000" dirty="0"/>
              <a:t>α</a:t>
            </a:r>
            <a:r>
              <a:rPr lang="fr-FR" sz="2000" dirty="0" err="1"/>
              <a:t>λί</a:t>
            </a:r>
            <a:r>
              <a:rPr lang="fr-FR" sz="2000" dirty="0"/>
              <a:t>α)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aujourd’hui Marseille,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est fondée par des Phocéens vers 600 avant J.-C .</a:t>
            </a:r>
          </a:p>
        </p:txBody>
      </p:sp>
      <p:pic>
        <p:nvPicPr>
          <p:cNvPr id="4" name="Espace réservé du contenu 7">
            <a:extLst>
              <a:ext uri="{FF2B5EF4-FFF2-40B4-BE49-F238E27FC236}">
                <a16:creationId xmlns:a16="http://schemas.microsoft.com/office/drawing/2014/main" id="{3DD40DDA-B44E-B908-7AFC-CEA52EED83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664" y="2492896"/>
            <a:ext cx="6275458" cy="3671143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783BDBA6-4C8B-D769-D7D9-F92E1FCA432F}"/>
                  </a:ext>
                </a:extLst>
              </p14:cNvPr>
              <p14:cNvContentPartPr/>
              <p14:nvPr/>
            </p14:nvContentPartPr>
            <p14:xfrm>
              <a:off x="2749578" y="3324969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783BDBA6-4C8B-D769-D7D9-F92E1FCA432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86938" y="3262329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78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29234"/>
            <a:ext cx="8229600" cy="621915"/>
          </a:xfrm>
        </p:spPr>
        <p:txBody>
          <a:bodyPr>
            <a:normAutofit fontScale="90000"/>
          </a:bodyPr>
          <a:lstStyle/>
          <a:p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Données géographiques concernant les </a:t>
            </a:r>
            <a:r>
              <a:rPr lang="fr-FR" sz="24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Celtes</a:t>
            </a:r>
            <a:br>
              <a:rPr lang="fr-FR" sz="2400" i="1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d’après les sources grecques (Ve siècle av. J.-C.)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315092"/>
            <a:ext cx="8640960" cy="51768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600" b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Hérodote ; </a:t>
            </a:r>
            <a:r>
              <a:rPr lang="fr-FR" sz="1600" i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Histoires</a:t>
            </a:r>
            <a:endParaRPr lang="fr-FR" sz="1600" b="1" dirty="0">
              <a:solidFill>
                <a:srgbClr val="0070C0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1600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(Halicarnasse, Carie, v. 480 av. J.-C.- </a:t>
            </a:r>
            <a:r>
              <a:rPr lang="fr-FR" sz="1600" dirty="0" err="1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Thouroi</a:t>
            </a:r>
            <a:r>
              <a:rPr lang="fr-FR" sz="1600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, Golfe de Tarente, Italie, v. 425 av. J.-C.)</a:t>
            </a:r>
            <a: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.</a:t>
            </a:r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8" name="Espace réservé du contenu 10">
            <a:extLst>
              <a:ext uri="{FF2B5EF4-FFF2-40B4-BE49-F238E27FC236}">
                <a16:creationId xmlns:a16="http://schemas.microsoft.com/office/drawing/2014/main" id="{74868BEE-39A9-3341-8B98-C833C22BD5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816" y="2840985"/>
            <a:ext cx="4236068" cy="338274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47B826-B2B2-D448-8F94-28992B451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3966" y="2167847"/>
            <a:ext cx="1627218" cy="203402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0F3756-0858-9B4E-8D50-FD9A839D2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7480" y="4367347"/>
            <a:ext cx="2023075" cy="18563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1C5EFFE4-BE4A-0180-63EF-869EDD5F729C}"/>
                  </a:ext>
                </a:extLst>
              </p14:cNvPr>
              <p14:cNvContentPartPr/>
              <p14:nvPr/>
            </p14:nvContentPartPr>
            <p14:xfrm>
              <a:off x="3835698" y="4934169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1C5EFFE4-BE4A-0180-63EF-869EDD5F72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99698" y="4898529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8558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3604D-A937-4248-89D4-E9E2291E7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845" y="292125"/>
            <a:ext cx="8229600" cy="1975303"/>
          </a:xfrm>
        </p:spPr>
        <p:txBody>
          <a:bodyPr>
            <a:normAutofit/>
          </a:bodyPr>
          <a:lstStyle/>
          <a:p>
            <a:pPr algn="l"/>
            <a: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Données géographiques concernant les </a:t>
            </a:r>
            <a:r>
              <a:rPr lang="fr-FR" sz="16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Celtes</a:t>
            </a:r>
            <a:br>
              <a:rPr lang="fr-FR" sz="1600" i="1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d’après Hérodote, </a:t>
            </a:r>
            <a:r>
              <a:rPr lang="fr-FR" sz="16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Histoires</a:t>
            </a:r>
            <a: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II, 33-34.</a:t>
            </a:r>
            <a:b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b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1. Le cours du Danube ;</a:t>
            </a:r>
            <a:b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2. La colonisation grecque au VIe siècle av. J.-C.;</a:t>
            </a:r>
            <a:b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3. </a:t>
            </a:r>
            <a:r>
              <a:rPr lang="fr-FR" sz="16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Histria</a:t>
            </a:r>
            <a:r>
              <a:rPr lang="fr-FR" sz="1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Roumanie.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E7C96421-0892-5E4D-93C9-5FBD890415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6921" y="3544369"/>
            <a:ext cx="4722524" cy="2927965"/>
          </a:xfrm>
        </p:spPr>
      </p:pic>
      <p:pic>
        <p:nvPicPr>
          <p:cNvPr id="5" name="Espace réservé du contenu 5">
            <a:extLst>
              <a:ext uri="{FF2B5EF4-FFF2-40B4-BE49-F238E27FC236}">
                <a16:creationId xmlns:a16="http://schemas.microsoft.com/office/drawing/2014/main" id="{2A41A0EE-E77E-2C4F-9B16-324764132EB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149" y="2277703"/>
            <a:ext cx="3192931" cy="2302594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E8518A5-F3AF-3B44-A11A-400C71F08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167" y="1308866"/>
            <a:ext cx="2053988" cy="22355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3281B44-B0DF-E846-BFD3-3C6EAD7C18B3}"/>
                  </a:ext>
                </a:extLst>
              </p14:cNvPr>
              <p14:cNvContentPartPr/>
              <p14:nvPr/>
            </p14:nvContentPartPr>
            <p14:xfrm>
              <a:off x="7166412" y="4413348"/>
              <a:ext cx="238680" cy="20160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93281B44-B0DF-E846-BFD3-3C6EAD7C18B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48412" y="4395708"/>
                <a:ext cx="274320" cy="23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0016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66BD0C-2A30-FA43-8E2E-3E4401437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96032"/>
          </a:xfrm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Pseudo-Scylax</a:t>
            </a:r>
            <a:r>
              <a:rPr lang="fr-FR" sz="2800" dirty="0">
                <a:solidFill>
                  <a:srgbClr val="0070C0"/>
                </a:solidFill>
              </a:rPr>
              <a:t>, </a:t>
            </a:r>
            <a:r>
              <a:rPr lang="fr-FR" sz="2800" i="1" dirty="0">
                <a:solidFill>
                  <a:srgbClr val="0070C0"/>
                </a:solidFill>
              </a:rPr>
              <a:t>Le</a:t>
            </a:r>
            <a:r>
              <a:rPr lang="fr-FR" sz="2800" dirty="0">
                <a:solidFill>
                  <a:srgbClr val="0070C0"/>
                </a:solidFill>
              </a:rPr>
              <a:t> </a:t>
            </a:r>
            <a:r>
              <a:rPr lang="fr-FR" sz="2800" i="1" dirty="0">
                <a:solidFill>
                  <a:srgbClr val="0070C0"/>
                </a:solidFill>
              </a:rPr>
              <a:t>Périple</a:t>
            </a:r>
            <a:r>
              <a:rPr lang="fr-FR" sz="2800" dirty="0">
                <a:solidFill>
                  <a:srgbClr val="0070C0"/>
                </a:solidFill>
              </a:rPr>
              <a:t>,</a:t>
            </a:r>
            <a:br>
              <a:rPr lang="fr-FR" sz="2800" dirty="0">
                <a:solidFill>
                  <a:srgbClr val="0070C0"/>
                </a:solidFill>
              </a:rPr>
            </a:br>
            <a:r>
              <a:rPr lang="fr-FR" sz="2800" i="1" dirty="0" err="1">
                <a:solidFill>
                  <a:srgbClr val="0070C0"/>
                </a:solidFill>
              </a:rPr>
              <a:t>Fragmenti</a:t>
            </a:r>
            <a:r>
              <a:rPr lang="fr-FR" sz="2800" i="1" dirty="0">
                <a:solidFill>
                  <a:srgbClr val="0070C0"/>
                </a:solidFill>
              </a:rPr>
              <a:t> </a:t>
            </a:r>
            <a:r>
              <a:rPr lang="fr-FR" sz="2800" i="1" dirty="0" err="1">
                <a:solidFill>
                  <a:srgbClr val="0070C0"/>
                </a:solidFill>
              </a:rPr>
              <a:t>Geographici</a:t>
            </a:r>
            <a:r>
              <a:rPr lang="fr-FR" sz="2800" i="1" dirty="0">
                <a:solidFill>
                  <a:srgbClr val="0070C0"/>
                </a:solidFill>
              </a:rPr>
              <a:t> </a:t>
            </a:r>
            <a:r>
              <a:rPr lang="fr-FR" sz="2800" i="1" dirty="0" err="1">
                <a:solidFill>
                  <a:srgbClr val="0070C0"/>
                </a:solidFill>
              </a:rPr>
              <a:t>Graeci</a:t>
            </a:r>
            <a:r>
              <a:rPr lang="fr-FR" sz="2800" i="1" dirty="0">
                <a:solidFill>
                  <a:srgbClr val="0070C0"/>
                </a:solidFill>
              </a:rPr>
              <a:t> Minores</a:t>
            </a:r>
            <a:r>
              <a:rPr lang="fr-FR" sz="2800" dirty="0">
                <a:solidFill>
                  <a:srgbClr val="0070C0"/>
                </a:solidFill>
              </a:rPr>
              <a:t>, 18-19;</a:t>
            </a:r>
            <a:br>
              <a:rPr lang="fr-FR" sz="2800" dirty="0">
                <a:solidFill>
                  <a:srgbClr val="0070C0"/>
                </a:solidFill>
              </a:rPr>
            </a:br>
            <a:r>
              <a:rPr lang="fr-FR" sz="2800" dirty="0"/>
              <a:t>IVe siècle av. J.-C. / Prise de Rome, v. 380 av. J.-C.</a:t>
            </a:r>
            <a:br>
              <a:rPr lang="fr-FR" sz="2800" dirty="0"/>
            </a:br>
            <a:endParaRPr lang="fr-FR" sz="2800" dirty="0"/>
          </a:p>
        </p:txBody>
      </p:sp>
      <p:pic>
        <p:nvPicPr>
          <p:cNvPr id="4" name="Espace réservé du contenu 3" descr="Carte Italie - Epées LT.pdf">
            <a:extLst>
              <a:ext uri="{FF2B5EF4-FFF2-40B4-BE49-F238E27FC236}">
                <a16:creationId xmlns:a16="http://schemas.microsoft.com/office/drawing/2014/main" id="{B9D78C77-6508-F544-8BC3-DF9FD3178C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5119" y="1600200"/>
            <a:ext cx="3339200" cy="4775616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9430534E-8FB9-5B4B-B8B1-E4C553776655}"/>
                  </a:ext>
                </a:extLst>
              </p14:cNvPr>
              <p14:cNvContentPartPr/>
              <p14:nvPr/>
            </p14:nvContentPartPr>
            <p14:xfrm>
              <a:off x="4265292" y="3600243"/>
              <a:ext cx="706320" cy="84600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9430534E-8FB9-5B4B-B8B1-E4C55377665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47292" y="3582603"/>
                <a:ext cx="741960" cy="88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2BCDCF08-4CEC-8944-9457-88BD5D37BB97}"/>
                  </a:ext>
                </a:extLst>
              </p14:cNvPr>
              <p14:cNvContentPartPr/>
              <p14:nvPr/>
            </p14:nvContentPartPr>
            <p14:xfrm>
              <a:off x="4381572" y="5006403"/>
              <a:ext cx="360" cy="3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2BCDCF08-4CEC-8944-9457-88BD5D37BB9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27572" y="4898763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8142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8391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Futura Medium" panose="020B0602020204020303" pitchFamily="34" charset="-79"/>
                <a:cs typeface="Futura Medium" panose="020B0602020204020303" pitchFamily="34" charset="-79"/>
              </a:rPr>
              <a:t>Ethnonymes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19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Rappel</a:t>
            </a:r>
          </a:p>
          <a:p>
            <a:pPr marL="0" indent="0" algn="ctr">
              <a:buNone/>
            </a:pPr>
            <a:r>
              <a:rPr lang="fr-FR" sz="1900" u="sng" dirty="0">
                <a:latin typeface="Futura Medium" panose="020B0602020204020303" pitchFamily="34" charset="-79"/>
                <a:cs typeface="Futura Medium" panose="020B0602020204020303" pitchFamily="34" charset="-79"/>
              </a:rPr>
              <a:t>A partir du Ve siècle av. J.-C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. : </a:t>
            </a:r>
          </a:p>
          <a:p>
            <a:pPr marL="0" indent="0" algn="ctr">
              <a:buNone/>
            </a:pPr>
            <a:r>
              <a:rPr lang="fr-FR" sz="1900" b="1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KELTOI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fr-FR" sz="2000" dirty="0"/>
              <a:t>(</a:t>
            </a:r>
            <a:r>
              <a:rPr lang="el-GR" sz="2000" b="1" dirty="0" err="1"/>
              <a:t>Κελτοί</a:t>
            </a:r>
            <a:r>
              <a:rPr lang="fr-FR" sz="2000" dirty="0"/>
              <a:t>)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mot grec / Celtes</a:t>
            </a:r>
          </a:p>
          <a:p>
            <a:pPr marL="0" indent="0" algn="ctr">
              <a:buNone/>
            </a:pPr>
            <a:r>
              <a:rPr lang="fr-FR" sz="19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D’après Hécatée de Milet (VIe siècle av. J.-C.)</a:t>
            </a:r>
          </a:p>
          <a:p>
            <a:pPr marL="0" indent="0" algn="ctr">
              <a:buNone/>
            </a:pPr>
            <a:r>
              <a:rPr lang="fr-FR" sz="19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et Hérodote (Ve siècle av. J.-C.)</a:t>
            </a:r>
          </a:p>
          <a:p>
            <a:pPr marL="0" indent="0" algn="ctr">
              <a:buNone/>
            </a:pPr>
            <a:endParaRPr lang="fr-FR" sz="19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1900" u="sng" dirty="0">
                <a:latin typeface="Futura Medium" panose="020B0602020204020303" pitchFamily="34" charset="-79"/>
                <a:cs typeface="Futura Medium" panose="020B0602020204020303" pitchFamily="34" charset="-79"/>
              </a:rPr>
              <a:t>À partir du IIIe siècle av. J.-C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. :</a:t>
            </a:r>
          </a:p>
          <a:p>
            <a:pPr marL="0" indent="0" algn="ctr">
              <a:buNone/>
            </a:pPr>
            <a:r>
              <a:rPr lang="fr-FR" sz="1900" b="1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KELTOI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  <a:r>
              <a:rPr lang="fr-FR" sz="2000" dirty="0"/>
              <a:t>(</a:t>
            </a:r>
            <a:r>
              <a:rPr lang="el-GR" sz="2000" b="1" dirty="0" err="1"/>
              <a:t>Κελτοί</a:t>
            </a:r>
            <a:r>
              <a:rPr lang="fr-FR" sz="2000" dirty="0"/>
              <a:t>)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mot grec / Celtes</a:t>
            </a:r>
          </a:p>
          <a:p>
            <a:pPr marL="0" indent="0" algn="ctr">
              <a:buNone/>
            </a:pPr>
            <a:r>
              <a:rPr lang="fr-FR" sz="1900" b="1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(CELTAE</a:t>
            </a:r>
            <a:r>
              <a:rPr lang="fr-FR" sz="19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mot latin / Celtes)</a:t>
            </a:r>
          </a:p>
          <a:p>
            <a:pPr marL="0" indent="0" algn="ctr">
              <a:buNone/>
            </a:pP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+</a:t>
            </a:r>
          </a:p>
          <a:p>
            <a:pPr marL="0" indent="0" algn="ctr">
              <a:buNone/>
            </a:pPr>
            <a:r>
              <a:rPr lang="fr-FR" sz="1900" b="1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GALATOI</a:t>
            </a:r>
            <a:r>
              <a:rPr lang="fr-FR" sz="19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mot grec </a:t>
            </a:r>
            <a:r>
              <a:rPr lang="fr-FR" sz="19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/ 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Galates</a:t>
            </a:r>
          </a:p>
          <a:p>
            <a:pPr marL="0" indent="0" algn="ctr">
              <a:buNone/>
            </a:pPr>
            <a:r>
              <a:rPr lang="fr-FR" sz="1900" b="1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(GALATAE</a:t>
            </a:r>
            <a:r>
              <a:rPr lang="fr-FR" sz="19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  <a:r>
              <a:rPr lang="fr-FR" sz="19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mot latin / Galates)</a:t>
            </a:r>
          </a:p>
          <a:p>
            <a:pPr marL="0" indent="0" algn="ctr">
              <a:buNone/>
            </a:pPr>
            <a:r>
              <a:rPr lang="fr-FR" sz="1900" b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D’après Polybe</a:t>
            </a:r>
            <a:r>
              <a:rPr lang="fr-FR" sz="1900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(v. 208 – v. 126 av. J.-C.), </a:t>
            </a:r>
            <a:r>
              <a:rPr lang="fr-FR" sz="1900" i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Histoires</a:t>
            </a:r>
            <a:r>
              <a:rPr lang="fr-FR" sz="1900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  <a:p>
            <a:pPr marL="0" indent="0" algn="ctr">
              <a:buNone/>
            </a:pPr>
            <a:endParaRPr lang="fr-FR" sz="2800" dirty="0"/>
          </a:p>
          <a:p>
            <a:pPr marL="0" indent="0" algn="ctr">
              <a:buNone/>
            </a:pPr>
            <a:endParaRPr lang="fr-FR" sz="2800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4631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B32619-A254-6E4B-81D8-5D6D37C8F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689767"/>
          </a:xfrm>
        </p:spPr>
        <p:txBody>
          <a:bodyPr>
            <a:normAutofit/>
          </a:bodyPr>
          <a:lstStyle/>
          <a:p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GALATAE /</a:t>
            </a:r>
            <a:b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1. La prise de Delphes (v. 280/279 av. J.-C.) ;</a:t>
            </a:r>
            <a:b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2. Le royaume galate (Asie mineure)</a:t>
            </a:r>
            <a:b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endParaRPr lang="fr-FR" sz="24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B28168DF-1913-464B-BEC7-B3DE45BC1D2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41990" y="1769195"/>
            <a:ext cx="3336849" cy="4459174"/>
          </a:xfrm>
        </p:spPr>
      </p:pic>
      <p:pic>
        <p:nvPicPr>
          <p:cNvPr id="8" name="Espace réservé du contenu 6" descr="galates.gif">
            <a:extLst>
              <a:ext uri="{FF2B5EF4-FFF2-40B4-BE49-F238E27FC236}">
                <a16:creationId xmlns:a16="http://schemas.microsoft.com/office/drawing/2014/main" id="{909726B6-EB23-234C-B305-F7B3486497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7" r="1177"/>
          <a:stretch>
            <a:fillRect/>
          </a:stretch>
        </p:blipFill>
        <p:spPr>
          <a:xfrm>
            <a:off x="4818579" y="3154838"/>
            <a:ext cx="3659977" cy="3073531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65995B8-13B3-1549-A007-4C2BA4520BFB}"/>
                  </a:ext>
                </a:extLst>
              </p14:cNvPr>
              <p14:cNvContentPartPr/>
              <p14:nvPr/>
            </p14:nvContentPartPr>
            <p14:xfrm>
              <a:off x="2612532" y="5892363"/>
              <a:ext cx="393480" cy="19440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65995B8-13B3-1549-A007-4C2BA4520BF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94532" y="5874363"/>
                <a:ext cx="429120" cy="23004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e 5">
            <a:extLst>
              <a:ext uri="{FF2B5EF4-FFF2-40B4-BE49-F238E27FC236}">
                <a16:creationId xmlns:a16="http://schemas.microsoft.com/office/drawing/2014/main" id="{E1914C96-5146-C947-B188-EC33B590230F}"/>
              </a:ext>
            </a:extLst>
          </p:cNvPr>
          <p:cNvGrpSpPr/>
          <p:nvPr/>
        </p:nvGrpSpPr>
        <p:grpSpPr>
          <a:xfrm>
            <a:off x="4135692" y="6025563"/>
            <a:ext cx="118800" cy="183960"/>
            <a:chOff x="4135692" y="6025563"/>
            <a:chExt cx="118800" cy="18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Encre 3">
                  <a:extLst>
                    <a:ext uri="{FF2B5EF4-FFF2-40B4-BE49-F238E27FC236}">
                      <a16:creationId xmlns:a16="http://schemas.microsoft.com/office/drawing/2014/main" id="{66BB8D2C-16DE-A143-89C5-79232829B274}"/>
                    </a:ext>
                  </a:extLst>
                </p14:cNvPr>
                <p14:cNvContentPartPr/>
                <p14:nvPr/>
              </p14:nvContentPartPr>
              <p14:xfrm>
                <a:off x="4135692" y="6025563"/>
                <a:ext cx="67320" cy="181080"/>
              </p14:xfrm>
            </p:contentPart>
          </mc:Choice>
          <mc:Fallback xmlns="">
            <p:pic>
              <p:nvPicPr>
                <p:cNvPr id="4" name="Encre 3">
                  <a:extLst>
                    <a:ext uri="{FF2B5EF4-FFF2-40B4-BE49-F238E27FC236}">
                      <a16:creationId xmlns:a16="http://schemas.microsoft.com/office/drawing/2014/main" id="{66BB8D2C-16DE-A143-89C5-79232829B27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118052" y="6007923"/>
                  <a:ext cx="10296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Encre 4">
                  <a:extLst>
                    <a:ext uri="{FF2B5EF4-FFF2-40B4-BE49-F238E27FC236}">
                      <a16:creationId xmlns:a16="http://schemas.microsoft.com/office/drawing/2014/main" id="{894A4613-615F-2C45-B33C-3044F66E0C91}"/>
                    </a:ext>
                  </a:extLst>
                </p14:cNvPr>
                <p14:cNvContentPartPr/>
                <p14:nvPr/>
              </p14:nvContentPartPr>
              <p14:xfrm>
                <a:off x="4254132" y="6209163"/>
                <a:ext cx="360" cy="360"/>
              </p14:xfrm>
            </p:contentPart>
          </mc:Choice>
          <mc:Fallback xmlns="">
            <p:pic>
              <p:nvPicPr>
                <p:cNvPr id="5" name="Encre 4">
                  <a:extLst>
                    <a:ext uri="{FF2B5EF4-FFF2-40B4-BE49-F238E27FC236}">
                      <a16:creationId xmlns:a16="http://schemas.microsoft.com/office/drawing/2014/main" id="{894A4613-615F-2C45-B33C-3044F66E0C9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36132" y="6191163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EAB49359-8EC0-BE42-A140-9AF8C6EE4278}"/>
                  </a:ext>
                </a:extLst>
              </p14:cNvPr>
              <p14:cNvContentPartPr/>
              <p14:nvPr/>
            </p14:nvContentPartPr>
            <p14:xfrm>
              <a:off x="8535972" y="5974803"/>
              <a:ext cx="107640" cy="19440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EAB49359-8EC0-BE42-A140-9AF8C6EE427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18332" y="5957163"/>
                <a:ext cx="14328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9DE92736-13B4-D544-A013-4DF6CA047292}"/>
                  </a:ext>
                </a:extLst>
              </p14:cNvPr>
              <p14:cNvContentPartPr/>
              <p14:nvPr/>
            </p14:nvContentPartPr>
            <p14:xfrm>
              <a:off x="8715612" y="6157323"/>
              <a:ext cx="36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9DE92736-13B4-D544-A013-4DF6CA04729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97612" y="613968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7982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29974"/>
            <a:ext cx="8229600" cy="1143000"/>
          </a:xfrm>
        </p:spPr>
        <p:txBody>
          <a:bodyPr>
            <a:normAutofit/>
          </a:bodyPr>
          <a:lstStyle/>
          <a:p>
            <a:r>
              <a:rPr lang="fr-FR" sz="24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 Gaule de César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87257"/>
          </a:xfrm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Jules Césa</a:t>
            </a:r>
            <a:r>
              <a:rPr lang="fr-FR" sz="2000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r 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(v. 102 av. J.-C.- 44 av. J.-C.), cf. </a:t>
            </a:r>
            <a:r>
              <a:rPr lang="fr-FR" sz="2000" i="1" dirty="0">
                <a:solidFill>
                  <a:srgbClr val="0070C0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Guerre des Gaules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.</a:t>
            </a:r>
          </a:p>
          <a:p>
            <a:pPr marL="0" indent="0">
              <a:buNone/>
            </a:pPr>
            <a:endParaRPr lang="fr-FR" sz="24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85716DB-AD42-054F-B5E9-C04C555B80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2325774"/>
            <a:ext cx="3498930" cy="341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53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535BF8-C846-F64D-A7DB-F4088FF3B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84689-B7C2-9E4C-9649-CFBE9EC09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2800" b="1" i="1" dirty="0">
              <a:solidFill>
                <a:schemeClr val="accent6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2800" b="1" i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Les Celtes de l’Antiquité</a:t>
            </a:r>
            <a:r>
              <a:rPr lang="fr-FR" sz="2800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:</a:t>
            </a:r>
            <a:endParaRPr lang="fr-FR" sz="2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2800" b="1" dirty="0">
                <a:solidFill>
                  <a:schemeClr val="accent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Les données de l’archéologie</a:t>
            </a:r>
          </a:p>
        </p:txBody>
      </p:sp>
    </p:spTree>
    <p:extLst>
      <p:ext uri="{BB962C8B-B14F-4D97-AF65-F5344CB8AC3E}">
        <p14:creationId xmlns:p14="http://schemas.microsoft.com/office/powerpoint/2010/main" val="870774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52128"/>
          </a:xfrm>
        </p:spPr>
        <p:txBody>
          <a:bodyPr>
            <a:normAutofit/>
          </a:bodyPr>
          <a:lstStyle/>
          <a:p>
            <a:r>
              <a:rPr lang="fr-FR" sz="28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AGES du FER</a:t>
            </a:r>
            <a:br>
              <a:rPr lang="fr-FR" sz="2800" b="1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8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(Ier millénaire av. J.-C.)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25963"/>
          </a:xfrm>
        </p:spPr>
        <p:txBody>
          <a:bodyPr/>
          <a:lstStyle/>
          <a:p>
            <a:pPr algn="ctr"/>
            <a:r>
              <a:rPr lang="fr-FR" sz="28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Ier âge du Fer</a:t>
            </a:r>
          </a:p>
          <a:p>
            <a:pPr marL="0" indent="0" algn="ctr">
              <a:buNone/>
            </a:pPr>
            <a:r>
              <a:rPr lang="fr-FR" sz="28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ou période de Hallstatt</a:t>
            </a:r>
            <a: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/</a:t>
            </a:r>
          </a:p>
          <a:p>
            <a:pPr marL="0" indent="0" algn="ctr">
              <a:buNone/>
            </a:pPr>
            <a: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(VIIIe-VIe siècles av. J.-C.)</a:t>
            </a:r>
          </a:p>
          <a:p>
            <a:pPr marL="0" indent="0" algn="ctr">
              <a:buNone/>
            </a:pPr>
            <a:endParaRPr lang="fr-FR" sz="2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algn="ctr"/>
            <a:r>
              <a:rPr lang="fr-FR" sz="28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IIe âge du Fer</a:t>
            </a:r>
          </a:p>
          <a:p>
            <a:pPr marL="0" indent="0" algn="ctr">
              <a:buNone/>
            </a:pPr>
            <a:r>
              <a:rPr lang="fr-FR" sz="28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ou période de La </a:t>
            </a:r>
            <a:r>
              <a:rPr lang="fr-FR" sz="2800" i="1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Tène</a:t>
            </a:r>
            <a:endParaRPr lang="fr-FR" sz="2800" i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(Ve-Ier siècles av. J.-C.).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7959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Hallstatt, Basse-Autriche ;</a:t>
            </a:r>
            <a:b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(fouilles entre 1846 et 1864 par J.G. </a:t>
            </a:r>
            <a:r>
              <a:rPr lang="fr-FR" sz="24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Ramsauer</a:t>
            </a: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).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808" y="2584106"/>
            <a:ext cx="2736304" cy="3612700"/>
          </a:xfrm>
        </p:spPr>
      </p:pic>
      <p:pic>
        <p:nvPicPr>
          <p:cNvPr id="8" name="Espace réservé du contenu 7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707004" y="1556791"/>
            <a:ext cx="2907788" cy="231605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4A20F5-DBA8-724D-8357-A4008159CB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89" y="1476003"/>
            <a:ext cx="2197203" cy="305583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DD0D9690-C594-B340-B222-D105D4325F88}"/>
                  </a:ext>
                </a:extLst>
              </p14:cNvPr>
              <p14:cNvContentPartPr/>
              <p14:nvPr/>
            </p14:nvContentPartPr>
            <p14:xfrm>
              <a:off x="698412" y="3312603"/>
              <a:ext cx="360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DD0D9690-C594-B340-B222-D105D4325F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0412" y="329496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90673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pPr algn="l"/>
            <a: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 </a:t>
            </a:r>
            <a:r>
              <a:rPr lang="fr-FR" sz="28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Tène</a:t>
            </a:r>
            <a: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</a:t>
            </a:r>
            <a:r>
              <a:rPr lang="fr-FR" sz="28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Kt</a:t>
            </a:r>
            <a: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. Neuchâtel, Suisse</a:t>
            </a:r>
            <a:b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(</a:t>
            </a:r>
            <a:r>
              <a:rPr lang="fr-FR" sz="24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premières découvertes, novembre 1857</a:t>
            </a: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).</a:t>
            </a:r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233" y="4103735"/>
            <a:ext cx="2886472" cy="2231670"/>
          </a:xfrm>
        </p:spPr>
      </p:pic>
      <p:pic>
        <p:nvPicPr>
          <p:cNvPr id="7" name="Espace réservé du contenu 3"/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677" b="-38677"/>
          <a:stretch>
            <a:fillRect/>
          </a:stretch>
        </p:blipFill>
        <p:spPr>
          <a:xfrm>
            <a:off x="2804233" y="958160"/>
            <a:ext cx="2882027" cy="3229819"/>
          </a:xfrm>
        </p:spPr>
      </p:pic>
      <p:pic>
        <p:nvPicPr>
          <p:cNvPr id="5" name="Espace réservé du contenu 5">
            <a:extLst>
              <a:ext uri="{FF2B5EF4-FFF2-40B4-BE49-F238E27FC236}">
                <a16:creationId xmlns:a16="http://schemas.microsoft.com/office/drawing/2014/main" id="{D6399748-A9CB-8C4E-AFCA-DF0809C96E4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3328423"/>
            <a:ext cx="2314600" cy="3007595"/>
          </a:xfrm>
          <a:prstGeom prst="rect">
            <a:avLst/>
          </a:prstGeom>
        </p:spPr>
      </p:pic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67E5BC5E-51D8-B54C-9847-BA8E97F1CC7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3642" y="406051"/>
            <a:ext cx="1986884" cy="258951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EFEFF5-92BF-1240-9208-E5585986CB2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196" y="1665453"/>
            <a:ext cx="2314600" cy="309876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8309C2B7-EA19-2F45-897E-7CFD339D4302}"/>
                  </a:ext>
                </a:extLst>
              </p14:cNvPr>
              <p14:cNvContentPartPr/>
              <p14:nvPr/>
            </p14:nvContentPartPr>
            <p14:xfrm>
              <a:off x="2295530" y="3518883"/>
              <a:ext cx="360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8309C2B7-EA19-2F45-897E-7CFD339D43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77530" y="350088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7350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535BF8-C846-F64D-A7DB-F4088FF3B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984689-B7C2-9E4C-9649-CFBE9EC09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2800" b="1" i="1" dirty="0">
              <a:solidFill>
                <a:schemeClr val="accent6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2800" b="1" i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Les Celtes de l’Antiquité</a:t>
            </a:r>
            <a:r>
              <a:rPr lang="fr-FR" sz="2800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:</a:t>
            </a:r>
            <a:endParaRPr lang="fr-FR" sz="2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2800" b="1" dirty="0">
                <a:solidFill>
                  <a:schemeClr val="accent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Les débuts de l’art celtique</a:t>
            </a:r>
          </a:p>
        </p:txBody>
      </p:sp>
    </p:spTree>
    <p:extLst>
      <p:ext uri="{BB962C8B-B14F-4D97-AF65-F5344CB8AC3E}">
        <p14:creationId xmlns:p14="http://schemas.microsoft.com/office/powerpoint/2010/main" val="3733326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47E126-44AA-0849-AEC6-CE6BBFE4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sz="24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2BB910-6D4A-2B47-9B21-393BD464E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 algn="ctr">
              <a:buNone/>
            </a:pPr>
            <a:r>
              <a:rPr lang="fr-FR" b="1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aux </a:t>
            </a:r>
            <a:r>
              <a:rPr lang="fr-FR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VIIe-VIe siècles av. J.-C.,</a:t>
            </a:r>
          </a:p>
          <a:p>
            <a:pPr marL="0" indent="0" algn="ctr">
              <a:buNone/>
            </a:pPr>
            <a:r>
              <a:rPr lang="fr-FR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prémices de l’art celtique</a:t>
            </a:r>
          </a:p>
          <a:p>
            <a:pPr marL="0" indent="0" algn="ctr">
              <a:buNone/>
            </a:pPr>
            <a:r>
              <a:rPr lang="fr-FR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dans le sud-ouest de l’Allemagne ?</a:t>
            </a:r>
            <a:endParaRPr lang="fr-FR" b="1" dirty="0">
              <a:solidFill>
                <a:schemeClr val="accent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03313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2F8C741-E084-8B4C-AA03-A3F1E0FC2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Populations et groupes culturels, VIIe-VIe siècles av. J.-C.</a:t>
            </a:r>
            <a:b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(d’après </a:t>
            </a:r>
            <a:r>
              <a:rPr lang="fr-FR" sz="18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Die </a:t>
            </a:r>
            <a:r>
              <a:rPr lang="fr-FR" sz="1800" i="1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Welt</a:t>
            </a:r>
            <a:r>
              <a:rPr lang="fr-FR" sz="18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der </a:t>
            </a:r>
            <a:r>
              <a:rPr lang="fr-FR" sz="1800" i="1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Kelten</a:t>
            </a: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catalogue exposition Stuttgart, 2012, 91).</a:t>
            </a:r>
          </a:p>
        </p:txBody>
      </p:sp>
      <p:pic>
        <p:nvPicPr>
          <p:cNvPr id="7" name="Espace réservé du contenu 7">
            <a:extLst>
              <a:ext uri="{FF2B5EF4-FFF2-40B4-BE49-F238E27FC236}">
                <a16:creationId xmlns:a16="http://schemas.microsoft.com/office/drawing/2014/main" id="{31179AD2-D209-EA49-82B2-894F375930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26430" y="1600200"/>
            <a:ext cx="7291140" cy="4525963"/>
          </a:xfrm>
        </p:spPr>
      </p:pic>
    </p:spTree>
    <p:extLst>
      <p:ext uri="{BB962C8B-B14F-4D97-AF65-F5344CB8AC3E}">
        <p14:creationId xmlns:p14="http://schemas.microsoft.com/office/powerpoint/2010/main" val="3644169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DEDA5-A484-7AAB-F3D7-8BB0803F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233B6C-C17C-C42F-D313-8FC198B25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3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Des citadelles au nord des Alpes :</a:t>
            </a:r>
          </a:p>
          <a:p>
            <a:pPr marL="0" indent="0" algn="ctr">
              <a:buNone/>
            </a:pPr>
            <a:endParaRPr lang="fr-FR" sz="2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Le cas du site de La </a:t>
            </a:r>
            <a:r>
              <a:rPr lang="fr-FR" sz="28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Heuneburg</a:t>
            </a:r>
            <a: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Kr. Sigmaringen, Bade-Wurtemberg, Allemagne</a:t>
            </a:r>
          </a:p>
        </p:txBody>
      </p:sp>
    </p:spTree>
    <p:extLst>
      <p:ext uri="{BB962C8B-B14F-4D97-AF65-F5344CB8AC3E}">
        <p14:creationId xmlns:p14="http://schemas.microsoft.com/office/powerpoint/2010/main" val="1894137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57192-8A9B-204A-B443-7B8D163E3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1. Carte des sites princiers (VIIe-Ve siècles av. J.-C.)</a:t>
            </a:r>
            <a:b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(</a:t>
            </a:r>
            <a:r>
              <a:rPr lang="fr-FR" sz="1800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en rouge</a:t>
            </a: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le site de La </a:t>
            </a:r>
            <a:r>
              <a:rPr lang="fr-FR" sz="18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Heuneburg</a:t>
            </a: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).</a:t>
            </a:r>
            <a:b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2. </a:t>
            </a:r>
            <a:r>
              <a:rPr lang="fr-FR" sz="18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Heuneburg</a:t>
            </a: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Kr. Sigmaringen, Bade-Wurtemberg, et ses environs.</a:t>
            </a:r>
          </a:p>
        </p:txBody>
      </p:sp>
      <p:pic>
        <p:nvPicPr>
          <p:cNvPr id="5" name="Espace réservé du contenu 7">
            <a:extLst>
              <a:ext uri="{FF2B5EF4-FFF2-40B4-BE49-F238E27FC236}">
                <a16:creationId xmlns:a16="http://schemas.microsoft.com/office/drawing/2014/main" id="{8BC13DA8-51A2-2449-BA51-AC69B6B6CF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447" y="1674842"/>
            <a:ext cx="3682752" cy="2515507"/>
          </a:xfrm>
        </p:spPr>
      </p:pic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ECBFCBBA-87EB-304C-AA82-3075EE37F4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2463" y="3343291"/>
            <a:ext cx="4038600" cy="2798512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A3C14FD5-8647-744F-AFFF-323E26DC001C}"/>
                  </a:ext>
                </a:extLst>
              </p14:cNvPr>
              <p14:cNvContentPartPr/>
              <p14:nvPr/>
            </p14:nvContentPartPr>
            <p14:xfrm>
              <a:off x="2208492" y="2620548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A3C14FD5-8647-744F-AFFF-323E26DC00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90492" y="2602548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88B6968B-E32E-5948-8481-40308C8146E2}"/>
                  </a:ext>
                </a:extLst>
              </p14:cNvPr>
              <p14:cNvContentPartPr/>
              <p14:nvPr/>
            </p14:nvContentPartPr>
            <p14:xfrm>
              <a:off x="6182172" y="4782348"/>
              <a:ext cx="360" cy="3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88B6968B-E32E-5948-8481-40308C8146E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28532" y="4674708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EE4B5FF3-542E-9043-9B34-1D8899D0DC4A}"/>
                  </a:ext>
                </a:extLst>
              </p14:cNvPr>
              <p14:cNvContentPartPr/>
              <p14:nvPr/>
            </p14:nvContentPartPr>
            <p14:xfrm>
              <a:off x="4315572" y="4002228"/>
              <a:ext cx="46800" cy="9720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EE4B5FF3-542E-9043-9B34-1D8899D0DC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06932" y="3993588"/>
                <a:ext cx="6444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CD5D6BAC-5609-A343-8271-C36C76540363}"/>
                  </a:ext>
                </a:extLst>
              </p14:cNvPr>
              <p14:cNvContentPartPr/>
              <p14:nvPr/>
            </p14:nvContentPartPr>
            <p14:xfrm>
              <a:off x="4368852" y="4029588"/>
              <a:ext cx="9000" cy="18288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CD5D6BAC-5609-A343-8271-C36C7654036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60212" y="4020948"/>
                <a:ext cx="2664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AB5AA3D-BE2B-1C4D-8E8B-7388D6E3159A}"/>
                  </a:ext>
                </a:extLst>
              </p14:cNvPr>
              <p14:cNvContentPartPr/>
              <p14:nvPr/>
            </p14:nvContentPartPr>
            <p14:xfrm>
              <a:off x="8584452" y="5925708"/>
              <a:ext cx="120600" cy="20808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AB5AA3D-BE2B-1C4D-8E8B-7388D6E3159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575452" y="5917068"/>
                <a:ext cx="138240" cy="22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9924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DBB38E-B904-1E42-AD8A-3F54425A8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 </a:t>
            </a: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Heuneburg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Kr. Sigmaringen, Bade-Wurtemberg, Allemagne ;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VIe siècle av. J.-C. (fouilles de sépultures depuis la fin du XIXe siècle ; programme de fouilles de la citadelle à partir des années 1950)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1. Vue aérienne du site (avant les années 1990) ;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2. Modélisation en 3D de la citadelle et de ses abords (années 2020).</a:t>
            </a:r>
          </a:p>
        </p:txBody>
      </p:sp>
      <p:pic>
        <p:nvPicPr>
          <p:cNvPr id="5" name="Espace réservé du contenu 7">
            <a:extLst>
              <a:ext uri="{FF2B5EF4-FFF2-40B4-BE49-F238E27FC236}">
                <a16:creationId xmlns:a16="http://schemas.microsoft.com/office/drawing/2014/main" id="{4B911AFB-EC12-A94E-8B1B-BFFDB0489B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3568" y="1844824"/>
            <a:ext cx="3592026" cy="2312367"/>
          </a:xfrm>
        </p:spPr>
      </p:pic>
      <p:pic>
        <p:nvPicPr>
          <p:cNvPr id="6" name="Espace réservé du contenu 7">
            <a:extLst>
              <a:ext uri="{FF2B5EF4-FFF2-40B4-BE49-F238E27FC236}">
                <a16:creationId xmlns:a16="http://schemas.microsoft.com/office/drawing/2014/main" id="{BD208D4F-0683-F148-AF0E-3BF1401ACC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55976" y="3068960"/>
            <a:ext cx="4038600" cy="3080105"/>
          </a:xfrm>
        </p:spPr>
      </p:pic>
      <p:pic>
        <p:nvPicPr>
          <p:cNvPr id="3" name="Espace réservé du contenu 7">
            <a:extLst>
              <a:ext uri="{FF2B5EF4-FFF2-40B4-BE49-F238E27FC236}">
                <a16:creationId xmlns:a16="http://schemas.microsoft.com/office/drawing/2014/main" id="{508BD937-B986-4592-D77C-2A9C21692F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424" y="4427585"/>
            <a:ext cx="2520280" cy="172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140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2D12CFC-CE51-734A-8AC7-10C2B2922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368152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 </a:t>
            </a: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Heuneburg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Kr. Sigmaringen, Bade-Wurtemberg, Allemagne ;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vue aérienne du site, à proximité du cours du Danube.</a:t>
            </a:r>
          </a:p>
        </p:txBody>
      </p:sp>
      <p:pic>
        <p:nvPicPr>
          <p:cNvPr id="7" name="Espace réservé du contenu 3">
            <a:extLst>
              <a:ext uri="{FF2B5EF4-FFF2-40B4-BE49-F238E27FC236}">
                <a16:creationId xmlns:a16="http://schemas.microsoft.com/office/drawing/2014/main" id="{B515E91A-4E26-614A-86C8-DB9FCDC547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1937" y="2121740"/>
            <a:ext cx="4038600" cy="2614520"/>
          </a:xfrm>
        </p:spPr>
      </p:pic>
      <p:pic>
        <p:nvPicPr>
          <p:cNvPr id="8" name="Espace réservé du contenu 9">
            <a:extLst>
              <a:ext uri="{FF2B5EF4-FFF2-40B4-BE49-F238E27FC236}">
                <a16:creationId xmlns:a16="http://schemas.microsoft.com/office/drawing/2014/main" id="{81D824E0-C8ED-0F43-94B8-2EE87A9A4C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575" y="2492896"/>
            <a:ext cx="4038600" cy="3242418"/>
          </a:xfrm>
        </p:spPr>
      </p:pic>
    </p:spTree>
    <p:extLst>
      <p:ext uri="{BB962C8B-B14F-4D97-AF65-F5344CB8AC3E}">
        <p14:creationId xmlns:p14="http://schemas.microsoft.com/office/powerpoint/2010/main" val="2602080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6FFA26-A0CC-754E-A741-F189D52B7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Heuneburg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Kr. Sigmaringen, Bade-Wurtemberg, Allemagne ;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nécropole de </a:t>
            </a: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Bettelbühl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tumulus IV ; VIIe siècle av. J.-C.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(</a:t>
            </a: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tombe centrale, déposée en décembre 2010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).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C752FA1-A4E1-C749-8F6A-2BF54025C44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3076057"/>
            <a:ext cx="3209841" cy="3526263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C7CBD41-B545-8D40-A3FE-FE9B3248840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1876" y="1457359"/>
            <a:ext cx="2615140" cy="174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888CAD-EF9A-814F-A726-6765C58E5C0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94" y="3720736"/>
            <a:ext cx="3425865" cy="24873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DB8488C-40B2-6143-B3AE-8A4044D89EB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174" y="1514226"/>
            <a:ext cx="2290695" cy="196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56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12510F6-E47F-F3C4-7A6C-1F46B9408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43BEED-3D0E-45C1-390D-AC62B40BD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 algn="ctr">
              <a:buNone/>
            </a:pPr>
            <a:r>
              <a:rPr lang="fr-FR" b="1" dirty="0"/>
              <a:t>La tombe de </a:t>
            </a:r>
            <a:r>
              <a:rPr lang="fr-FR" b="1" dirty="0" err="1"/>
              <a:t>Eberdingen</a:t>
            </a:r>
            <a:r>
              <a:rPr lang="fr-FR" b="1" dirty="0"/>
              <a:t>-Hochdorf,</a:t>
            </a:r>
          </a:p>
          <a:p>
            <a:pPr marL="0" indent="0" algn="ctr">
              <a:buNone/>
            </a:pPr>
            <a:r>
              <a:rPr lang="fr-FR" b="1" dirty="0"/>
              <a:t>Bade-Wurtemberg, Allemagne</a:t>
            </a:r>
          </a:p>
          <a:p>
            <a:pPr marL="0" indent="0" algn="ctr">
              <a:buNone/>
            </a:pPr>
            <a:r>
              <a:rPr lang="fr-FR" b="1" dirty="0"/>
              <a:t>(</a:t>
            </a:r>
            <a:r>
              <a:rPr lang="fr-FR" sz="2400" b="1" dirty="0"/>
              <a:t>au nord-ouest de Stuttgart</a:t>
            </a:r>
            <a:r>
              <a:rPr lang="fr-FR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83365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852AF-5C3D-45A8-F6F7-2A7EFA0F0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Eberdingen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-Hochdorf ; Bade-Wurtemberg (fouilles 1979) ;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chambre funéraire (fin VIe siècle av. J.-C.).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BD6FA04-3441-96EC-0743-0254163B6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</p:spPr>
        <p:txBody>
          <a:bodyPr/>
          <a:lstStyle/>
          <a:p>
            <a:endParaRPr lang="fr-FR"/>
          </a:p>
        </p:txBody>
      </p:sp>
      <p:pic>
        <p:nvPicPr>
          <p:cNvPr id="5" name="Espace réservé du contenu 3">
            <a:extLst>
              <a:ext uri="{FF2B5EF4-FFF2-40B4-BE49-F238E27FC236}">
                <a16:creationId xmlns:a16="http://schemas.microsoft.com/office/drawing/2014/main" id="{F9EB0097-5683-05DB-0B03-1F7113620A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9065" y="1700808"/>
            <a:ext cx="4038600" cy="2218737"/>
          </a:xfrm>
          <a:prstGeom prst="rect">
            <a:avLst/>
          </a:prstGeom>
        </p:spPr>
      </p:pic>
      <p:pic>
        <p:nvPicPr>
          <p:cNvPr id="6" name="Espace réservé du contenu 7">
            <a:extLst>
              <a:ext uri="{FF2B5EF4-FFF2-40B4-BE49-F238E27FC236}">
                <a16:creationId xmlns:a16="http://schemas.microsoft.com/office/drawing/2014/main" id="{50FC810D-75A8-254D-EB46-E0B9B392A0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1700808"/>
            <a:ext cx="4350130" cy="2504933"/>
          </a:xfrm>
          <a:prstGeom prst="rect">
            <a:avLst/>
          </a:prstGeom>
        </p:spPr>
      </p:pic>
      <p:pic>
        <p:nvPicPr>
          <p:cNvPr id="7" name="Espace réservé du contenu 5">
            <a:extLst>
              <a:ext uri="{FF2B5EF4-FFF2-40B4-BE49-F238E27FC236}">
                <a16:creationId xmlns:a16="http://schemas.microsoft.com/office/drawing/2014/main" id="{44FF18C8-4570-F5D5-E959-B1C0729BE5C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2632" y="1662846"/>
            <a:ext cx="1960167" cy="4501278"/>
          </a:xfrm>
          <a:prstGeom prst="rect">
            <a:avLst/>
          </a:prstGeom>
        </p:spPr>
      </p:pic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6FC867FE-E63C-66B0-AB92-B1DDC5BA1C9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765" y="3913485"/>
            <a:ext cx="2101735" cy="2212678"/>
          </a:xfrm>
          <a:prstGeom prst="rect">
            <a:avLst/>
          </a:prstGeom>
        </p:spPr>
      </p:pic>
      <p:pic>
        <p:nvPicPr>
          <p:cNvPr id="9" name="Espace réservé du contenu 3">
            <a:extLst>
              <a:ext uri="{FF2B5EF4-FFF2-40B4-BE49-F238E27FC236}">
                <a16:creationId xmlns:a16="http://schemas.microsoft.com/office/drawing/2014/main" id="{34C6FB5F-CAAA-86E4-D64A-6849F43DD23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3552619"/>
            <a:ext cx="2458713" cy="258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510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Eberdingen</a:t>
            </a: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-Hochdorf, Bade-Wurtemberg,</a:t>
            </a:r>
            <a:b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1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Allemagne ; chaudron ; fin VIe siècle av. J.-C.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412776"/>
            <a:ext cx="2911299" cy="3129211"/>
          </a:xfr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1772816"/>
            <a:ext cx="4718213" cy="357301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4509120"/>
            <a:ext cx="1968216" cy="22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75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000" dirty="0"/>
              <a:t>1. </a:t>
            </a:r>
            <a:r>
              <a:rPr lang="fr-FR" sz="2000" dirty="0" err="1"/>
              <a:t>Hirschlanden-Ditzingen</a:t>
            </a:r>
            <a:r>
              <a:rPr lang="fr-FR" sz="2000" dirty="0"/>
              <a:t>, Bade-Wurtemberg, Allemagne (découverte en 1964) ;</a:t>
            </a:r>
            <a:br>
              <a:rPr lang="fr-FR" sz="2000" dirty="0"/>
            </a:br>
            <a:r>
              <a:rPr lang="fr-FR" sz="2000" dirty="0"/>
              <a:t>statue ; grès ; VIe siècle av. J.-C.</a:t>
            </a:r>
            <a:br>
              <a:rPr lang="fr-FR" sz="2000" dirty="0"/>
            </a:br>
            <a:r>
              <a:rPr lang="fr-FR" sz="2000" dirty="0"/>
              <a:t>2. </a:t>
            </a:r>
            <a:r>
              <a:rPr lang="fr-FR" sz="2000" dirty="0" err="1"/>
              <a:t>Eberdingen</a:t>
            </a:r>
            <a:r>
              <a:rPr lang="fr-FR" sz="2000" dirty="0"/>
              <a:t>-Hochdorf, Kr. Ludwigsburg, Bade-Wurtemberg, Allemagne ;</a:t>
            </a:r>
            <a:br>
              <a:rPr lang="fr-FR" sz="2000" dirty="0"/>
            </a:br>
            <a:r>
              <a:rPr lang="fr-FR" sz="2000" dirty="0"/>
              <a:t>torque, or / poignard dans son fourreau, bronze et fourreau, or ; VIe siècle av. J.-C.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804" y="4023972"/>
            <a:ext cx="2154559" cy="2328028"/>
          </a:xfr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F01A50B-7B76-5546-8A9C-A25EAE8C7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404" y="1417638"/>
            <a:ext cx="1981689" cy="22519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E67EBFDC-F64A-324F-BB1E-98D7AF73F0B2}"/>
                  </a:ext>
                </a:extLst>
              </p14:cNvPr>
              <p14:cNvContentPartPr/>
              <p14:nvPr/>
            </p14:nvContentPartPr>
            <p14:xfrm>
              <a:off x="1808090" y="2608083"/>
              <a:ext cx="360" cy="36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E67EBFDC-F64A-324F-BB1E-98D7AF73F0B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90090" y="2590083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Espace réservé du contenu 5">
            <a:extLst>
              <a:ext uri="{FF2B5EF4-FFF2-40B4-BE49-F238E27FC236}">
                <a16:creationId xmlns:a16="http://schemas.microsoft.com/office/drawing/2014/main" id="{5A9BFF78-0B17-C24C-BC42-868FE4D774D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739" y="3796743"/>
            <a:ext cx="1551380" cy="180918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B9432FC-C925-394F-ABAB-297B711D0364}"/>
                  </a:ext>
                </a:extLst>
              </p14:cNvPr>
              <p14:cNvContentPartPr/>
              <p14:nvPr/>
            </p14:nvContentPartPr>
            <p14:xfrm>
              <a:off x="1859440" y="4124043"/>
              <a:ext cx="360" cy="36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B9432FC-C925-394F-ABAB-297B711D036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05440" y="4016403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E9D95965-E2D9-BF42-A2D4-81D2857772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2348880"/>
            <a:ext cx="2475262" cy="4003120"/>
          </a:xfrm>
        </p:spPr>
      </p:pic>
      <p:pic>
        <p:nvPicPr>
          <p:cNvPr id="8" name="Espace réservé du contenu 3">
            <a:extLst>
              <a:ext uri="{FF2B5EF4-FFF2-40B4-BE49-F238E27FC236}">
                <a16:creationId xmlns:a16="http://schemas.microsoft.com/office/drawing/2014/main" id="{2491CAF6-2F46-4594-05EC-F4E40AABA1E7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4840885"/>
            <a:ext cx="1453377" cy="1530095"/>
          </a:xfrm>
          <a:prstGeom prst="rect">
            <a:avLst/>
          </a:prstGeom>
        </p:spPr>
      </p:pic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E03F8DD0-3688-E9D3-9CCA-425C4DA5EE12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478" y="1508629"/>
            <a:ext cx="2760203" cy="1680502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1878EF9-889F-13D9-843E-58CA8DD54FA3}"/>
              </a:ext>
            </a:extLst>
          </p:cNvPr>
          <p:cNvGrpSpPr/>
          <p:nvPr/>
        </p:nvGrpSpPr>
        <p:grpSpPr>
          <a:xfrm>
            <a:off x="266589" y="6071040"/>
            <a:ext cx="212400" cy="246960"/>
            <a:chOff x="266589" y="6071040"/>
            <a:chExt cx="212400" cy="246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076F6BCF-BDD1-041F-98A3-CA967885CF68}"/>
                    </a:ext>
                  </a:extLst>
                </p14:cNvPr>
                <p14:cNvContentPartPr/>
                <p14:nvPr/>
              </p14:nvContentPartPr>
              <p14:xfrm>
                <a:off x="266589" y="6071040"/>
                <a:ext cx="212400" cy="23688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076F6BCF-BDD1-041F-98A3-CA967885CF6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7949" y="6062040"/>
                  <a:ext cx="2300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3" name="Encre 12">
                  <a:extLst>
                    <a:ext uri="{FF2B5EF4-FFF2-40B4-BE49-F238E27FC236}">
                      <a16:creationId xmlns:a16="http://schemas.microsoft.com/office/drawing/2014/main" id="{889E4C46-150A-34B2-E355-E18CDC598216}"/>
                    </a:ext>
                  </a:extLst>
                </p14:cNvPr>
                <p14:cNvContentPartPr/>
                <p14:nvPr/>
              </p14:nvContentPartPr>
              <p14:xfrm>
                <a:off x="475749" y="6317640"/>
                <a:ext cx="360" cy="360"/>
              </p14:xfrm>
            </p:contentPart>
          </mc:Choice>
          <mc:Fallback xmlns="">
            <p:pic>
              <p:nvPicPr>
                <p:cNvPr id="13" name="Encre 12">
                  <a:extLst>
                    <a:ext uri="{FF2B5EF4-FFF2-40B4-BE49-F238E27FC236}">
                      <a16:creationId xmlns:a16="http://schemas.microsoft.com/office/drawing/2014/main" id="{889E4C46-150A-34B2-E355-E18CDC598216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67109" y="63086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6888E189-CA9C-EF33-2541-8341F1FA4266}"/>
              </a:ext>
            </a:extLst>
          </p:cNvPr>
          <p:cNvGrpSpPr/>
          <p:nvPr/>
        </p:nvGrpSpPr>
        <p:grpSpPr>
          <a:xfrm>
            <a:off x="7003989" y="5984640"/>
            <a:ext cx="267480" cy="281520"/>
            <a:chOff x="7003989" y="5984640"/>
            <a:chExt cx="267480" cy="281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Encre 14">
                  <a:extLst>
                    <a:ext uri="{FF2B5EF4-FFF2-40B4-BE49-F238E27FC236}">
                      <a16:creationId xmlns:a16="http://schemas.microsoft.com/office/drawing/2014/main" id="{51132BC5-6F86-71B1-A2E7-D7775DBE02E3}"/>
                    </a:ext>
                  </a:extLst>
                </p14:cNvPr>
                <p14:cNvContentPartPr/>
                <p14:nvPr/>
              </p14:nvContentPartPr>
              <p14:xfrm>
                <a:off x="7003989" y="5984640"/>
                <a:ext cx="198000" cy="277920"/>
              </p14:xfrm>
            </p:contentPart>
          </mc:Choice>
          <mc:Fallback xmlns="">
            <p:pic>
              <p:nvPicPr>
                <p:cNvPr id="15" name="Encre 14">
                  <a:extLst>
                    <a:ext uri="{FF2B5EF4-FFF2-40B4-BE49-F238E27FC236}">
                      <a16:creationId xmlns:a16="http://schemas.microsoft.com/office/drawing/2014/main" id="{51132BC5-6F86-71B1-A2E7-D7775DBE02E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994989" y="5976000"/>
                  <a:ext cx="215640" cy="29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Encre 15">
                  <a:extLst>
                    <a:ext uri="{FF2B5EF4-FFF2-40B4-BE49-F238E27FC236}">
                      <a16:creationId xmlns:a16="http://schemas.microsoft.com/office/drawing/2014/main" id="{CC42401C-C170-689D-90A2-F31FE0C7945F}"/>
                    </a:ext>
                  </a:extLst>
                </p14:cNvPr>
                <p14:cNvContentPartPr/>
                <p14:nvPr/>
              </p14:nvContentPartPr>
              <p14:xfrm>
                <a:off x="7271109" y="6265800"/>
                <a:ext cx="360" cy="360"/>
              </p14:xfrm>
            </p:contentPart>
          </mc:Choice>
          <mc:Fallback xmlns="">
            <p:pic>
              <p:nvPicPr>
                <p:cNvPr id="16" name="Encre 15">
                  <a:extLst>
                    <a:ext uri="{FF2B5EF4-FFF2-40B4-BE49-F238E27FC236}">
                      <a16:creationId xmlns:a16="http://schemas.microsoft.com/office/drawing/2014/main" id="{CC42401C-C170-689D-90A2-F31FE0C7945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262469" y="62568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2C0224A7-2D5F-1F4D-E0EF-2743214C202D}"/>
                  </a:ext>
                </a:extLst>
              </p14:cNvPr>
              <p14:cNvContentPartPr/>
              <p14:nvPr/>
            </p14:nvContentPartPr>
            <p14:xfrm>
              <a:off x="4074309" y="4120920"/>
              <a:ext cx="1636560" cy="82584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2C0224A7-2D5F-1F4D-E0EF-2743214C202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056309" y="4102920"/>
                <a:ext cx="1672200" cy="86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EF0DA72D-3F93-F26E-3E43-853B33608204}"/>
                  </a:ext>
                </a:extLst>
              </p14:cNvPr>
              <p14:cNvContentPartPr/>
              <p14:nvPr/>
            </p14:nvContentPartPr>
            <p14:xfrm>
              <a:off x="4194189" y="2570400"/>
              <a:ext cx="2270880" cy="44532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EF0DA72D-3F93-F26E-3E43-853B3360820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176189" y="2552760"/>
                <a:ext cx="2306520" cy="48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4703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5BD2C-1417-C4E2-F564-00A67F8A9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B432DC-2964-2286-6981-0F6E0EAF2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L3.S5 – UEO Celtes – Imaginaire et transferts culturels</a:t>
            </a:r>
            <a:b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b="1" i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Les Celtes de l’Antiquité</a:t>
            </a:r>
            <a:br>
              <a:rPr lang="fr-FR" sz="2400" b="1" i="1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(CM. V. </a:t>
            </a:r>
            <a:r>
              <a:rPr lang="fr-FR" sz="24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Defente</a:t>
            </a: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0F85AA-2E4F-339A-FAB3-B3FD4245E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 algn="ctr">
              <a:buNone/>
            </a:pPr>
            <a:endParaRPr lang="fr-FR" b="1" dirty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aux VIe-Ve siècles av. J.-C.,</a:t>
            </a:r>
          </a:p>
          <a:p>
            <a:pPr marL="0" indent="0" algn="ctr">
              <a:buNone/>
            </a:pPr>
            <a:r>
              <a:rPr lang="fr-FR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prémices de l’art celtique</a:t>
            </a:r>
          </a:p>
          <a:p>
            <a:pPr marL="0" indent="0" algn="ctr">
              <a:buNone/>
            </a:pPr>
            <a:r>
              <a:rPr lang="fr-FR" b="1" dirty="0">
                <a:solidFill>
                  <a:schemeClr val="accent6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dans le nord-est de la France ?</a:t>
            </a:r>
            <a:endParaRPr lang="fr-FR" b="1" dirty="0">
              <a:solidFill>
                <a:schemeClr val="accent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63652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1DEDA5-A484-7AAB-F3D7-8BB0803F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233B6C-C17C-C42F-D313-8FC198B25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36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Des citadelles au nord des Alpes :</a:t>
            </a:r>
          </a:p>
          <a:p>
            <a:pPr marL="0" indent="0" algn="ctr">
              <a:buNone/>
            </a:pPr>
            <a:endParaRPr lang="fr-FR" sz="2800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0" indent="0" algn="ctr">
              <a:buNone/>
            </a:pPr>
            <a:r>
              <a:rPr lang="fr-FR" sz="28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Le site de Vix, Côte-d’Or, France</a:t>
            </a:r>
          </a:p>
        </p:txBody>
      </p:sp>
    </p:spTree>
    <p:extLst>
      <p:ext uri="{BB962C8B-B14F-4D97-AF65-F5344CB8AC3E}">
        <p14:creationId xmlns:p14="http://schemas.microsoft.com/office/powerpoint/2010/main" val="1858524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Mont-Lassois, Vix, Côte d’Or, France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525" y="1986756"/>
            <a:ext cx="3409950" cy="3752850"/>
          </a:xfrm>
        </p:spPr>
      </p:pic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1484784"/>
            <a:ext cx="3214711" cy="2523118"/>
          </a:xfrm>
        </p:spPr>
      </p:pic>
      <p:pic>
        <p:nvPicPr>
          <p:cNvPr id="7" name="Espace réservé du contenu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4186968"/>
            <a:ext cx="2382125" cy="241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0434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EC20BF8-E3AD-6519-F9F5-7F5720A57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0AA9464-2188-C9C3-8A1E-001616D30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b="1" dirty="0"/>
              <a:t>La tombe de la Dame de Vix, Côte-d’Or, France</a:t>
            </a:r>
          </a:p>
        </p:txBody>
      </p:sp>
    </p:spTree>
    <p:extLst>
      <p:ext uri="{BB962C8B-B14F-4D97-AF65-F5344CB8AC3E}">
        <p14:creationId xmlns:p14="http://schemas.microsoft.com/office/powerpoint/2010/main" val="4233295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640D56-B682-5243-A574-366E61E7A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Vix, Côte d’Or ; tombe à char (fouilles 1953) ; cratère, bronze  ;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H. 1, 64 m; 208, 6 kg ; 1100 l. ; v. 530 av. J.-C.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(musée de Châtillon-sur-Seine).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2415E692-2248-6941-A7A8-E24CBF505B6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835468"/>
            <a:ext cx="4038600" cy="4055427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223EEBA-23D0-4344-BF16-CA8680A76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264" y="1582487"/>
            <a:ext cx="2229536" cy="1737985"/>
          </a:xfrm>
          <a:prstGeom prst="rect">
            <a:avLst/>
          </a:prstGeom>
        </p:spPr>
      </p:pic>
      <p:pic>
        <p:nvPicPr>
          <p:cNvPr id="11" name="Espace réservé du contenu 5">
            <a:extLst>
              <a:ext uri="{FF2B5EF4-FFF2-40B4-BE49-F238E27FC236}">
                <a16:creationId xmlns:a16="http://schemas.microsoft.com/office/drawing/2014/main" id="{5485013E-FE6B-F44C-8DE7-321B5BFF88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19677" y="3306752"/>
            <a:ext cx="2856507" cy="3201219"/>
          </a:xfrm>
        </p:spPr>
      </p:pic>
    </p:spTree>
    <p:extLst>
      <p:ext uri="{BB962C8B-B14F-4D97-AF65-F5344CB8AC3E}">
        <p14:creationId xmlns:p14="http://schemas.microsoft.com/office/powerpoint/2010/main" val="9652703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7366E-4EB4-4148-AC8F-D610D5A6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Vix, Côte d’Or ; tombe ; torque, or ;</a:t>
            </a:r>
            <a:b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4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fin VIe siècle av. J.-C. (musée de Châtillon-sur-Seine).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27855F6D-64CA-8F44-96CF-DB69ADE81B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201" y="2494314"/>
            <a:ext cx="3632201" cy="2845701"/>
          </a:xfrm>
        </p:spPr>
      </p:pic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E6741AE9-8798-3D4F-80E1-D3AA0B28E4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4254" y="1517985"/>
            <a:ext cx="3072546" cy="2212797"/>
          </a:xfr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5325BC1-1BE7-BA4E-BADB-DD9A02DF955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913995" y="3766294"/>
            <a:ext cx="1772805" cy="266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911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EFDB008-8404-A111-F29A-A4FA806BA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B559E4-C3F0-3460-AC32-F1095913C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pPr marL="0" indent="0" algn="ctr">
              <a:buNone/>
            </a:pPr>
            <a:r>
              <a:rPr lang="fr-FR" b="1" dirty="0"/>
              <a:t>La tombe de Lavau, ZAC du </a:t>
            </a:r>
            <a:r>
              <a:rPr lang="fr-FR" b="1" dirty="0" err="1"/>
              <a:t>Moutot</a:t>
            </a:r>
            <a:r>
              <a:rPr lang="fr-FR" b="1" dirty="0"/>
              <a:t>,</a:t>
            </a:r>
          </a:p>
          <a:p>
            <a:pPr marL="0" indent="0" algn="ctr">
              <a:buNone/>
            </a:pPr>
            <a:r>
              <a:rPr lang="fr-FR" b="1" dirty="0"/>
              <a:t>Troyes, Aube, France</a:t>
            </a:r>
          </a:p>
        </p:txBody>
      </p:sp>
    </p:spTree>
    <p:extLst>
      <p:ext uri="{BB962C8B-B14F-4D97-AF65-F5344CB8AC3E}">
        <p14:creationId xmlns:p14="http://schemas.microsoft.com/office/powerpoint/2010/main" val="2119556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A93A0B-228C-7AC3-A36C-AD06385DE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74638"/>
            <a:ext cx="8596831" cy="1143000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Lavau, ZAC du </a:t>
            </a: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Moutot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Troyes, Aube ;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site fouillé sous la direction de B. </a:t>
            </a: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Dubuis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Inrap,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entre octobre 2014 et avril 2015.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E9618073-D6A9-C4BD-CFD9-190AFD80ED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2190253" cy="2371402"/>
          </a:xfrm>
          <a:prstGeom prst="rect">
            <a:avLst/>
          </a:prstGeom>
        </p:spPr>
      </p:pic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8F698A10-AC24-E675-C86D-D04AC0EB49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025" y="2780199"/>
            <a:ext cx="2596525" cy="201768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67B8A73-FE80-16D7-72D1-BB0C676C0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963" y="4076730"/>
            <a:ext cx="3588409" cy="224275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8AD4A5D-CD88-3E22-EFB7-CDE2493D89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122" y="1594498"/>
            <a:ext cx="3588409" cy="201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9695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17D304-C9A5-4143-EAED-3828C46FF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Lavau, ZAC du </a:t>
            </a: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Moutot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Troyes, Aube ; inhumation ; Ve siècle av. J.-C.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chaudron, bronze ; deux plats en bronze, bouteille en céramique,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oenochoé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en bronze ; </a:t>
            </a: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oenochoé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attique à figures noires ; </a:t>
            </a: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oenochoé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 en céramique avec  éléments en métal rapportés (avant et après restauration).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CFA2EB90-FF06-1ECB-8970-B948C892CF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28" y="1700808"/>
            <a:ext cx="2996009" cy="4494014"/>
          </a:xfrm>
          <a:prstGeom prst="rect">
            <a:avLst/>
          </a:prstGeo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3B120F47-1136-5736-6157-D64035F50A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240" y="2089259"/>
            <a:ext cx="2233933" cy="164259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0B323E3-B30A-9829-E8CB-95E56AB9A3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568" y="4552224"/>
            <a:ext cx="2193351" cy="164259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6AABF08-65A6-3548-B2DB-20978C28C5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379" y="1700808"/>
            <a:ext cx="1147441" cy="21649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C1E9D3F-35E9-DBEC-23CF-AE8AE30FA1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113" y="3803167"/>
            <a:ext cx="1598258" cy="24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988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7B07D5-6BAE-C679-AF18-9D8C0AA0A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Lavau, ZAC du </a:t>
            </a:r>
            <a:r>
              <a:rPr lang="fr-FR" sz="2000" dirty="0" err="1">
                <a:latin typeface="Futura Medium" panose="020B0602020204020303" pitchFamily="34" charset="-79"/>
                <a:cs typeface="Futura Medium" panose="020B0602020204020303" pitchFamily="34" charset="-79"/>
              </a:rPr>
              <a:t>Moutot</a:t>
            </a: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, Troyes ; inhumation ; Ve siècle av. J.-C.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Détail de la découverte du torque en or, in situ ;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torque en or à tampons piriformes, or plein ;</a:t>
            </a:r>
            <a:b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fr-FR" sz="2000" dirty="0">
                <a:latin typeface="Futura Medium" panose="020B0602020204020303" pitchFamily="34" charset="-79"/>
                <a:cs typeface="Futura Medium" panose="020B0602020204020303" pitchFamily="34" charset="-79"/>
              </a:rPr>
              <a:t>l’un des deux bracelets en or, à jonc creux (tôle d’or).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84EF376D-DA55-7F31-46D1-8A0CF512E1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3366525" cy="2524894"/>
          </a:xfrm>
          <a:prstGeom prst="rect">
            <a:avLst/>
          </a:prstGeom>
        </p:spPr>
      </p:pic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3D404616-CEE8-ACD2-7416-DB5F60DFE8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492895"/>
            <a:ext cx="4690864" cy="279372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A7F67B-56A7-5069-97ED-BB9286B09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79" y="4220840"/>
            <a:ext cx="2658546" cy="226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130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1612</Words>
  <Application>Microsoft Macintosh PowerPoint</Application>
  <PresentationFormat>Affichage à l'écran (4:3)</PresentationFormat>
  <Paragraphs>123</Paragraphs>
  <Slides>38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5" baseType="lpstr">
      <vt:lpstr>Aptos</vt:lpstr>
      <vt:lpstr>Arial</vt:lpstr>
      <vt:lpstr>Calibri</vt:lpstr>
      <vt:lpstr>Futura Medium</vt:lpstr>
      <vt:lpstr>Futura Medium</vt:lpstr>
      <vt:lpstr>Times New Roman</vt:lpstr>
      <vt:lpstr>Thème Office</vt:lpstr>
      <vt:lpstr>Licence 3, semestre 5  2026-2027</vt:lpstr>
      <vt:lpstr>UEO Celtes – Arts, Lettres, Langues / 2026-2027 Licence 3, semestre 5 – Imaginaire et transferts culturels – code 01FTH51</vt:lpstr>
      <vt:lpstr>L3.S5 – UEO Celtes – Imaginaire et transferts culturels Les Celtes de l’Antiquité (CM. V. Defente)</vt:lpstr>
      <vt:lpstr>Présentation PowerPoint</vt:lpstr>
      <vt:lpstr>La localisation des Celtes aux VIe et Ve siècles av. J.-C., au temps d’Hécatée de Milet ( v. 550-v. 480 av. J.-C.) et d’Hérodote (v. 480-v. 425 av. J.-C.).</vt:lpstr>
      <vt:lpstr>Données géographiques concernant les Celtes d’après les sources grecques (VIe siècle av. J.-C.) : Hécatée de Milet  (v. 550-v. 480 av. J.-C.).  Massalia (Μασσαλία), aujourd’hui Marseille, est fondée par des Phocéens vers 600 avant J.-C .</vt:lpstr>
      <vt:lpstr>Données géographiques concernant les Celtes d’après les sources grecques (Ve siècle av. J.-C.) :</vt:lpstr>
      <vt:lpstr>Données géographiques concernant les Celtes d’après Hérodote, Histoires, II, 33-34.  1. Le cours du Danube ; 2. La colonisation grecque au VIe siècle av. J.-C.; 3. Histria, Roumanie.</vt:lpstr>
      <vt:lpstr>Pseudo-Scylax, Le Périple, Fragmenti Geographici Graeci Minores, 18-19; IVe siècle av. J.-C. / Prise de Rome, v. 380 av. J.-C. </vt:lpstr>
      <vt:lpstr>Ethnonymes</vt:lpstr>
      <vt:lpstr>GALATAE / 1. La prise de Delphes (v. 280/279 av. J.-C.) ; 2. Le royaume galate (Asie mineure) </vt:lpstr>
      <vt:lpstr>La Gaule de César</vt:lpstr>
      <vt:lpstr>Présentation PowerPoint</vt:lpstr>
      <vt:lpstr>AGES du FER (Ier millénaire av. J.-C.)</vt:lpstr>
      <vt:lpstr>Hallstatt, Basse-Autriche ; (fouilles entre 1846 et 1864 par J.G. Ramsauer).</vt:lpstr>
      <vt:lpstr>La Tène, Kt. Neuchâtel, Suisse (premières découvertes, novembre 1857).</vt:lpstr>
      <vt:lpstr>Présentation PowerPoint</vt:lpstr>
      <vt:lpstr>Présentation PowerPoint</vt:lpstr>
      <vt:lpstr>Populations et groupes culturels, VIIe-VIe siècles av. J.-C. (d’après Die Welt der Kelten, catalogue exposition Stuttgart, 2012, 91).</vt:lpstr>
      <vt:lpstr>Présentation PowerPoint</vt:lpstr>
      <vt:lpstr>1. Carte des sites princiers (VIIe-Ve siècles av. J.-C.) (en rouge, le site de La Heuneburg). 2. Heuneburg, Kr. Sigmaringen, Bade-Wurtemberg, et ses environs.</vt:lpstr>
      <vt:lpstr>La Heuneburg, Kr. Sigmaringen, Bade-Wurtemberg, Allemagne ; VIe siècle av. J.-C. (fouilles de sépultures depuis la fin du XIXe siècle ; programme de fouilles de la citadelle à partir des années 1950) 1. Vue aérienne du site (avant les années 1990) ; 2. Modélisation en 3D de la citadelle et de ses abords (années 2020).</vt:lpstr>
      <vt:lpstr>La Heuneburg, Kr. Sigmaringen, Bade-Wurtemberg, Allemagne ; vue aérienne du site, à proximité du cours du Danube.</vt:lpstr>
      <vt:lpstr>Heuneburg, Kr. Sigmaringen, Bade-Wurtemberg, Allemagne ; nécropole de Bettelbühl, tumulus IV ; VIIe siècle av. J.-C. (tombe centrale, déposée en décembre 2010).</vt:lpstr>
      <vt:lpstr>Présentation PowerPoint</vt:lpstr>
      <vt:lpstr>Eberdingen-Hochdorf ; Bade-Wurtemberg (fouilles 1979) ; chambre funéraire (fin VIe siècle av. J.-C.).</vt:lpstr>
      <vt:lpstr>Eberdingen-Hochdorf, Bade-Wurtemberg, Allemagne ; chaudron ; fin VIe siècle av. J.-C. </vt:lpstr>
      <vt:lpstr>1. Hirschlanden-Ditzingen, Bade-Wurtemberg, Allemagne (découverte en 1964) ; statue ; grès ; VIe siècle av. J.-C. 2. Eberdingen-Hochdorf, Kr. Ludwigsburg, Bade-Wurtemberg, Allemagne ; torque, or / poignard dans son fourreau, bronze et fourreau, or ; VIe siècle av. J.-C.</vt:lpstr>
      <vt:lpstr>L3.S5 – UEO Celtes – Imaginaire et transferts culturels Les Celtes de l’Antiquité (CM. V. Defente)</vt:lpstr>
      <vt:lpstr>Présentation PowerPoint</vt:lpstr>
      <vt:lpstr>Mont-Lassois, Vix, Côte d’Or, France</vt:lpstr>
      <vt:lpstr>Présentation PowerPoint</vt:lpstr>
      <vt:lpstr>Vix, Côte d’Or ; tombe à char (fouilles 1953) ; cratère, bronze  ; H. 1, 64 m; 208, 6 kg ; 1100 l. ; v. 530 av. J.-C. (musée de Châtillon-sur-Seine).</vt:lpstr>
      <vt:lpstr>Vix, Côte d’Or ; tombe ; torque, or ; fin VIe siècle av. J.-C. (musée de Châtillon-sur-Seine).</vt:lpstr>
      <vt:lpstr>Présentation PowerPoint</vt:lpstr>
      <vt:lpstr>Lavau, ZAC du Moutot, Troyes, Aube ; site fouillé sous la direction de B. Dubuis, Inrap, entre octobre 2014 et avril 2015.</vt:lpstr>
      <vt:lpstr>Lavau, ZAC du Moutot, Troyes, Aube ; inhumation ; Ve siècle av. J.-C. chaudron, bronze ; deux plats en bronze, bouteille en céramique, oenochoé en bronze ; oenochoé attique à figures noires ; oenochoé en céramique avec  éléments en métal rapportés (avant et après restauration).</vt:lpstr>
      <vt:lpstr>Lavau, ZAC du Moutot, Troyes ; inhumation ; Ve siècle av. J.-C. Détail de la découverte du torque en or, in situ ; torque en or à tampons piriformes, or plein ; l’un des deux bracelets en or, à jonc creux (tôle d’or).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 des mondes celtes au temps d’Hérodote (v. 485-v. 425 av. J.-C.)</dc:title>
  <cp:lastModifiedBy>Virginie Defente</cp:lastModifiedBy>
  <cp:revision>195</cp:revision>
  <dcterms:modified xsi:type="dcterms:W3CDTF">2026-09-07T18:00:24Z</dcterms:modified>
</cp:coreProperties>
</file>