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6.png" ContentType="image/png"/>
  <Override PartName="/ppt/media/image11.png" ContentType="image/png"/>
  <Override PartName="/ppt/media/image7.gif" ContentType="image/gif"/>
  <Override PartName="/ppt/media/image4.png" ContentType="image/png"/>
  <Override PartName="/ppt/media/image10.png" ContentType="image/png"/>
  <Override PartName="/ppt/media/image9.png" ContentType="image/png"/>
  <Override PartName="/ppt/media/image13.png" ContentType="image/png"/>
  <Override PartName="/ppt/media/image8.png" ContentType="image/png"/>
  <Override PartName="/ppt/media/image5.png" ContentType="image/pn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65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0;p2"/>
          <p:cNvSpPr/>
          <p:nvPr/>
        </p:nvSpPr>
        <p:spPr>
          <a:xfrm>
            <a:off x="2477880" y="415800"/>
            <a:ext cx="6243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Google Shape;11;p2"/>
          <p:cNvSpPr/>
          <p:nvPr/>
        </p:nvSpPr>
        <p:spPr>
          <a:xfrm>
            <a:off x="2477880" y="4740120"/>
            <a:ext cx="6243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Google Shape;12;p2"/>
          <p:cNvSpPr/>
          <p:nvPr/>
        </p:nvSpPr>
        <p:spPr>
          <a:xfrm>
            <a:off x="425160" y="415800"/>
            <a:ext cx="182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371680" y="630360"/>
            <a:ext cx="6331320" cy="1541520"/>
          </a:xfrm>
          <a:prstGeom prst="rect">
            <a:avLst/>
          </a:prstGeom>
        </p:spPr>
        <p:txBody>
          <a:bodyPr tIns="91440" bIns="91440">
            <a:normAutofit fontScale="88000"/>
          </a:bodyPr>
          <a:p>
            <a:r>
              <a:rPr b="0" lang="it-IT" sz="4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it-I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8E6C832-514A-44B1-ADF2-26F180A3E1AC}" type="slidenum">
              <a:rPr b="0" lang="fr-FR" sz="1000" spc="-1" strike="noStrike">
                <a:solidFill>
                  <a:srgbClr val="ffffff"/>
                </a:solidFill>
                <a:latin typeface="Lato"/>
                <a:ea typeface="Lato"/>
              </a:rPr>
              <a:t>&lt;number&gt;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sldNum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4166BF6-E42D-46B4-B1EF-FEE8B52E8165}" type="slidenum">
              <a:rPr b="0" lang="fr-FR" sz="1000" spc="-1" strike="noStrike">
                <a:solidFill>
                  <a:srgbClr val="000000"/>
                </a:solidFill>
                <a:latin typeface="Lato"/>
                <a:ea typeface="Lato"/>
              </a:rPr>
              <a:t>&lt;number&gt;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49;p9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Google Shape;50;p9"/>
          <p:cNvSpPr/>
          <p:nvPr/>
        </p:nvSpPr>
        <p:spPr>
          <a:xfrm>
            <a:off x="5029560" y="4495680"/>
            <a:ext cx="468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65680" y="1397520"/>
            <a:ext cx="4044960" cy="131796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it-IT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3836520" cy="3694680"/>
          </a:xfrm>
          <a:prstGeom prst="rect">
            <a:avLst/>
          </a:prstGeom>
        </p:spPr>
        <p:txBody>
          <a:bodyPr tIns="91440" bIns="91440" anchor="ctr">
            <a:normAutofit fontScale="6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02F4AA8-B3FA-4878-B80D-223D49E81120}" type="slidenum">
              <a:rPr b="0" lang="fr-FR" sz="1000" spc="-1" strike="noStrike">
                <a:solidFill>
                  <a:srgbClr val="ffffff"/>
                </a:solidFill>
                <a:latin typeface="Lato"/>
                <a:ea typeface="Lato"/>
              </a:rPr>
              <a:t>&lt;number&gt;</a:t>
            </a:fld>
            <a:endParaRPr b="0" lang="it-IT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65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7;p3"/>
          <p:cNvSpPr/>
          <p:nvPr/>
        </p:nvSpPr>
        <p:spPr>
          <a:xfrm>
            <a:off x="425160" y="415800"/>
            <a:ext cx="8296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Google Shape;18;p3"/>
          <p:cNvSpPr/>
          <p:nvPr/>
        </p:nvSpPr>
        <p:spPr>
          <a:xfrm>
            <a:off x="425160" y="4740120"/>
            <a:ext cx="8296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06440" y="1806840"/>
            <a:ext cx="8296560" cy="1541520"/>
          </a:xfrm>
          <a:prstGeom prst="rect">
            <a:avLst/>
          </a:prstGeom>
        </p:spPr>
        <p:txBody>
          <a:bodyPr tIns="91440" bIns="91440" anchor="ctr">
            <a:normAutofit fontScale="97000"/>
          </a:bodyPr>
          <a:p>
            <a:r>
              <a:rPr b="0" lang="it-IT" sz="4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it-I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ldNum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7EEDB6D-5D27-404C-BFF3-E09F063F632D}" type="slidenum">
              <a:rPr b="0" lang="fr-FR" sz="1000" spc="-1" strike="noStrike">
                <a:solidFill>
                  <a:srgbClr val="ffffff"/>
                </a:solidFill>
                <a:latin typeface="Lato"/>
                <a:ea typeface="Lato"/>
              </a:rPr>
              <a:t>&lt;number&gt;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www.nidcd.nih.gov/health/noise-induced-hearing-loss" TargetMode="External"/><Relationship Id="rId2" Type="http://schemas.openxmlformats.org/officeDocument/2006/relationships/hyperlink" Target="https://www.nia.nih.gov/health/doctor-patient-communication/talking-with-your-doctor" TargetMode="External"/><Relationship Id="rId3" Type="http://schemas.openxmlformats.org/officeDocument/2006/relationships/hyperlink" Target="https://www.nia.nih.gov/health/diabetes-older-people" TargetMode="External"/><Relationship Id="rId4" Type="http://schemas.openxmlformats.org/officeDocument/2006/relationships/hyperlink" Target="https://www.nia.nih.gov/health/high-blood-pressure" TargetMode="External"/><Relationship Id="rId5" Type="http://schemas.openxmlformats.org/officeDocument/2006/relationships/hyperlink" Target="https://www.nia.nih.gov/health/heart-health-and-aging" TargetMode="External"/><Relationship Id="rId6" Type="http://schemas.openxmlformats.org/officeDocument/2006/relationships/hyperlink" Target="https://www.nia.nih.gov/health/stroke" TargetMode="External"/><Relationship Id="rId7" Type="http://schemas.openxmlformats.org/officeDocument/2006/relationships/hyperlink" Target="https://www.cancer.gov/" TargetMode="External"/><Relationship Id="rId8" Type="http://schemas.openxmlformats.org/officeDocument/2006/relationships/hyperlink" Target="https://www.nia.nih.gov/health/heart-health-and-aging#heart-disease" TargetMode="External"/><Relationship Id="rId9" Type="http://schemas.openxmlformats.org/officeDocument/2006/relationships/hyperlink" Target="https://www.nidcd.nih.gov/health/otosclerosis" TargetMode="External"/><Relationship Id="rId10" Type="http://schemas.openxmlformats.org/officeDocument/2006/relationships/hyperlink" Target="https://www.nia.nih.gov/health/hearing-loss-common-problem-older-adults" TargetMode="External"/><Relationship Id="rId1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www.orosound.com/fr/louie-le-plus-fascinant-des-sens/" TargetMode="External"/><Relationship Id="rId2" Type="http://schemas.openxmlformats.org/officeDocument/2006/relationships/hyperlink" Target="https://www.fondationpourlaudition.org/fr/quest-ce-que-le-son-514" TargetMode="External"/><Relationship Id="rId3" Type="http://schemas.openxmlformats.org/officeDocument/2006/relationships/hyperlink" Target="https://www.laboratoires-unisson.com/fonctionnement-systeme-auditif.html" TargetMode="External"/><Relationship Id="rId4" Type="http://schemas.openxmlformats.org/officeDocument/2006/relationships/hyperlink" Target="https://www.wanimo.com/veterinaire/votre-animal-et-vous/comportement/comment-les-animaux-entendent-ils.html" TargetMode="External"/><Relationship Id="rId5" Type="http://schemas.openxmlformats.org/officeDocument/2006/relationships/hyperlink" Target="https://sites.google.com/site/lesondanslemondeanimal/qu-est-ce-que-le-son/1-2---ultrason-et-infrason" TargetMode="External"/><Relationship Id="rId6" Type="http://schemas.openxmlformats.org/officeDocument/2006/relationships/hyperlink" Target="https://www.verbotonale-phonetique.com/communication-humaine-vs-communication-animale-1-2/" TargetMode="External"/><Relationship Id="rId7" Type="http://schemas.openxmlformats.org/officeDocument/2006/relationships/hyperlink" Target="https://www.resound.com/fr-fr/hearing-loss/understanding/types" TargetMode="External"/><Relationship Id="rId8" Type="http://schemas.openxmlformats.org/officeDocument/2006/relationships/hyperlink" Target="https://www.youtube.com/watch?v=eQEaiZ2j9oc&amp;feature=youtu.be" TargetMode="External"/><Relationship Id="rId9" Type="http://schemas.openxmlformats.org/officeDocument/2006/relationships/hyperlink" Target="https://www.youtube.com/watch?v=k-1FjLaIK74" TargetMode="External"/><Relationship Id="rId10" Type="http://schemas.openxmlformats.org/officeDocument/2006/relationships/hyperlink" Target="https://www.youtube.com/watch?v=SU_aecxckRg" TargetMode="External"/><Relationship Id="rId11" Type="http://schemas.openxmlformats.org/officeDocument/2006/relationships/hyperlink" Target="https://www.youtube.com/watch?v=G1djY9QJhaU" TargetMode="External"/><Relationship Id="rId12" Type="http://schemas.openxmlformats.org/officeDocument/2006/relationships/hyperlink" Target="https://www.youtube.com/watch?v=I-kty9Ltqg4" TargetMode="External"/><Relationship Id="rId1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2;p13"/>
          <p:cNvSpPr txBox="1"/>
          <p:nvPr/>
        </p:nvSpPr>
        <p:spPr>
          <a:xfrm>
            <a:off x="152280" y="590400"/>
            <a:ext cx="6331320" cy="15415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4800" spc="-1" strike="noStrike">
                <a:solidFill>
                  <a:srgbClr val="ffffff"/>
                </a:solidFill>
                <a:latin typeface="Raleway"/>
                <a:ea typeface="Raleway"/>
              </a:rPr>
              <a:t>L'ouïe </a:t>
            </a:r>
            <a:endParaRPr b="0" lang="it-I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Google Shape;73;p13"/>
          <p:cNvSpPr txBox="1"/>
          <p:nvPr/>
        </p:nvSpPr>
        <p:spPr>
          <a:xfrm>
            <a:off x="149040" y="3171240"/>
            <a:ext cx="6331320" cy="1241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ffffff"/>
                </a:solidFill>
                <a:latin typeface="Lato"/>
                <a:ea typeface="Lato"/>
              </a:rPr>
              <a:t>Armelle Scudeller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ffffff"/>
                </a:solidFill>
                <a:latin typeface="Lato"/>
                <a:ea typeface="Lato"/>
              </a:rPr>
              <a:t>Simone Parisi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65" name="Google Shape;74;p13" descr=""/>
          <p:cNvPicPr/>
          <p:nvPr/>
        </p:nvPicPr>
        <p:blipFill>
          <a:blip r:embed="rId1"/>
          <a:stretch/>
        </p:blipFill>
        <p:spPr>
          <a:xfrm>
            <a:off x="2958480" y="590400"/>
            <a:ext cx="5714640" cy="396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29;p22"/>
          <p:cNvSpPr txBox="1"/>
          <p:nvPr/>
        </p:nvSpPr>
        <p:spPr>
          <a:xfrm>
            <a:off x="-60120" y="210600"/>
            <a:ext cx="9143640" cy="870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620" spc="-1" strike="noStrike">
                <a:solidFill>
                  <a:srgbClr val="ffffff"/>
                </a:solidFill>
                <a:latin typeface="Raleway"/>
                <a:ea typeface="Raleway"/>
              </a:rPr>
              <a:t>Comment préserver son audition ?</a:t>
            </a:r>
            <a:endParaRPr b="0" lang="it-IT" sz="36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Google Shape;130;p22" descr=""/>
          <p:cNvPicPr/>
          <p:nvPr/>
        </p:nvPicPr>
        <p:blipFill>
          <a:blip r:embed="rId1"/>
          <a:stretch/>
        </p:blipFill>
        <p:spPr>
          <a:xfrm>
            <a:off x="4263120" y="1028160"/>
            <a:ext cx="4757400" cy="3602160"/>
          </a:xfrm>
          <a:prstGeom prst="rect">
            <a:avLst/>
          </a:prstGeom>
          <a:ln w="0">
            <a:noFill/>
          </a:ln>
        </p:spPr>
      </p:pic>
      <p:sp>
        <p:nvSpPr>
          <p:cNvPr id="186" name="Google Shape;131;p22"/>
          <p:cNvSpPr/>
          <p:nvPr/>
        </p:nvSpPr>
        <p:spPr>
          <a:xfrm>
            <a:off x="370440" y="1027800"/>
            <a:ext cx="378684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Google Shape;132;p22"/>
          <p:cNvSpPr/>
          <p:nvPr/>
        </p:nvSpPr>
        <p:spPr>
          <a:xfrm>
            <a:off x="99360" y="1169640"/>
            <a:ext cx="4242600" cy="359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17160">
              <a:lnSpc>
                <a:spcPct val="200000"/>
              </a:lnSpc>
              <a:buClr>
                <a:srgbClr val="ffffff"/>
              </a:buClr>
              <a:buFont typeface="Lato"/>
              <a:buChar char="●"/>
            </a:pPr>
            <a:r>
              <a:rPr b="0" lang="fr-FR" sz="1400" spc="-1" strike="noStrike">
                <a:solidFill>
                  <a:srgbClr val="ffffff"/>
                </a:solidFill>
                <a:latin typeface="Lato"/>
                <a:ea typeface="Lato"/>
              </a:rPr>
              <a:t>Se protéger les oreilles dans des environnements bruyants</a:t>
            </a:r>
            <a:endParaRPr b="0" lang="it-IT" sz="1400" spc="-1" strike="noStrike">
              <a:latin typeface="Arial"/>
            </a:endParaRPr>
          </a:p>
          <a:p>
            <a:pPr marL="457200" indent="-317160">
              <a:lnSpc>
                <a:spcPct val="200000"/>
              </a:lnSpc>
              <a:buClr>
                <a:srgbClr val="ffffff"/>
              </a:buClr>
              <a:buFont typeface="Lato"/>
              <a:buChar char="●"/>
            </a:pPr>
            <a:r>
              <a:rPr b="0" lang="fr-FR" sz="1400" spc="-1" strike="noStrike">
                <a:solidFill>
                  <a:srgbClr val="ffffff"/>
                </a:solidFill>
                <a:latin typeface="Lato"/>
                <a:ea typeface="Lato"/>
              </a:rPr>
              <a:t>Réduire le volume lorsqu’on porte des casques ou écouteurs</a:t>
            </a:r>
            <a:endParaRPr b="0" lang="it-IT" sz="1400" spc="-1" strike="noStrike">
              <a:latin typeface="Arial"/>
            </a:endParaRPr>
          </a:p>
          <a:p>
            <a:pPr marL="457200" indent="-317160">
              <a:lnSpc>
                <a:spcPct val="200000"/>
              </a:lnSpc>
              <a:buClr>
                <a:srgbClr val="ffffff"/>
              </a:buClr>
              <a:buFont typeface="Lato"/>
              <a:buChar char="●"/>
            </a:pPr>
            <a:r>
              <a:rPr b="0" lang="fr-FR" sz="1400" spc="-1" strike="noStrike">
                <a:solidFill>
                  <a:srgbClr val="ffffff"/>
                </a:solidFill>
                <a:latin typeface="Lato"/>
                <a:ea typeface="Lato"/>
              </a:rPr>
              <a:t>Accorder un temps de récupération à ses oreilles</a:t>
            </a:r>
            <a:endParaRPr b="0" lang="it-IT" sz="1400" spc="-1" strike="noStrike">
              <a:latin typeface="Arial"/>
            </a:endParaRPr>
          </a:p>
          <a:p>
            <a:pPr marL="457200" indent="-317160">
              <a:lnSpc>
                <a:spcPct val="200000"/>
              </a:lnSpc>
              <a:buClr>
                <a:srgbClr val="ffffff"/>
              </a:buClr>
              <a:buFont typeface="Lato"/>
              <a:buChar char="●"/>
            </a:pPr>
            <a:r>
              <a:rPr b="0" lang="fr-FR" sz="1400" spc="-1" strike="noStrike">
                <a:solidFill>
                  <a:srgbClr val="ffffff"/>
                </a:solidFill>
                <a:latin typeface="Lato"/>
                <a:ea typeface="Lato"/>
              </a:rPr>
              <a:t>Eviter l’excès d’humidité dans le canal auditif</a:t>
            </a:r>
            <a:endParaRPr b="0" lang="it-IT" sz="1400" spc="-1" strike="noStrike">
              <a:latin typeface="Arial"/>
            </a:endParaRPr>
          </a:p>
          <a:p>
            <a:pPr marL="457200" indent="-317160">
              <a:lnSpc>
                <a:spcPct val="200000"/>
              </a:lnSpc>
              <a:buClr>
                <a:srgbClr val="ffffff"/>
              </a:buClr>
              <a:buFont typeface="Lato"/>
              <a:buChar char="●"/>
            </a:pPr>
            <a:r>
              <a:rPr b="0" lang="fr-FR" sz="1400" spc="-1" strike="noStrike">
                <a:solidFill>
                  <a:srgbClr val="ffffff"/>
                </a:solidFill>
                <a:latin typeface="Lato"/>
                <a:ea typeface="Lato"/>
              </a:rPr>
              <a:t>...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37;p23"/>
          <p:cNvSpPr txBox="1"/>
          <p:nvPr/>
        </p:nvSpPr>
        <p:spPr>
          <a:xfrm>
            <a:off x="1252800" y="0"/>
            <a:ext cx="6253200" cy="582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 fontScale="48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600" spc="-1" strike="noStrike">
                <a:solidFill>
                  <a:srgbClr val="f46524"/>
                </a:solidFill>
                <a:latin typeface="Raleway"/>
                <a:ea typeface="Raleway"/>
              </a:rPr>
              <a:t>Gloss</a:t>
            </a:r>
            <a:r>
              <a:rPr b="1" lang="fr-FR" sz="3600" spc="-1" strike="noStrike">
                <a:solidFill>
                  <a:srgbClr val="ffffff"/>
                </a:solidFill>
                <a:latin typeface="Raleway"/>
                <a:ea typeface="Raleway"/>
              </a:rPr>
              <a:t>aire</a:t>
            </a:r>
            <a:endParaRPr b="0" lang="it-IT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9" name="Google Shape;138;p23"/>
          <p:cNvGraphicFramePr/>
          <p:nvPr/>
        </p:nvGraphicFramePr>
        <p:xfrm>
          <a:off x="951840" y="922680"/>
          <a:ext cx="7238520" cy="3428640"/>
        </p:xfrm>
        <a:graphic>
          <a:graphicData uri="http://schemas.openxmlformats.org/drawingml/2006/table">
            <a:tbl>
              <a:tblPr/>
              <a:tblGrid>
                <a:gridCol w="3619440"/>
                <a:gridCol w="3619440"/>
              </a:tblGrid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Canal auditif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Ear canal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Cellule ciliée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Hair cell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Cochlée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Cochlea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Enclume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Incus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Etrier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Stapes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Marteau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Malleus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Nerf auditif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Auditory nerve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Onde sonore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Sound wave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160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Oreille externe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Outer ear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43;p24"/>
          <p:cNvSpPr txBox="1"/>
          <p:nvPr/>
        </p:nvSpPr>
        <p:spPr>
          <a:xfrm>
            <a:off x="1252800" y="0"/>
            <a:ext cx="6253200" cy="582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 fontScale="48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600" spc="-1" strike="noStrike">
                <a:solidFill>
                  <a:srgbClr val="f46524"/>
                </a:solidFill>
                <a:latin typeface="Raleway"/>
                <a:ea typeface="Raleway"/>
              </a:rPr>
              <a:t>Gloss</a:t>
            </a:r>
            <a:r>
              <a:rPr b="1" lang="fr-FR" sz="3600" spc="-1" strike="noStrike">
                <a:solidFill>
                  <a:srgbClr val="ffffff"/>
                </a:solidFill>
                <a:latin typeface="Raleway"/>
                <a:ea typeface="Raleway"/>
              </a:rPr>
              <a:t>aire</a:t>
            </a:r>
            <a:endParaRPr b="0" lang="it-IT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1" name="Google Shape;144;p24"/>
          <p:cNvGraphicFramePr/>
          <p:nvPr/>
        </p:nvGraphicFramePr>
        <p:xfrm>
          <a:off x="951840" y="922680"/>
          <a:ext cx="7238520" cy="3428640"/>
        </p:xfrm>
        <a:graphic>
          <a:graphicData uri="http://schemas.openxmlformats.org/drawingml/2006/table">
            <a:tbl>
              <a:tblPr/>
              <a:tblGrid>
                <a:gridCol w="3619440"/>
                <a:gridCol w="3619440"/>
              </a:tblGrid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Oreille interne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Inner ear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Oreille moyenne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Middle ear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Osselet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Ossicle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Pavillon auriculaire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Ear pavillon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Perte auditive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Hearing loss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Surdité de perception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Sensorineural hearing loss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Surdité de transmission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Conduction hearing loss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88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Système vestibulaire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Vestibular system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1600"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Tympan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5200" rIns="25200" tIns="25200" bIns="2520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fr-FR" sz="2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Ear drum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25200" marR="252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49;p25"/>
          <p:cNvSpPr/>
          <p:nvPr/>
        </p:nvSpPr>
        <p:spPr>
          <a:xfrm>
            <a:off x="131760" y="88560"/>
            <a:ext cx="8901720" cy="510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fr-FR" sz="2600" spc="-1" strike="noStrike">
                <a:solidFill>
                  <a:srgbClr val="f46524"/>
                </a:solidFill>
                <a:latin typeface="Arial"/>
                <a:ea typeface="Arial"/>
              </a:rPr>
              <a:t>Texte à traduire</a:t>
            </a:r>
            <a:endParaRPr b="0" lang="it-IT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  <a:tabLst>
                <a:tab algn="l" pos="0"/>
              </a:tabLst>
            </a:pP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Causes of Hearing Loss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fr-FR" sz="1100" spc="-1" strike="noStrike" u="sng">
                <a:solidFill>
                  <a:srgbClr val="000000"/>
                </a:solidFill>
                <a:uFillTx/>
                <a:latin typeface="Arial"/>
                <a:ea typeface="Arial"/>
                <a:hlinkClick r:id="rId1"/>
              </a:rPr>
              <a:t>Loud noise is one of the most common causes of hearing loss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. Noise from lawn mowers, snow blowers, or loud music can damage the inner ear, resulting in permanent hearing loss. Loud noise also contributes to tinnitus. You can prevent most noise-related hearing loss. Protect yourself by turning down the sound on your stereo, television, or headphones; moving away from loud noise; or using earplugs or other ear protection.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Earwax or fluid buildup can block sounds that are carried from the eardrum to the inner ear. If wax blockage is a problem, </a:t>
            </a:r>
            <a:r>
              <a:rPr b="0" lang="fr-FR" sz="1100" spc="-1" strike="noStrike" u="sng">
                <a:solidFill>
                  <a:srgbClr val="000000"/>
                </a:solidFill>
                <a:uFillTx/>
                <a:latin typeface="Arial"/>
                <a:ea typeface="Arial"/>
                <a:hlinkClick r:id="rId2"/>
              </a:rPr>
              <a:t>talk with your doctor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. He or she may suggest mild treatments to soften earwax.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A punctured ear drum can also cause hearing loss. The eardrum can be damaged by infection, pressure, or putting objects in the ear, including cotton-tipped swabs. See your doctor if you have pain or fluid draining from the ear.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Health conditions common in older people, such as </a:t>
            </a:r>
            <a:r>
              <a:rPr b="0" lang="fr-FR" sz="1100" spc="-1" strike="noStrike" u="sng">
                <a:solidFill>
                  <a:srgbClr val="000000"/>
                </a:solidFill>
                <a:uFillTx/>
                <a:latin typeface="Arial"/>
                <a:ea typeface="Arial"/>
                <a:hlinkClick r:id="rId3"/>
              </a:rPr>
              <a:t>diabetes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 or </a:t>
            </a:r>
            <a:r>
              <a:rPr b="0" lang="fr-FR" sz="1100" spc="-1" strike="noStrike" u="sng">
                <a:solidFill>
                  <a:srgbClr val="000000"/>
                </a:solidFill>
                <a:uFillTx/>
                <a:latin typeface="Arial"/>
                <a:ea typeface="Arial"/>
                <a:hlinkClick r:id="rId4"/>
              </a:rPr>
              <a:t>high blood pressure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, can contribute to hearing loss. Viruses and bacteria (including the ear infection otitis media), a </a:t>
            </a:r>
            <a:r>
              <a:rPr b="0" lang="fr-FR" sz="1100" spc="-1" strike="noStrike" u="sng">
                <a:solidFill>
                  <a:srgbClr val="000000"/>
                </a:solidFill>
                <a:uFillTx/>
                <a:latin typeface="Arial"/>
                <a:ea typeface="Arial"/>
                <a:hlinkClick r:id="rId5"/>
              </a:rPr>
              <a:t>heart condition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0" lang="fr-FR" sz="1100" spc="-1" strike="noStrike" u="sng">
                <a:solidFill>
                  <a:srgbClr val="000000"/>
                </a:solidFill>
                <a:uFillTx/>
                <a:latin typeface="Arial"/>
                <a:ea typeface="Arial"/>
                <a:hlinkClick r:id="rId6"/>
              </a:rPr>
              <a:t>stroke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, brain injury, or a tumor may also affect your hearing.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Hearing loss can also result from taking certain medications. “Ototoxic” medications damage the inner ear, sometimes permanently. Some ototoxic drugs include medicines used to treat serious infections, </a:t>
            </a:r>
            <a:r>
              <a:rPr b="0" lang="fr-FR" sz="1100" spc="-1" strike="noStrike" u="sng">
                <a:solidFill>
                  <a:srgbClr val="000000"/>
                </a:solidFill>
                <a:uFillTx/>
                <a:latin typeface="Arial"/>
                <a:ea typeface="Arial"/>
                <a:hlinkClick r:id="rId7"/>
              </a:rPr>
              <a:t>cancer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, and </a:t>
            </a:r>
            <a:r>
              <a:rPr b="0" lang="fr-FR" sz="1100" spc="-1" strike="noStrike" u="sng">
                <a:solidFill>
                  <a:srgbClr val="000000"/>
                </a:solidFill>
                <a:uFillTx/>
                <a:latin typeface="Arial"/>
                <a:ea typeface="Arial"/>
                <a:hlinkClick r:id="rId8"/>
              </a:rPr>
              <a:t>heart disease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. Some antibiotics are ototoxic. Even aspirin at some dosages can cause problems. Check with your doctor if you notice a problem while taking a medication.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Heredity can cause hearing loss, as well. But not all inherited forms of hearing loss take place at birth. Some forms can show up later in life. For example, in </a:t>
            </a:r>
            <a:r>
              <a:rPr b="0" lang="fr-FR" sz="1100" spc="-1" strike="noStrike" u="sng">
                <a:solidFill>
                  <a:srgbClr val="000000"/>
                </a:solidFill>
                <a:uFillTx/>
                <a:latin typeface="Arial"/>
                <a:ea typeface="Arial"/>
                <a:hlinkClick r:id="rId9"/>
              </a:rPr>
              <a:t>otosclerosis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, which is thought to be a hereditary disease, an abnormal growth of bone prevents structures within the ear from working properly.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[300 words]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source: </a:t>
            </a:r>
            <a:r>
              <a:rPr b="0" lang="fr-FR" sz="1100" spc="-1" strike="noStrike" u="sng">
                <a:solidFill>
                  <a:srgbClr val="1155cc"/>
                </a:solidFill>
                <a:uFillTx/>
                <a:latin typeface="Arial"/>
                <a:ea typeface="Arial"/>
                <a:hlinkClick r:id="rId10"/>
              </a:rPr>
              <a:t>https://www.nia.nih.gov/health/hearing-loss-common-problem-older-adults</a:t>
            </a:r>
            <a:endParaRPr b="0" lang="it-IT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54;p26"/>
          <p:cNvSpPr/>
          <p:nvPr/>
        </p:nvSpPr>
        <p:spPr>
          <a:xfrm>
            <a:off x="153720" y="142920"/>
            <a:ext cx="8890920" cy="546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46524"/>
                </a:solidFill>
                <a:latin typeface="Arial"/>
                <a:ea typeface="Arial"/>
              </a:rPr>
              <a:t>Sources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it-IT" sz="3200" spc="-1" strike="noStrike">
              <a:latin typeface="Arial"/>
            </a:endParaRPr>
          </a:p>
          <a:p>
            <a:pPr marL="457200" indent="-298080">
              <a:lnSpc>
                <a:spcPct val="2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100" spc="-1" strike="noStrike" u="sng">
                <a:solidFill>
                  <a:srgbClr val="1155cc"/>
                </a:solidFill>
                <a:uFillTx/>
                <a:latin typeface="Arial"/>
                <a:ea typeface="Arial"/>
                <a:hlinkClick r:id="rId1"/>
              </a:rPr>
              <a:t>https://www.orosound.com/fr/louie-le-plus-fascinant-des-sens/</a:t>
            </a:r>
            <a:endParaRPr b="0" lang="it-IT" sz="1100" spc="-1" strike="noStrike">
              <a:latin typeface="Arial"/>
            </a:endParaRPr>
          </a:p>
          <a:p>
            <a:pPr marL="457200" indent="-298080">
              <a:lnSpc>
                <a:spcPct val="2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100" spc="-1" strike="noStrike" u="sng">
                <a:solidFill>
                  <a:srgbClr val="1155cc"/>
                </a:solidFill>
                <a:uFillTx/>
                <a:latin typeface="Arial"/>
                <a:ea typeface="Arial"/>
                <a:hlinkClick r:id="rId2"/>
              </a:rPr>
              <a:t>https://www.fondationpourlaudition.org/fr/quest-ce-que-le-son-514</a:t>
            </a:r>
            <a:endParaRPr b="0" lang="it-IT" sz="1100" spc="-1" strike="noStrike">
              <a:latin typeface="Arial"/>
            </a:endParaRPr>
          </a:p>
          <a:p>
            <a:pPr marL="457200" indent="-298080">
              <a:lnSpc>
                <a:spcPct val="2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100" spc="-1" strike="noStrike" u="sng">
                <a:solidFill>
                  <a:srgbClr val="1155cc"/>
                </a:solidFill>
                <a:uFillTx/>
                <a:latin typeface="Arial"/>
                <a:ea typeface="Arial"/>
                <a:hlinkClick r:id="rId3"/>
              </a:rPr>
              <a:t>https://www.laboratoires-unisson.com/fonctionnement-systeme-auditif.html</a:t>
            </a:r>
            <a:endParaRPr b="0" lang="it-IT" sz="1100" spc="-1" strike="noStrike">
              <a:latin typeface="Arial"/>
            </a:endParaRPr>
          </a:p>
          <a:p>
            <a:pPr marL="457200" indent="-298080">
              <a:lnSpc>
                <a:spcPct val="2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100" spc="-1" strike="noStrike" u="sng">
                <a:solidFill>
                  <a:srgbClr val="1155cc"/>
                </a:solidFill>
                <a:uFillTx/>
                <a:latin typeface="Arial"/>
                <a:ea typeface="Arial"/>
                <a:hlinkClick r:id="rId4"/>
              </a:rPr>
              <a:t>https://www.wanimo.com/veterinaire/votre-animal-et-vous/comportement/comment-les-animaux-entendent-ils.html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it-IT" sz="1100" spc="-1" strike="noStrike">
              <a:latin typeface="Arial"/>
            </a:endParaRPr>
          </a:p>
          <a:p>
            <a:pPr marL="457200" indent="-298080">
              <a:lnSpc>
                <a:spcPct val="2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100" spc="-1" strike="noStrike" u="sng">
                <a:solidFill>
                  <a:srgbClr val="1155cc"/>
                </a:solidFill>
                <a:uFillTx/>
                <a:latin typeface="Arial"/>
                <a:ea typeface="Arial"/>
                <a:hlinkClick r:id="rId5"/>
              </a:rPr>
              <a:t>https://sites.google.com/site/lesondanslemondeanimal/qu-est-ce-que-le-son/1-2---ultrason-et-infrason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it-IT" sz="1100" spc="-1" strike="noStrike">
              <a:latin typeface="Arial"/>
            </a:endParaRPr>
          </a:p>
          <a:p>
            <a:pPr marL="457200" indent="-298080">
              <a:lnSpc>
                <a:spcPct val="2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100" spc="-1" strike="noStrike" u="sng">
                <a:solidFill>
                  <a:srgbClr val="1155cc"/>
                </a:solidFill>
                <a:uFillTx/>
                <a:latin typeface="Arial"/>
                <a:ea typeface="Arial"/>
                <a:hlinkClick r:id="rId6"/>
              </a:rPr>
              <a:t>https://www.verbotonale-phonetique.com/communication-humaine-vs-communication-animale-1-2/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it-IT" sz="1100" spc="-1" strike="noStrike">
              <a:latin typeface="Arial"/>
            </a:endParaRPr>
          </a:p>
          <a:p>
            <a:pPr marL="457200" indent="-298080">
              <a:lnSpc>
                <a:spcPct val="2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100" spc="-1" strike="noStrike" u="sng">
                <a:solidFill>
                  <a:srgbClr val="0277bd"/>
                </a:solidFill>
                <a:uFillTx/>
                <a:latin typeface="Arial"/>
                <a:ea typeface="Arial"/>
                <a:hlinkClick r:id="rId7"/>
              </a:rPr>
              <a:t>https://www.resound.com/fr-fr/hearing-loss/understanding/types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it-IT" sz="1100" spc="-1" strike="noStrike">
              <a:latin typeface="Arial"/>
            </a:endParaRPr>
          </a:p>
          <a:p>
            <a:pPr marL="457200" indent="-298080">
              <a:lnSpc>
                <a:spcPct val="2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100" spc="-1" strike="noStrike" u="sng">
                <a:solidFill>
                  <a:srgbClr val="1155cc"/>
                </a:solidFill>
                <a:uFillTx/>
                <a:latin typeface="Arial"/>
                <a:ea typeface="Arial"/>
                <a:hlinkClick r:id="rId8"/>
              </a:rPr>
              <a:t>https://www.youtube.com/watch?v=eQEaiZ2j9oc&amp;feature=youtu.be</a:t>
            </a:r>
            <a:endParaRPr b="0" lang="it-IT" sz="1100" spc="-1" strike="noStrike">
              <a:latin typeface="Arial"/>
            </a:endParaRPr>
          </a:p>
          <a:p>
            <a:pPr marL="457200" indent="-298080">
              <a:lnSpc>
                <a:spcPct val="2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100" spc="-1" strike="noStrike" u="sng">
                <a:solidFill>
                  <a:srgbClr val="1155cc"/>
                </a:solidFill>
                <a:uFillTx/>
                <a:latin typeface="Arial"/>
                <a:ea typeface="Arial"/>
                <a:hlinkClick r:id="rId9"/>
              </a:rPr>
              <a:t>https://www.youtube.com/watch?v=k-1FjLaIK74</a:t>
            </a:r>
            <a:endParaRPr b="0" lang="it-IT" sz="1100" spc="-1" strike="noStrike">
              <a:latin typeface="Arial"/>
            </a:endParaRPr>
          </a:p>
          <a:p>
            <a:pPr marL="457200" indent="-298080">
              <a:lnSpc>
                <a:spcPct val="2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100" spc="-1" strike="noStrike" u="sng">
                <a:solidFill>
                  <a:srgbClr val="1155cc"/>
                </a:solidFill>
                <a:uFillTx/>
                <a:latin typeface="Arial"/>
                <a:ea typeface="Arial"/>
                <a:hlinkClick r:id="rId10"/>
              </a:rPr>
              <a:t>https://www.youtube.com/watch?v=SU_aecxckRg</a:t>
            </a:r>
            <a:endParaRPr b="0" lang="it-IT" sz="1100" spc="-1" strike="noStrike">
              <a:latin typeface="Arial"/>
            </a:endParaRPr>
          </a:p>
          <a:p>
            <a:pPr marL="457200" indent="-298080">
              <a:lnSpc>
                <a:spcPct val="2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100" spc="-1" strike="noStrike" u="sng">
                <a:solidFill>
                  <a:srgbClr val="1155cc"/>
                </a:solidFill>
                <a:uFillTx/>
                <a:latin typeface="Arial"/>
                <a:ea typeface="Arial"/>
                <a:hlinkClick r:id="rId11"/>
              </a:rPr>
              <a:t>https://www.youtube.com/watch?v=G1djY9QJhaU</a:t>
            </a:r>
            <a:endParaRPr b="0" lang="it-IT" sz="1100" spc="-1" strike="noStrike">
              <a:latin typeface="Arial"/>
            </a:endParaRPr>
          </a:p>
          <a:p>
            <a:pPr marL="457200" indent="-298080">
              <a:lnSpc>
                <a:spcPct val="2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100" spc="-1" strike="noStrike" u="sng">
                <a:solidFill>
                  <a:srgbClr val="1155cc"/>
                </a:solidFill>
                <a:uFillTx/>
                <a:latin typeface="Arial"/>
                <a:ea typeface="Arial"/>
                <a:hlinkClick r:id="rId12"/>
              </a:rPr>
              <a:t>https://www.youtube.com/watch?v=I-kty9Ltqg4</a:t>
            </a:r>
            <a:endParaRPr b="0" lang="it-IT" sz="11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it-IT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65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59;p27"/>
          <p:cNvSpPr txBox="1"/>
          <p:nvPr/>
        </p:nvSpPr>
        <p:spPr>
          <a:xfrm>
            <a:off x="587520" y="608760"/>
            <a:ext cx="8395560" cy="10508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41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4360" spc="-1" strike="noStrike">
                <a:solidFill>
                  <a:srgbClr val="000000"/>
                </a:solidFill>
                <a:latin typeface="Raleway"/>
                <a:ea typeface="Raleway"/>
              </a:rPr>
              <a:t>Merci de votre oreille attentive</a:t>
            </a:r>
            <a:r>
              <a:rPr b="1" lang="fr-FR" sz="3000" spc="-1" strike="noStrike">
                <a:solidFill>
                  <a:srgbClr val="000000"/>
                </a:solidFill>
                <a:latin typeface="Raleway"/>
                <a:ea typeface="Raleway"/>
              </a:rPr>
              <a:t> </a:t>
            </a:r>
            <a:r>
              <a:rPr b="1" lang="fr-FR" sz="4300" spc="-1" strike="noStrike">
                <a:solidFill>
                  <a:srgbClr val="000000"/>
                </a:solidFill>
                <a:latin typeface="Raleway"/>
                <a:ea typeface="Raleway"/>
              </a:rPr>
              <a:t>!</a:t>
            </a:r>
            <a:endParaRPr b="0" lang="it-IT" sz="4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Google Shape;160;p27" descr=""/>
          <p:cNvPicPr/>
          <p:nvPr/>
        </p:nvPicPr>
        <p:blipFill>
          <a:blip r:embed="rId1"/>
          <a:stretch/>
        </p:blipFill>
        <p:spPr>
          <a:xfrm>
            <a:off x="3294000" y="1710000"/>
            <a:ext cx="2767680" cy="276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79;p14" descr=""/>
          <p:cNvPicPr/>
          <p:nvPr/>
        </p:nvPicPr>
        <p:blipFill>
          <a:blip r:embed="rId1"/>
          <a:stretch/>
        </p:blipFill>
        <p:spPr>
          <a:xfrm>
            <a:off x="1925280" y="159120"/>
            <a:ext cx="5573520" cy="490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84;p15" descr=""/>
          <p:cNvPicPr/>
          <p:nvPr/>
        </p:nvPicPr>
        <p:blipFill>
          <a:blip r:embed="rId1"/>
          <a:stretch/>
        </p:blipFill>
        <p:spPr>
          <a:xfrm>
            <a:off x="1062360" y="207720"/>
            <a:ext cx="7097040" cy="472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89;p16" descr=""/>
          <p:cNvPicPr/>
          <p:nvPr/>
        </p:nvPicPr>
        <p:blipFill>
          <a:blip r:embed="rId1"/>
          <a:stretch/>
        </p:blipFill>
        <p:spPr>
          <a:xfrm>
            <a:off x="1148400" y="152280"/>
            <a:ext cx="6846840" cy="483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94;p17"/>
          <p:cNvSpPr txBox="1"/>
          <p:nvPr/>
        </p:nvSpPr>
        <p:spPr>
          <a:xfrm>
            <a:off x="4939560" y="-19080"/>
            <a:ext cx="3836520" cy="4637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400" spc="-1" strike="noStrike">
                <a:solidFill>
                  <a:srgbClr val="ffffff"/>
                </a:solidFill>
                <a:latin typeface="Arial"/>
                <a:ea typeface="Arial"/>
              </a:rPr>
              <a:t>Les sons se caractérisent par deux facteurs :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400" spc="-1" strike="noStrike">
                <a:solidFill>
                  <a:srgbClr val="ffffff"/>
                </a:solidFill>
                <a:latin typeface="Arial"/>
                <a:ea typeface="Arial"/>
              </a:rPr>
              <a:t>la </a:t>
            </a:r>
            <a:r>
              <a:rPr b="1" lang="fr-FR" sz="1400" spc="-1" strike="noStrike">
                <a:solidFill>
                  <a:srgbClr val="ffffff"/>
                </a:solidFill>
                <a:latin typeface="Arial"/>
                <a:ea typeface="Arial"/>
              </a:rPr>
              <a:t>hauteur</a:t>
            </a:r>
            <a:r>
              <a:rPr b="0" lang="fr-FR" sz="1400" spc="-1" strike="noStrike">
                <a:solidFill>
                  <a:srgbClr val="ffffff"/>
                </a:solidFill>
                <a:latin typeface="Arial"/>
                <a:ea typeface="Arial"/>
              </a:rPr>
              <a:t> qui est mesurée selon la </a:t>
            </a:r>
            <a:r>
              <a:rPr b="1" lang="fr-FR" sz="1400" spc="-1" strike="noStrike">
                <a:solidFill>
                  <a:srgbClr val="ffffff"/>
                </a:solidFill>
                <a:latin typeface="Arial"/>
                <a:ea typeface="Arial"/>
              </a:rPr>
              <a:t>fréquence </a:t>
            </a:r>
            <a:r>
              <a:rPr b="0" lang="fr-FR" sz="1400" spc="-1" strike="noStrike">
                <a:solidFill>
                  <a:srgbClr val="ffffff"/>
                </a:solidFill>
                <a:latin typeface="Arial"/>
                <a:ea typeface="Arial"/>
              </a:rPr>
              <a:t>de vibration du son et qui s’exprime en </a:t>
            </a:r>
            <a:r>
              <a:rPr b="1" lang="fr-FR" sz="1400" spc="-1" strike="noStrike">
                <a:solidFill>
                  <a:srgbClr val="ffffff"/>
                </a:solidFill>
                <a:latin typeface="Arial"/>
                <a:ea typeface="Arial"/>
              </a:rPr>
              <a:t>Hertz </a:t>
            </a:r>
            <a:r>
              <a:rPr b="0" lang="fr-FR" sz="1400" spc="-1" strike="noStrike">
                <a:solidFill>
                  <a:srgbClr val="ffffff"/>
                </a:solidFill>
                <a:latin typeface="Arial"/>
                <a:ea typeface="Arial"/>
              </a:rPr>
              <a:t>(Hz) ;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●"/>
              <a:tabLst>
                <a:tab algn="l" pos="0"/>
              </a:tabLst>
            </a:pPr>
            <a:r>
              <a:rPr b="1" lang="fr-FR" sz="1400" spc="-1" strike="noStrike">
                <a:solidFill>
                  <a:srgbClr val="ffffff"/>
                </a:solidFill>
                <a:latin typeface="Arial"/>
                <a:ea typeface="Arial"/>
              </a:rPr>
              <a:t>l’intensité </a:t>
            </a:r>
            <a:r>
              <a:rPr b="0" lang="fr-FR" sz="1400" spc="-1" strike="noStrike">
                <a:solidFill>
                  <a:srgbClr val="ffffff"/>
                </a:solidFill>
                <a:latin typeface="Arial"/>
                <a:ea typeface="Arial"/>
              </a:rPr>
              <a:t>qui s’exprime en </a:t>
            </a:r>
            <a:r>
              <a:rPr b="1" lang="fr-FR" sz="1400" spc="-1" strike="noStrike">
                <a:solidFill>
                  <a:srgbClr val="ffffff"/>
                </a:solidFill>
                <a:latin typeface="Arial"/>
                <a:ea typeface="Arial"/>
              </a:rPr>
              <a:t>décibel </a:t>
            </a:r>
            <a:r>
              <a:rPr b="0" lang="fr-FR" sz="1400" spc="-1" strike="noStrike">
                <a:solidFill>
                  <a:srgbClr val="ffffff"/>
                </a:solidFill>
                <a:latin typeface="Arial"/>
                <a:ea typeface="Arial"/>
              </a:rPr>
              <a:t>(dB).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Google Shape;95;p17" descr=""/>
          <p:cNvPicPr/>
          <p:nvPr/>
        </p:nvPicPr>
        <p:blipFill>
          <a:blip r:embed="rId1"/>
          <a:stretch/>
        </p:blipFill>
        <p:spPr>
          <a:xfrm>
            <a:off x="672480" y="163440"/>
            <a:ext cx="3271680" cy="2588400"/>
          </a:xfrm>
          <a:prstGeom prst="rect">
            <a:avLst/>
          </a:prstGeom>
          <a:ln w="0">
            <a:noFill/>
          </a:ln>
        </p:spPr>
      </p:pic>
      <p:pic>
        <p:nvPicPr>
          <p:cNvPr id="171" name="Google Shape;96;p17" descr=""/>
          <p:cNvPicPr/>
          <p:nvPr/>
        </p:nvPicPr>
        <p:blipFill>
          <a:blip r:embed="rId2"/>
          <a:stretch/>
        </p:blipFill>
        <p:spPr>
          <a:xfrm>
            <a:off x="824400" y="2915280"/>
            <a:ext cx="3088440" cy="208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01;p18" descr=""/>
          <p:cNvPicPr/>
          <p:nvPr/>
        </p:nvPicPr>
        <p:blipFill>
          <a:blip r:embed="rId1"/>
          <a:stretch/>
        </p:blipFill>
        <p:spPr>
          <a:xfrm>
            <a:off x="554040" y="1288800"/>
            <a:ext cx="8035920" cy="2469240"/>
          </a:xfrm>
          <a:prstGeom prst="rect">
            <a:avLst/>
          </a:prstGeom>
          <a:ln w="0">
            <a:noFill/>
          </a:ln>
        </p:spPr>
      </p:pic>
      <p:sp>
        <p:nvSpPr>
          <p:cNvPr id="173" name="Google Shape;102;p18"/>
          <p:cNvSpPr/>
          <p:nvPr/>
        </p:nvSpPr>
        <p:spPr>
          <a:xfrm>
            <a:off x="694800" y="3935520"/>
            <a:ext cx="7895160" cy="105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Lato"/>
                <a:ea typeface="Lato"/>
              </a:rPr>
              <a:t>Infrasons : sons ayant une fréquence inférieure à 20 Hz </a:t>
            </a:r>
            <a:endParaRPr b="0" lang="it-IT" sz="1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Lato"/>
                <a:ea typeface="Lato"/>
              </a:rPr>
              <a:t>Ultrasons : sons ayant une fréquence supérieure à 20 000 Hz</a:t>
            </a:r>
            <a:endParaRPr b="0" lang="it-IT" sz="1900" spc="-1" strike="noStrike">
              <a:latin typeface="Arial"/>
            </a:endParaRPr>
          </a:p>
        </p:txBody>
      </p:sp>
      <p:sp>
        <p:nvSpPr>
          <p:cNvPr id="174" name="Google Shape;103;p18"/>
          <p:cNvSpPr/>
          <p:nvPr/>
        </p:nvSpPr>
        <p:spPr>
          <a:xfrm>
            <a:off x="554040" y="322560"/>
            <a:ext cx="803592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600" spc="-1" strike="noStrike">
                <a:solidFill>
                  <a:srgbClr val="f46524"/>
                </a:solidFill>
                <a:latin typeface="Raleway"/>
                <a:ea typeface="Raleway"/>
              </a:rPr>
              <a:t>Hauteur</a:t>
            </a:r>
            <a:endParaRPr b="0" lang="it-IT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08;p19" descr=""/>
          <p:cNvPicPr/>
          <p:nvPr/>
        </p:nvPicPr>
        <p:blipFill>
          <a:blip r:embed="rId1"/>
          <a:srcRect l="708" t="269" r="-708" b="6630"/>
          <a:stretch/>
        </p:blipFill>
        <p:spPr>
          <a:xfrm>
            <a:off x="1398600" y="493200"/>
            <a:ext cx="6593040" cy="4597560"/>
          </a:xfrm>
          <a:prstGeom prst="rect">
            <a:avLst/>
          </a:prstGeom>
          <a:ln w="0">
            <a:noFill/>
          </a:ln>
        </p:spPr>
      </p:pic>
      <p:sp>
        <p:nvSpPr>
          <p:cNvPr id="176" name="Google Shape;109;p19"/>
          <p:cNvSpPr/>
          <p:nvPr/>
        </p:nvSpPr>
        <p:spPr>
          <a:xfrm>
            <a:off x="717120" y="-73800"/>
            <a:ext cx="8124120" cy="127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3600" spc="-1" strike="noStrike">
                <a:solidFill>
                  <a:srgbClr val="f46524"/>
                </a:solidFill>
                <a:latin typeface="Raleway"/>
                <a:ea typeface="Raleway"/>
              </a:rPr>
              <a:t>Différence avec les autres espèces</a:t>
            </a:r>
            <a:r>
              <a:rPr b="0" lang="fr-FR" sz="1400" spc="-1" strike="noStrike">
                <a:solidFill>
                  <a:srgbClr val="000000"/>
                </a:solidFill>
                <a:latin typeface="Lato"/>
                <a:ea typeface="Lato"/>
              </a:rPr>
              <a:t> 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14;p20" descr=""/>
          <p:cNvPicPr/>
          <p:nvPr/>
        </p:nvPicPr>
        <p:blipFill>
          <a:blip r:embed="rId1"/>
          <a:stretch/>
        </p:blipFill>
        <p:spPr>
          <a:xfrm>
            <a:off x="1552680" y="614520"/>
            <a:ext cx="6038640" cy="4371480"/>
          </a:xfrm>
          <a:prstGeom prst="rect">
            <a:avLst/>
          </a:prstGeom>
          <a:ln w="0">
            <a:noFill/>
          </a:ln>
        </p:spPr>
      </p:pic>
      <p:sp>
        <p:nvSpPr>
          <p:cNvPr id="178" name="Google Shape;115;p20"/>
          <p:cNvSpPr/>
          <p:nvPr/>
        </p:nvSpPr>
        <p:spPr>
          <a:xfrm>
            <a:off x="0" y="-76320"/>
            <a:ext cx="914364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600" spc="-1" strike="noStrike">
                <a:solidFill>
                  <a:srgbClr val="f46524"/>
                </a:solidFill>
                <a:latin typeface="Raleway"/>
                <a:ea typeface="Raleway"/>
              </a:rPr>
              <a:t>Intensité</a:t>
            </a:r>
            <a:endParaRPr b="0" lang="it-IT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20;p21"/>
          <p:cNvSpPr txBox="1"/>
          <p:nvPr/>
        </p:nvSpPr>
        <p:spPr>
          <a:xfrm>
            <a:off x="1443240" y="-592560"/>
            <a:ext cx="6226560" cy="1317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600" spc="-1" strike="noStrike">
                <a:solidFill>
                  <a:srgbClr val="f46524"/>
                </a:solidFill>
                <a:latin typeface="Raleway"/>
                <a:ea typeface="Raleway"/>
              </a:rPr>
              <a:t>La perte </a:t>
            </a:r>
            <a:r>
              <a:rPr b="1" lang="fr-FR" sz="3600" spc="-1" strike="noStrike">
                <a:solidFill>
                  <a:srgbClr val="ffffff"/>
                </a:solidFill>
                <a:latin typeface="Raleway"/>
                <a:ea typeface="Raleway"/>
              </a:rPr>
              <a:t>auditive</a:t>
            </a:r>
            <a:endParaRPr b="0" lang="it-IT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Google Shape;121;p21"/>
          <p:cNvSpPr txBox="1"/>
          <p:nvPr/>
        </p:nvSpPr>
        <p:spPr>
          <a:xfrm>
            <a:off x="361080" y="858600"/>
            <a:ext cx="4044960" cy="13453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Surdité de transmission</a:t>
            </a:r>
            <a:endParaRPr b="0" lang="it-IT" sz="1500" spc="-1" strike="noStrike">
              <a:latin typeface="Arial"/>
            </a:endParaRPr>
          </a:p>
        </p:txBody>
      </p:sp>
      <p:sp>
        <p:nvSpPr>
          <p:cNvPr id="181" name="Google Shape;122;p21"/>
          <p:cNvSpPr txBox="1"/>
          <p:nvPr/>
        </p:nvSpPr>
        <p:spPr>
          <a:xfrm>
            <a:off x="5122440" y="682920"/>
            <a:ext cx="3836520" cy="91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Surdité de perception</a:t>
            </a:r>
            <a:endParaRPr b="0" lang="it-IT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endParaRPr b="0" lang="it-IT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Google Shape;123;p21" descr=""/>
          <p:cNvPicPr/>
          <p:nvPr/>
        </p:nvPicPr>
        <p:blipFill>
          <a:blip r:embed="rId1"/>
          <a:stretch/>
        </p:blipFill>
        <p:spPr>
          <a:xfrm>
            <a:off x="169560" y="1637640"/>
            <a:ext cx="4236480" cy="3291840"/>
          </a:xfrm>
          <a:prstGeom prst="rect">
            <a:avLst/>
          </a:prstGeom>
          <a:ln w="0">
            <a:noFill/>
          </a:ln>
        </p:spPr>
      </p:pic>
      <p:pic>
        <p:nvPicPr>
          <p:cNvPr id="183" name="Google Shape;124;p21" descr=""/>
          <p:cNvPicPr/>
          <p:nvPr/>
        </p:nvPicPr>
        <p:blipFill>
          <a:blip r:embed="rId2"/>
          <a:stretch/>
        </p:blipFill>
        <p:spPr>
          <a:xfrm>
            <a:off x="4644000" y="1622880"/>
            <a:ext cx="4442040" cy="329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LibreOffice/7.1.5.2$MacOSX_X86_64 LibreOffice_project/85f04e9f809797b8199d13c421bd8a2b025d52b5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/>
  <dcterms:modified xsi:type="dcterms:W3CDTF">2021-09-19T23:39:44Z</dcterms:modified>
  <cp:revision>2</cp:revision>
  <dc:subject/>
  <dc:title/>
</cp:coreProperties>
</file>