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110" d="100"/>
          <a:sy n="110" d="100"/>
        </p:scale>
        <p:origin x="1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B8336-ED3F-3766-ADA6-D078BFE86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5542A72-99D3-C3C9-0825-DA32DEC09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AA0BB1-208B-637C-8F98-68A10E43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205B11-B900-6405-7CD9-622DFD0A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C03E7B-0910-66F5-4190-682E9A2E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41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3F2BE-B162-02EC-12EF-1CC9B5D8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50FB1C-7209-B08D-FBBC-12A73687D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68758-6EA2-1811-7566-FDEFFFA8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7342B4-E34C-519C-E940-1BAFB1A1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6D57F-EB44-F62D-F185-5A068559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26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1501F3-F94C-8E0A-8D37-D9E085089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5B0ACA-C25C-96D3-6D1E-42EA77456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21A72B-25AA-36F4-1CF9-D802F6C0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86814C-7983-51E1-B85C-D2A6BEA2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A873BD-C15E-67A5-01A4-3566FE51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360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8DED46-7D64-335D-F018-9F8BC1ED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F8B5A8-C4FE-8B05-A65C-9F40BADA6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480B8-0079-1194-D8FA-64AA010F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98044-C225-7523-9D25-60E495471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350F83-1B05-F6A8-3A94-EDBCF1BB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5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7D892-2982-B57E-A10C-1511FD7B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1C5D71-A4E3-354D-230D-7893BE478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12D129-0B28-C500-6129-E6BBA5B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0C7318-5C80-E033-59C8-39BF7EA2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E1402D-E112-4F47-EE8A-C63E1D1A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72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A6794-C781-8155-552F-80DE8ADD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53F750-F195-1DE7-EE86-FE727724B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2E652A-13B0-3E05-2523-10989EDFC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4C355D-0090-5D21-A1ED-55E064CF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66D165-978B-0C2F-FB2F-78786104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45086A-734A-24E4-BC67-9A11AF1F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86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1B255-80CB-7FCD-B717-7D1634BD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6A4A5-4F40-B5A0-12B6-D685699A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F5D908-6205-713D-F0AA-68BAFC6B5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22445C-95F3-6252-FC57-72737444F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B42FB5A-7A87-23D0-6349-74FF6BC02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24BD371-EB1F-AE87-B482-9146DD2A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DE9D0D7-AF67-43B1-616E-8102D210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BCC3AC-4364-2E7A-4D97-9B8DD9C1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73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46530C-7753-B2EB-65E1-8018A18F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9AD293-EEC2-2BC7-14CE-4FDCA9F0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E15597-93DC-C11C-708C-DE252E0A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39D735-84B3-4E4C-8B5C-4931852C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54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25EE19-C811-41B8-438F-5C580513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0E6DD2-37A8-7D16-F586-91D607D3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ED46E3-F274-6746-3AEC-913D60E6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82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C59AD-2B0E-0CD4-67D7-390378030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98DF88-C090-6D0D-4611-C99CC3F08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95E9C5-D26E-510A-F49C-576770097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4C82AE-1E8D-8A86-1661-6642B96D9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EFA6B0-ABDF-1D73-7749-9DCE7E49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421715-CACE-1CC1-ADAD-DEF57E70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97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4BDEB-4AA4-3070-74E3-45BE2213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5FF20FB-0E16-D41C-C8F0-EECCAF8D3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0BC8B8-21BE-D47F-613B-DDE82E13B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E248B5-2A65-688B-1A56-4EF9D321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D72290-2B51-F802-C7FD-B8BA8F21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CCBDA7-9689-F21C-5F83-91902E91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73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724E18A-83DA-DC1A-4BA4-93D8974E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9A49EA-BE41-E752-56C5-FFED48E3F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FC31C9-44D9-B4C3-0482-BAC07E6FF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2116-EDDA-954D-B83F-E90EAA97BDF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C94941-014E-16CD-A735-EB6F0118D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D487F9-0CB4-3EBF-3C49-8E2B49326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BA51A-C6D9-A64E-931E-1309841A94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07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89A0B-C663-46E7-1E9D-FFD709F98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5275" y="1547983"/>
            <a:ext cx="9144000" cy="2387600"/>
          </a:xfrm>
        </p:spPr>
        <p:txBody>
          <a:bodyPr/>
          <a:lstStyle/>
          <a:p>
            <a:r>
              <a:rPr lang="fr-FR" b="1" noProof="1"/>
              <a:t>Étude de cas : </a:t>
            </a:r>
            <a:br>
              <a:rPr lang="fr-FR" b="1" noProof="1"/>
            </a:br>
            <a:r>
              <a:rPr lang="fr-FR" b="1" noProof="1"/>
              <a:t>le Livre de Kells</a:t>
            </a:r>
          </a:p>
        </p:txBody>
      </p:sp>
    </p:spTree>
    <p:extLst>
      <p:ext uri="{BB962C8B-B14F-4D97-AF65-F5344CB8AC3E}">
        <p14:creationId xmlns:p14="http://schemas.microsoft.com/office/powerpoint/2010/main" val="266780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3BD741-01A9-56E4-6DA1-D6670D338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41" y="451021"/>
            <a:ext cx="4532692" cy="59559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2FEBD5-29BF-5ADE-911C-24C30EC6121E}"/>
              </a:ext>
            </a:extLst>
          </p:cNvPr>
          <p:cNvSpPr txBox="1"/>
          <p:nvPr/>
        </p:nvSpPr>
        <p:spPr>
          <a:xfrm>
            <a:off x="6289589" y="679622"/>
            <a:ext cx="3880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Table des canons</a:t>
            </a:r>
          </a:p>
          <a:p>
            <a:endParaRPr lang="fr-FR" noProof="1"/>
          </a:p>
          <a:p>
            <a:r>
              <a:rPr lang="fr-FR" noProof="1"/>
              <a:t>Fol. 5v</a:t>
            </a:r>
          </a:p>
        </p:txBody>
      </p:sp>
    </p:spTree>
    <p:extLst>
      <p:ext uri="{BB962C8B-B14F-4D97-AF65-F5344CB8AC3E}">
        <p14:creationId xmlns:p14="http://schemas.microsoft.com/office/powerpoint/2010/main" val="291733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C52F-DEE6-FAB2-AB32-6E26A38A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060B6B-D7CF-1625-CB33-4C833304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75" b="4462"/>
          <a:stretch/>
        </p:blipFill>
        <p:spPr>
          <a:xfrm>
            <a:off x="1009641" y="482390"/>
            <a:ext cx="4542576" cy="60046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40607E-D2E9-A8B0-0EF0-C5B5EF73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2" r="1952" b="4684"/>
          <a:stretch/>
        </p:blipFill>
        <p:spPr>
          <a:xfrm>
            <a:off x="5528336" y="492900"/>
            <a:ext cx="4616561" cy="598204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9F2549-72E2-995F-847D-D236C7E8DC71}"/>
              </a:ext>
            </a:extLst>
          </p:cNvPr>
          <p:cNvSpPr txBox="1"/>
          <p:nvPr/>
        </p:nvSpPr>
        <p:spPr>
          <a:xfrm>
            <a:off x="5993027" y="123568"/>
            <a:ext cx="415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Texte préliminaire aux Évangiles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D1600A-D107-C282-FA99-E6930E4E10E7}"/>
              </a:ext>
            </a:extLst>
          </p:cNvPr>
          <p:cNvSpPr txBox="1"/>
          <p:nvPr/>
        </p:nvSpPr>
        <p:spPr>
          <a:xfrm>
            <a:off x="135924" y="654907"/>
            <a:ext cx="107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Fol. 7v°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244212-8E2F-F688-E849-E2A0F9D895EE}"/>
              </a:ext>
            </a:extLst>
          </p:cNvPr>
          <p:cNvSpPr txBox="1"/>
          <p:nvPr/>
        </p:nvSpPr>
        <p:spPr>
          <a:xfrm>
            <a:off x="10453816" y="492900"/>
            <a:ext cx="129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Fol. 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4FEB25-6397-6406-60EF-61F03AAF2390}"/>
              </a:ext>
            </a:extLst>
          </p:cNvPr>
          <p:cNvSpPr txBox="1"/>
          <p:nvPr/>
        </p:nvSpPr>
        <p:spPr>
          <a:xfrm>
            <a:off x="10070912" y="1231564"/>
            <a:ext cx="21210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noProof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NATIUITAS /</a:t>
            </a:r>
          </a:p>
          <a:p>
            <a:endParaRPr lang="fr-FR" sz="1800" i="1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 IN BETHLEM </a:t>
            </a:r>
          </a:p>
          <a:p>
            <a:endParaRPr lang="fr-FR" i="1" noProof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IUIDEAE MAGI/</a:t>
            </a:r>
          </a:p>
          <a:p>
            <a:endParaRPr lang="fr-FR" sz="1800" i="1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MUNERA OFFERUNT ET/</a:t>
            </a:r>
          </a:p>
          <a:p>
            <a:endParaRPr lang="fr-FR" sz="1800" i="1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INFANTES INTER / </a:t>
            </a:r>
          </a:p>
          <a:p>
            <a:endParaRPr lang="fr-FR" i="1" noProof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FICIUNTUR REGRESSIO </a:t>
            </a:r>
            <a:endParaRPr lang="fr-FR" i="1" noProof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F203BB-9FB5-01AE-6C2F-3CB49717C4AA}"/>
              </a:ext>
            </a:extLst>
          </p:cNvPr>
          <p:cNvSpPr txBox="1"/>
          <p:nvPr/>
        </p:nvSpPr>
        <p:spPr>
          <a:xfrm>
            <a:off x="31312" y="3463276"/>
            <a:ext cx="107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flabellum, flabella</a:t>
            </a:r>
          </a:p>
        </p:txBody>
      </p:sp>
    </p:spTree>
    <p:extLst>
      <p:ext uri="{BB962C8B-B14F-4D97-AF65-F5344CB8AC3E}">
        <p14:creationId xmlns:p14="http://schemas.microsoft.com/office/powerpoint/2010/main" val="372079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C8ABC8-B515-E76A-95EB-F1DF2C98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30" t="24991" r="17288" b="50906"/>
          <a:stretch/>
        </p:blipFill>
        <p:spPr>
          <a:xfrm>
            <a:off x="735980" y="880946"/>
            <a:ext cx="10357700" cy="49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4D1063-B5E9-B2D4-9C1B-F894B4867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0" r="9513" b="4674"/>
          <a:stretch/>
        </p:blipFill>
        <p:spPr>
          <a:xfrm>
            <a:off x="265397" y="378372"/>
            <a:ext cx="4853141" cy="63377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8D8C2D-12C8-BBF8-32E3-0312DDD8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07" t="2376" r="2125" b="5211"/>
          <a:stretch/>
        </p:blipFill>
        <p:spPr>
          <a:xfrm>
            <a:off x="5118538" y="378373"/>
            <a:ext cx="4797889" cy="63377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E9D135-9B2D-313F-CB4A-1BF5A44681E3}"/>
              </a:ext>
            </a:extLst>
          </p:cNvPr>
          <p:cNvSpPr txBox="1"/>
          <p:nvPr/>
        </p:nvSpPr>
        <p:spPr>
          <a:xfrm>
            <a:off x="515006" y="0"/>
            <a:ext cx="131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27v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531724-EB63-9B55-448E-A5BB5758B4C7}"/>
              </a:ext>
            </a:extLst>
          </p:cNvPr>
          <p:cNvSpPr txBox="1"/>
          <p:nvPr/>
        </p:nvSpPr>
        <p:spPr>
          <a:xfrm>
            <a:off x="8607972" y="9041"/>
            <a:ext cx="122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28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A8FA55-9AE7-FBA6-D281-35B4A628FF9A}"/>
              </a:ext>
            </a:extLst>
          </p:cNvPr>
          <p:cNvSpPr txBox="1"/>
          <p:nvPr/>
        </p:nvSpPr>
        <p:spPr>
          <a:xfrm>
            <a:off x="10184523" y="651641"/>
            <a:ext cx="174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Tétramorphe</a:t>
            </a:r>
          </a:p>
        </p:txBody>
      </p:sp>
    </p:spTree>
    <p:extLst>
      <p:ext uri="{BB962C8B-B14F-4D97-AF65-F5344CB8AC3E}">
        <p14:creationId xmlns:p14="http://schemas.microsoft.com/office/powerpoint/2010/main" val="240582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FF230F-24E2-8129-66BE-1375785A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1" t="1227" r="4994" b="5593"/>
          <a:stretch/>
        </p:blipFill>
        <p:spPr>
          <a:xfrm>
            <a:off x="441433" y="396796"/>
            <a:ext cx="4698125" cy="60775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BA50ED-889F-71C4-320B-6965F31BD0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7" t="2298" r="2761" b="5901"/>
          <a:stretch/>
        </p:blipFill>
        <p:spPr>
          <a:xfrm>
            <a:off x="5139559" y="396796"/>
            <a:ext cx="4600730" cy="60302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9A2C88-5F6A-498C-341B-9B362E142C5D}"/>
              </a:ext>
            </a:extLst>
          </p:cNvPr>
          <p:cNvSpPr txBox="1"/>
          <p:nvPr/>
        </p:nvSpPr>
        <p:spPr>
          <a:xfrm>
            <a:off x="441433" y="84083"/>
            <a:ext cx="120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28v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8743E1-4D50-DAED-CC29-52B23A6CF3A1}"/>
              </a:ext>
            </a:extLst>
          </p:cNvPr>
          <p:cNvSpPr txBox="1"/>
          <p:nvPr/>
        </p:nvSpPr>
        <p:spPr>
          <a:xfrm>
            <a:off x="7998372" y="84083"/>
            <a:ext cx="143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97486D-9A0A-3337-15A5-5AEF5D73293C}"/>
              </a:ext>
            </a:extLst>
          </p:cNvPr>
          <p:cNvSpPr txBox="1"/>
          <p:nvPr/>
        </p:nvSpPr>
        <p:spPr>
          <a:xfrm>
            <a:off x="9963807" y="557048"/>
            <a:ext cx="19023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Portrait de l’Évangéliste Mathieu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Début de l’Evangile selon Mathieu</a:t>
            </a:r>
          </a:p>
          <a:p>
            <a:endParaRPr lang="fr-FR" dirty="0"/>
          </a:p>
          <a:p>
            <a:r>
              <a:rPr lang="fr-FR" dirty="0"/>
              <a:t>« LIBER GENERATIONIS »</a:t>
            </a:r>
          </a:p>
        </p:txBody>
      </p:sp>
    </p:spTree>
    <p:extLst>
      <p:ext uri="{BB962C8B-B14F-4D97-AF65-F5344CB8AC3E}">
        <p14:creationId xmlns:p14="http://schemas.microsoft.com/office/powerpoint/2010/main" val="260607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89E666-E74A-EEE0-5B6D-3F9413CD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9" t="1226" r="9770" b="4674"/>
          <a:stretch/>
        </p:blipFill>
        <p:spPr>
          <a:xfrm>
            <a:off x="451945" y="462455"/>
            <a:ext cx="4629786" cy="61932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7E5544-9383-88FD-C5F8-E3D2C00A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9" t="1226" r="2586" b="4674"/>
          <a:stretch/>
        </p:blipFill>
        <p:spPr>
          <a:xfrm>
            <a:off x="5081731" y="462455"/>
            <a:ext cx="4629785" cy="61932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A5E557-E01B-CAFC-912D-7310856E70D4}"/>
              </a:ext>
            </a:extLst>
          </p:cNvPr>
          <p:cNvSpPr txBox="1"/>
          <p:nvPr/>
        </p:nvSpPr>
        <p:spPr>
          <a:xfrm>
            <a:off x="546538" y="126124"/>
            <a:ext cx="156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32v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BE694B-0CB7-8713-4E91-230D7B179FF4}"/>
              </a:ext>
            </a:extLst>
          </p:cNvPr>
          <p:cNvSpPr txBox="1"/>
          <p:nvPr/>
        </p:nvSpPr>
        <p:spPr>
          <a:xfrm>
            <a:off x="8166538" y="126124"/>
            <a:ext cx="134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649092-0839-DBB1-65E3-22CC5466C068}"/>
              </a:ext>
            </a:extLst>
          </p:cNvPr>
          <p:cNvSpPr txBox="1"/>
          <p:nvPr/>
        </p:nvSpPr>
        <p:spPr>
          <a:xfrm>
            <a:off x="9858703" y="693683"/>
            <a:ext cx="1944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Christ en Majesté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Croix à double traverse</a:t>
            </a:r>
          </a:p>
        </p:txBody>
      </p:sp>
    </p:spTree>
    <p:extLst>
      <p:ext uri="{BB962C8B-B14F-4D97-AF65-F5344CB8AC3E}">
        <p14:creationId xmlns:p14="http://schemas.microsoft.com/office/powerpoint/2010/main" val="3673191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92883D-90D8-2C3D-D296-7552244E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9" t="1227" r="7663" b="5593"/>
          <a:stretch/>
        </p:blipFill>
        <p:spPr>
          <a:xfrm>
            <a:off x="493986" y="749468"/>
            <a:ext cx="4235670" cy="55882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EB4E9A-DC6A-41E5-6A98-398B7B85E4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35" t="2313" r="3215" b="5426"/>
          <a:stretch/>
        </p:blipFill>
        <p:spPr>
          <a:xfrm>
            <a:off x="4729656" y="749469"/>
            <a:ext cx="4260824" cy="55882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127660-4F7A-27F1-ABAF-BC315A54F396}"/>
              </a:ext>
            </a:extLst>
          </p:cNvPr>
          <p:cNvSpPr txBox="1"/>
          <p:nvPr/>
        </p:nvSpPr>
        <p:spPr>
          <a:xfrm>
            <a:off x="609600" y="357352"/>
            <a:ext cx="179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33v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E36A17F-7AB9-29D7-B328-18EF0DCD53F7}"/>
              </a:ext>
            </a:extLst>
          </p:cNvPr>
          <p:cNvSpPr txBox="1"/>
          <p:nvPr/>
        </p:nvSpPr>
        <p:spPr>
          <a:xfrm>
            <a:off x="7662041" y="357352"/>
            <a:ext cx="95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1ECEB5-3CF6-D53D-2CAA-00E126BEA6B3}"/>
              </a:ext>
            </a:extLst>
          </p:cNvPr>
          <p:cNvSpPr txBox="1"/>
          <p:nvPr/>
        </p:nvSpPr>
        <p:spPr>
          <a:xfrm>
            <a:off x="9385738" y="1082566"/>
            <a:ext cx="2312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 </a:t>
            </a:r>
          </a:p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AUTEM GENERATIO</a:t>
            </a:r>
          </a:p>
          <a:p>
            <a:endParaRPr lang="fr-F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Chrisme (</a:t>
            </a:r>
            <a:r>
              <a:rPr lang="fr-F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chî</a:t>
            </a:r>
            <a:r>
              <a:rPr lang="fr-F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rhô)</a:t>
            </a:r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CFEB19-5402-7B9F-08FA-10222645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697" y="2918128"/>
            <a:ext cx="2551027" cy="22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8C522-BFEA-42AE-4BD8-33C5D57B5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D3F1DD-D760-B319-E62A-6C31CA0B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35" t="2313" r="3215" b="5426"/>
          <a:stretch/>
        </p:blipFill>
        <p:spPr>
          <a:xfrm>
            <a:off x="4729656" y="749469"/>
            <a:ext cx="4260824" cy="55882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7724F5-765E-D4E2-15A0-E4033A8BC447}"/>
              </a:ext>
            </a:extLst>
          </p:cNvPr>
          <p:cNvSpPr txBox="1"/>
          <p:nvPr/>
        </p:nvSpPr>
        <p:spPr>
          <a:xfrm>
            <a:off x="7662041" y="357352"/>
            <a:ext cx="95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088D6F-032B-0C20-0C8C-43AB1123DA28}"/>
              </a:ext>
            </a:extLst>
          </p:cNvPr>
          <p:cNvSpPr txBox="1"/>
          <p:nvPr/>
        </p:nvSpPr>
        <p:spPr>
          <a:xfrm>
            <a:off x="9385738" y="1082566"/>
            <a:ext cx="231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 </a:t>
            </a:r>
          </a:p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AUTEM GENERATIO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A86D6B-A9B4-6685-4404-A36886C2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9" t="1226" r="2586" b="4674"/>
          <a:stretch/>
        </p:blipFill>
        <p:spPr>
          <a:xfrm rot="10800000">
            <a:off x="609600" y="772253"/>
            <a:ext cx="4177550" cy="55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9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D8B6448-7A10-021D-643D-F5607F1D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8" r="4143" b="4368"/>
          <a:stretch/>
        </p:blipFill>
        <p:spPr>
          <a:xfrm>
            <a:off x="5066722" y="420412"/>
            <a:ext cx="4928896" cy="61774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A790F8-B6EB-DA23-B861-C0C0168C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4" t="2606" r="5966" b="4981"/>
          <a:stretch/>
        </p:blipFill>
        <p:spPr>
          <a:xfrm>
            <a:off x="405457" y="420413"/>
            <a:ext cx="4661264" cy="61774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D49F47-349C-FCFB-370C-7C58C413D47C}"/>
              </a:ext>
            </a:extLst>
          </p:cNvPr>
          <p:cNvSpPr txBox="1"/>
          <p:nvPr/>
        </p:nvSpPr>
        <p:spPr>
          <a:xfrm>
            <a:off x="405457" y="105103"/>
            <a:ext cx="125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113v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EE30F2-F4D9-176A-18D7-D9CDB85E8A60}"/>
              </a:ext>
            </a:extLst>
          </p:cNvPr>
          <p:cNvSpPr txBox="1"/>
          <p:nvPr/>
        </p:nvSpPr>
        <p:spPr>
          <a:xfrm>
            <a:off x="8334703" y="105103"/>
            <a:ext cx="118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632430-49D0-6A6A-C21C-6B887FECCEAC}"/>
              </a:ext>
            </a:extLst>
          </p:cNvPr>
          <p:cNvSpPr txBox="1"/>
          <p:nvPr/>
        </p:nvSpPr>
        <p:spPr>
          <a:xfrm>
            <a:off x="10079421" y="1094546"/>
            <a:ext cx="1555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Arrestation du Christ au jardin des Oliviers</a:t>
            </a:r>
          </a:p>
        </p:txBody>
      </p:sp>
    </p:spTree>
    <p:extLst>
      <p:ext uri="{BB962C8B-B14F-4D97-AF65-F5344CB8AC3E}">
        <p14:creationId xmlns:p14="http://schemas.microsoft.com/office/powerpoint/2010/main" val="134620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CFFDAE-7830-FA87-6C15-6D9ED80A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6" t="3372" r="8673" b="4828"/>
          <a:stretch/>
        </p:blipFill>
        <p:spPr>
          <a:xfrm>
            <a:off x="2478109" y="747704"/>
            <a:ext cx="4553313" cy="59652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811258-4C58-26D6-A35C-D66D8A0883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7" t="3372" r="2258" b="4828"/>
          <a:stretch/>
        </p:blipFill>
        <p:spPr>
          <a:xfrm>
            <a:off x="7031422" y="747704"/>
            <a:ext cx="4553314" cy="59652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F29F95-0BB1-FF34-D2E1-DCFEDE81E025}"/>
              </a:ext>
            </a:extLst>
          </p:cNvPr>
          <p:cNvSpPr txBox="1"/>
          <p:nvPr/>
        </p:nvSpPr>
        <p:spPr>
          <a:xfrm>
            <a:off x="2478109" y="378372"/>
            <a:ext cx="157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114v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343781-B866-6F6F-17C3-10D688C1AC7D}"/>
              </a:ext>
            </a:extLst>
          </p:cNvPr>
          <p:cNvSpPr txBox="1"/>
          <p:nvPr/>
        </p:nvSpPr>
        <p:spPr>
          <a:xfrm>
            <a:off x="10352690" y="399392"/>
            <a:ext cx="94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115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6BDBEA-925D-CC12-4F2C-3FFDEFC41168}"/>
              </a:ext>
            </a:extLst>
          </p:cNvPr>
          <p:cNvSpPr txBox="1"/>
          <p:nvPr/>
        </p:nvSpPr>
        <p:spPr>
          <a:xfrm>
            <a:off x="178676" y="1292773"/>
            <a:ext cx="2299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TUNC DICIT ILLIS IESUS OMNES UOS SCAN[DALUM]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690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0DB501-DEB2-0675-5738-C4741F715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01" y="224958"/>
            <a:ext cx="7120093" cy="32040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173146-5DCD-80A0-CDDE-0FD33363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6" y="2703211"/>
            <a:ext cx="5885935" cy="39298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F26D51-8752-8932-B18B-BE4572F4BF36}"/>
              </a:ext>
            </a:extLst>
          </p:cNvPr>
          <p:cNvSpPr txBox="1"/>
          <p:nvPr/>
        </p:nvSpPr>
        <p:spPr>
          <a:xfrm>
            <a:off x="704335" y="1094753"/>
            <a:ext cx="292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Dublin, Trinity College, MS 58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94B441-F703-9F86-9ABB-D1F073FED2F2}"/>
              </a:ext>
            </a:extLst>
          </p:cNvPr>
          <p:cNvSpPr txBox="1"/>
          <p:nvPr/>
        </p:nvSpPr>
        <p:spPr>
          <a:xfrm>
            <a:off x="6969211" y="4127157"/>
            <a:ext cx="371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Reproduction intégrale du manuscrit : </a:t>
            </a:r>
            <a:r>
              <a:rPr lang="fr-FR" noProof="1">
                <a:solidFill>
                  <a:srgbClr val="0070C0"/>
                </a:solidFill>
              </a:rPr>
              <a:t>https://digitalcollections.tcd.ie/concern/works/hm50tr726</a:t>
            </a:r>
          </a:p>
        </p:txBody>
      </p:sp>
    </p:spTree>
    <p:extLst>
      <p:ext uri="{BB962C8B-B14F-4D97-AF65-F5344CB8AC3E}">
        <p14:creationId xmlns:p14="http://schemas.microsoft.com/office/powerpoint/2010/main" val="194249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92701D-F6BB-B0E9-1E90-ECDA0F2D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3" t="2298" r="5765" b="6054"/>
          <a:stretch/>
        </p:blipFill>
        <p:spPr>
          <a:xfrm>
            <a:off x="662152" y="735286"/>
            <a:ext cx="4361793" cy="57075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39CD9A-A5EA-09A6-F44D-EF29E0C77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2" t="1226" r="3108" b="4827"/>
          <a:stretch/>
        </p:blipFill>
        <p:spPr>
          <a:xfrm>
            <a:off x="5023945" y="735286"/>
            <a:ext cx="4255062" cy="57075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A33FA9-B10F-149E-72C6-59F1FEFC0300}"/>
              </a:ext>
            </a:extLst>
          </p:cNvPr>
          <p:cNvSpPr txBox="1"/>
          <p:nvPr/>
        </p:nvSpPr>
        <p:spPr>
          <a:xfrm>
            <a:off x="7956331" y="415159"/>
            <a:ext cx="100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139AD2-8468-5C54-47E4-3B71F5E4A2F6}"/>
              </a:ext>
            </a:extLst>
          </p:cNvPr>
          <p:cNvSpPr txBox="1"/>
          <p:nvPr/>
        </p:nvSpPr>
        <p:spPr>
          <a:xfrm>
            <a:off x="9501352" y="1082566"/>
            <a:ext cx="2375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TUNC CRUCIFIXERANT CHRISTI CUM EO DUOS LATRONES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280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7488F8-D9FF-1DF0-4AC4-C2A53AB7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9" t="2299" r="8282" b="5748"/>
          <a:stretch/>
        </p:blipFill>
        <p:spPr>
          <a:xfrm>
            <a:off x="472965" y="798786"/>
            <a:ext cx="4175235" cy="55179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AA5B97-FBDB-2009-1270-49513A6E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2" t="1073" r="1713" b="5134"/>
          <a:stretch/>
        </p:blipFill>
        <p:spPr>
          <a:xfrm>
            <a:off x="4648199" y="798787"/>
            <a:ext cx="4192545" cy="55179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C2996C-3EA2-7C2C-8F57-ADCB65CA95C7}"/>
              </a:ext>
            </a:extLst>
          </p:cNvPr>
          <p:cNvSpPr txBox="1"/>
          <p:nvPr/>
        </p:nvSpPr>
        <p:spPr>
          <a:xfrm>
            <a:off x="472965" y="430924"/>
            <a:ext cx="141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129v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75D90-E6ED-14F4-B7D6-28EFE35479A2}"/>
              </a:ext>
            </a:extLst>
          </p:cNvPr>
          <p:cNvSpPr txBox="1"/>
          <p:nvPr/>
        </p:nvSpPr>
        <p:spPr>
          <a:xfrm>
            <a:off x="7357241" y="430924"/>
            <a:ext cx="131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2F0937-3B6D-BFEA-46A2-B66F28CAEA45}"/>
              </a:ext>
            </a:extLst>
          </p:cNvPr>
          <p:cNvSpPr txBox="1"/>
          <p:nvPr/>
        </p:nvSpPr>
        <p:spPr>
          <a:xfrm>
            <a:off x="9101959" y="1019503"/>
            <a:ext cx="2890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Tétramorphe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Début de l’Évangile selon Marc</a:t>
            </a:r>
          </a:p>
          <a:p>
            <a:endParaRPr lang="fr-FR" dirty="0"/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INITIUM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EVANGELII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IESU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48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59D62EB-CD6A-FFAC-74F0-7CA8DC34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5" t="1840" b="5287"/>
          <a:stretch/>
        </p:blipFill>
        <p:spPr>
          <a:xfrm>
            <a:off x="704193" y="725214"/>
            <a:ext cx="4720457" cy="59068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0171BA-2844-411E-3FF8-D5C21CD8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15" t="2184" r="3810" b="4943"/>
          <a:stretch/>
        </p:blipFill>
        <p:spPr>
          <a:xfrm>
            <a:off x="5424650" y="725214"/>
            <a:ext cx="4415489" cy="59068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6FA397-8887-80B7-7FD2-577B432B241B}"/>
              </a:ext>
            </a:extLst>
          </p:cNvPr>
          <p:cNvSpPr txBox="1"/>
          <p:nvPr/>
        </p:nvSpPr>
        <p:spPr>
          <a:xfrm>
            <a:off x="704193" y="409903"/>
            <a:ext cx="163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182v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59BEB3-E2C8-982B-A695-2B93F98B6682}"/>
              </a:ext>
            </a:extLst>
          </p:cNvPr>
          <p:cNvSpPr txBox="1"/>
          <p:nvPr/>
        </p:nvSpPr>
        <p:spPr>
          <a:xfrm>
            <a:off x="8166538" y="409903"/>
            <a:ext cx="134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183v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2CF5E4-C510-BF03-EC53-485007E58038}"/>
              </a:ext>
            </a:extLst>
          </p:cNvPr>
          <p:cNvSpPr txBox="1"/>
          <p:nvPr/>
        </p:nvSpPr>
        <p:spPr>
          <a:xfrm>
            <a:off x="9966431" y="1681655"/>
            <a:ext cx="1723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ERAT </a:t>
            </a: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AUTEM </a:t>
            </a: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HORA TERCIA 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8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D7DB2D-4747-ACDA-56BD-07CAA345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" t="1992" r="4660" b="6207"/>
          <a:stretch/>
        </p:blipFill>
        <p:spPr>
          <a:xfrm>
            <a:off x="522545" y="590050"/>
            <a:ext cx="4659056" cy="61470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A37C86-497A-2CDD-B568-BB19AC13E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6" t="1991" r="3072" b="4828"/>
          <a:stretch/>
        </p:blipFill>
        <p:spPr>
          <a:xfrm>
            <a:off x="5181601" y="587815"/>
            <a:ext cx="4660862" cy="61470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CBBBFC-DCEC-06F4-C258-D9BAF7FE1F3D}"/>
              </a:ext>
            </a:extLst>
          </p:cNvPr>
          <p:cNvSpPr txBox="1"/>
          <p:nvPr/>
        </p:nvSpPr>
        <p:spPr>
          <a:xfrm>
            <a:off x="522545" y="220718"/>
            <a:ext cx="1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187v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925222-53CC-79B1-031E-CCDCB1D800E4}"/>
              </a:ext>
            </a:extLst>
          </p:cNvPr>
          <p:cNvSpPr txBox="1"/>
          <p:nvPr/>
        </p:nvSpPr>
        <p:spPr>
          <a:xfrm>
            <a:off x="8650014" y="220718"/>
            <a:ext cx="104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188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050606-2A5D-EF1F-CA34-A7631FF6B458}"/>
              </a:ext>
            </a:extLst>
          </p:cNvPr>
          <p:cNvSpPr txBox="1"/>
          <p:nvPr/>
        </p:nvSpPr>
        <p:spPr>
          <a:xfrm>
            <a:off x="10089931" y="830317"/>
            <a:ext cx="1713186" cy="318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Fin de l’Évangile selon saint Marc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Début de l’Évangile selon saint Luc</a:t>
            </a:r>
          </a:p>
          <a:p>
            <a:endParaRPr lang="fr-FR" dirty="0"/>
          </a:p>
          <a:p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QUONIAM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528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7DDE83-0B21-7F62-8DD3-74EE5A358D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8" t="2641" r="3321" b="5287"/>
          <a:stretch/>
        </p:blipFill>
        <p:spPr>
          <a:xfrm>
            <a:off x="228523" y="654908"/>
            <a:ext cx="4633542" cy="58941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542D9B-D0E6-9D01-C8EF-95B1BE704E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41" r="3445" b="5287"/>
          <a:stretch/>
        </p:blipFill>
        <p:spPr>
          <a:xfrm>
            <a:off x="4862065" y="654908"/>
            <a:ext cx="4633542" cy="58941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1EC310-CE5E-96A0-52E1-65A581DA29AD}"/>
              </a:ext>
            </a:extLst>
          </p:cNvPr>
          <p:cNvSpPr txBox="1"/>
          <p:nvPr/>
        </p:nvSpPr>
        <p:spPr>
          <a:xfrm>
            <a:off x="228523" y="222422"/>
            <a:ext cx="200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202v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CA2C27-1C96-9BF3-C07D-422C3820F89F}"/>
              </a:ext>
            </a:extLst>
          </p:cNvPr>
          <p:cNvSpPr txBox="1"/>
          <p:nvPr/>
        </p:nvSpPr>
        <p:spPr>
          <a:xfrm>
            <a:off x="7698259" y="222422"/>
            <a:ext cx="144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203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BC5AE0-EC57-1ED2-1C29-F8A36D743DAF}"/>
              </a:ext>
            </a:extLst>
          </p:cNvPr>
          <p:cNvSpPr txBox="1"/>
          <p:nvPr/>
        </p:nvSpPr>
        <p:spPr>
          <a:xfrm>
            <a:off x="9600248" y="1131328"/>
            <a:ext cx="23632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Tentation du Christ par le diable</a:t>
            </a:r>
            <a:r>
              <a:rPr lang="fr-FR" dirty="0">
                <a:effectLst/>
              </a:rPr>
              <a:t> </a:t>
            </a:r>
          </a:p>
          <a:p>
            <a:endParaRPr lang="fr-FR" dirty="0"/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IESUS </a:t>
            </a: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AUTEM </a:t>
            </a: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PLENUS SPIRITUS SANCTO 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388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6456180-5112-C993-058E-69E6EAAC8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43" t="2703" r="3612" b="5766"/>
          <a:stretch/>
        </p:blipFill>
        <p:spPr>
          <a:xfrm>
            <a:off x="5189838" y="641180"/>
            <a:ext cx="4457674" cy="58818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5E729B-0D9C-205B-9702-42E56F75F2AD}"/>
              </a:ext>
            </a:extLst>
          </p:cNvPr>
          <p:cNvSpPr txBox="1"/>
          <p:nvPr/>
        </p:nvSpPr>
        <p:spPr>
          <a:xfrm>
            <a:off x="8414951" y="240271"/>
            <a:ext cx="10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285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08B369-38FA-39ED-C600-90CCDDC2044A}"/>
              </a:ext>
            </a:extLst>
          </p:cNvPr>
          <p:cNvSpPr txBox="1"/>
          <p:nvPr/>
        </p:nvSpPr>
        <p:spPr>
          <a:xfrm>
            <a:off x="9753599" y="753762"/>
            <a:ext cx="224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Début de l’Évangile selon saint Luc (chap. 24 = Saintes Femmes au Tombeau)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4A318A-7342-0F33-7158-B5347DD92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97" b="7117"/>
          <a:stretch/>
        </p:blipFill>
        <p:spPr>
          <a:xfrm>
            <a:off x="712574" y="660989"/>
            <a:ext cx="4563761" cy="58620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E5E780-4E48-BEA4-08B2-BCF670B70FEE}"/>
              </a:ext>
            </a:extLst>
          </p:cNvPr>
          <p:cNvSpPr txBox="1"/>
          <p:nvPr/>
        </p:nvSpPr>
        <p:spPr>
          <a:xfrm>
            <a:off x="815546" y="240271"/>
            <a:ext cx="156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284v</a:t>
            </a:r>
          </a:p>
        </p:txBody>
      </p:sp>
    </p:spTree>
    <p:extLst>
      <p:ext uri="{BB962C8B-B14F-4D97-AF65-F5344CB8AC3E}">
        <p14:creationId xmlns:p14="http://schemas.microsoft.com/office/powerpoint/2010/main" val="1488556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2ADDB7-F1FB-977F-B440-36C8DC9D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5" t="2343" r="4773" b="6306"/>
          <a:stretch/>
        </p:blipFill>
        <p:spPr>
          <a:xfrm>
            <a:off x="962146" y="626048"/>
            <a:ext cx="4598394" cy="57994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BA78D0-7B14-A75E-D7B7-CBF2431B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9" t="2343" r="5114" b="6306"/>
          <a:stretch/>
        </p:blipFill>
        <p:spPr>
          <a:xfrm>
            <a:off x="5560540" y="626048"/>
            <a:ext cx="4337222" cy="57994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9B390B-C181-E341-73CE-877C39BE34C8}"/>
              </a:ext>
            </a:extLst>
          </p:cNvPr>
          <p:cNvSpPr txBox="1"/>
          <p:nvPr/>
        </p:nvSpPr>
        <p:spPr>
          <a:xfrm>
            <a:off x="988541" y="197708"/>
            <a:ext cx="164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290v</a:t>
            </a:r>
          </a:p>
        </p:txBody>
      </p:sp>
    </p:spTree>
    <p:extLst>
      <p:ext uri="{BB962C8B-B14F-4D97-AF65-F5344CB8AC3E}">
        <p14:creationId xmlns:p14="http://schemas.microsoft.com/office/powerpoint/2010/main" val="55812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B9D80A-51CA-1663-2952-415D6C34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2" r="6462" b="6126"/>
          <a:stretch/>
        </p:blipFill>
        <p:spPr>
          <a:xfrm>
            <a:off x="661277" y="481913"/>
            <a:ext cx="4709382" cy="58941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28FF77-0995-5749-8FED-629836F0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8" r="1836" b="5766"/>
          <a:stretch/>
        </p:blipFill>
        <p:spPr>
          <a:xfrm>
            <a:off x="5370659" y="481913"/>
            <a:ext cx="4592323" cy="58941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DE0B6F-D497-7762-DECE-4F41E6ACE7B0}"/>
              </a:ext>
            </a:extLst>
          </p:cNvPr>
          <p:cNvSpPr txBox="1"/>
          <p:nvPr/>
        </p:nvSpPr>
        <p:spPr>
          <a:xfrm>
            <a:off x="661277" y="135924"/>
            <a:ext cx="188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291v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DACAF-598F-4B52-B261-8EE152224B9B}"/>
              </a:ext>
            </a:extLst>
          </p:cNvPr>
          <p:cNvSpPr txBox="1"/>
          <p:nvPr/>
        </p:nvSpPr>
        <p:spPr>
          <a:xfrm>
            <a:off x="8513805" y="135924"/>
            <a:ext cx="109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292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ECFFCE-164A-5FCD-8EF6-AFFE515DCAE2}"/>
              </a:ext>
            </a:extLst>
          </p:cNvPr>
          <p:cNvSpPr txBox="1"/>
          <p:nvPr/>
        </p:nvSpPr>
        <p:spPr>
          <a:xfrm>
            <a:off x="10080041" y="963827"/>
            <a:ext cx="1807159" cy="322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Portrait de l’évangéliste Jean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Début de l’Évangile selon saint Jean</a:t>
            </a:r>
          </a:p>
          <a:p>
            <a:endParaRPr lang="fr-FR" dirty="0"/>
          </a:p>
          <a:p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PRINCIPIO ERAT VERBUM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8185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4A7F99-FFEE-4AD6-A703-8CF675DC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1" r="3863" b="5045"/>
          <a:stretch/>
        </p:blipFill>
        <p:spPr>
          <a:xfrm>
            <a:off x="1286856" y="395416"/>
            <a:ext cx="4809144" cy="60671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ADFBCEA-E7EC-4C92-0C66-94DD512345B5}"/>
              </a:ext>
            </a:extLst>
          </p:cNvPr>
          <p:cNvSpPr txBox="1"/>
          <p:nvPr/>
        </p:nvSpPr>
        <p:spPr>
          <a:xfrm>
            <a:off x="6722076" y="580768"/>
            <a:ext cx="3608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Dernier feuillet : le texte se termine brutalement à 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 17, 13.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752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9C6964-3D20-3E41-04D0-EC1EFF3E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3" r="2942" b="5667"/>
          <a:stretch/>
        </p:blipFill>
        <p:spPr>
          <a:xfrm>
            <a:off x="437100" y="638503"/>
            <a:ext cx="4418679" cy="55809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DA98DB-2961-4B24-E2F8-1CE425C8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16" t="2145" b="6666"/>
          <a:stretch/>
        </p:blipFill>
        <p:spPr>
          <a:xfrm>
            <a:off x="6169572" y="638503"/>
            <a:ext cx="4326996" cy="55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1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9C74D2-17DB-F375-2431-BBA4A790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15" y="1050324"/>
            <a:ext cx="6678827" cy="50091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1C5FEF-D0BB-41B1-1EE9-A44522E4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456" y="306178"/>
            <a:ext cx="5047544" cy="64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9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D9B93-36CC-901E-9837-8C995CB4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F980BB-7ADD-257D-9259-320D1C295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9" t="2343" r="5114" b="6306"/>
          <a:stretch/>
        </p:blipFill>
        <p:spPr>
          <a:xfrm>
            <a:off x="988540" y="529267"/>
            <a:ext cx="4337222" cy="57994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7C3AF1-D658-A4B8-F529-F2F9F131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2" r="6462" b="6126"/>
          <a:stretch/>
        </p:blipFill>
        <p:spPr>
          <a:xfrm>
            <a:off x="5853387" y="481913"/>
            <a:ext cx="4709382" cy="58941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8AFDFD1-8E13-60AC-B608-AB53522AEE7B}"/>
              </a:ext>
            </a:extLst>
          </p:cNvPr>
          <p:cNvSpPr txBox="1"/>
          <p:nvPr/>
        </p:nvSpPr>
        <p:spPr>
          <a:xfrm>
            <a:off x="9080938" y="73572"/>
            <a:ext cx="119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291v</a:t>
            </a:r>
          </a:p>
        </p:txBody>
      </p:sp>
    </p:spTree>
    <p:extLst>
      <p:ext uri="{BB962C8B-B14F-4D97-AF65-F5344CB8AC3E}">
        <p14:creationId xmlns:p14="http://schemas.microsoft.com/office/powerpoint/2010/main" val="2644978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526E9-7CFB-5F91-654E-74307102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B8FCDD-6CF6-EB88-A6B2-C32BA1BE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35" t="2313" r="3215" b="5426"/>
          <a:stretch/>
        </p:blipFill>
        <p:spPr>
          <a:xfrm>
            <a:off x="1923394" y="802021"/>
            <a:ext cx="4260824" cy="55882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9D8D22-142D-E248-E839-31F1DE4F2C8C}"/>
              </a:ext>
            </a:extLst>
          </p:cNvPr>
          <p:cNvSpPr txBox="1"/>
          <p:nvPr/>
        </p:nvSpPr>
        <p:spPr>
          <a:xfrm>
            <a:off x="2291254" y="283043"/>
            <a:ext cx="95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260CEB-75E5-6D30-2CFF-43285B1B8D9E}"/>
              </a:ext>
            </a:extLst>
          </p:cNvPr>
          <p:cNvSpPr txBox="1"/>
          <p:nvPr/>
        </p:nvSpPr>
        <p:spPr>
          <a:xfrm>
            <a:off x="9385738" y="1082566"/>
            <a:ext cx="231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 </a:t>
            </a:r>
          </a:p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AUTEM GENERATIO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8707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8F0950-0EA9-E882-8BF7-A3D97B99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9" r="3106" b="5594"/>
          <a:stretch/>
        </p:blipFill>
        <p:spPr>
          <a:xfrm>
            <a:off x="2250937" y="254876"/>
            <a:ext cx="4864566" cy="63482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B87BBF-5E79-2910-0583-42AFEE26CBCF}"/>
              </a:ext>
            </a:extLst>
          </p:cNvPr>
          <p:cNvSpPr txBox="1"/>
          <p:nvPr/>
        </p:nvSpPr>
        <p:spPr>
          <a:xfrm>
            <a:off x="7220606" y="367862"/>
            <a:ext cx="23963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6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Ecriture du XIe s. </a:t>
            </a:r>
            <a:r>
              <a:rPr lang="fr-FR"/>
              <a:t>(charte datée de 1133)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325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06CFD3-AF21-0636-A218-983072704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10" y="1347271"/>
            <a:ext cx="3981621" cy="51607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07DB7C-5B1E-52BD-E163-EF30602732DA}"/>
              </a:ext>
            </a:extLst>
          </p:cNvPr>
          <p:cNvSpPr txBox="1"/>
          <p:nvPr/>
        </p:nvSpPr>
        <p:spPr>
          <a:xfrm>
            <a:off x="1235676" y="469557"/>
            <a:ext cx="311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Livre de Dimma, 750-800 </a:t>
            </a:r>
          </a:p>
          <a:p>
            <a:r>
              <a:rPr lang="fr-FR" noProof="1"/>
              <a:t>(Dublin, Trinity College, MS 59)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01CFDA-1338-9145-1C4A-A403FD43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73" y="1432896"/>
            <a:ext cx="3449292" cy="49895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4A1292-8B53-8703-DB31-D25709D35660}"/>
              </a:ext>
            </a:extLst>
          </p:cNvPr>
          <p:cNvSpPr txBox="1"/>
          <p:nvPr/>
        </p:nvSpPr>
        <p:spPr>
          <a:xfrm>
            <a:off x="6819173" y="435562"/>
            <a:ext cx="3449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Livre de Mulling, fin VIIIe s.</a:t>
            </a:r>
          </a:p>
          <a:p>
            <a:r>
              <a:rPr lang="fr-FR" noProof="1"/>
              <a:t>(Dublin, Trinity College, MS 60)</a:t>
            </a:r>
          </a:p>
          <a:p>
            <a:endParaRPr lang="fr-FR" noProof="1"/>
          </a:p>
          <a:p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120659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F4D592-4E73-FDC6-1195-E98D7940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51" y="678851"/>
            <a:ext cx="7039230" cy="52794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3E2030-2092-B045-DD29-880C5F08AFF7}"/>
              </a:ext>
            </a:extLst>
          </p:cNvPr>
          <p:cNvSpPr txBox="1"/>
          <p:nvPr/>
        </p:nvSpPr>
        <p:spPr>
          <a:xfrm>
            <a:off x="9650627" y="1025611"/>
            <a:ext cx="25413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noProof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 x 25,5 cm</a:t>
            </a:r>
            <a:r>
              <a:rPr lang="fr-FR" noProof="1">
                <a:effectLst/>
              </a:rPr>
              <a:t> </a:t>
            </a:r>
          </a:p>
          <a:p>
            <a:endParaRPr lang="fr-FR" noProof="1"/>
          </a:p>
          <a:p>
            <a:r>
              <a:rPr lang="fr-FR" noProof="1"/>
              <a:t>334 feuillets</a:t>
            </a:r>
          </a:p>
          <a:p>
            <a:endParaRPr lang="fr-FR" noProof="1"/>
          </a:p>
          <a:p>
            <a:r>
              <a:rPr lang="fr-FR" noProof="1"/>
              <a:t>= 185 veaux </a:t>
            </a:r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r>
              <a:rPr lang="fr-FR" noProof="1"/>
              <a:t>Vulgate</a:t>
            </a:r>
          </a:p>
          <a:p>
            <a:r>
              <a:rPr lang="fr-FR" noProof="1"/>
              <a:t>Lettre de saint Jérôme au pape Damase</a:t>
            </a:r>
          </a:p>
        </p:txBody>
      </p:sp>
    </p:spTree>
    <p:extLst>
      <p:ext uri="{BB962C8B-B14F-4D97-AF65-F5344CB8AC3E}">
        <p14:creationId xmlns:p14="http://schemas.microsoft.com/office/powerpoint/2010/main" val="328436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5B465C-CBCC-F109-67DD-A5250B08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6" b="4325"/>
          <a:stretch/>
        </p:blipFill>
        <p:spPr>
          <a:xfrm>
            <a:off x="2873730" y="345989"/>
            <a:ext cx="4692723" cy="61660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85FBCC-BE67-1E20-E3D3-3AA777356C50}"/>
              </a:ext>
            </a:extLst>
          </p:cNvPr>
          <p:cNvSpPr txBox="1"/>
          <p:nvPr/>
        </p:nvSpPr>
        <p:spPr>
          <a:xfrm>
            <a:off x="259491" y="210065"/>
            <a:ext cx="3163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Fol. 1</a:t>
            </a:r>
          </a:p>
          <a:p>
            <a:endParaRPr lang="fr-FR" noProof="1"/>
          </a:p>
          <a:p>
            <a:r>
              <a:rPr lang="fr-FR" noProof="1"/>
              <a:t>Fin du glossaire des noms hébreux </a:t>
            </a:r>
          </a:p>
          <a:p>
            <a:r>
              <a:rPr lang="fr-FR" noProof="1"/>
              <a:t> </a:t>
            </a:r>
          </a:p>
          <a:p>
            <a:r>
              <a:rPr lang="fr-FR" noProof="1"/>
              <a:t>Le Tétramorphe </a:t>
            </a:r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  <a:p>
            <a:endParaRPr lang="fr-FR" noProof="1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726F7-D410-B1B8-9060-8C4FA6F70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86" t="17959" r="52180" b="63826"/>
          <a:stretch/>
        </p:blipFill>
        <p:spPr>
          <a:xfrm>
            <a:off x="8340811" y="210065"/>
            <a:ext cx="2730843" cy="25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5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C2724E-9C58-2C67-3F2F-E8723FF0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18" t="14699" r="18332" b="50405"/>
          <a:stretch/>
        </p:blipFill>
        <p:spPr>
          <a:xfrm rot="5400000">
            <a:off x="6258675" y="172811"/>
            <a:ext cx="4485502" cy="60922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D1E454-91EA-3518-175E-FD61AC6A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6" b="4325"/>
          <a:stretch/>
        </p:blipFill>
        <p:spPr>
          <a:xfrm>
            <a:off x="644450" y="1260389"/>
            <a:ext cx="3761702" cy="49427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C4E47B-B4E6-22EE-FD44-FE6A60839B04}"/>
              </a:ext>
            </a:extLst>
          </p:cNvPr>
          <p:cNvSpPr txBox="1"/>
          <p:nvPr/>
        </p:nvSpPr>
        <p:spPr>
          <a:xfrm>
            <a:off x="864973" y="321276"/>
            <a:ext cx="328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Le Tétramorphe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5FDECE-139F-A9D9-4DDC-2C89B754F84F}"/>
              </a:ext>
            </a:extLst>
          </p:cNvPr>
          <p:cNvSpPr txBox="1"/>
          <p:nvPr/>
        </p:nvSpPr>
        <p:spPr>
          <a:xfrm>
            <a:off x="5844746" y="197708"/>
            <a:ext cx="265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Marc et Mathieu</a:t>
            </a:r>
          </a:p>
        </p:txBody>
      </p:sp>
    </p:spTree>
    <p:extLst>
      <p:ext uri="{BB962C8B-B14F-4D97-AF65-F5344CB8AC3E}">
        <p14:creationId xmlns:p14="http://schemas.microsoft.com/office/powerpoint/2010/main" val="340097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8FD5B3-EFC1-F497-7C82-06E272D7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7" b="4144"/>
          <a:stretch/>
        </p:blipFill>
        <p:spPr>
          <a:xfrm>
            <a:off x="924480" y="524473"/>
            <a:ext cx="4726094" cy="61296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51C7D9-FD55-B801-F7F9-DE4C3B8073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49" t="3693" r="2493" b="4328"/>
          <a:stretch/>
        </p:blipFill>
        <p:spPr>
          <a:xfrm>
            <a:off x="5650574" y="524473"/>
            <a:ext cx="4406778" cy="61296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1D837B-B28A-99EC-E8AC-BCB9E7546283}"/>
              </a:ext>
            </a:extLst>
          </p:cNvPr>
          <p:cNvSpPr txBox="1"/>
          <p:nvPr/>
        </p:nvSpPr>
        <p:spPr>
          <a:xfrm>
            <a:off x="4053017" y="67962"/>
            <a:ext cx="49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Table des concordances ou « Table des Canons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9B99D3-CE66-1FB2-FB40-456B50547354}"/>
              </a:ext>
            </a:extLst>
          </p:cNvPr>
          <p:cNvSpPr txBox="1"/>
          <p:nvPr/>
        </p:nvSpPr>
        <p:spPr>
          <a:xfrm>
            <a:off x="0" y="524473"/>
            <a:ext cx="9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Fol. 1v°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0CA95D-9F21-945B-0F6E-911D7AFE47EF}"/>
              </a:ext>
            </a:extLst>
          </p:cNvPr>
          <p:cNvSpPr txBox="1"/>
          <p:nvPr/>
        </p:nvSpPr>
        <p:spPr>
          <a:xfrm>
            <a:off x="10256108" y="524473"/>
            <a:ext cx="147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Fol.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F74D07-FC0E-6969-DC98-5BCAE96B2424}"/>
              </a:ext>
            </a:extLst>
          </p:cNvPr>
          <p:cNvSpPr txBox="1"/>
          <p:nvPr/>
        </p:nvSpPr>
        <p:spPr>
          <a:xfrm>
            <a:off x="10057352" y="5276193"/>
            <a:ext cx="226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Eusèbe de Césarée</a:t>
            </a:r>
          </a:p>
        </p:txBody>
      </p:sp>
    </p:spTree>
    <p:extLst>
      <p:ext uri="{BB962C8B-B14F-4D97-AF65-F5344CB8AC3E}">
        <p14:creationId xmlns:p14="http://schemas.microsoft.com/office/powerpoint/2010/main" val="304328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D1FAA65-269D-441C-5E6D-A9EFEC96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21" t="9730" r="17456" b="67278"/>
          <a:stretch/>
        </p:blipFill>
        <p:spPr>
          <a:xfrm>
            <a:off x="296562" y="883507"/>
            <a:ext cx="11331547" cy="50909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116AA7C-BD4B-A033-3181-921216CCF8F5}"/>
              </a:ext>
            </a:extLst>
          </p:cNvPr>
          <p:cNvSpPr txBox="1"/>
          <p:nvPr/>
        </p:nvSpPr>
        <p:spPr>
          <a:xfrm>
            <a:off x="506627" y="234778"/>
            <a:ext cx="139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/>
              <a:t>Fol. 2</a:t>
            </a:r>
          </a:p>
        </p:txBody>
      </p:sp>
    </p:spTree>
    <p:extLst>
      <p:ext uri="{BB962C8B-B14F-4D97-AF65-F5344CB8AC3E}">
        <p14:creationId xmlns:p14="http://schemas.microsoft.com/office/powerpoint/2010/main" val="33774649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404</Words>
  <Application>Microsoft Macintosh PowerPoint</Application>
  <PresentationFormat>Grand écran</PresentationFormat>
  <Paragraphs>177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Étude de cas :  le Livre de Kells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8</cp:revision>
  <dcterms:created xsi:type="dcterms:W3CDTF">2024-12-06T08:20:45Z</dcterms:created>
  <dcterms:modified xsi:type="dcterms:W3CDTF">2025-10-13T09:20:30Z</dcterms:modified>
</cp:coreProperties>
</file>